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60" r:id="rId3"/>
    <p:sldId id="265" r:id="rId4"/>
    <p:sldId id="264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50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C48F5-DEEE-455B-AD9A-335DBE572CC7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64AEF-FE95-4F91-8D36-D0E646AB95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90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483B2-B6FE-4DE5-89E2-DC9E20DB0531}" type="datetime1">
              <a:rPr lang="ru-RU" smtClean="0"/>
              <a:t>26.05.2020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312D54-A4C6-4C9B-AC48-51F6CEED2510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8720AC-83D6-4BA3-9423-B5B83518619F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4E51A-8D60-42B8-97CA-41592EF456A7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92F58-40CF-4F69-8BB2-D5075425F139}" type="datetime1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86287-ACCC-45A4-B0C5-67C42BC946C3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E287B3-27C0-40B9-84DC-CED3C43B3230}" type="datetime1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58AD47-56D0-4A0A-BEB3-B731E090596A}" type="datetime1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219A4-BDC7-40BE-A309-36DAD7A8E230}" type="datetime1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3D43D8-D360-4E9E-8CCF-A824CAFEA734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D6A422-F741-4A66-9168-D73E99E470D7}" type="datetime1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9583E1C-7027-4278-A728-15D7120949A1}" type="datetime1">
              <a:rPr lang="ru-RU" smtClean="0"/>
              <a:t>26.05.2020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BEEF8E2-459B-43F4-AF22-AD37DBDE70E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11511"/>
            <a:ext cx="7406640" cy="3096344"/>
          </a:xfrm>
        </p:spPr>
        <p:txBody>
          <a:bodyPr>
            <a:normAutofit fontScale="90000"/>
          </a:bodyPr>
          <a:lstStyle/>
          <a:p>
            <a:pPr>
              <a:lnSpc>
                <a:spcPct val="85000"/>
              </a:lnSpc>
            </a:pPr>
            <a:r>
              <a:rPr lang="ru-RU" b="1" dirty="0">
                <a:effectLst/>
              </a:rPr>
              <a:t>Разработка технологической платформы для создания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>
                <a:effectLst/>
              </a:rPr>
              <a:t>универсальных векторных вакцин нового поколения на модели SARS- </a:t>
            </a:r>
            <a:r>
              <a:rPr lang="ru-RU" b="1" dirty="0" smtClean="0">
                <a:effectLst/>
              </a:rPr>
              <a:t>CoV-2 </a:t>
            </a:r>
            <a:r>
              <a:rPr lang="ru-RU" b="1" dirty="0">
                <a:effectLst/>
              </a:rPr>
              <a:t>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>
                <a:effectLst/>
              </a:rPr>
              <a:t>вируса гриппа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4083918"/>
            <a:ext cx="7776864" cy="86409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Руденко Л.Г., </a:t>
            </a:r>
            <a:r>
              <a:rPr lang="ru-RU" sz="1800" dirty="0"/>
              <a:t>руководитель отдела вирусологии </a:t>
            </a:r>
            <a:r>
              <a:rPr lang="ru-RU" sz="1800" dirty="0" err="1" smtClean="0"/>
              <a:t>им.А.А.Смородинцева</a:t>
            </a:r>
            <a:r>
              <a:rPr lang="ru-RU" sz="1800" dirty="0" smtClean="0"/>
              <a:t> </a:t>
            </a:r>
            <a:r>
              <a:rPr lang="ru-RU" sz="1800" dirty="0"/>
              <a:t>Института экспериментальной </a:t>
            </a:r>
            <a:r>
              <a:rPr lang="ru-RU" sz="1800" dirty="0" smtClean="0"/>
              <a:t>медицины, </a:t>
            </a:r>
            <a:r>
              <a:rPr lang="ru-RU" sz="1800" dirty="0"/>
              <a:t>д.м.н., </a:t>
            </a:r>
            <a:r>
              <a:rPr lang="ru-RU" sz="1800" dirty="0" smtClean="0"/>
              <a:t>профессор, эксперт </a:t>
            </a:r>
            <a:r>
              <a:rPr lang="ru-RU" sz="1800" dirty="0"/>
              <a:t>ВОЗ</a:t>
            </a:r>
          </a:p>
        </p:txBody>
      </p:sp>
    </p:spTree>
    <p:extLst>
      <p:ext uri="{BB962C8B-B14F-4D97-AF65-F5344CB8AC3E}">
        <p14:creationId xmlns:p14="http://schemas.microsoft.com/office/powerpoint/2010/main" val="124828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75606"/>
            <a:ext cx="7894093" cy="720080"/>
          </a:xfrm>
        </p:spPr>
        <p:txBody>
          <a:bodyPr>
            <a:normAutofit/>
          </a:bodyPr>
          <a:lstStyle/>
          <a:p>
            <a:pPr marL="80963" indent="0">
              <a:buClrTx/>
              <a:buNone/>
            </a:pPr>
            <a:r>
              <a:rPr lang="ru-RU" sz="2000" b="1" dirty="0" smtClean="0"/>
              <a:t>1. Конструирование рекомбинантных вакцинных штаммов от </a:t>
            </a:r>
            <a:r>
              <a:rPr lang="en-US" sz="2000" b="1" dirty="0" smtClean="0"/>
              <a:t>SARS-</a:t>
            </a:r>
            <a:r>
              <a:rPr lang="en-US" sz="2000" b="1" dirty="0" err="1" smtClean="0"/>
              <a:t>CoV</a:t>
            </a:r>
            <a:r>
              <a:rPr lang="en-US" sz="2000" b="1" dirty="0" smtClean="0"/>
              <a:t> 2 </a:t>
            </a:r>
            <a:r>
              <a:rPr lang="ru-RU" sz="2000" b="1" dirty="0" smtClean="0"/>
              <a:t>на основе штамма живой гриппозной вакцины</a:t>
            </a:r>
            <a:endParaRPr lang="ru-RU" sz="20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92931"/>
            <a:ext cx="7746064" cy="1110667"/>
          </a:xfrm>
        </p:spPr>
        <p:txBody>
          <a:bodyPr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3000" b="1" dirty="0" smtClean="0"/>
              <a:t>Принципы разработки новой платформы</a:t>
            </a:r>
            <a:br>
              <a:rPr lang="ru-RU" sz="3000" b="1" dirty="0" smtClean="0"/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ФГБНУ «ИЭМ» и ЗАО «БИОКАД»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(сроки реализации 2020-2022 гг.)</a:t>
            </a:r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48467"/>
            <a:ext cx="6120855" cy="292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44408" y="4803998"/>
            <a:ext cx="826440" cy="282352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слайд 1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10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7494"/>
            <a:ext cx="7894093" cy="864096"/>
          </a:xfrm>
        </p:spPr>
        <p:txBody>
          <a:bodyPr>
            <a:normAutofit/>
          </a:bodyPr>
          <a:lstStyle/>
          <a:p>
            <a:pPr marL="80962" indent="0">
              <a:buClrTx/>
              <a:buNone/>
            </a:pPr>
            <a:r>
              <a:rPr lang="ru-RU" sz="2400" b="1" dirty="0" smtClean="0"/>
              <a:t>2. Разработка </a:t>
            </a:r>
            <a:r>
              <a:rPr lang="ru-RU" sz="2400" b="1" dirty="0"/>
              <a:t>технологии </a:t>
            </a:r>
            <a:r>
              <a:rPr lang="ru-RU" sz="2400" b="1" dirty="0" smtClean="0"/>
              <a:t>производства вакцины </a:t>
            </a:r>
            <a:r>
              <a:rPr lang="ru-RU" sz="2400" b="1" dirty="0"/>
              <a:t>на перевиваемых клеточных линиях</a:t>
            </a:r>
            <a:endParaRPr lang="ru-RU" sz="20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043608" y="3694501"/>
            <a:ext cx="8028384" cy="96470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0963" indent="0">
              <a:buClrTx/>
              <a:buNone/>
            </a:pPr>
            <a:r>
              <a:rPr lang="ru-RU" sz="2400" b="1" dirty="0" smtClean="0"/>
              <a:t>3. Создание поливалентных вакцин, включая 3 штамма сезонной живой гриппозной вакцины и </a:t>
            </a:r>
            <a:r>
              <a:rPr lang="en-US" sz="2400" b="1" dirty="0" smtClean="0"/>
              <a:t>SARS-CoV-2</a:t>
            </a:r>
            <a:endParaRPr lang="ru-RU" sz="2400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619672" y="1347614"/>
            <a:ext cx="7344816" cy="194421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38162" indent="-457200">
              <a:spcAft>
                <a:spcPts val="600"/>
              </a:spcAft>
              <a:buClrTx/>
              <a:buFont typeface="Wingdings" panose="05000000000000000000" pitchFamily="2" charset="2"/>
              <a:buChar char="v"/>
            </a:pPr>
            <a:r>
              <a:rPr lang="ru-RU" sz="2000" b="1" dirty="0" smtClean="0"/>
              <a:t>Технология не зависит от поставок куриных эмбрионов;</a:t>
            </a:r>
          </a:p>
          <a:p>
            <a:pPr marL="538162" indent="-457200">
              <a:spcAft>
                <a:spcPts val="600"/>
              </a:spcAft>
              <a:buClrTx/>
              <a:buFont typeface="Wingdings" panose="05000000000000000000" pitchFamily="2" charset="2"/>
              <a:buChar char="v"/>
            </a:pPr>
            <a:r>
              <a:rPr lang="ru-RU" sz="2000" b="1" dirty="0" smtClean="0"/>
              <a:t>Культивирование вирусов в отсутствии компонентов животного происхождения;</a:t>
            </a:r>
          </a:p>
          <a:p>
            <a:pPr marL="538162" indent="-457200">
              <a:spcAft>
                <a:spcPts val="600"/>
              </a:spcAft>
              <a:buClrTx/>
              <a:buFont typeface="Wingdings" panose="05000000000000000000" pitchFamily="2" charset="2"/>
              <a:buChar char="v"/>
            </a:pPr>
            <a:r>
              <a:rPr lang="ru-RU" sz="2000" b="1" dirty="0" smtClean="0"/>
              <a:t>Возможность быстрого масштабирования производства вакцины в </a:t>
            </a:r>
            <a:r>
              <a:rPr lang="ru-RU" sz="2000" b="1" dirty="0" err="1" smtClean="0"/>
              <a:t>биореакторах</a:t>
            </a:r>
            <a:r>
              <a:rPr lang="ru-RU" sz="2000" b="1" dirty="0" smtClean="0"/>
              <a:t> ;</a:t>
            </a:r>
          </a:p>
          <a:p>
            <a:pPr marL="538162" indent="-457200">
              <a:spcAft>
                <a:spcPts val="600"/>
              </a:spcAft>
              <a:buClrTx/>
              <a:buFont typeface="Wingdings" panose="05000000000000000000" pitchFamily="2" charset="2"/>
              <a:buChar char="v"/>
            </a:pPr>
            <a:r>
              <a:rPr lang="ru-RU" sz="2000" b="1" dirty="0" smtClean="0"/>
              <a:t>Возможность применения вакцины у лиц с аллергией на куриный белок.</a:t>
            </a:r>
            <a:endParaRPr lang="ru-RU" sz="1800" b="1" dirty="0"/>
          </a:p>
        </p:txBody>
      </p:sp>
      <p:sp>
        <p:nvSpPr>
          <p:cNvPr id="10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44408" y="4803998"/>
            <a:ext cx="826440" cy="282352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слайд 2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62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9582"/>
            <a:ext cx="7992888" cy="4032448"/>
          </a:xfrm>
        </p:spPr>
        <p:txBody>
          <a:bodyPr>
            <a:normAutofit lnSpcReduction="10000"/>
          </a:bodyPr>
          <a:lstStyle/>
          <a:p>
            <a:pPr marL="357188" indent="-277813">
              <a:lnSpc>
                <a:spcPct val="80000"/>
              </a:lnSpc>
              <a:spcBef>
                <a:spcPts val="800"/>
              </a:spcBef>
              <a:buClrTx/>
              <a:buFont typeface="+mj-lt"/>
              <a:buAutoNum type="arabicPeriod"/>
            </a:pPr>
            <a:r>
              <a:rPr lang="ru-RU" sz="1800" b="1" dirty="0" smtClean="0"/>
              <a:t>Живая гриппозная вакцина на основе донора аттенуации А/Ленинград/134/17/57 является безопасной и эффективной по результатам многочисленных эпидемиологических наблюдений;</a:t>
            </a:r>
          </a:p>
          <a:p>
            <a:pPr marL="357188" indent="-277813">
              <a:lnSpc>
                <a:spcPct val="80000"/>
              </a:lnSpc>
              <a:spcBef>
                <a:spcPts val="800"/>
              </a:spcBef>
              <a:buClrTx/>
              <a:buFont typeface="+mj-lt"/>
              <a:buAutoNum type="arabicPeriod"/>
            </a:pPr>
            <a:r>
              <a:rPr lang="ru-RU" sz="1800" b="1" dirty="0" smtClean="0"/>
              <a:t>Показана принципиальная возможность конструирования векторных вакцин против </a:t>
            </a:r>
            <a:r>
              <a:rPr lang="en-US" sz="1800" b="1" dirty="0" smtClean="0"/>
              <a:t>RSV </a:t>
            </a:r>
            <a:r>
              <a:rPr lang="ru-RU" sz="1800" b="1" dirty="0" smtClean="0"/>
              <a:t>и аденовирусов на основе отечественной ЖГВ (исследования проведены в рамках гранта РНФ №17-75-20054);</a:t>
            </a:r>
          </a:p>
          <a:p>
            <a:pPr marL="357188" indent="-277813">
              <a:lnSpc>
                <a:spcPct val="80000"/>
              </a:lnSpc>
              <a:spcBef>
                <a:spcPts val="800"/>
              </a:spcBef>
              <a:buClrTx/>
              <a:buFont typeface="+mj-lt"/>
              <a:buAutoNum type="arabicPeriod"/>
            </a:pPr>
            <a:r>
              <a:rPr lang="ru-RU" sz="1800" b="1" dirty="0" err="1" smtClean="0"/>
              <a:t>Интраназальное</a:t>
            </a:r>
            <a:r>
              <a:rPr lang="ru-RU" sz="1800" b="1" dirty="0" smtClean="0"/>
              <a:t> введение препарата обеспечивает формирование всех звеньев адаптивного иммунитета. Особенно важно создание локального иммунитета на слизистых верхних дыхательных путей – входных воротах инфекции. Мукозальный иммунитет обеспечит ограничение распространения вируса в коллективе </a:t>
            </a:r>
            <a:r>
              <a:rPr lang="en-US" sz="1800" b="1" dirty="0" smtClean="0"/>
              <a:t>[</a:t>
            </a:r>
            <a:r>
              <a:rPr lang="ru-RU" sz="1800" b="1" dirty="0" smtClean="0"/>
              <a:t>коллективный иммунитет</a:t>
            </a:r>
            <a:r>
              <a:rPr lang="en-US" sz="1800" b="1" dirty="0" smtClean="0"/>
              <a:t>]</a:t>
            </a:r>
            <a:r>
              <a:rPr lang="ru-RU" sz="1800" b="1" dirty="0" smtClean="0"/>
              <a:t>.</a:t>
            </a:r>
          </a:p>
          <a:p>
            <a:pPr marL="357188" indent="-277813">
              <a:lnSpc>
                <a:spcPct val="80000"/>
              </a:lnSpc>
              <a:spcBef>
                <a:spcPts val="800"/>
              </a:spcBef>
              <a:buClrTx/>
              <a:buFont typeface="+mj-lt"/>
              <a:buAutoNum type="arabicPeriod"/>
            </a:pPr>
            <a:r>
              <a:rPr lang="ru-RU" sz="1800" b="1" dirty="0" smtClean="0"/>
              <a:t>Перевод производства вакцины с куриных эмбрионов на культуру клеток позволит нарабатывать большие объемы вакцины в ограниченные сроки и позволит расширить контингент прививаемых лиц.</a:t>
            </a:r>
          </a:p>
          <a:p>
            <a:pPr marL="357188" indent="-277813">
              <a:lnSpc>
                <a:spcPct val="80000"/>
              </a:lnSpc>
              <a:spcBef>
                <a:spcPts val="800"/>
              </a:spcBef>
              <a:buClrTx/>
              <a:buFont typeface="+mj-lt"/>
              <a:buAutoNum type="arabicPeriod"/>
            </a:pPr>
            <a:r>
              <a:rPr lang="ru-RU" sz="1800" b="1" dirty="0" smtClean="0"/>
              <a:t>Формирование новой стратегии вакцинопрофилактики при сезонной циркуляции вирусов гриппа и </a:t>
            </a:r>
            <a:r>
              <a:rPr lang="en-US" sz="1800" b="1" dirty="0" smtClean="0"/>
              <a:t>SARS-CoV-2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26865" y="123480"/>
            <a:ext cx="7746064" cy="7920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Преимущества живой поливалентной вакцины </a:t>
            </a:r>
            <a:r>
              <a:rPr lang="en-US" sz="2800" b="1" dirty="0" smtClean="0"/>
              <a:t>SARS-CoV-2</a:t>
            </a:r>
            <a:r>
              <a:rPr lang="ru-RU" sz="2800" b="1" dirty="0" smtClean="0"/>
              <a:t> – грипп</a:t>
            </a:r>
            <a:endParaRPr lang="ru-RU" sz="2800" b="1" dirty="0"/>
          </a:p>
        </p:txBody>
      </p:sp>
      <p:sp>
        <p:nvSpPr>
          <p:cNvPr id="10" name="Номер слайда 7"/>
          <p:cNvSpPr txBox="1">
            <a:spLocks/>
          </p:cNvSpPr>
          <p:nvPr/>
        </p:nvSpPr>
        <p:spPr>
          <a:xfrm>
            <a:off x="8244408" y="4803998"/>
            <a:ext cx="826440" cy="282352"/>
          </a:xfrm>
          <a:prstGeom prst="rect">
            <a:avLst/>
          </a:prstGeom>
        </p:spPr>
        <p:txBody>
          <a:bodyPr anchor="b"/>
          <a:lstStyle>
            <a:defPPr>
              <a:defRPr lang="ru-RU"/>
            </a:defPPr>
            <a:lvl1pPr marL="0" algn="ct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слайд 3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825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230</Words>
  <Application>Microsoft Office PowerPoint</Application>
  <PresentationFormat>Экран (16:9)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Разработка технологической платформы для создания универсальных векторных вакцин нового поколения на модели SARS- CoV-2 и вируса гриппа</vt:lpstr>
      <vt:lpstr>Принципы разработки новой платформы ФГБНУ «ИЭМ» и ЗАО «БИОКАД» (сроки реализации 2020-2022 гг.)</vt:lpstr>
      <vt:lpstr>Презентация PowerPoint</vt:lpstr>
      <vt:lpstr>Преимущества живой поливалентной вакцины SARS-CoV-2 – грипп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26</cp:revision>
  <dcterms:created xsi:type="dcterms:W3CDTF">2020-05-25T19:15:59Z</dcterms:created>
  <dcterms:modified xsi:type="dcterms:W3CDTF">2020-05-26T14:08:40Z</dcterms:modified>
</cp:coreProperties>
</file>