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360" r:id="rId2"/>
    <p:sldId id="337" r:id="rId3"/>
    <p:sldId id="361" r:id="rId4"/>
    <p:sldId id="262" r:id="rId5"/>
    <p:sldId id="358" r:id="rId6"/>
    <p:sldId id="311" r:id="rId7"/>
    <p:sldId id="329" r:id="rId8"/>
    <p:sldId id="344" r:id="rId9"/>
    <p:sldId id="316" r:id="rId10"/>
    <p:sldId id="342" r:id="rId11"/>
    <p:sldId id="362" r:id="rId12"/>
  </p:sldIdLst>
  <p:sldSz cx="12192000" cy="6858000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CC00"/>
    <a:srgbClr val="83BC5C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98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6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5A0CFF-B623-419C-8B59-1E3C012BA838}" type="datetimeFigureOut">
              <a:rPr lang="ru-RU" smtClean="0"/>
              <a:t>16.05.2020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902075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8467F0-FDE0-4255-8769-F16AC8C9F3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7136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D7586D-A687-4EA2-8AE6-E8F2563E81D0}" type="datetimeFigureOut">
              <a:rPr lang="ru-RU" smtClean="0"/>
              <a:t>16.05.2020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975" y="4822825"/>
            <a:ext cx="5510213" cy="3944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2075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7AA14B-739A-4A1E-AEC4-7393EFF779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405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D6B73-9B29-4E64-BF0E-695BB801077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6607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0E83A3E-D1A1-4A48-AA39-4F6EE26C2A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02D4173-9940-4CB8-9465-5D1AD6E91B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EF471C1-DAE7-4902-9B02-84F0CDC42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17FCE-BE99-40F8-B189-0B801A596C23}" type="datetimeFigureOut">
              <a:rPr lang="ru-RU" smtClean="0"/>
              <a:t>16.05.2020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24316CF-B4B1-40CF-A40A-90221C0EF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C01F74E-653F-490B-A62A-67DFBDB93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0F799-762E-4C7A-AC3E-685B112150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9126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3669B35-708A-46D5-BD1F-6FB811022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7CCD57FD-9F99-4B5F-93F0-9A97FF7D57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CAE8334-819A-47DF-8937-32C20BFEF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17FCE-BE99-40F8-B189-0B801A596C23}" type="datetimeFigureOut">
              <a:rPr lang="ru-RU" smtClean="0"/>
              <a:t>16.05.2020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FCAE417-97D5-42B5-88EB-6DEF23FDB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69E95F2-8ED2-40B4-8D22-50979A148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0F799-762E-4C7A-AC3E-685B112150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314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81FF1C28-AD71-4202-BC98-02343F70A8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1ECFD135-0D04-44CD-9DEF-16B3A816DB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E325E16-38F4-414B-8C82-09E673F17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17FCE-BE99-40F8-B189-0B801A596C23}" type="datetimeFigureOut">
              <a:rPr lang="ru-RU" smtClean="0"/>
              <a:t>16.05.2020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42C9586-A22D-4566-AB5B-66819ABD4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98072CC-1285-4AA5-9836-3830A8E06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0F799-762E-4C7A-AC3E-685B112150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0781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DAE9461-E73C-41DB-9E2F-7D4B93790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D9DC035-F25B-474A-8E10-A53D074F47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48D6F4A-F2F7-4732-B4F5-34C9C01F7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17FCE-BE99-40F8-B189-0B801A596C23}" type="datetimeFigureOut">
              <a:rPr lang="ru-RU" smtClean="0"/>
              <a:t>16.05.2020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DB197DE-AB18-488A-A64D-84382940E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9BA3A78-13C5-4943-ABAD-248310CB8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0F799-762E-4C7A-AC3E-685B112150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7419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6F4AF05-CF59-43BD-BD7B-7E6ACE60D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86D4CE1-DD89-40B6-BC50-5D9E2094DC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DF937AF-E326-4BDC-97FE-0C1B53E63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17FCE-BE99-40F8-B189-0B801A596C23}" type="datetimeFigureOut">
              <a:rPr lang="ru-RU" smtClean="0"/>
              <a:t>16.05.2020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A639501-E9A8-4E9E-8D52-2B5945A71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F8DEB98-F313-4E4E-9951-BA7F5071E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0F799-762E-4C7A-AC3E-685B112150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9044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EFA10D9-D71C-449E-9C7C-C1D0A8604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1FD995B-BB85-4853-A8FA-9C4CC35EA8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AC16A2A7-2272-4C88-8901-D1F2928D73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D304C6E4-8560-4246-927A-0E11D6EED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17FCE-BE99-40F8-B189-0B801A596C23}" type="datetimeFigureOut">
              <a:rPr lang="ru-RU" smtClean="0"/>
              <a:t>16.05.2020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5168561-11A4-42AC-A7E5-1A44F2E8A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A7E7149-7D10-4810-A9CB-39538A6F8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0F799-762E-4C7A-AC3E-685B112150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5771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600DCD3-1A64-4549-BFDA-650D4AB6D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35387DA-025D-4F43-A9EB-CD336C6ACC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C7E0688-614C-4D77-912B-1D118956D0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D14BAF1E-5180-42BF-894C-B9AC88960C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5265629B-9646-4D4D-ABF4-F7775704BD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6C0CE625-047E-46CA-A584-210903CC5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17FCE-BE99-40F8-B189-0B801A596C23}" type="datetimeFigureOut">
              <a:rPr lang="ru-RU" smtClean="0"/>
              <a:t>16.05.2020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1FC20219-1B8F-4442-9E2E-CF611A246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8DD36EAF-5440-4884-A889-C0BD6BF5A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0F799-762E-4C7A-AC3E-685B112150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2272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BE6F75F-80DC-4E93-B4CF-830CAF26D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7081C50B-60E6-42EE-9136-1CF4980D4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17FCE-BE99-40F8-B189-0B801A596C23}" type="datetimeFigureOut">
              <a:rPr lang="ru-RU" smtClean="0"/>
              <a:t>16.05.2020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97FA4159-9FB0-4424-8DE4-E91B2724C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A5F90A33-0838-4A15-BF33-ECB2657B2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0F799-762E-4C7A-AC3E-685B112150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8571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11058EC1-D00F-4492-B5BC-F7089F1B8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17FCE-BE99-40F8-B189-0B801A596C23}" type="datetimeFigureOut">
              <a:rPr lang="ru-RU" smtClean="0"/>
              <a:t>16.05.2020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1CD4E873-E086-4D33-9DB4-F068021C7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85ACCBD-991B-400C-B3DE-E144742D1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0F799-762E-4C7A-AC3E-685B112150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3691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62C408E-6254-4342-9A21-A736C2663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EBD8979-0B30-4083-BA09-68341B9D5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A50BEE0D-AFBF-4E63-AD13-71E480EB82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8B34E29-068F-47EF-B801-A19AEA6BC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17FCE-BE99-40F8-B189-0B801A596C23}" type="datetimeFigureOut">
              <a:rPr lang="ru-RU" smtClean="0"/>
              <a:t>16.05.2020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B116F13-B074-4BDC-B546-FA5184FAD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EE30532-48D6-4D11-8A34-DCB89F6CA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0F799-762E-4C7A-AC3E-685B112150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1406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08A6CB3-00D7-4230-BB2A-E1BC47505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F10671AC-0302-4B66-A677-7BA3E92C82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452109DE-1C45-4C39-9746-7B68DC3A00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850FCCE-472C-4CEC-8B0B-60138FFE8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17FCE-BE99-40F8-B189-0B801A596C23}" type="datetimeFigureOut">
              <a:rPr lang="ru-RU" smtClean="0"/>
              <a:t>16.05.2020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8740A109-89D0-4029-96D8-75DCE4A80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89C0CDAC-72B0-42C2-B2C5-1BE73D4D1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0F799-762E-4C7A-AC3E-685B112150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3158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83466F9-0D43-4BC1-B9DB-035344226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D8A2559-032B-4C78-A65D-E59182A4D0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F606FF2-D389-407F-88CD-F1DFB01FC5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917FCE-BE99-40F8-B189-0B801A596C23}" type="datetimeFigureOut">
              <a:rPr lang="ru-RU" smtClean="0"/>
              <a:t>16.05.2020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B17C6F9-071D-425B-8E8B-FB6824581A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1D193E7-B030-45B8-8BD3-11035FA0E3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20F799-762E-4C7A-AC3E-685B112150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420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>
            <a:extLst>
              <a:ext uri="{FF2B5EF4-FFF2-40B4-BE49-F238E27FC236}">
                <a16:creationId xmlns="" xmlns:a16="http://schemas.microsoft.com/office/drawing/2014/main" id="{0866CC7A-2F2E-463B-9092-928BA8AC159C}"/>
              </a:ext>
            </a:extLst>
          </p:cNvPr>
          <p:cNvGrpSpPr/>
          <p:nvPr/>
        </p:nvGrpSpPr>
        <p:grpSpPr>
          <a:xfrm>
            <a:off x="-99768" y="0"/>
            <a:ext cx="13630913" cy="6914560"/>
            <a:chOff x="-121101" y="-68594"/>
            <a:chExt cx="13630913" cy="6914560"/>
          </a:xfrm>
        </p:grpSpPr>
        <p:pic>
          <p:nvPicPr>
            <p:cNvPr id="2" name="Рисунок 1">
              <a:extLst>
                <a:ext uri="{FF2B5EF4-FFF2-40B4-BE49-F238E27FC236}">
                  <a16:creationId xmlns="" xmlns:a16="http://schemas.microsoft.com/office/drawing/2014/main" id="{E71B225C-F330-4630-8489-4140063C01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712" t="40987" r="2385" b="12693"/>
            <a:stretch/>
          </p:blipFill>
          <p:spPr>
            <a:xfrm>
              <a:off x="-21333" y="4036397"/>
              <a:ext cx="7934036" cy="2547959"/>
            </a:xfrm>
            <a:prstGeom prst="rect">
              <a:avLst/>
            </a:prstGeom>
          </p:spPr>
        </p:pic>
        <p:sp>
          <p:nvSpPr>
            <p:cNvPr id="4" name="Прямоугольник 3">
              <a:extLst>
                <a:ext uri="{FF2B5EF4-FFF2-40B4-BE49-F238E27FC236}">
                  <a16:creationId xmlns="" xmlns:a16="http://schemas.microsoft.com/office/drawing/2014/main" id="{CC3F47EC-6559-45EE-BE2C-9FBF7144702E}"/>
                </a:ext>
              </a:extLst>
            </p:cNvPr>
            <p:cNvSpPr/>
            <p:nvPr/>
          </p:nvSpPr>
          <p:spPr>
            <a:xfrm>
              <a:off x="7413812" y="6584356"/>
              <a:ext cx="6096000" cy="26161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11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https://www.imf.org/en/Publications/WEO/Issues/2020/04/14/weo-april-2020</a:t>
              </a:r>
              <a:endPara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="" xmlns:a16="http://schemas.microsoft.com/office/drawing/2014/main" id="{0DD15A36-47D5-4A7A-BFE4-AAEB1E672B5C}"/>
                </a:ext>
              </a:extLst>
            </p:cNvPr>
            <p:cNvSpPr/>
            <p:nvPr/>
          </p:nvSpPr>
          <p:spPr>
            <a:xfrm>
              <a:off x="2861557" y="-68594"/>
              <a:ext cx="7890109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Перспективы развития мировой экономики</a:t>
              </a:r>
            </a:p>
            <a:p>
              <a:pPr algn="ctr"/>
              <a:r>
                <a:rPr lang="ru-RU" sz="2000" b="1" i="1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Коронавирус нанес тяжелый  урон мировой экономике в 2020 году</a:t>
              </a:r>
            </a:p>
          </p:txBody>
        </p:sp>
        <p:pic>
          <p:nvPicPr>
            <p:cNvPr id="6" name="Рисунок 5">
              <a:extLst>
                <a:ext uri="{FF2B5EF4-FFF2-40B4-BE49-F238E27FC236}">
                  <a16:creationId xmlns="" xmlns:a16="http://schemas.microsoft.com/office/drawing/2014/main" id="{E7897EA2-6FB5-492C-BCDB-125B304AEF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5588" t="12941" r="42132" b="12942"/>
            <a:stretch/>
          </p:blipFill>
          <p:spPr>
            <a:xfrm rot="21243463">
              <a:off x="231059" y="1044051"/>
              <a:ext cx="1398494" cy="1806256"/>
            </a:xfrm>
            <a:prstGeom prst="rect">
              <a:avLst/>
            </a:prstGeom>
          </p:spPr>
        </p:pic>
        <p:sp>
          <p:nvSpPr>
            <p:cNvPr id="7" name="Прямоугольник 6">
              <a:extLst>
                <a:ext uri="{FF2B5EF4-FFF2-40B4-BE49-F238E27FC236}">
                  <a16:creationId xmlns="" xmlns:a16="http://schemas.microsoft.com/office/drawing/2014/main" id="{BF39C2AC-EFBA-4034-B7BF-B69847A847F5}"/>
                </a:ext>
              </a:extLst>
            </p:cNvPr>
            <p:cNvSpPr/>
            <p:nvPr/>
          </p:nvSpPr>
          <p:spPr>
            <a:xfrm>
              <a:off x="1728706" y="672703"/>
              <a:ext cx="10155809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Экономические последствия коронавируса зависят от факторов, взаимодействие которых трудно предсказать, в том числе:</a:t>
              </a:r>
            </a:p>
            <a:p>
              <a:pPr marL="285750" indent="341313" algn="just">
                <a:buFont typeface="Arial" panose="020B0604020202020204" pitchFamily="34" charset="0"/>
                <a:buChar char="•"/>
              </a:pPr>
              <a:r>
                <a:rPr lang="ru-RU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развития пандемии</a:t>
              </a:r>
            </a:p>
            <a:p>
              <a:pPr marL="285750" indent="341313" algn="just">
                <a:buFont typeface="Arial" panose="020B0604020202020204" pitchFamily="34" charset="0"/>
                <a:buChar char="•"/>
              </a:pPr>
              <a:r>
                <a:rPr lang="ru-RU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интенсивности и эффективности мер сдерживания</a:t>
              </a:r>
            </a:p>
            <a:p>
              <a:pPr marL="285750" indent="341313" algn="just">
                <a:buFont typeface="Arial" panose="020B0604020202020204" pitchFamily="34" charset="0"/>
                <a:buChar char="•"/>
              </a:pPr>
              <a:r>
                <a:rPr lang="ru-RU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масштабов нарушений поставок</a:t>
              </a:r>
            </a:p>
            <a:p>
              <a:pPr marL="285750" indent="341313" algn="just">
                <a:buFont typeface="Arial" panose="020B0604020202020204" pitchFamily="34" charset="0"/>
                <a:buChar char="•"/>
              </a:pPr>
              <a:r>
                <a:rPr lang="ru-RU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последствий резкого ужесточения условий на мировых финансовых рынках</a:t>
              </a:r>
            </a:p>
            <a:p>
              <a:pPr marL="285750" indent="341313" algn="just">
                <a:buFont typeface="Arial" panose="020B0604020202020204" pitchFamily="34" charset="0"/>
                <a:buChar char="•"/>
              </a:pPr>
              <a:r>
                <a:rPr lang="ru-RU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сдвигов в структуре расходов</a:t>
              </a:r>
            </a:p>
            <a:p>
              <a:pPr marL="628650" indent="-268288" algn="just">
                <a:buFont typeface="Arial" panose="020B0604020202020204" pitchFamily="34" charset="0"/>
                <a:buChar char="•"/>
              </a:pPr>
              <a:r>
                <a:rPr lang="ru-RU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изменений в поведении (например, несклонности людей посещать торговые центры и       пользоваться общественным транспортом)</a:t>
              </a:r>
            </a:p>
            <a:p>
              <a:pPr marL="285750" indent="341313" algn="just">
                <a:buFont typeface="Arial" panose="020B0604020202020204" pitchFamily="34" charset="0"/>
                <a:buChar char="•"/>
              </a:pPr>
              <a:r>
                <a:rPr lang="ru-RU" b="1" i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волатильности цен на биржевые товары. </a:t>
              </a:r>
              <a:endParaRPr lang="ru-RU" sz="1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="" xmlns:a16="http://schemas.microsoft.com/office/drawing/2014/main" id="{CC7C8BDE-D4C0-441C-A3F9-B59CDB4EB385}"/>
                </a:ext>
              </a:extLst>
            </p:cNvPr>
            <p:cNvSpPr/>
            <p:nvPr/>
          </p:nvSpPr>
          <p:spPr>
            <a:xfrm>
              <a:off x="8281750" y="4156214"/>
              <a:ext cx="3602765" cy="230832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ru-RU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Многие страны сталкиваются с</a:t>
              </a:r>
            </a:p>
            <a:p>
              <a:r>
                <a:rPr lang="ru-RU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многоуровневым кризисом, который включает: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шок в области здравоохранения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сбои в экономике вследствие внутренних факторов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резкое падение внешнего спроса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разворот потоков капитала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ru-RU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обвал цен на биржевые товары.</a:t>
              </a:r>
              <a:endPara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BF67E53A-52FF-4747-9C1B-1F1B05C2A976}"/>
                </a:ext>
              </a:extLst>
            </p:cNvPr>
            <p:cNvSpPr txBox="1"/>
            <p:nvPr/>
          </p:nvSpPr>
          <p:spPr>
            <a:xfrm>
              <a:off x="-121101" y="3636433"/>
              <a:ext cx="25911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Глобальная экономика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143DD35D-6FD6-4C68-95EA-A636FAE9BDDF}"/>
                </a:ext>
              </a:extLst>
            </p:cNvPr>
            <p:cNvSpPr txBox="1"/>
            <p:nvPr/>
          </p:nvSpPr>
          <p:spPr>
            <a:xfrm>
              <a:off x="2820629" y="3635558"/>
              <a:ext cx="20213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Развитые страны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4546BEC5-EDC6-4409-8C18-864F59B5C35C}"/>
                </a:ext>
              </a:extLst>
            </p:cNvPr>
            <p:cNvSpPr txBox="1"/>
            <p:nvPr/>
          </p:nvSpPr>
          <p:spPr>
            <a:xfrm>
              <a:off x="5102864" y="3457790"/>
              <a:ext cx="36027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ru-RU" sz="1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траны</a:t>
              </a:r>
              <a:r>
                <a:rPr lang="ru-RU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с формирующимся рынком</a:t>
              </a:r>
              <a:endPara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и развивающиеся страны</a:t>
              </a:r>
              <a:r>
                <a: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Азии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318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AB01731-0D21-4B14-97B8-7156A54B8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480" y="90368"/>
            <a:ext cx="6997109" cy="6765946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5F9F5321-D6D8-448B-9771-20B6EB434F6A}"/>
              </a:ext>
            </a:extLst>
          </p:cNvPr>
          <p:cNvSpPr/>
          <p:nvPr/>
        </p:nvSpPr>
        <p:spPr>
          <a:xfrm>
            <a:off x="121920" y="6521411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https://www.rbc.ru/business/01/04/2020/5e83786e9a794775cd2763eb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5855596-F0CA-4AE6-86B3-F25A791E6A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6718" y="1930445"/>
            <a:ext cx="4089059" cy="271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4567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Группа 20">
            <a:extLst>
              <a:ext uri="{FF2B5EF4-FFF2-40B4-BE49-F238E27FC236}">
                <a16:creationId xmlns="" xmlns:a16="http://schemas.microsoft.com/office/drawing/2014/main" id="{0D0CF28A-AA8C-4059-8BC4-F24A8CF7B220}"/>
              </a:ext>
            </a:extLst>
          </p:cNvPr>
          <p:cNvGrpSpPr/>
          <p:nvPr/>
        </p:nvGrpSpPr>
        <p:grpSpPr>
          <a:xfrm>
            <a:off x="286857" y="-11135"/>
            <a:ext cx="11765948" cy="6869135"/>
            <a:chOff x="340878" y="34232"/>
            <a:chExt cx="11765948" cy="6869135"/>
          </a:xfrm>
        </p:grpSpPr>
        <p:pic>
          <p:nvPicPr>
            <p:cNvPr id="2" name="Рисунок 1">
              <a:extLst>
                <a:ext uri="{FF2B5EF4-FFF2-40B4-BE49-F238E27FC236}">
                  <a16:creationId xmlns="" xmlns:a16="http://schemas.microsoft.com/office/drawing/2014/main" id="{6FFCA852-66F1-4C12-A992-88F7AC3F4C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2891" t="20015" r="-726" b="10445"/>
            <a:stretch/>
          </p:blipFill>
          <p:spPr>
            <a:xfrm>
              <a:off x="5299018" y="713113"/>
              <a:ext cx="5924794" cy="4418910"/>
            </a:xfrm>
            <a:prstGeom prst="rect">
              <a:avLst/>
            </a:prstGeom>
          </p:spPr>
        </p:pic>
        <p:sp>
          <p:nvSpPr>
            <p:cNvPr id="3" name="Прямоугольник 2">
              <a:extLst>
                <a:ext uri="{FF2B5EF4-FFF2-40B4-BE49-F238E27FC236}">
                  <a16:creationId xmlns="" xmlns:a16="http://schemas.microsoft.com/office/drawing/2014/main" id="{0C8839F3-DE1C-425A-B8ED-E6E942029D2D}"/>
                </a:ext>
              </a:extLst>
            </p:cNvPr>
            <p:cNvSpPr/>
            <p:nvPr/>
          </p:nvSpPr>
          <p:spPr>
            <a:xfrm>
              <a:off x="2193827" y="34232"/>
              <a:ext cx="895153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Вслед за пандемиями приходит ксенофобия…</a:t>
              </a:r>
              <a:endParaRPr lang="ru-RU" sz="2000" b="1" i="0" dirty="0">
                <a:solidFill>
                  <a:srgbClr val="000000"/>
                </a:solidFill>
                <a:effectLst/>
                <a:latin typeface="Open Sans"/>
              </a:endParaRPr>
            </a:p>
          </p:txBody>
        </p:sp>
        <p:pic>
          <p:nvPicPr>
            <p:cNvPr id="4" name="Рисунок 3">
              <a:extLst>
                <a:ext uri="{FF2B5EF4-FFF2-40B4-BE49-F238E27FC236}">
                  <a16:creationId xmlns="" xmlns:a16="http://schemas.microsoft.com/office/drawing/2014/main" id="{C215993A-E855-494B-BBC1-0BEB172609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8980" r="60844"/>
            <a:stretch/>
          </p:blipFill>
          <p:spPr>
            <a:xfrm>
              <a:off x="340878" y="1381559"/>
              <a:ext cx="3769517" cy="424112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7D9B510E-CD31-433D-945D-8C3360BA6D01}"/>
                </a:ext>
              </a:extLst>
            </p:cNvPr>
            <p:cNvSpPr txBox="1"/>
            <p:nvPr/>
          </p:nvSpPr>
          <p:spPr>
            <a:xfrm>
              <a:off x="1713125" y="3342039"/>
              <a:ext cx="1378391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ru-RU" sz="1600" b="1" dirty="0">
                  <a:solidFill>
                    <a:srgbClr val="15ABA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 симпатией</a:t>
              </a: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="" xmlns:a16="http://schemas.microsoft.com/office/drawing/2014/main" id="{85C87FE6-151C-4E80-B8A2-D9B2CD02F852}"/>
                </a:ext>
              </a:extLst>
            </p:cNvPr>
            <p:cNvSpPr/>
            <p:nvPr/>
          </p:nvSpPr>
          <p:spPr>
            <a:xfrm>
              <a:off x="2048155" y="1629857"/>
              <a:ext cx="1178015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ru-RU" sz="1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Негативно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53361010-0B1C-4F9D-ABC3-920C2F4478BB}"/>
                </a:ext>
              </a:extLst>
            </p:cNvPr>
            <p:cNvSpPr txBox="1"/>
            <p:nvPr/>
          </p:nvSpPr>
          <p:spPr>
            <a:xfrm>
              <a:off x="612025" y="578581"/>
              <a:ext cx="287226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Как относятся взрослые </a:t>
              </a:r>
            </a:p>
            <a:p>
              <a:pPr algn="ctr"/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американцы к Китаю, %,</a:t>
              </a:r>
            </a:p>
            <a:p>
              <a:pPr algn="ctr"/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Апрель 2020</a:t>
              </a:r>
            </a:p>
          </p:txBody>
        </p:sp>
        <p:pic>
          <p:nvPicPr>
            <p:cNvPr id="10" name="Рисунок 9">
              <a:extLst>
                <a:ext uri="{FF2B5EF4-FFF2-40B4-BE49-F238E27FC236}">
                  <a16:creationId xmlns="" xmlns:a16="http://schemas.microsoft.com/office/drawing/2014/main" id="{A2089F03-3F08-4AE7-9347-013D438A26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223"/>
            <a:stretch/>
          </p:blipFill>
          <p:spPr>
            <a:xfrm>
              <a:off x="2997166" y="5014087"/>
              <a:ext cx="1596263" cy="1798280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="" xmlns:a16="http://schemas.microsoft.com/office/drawing/2014/main" id="{6C99AD15-3994-45C5-8372-3BC90E7B1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91001" y="5129129"/>
              <a:ext cx="3148434" cy="177423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ACE13C98-9B0A-473C-A563-6E94A40A45B2}"/>
                </a:ext>
              </a:extLst>
            </p:cNvPr>
            <p:cNvSpPr txBox="1"/>
            <p:nvPr/>
          </p:nvSpPr>
          <p:spPr>
            <a:xfrm>
              <a:off x="9548078" y="725649"/>
              <a:ext cx="1675734" cy="6001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ru-RU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Очень серьезно</a:t>
              </a:r>
            </a:p>
            <a:p>
              <a:pPr>
                <a:spcAft>
                  <a:spcPts val="600"/>
                </a:spcAft>
              </a:pPr>
              <a:r>
                <a:rPr lang="ru-RU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Серьезно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9E20756C-FFC4-4FEF-8708-0903A0E03C0E}"/>
                </a:ext>
              </a:extLst>
            </p:cNvPr>
            <p:cNvSpPr txBox="1"/>
            <p:nvPr/>
          </p:nvSpPr>
          <p:spPr>
            <a:xfrm>
              <a:off x="5476459" y="518727"/>
              <a:ext cx="3538822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Американцы, которые считают, что проблемой для США являются (%):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C3C26066-CD84-40C5-840C-C2BDF5DA804F}"/>
                </a:ext>
              </a:extLst>
            </p:cNvPr>
            <p:cNvSpPr txBox="1"/>
            <p:nvPr/>
          </p:nvSpPr>
          <p:spPr>
            <a:xfrm>
              <a:off x="5434131" y="1847725"/>
              <a:ext cx="510836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Воздействие Китая на окружающую среду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F8558509-31D6-42D3-A33E-0565237488CC}"/>
                </a:ext>
              </a:extLst>
            </p:cNvPr>
            <p:cNvSpPr txBox="1"/>
            <p:nvPr/>
          </p:nvSpPr>
          <p:spPr>
            <a:xfrm>
              <a:off x="5434130" y="2400684"/>
              <a:ext cx="5108363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Кибератаки из Китая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F5C46B6B-269D-4786-BABF-7C6CA296F101}"/>
                </a:ext>
              </a:extLst>
            </p:cNvPr>
            <p:cNvSpPr txBox="1"/>
            <p:nvPr/>
          </p:nvSpPr>
          <p:spPr>
            <a:xfrm>
              <a:off x="5434130" y="2938650"/>
              <a:ext cx="5526781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Торговый дефицит США с Китаем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0D064D2E-FBBB-42F1-B604-4343F6FFF07D}"/>
                </a:ext>
              </a:extLst>
            </p:cNvPr>
            <p:cNvSpPr txBox="1"/>
            <p:nvPr/>
          </p:nvSpPr>
          <p:spPr>
            <a:xfrm>
              <a:off x="5434130" y="3478597"/>
              <a:ext cx="528765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Потеря рабочих мест в США из-за Китае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772B22CE-FDF5-4600-810D-BAC8E85D3A22}"/>
                </a:ext>
              </a:extLst>
            </p:cNvPr>
            <p:cNvSpPr txBox="1"/>
            <p:nvPr/>
          </p:nvSpPr>
          <p:spPr>
            <a:xfrm>
              <a:off x="5490229" y="4009296"/>
              <a:ext cx="547068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Растущая военная угроза со стороны Китая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9CA8EE4F-2967-41D8-A19A-BB0FE0F9ADA7}"/>
                </a:ext>
              </a:extLst>
            </p:cNvPr>
            <p:cNvSpPr txBox="1"/>
            <p:nvPr/>
          </p:nvSpPr>
          <p:spPr>
            <a:xfrm>
              <a:off x="5490229" y="4577602"/>
              <a:ext cx="5287657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Политика Китая в области прав человека</a:t>
              </a:r>
            </a:p>
          </p:txBody>
        </p:sp>
        <p:pic>
          <p:nvPicPr>
            <p:cNvPr id="20" name="Рисунок 19">
              <a:extLst>
                <a:ext uri="{FF2B5EF4-FFF2-40B4-BE49-F238E27FC236}">
                  <a16:creationId xmlns="" xmlns:a16="http://schemas.microsoft.com/office/drawing/2014/main" id="{3DDFC8F1-8D9B-4DCD-91D6-59D1098331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0223"/>
            <a:stretch/>
          </p:blipFill>
          <p:spPr>
            <a:xfrm>
              <a:off x="10038530" y="4553005"/>
              <a:ext cx="2068296" cy="2330052"/>
            </a:xfrm>
            <a:prstGeom prst="rect">
              <a:avLst/>
            </a:prstGeom>
          </p:spPr>
        </p:pic>
      </p:grp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B31F24B7-7A48-4D14-81CF-1C57305199C4}"/>
              </a:ext>
            </a:extLst>
          </p:cNvPr>
          <p:cNvSpPr/>
          <p:nvPr/>
        </p:nvSpPr>
        <p:spPr>
          <a:xfrm>
            <a:off x="-62841" y="6306060"/>
            <a:ext cx="23390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https://www.economist.com/graphic-detail/2020/04/21/americans-take-an-ever-more-negative-view-of-china</a:t>
            </a:r>
            <a:endParaRPr lang="ru-RU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3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BB4E28E4-0393-4EBF-9405-730940850DE8}"/>
              </a:ext>
            </a:extLst>
          </p:cNvPr>
          <p:cNvGrpSpPr/>
          <p:nvPr/>
        </p:nvGrpSpPr>
        <p:grpSpPr>
          <a:xfrm>
            <a:off x="50632" y="15574"/>
            <a:ext cx="12141368" cy="6923880"/>
            <a:chOff x="50632" y="15574"/>
            <a:chExt cx="12141368" cy="6923880"/>
          </a:xfrm>
        </p:grpSpPr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xmlns="" id="{8EE90649-B6BD-41F7-B814-9CB78644B5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4727" r="14132" b="4381"/>
            <a:stretch/>
          </p:blipFill>
          <p:spPr>
            <a:xfrm>
              <a:off x="513055" y="902674"/>
              <a:ext cx="3152503" cy="5939752"/>
            </a:xfrm>
            <a:prstGeom prst="rect">
              <a:avLst/>
            </a:prstGeom>
          </p:spPr>
        </p:pic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xmlns="" id="{49560635-0C71-4CB4-9E83-1C6ABB2F9F12}"/>
                </a:ext>
              </a:extLst>
            </p:cNvPr>
            <p:cNvSpPr/>
            <p:nvPr/>
          </p:nvSpPr>
          <p:spPr>
            <a:xfrm>
              <a:off x="6096000" y="6170013"/>
              <a:ext cx="4263368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https://www.forbes.ru/biznes/396175-vvp-obnulitsya-vsled-za-srokami-koronavirus-pogruzit-rossiyskuyu-ekonomiku-v-recessiyu</a:t>
              </a:r>
              <a:endPara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11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 Economist, European Commission</a:t>
              </a:r>
              <a:endPara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xmlns="" id="{A453D05D-F856-4B74-BE7C-72AF9B330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62790" y="2299025"/>
              <a:ext cx="2790748" cy="250814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133F9DC4-FF2A-4F27-AE78-D6A5F88EF699}"/>
                </a:ext>
              </a:extLst>
            </p:cNvPr>
            <p:cNvSpPr txBox="1"/>
            <p:nvPr/>
          </p:nvSpPr>
          <p:spPr>
            <a:xfrm>
              <a:off x="50632" y="15574"/>
              <a:ext cx="671062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Какие страны погрузятся в рецессию и какие ее избегут</a:t>
              </a:r>
            </a:p>
            <a:p>
              <a:pPr algn="ctr"/>
              <a:r>
                <a:rPr lang="ru-RU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(по материалам журнала 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Forbes)</a:t>
              </a:r>
              <a:endPara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9DE919EF-6D3B-4FFF-8D7F-634C877AB600}"/>
                </a:ext>
              </a:extLst>
            </p:cNvPr>
            <p:cNvSpPr txBox="1"/>
            <p:nvPr/>
          </p:nvSpPr>
          <p:spPr>
            <a:xfrm>
              <a:off x="1683273" y="597624"/>
              <a:ext cx="14943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Реальные темпы роста ВВП</a:t>
              </a:r>
            </a:p>
            <a:p>
              <a:pPr algn="ctr"/>
              <a:r>
                <a:rPr lang="ru-RU" sz="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 2020 году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293C03FA-9912-4CB0-A6E4-369E0D1DE264}"/>
                </a:ext>
              </a:extLst>
            </p:cNvPr>
            <p:cNvSpPr txBox="1"/>
            <p:nvPr/>
          </p:nvSpPr>
          <p:spPr>
            <a:xfrm>
              <a:off x="3077261" y="597624"/>
              <a:ext cx="83227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Предыдущий </a:t>
              </a:r>
            </a:p>
            <a:p>
              <a:pPr algn="ctr"/>
              <a:r>
                <a:rPr lang="ru-RU" sz="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прогноз</a:t>
              </a:r>
            </a:p>
          </p:txBody>
        </p:sp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xmlns="" id="{6B669EF6-7F17-4823-9EE1-580066AFBE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5265" t="31584" r="45440" b="11641"/>
            <a:stretch/>
          </p:blipFill>
          <p:spPr>
            <a:xfrm rot="16200000">
              <a:off x="8295082" y="1784086"/>
              <a:ext cx="3953694" cy="353802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03806002-19E1-4A41-8AE3-D1C589B33AA0}"/>
                </a:ext>
              </a:extLst>
            </p:cNvPr>
            <p:cNvSpPr txBox="1"/>
            <p:nvPr/>
          </p:nvSpPr>
          <p:spPr>
            <a:xfrm>
              <a:off x="7540598" y="569753"/>
              <a:ext cx="465140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Ограниченные  возможности для маневра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ru-RU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 отдельных странах</a:t>
              </a:r>
            </a:p>
            <a:p>
              <a:pPr algn="ctr"/>
              <a:r>
                <a:rPr lang="ru-RU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(госдолг, % от ВВП 2019 г.)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AB03515C-FD50-4A50-9645-E71C9A9B7FEF}"/>
                </a:ext>
              </a:extLst>
            </p:cNvPr>
            <p:cNvSpPr txBox="1"/>
            <p:nvPr/>
          </p:nvSpPr>
          <p:spPr>
            <a:xfrm>
              <a:off x="6553538" y="1840827"/>
              <a:ext cx="1949380" cy="38164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spcAft>
                  <a:spcPts val="1200"/>
                </a:spcAft>
              </a:pP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Германия</a:t>
              </a:r>
            </a:p>
            <a:p>
              <a:pPr algn="r">
                <a:spcAft>
                  <a:spcPts val="1200"/>
                </a:spcAft>
              </a:pP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Дания</a:t>
              </a:r>
            </a:p>
            <a:p>
              <a:pPr algn="r">
                <a:spcAft>
                  <a:spcPts val="1200"/>
                </a:spcAft>
              </a:pP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Нидерланды</a:t>
              </a:r>
            </a:p>
            <a:p>
              <a:pPr algn="r">
                <a:spcAft>
                  <a:spcPts val="1200"/>
                </a:spcAft>
              </a:pP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Великобритания</a:t>
              </a:r>
            </a:p>
            <a:p>
              <a:pPr algn="r">
                <a:spcAft>
                  <a:spcPts val="1200"/>
                </a:spcAft>
              </a:pP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Франция</a:t>
              </a:r>
            </a:p>
            <a:p>
              <a:pPr algn="r">
                <a:spcAft>
                  <a:spcPts val="1200"/>
                </a:spcAft>
              </a:pP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Греция</a:t>
              </a:r>
            </a:p>
            <a:p>
              <a:pPr algn="r">
                <a:spcAft>
                  <a:spcPts val="1200"/>
                </a:spcAft>
              </a:pP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Италия</a:t>
              </a:r>
            </a:p>
            <a:p>
              <a:pPr algn="r">
                <a:spcAft>
                  <a:spcPts val="1200"/>
                </a:spcAft>
              </a:pP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Бельгия</a:t>
              </a:r>
            </a:p>
            <a:p>
              <a:pPr algn="r">
                <a:spcAft>
                  <a:spcPts val="1200"/>
                </a:spcAft>
              </a:pP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Испания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36026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DF31B815-EFB9-4F53-9DA2-5F50A85C81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73" y="829758"/>
            <a:ext cx="5582179" cy="2522178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6C2366AD-EE94-4185-89CD-374C516F75B5}"/>
              </a:ext>
            </a:extLst>
          </p:cNvPr>
          <p:cNvSpPr/>
          <p:nvPr/>
        </p:nvSpPr>
        <p:spPr>
          <a:xfrm>
            <a:off x="391200" y="39495"/>
            <a:ext cx="52319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Меры поддержки по странам в 2009 году…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5913D3C3-D6B9-41F0-9400-FA498AEF0F8D}"/>
              </a:ext>
            </a:extLst>
          </p:cNvPr>
          <p:cNvSpPr/>
          <p:nvPr/>
        </p:nvSpPr>
        <p:spPr>
          <a:xfrm>
            <a:off x="93818" y="6519446"/>
            <a:ext cx="53945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1" dirty="0">
                <a:latin typeface="Times New Roman" panose="02020603050405020304" pitchFamily="18" charset="0"/>
                <a:ea typeface="UD Digi Kyokasho NK-B" panose="020B0400000000000000" pitchFamily="18" charset="-128"/>
                <a:cs typeface="Times New Roman" panose="02020603050405020304" pitchFamily="18" charset="0"/>
              </a:rPr>
              <a:t>https://www.bloomberg.com/news/articles/2020-04-21/spain-weighs-additional-lifeline-to-save-companies-from-collapse</a:t>
            </a:r>
            <a:endParaRPr lang="ru-RU" sz="800" b="1" dirty="0">
              <a:latin typeface="Times New Roman" panose="02020603050405020304" pitchFamily="18" charset="0"/>
              <a:ea typeface="UD Digi Kyokasho NK-B" panose="020B0400000000000000" pitchFamily="18" charset="-128"/>
              <a:cs typeface="Times New Roman" panose="02020603050405020304" pitchFamily="18" charset="0"/>
            </a:endParaRPr>
          </a:p>
          <a:p>
            <a:r>
              <a:rPr lang="en-US" sz="800" b="1" dirty="0">
                <a:latin typeface="Times New Roman" panose="02020603050405020304" pitchFamily="18" charset="0"/>
                <a:ea typeface="UD Digi Kyokasho NK-B" panose="020B0400000000000000" pitchFamily="18" charset="-128"/>
                <a:cs typeface="Times New Roman" panose="02020603050405020304" pitchFamily="18" charset="0"/>
              </a:rPr>
              <a:t>https://www.finam.ru/analysis/forecasts/karantin-v-rossii-itogi-pervyx-trex-nedel-20200421-112031/</a:t>
            </a:r>
            <a:endParaRPr lang="ru-RU" sz="800" b="1" dirty="0">
              <a:latin typeface="Times New Roman" panose="02020603050405020304" pitchFamily="18" charset="0"/>
              <a:ea typeface="UD Digi Kyokasho NK-B" panose="020B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915D2C0-2F5D-4A6C-8DCD-8B3CB7BCDAE1}"/>
              </a:ext>
            </a:extLst>
          </p:cNvPr>
          <p:cNvSpPr txBox="1"/>
          <p:nvPr/>
        </p:nvSpPr>
        <p:spPr>
          <a:xfrm>
            <a:off x="6859854" y="39495"/>
            <a:ext cx="456323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и в 2020</a:t>
            </a:r>
          </a:p>
          <a:p>
            <a:pPr algn="ctr"/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Правительства стараются бороться </a:t>
            </a:r>
          </a:p>
          <a:p>
            <a:pPr algn="ctr"/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экономическими последствиями коронавируса</a:t>
            </a:r>
          </a:p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(по данным Международного Валютного Фонда на 8.04.2020)</a:t>
            </a:r>
          </a:p>
        </p:txBody>
      </p:sp>
      <p:pic>
        <p:nvPicPr>
          <p:cNvPr id="6" name="Рисунок 5" descr="Изображение выглядит как снимок экрана, карандаш&#10;&#10;Автоматически созданное описание">
            <a:extLst>
              <a:ext uri="{FF2B5EF4-FFF2-40B4-BE49-F238E27FC236}">
                <a16:creationId xmlns="" xmlns:a16="http://schemas.microsoft.com/office/drawing/2014/main" id="{25BE05F2-0CDF-472B-9F0E-24FA842399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5" r="8307" b="6667"/>
          <a:stretch/>
        </p:blipFill>
        <p:spPr>
          <a:xfrm>
            <a:off x="6487249" y="1131876"/>
            <a:ext cx="5663784" cy="52798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58AE83B-AB5A-434E-97F7-56078B889A8F}"/>
              </a:ext>
            </a:extLst>
          </p:cNvPr>
          <p:cNvSpPr txBox="1"/>
          <p:nvPr/>
        </p:nvSpPr>
        <p:spPr>
          <a:xfrm>
            <a:off x="5540483" y="1512073"/>
            <a:ext cx="1893532" cy="470898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Германия</a:t>
            </a:r>
          </a:p>
          <a:p>
            <a:pPr algn="r"/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Италия</a:t>
            </a:r>
          </a:p>
          <a:p>
            <a:pPr algn="r"/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Япония</a:t>
            </a:r>
          </a:p>
          <a:p>
            <a:pPr algn="r"/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Великобритания</a:t>
            </a:r>
          </a:p>
          <a:p>
            <a:pPr algn="r"/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Франция</a:t>
            </a:r>
          </a:p>
          <a:p>
            <a:pPr algn="r"/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Австралия</a:t>
            </a:r>
          </a:p>
          <a:p>
            <a:pPr algn="r"/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США</a:t>
            </a:r>
          </a:p>
          <a:p>
            <a:pPr algn="r"/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Испания</a:t>
            </a:r>
          </a:p>
          <a:p>
            <a:pPr algn="r"/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Канада</a:t>
            </a:r>
          </a:p>
          <a:p>
            <a:pPr algn="r"/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Южная Корея</a:t>
            </a:r>
          </a:p>
          <a:p>
            <a:pPr algn="r"/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Бразилия</a:t>
            </a:r>
          </a:p>
          <a:p>
            <a:pPr algn="r"/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Индонезия</a:t>
            </a:r>
          </a:p>
          <a:p>
            <a:pPr algn="r"/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Китай</a:t>
            </a:r>
          </a:p>
          <a:p>
            <a:pPr algn="r"/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Аргентина</a:t>
            </a:r>
          </a:p>
          <a:p>
            <a:pPr algn="r"/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Турция</a:t>
            </a:r>
          </a:p>
          <a:p>
            <a:pPr algn="r"/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Россия</a:t>
            </a:r>
          </a:p>
          <a:p>
            <a:pPr algn="r"/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Саудовская Аравия</a:t>
            </a:r>
          </a:p>
          <a:p>
            <a:pPr algn="r"/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Мексика</a:t>
            </a:r>
          </a:p>
          <a:p>
            <a:pPr algn="r"/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Индия</a:t>
            </a:r>
          </a:p>
          <a:p>
            <a:pPr algn="r"/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ЮАР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852FC43-8B8F-4379-8FCB-06D9F1F2BAFF}"/>
              </a:ext>
            </a:extLst>
          </p:cNvPr>
          <p:cNvSpPr txBox="1"/>
          <p:nvPr/>
        </p:nvSpPr>
        <p:spPr>
          <a:xfrm>
            <a:off x="11417033" y="6411724"/>
            <a:ext cx="6987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ВВП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97F29A9-AEFE-4F6A-82A1-6166529887B0}"/>
              </a:ext>
            </a:extLst>
          </p:cNvPr>
          <p:cNvSpPr txBox="1"/>
          <p:nvPr/>
        </p:nvSpPr>
        <p:spPr>
          <a:xfrm>
            <a:off x="6675203" y="1069539"/>
            <a:ext cx="24221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Меры в области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доходов</a:t>
            </a:r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расходов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6023C98-C028-42C5-A5B6-31B8088BA1CB}"/>
              </a:ext>
            </a:extLst>
          </p:cNvPr>
          <p:cNvSpPr txBox="1"/>
          <p:nvPr/>
        </p:nvSpPr>
        <p:spPr>
          <a:xfrm>
            <a:off x="9185603" y="1093550"/>
            <a:ext cx="14281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Кредиты и займы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B17A25E-C8F5-4D2A-8B97-5CDDA72E6B5B}"/>
              </a:ext>
            </a:extLst>
          </p:cNvPr>
          <p:cNvSpPr txBox="1"/>
          <p:nvPr/>
        </p:nvSpPr>
        <p:spPr>
          <a:xfrm>
            <a:off x="6675203" y="1235074"/>
            <a:ext cx="20701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Государственные гарантии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CB1E9EB4-BDB2-4E78-B229-6FF979CB9B50}"/>
              </a:ext>
            </a:extLst>
          </p:cNvPr>
          <p:cNvSpPr/>
          <p:nvPr/>
        </p:nvSpPr>
        <p:spPr>
          <a:xfrm>
            <a:off x="343940" y="3924579"/>
            <a:ext cx="45095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поддержка по странам в 2020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8AAB1AA8-1BE0-41D1-A149-17A065112F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823" y="4339458"/>
            <a:ext cx="5321634" cy="168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832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>
            <a:extLst>
              <a:ext uri="{FF2B5EF4-FFF2-40B4-BE49-F238E27FC236}">
                <a16:creationId xmlns:a16="http://schemas.microsoft.com/office/drawing/2014/main" xmlns="" id="{F515549E-D8E6-4D3E-8B24-4283510E1F7A}"/>
              </a:ext>
            </a:extLst>
          </p:cNvPr>
          <p:cNvGrpSpPr/>
          <p:nvPr/>
        </p:nvGrpSpPr>
        <p:grpSpPr>
          <a:xfrm>
            <a:off x="0" y="0"/>
            <a:ext cx="12192001" cy="6921052"/>
            <a:chOff x="0" y="0"/>
            <a:chExt cx="12192001" cy="6921052"/>
          </a:xfrm>
        </p:grpSpPr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xmlns="" id="{FD4E8A6A-2F87-413B-A61E-8A07A9A8F8FC}"/>
                </a:ext>
              </a:extLst>
            </p:cNvPr>
            <p:cNvSpPr/>
            <p:nvPr/>
          </p:nvSpPr>
          <p:spPr>
            <a:xfrm>
              <a:off x="4923741" y="6551720"/>
              <a:ext cx="33137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www.oecd.org/economy/outlook</a:t>
              </a:r>
              <a:endParaRPr lang="ru-RU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C8C19BDE-2772-4DAE-B864-1771B552D2D1}"/>
                </a:ext>
              </a:extLst>
            </p:cNvPr>
            <p:cNvSpPr txBox="1"/>
            <p:nvPr/>
          </p:nvSpPr>
          <p:spPr>
            <a:xfrm>
              <a:off x="1175778" y="0"/>
              <a:ext cx="872719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Пандемия 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COVID-19</a:t>
              </a:r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окажет на экономику больший эффект, </a:t>
              </a:r>
            </a:p>
            <a:p>
              <a:pPr algn="ctr"/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чем эпидемия 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SARS</a:t>
              </a:r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в 2003 году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8E3396B1-40C2-4AC7-8722-C363B8C4FC34}"/>
                </a:ext>
              </a:extLst>
            </p:cNvPr>
            <p:cNvSpPr txBox="1"/>
            <p:nvPr/>
          </p:nvSpPr>
          <p:spPr>
            <a:xfrm>
              <a:off x="11301275" y="5947104"/>
              <a:ext cx="890726" cy="604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pic>
          <p:nvPicPr>
            <p:cNvPr id="7" name="Рисунок 6" descr="Изображение выглядит как снимок экрана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319BD2D4-B7F1-427C-B4CB-813FB54631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683" b="9361"/>
            <a:stretch/>
          </p:blipFill>
          <p:spPr>
            <a:xfrm>
              <a:off x="0" y="1906497"/>
              <a:ext cx="12192000" cy="427916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2CCC36A8-DD6F-428C-87C3-D1596C89FBDA}"/>
                </a:ext>
              </a:extLst>
            </p:cNvPr>
            <p:cNvSpPr txBox="1"/>
            <p:nvPr/>
          </p:nvSpPr>
          <p:spPr>
            <a:xfrm>
              <a:off x="120269" y="969814"/>
              <a:ext cx="559159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Китай глубоко интегрирован в мировую экономику</a:t>
              </a:r>
            </a:p>
            <a:p>
              <a:pPr algn="ctr"/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(доля Китая в мире)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CDD50F79-C119-4554-86F0-7284F24AC60C}"/>
                </a:ext>
              </a:extLst>
            </p:cNvPr>
            <p:cNvSpPr txBox="1"/>
            <p:nvPr/>
          </p:nvSpPr>
          <p:spPr>
            <a:xfrm>
              <a:off x="6876215" y="1047627"/>
              <a:ext cx="516551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Китай – основной импортер сырьевых товаров </a:t>
              </a:r>
            </a:p>
            <a:p>
              <a:pPr algn="ctr"/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 мире</a:t>
              </a:r>
              <a:r>
                <a:rPr lang="ru-RU" dirty="0"/>
                <a:t> 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E5740544-0ACF-4100-9605-5AF6A8208776}"/>
                </a:ext>
              </a:extLst>
            </p:cNvPr>
            <p:cNvSpPr txBox="1"/>
            <p:nvPr/>
          </p:nvSpPr>
          <p:spPr>
            <a:xfrm>
              <a:off x="753028" y="5688449"/>
              <a:ext cx="5647772" cy="95410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Глобальный          Глобальная        Глобальные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Глобальный</a:t>
              </a:r>
            </a:p>
            <a:p>
              <a:r>
                <a:rPr lang="ru-RU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ВВП                   торговля               прямые	                туризм</a:t>
              </a:r>
            </a:p>
            <a:p>
              <a:r>
                <a:rPr lang="ru-RU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			иностранные </a:t>
              </a:r>
            </a:p>
            <a:p>
              <a:r>
                <a:rPr lang="ru-RU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			инвестиции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825BEDE6-1B89-452B-981C-31AF8B6DFC0B}"/>
                </a:ext>
              </a:extLst>
            </p:cNvPr>
            <p:cNvSpPr txBox="1"/>
            <p:nvPr/>
          </p:nvSpPr>
          <p:spPr>
            <a:xfrm rot="16200000">
              <a:off x="9140841" y="3650829"/>
              <a:ext cx="1215910" cy="458587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>
                <a:spcAft>
                  <a:spcPts val="3600"/>
                </a:spcAft>
              </a:pPr>
              <a:r>
                <a:rPr lang="ru-RU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Алюминий</a:t>
              </a:r>
            </a:p>
            <a:p>
              <a:pPr algn="r">
                <a:spcAft>
                  <a:spcPts val="3600"/>
                </a:spcAft>
              </a:pPr>
              <a:r>
                <a:rPr lang="ru-RU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Медь</a:t>
              </a:r>
            </a:p>
            <a:p>
              <a:pPr algn="r">
                <a:spcAft>
                  <a:spcPts val="3600"/>
                </a:spcAft>
              </a:pPr>
              <a:r>
                <a:rPr lang="ru-RU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Никель</a:t>
              </a:r>
            </a:p>
            <a:p>
              <a:pPr algn="r">
                <a:spcAft>
                  <a:spcPts val="3600"/>
                </a:spcAft>
              </a:pPr>
              <a:r>
                <a:rPr lang="ru-RU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Цинк</a:t>
              </a:r>
            </a:p>
            <a:p>
              <a:pPr algn="r">
                <a:spcAft>
                  <a:spcPts val="3600"/>
                </a:spcAft>
              </a:pPr>
              <a:r>
                <a:rPr lang="ru-RU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Свинец</a:t>
              </a:r>
            </a:p>
            <a:p>
              <a:pPr algn="r">
                <a:spcAft>
                  <a:spcPts val="3600"/>
                </a:spcAft>
              </a:pPr>
              <a:r>
                <a:rPr lang="ru-RU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Каучук</a:t>
              </a:r>
            </a:p>
            <a:p>
              <a:pPr algn="r">
                <a:spcAft>
                  <a:spcPts val="3600"/>
                </a:spcAft>
              </a:pPr>
              <a:r>
                <a:rPr lang="ru-RU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Нефть</a:t>
              </a:r>
              <a:endParaRPr lang="ru-RU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8870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254555F8-91CD-46C0-80D6-26EEE75B38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69"/>
          <a:stretch/>
        </p:blipFill>
        <p:spPr bwMode="auto">
          <a:xfrm>
            <a:off x="214839" y="876351"/>
            <a:ext cx="11512563" cy="4552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54B3147-B408-4E96-8A3A-6002E975A99C}"/>
              </a:ext>
            </a:extLst>
          </p:cNvPr>
          <p:cNvSpPr txBox="1"/>
          <p:nvPr/>
        </p:nvSpPr>
        <p:spPr>
          <a:xfrm>
            <a:off x="3662962" y="209005"/>
            <a:ext cx="48660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Россия и экономические кризисы</a:t>
            </a:r>
          </a:p>
        </p:txBody>
      </p:sp>
    </p:spTree>
    <p:extLst>
      <p:ext uri="{BB962C8B-B14F-4D97-AF65-F5344CB8AC3E}">
        <p14:creationId xmlns:p14="http://schemas.microsoft.com/office/powerpoint/2010/main" val="2201641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>
            <a:extLst>
              <a:ext uri="{FF2B5EF4-FFF2-40B4-BE49-F238E27FC236}">
                <a16:creationId xmlns:a16="http://schemas.microsoft.com/office/drawing/2014/main" xmlns="" id="{00D073C5-5F21-4C41-9990-1E8E9CFDA950}"/>
              </a:ext>
            </a:extLst>
          </p:cNvPr>
          <p:cNvGrpSpPr/>
          <p:nvPr/>
        </p:nvGrpSpPr>
        <p:grpSpPr>
          <a:xfrm>
            <a:off x="78379" y="65823"/>
            <a:ext cx="11943394" cy="6783565"/>
            <a:chOff x="78379" y="65823"/>
            <a:chExt cx="11943394" cy="6783565"/>
          </a:xfrm>
        </p:grpSpPr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xmlns="" id="{010D49AD-607B-47B7-87C4-207A44C41E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9500" t="52623" r="37143" b="19747"/>
            <a:stretch/>
          </p:blipFill>
          <p:spPr>
            <a:xfrm>
              <a:off x="78379" y="817509"/>
              <a:ext cx="5713618" cy="273110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2F1FBE5-2776-40D6-9CAD-0E5A7CD8C999}"/>
                </a:ext>
              </a:extLst>
            </p:cNvPr>
            <p:cNvSpPr txBox="1"/>
            <p:nvPr/>
          </p:nvSpPr>
          <p:spPr>
            <a:xfrm>
              <a:off x="243840" y="2562746"/>
              <a:ext cx="5625737" cy="370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16,5	23,2	27,5	30,1        53,8        59,9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EF846867-970E-44D3-A1E1-D643B470F9F8}"/>
                </a:ext>
              </a:extLst>
            </p:cNvPr>
            <p:cNvSpPr txBox="1"/>
            <p:nvPr/>
          </p:nvSpPr>
          <p:spPr>
            <a:xfrm>
              <a:off x="78379" y="65824"/>
              <a:ext cx="5312228" cy="642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Внешний долг России – </a:t>
              </a:r>
            </a:p>
            <a:p>
              <a:pPr algn="ctr"/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самый низкий среди развивающихся стран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375E1752-DAC4-4709-9357-C6B7F4C29C1D}"/>
                </a:ext>
              </a:extLst>
            </p:cNvPr>
            <p:cNvSpPr txBox="1"/>
            <p:nvPr/>
          </p:nvSpPr>
          <p:spPr>
            <a:xfrm>
              <a:off x="356633" y="777295"/>
              <a:ext cx="2910349" cy="27540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Доля внешнего госдолга в ВВП, %</a:t>
              </a:r>
            </a:p>
          </p:txBody>
        </p:sp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xmlns="" id="{2C8BEEC7-640D-45A0-8D2A-955E9935D2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2837"/>
            <a:stretch/>
          </p:blipFill>
          <p:spPr>
            <a:xfrm>
              <a:off x="6308154" y="617243"/>
              <a:ext cx="5713619" cy="27591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EAD15A82-6554-422E-804B-079A20E45FC8}"/>
                </a:ext>
              </a:extLst>
            </p:cNvPr>
            <p:cNvSpPr txBox="1"/>
            <p:nvPr/>
          </p:nvSpPr>
          <p:spPr>
            <a:xfrm>
              <a:off x="6448508" y="65823"/>
              <a:ext cx="5007468" cy="642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За последние годы Россия накопила резервы за счет экономического роста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BB529A95-197F-48D7-B7BA-8FEE032706A3}"/>
                </a:ext>
              </a:extLst>
            </p:cNvPr>
            <p:cNvSpPr txBox="1"/>
            <p:nvPr/>
          </p:nvSpPr>
          <p:spPr>
            <a:xfrm>
              <a:off x="6579736" y="636219"/>
              <a:ext cx="1465693" cy="45900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Федеральный бюджет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C5296B14-AFC7-4AEE-928A-AC9ACEA80486}"/>
                </a:ext>
              </a:extLst>
            </p:cNvPr>
            <p:cNvSpPr txBox="1"/>
            <p:nvPr/>
          </p:nvSpPr>
          <p:spPr>
            <a:xfrm>
              <a:off x="8149567" y="654702"/>
              <a:ext cx="1641860" cy="27540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ru-RU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Экономический рост</a:t>
              </a:r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xmlns="" id="{AEACFB5D-93B0-405F-B919-CD59650DF1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9070" b="3343"/>
            <a:stretch/>
          </p:blipFill>
          <p:spPr>
            <a:xfrm>
              <a:off x="356633" y="4112686"/>
              <a:ext cx="5339269" cy="236232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00F8A67A-9339-432A-9C30-DF82CE276F2A}"/>
                </a:ext>
              </a:extLst>
            </p:cNvPr>
            <p:cNvSpPr txBox="1"/>
            <p:nvPr/>
          </p:nvSpPr>
          <p:spPr>
            <a:xfrm>
              <a:off x="1240008" y="3660918"/>
              <a:ext cx="92591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Золотовалютные запасы России превышают резервы Саудовской Аравии, млрд долл.  </a:t>
              </a:r>
            </a:p>
          </p:txBody>
        </p:sp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xmlns="" id="{658AADE0-CA54-4707-B484-FDA90CD168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6449"/>
            <a:stretch/>
          </p:blipFill>
          <p:spPr>
            <a:xfrm>
              <a:off x="6308154" y="4049826"/>
              <a:ext cx="5339269" cy="2799562"/>
            </a:xfrm>
            <a:prstGeom prst="rect">
              <a:avLst/>
            </a:prstGeom>
          </p:spPr>
        </p:pic>
      </p:grp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A8674F88-4269-4400-91CA-C3C71E3E3AB8}"/>
              </a:ext>
            </a:extLst>
          </p:cNvPr>
          <p:cNvSpPr/>
          <p:nvPr/>
        </p:nvSpPr>
        <p:spPr>
          <a:xfrm>
            <a:off x="436274" y="6541585"/>
            <a:ext cx="54689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https://www.bloomberg.com/news/articles/2020-04-02/russia-said-to-plan-for-oil-at-20-this-year-more-debt-sales</a:t>
            </a:r>
            <a:endParaRPr lang="ru-RU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https://www.bloomberg.com/news/articles/2020-04-07/oil-uncertainty-keeps-russia-hoarding-cash-in-world-of-stimulus</a:t>
            </a:r>
            <a:endParaRPr lang="ru-RU" sz="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2186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9A71249A-77AD-494A-82DF-74A506C2B298}"/>
              </a:ext>
            </a:extLst>
          </p:cNvPr>
          <p:cNvGrpSpPr/>
          <p:nvPr/>
        </p:nvGrpSpPr>
        <p:grpSpPr>
          <a:xfrm>
            <a:off x="87086" y="368867"/>
            <a:ext cx="12078710" cy="6480601"/>
            <a:chOff x="87086" y="368867"/>
            <a:chExt cx="12078710" cy="6480601"/>
          </a:xfrm>
        </p:grpSpPr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xmlns="" id="{3BC71F60-0A5E-4195-BA72-BC40B9FF56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5000" t="32889" r="45214" b="25080"/>
            <a:stretch/>
          </p:blipFill>
          <p:spPr>
            <a:xfrm>
              <a:off x="191589" y="1441891"/>
              <a:ext cx="5006794" cy="3974218"/>
            </a:xfrm>
            <a:prstGeom prst="rect">
              <a:avLst/>
            </a:prstGeom>
          </p:spPr>
        </p:pic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xmlns="" id="{50A96D6C-766E-49BD-A5CA-12DFF697E6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935" t="51366" r="43732" b="14982"/>
            <a:stretch/>
          </p:blipFill>
          <p:spPr>
            <a:xfrm>
              <a:off x="6082898" y="1379746"/>
              <a:ext cx="6082898" cy="3795935"/>
            </a:xfrm>
            <a:prstGeom prst="rect">
              <a:avLst/>
            </a:prstGeom>
          </p:spPr>
        </p:pic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xmlns="" id="{BCB7FC8B-926B-4260-8ED5-8E9C1CFD4385}"/>
                </a:ext>
              </a:extLst>
            </p:cNvPr>
            <p:cNvSpPr/>
            <p:nvPr/>
          </p:nvSpPr>
          <p:spPr>
            <a:xfrm>
              <a:off x="87086" y="6587858"/>
              <a:ext cx="6096000" cy="26161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11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https://www.vedomosti.ru/business/articles/2020/04/05/827207-neftyanie-strani</a:t>
              </a:r>
              <a:endPara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8CD8113F-CB0D-4CF9-A91A-5C2D2E3EAAE9}"/>
                </a:ext>
              </a:extLst>
            </p:cNvPr>
            <p:cNvSpPr txBox="1"/>
            <p:nvPr/>
          </p:nvSpPr>
          <p:spPr>
            <a:xfrm>
              <a:off x="653433" y="368867"/>
              <a:ext cx="408310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Добыча нефти в мире, 2017-2020, </a:t>
              </a:r>
            </a:p>
            <a:p>
              <a:pPr algn="ctr"/>
              <a:r>
                <a:rPr lang="ru-RU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млн </a:t>
              </a:r>
              <a:r>
                <a:rPr lang="ru-RU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барр</a:t>
              </a:r>
              <a:r>
                <a:rPr lang="ru-RU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./</a:t>
              </a:r>
              <a:r>
                <a:rPr lang="ru-RU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сут</a:t>
              </a:r>
              <a:r>
                <a:rPr lang="ru-RU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04F20966-68EA-47C8-98DF-B03FC908C71D}"/>
                </a:ext>
              </a:extLst>
            </p:cNvPr>
            <p:cNvSpPr txBox="1"/>
            <p:nvPr/>
          </p:nvSpPr>
          <p:spPr>
            <a:xfrm>
              <a:off x="6496304" y="538144"/>
              <a:ext cx="50422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Цена нефти </a:t>
              </a:r>
              <a:r>
                <a:rPr lang="ru-RU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Брент</a:t>
              </a: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2017-2020, долл./</a:t>
              </a:r>
              <a:r>
                <a:rPr lang="ru-RU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барр</a:t>
              </a: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12606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3B33B50-9375-4067-8A05-880184293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78" y="432160"/>
            <a:ext cx="10223865" cy="5750924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FEA6C4A1-1795-4CE7-A9A4-7D71009FB35B}"/>
              </a:ext>
            </a:extLst>
          </p:cNvPr>
          <p:cNvSpPr/>
          <p:nvPr/>
        </p:nvSpPr>
        <p:spPr>
          <a:xfrm>
            <a:off x="218946" y="6370710"/>
            <a:ext cx="228620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https://carnegie.ru/commentary/81244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2419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>
            <a:extLst>
              <a:ext uri="{FF2B5EF4-FFF2-40B4-BE49-F238E27FC236}">
                <a16:creationId xmlns:a16="http://schemas.microsoft.com/office/drawing/2014/main" xmlns="" id="{A7265F31-CA67-4732-B165-11BBB257CF55}"/>
              </a:ext>
            </a:extLst>
          </p:cNvPr>
          <p:cNvGrpSpPr/>
          <p:nvPr/>
        </p:nvGrpSpPr>
        <p:grpSpPr>
          <a:xfrm>
            <a:off x="-67883" y="13452"/>
            <a:ext cx="12310110" cy="6843480"/>
            <a:chOff x="-67883" y="13452"/>
            <a:chExt cx="12310110" cy="6843480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xmlns="" id="{BE53F38D-0BA2-409A-93D7-C8E5B905ED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1182"/>
            <a:stretch/>
          </p:blipFill>
          <p:spPr>
            <a:xfrm>
              <a:off x="128533" y="689421"/>
              <a:ext cx="5364155" cy="2973601"/>
            </a:xfrm>
            <a:prstGeom prst="rect">
              <a:avLst/>
            </a:prstGeom>
          </p:spPr>
        </p:pic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xmlns="" id="{4A5EC20A-D1DA-4033-8110-D5DCE7FE09B6}"/>
                </a:ext>
              </a:extLst>
            </p:cNvPr>
            <p:cNvSpPr/>
            <p:nvPr/>
          </p:nvSpPr>
          <p:spPr>
            <a:xfrm>
              <a:off x="5457422" y="6193899"/>
              <a:ext cx="4092823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https://www.bloomberg.com/news/articles/2020-04-06/global-oil-powers-grope-their-way-toward-historic-output-deal?</a:t>
              </a:r>
              <a:endPara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1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Global Oil Powers Close In on Historic Deal to Curb Output</a:t>
              </a:r>
              <a:r>
                <a:rPr lang="ru-RU" sz="1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lang="ru-RU" sz="1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.04.</a:t>
              </a:r>
              <a:r>
                <a:rPr lang="en-US" sz="1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2020</a:t>
              </a:r>
              <a:endPara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82D3E59C-0D4B-40BD-976D-C2DAEE1C8F09}"/>
                </a:ext>
              </a:extLst>
            </p:cNvPr>
            <p:cNvSpPr txBox="1"/>
            <p:nvPr/>
          </p:nvSpPr>
          <p:spPr>
            <a:xfrm>
              <a:off x="-67883" y="32088"/>
              <a:ext cx="56479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Буровая активность на сланцевых месторождениях </a:t>
              </a:r>
            </a:p>
            <a:p>
              <a:pPr algn="ctr"/>
              <a:r>
                <a:rPr lang="ru-RU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 США резко сократилась  после падения цен на нефть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3502C5E0-2E18-4F0F-8133-786A7143DBE9}"/>
                </a:ext>
              </a:extLst>
            </p:cNvPr>
            <p:cNvSpPr txBox="1"/>
            <p:nvPr/>
          </p:nvSpPr>
          <p:spPr>
            <a:xfrm>
              <a:off x="250870" y="689422"/>
              <a:ext cx="1884493" cy="2077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ru-RU" sz="1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Количество буровых установок в США</a:t>
              </a: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xmlns="" id="{63757E05-5EDD-4347-A464-AE418FB75DE1}"/>
                </a:ext>
              </a:extLst>
            </p:cNvPr>
            <p:cNvSpPr/>
            <p:nvPr/>
          </p:nvSpPr>
          <p:spPr>
            <a:xfrm>
              <a:off x="5768908" y="3813306"/>
              <a:ext cx="5935412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357188"/>
              <a:r>
                <a:rPr 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	Американский сланцевый сектор должен более 200 млрд долларов, в основном под залог месторождений нефти и газа.</a:t>
              </a:r>
            </a:p>
            <a:p>
              <a:pPr algn="just" defTabSz="357188"/>
              <a:r>
                <a:rPr 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ru-RU" sz="1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JPMorgan</a:t>
              </a:r>
              <a:r>
                <a:rPr lang="ru-RU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Chase</a:t>
              </a:r>
              <a:r>
                <a:rPr lang="ru-RU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&amp; </a:t>
              </a:r>
              <a:r>
                <a:rPr lang="ru-RU" sz="1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Co</a:t>
              </a:r>
              <a:r>
                <a:rPr lang="ru-RU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sz="1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Wells</a:t>
              </a:r>
              <a:r>
                <a:rPr lang="ru-RU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Fargo</a:t>
              </a:r>
              <a:r>
                <a:rPr lang="ru-RU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&amp; </a:t>
              </a:r>
              <a:r>
                <a:rPr lang="ru-RU" sz="1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Co</a:t>
              </a:r>
              <a:r>
                <a:rPr lang="ru-RU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sz="1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Bank</a:t>
              </a:r>
              <a:r>
                <a:rPr lang="ru-RU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of</a:t>
              </a:r>
              <a:r>
                <a:rPr lang="ru-RU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America</a:t>
              </a:r>
              <a:r>
                <a:rPr lang="ru-RU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Corp</a:t>
              </a:r>
              <a:r>
                <a:rPr lang="ru-RU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и </a:t>
              </a:r>
              <a:r>
                <a:rPr lang="ru-RU" sz="1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Citigroup</a:t>
              </a:r>
              <a:r>
                <a:rPr lang="ru-RU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Inc</a:t>
              </a:r>
              <a:r>
                <a:rPr 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срочно создают новые холдинговые компании, на балансах которых будут держаться энергетические активы, полученные от несостоятельных должников в счет оплаты долгов.</a:t>
              </a:r>
            </a:p>
            <a:p>
              <a:pPr algn="just" defTabSz="179388">
                <a:tabLst>
                  <a:tab pos="357188" algn="l"/>
                </a:tabLst>
              </a:pPr>
              <a:r>
                <a:rPr 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		Первой сланцевой компанией, объявившей о банкротстве, стала 1 апреля 2020 года </a:t>
              </a:r>
              <a:r>
                <a:rPr lang="ru-RU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Whiting</a:t>
              </a:r>
              <a:r>
                <a:rPr 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Petroleum</a:t>
              </a:r>
              <a:r>
                <a:rPr 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Corp</a:t>
              </a:r>
              <a:r>
                <a:rPr 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	</a:t>
              </a:r>
            </a:p>
          </p:txBody>
        </p:sp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xmlns="" id="{4C2D4E7F-8A5E-4C81-8E75-ED2859C5E7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2579"/>
            <a:stretch/>
          </p:blipFill>
          <p:spPr>
            <a:xfrm>
              <a:off x="5895702" y="582461"/>
              <a:ext cx="6167763" cy="3024854"/>
            </a:xfrm>
            <a:prstGeom prst="rect">
              <a:avLst/>
            </a:prstGeom>
          </p:spPr>
        </p:pic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xmlns="" id="{F0861BE9-C30E-41CD-B2D4-3BEDA4C653FC}"/>
                </a:ext>
              </a:extLst>
            </p:cNvPr>
            <p:cNvSpPr/>
            <p:nvPr/>
          </p:nvSpPr>
          <p:spPr>
            <a:xfrm>
              <a:off x="5457422" y="6610711"/>
              <a:ext cx="6784805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https://www.bloomberg.com/news/articles/2020-04-10/mexico-reaches-oil-output-cuts-agreement-with-opec-and-trump</a:t>
              </a:r>
              <a:endPara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92C1C477-C4C1-4A18-8955-FA45B2E08A4D}"/>
                </a:ext>
              </a:extLst>
            </p:cNvPr>
            <p:cNvSpPr txBox="1"/>
            <p:nvPr/>
          </p:nvSpPr>
          <p:spPr>
            <a:xfrm>
              <a:off x="6611983" y="13452"/>
              <a:ext cx="47843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Большинство</a:t>
              </a: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сланцевых компаний США разорятся при ценах ниже 30 долл./</a:t>
              </a:r>
              <a:r>
                <a:rPr lang="ru-RU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барр</a:t>
              </a: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xmlns="" id="{9A448AEE-4621-470F-948A-89C84C3E6B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4469" y="3759405"/>
              <a:ext cx="4843644" cy="30272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859336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18290</TotalTime>
  <Words>511</Words>
  <Application>Microsoft Office PowerPoint</Application>
  <PresentationFormat>Широкоэкранный</PresentationFormat>
  <Paragraphs>136</Paragraphs>
  <Slides>11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Open Sans</vt:lpstr>
      <vt:lpstr>Times New Roman</vt:lpstr>
      <vt:lpstr>UD Digi Kyokasho NK-B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Людмила Студеникина</dc:creator>
  <cp:lastModifiedBy>imac</cp:lastModifiedBy>
  <cp:revision>224</cp:revision>
  <cp:lastPrinted>2020-04-14T07:14:00Z</cp:lastPrinted>
  <dcterms:created xsi:type="dcterms:W3CDTF">2020-03-26T11:03:50Z</dcterms:created>
  <dcterms:modified xsi:type="dcterms:W3CDTF">2020-05-16T09:35:55Z</dcterms:modified>
</cp:coreProperties>
</file>