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7293D-1266-44E4-B9A5-723CEE37C91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58C11-E2FF-4074-B559-9472915EE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4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F1D1D-47C1-42E5-B4A4-3BC348EA5C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6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C9E8F-72B8-46A3-AF2C-0A9C97508D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1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C9E8F-72B8-46A3-AF2C-0A9C97508D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4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C9E8F-72B8-46A3-AF2C-0A9C97508D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9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F1D1D-47C1-42E5-B4A4-3BC348EA5C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0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2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3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5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6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8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5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6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2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3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FDF7-091F-420E-8207-4CB1523A79D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E86F-9259-4D20-B796-FC8A19BDA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6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467" y="2340413"/>
            <a:ext cx="9144000" cy="2160240"/>
          </a:xfrm>
          <a:prstGeom prst="rect">
            <a:avLst/>
          </a:prstGeom>
          <a:solidFill>
            <a:srgbClr val="32535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Новые технологические платформы на основе рекомбинантных вирусных векторов для создания вакцин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5572" y="141879"/>
            <a:ext cx="817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«Национальный исследовательский центр эпидемиологии и микробиологии имени почетного академика Н. Ф.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Гамалеи</a:t>
            </a:r>
            <a:r>
              <a:rPr lang="ru-RU" dirty="0">
                <a:latin typeface="Arial" pitchFamily="34" charset="0"/>
                <a:cs typeface="Arial" pitchFamily="34" charset="0"/>
              </a:rPr>
              <a:t>»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Министерства здравоохранения Российской Федерации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63"/>
            <a:ext cx="1109216" cy="131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0F4D07F-E2F6-914B-ADA0-D891112F2C76}"/>
              </a:ext>
            </a:extLst>
          </p:cNvPr>
          <p:cNvSpPr/>
          <p:nvPr/>
        </p:nvSpPr>
        <p:spPr>
          <a:xfrm>
            <a:off x="5054488" y="4905164"/>
            <a:ext cx="39604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Arial" pitchFamily="34" charset="0"/>
                <a:cs typeface="Arial" pitchFamily="34" charset="0"/>
              </a:rPr>
              <a:t>Логунов Денис Юрьевич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Член-корр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РАН</a:t>
            </a:r>
            <a:r>
              <a:rPr lang="ru-RU" dirty="0">
                <a:latin typeface="Arial" pitchFamily="34" charset="0"/>
                <a:cs typeface="Arial" pitchFamily="34" charset="0"/>
              </a:rPr>
              <a:t>, д.б.н.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err="1">
                <a:latin typeface="Arial" pitchFamily="34" charset="0"/>
                <a:cs typeface="Arial" pitchFamily="34" charset="0"/>
              </a:rPr>
              <a:t>зам.директора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ФГБУ «НИЦЭМ им.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Н.Ф.Гамалеи</a:t>
            </a:r>
            <a:r>
              <a:rPr lang="ru-RU" dirty="0">
                <a:latin typeface="Arial" pitchFamily="34" charset="0"/>
                <a:cs typeface="Arial" pitchFamily="34" charset="0"/>
              </a:rPr>
              <a:t>»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>
                <a:latin typeface="Arial" pitchFamily="34" charset="0"/>
                <a:cs typeface="Arial" pitchFamily="34" charset="0"/>
              </a:rPr>
              <a:t>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40506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1625B9-9D1B-384F-87AE-EC9D53A9E0EE}"/>
              </a:ext>
            </a:extLst>
          </p:cNvPr>
          <p:cNvSpPr txBox="1"/>
          <p:nvPr/>
        </p:nvSpPr>
        <p:spPr>
          <a:xfrm>
            <a:off x="611560" y="80628"/>
            <a:ext cx="81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Arial"/>
                <a:cs typeface="Arial"/>
              </a:rPr>
              <a:t>Кандидатные</a:t>
            </a:r>
            <a:r>
              <a:rPr lang="ru-RU" sz="2400" b="1" dirty="0" smtClean="0">
                <a:latin typeface="Arial"/>
                <a:cs typeface="Arial"/>
              </a:rPr>
              <a:t> вакцины </a:t>
            </a:r>
            <a:r>
              <a:rPr lang="ru-RU" sz="2400" b="1" dirty="0">
                <a:latin typeface="Arial"/>
                <a:cs typeface="Arial"/>
              </a:rPr>
              <a:t>для профилактики </a:t>
            </a:r>
            <a:r>
              <a:rPr lang="en-US" sz="2400" b="1" dirty="0">
                <a:latin typeface="Arial"/>
                <a:cs typeface="Arial"/>
              </a:rPr>
              <a:t>COVID-19</a:t>
            </a:r>
            <a:endParaRPr lang="ru-RU" sz="2400" b="1" dirty="0">
              <a:latin typeface="Arial"/>
              <a:cs typeface="Arial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5407DE5-C364-5646-8570-97CCE8291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80238"/>
              </p:ext>
            </p:extLst>
          </p:nvPr>
        </p:nvGraphicFramePr>
        <p:xfrm>
          <a:off x="408366" y="620688"/>
          <a:ext cx="8363272" cy="5551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57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7510">
                  <a:extLst>
                    <a:ext uri="{9D8B030D-6E8A-4147-A177-3AD203B41FA5}">
                      <a16:colId xmlns:a16="http://schemas.microsoft.com/office/drawing/2014/main" xmlns="" val="3894724350"/>
                    </a:ext>
                  </a:extLst>
                </a:gridCol>
              </a:tblGrid>
              <a:tr h="43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вакцины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препаратов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139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Вакцины на стадии КИ</a:t>
                      </a:r>
                    </a:p>
                  </a:txBody>
                  <a:tcPr marT="45724" marB="45724" anchor="ctr">
                    <a:solidFill>
                      <a:srgbClr val="DAE3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1393821445"/>
                  </a:ext>
                </a:extLst>
              </a:tr>
              <a:tr h="122411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Векторные (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ChAdOx1-S, rAd5-S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РНК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Инактивированная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Субъединичная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ДНК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Вакцины на стадии ДКИ</a:t>
                      </a:r>
                    </a:p>
                  </a:txBody>
                  <a:tcPr marT="45724" marB="45724" anchor="ctr">
                    <a:solidFill>
                      <a:srgbClr val="DAE3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2007032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ДНК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373138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Инактивированная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3201552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Аттенуированная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3851500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Векторная (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MVA, Ad26, Ad5</a:t>
                      </a:r>
                      <a:r>
                        <a:rPr lang="e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VSV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YF17D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др.)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234166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Субъединичная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1776790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РНК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2570727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Вирусо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-подобные частицы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xmlns="" val="321504989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35DF05D-1E59-8949-920B-B7AF226C0C00}"/>
              </a:ext>
            </a:extLst>
          </p:cNvPr>
          <p:cNvSpPr/>
          <p:nvPr/>
        </p:nvSpPr>
        <p:spPr>
          <a:xfrm>
            <a:off x="-3509" y="6411532"/>
            <a:ext cx="9147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DRAFT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vaccines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27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www.who.int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who-documents-detail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/draft-landscape-of-covid-19-candidate-vaccines</a:t>
            </a:r>
          </a:p>
        </p:txBody>
      </p:sp>
    </p:spTree>
    <p:extLst>
      <p:ext uri="{BB962C8B-B14F-4D97-AF65-F5344CB8AC3E}">
        <p14:creationId xmlns:p14="http://schemas.microsoft.com/office/powerpoint/2010/main" val="38155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5596" y="11663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/>
                <a:cs typeface="Arial"/>
              </a:rPr>
              <a:t>Стратегия выбора типа вакцины, создаваемой для профилактики </a:t>
            </a:r>
            <a:r>
              <a:rPr lang="en-US" sz="2000" b="1" dirty="0">
                <a:latin typeface="Arial"/>
                <a:cs typeface="Arial"/>
              </a:rPr>
              <a:t>COVID-19</a:t>
            </a:r>
            <a:endParaRPr lang="ru-RU" sz="20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532" y="119675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Вирусные векторные вакцины </a:t>
            </a:r>
            <a:endParaRPr 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Стимуляция полноценного иммунного ответа (индукция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гуморального и клеточного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цитотоксического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иммунитета).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иммунного усиления респираторного заболевания у вакцинированных животных.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5060" y="3104964"/>
            <a:ext cx="8631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Гетерологичная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прайм-буст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иммунизация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иммунизации используются два иммунологически непохожих вирусных вектора, что позволяет одновременно решить несколько задач: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Преодолеть возможное негативное влияние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предсформированного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иммунитета к компонентам вектора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Значительно увеличить силу иммунного ответа (в 10 раз по сравнению с использованием одного вирусного вектора)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Значительно увеличить длительность иммунного ответа за счет более эффективного формирования клеток памяти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0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42148" y="654002"/>
            <a:ext cx="3630352" cy="2522970"/>
          </a:xfrm>
          <a:prstGeom prst="rect">
            <a:avLst/>
          </a:prstGeom>
          <a:solidFill>
            <a:srgbClr val="D8E1E3">
              <a:alpha val="9804"/>
            </a:srgb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194" y="592108"/>
            <a:ext cx="1338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Вирус Эбола</a:t>
            </a:r>
          </a:p>
        </p:txBody>
      </p:sp>
      <p:sp>
        <p:nvSpPr>
          <p:cNvPr id="1038" name="TextBox 1037"/>
          <p:cNvSpPr txBox="1"/>
          <p:nvPr/>
        </p:nvSpPr>
        <p:spPr>
          <a:xfrm>
            <a:off x="2857581" y="1599183"/>
            <a:ext cx="195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Клонирование гена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GP </a:t>
            </a: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в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rVSV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rAd5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векторы</a:t>
            </a:r>
          </a:p>
        </p:txBody>
      </p:sp>
      <p:sp>
        <p:nvSpPr>
          <p:cNvPr id="1043" name="TextBox 1042"/>
          <p:cNvSpPr txBox="1"/>
          <p:nvPr/>
        </p:nvSpPr>
        <p:spPr>
          <a:xfrm>
            <a:off x="5805265" y="722202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rVSV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-GP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77" y="76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Вакцины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для профилактики болезни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вызванной вирусом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Эбола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ГамЭвак-Комби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ГамЭвак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-Лио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057772" y="1916833"/>
            <a:ext cx="828092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02017" y="193803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rAd5-GP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044578" y="1520788"/>
            <a:ext cx="2329928" cy="1044116"/>
            <a:chOff x="3044578" y="1520788"/>
            <a:chExt cx="2329928" cy="1044116"/>
          </a:xfrm>
        </p:grpSpPr>
        <p:cxnSp>
          <p:nvCxnSpPr>
            <p:cNvPr id="1030" name="Прямая со стрелкой 1029"/>
            <p:cNvCxnSpPr/>
            <p:nvPr/>
          </p:nvCxnSpPr>
          <p:spPr>
            <a:xfrm flipV="1">
              <a:off x="4623977" y="1520788"/>
              <a:ext cx="750529" cy="5464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044578" y="2069315"/>
              <a:ext cx="157939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4623977" y="2067192"/>
              <a:ext cx="750529" cy="4977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223089" y="767817"/>
            <a:ext cx="1667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Компонент А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Компонент 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905" y="2226060"/>
            <a:ext cx="19110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Ген, кодирующий</a:t>
            </a: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белок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GP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Уроки рисования с Настей\VSV-G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76" y="1099362"/>
            <a:ext cx="1069718" cy="6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Уроки рисования с Настей\Ad-G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728">
            <a:off x="6356263" y="2182082"/>
            <a:ext cx="835458" cy="9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cxnSpLocks/>
          </p:cNvCxnSpPr>
          <p:nvPr/>
        </p:nvCxnSpPr>
        <p:spPr>
          <a:xfrm>
            <a:off x="1301688" y="2060849"/>
            <a:ext cx="6171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8" y="692696"/>
            <a:ext cx="2458017" cy="74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61F4DD43-EC70-324E-824D-20B5FA16EAA9}"/>
              </a:ext>
            </a:extLst>
          </p:cNvPr>
          <p:cNvCxnSpPr>
            <a:cxnSpLocks/>
          </p:cNvCxnSpPr>
          <p:nvPr/>
        </p:nvCxnSpPr>
        <p:spPr>
          <a:xfrm>
            <a:off x="1308232" y="1383559"/>
            <a:ext cx="0" cy="6772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0DB07E1E-3A87-AC47-81B1-CF1DA9978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9667"/>
              </p:ext>
            </p:extLst>
          </p:nvPr>
        </p:nvGraphicFramePr>
        <p:xfrm>
          <a:off x="58904" y="3320988"/>
          <a:ext cx="902619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8720">
                  <a:extLst>
                    <a:ext uri="{9D8B030D-6E8A-4147-A177-3AD203B41FA5}">
                      <a16:colId xmlns:a16="http://schemas.microsoft.com/office/drawing/2014/main" xmlns="" val="4141508749"/>
                    </a:ext>
                  </a:extLst>
                </a:gridCol>
                <a:gridCol w="7897472">
                  <a:extLst>
                    <a:ext uri="{9D8B030D-6E8A-4147-A177-3AD203B41FA5}">
                      <a16:colId xmlns:a16="http://schemas.microsoft.com/office/drawing/2014/main" xmlns="" val="56945226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</a:p>
                  </a:txBody>
                  <a:tcPr anchor="ctr">
                    <a:solidFill>
                      <a:srgbClr val="D8E1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</a:p>
                  </a:txBody>
                  <a:tcPr anchor="ctr">
                    <a:solidFill>
                      <a:srgbClr val="D8E1E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387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ДКИ</a:t>
                      </a:r>
                    </a:p>
                  </a:txBody>
                  <a:tcPr>
                    <a:solidFill>
                      <a:srgbClr val="D8E1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иммуногенность. Формирование специфического гуморального и клеточного (цитотоксического) иммунного ответа.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100% приматов от летальной инфекции, вызванной вирусом </a:t>
                      </a:r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Эбола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(15ЛД50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440628"/>
                  </a:ext>
                </a:extLst>
              </a:tr>
              <a:tr h="28062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(РФ)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8E1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Хороший профиль безопасности. Не зарегистрировано ни одного серьезного нежелательного явления.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иммуногенность (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сероконверсия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достигнута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 всех добровольцев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специфического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клеточного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(цитотоксического) иммунного ответа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860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 (Республика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Гвинея)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</a:p>
                  </a:txBody>
                  <a:tcPr>
                    <a:solidFill>
                      <a:srgbClr val="D8E1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Хороший профиль безопасности. Не зарегистрировано ни одного </a:t>
                      </a:r>
                      <a:r>
                        <a:rPr lang="ru-RU" sz="12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серьезного нежелательного явления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связанного с вакцинацией.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иммуногенность (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сероконверсия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выше 95%,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среднегеом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значение титра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-специфических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IgG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составило 1: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8384). Показано формирование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специфического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клеточного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иммунного ответа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8251696"/>
                  </a:ext>
                </a:extLst>
              </a:tr>
            </a:tbl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75C4DA6B-E167-A441-BE70-03EA67E8A245}"/>
              </a:ext>
            </a:extLst>
          </p:cNvPr>
          <p:cNvSpPr/>
          <p:nvPr/>
        </p:nvSpPr>
        <p:spPr>
          <a:xfrm>
            <a:off x="20988" y="5930696"/>
            <a:ext cx="9036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вакцины (жидкая и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лиофилизированная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зарегистрированы на территории РФ для медицинского применения.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Вакцина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против БВВЭ внесена в КПЭП.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A492810-34BC-174B-986F-36A1F52667BB}"/>
              </a:ext>
            </a:extLst>
          </p:cNvPr>
          <p:cNvSpPr txBox="1"/>
          <p:nvPr/>
        </p:nvSpPr>
        <p:spPr>
          <a:xfrm>
            <a:off x="4042386" y="6633356"/>
            <a:ext cx="5102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Работа выполнена совместно с 48 ЦНИИ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ВМА им. С.М. Кирова МО</a:t>
            </a:r>
          </a:p>
        </p:txBody>
      </p:sp>
    </p:spTree>
    <p:extLst>
      <p:ext uri="{BB962C8B-B14F-4D97-AF65-F5344CB8AC3E}">
        <p14:creationId xmlns:p14="http://schemas.microsoft.com/office/powerpoint/2010/main" val="32801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728700"/>
            <a:ext cx="1901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Вирус БВРС-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99016A-563D-7745-90E3-4E205D3EB14E}"/>
              </a:ext>
            </a:extLst>
          </p:cNvPr>
          <p:cNvSpPr txBox="1"/>
          <p:nvPr/>
        </p:nvSpPr>
        <p:spPr>
          <a:xfrm>
            <a:off x="-508" y="86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Вакцин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для профилактики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ближневосточного респираторного синдрома БВРС-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ГамВак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Комби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D:\Уроки рисования с Настей\MERS-CoV.png">
            <a:extLst>
              <a:ext uri="{FF2B5EF4-FFF2-40B4-BE49-F238E27FC236}">
                <a16:creationId xmlns:a16="http://schemas.microsoft.com/office/drawing/2014/main" xmlns="" id="{601D1DAC-5C4F-5241-AECE-51D82E66E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8" y="1041240"/>
            <a:ext cx="1526087" cy="15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DA754DC-76FD-C147-BD85-1398624482CF}"/>
              </a:ext>
            </a:extLst>
          </p:cNvPr>
          <p:cNvSpPr txBox="1"/>
          <p:nvPr/>
        </p:nvSpPr>
        <p:spPr>
          <a:xfrm>
            <a:off x="2269919" y="1302503"/>
            <a:ext cx="1304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Гликопротеин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055476-1EE8-A74E-BAC4-DD257C366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634" y="1539938"/>
            <a:ext cx="1091255" cy="14328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01A479F-3887-2849-B99D-DE69DB0DAB86}"/>
              </a:ext>
            </a:extLst>
          </p:cNvPr>
          <p:cNvSpPr txBox="1"/>
          <p:nvPr/>
        </p:nvSpPr>
        <p:spPr>
          <a:xfrm>
            <a:off x="3708264" y="1486525"/>
            <a:ext cx="158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Клонирование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ген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" sz="1200" dirty="0">
                <a:latin typeface="Arial" pitchFamily="34" charset="0"/>
                <a:cs typeface="Arial" pitchFamily="34" charset="0"/>
              </a:rPr>
              <a:t>S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" sz="1200" dirty="0">
                <a:latin typeface="Arial" pitchFamily="34" charset="0"/>
                <a:cs typeface="Arial" pitchFamily="34" charset="0"/>
              </a:rPr>
              <a:t>rAd26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</a:t>
            </a:r>
            <a:r>
              <a:rPr lang="en" sz="1200" dirty="0">
                <a:latin typeface="Arial" pitchFamily="34" charset="0"/>
                <a:cs typeface="Arial" pitchFamily="34" charset="0"/>
              </a:rPr>
              <a:t>rAd5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векторы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D5C30997-9D85-3C44-9A81-FBAA4C86F783}"/>
              </a:ext>
            </a:extLst>
          </p:cNvPr>
          <p:cNvCxnSpPr>
            <a:cxnSpLocks/>
          </p:cNvCxnSpPr>
          <p:nvPr/>
        </p:nvCxnSpPr>
        <p:spPr>
          <a:xfrm>
            <a:off x="3674643" y="2256371"/>
            <a:ext cx="173057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0CC36A2E-F51E-A645-9832-D9DD87657139}"/>
              </a:ext>
            </a:extLst>
          </p:cNvPr>
          <p:cNvCxnSpPr>
            <a:cxnSpLocks/>
          </p:cNvCxnSpPr>
          <p:nvPr/>
        </p:nvCxnSpPr>
        <p:spPr>
          <a:xfrm>
            <a:off x="1619672" y="2256371"/>
            <a:ext cx="65024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xmlns="" id="{214CB773-9ECB-6C43-99E3-829B2A2F0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98678"/>
              </p:ext>
            </p:extLst>
          </p:nvPr>
        </p:nvGraphicFramePr>
        <p:xfrm>
          <a:off x="210350" y="3925572"/>
          <a:ext cx="8723299" cy="2383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98">
                  <a:extLst>
                    <a:ext uri="{9D8B030D-6E8A-4147-A177-3AD203B41FA5}">
                      <a16:colId xmlns:a16="http://schemas.microsoft.com/office/drawing/2014/main" xmlns="" val="4141508749"/>
                    </a:ext>
                  </a:extLst>
                </a:gridCol>
                <a:gridCol w="7530001">
                  <a:extLst>
                    <a:ext uri="{9D8B030D-6E8A-4147-A177-3AD203B41FA5}">
                      <a16:colId xmlns:a16="http://schemas.microsoft.com/office/drawing/2014/main" xmlns="" val="56945226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</a:p>
                  </a:txBody>
                  <a:tcPr anchor="ctr">
                    <a:solidFill>
                      <a:srgbClr val="3D667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</a:p>
                  </a:txBody>
                  <a:tcPr anchor="ctr">
                    <a:solidFill>
                      <a:srgbClr val="3D667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387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ДКИ</a:t>
                      </a:r>
                    </a:p>
                  </a:txBody>
                  <a:tcPr>
                    <a:solidFill>
                      <a:srgbClr val="3D667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иммуногенность.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высокого титра вируснейтрализующих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антител у приматов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среднегеом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1:160 через 28 дней после иммунизации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100% животных от летальной инфекции, вызванной вирусом БВРС-</a:t>
                      </a:r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100ЛД50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440628"/>
                  </a:ext>
                </a:extLst>
              </a:tr>
              <a:tr h="28062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 (1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фаза)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120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</a:p>
                  </a:txBody>
                  <a:tcPr>
                    <a:solidFill>
                      <a:srgbClr val="3D667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Хороший профиль безопасности. Не зарегистрировано ни одного серьезного нежелательного явления.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иммуногенность (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сероконверсия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достигнута у всех добровольцев,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среднегеом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значение титра вируснейтрализующих антител составило 1:143 через 28 дней после иммунизации,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среднегеом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значение титра специфических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IgG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составило 1:15361 на тот же срок). Показано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ормирование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специфического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клеточного иммунного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ответа. 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8609804"/>
                  </a:ext>
                </a:extLst>
              </a:tr>
              <a:tr h="2806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 (2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фаза)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D667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2 этапа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исследований запланировано на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июнь-июль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2391099"/>
                  </a:ext>
                </a:extLst>
              </a:tr>
            </a:tbl>
          </a:graphicData>
        </a:graphic>
      </p:graphicFrame>
      <p:sp>
        <p:nvSpPr>
          <p:cNvPr id="15" name="Левая фигурная скобка 14"/>
          <p:cNvSpPr/>
          <p:nvPr/>
        </p:nvSpPr>
        <p:spPr>
          <a:xfrm>
            <a:off x="5446093" y="935505"/>
            <a:ext cx="293523" cy="2667637"/>
          </a:xfrm>
          <a:prstGeom prst="leftBrace">
            <a:avLst>
              <a:gd name="adj1" fmla="val 934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95442" y="1093503"/>
            <a:ext cx="1598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rAd26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rAd5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B64D46-FB76-4240-A493-1588ED5FF540}"/>
              </a:ext>
            </a:extLst>
          </p:cNvPr>
          <p:cNvSpPr txBox="1"/>
          <p:nvPr/>
        </p:nvSpPr>
        <p:spPr>
          <a:xfrm>
            <a:off x="5733769" y="924226"/>
            <a:ext cx="186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Компонент 1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Компонент 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76F6A5F-6D44-8440-A036-001D076C7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2" y="797646"/>
            <a:ext cx="1022588" cy="11623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91B53E7-EF23-BD47-B4F4-52A8270FA4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28" y="2361570"/>
            <a:ext cx="1131056" cy="12855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A492810-34BC-174B-986F-36A1F52667BB}"/>
              </a:ext>
            </a:extLst>
          </p:cNvPr>
          <p:cNvSpPr txBox="1"/>
          <p:nvPr/>
        </p:nvSpPr>
        <p:spPr>
          <a:xfrm>
            <a:off x="5405220" y="6411393"/>
            <a:ext cx="345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ена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совместно с 48 ЦНИИ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МО, 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ФГБНУ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ФНЦИРИП им. М.П. Чумакова РАН</a:t>
            </a:r>
            <a:r>
              <a:rPr lang="ru-RU" sz="1000" dirty="0"/>
              <a:t> 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25" y="788817"/>
            <a:ext cx="207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Вирус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SARS-CoV-2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Левая фигурная скобка 21511"/>
          <p:cNvSpPr/>
          <p:nvPr/>
        </p:nvSpPr>
        <p:spPr>
          <a:xfrm>
            <a:off x="5446093" y="969373"/>
            <a:ext cx="293523" cy="2667637"/>
          </a:xfrm>
          <a:prstGeom prst="leftBrace">
            <a:avLst>
              <a:gd name="adj1" fmla="val 934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395442" y="1127371"/>
            <a:ext cx="1598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rAd26-S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rAd5-S</a:t>
            </a:r>
          </a:p>
          <a:p>
            <a:pPr algn="ctr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99016A-563D-7745-90E3-4E205D3EB14E}"/>
              </a:ext>
            </a:extLst>
          </p:cNvPr>
          <p:cNvSpPr txBox="1"/>
          <p:nvPr/>
        </p:nvSpPr>
        <p:spPr>
          <a:xfrm>
            <a:off x="155493" y="8093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Arial"/>
                <a:cs typeface="Arial"/>
              </a:rPr>
              <a:t>Кандидатная</a:t>
            </a:r>
            <a:r>
              <a:rPr lang="ru-RU" sz="2000" b="1" dirty="0" smtClean="0">
                <a:latin typeface="Arial"/>
                <a:cs typeface="Arial"/>
              </a:rPr>
              <a:t> </a:t>
            </a:r>
            <a:r>
              <a:rPr lang="ru-RU" sz="2000" b="1" dirty="0">
                <a:latin typeface="Arial"/>
                <a:cs typeface="Arial"/>
              </a:rPr>
              <a:t>вакцины для профилактики </a:t>
            </a:r>
            <a:r>
              <a:rPr lang="en-US" sz="2000" b="1" dirty="0">
                <a:latin typeface="Arial"/>
                <a:cs typeface="Arial"/>
              </a:rPr>
              <a:t>COVID-19</a:t>
            </a:r>
            <a:endParaRPr lang="ru-RU" sz="2000" b="1" dirty="0">
              <a:latin typeface="Arial"/>
              <a:cs typeface="Arial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«Гам-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Ковид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Вак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B64D46-FB76-4240-A493-1588ED5FF540}"/>
              </a:ext>
            </a:extLst>
          </p:cNvPr>
          <p:cNvSpPr txBox="1"/>
          <p:nvPr/>
        </p:nvSpPr>
        <p:spPr>
          <a:xfrm>
            <a:off x="5746214" y="958094"/>
            <a:ext cx="186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Компонент 1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Компонент 2</a:t>
            </a:r>
          </a:p>
        </p:txBody>
      </p:sp>
      <p:pic>
        <p:nvPicPr>
          <p:cNvPr id="21" name="Picture 2" descr="D:\Уроки рисования с Настей\MERS-CoV.png">
            <a:extLst>
              <a:ext uri="{FF2B5EF4-FFF2-40B4-BE49-F238E27FC236}">
                <a16:creationId xmlns:a16="http://schemas.microsoft.com/office/drawing/2014/main" xmlns="" id="{601D1DAC-5C4F-5241-AECE-51D82E66E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8" y="1101329"/>
            <a:ext cx="1526087" cy="15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DA754DC-76FD-C147-BD85-1398624482CF}"/>
              </a:ext>
            </a:extLst>
          </p:cNvPr>
          <p:cNvSpPr txBox="1"/>
          <p:nvPr/>
        </p:nvSpPr>
        <p:spPr>
          <a:xfrm>
            <a:off x="2269919" y="1362592"/>
            <a:ext cx="1304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Гликопротеин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055476-1EE8-A74E-BAC4-DD257C366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634" y="1600027"/>
            <a:ext cx="1091255" cy="14328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01A479F-3887-2849-B99D-DE69DB0DAB86}"/>
              </a:ext>
            </a:extLst>
          </p:cNvPr>
          <p:cNvSpPr txBox="1"/>
          <p:nvPr/>
        </p:nvSpPr>
        <p:spPr>
          <a:xfrm>
            <a:off x="3687219" y="1539125"/>
            <a:ext cx="158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Клонирование генов </a:t>
            </a:r>
            <a:r>
              <a:rPr lang="en" sz="1200" dirty="0">
                <a:latin typeface="Arial" pitchFamily="34" charset="0"/>
                <a:cs typeface="Arial" pitchFamily="34" charset="0"/>
              </a:rPr>
              <a:t>S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 </a:t>
            </a:r>
            <a:r>
              <a:rPr lang="en" sz="1200" dirty="0">
                <a:latin typeface="Arial" pitchFamily="34" charset="0"/>
                <a:cs typeface="Arial" pitchFamily="34" charset="0"/>
              </a:rPr>
              <a:t>rAd26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</a:t>
            </a:r>
            <a:r>
              <a:rPr lang="en" sz="1200" dirty="0">
                <a:latin typeface="Arial" pitchFamily="34" charset="0"/>
                <a:cs typeface="Arial" pitchFamily="34" charset="0"/>
              </a:rPr>
              <a:t>rAd5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векторы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D5C30997-9D85-3C44-9A81-FBAA4C86F783}"/>
              </a:ext>
            </a:extLst>
          </p:cNvPr>
          <p:cNvCxnSpPr>
            <a:cxnSpLocks/>
          </p:cNvCxnSpPr>
          <p:nvPr/>
        </p:nvCxnSpPr>
        <p:spPr>
          <a:xfrm>
            <a:off x="3674643" y="2316460"/>
            <a:ext cx="173057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0CC36A2E-F51E-A645-9832-D9DD87657139}"/>
              </a:ext>
            </a:extLst>
          </p:cNvPr>
          <p:cNvCxnSpPr>
            <a:cxnSpLocks/>
          </p:cNvCxnSpPr>
          <p:nvPr/>
        </p:nvCxnSpPr>
        <p:spPr>
          <a:xfrm>
            <a:off x="1619672" y="2316460"/>
            <a:ext cx="65024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xmlns="" id="{214CB773-9ECB-6C43-99E3-829B2A2F0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7734"/>
              </p:ext>
            </p:extLst>
          </p:nvPr>
        </p:nvGraphicFramePr>
        <p:xfrm>
          <a:off x="193058" y="3753036"/>
          <a:ext cx="87232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0843">
                  <a:extLst>
                    <a:ext uri="{9D8B030D-6E8A-4147-A177-3AD203B41FA5}">
                      <a16:colId xmlns:a16="http://schemas.microsoft.com/office/drawing/2014/main" xmlns="" val="4141508749"/>
                    </a:ext>
                  </a:extLst>
                </a:gridCol>
                <a:gridCol w="7632456">
                  <a:extLst>
                    <a:ext uri="{9D8B030D-6E8A-4147-A177-3AD203B41FA5}">
                      <a16:colId xmlns:a16="http://schemas.microsoft.com/office/drawing/2014/main" xmlns="" val="56945226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</a:p>
                  </a:txBody>
                  <a:tcPr anchor="ctr">
                    <a:solidFill>
                      <a:srgbClr val="3D667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</a:p>
                  </a:txBody>
                  <a:tcPr anchor="ctr">
                    <a:solidFill>
                      <a:srgbClr val="3D667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387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ДКИ</a:t>
                      </a:r>
                    </a:p>
                  </a:txBody>
                  <a:tcPr>
                    <a:solidFill>
                      <a:srgbClr val="3D667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Безопасность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Т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оксического действия вакцины на состояние внутренних органов и систем организма с использованием биохимических, гематологических,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коагулометрических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физиологических и патоморфологических методов исследования не выявлено. Наличия местно-раздражающего действия не установлено.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Аллергизирующие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свойства компонентов 1 и 2 векторной вакцины против SARS-CoV-2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выявлены. Кроме того, проведенные исследования свидетельствуют об отсутствии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иммунотоксических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свойств компонентов 1 и 2 векторной вакцины для профилактики SARS-CoV-2.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Проверена иммуногенность на грызунах. Титр антител,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специфических к рецептор-связывающему домену гликопротеина, у мышей составляет 1/25600-1/51200 (через 2 недели после иммунизации). Показано ф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ормирование вируснейтрализующих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антител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(1/320 через неделю после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бустирующей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иммунизации).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Эффективность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вакцины -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стадии изучения на моделях грызунов (хомяки) и приматов (обыкновенные игрунки и макаки резус).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44062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6F6A5F-6D44-8440-A036-001D076C7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2" y="831514"/>
            <a:ext cx="1022588" cy="11623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1B53E7-EF23-BD47-B4F4-52A8270FA4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28" y="2395438"/>
            <a:ext cx="1131056" cy="12855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492810-34BC-174B-986F-36A1F52667BB}"/>
              </a:ext>
            </a:extLst>
          </p:cNvPr>
          <p:cNvSpPr txBox="1"/>
          <p:nvPr/>
        </p:nvSpPr>
        <p:spPr>
          <a:xfrm>
            <a:off x="5076057" y="6411394"/>
            <a:ext cx="3834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яется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совместно с 48 ЦНИИ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МО и </a:t>
            </a:r>
          </a:p>
          <a:p>
            <a:r>
              <a:rPr lang="ru-RU" sz="1100" dirty="0" smtClean="0"/>
              <a:t>ФГБНУ </a:t>
            </a:r>
            <a:r>
              <a:rPr lang="ru-RU" sz="1100" dirty="0"/>
              <a:t>ФНЦИРИП им. М.П. Чумакова РАН 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153" y="587727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/>
              <a:t>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53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1625B9-9D1B-384F-87AE-EC9D53A9E0EE}"/>
              </a:ext>
            </a:extLst>
          </p:cNvPr>
          <p:cNvSpPr txBox="1"/>
          <p:nvPr/>
        </p:nvSpPr>
        <p:spPr>
          <a:xfrm>
            <a:off x="1079612" y="101989"/>
            <a:ext cx="7164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/>
                <a:cs typeface="Arial"/>
              </a:rPr>
              <a:t>Вакцины, разрабатываемые</a:t>
            </a:r>
          </a:p>
          <a:p>
            <a:pPr algn="just"/>
            <a:r>
              <a:rPr lang="ru-RU" sz="2000" b="1" dirty="0" smtClean="0">
                <a:latin typeface="Arial"/>
                <a:cs typeface="Arial"/>
              </a:rPr>
              <a:t>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ФГБУ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«НИЦЭМ им.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Н.Ф.Гамалеи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Минздрава России</a:t>
            </a:r>
            <a:endParaRPr lang="ru-RU" sz="2400" b="1" dirty="0">
              <a:latin typeface="Arial"/>
              <a:cs typeface="Arial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8E1A0A1-1EBF-AB47-BCAA-1EA59002B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28879"/>
              </p:ext>
            </p:extLst>
          </p:nvPr>
        </p:nvGraphicFramePr>
        <p:xfrm>
          <a:off x="215516" y="1628800"/>
          <a:ext cx="8892988" cy="3996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3247">
                  <a:extLst>
                    <a:ext uri="{9D8B030D-6E8A-4147-A177-3AD203B41FA5}">
                      <a16:colId xmlns:a16="http://schemas.microsoft.com/office/drawing/2014/main" xmlns="" val="613321604"/>
                    </a:ext>
                  </a:extLst>
                </a:gridCol>
                <a:gridCol w="1614391">
                  <a:extLst>
                    <a:ext uri="{9D8B030D-6E8A-4147-A177-3AD203B41FA5}">
                      <a16:colId xmlns:a16="http://schemas.microsoft.com/office/drawing/2014/main" xmlns="" val="3994273612"/>
                    </a:ext>
                  </a:extLst>
                </a:gridCol>
                <a:gridCol w="2832103">
                  <a:extLst>
                    <a:ext uri="{9D8B030D-6E8A-4147-A177-3AD203B41FA5}">
                      <a16:colId xmlns:a16="http://schemas.microsoft.com/office/drawing/2014/main" xmlns="" val="3297457089"/>
                    </a:ext>
                  </a:extLst>
                </a:gridCol>
                <a:gridCol w="2223247">
                  <a:extLst>
                    <a:ext uri="{9D8B030D-6E8A-4147-A177-3AD203B41FA5}">
                      <a16:colId xmlns:a16="http://schemas.microsoft.com/office/drawing/2014/main" xmlns="" val="1748773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Назначение</a:t>
                      </a:r>
                    </a:p>
                  </a:txBody>
                  <a:tcPr anchor="ctr">
                    <a:solidFill>
                      <a:srgbClr val="D8E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Препарат</a:t>
                      </a:r>
                    </a:p>
                  </a:txBody>
                  <a:tcPr anchor="ctr">
                    <a:solidFill>
                      <a:srgbClr val="D8E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Используемые антигены</a:t>
                      </a:r>
                    </a:p>
                  </a:txBody>
                  <a:tcPr anchor="ctr">
                    <a:solidFill>
                      <a:srgbClr val="D8E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Стадия разработки</a:t>
                      </a:r>
                    </a:p>
                  </a:txBody>
                  <a:tcPr anchor="ctr">
                    <a:solidFill>
                      <a:srgbClr val="D8E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38473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Профилактика болезни, вызванная вирусом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Эбола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8E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ГамЭвак-Комби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Гликопротеин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 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вируса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Эбола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вида Заир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Зарегистрирована для медицинского применения.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32697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ГамЭвак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-Лио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Гликопротеин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 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вируса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Эбола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вида Заир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Зарегистрирована для медицинского применения.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23872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ГамЭвак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Гликопротеин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 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вируса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Эбола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вида Заир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Зарегистрирована для медицинского применения.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646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Профилактика ближневосточного респираторного синдрома</a:t>
                      </a:r>
                    </a:p>
                  </a:txBody>
                  <a:tcPr>
                    <a:solidFill>
                      <a:srgbClr val="D8E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БВРС-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ГамВак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Гликопротеин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вируса 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БВРС-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Проводятся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 (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фаза)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2966518"/>
                  </a:ext>
                </a:extLst>
              </a:tr>
              <a:tr h="78588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Профилактика болезни, вызванной вирусом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Эбола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и геморрагической лихорадки Марбург</a:t>
                      </a:r>
                    </a:p>
                  </a:txBody>
                  <a:tcPr>
                    <a:solidFill>
                      <a:srgbClr val="D8E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Пан-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филовирусная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кандидатная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вакцина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Гликопротеины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вирусов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Эбола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видов Заир, Судан,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Бундибугио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вируса Марбург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Проводятся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ДКИ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Профилактика лихорадки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Ласса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8E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Кандидатная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вакцина для профилактики лихорадки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Ласса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Гликопротеин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GPC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вируса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Ласса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Проводятся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ДКИ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723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Профилактика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8E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Гам-КОВИД-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Гликопротеин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вируса 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SARS-CoV-2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Проводятся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ДКИ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3111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0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BF4A7C-9746-904F-90DF-B6719923C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692696"/>
            <a:ext cx="4009637" cy="5013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2783592"/>
            <a:ext cx="5881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71619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855</Words>
  <Application>Microsoft Office PowerPoint</Application>
  <PresentationFormat>Экран (4:3)</PresentationFormat>
  <Paragraphs>180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2020-05-27T16:13:47Z</dcterms:created>
  <dcterms:modified xsi:type="dcterms:W3CDTF">2020-05-28T07:16:44Z</dcterms:modified>
</cp:coreProperties>
</file>