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59" r:id="rId4"/>
    <p:sldId id="266" r:id="rId5"/>
    <p:sldId id="269" r:id="rId6"/>
    <p:sldId id="257" r:id="rId7"/>
    <p:sldId id="277" r:id="rId8"/>
    <p:sldId id="281" r:id="rId9"/>
    <p:sldId id="273" r:id="rId10"/>
    <p:sldId id="280" r:id="rId11"/>
    <p:sldId id="270" r:id="rId12"/>
  </p:sldIdLst>
  <p:sldSz cx="10083800" cy="7562850"/>
  <p:notesSz cx="106934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62" userDrawn="1">
          <p15:clr>
            <a:srgbClr val="A4A3A4"/>
          </p15:clr>
        </p15:guide>
        <p15:guide id="2" pos="31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74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284" y="44"/>
      </p:cViewPr>
      <p:guideLst>
        <p:guide orient="horz" pos="462"/>
        <p:guide pos="317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118" d="100"/>
          <a:sy n="118" d="100"/>
        </p:scale>
        <p:origin x="166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27DF0-3C8C-430B-B14A-FCBC2727CE00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FB000-0C1A-4744-AC0C-381E8368C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880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27789-F10D-4D4C-B6D8-D32DC86FDBF6}" type="datetimeFigureOut">
              <a:rPr lang="ru-RU" smtClean="0"/>
              <a:t>27.05.2020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646488" y="946150"/>
            <a:ext cx="3400425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F7000-15D7-41C0-9975-816E7D56AF3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2315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F7000-15D7-41C0-9975-816E7D56AF32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0777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F7000-15D7-41C0-9975-816E7D56AF32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488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523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rgbClr val="002060"/>
                </a:solidFill>
                <a:latin typeface="+mj-lt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978" y="657225"/>
            <a:ext cx="8749841" cy="443198"/>
          </a:xfrm>
        </p:spPr>
        <p:txBody>
          <a:bodyPr lIns="0" tIns="0" rIns="0" bIns="0"/>
          <a:lstStyle>
            <a:lvl1pPr algn="ctr">
              <a:lnSpc>
                <a:spcPct val="90000"/>
              </a:lnSpc>
              <a:defRPr sz="3200" b="1" i="0">
                <a:solidFill>
                  <a:srgbClr val="002060"/>
                </a:solidFill>
                <a:latin typeface="+mj-lt"/>
                <a:cs typeface="Bliss Pro" panose="02000506050000020004" pitchFamily="50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rgbClr val="002060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54423" y="752216"/>
            <a:ext cx="6774953" cy="493340"/>
          </a:xfrm>
        </p:spPr>
        <p:txBody>
          <a:bodyPr lIns="0" tIns="0" rIns="0" bIns="0"/>
          <a:lstStyle>
            <a:lvl1pPr>
              <a:defRPr sz="3206" b="1" i="0">
                <a:solidFill>
                  <a:srgbClr val="003A75"/>
                </a:solidFill>
                <a:latin typeface="+mj-lt"/>
                <a:cs typeface="Bliss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6"/>
            <a:ext cx="438645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7" y="1739456"/>
            <a:ext cx="438645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54423" y="752216"/>
            <a:ext cx="6774953" cy="493340"/>
          </a:xfrm>
        </p:spPr>
        <p:txBody>
          <a:bodyPr lIns="0" tIns="0" rIns="0" bIns="0"/>
          <a:lstStyle>
            <a:lvl1pPr>
              <a:defRPr sz="3206" b="1" i="0">
                <a:solidFill>
                  <a:srgbClr val="003A75"/>
                </a:solidFill>
                <a:latin typeface="+mj-lt"/>
                <a:cs typeface="Bliss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54423" y="752216"/>
            <a:ext cx="6774953" cy="523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rgbClr val="003A75"/>
                </a:solidFill>
                <a:latin typeface="Bliss Pro"/>
                <a:cs typeface="Bliss 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6978" y="2377553"/>
            <a:ext cx="874984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rgbClr val="002060"/>
                </a:solidFill>
                <a:latin typeface="+mj-lt"/>
              </a:defRPr>
            </a:lvl1pPr>
          </a:lstStyle>
          <a:p>
            <a:endParaRPr lang="ru-RU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rgbClr val="002060"/>
                </a:solidFill>
                <a:latin typeface="+mj-lt"/>
              </a:defRPr>
            </a:lvl1pPr>
          </a:lstStyle>
          <a:p>
            <a:fld id="{1D8BD707-D9CF-40AE-B4C6-C98DA3205C09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rgbClr val="002060"/>
                </a:solidFill>
                <a:latin typeface="+mj-lt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 sz="3600">
          <a:solidFill>
            <a:srgbClr val="002060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>
        <a:defRPr>
          <a:solidFill>
            <a:srgbClr val="002060"/>
          </a:solidFill>
          <a:latin typeface="+mj-lt"/>
          <a:ea typeface="+mn-ea"/>
          <a:cs typeface="+mn-cs"/>
        </a:defRPr>
      </a:lvl1pPr>
      <a:lvl2pPr marL="431140">
        <a:defRPr>
          <a:latin typeface="+mn-lt"/>
          <a:ea typeface="+mn-ea"/>
          <a:cs typeface="+mn-cs"/>
        </a:defRPr>
      </a:lvl2pPr>
      <a:lvl3pPr marL="862279">
        <a:defRPr>
          <a:latin typeface="+mn-lt"/>
          <a:ea typeface="+mn-ea"/>
          <a:cs typeface="+mn-cs"/>
        </a:defRPr>
      </a:lvl3pPr>
      <a:lvl4pPr marL="1293419">
        <a:defRPr>
          <a:latin typeface="+mn-lt"/>
          <a:ea typeface="+mn-ea"/>
          <a:cs typeface="+mn-cs"/>
        </a:defRPr>
      </a:lvl4pPr>
      <a:lvl5pPr marL="1724558">
        <a:defRPr>
          <a:latin typeface="+mn-lt"/>
          <a:ea typeface="+mn-ea"/>
          <a:cs typeface="+mn-cs"/>
        </a:defRPr>
      </a:lvl5pPr>
      <a:lvl6pPr marL="2155698">
        <a:defRPr>
          <a:latin typeface="+mn-lt"/>
          <a:ea typeface="+mn-ea"/>
          <a:cs typeface="+mn-cs"/>
        </a:defRPr>
      </a:lvl6pPr>
      <a:lvl7pPr marL="2586838">
        <a:defRPr>
          <a:latin typeface="+mn-lt"/>
          <a:ea typeface="+mn-ea"/>
          <a:cs typeface="+mn-cs"/>
        </a:defRPr>
      </a:lvl7pPr>
      <a:lvl8pPr marL="3017977">
        <a:defRPr>
          <a:latin typeface="+mn-lt"/>
          <a:ea typeface="+mn-ea"/>
          <a:cs typeface="+mn-cs"/>
        </a:defRPr>
      </a:lvl8pPr>
      <a:lvl9pPr marL="3449117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31140">
        <a:defRPr>
          <a:latin typeface="+mn-lt"/>
          <a:ea typeface="+mn-ea"/>
          <a:cs typeface="+mn-cs"/>
        </a:defRPr>
      </a:lvl2pPr>
      <a:lvl3pPr marL="862279">
        <a:defRPr>
          <a:latin typeface="+mn-lt"/>
          <a:ea typeface="+mn-ea"/>
          <a:cs typeface="+mn-cs"/>
        </a:defRPr>
      </a:lvl3pPr>
      <a:lvl4pPr marL="1293419">
        <a:defRPr>
          <a:latin typeface="+mn-lt"/>
          <a:ea typeface="+mn-ea"/>
          <a:cs typeface="+mn-cs"/>
        </a:defRPr>
      </a:lvl4pPr>
      <a:lvl5pPr marL="1724558">
        <a:defRPr>
          <a:latin typeface="+mn-lt"/>
          <a:ea typeface="+mn-ea"/>
          <a:cs typeface="+mn-cs"/>
        </a:defRPr>
      </a:lvl5pPr>
      <a:lvl6pPr marL="2155698">
        <a:defRPr>
          <a:latin typeface="+mn-lt"/>
          <a:ea typeface="+mn-ea"/>
          <a:cs typeface="+mn-cs"/>
        </a:defRPr>
      </a:lvl6pPr>
      <a:lvl7pPr marL="2586838">
        <a:defRPr>
          <a:latin typeface="+mn-lt"/>
          <a:ea typeface="+mn-ea"/>
          <a:cs typeface="+mn-cs"/>
        </a:defRPr>
      </a:lvl7pPr>
      <a:lvl8pPr marL="3017977">
        <a:defRPr>
          <a:latin typeface="+mn-lt"/>
          <a:ea typeface="+mn-ea"/>
          <a:cs typeface="+mn-cs"/>
        </a:defRPr>
      </a:lvl8pPr>
      <a:lvl9pPr marL="3449117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4" r="3661"/>
          <a:stretch/>
        </p:blipFill>
        <p:spPr>
          <a:xfrm>
            <a:off x="435652" y="1997637"/>
            <a:ext cx="9296400" cy="5312961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2036856" y="215568"/>
            <a:ext cx="6093992" cy="2928134"/>
          </a:xfrm>
          <a:custGeom>
            <a:avLst/>
            <a:gdLst/>
            <a:ahLst/>
            <a:cxnLst/>
            <a:rect l="l" t="t" r="r" b="b"/>
            <a:pathLst>
              <a:path w="6462395" h="3105150">
                <a:moveTo>
                  <a:pt x="0" y="3104997"/>
                </a:moveTo>
                <a:lnTo>
                  <a:pt x="6462001" y="3104997"/>
                </a:lnTo>
                <a:lnTo>
                  <a:pt x="6462001" y="0"/>
                </a:lnTo>
                <a:lnTo>
                  <a:pt x="0" y="0"/>
                </a:lnTo>
                <a:lnTo>
                  <a:pt x="0" y="3104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97" dirty="0"/>
          </a:p>
        </p:txBody>
      </p:sp>
      <p:sp>
        <p:nvSpPr>
          <p:cNvPr id="6" name="object 6"/>
          <p:cNvSpPr/>
          <p:nvPr/>
        </p:nvSpPr>
        <p:spPr>
          <a:xfrm>
            <a:off x="3840179" y="6699595"/>
            <a:ext cx="2402388" cy="645507"/>
          </a:xfrm>
          <a:custGeom>
            <a:avLst/>
            <a:gdLst/>
            <a:ahLst/>
            <a:cxnLst/>
            <a:rect l="l" t="t" r="r" b="b"/>
            <a:pathLst>
              <a:path w="2547620" h="684529">
                <a:moveTo>
                  <a:pt x="0" y="683996"/>
                </a:moveTo>
                <a:lnTo>
                  <a:pt x="2547327" y="683996"/>
                </a:lnTo>
                <a:lnTo>
                  <a:pt x="2547327" y="0"/>
                </a:lnTo>
                <a:lnTo>
                  <a:pt x="0" y="0"/>
                </a:lnTo>
                <a:lnTo>
                  <a:pt x="0" y="6839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97" dirty="0"/>
          </a:p>
        </p:txBody>
      </p:sp>
      <p:sp>
        <p:nvSpPr>
          <p:cNvPr id="7" name="object 7"/>
          <p:cNvSpPr txBox="1"/>
          <p:nvPr/>
        </p:nvSpPr>
        <p:spPr>
          <a:xfrm>
            <a:off x="4006256" y="6845184"/>
            <a:ext cx="2104185" cy="238301"/>
          </a:xfrm>
          <a:prstGeom prst="rect">
            <a:avLst/>
          </a:prstGeom>
        </p:spPr>
        <p:txBody>
          <a:bodyPr vert="horz" wrap="square" lIns="0" tIns="13174" rIns="0" bIns="0" rtlCol="0">
            <a:spAutoFit/>
          </a:bodyPr>
          <a:lstStyle/>
          <a:p>
            <a:pPr marL="11976">
              <a:spcBef>
                <a:spcPts val="104"/>
              </a:spcBef>
            </a:pPr>
            <a:r>
              <a:rPr sz="1462" spc="5" dirty="0">
                <a:solidFill>
                  <a:srgbClr val="003F7B"/>
                </a:solidFill>
                <a:latin typeface="+mj-lt"/>
                <a:cs typeface="Bliss Pro"/>
              </a:rPr>
              <a:t>Москва, </a:t>
            </a:r>
            <a:r>
              <a:rPr lang="en-US" sz="1462" spc="5" dirty="0" smtClean="0">
                <a:solidFill>
                  <a:srgbClr val="003F7B"/>
                </a:solidFill>
                <a:latin typeface="+mj-lt"/>
                <a:cs typeface="Bliss Pro"/>
              </a:rPr>
              <a:t>28</a:t>
            </a:r>
            <a:r>
              <a:rPr sz="1462" spc="5" dirty="0" smtClean="0">
                <a:solidFill>
                  <a:srgbClr val="003F7B"/>
                </a:solidFill>
                <a:latin typeface="+mj-lt"/>
                <a:cs typeface="Bliss Pro"/>
              </a:rPr>
              <a:t> </a:t>
            </a:r>
            <a:r>
              <a:rPr lang="ru-RU" sz="1462" spc="5" dirty="0" smtClean="0">
                <a:solidFill>
                  <a:srgbClr val="003F7B"/>
                </a:solidFill>
                <a:latin typeface="+mj-lt"/>
                <a:cs typeface="Bliss Pro"/>
              </a:rPr>
              <a:t>мая</a:t>
            </a:r>
            <a:r>
              <a:rPr sz="1462" spc="5" dirty="0" smtClean="0">
                <a:solidFill>
                  <a:srgbClr val="003F7B"/>
                </a:solidFill>
                <a:latin typeface="+mj-lt"/>
                <a:cs typeface="Bliss Pro"/>
              </a:rPr>
              <a:t> </a:t>
            </a:r>
            <a:r>
              <a:rPr sz="1462" spc="5" dirty="0">
                <a:solidFill>
                  <a:srgbClr val="003F7B"/>
                </a:solidFill>
                <a:latin typeface="+mj-lt"/>
                <a:cs typeface="Bliss Pro"/>
              </a:rPr>
              <a:t>2020</a:t>
            </a:r>
            <a:r>
              <a:rPr sz="1462" spc="-85" dirty="0">
                <a:solidFill>
                  <a:srgbClr val="003F7B"/>
                </a:solidFill>
                <a:latin typeface="+mj-lt"/>
                <a:cs typeface="Bliss Pro"/>
              </a:rPr>
              <a:t> </a:t>
            </a:r>
            <a:r>
              <a:rPr sz="1462" dirty="0">
                <a:solidFill>
                  <a:srgbClr val="003F7B"/>
                </a:solidFill>
                <a:latin typeface="+mj-lt"/>
                <a:cs typeface="Bliss Pro"/>
              </a:rPr>
              <a:t>г.</a:t>
            </a:r>
            <a:endParaRPr sz="1462" dirty="0">
              <a:latin typeface="+mj-lt"/>
              <a:cs typeface="Bliss Pr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25089" y="5381625"/>
            <a:ext cx="4083220" cy="1058533"/>
          </a:xfrm>
          <a:prstGeom prst="rect">
            <a:avLst/>
          </a:prstGeom>
        </p:spPr>
        <p:txBody>
          <a:bodyPr vert="horz" wrap="square" lIns="0" tIns="11976" rIns="0" bIns="0" rtlCol="0">
            <a:spAutoFit/>
          </a:bodyPr>
          <a:lstStyle/>
          <a:p>
            <a:pPr algn="ctr"/>
            <a:r>
              <a:rPr lang="ru-RU" sz="1792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Georgia" panose="02040502050405020303" pitchFamily="18" charset="0"/>
              </a:rPr>
              <a:t>Ишмухаметов Айдар Айратович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Georgia" panose="02040502050405020303" pitchFamily="18" charset="0"/>
              </a:rPr>
              <a:t>Генеральный директор,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Georgia" panose="02040502050405020303" pitchFamily="18" charset="0"/>
              </a:rPr>
              <a:t>доктор медицинских наук, профессор,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Georgia" panose="02040502050405020303" pitchFamily="18" charset="0"/>
              </a:rPr>
              <a:t>член-корреспондент </a:t>
            </a:r>
            <a:r>
              <a:rPr lang="ru-RU" sz="1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РАН</a:t>
            </a:r>
            <a:endParaRPr sz="2358" dirty="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94377" y="1115958"/>
            <a:ext cx="6093992" cy="1825733"/>
          </a:xfrm>
          <a:prstGeom prst="rect">
            <a:avLst/>
          </a:prstGeom>
        </p:spPr>
        <p:txBody>
          <a:bodyPr vert="horz" wrap="square" lIns="0" tIns="101196" rIns="0" bIns="0" rtlCol="0">
            <a:spAutoFit/>
          </a:bodyPr>
          <a:lstStyle/>
          <a:p>
            <a:pPr algn="ctr"/>
            <a:r>
              <a:rPr lang="ru-RU" sz="1600" spc="42" dirty="0">
                <a:solidFill>
                  <a:schemeClr val="tx2"/>
                </a:solidFill>
                <a:cs typeface="Calibri"/>
              </a:rPr>
              <a:t>МИНИСТЕРСТВО</a:t>
            </a:r>
            <a:r>
              <a:rPr lang="ru-RU" sz="1600" dirty="0">
                <a:solidFill>
                  <a:schemeClr val="tx2"/>
                </a:solidFill>
                <a:cs typeface="Calibri"/>
              </a:rPr>
              <a:t> </a:t>
            </a:r>
            <a:r>
              <a:rPr lang="ru-RU" sz="1600" spc="57" dirty="0">
                <a:solidFill>
                  <a:schemeClr val="tx2"/>
                </a:solidFill>
                <a:cs typeface="Calibri"/>
              </a:rPr>
              <a:t>НАУКИ</a:t>
            </a:r>
            <a:r>
              <a:rPr lang="ru-RU" sz="1600" dirty="0">
                <a:solidFill>
                  <a:schemeClr val="tx2"/>
                </a:solidFill>
                <a:cs typeface="Calibri"/>
              </a:rPr>
              <a:t> </a:t>
            </a:r>
            <a:r>
              <a:rPr lang="ru-RU" sz="1600" spc="80" dirty="0">
                <a:solidFill>
                  <a:schemeClr val="tx2"/>
                </a:solidFill>
                <a:cs typeface="Calibri"/>
              </a:rPr>
              <a:t>И</a:t>
            </a:r>
            <a:r>
              <a:rPr lang="ru-RU" sz="1600" spc="5" dirty="0">
                <a:solidFill>
                  <a:schemeClr val="tx2"/>
                </a:solidFill>
                <a:cs typeface="Calibri"/>
              </a:rPr>
              <a:t> </a:t>
            </a:r>
            <a:r>
              <a:rPr lang="ru-RU" sz="1600" spc="33" dirty="0">
                <a:solidFill>
                  <a:schemeClr val="tx2"/>
                </a:solidFill>
                <a:cs typeface="Calibri"/>
              </a:rPr>
              <a:t>ВЫСШЕГО</a:t>
            </a:r>
            <a:r>
              <a:rPr lang="ru-RU" sz="1600" dirty="0">
                <a:solidFill>
                  <a:schemeClr val="tx2"/>
                </a:solidFill>
                <a:cs typeface="Calibri"/>
              </a:rPr>
              <a:t> </a:t>
            </a:r>
            <a:r>
              <a:rPr lang="ru-RU" sz="1600" spc="42" dirty="0" smtClean="0">
                <a:solidFill>
                  <a:schemeClr val="tx2"/>
                </a:solidFill>
                <a:cs typeface="Calibri"/>
              </a:rPr>
              <a:t>ОБРАЗОВАНИЯ</a:t>
            </a:r>
            <a:r>
              <a:rPr lang="en-US" sz="1600" spc="42" dirty="0" smtClean="0">
                <a:solidFill>
                  <a:schemeClr val="tx2"/>
                </a:solidFill>
                <a:cs typeface="Calibri"/>
              </a:rPr>
              <a:t> </a:t>
            </a:r>
            <a:r>
              <a:rPr lang="ru-RU" sz="1600" spc="42" dirty="0" smtClean="0">
                <a:solidFill>
                  <a:schemeClr val="tx2"/>
                </a:solidFill>
                <a:cs typeface="Calibri"/>
              </a:rPr>
              <a:t>РФ</a:t>
            </a:r>
            <a:endParaRPr lang="en-US" sz="1600" spc="42" dirty="0" smtClean="0">
              <a:solidFill>
                <a:schemeClr val="tx2"/>
              </a:solidFill>
              <a:cs typeface="Calibri"/>
            </a:endParaRPr>
          </a:p>
          <a:p>
            <a:pPr algn="ctr"/>
            <a:r>
              <a:rPr lang="ru-RU" sz="1600" spc="28" dirty="0" smtClean="0">
                <a:solidFill>
                  <a:schemeClr val="tx2"/>
                </a:solidFill>
                <a:cs typeface="Calibri"/>
              </a:rPr>
              <a:t>ФЕДЕРАЛЬНОЕ</a:t>
            </a:r>
            <a:r>
              <a:rPr lang="ru-RU" sz="1600" spc="-9" dirty="0" smtClean="0">
                <a:solidFill>
                  <a:schemeClr val="tx2"/>
                </a:solidFill>
                <a:cs typeface="Calibri"/>
              </a:rPr>
              <a:t> </a:t>
            </a:r>
            <a:r>
              <a:rPr lang="ru-RU" sz="1600" spc="42" dirty="0">
                <a:solidFill>
                  <a:schemeClr val="tx2"/>
                </a:solidFill>
                <a:cs typeface="Calibri"/>
              </a:rPr>
              <a:t>ГОСУДАРСТВЕННОЕ</a:t>
            </a:r>
            <a:r>
              <a:rPr lang="ru-RU" sz="1600" spc="-5" dirty="0">
                <a:solidFill>
                  <a:schemeClr val="tx2"/>
                </a:solidFill>
                <a:cs typeface="Calibri"/>
              </a:rPr>
              <a:t> </a:t>
            </a:r>
            <a:r>
              <a:rPr lang="ru-RU" sz="1600" spc="47" dirty="0">
                <a:solidFill>
                  <a:schemeClr val="tx2"/>
                </a:solidFill>
                <a:cs typeface="Calibri"/>
              </a:rPr>
              <a:t>БЮДЖЕТНОЕ</a:t>
            </a:r>
            <a:r>
              <a:rPr lang="ru-RU" sz="1600" spc="-5" dirty="0">
                <a:solidFill>
                  <a:schemeClr val="tx2"/>
                </a:solidFill>
                <a:cs typeface="Calibri"/>
              </a:rPr>
              <a:t> </a:t>
            </a:r>
            <a:endParaRPr lang="ru-RU" sz="1600" spc="-5" dirty="0" smtClean="0">
              <a:solidFill>
                <a:schemeClr val="tx2"/>
              </a:solidFill>
              <a:cs typeface="Calibri"/>
            </a:endParaRPr>
          </a:p>
          <a:p>
            <a:pPr algn="ctr"/>
            <a:r>
              <a:rPr lang="ru-RU" sz="1600" spc="52" dirty="0" smtClean="0">
                <a:solidFill>
                  <a:schemeClr val="tx2"/>
                </a:solidFill>
                <a:cs typeface="Calibri"/>
              </a:rPr>
              <a:t>НАУЧНОЕ</a:t>
            </a:r>
            <a:r>
              <a:rPr lang="ru-RU" sz="1600" spc="-5" dirty="0" smtClean="0">
                <a:solidFill>
                  <a:schemeClr val="tx2"/>
                </a:solidFill>
                <a:cs typeface="Calibri"/>
              </a:rPr>
              <a:t> </a:t>
            </a:r>
            <a:r>
              <a:rPr lang="ru-RU" sz="1600" spc="38" dirty="0" smtClean="0">
                <a:solidFill>
                  <a:schemeClr val="tx2"/>
                </a:solidFill>
                <a:cs typeface="Calibri"/>
              </a:rPr>
              <a:t>УЧРЕЖДЕНИЕ</a:t>
            </a:r>
          </a:p>
          <a:p>
            <a:pPr algn="ctr"/>
            <a:endParaRPr lang="en-US" sz="1600" spc="38" dirty="0" smtClean="0">
              <a:solidFill>
                <a:schemeClr val="tx2"/>
              </a:solidFill>
              <a:cs typeface="Calibri"/>
            </a:endParaRP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Georgia" panose="02040502050405020303" pitchFamily="18" charset="0"/>
              </a:rPr>
              <a:t>Федеральный 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</a:rPr>
              <a:t>научный центр исследований</a:t>
            </a:r>
          </a:p>
          <a:p>
            <a:pPr algn="ctr"/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</a:rPr>
              <a:t>и разработки иммунобиологических препаратов</a:t>
            </a:r>
          </a:p>
          <a:p>
            <a:pPr algn="ctr"/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</a:rPr>
              <a:t>им. М.П. Чумакова РАН</a:t>
            </a:r>
            <a:endParaRPr sz="1509" dirty="0">
              <a:solidFill>
                <a:schemeClr val="tx2"/>
              </a:solidFill>
              <a:latin typeface="Georgia" panose="02040502050405020303" pitchFamily="18" charset="0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0365" y="3509019"/>
            <a:ext cx="8152668" cy="2029797"/>
          </a:xfrm>
          <a:prstGeom prst="rect">
            <a:avLst/>
          </a:prstGeom>
        </p:spPr>
        <p:txBody>
          <a:bodyPr vert="horz" wrap="square" lIns="0" tIns="67066" rIns="0" bIns="0" rtlCol="0">
            <a:spAutoFit/>
          </a:bodyPr>
          <a:lstStyle/>
          <a:p>
            <a:pPr marL="11976" marR="4790" algn="ctr">
              <a:lnSpc>
                <a:spcPts val="3697"/>
              </a:lnSpc>
              <a:spcBef>
                <a:spcPts val="528"/>
              </a:spcBef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Создание цельновирионной вакцины против COVID-19 на основе инактивированного </a:t>
            </a: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коронавируса </a:t>
            </a:r>
            <a:endParaRPr lang="ru-RU" sz="3395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  <a:p>
            <a:pPr marL="11976" marR="4790" algn="ctr">
              <a:lnSpc>
                <a:spcPts val="3697"/>
              </a:lnSpc>
              <a:spcBef>
                <a:spcPts val="528"/>
              </a:spcBef>
            </a:pPr>
            <a:endParaRPr sz="3395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419600" y="2028825"/>
            <a:ext cx="5092199" cy="0"/>
          </a:xfrm>
          <a:custGeom>
            <a:avLst/>
            <a:gdLst/>
            <a:ahLst/>
            <a:cxnLst/>
            <a:rect l="l" t="t" r="r" b="b"/>
            <a:pathLst>
              <a:path w="5400040">
                <a:moveTo>
                  <a:pt x="0" y="0"/>
                </a:moveTo>
                <a:lnTo>
                  <a:pt x="5400001" y="0"/>
                </a:lnTo>
              </a:path>
            </a:pathLst>
          </a:custGeom>
          <a:ln w="12700">
            <a:solidFill>
              <a:srgbClr val="003A75"/>
            </a:solidFill>
          </a:ln>
        </p:spPr>
        <p:txBody>
          <a:bodyPr wrap="square" lIns="0" tIns="0" rIns="0" bIns="0" rtlCol="0"/>
          <a:lstStyle/>
          <a:p>
            <a:endParaRPr sz="1697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247" y="311400"/>
            <a:ext cx="2526251" cy="7834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17500" y="276225"/>
            <a:ext cx="9415539" cy="6915783"/>
            <a:chOff x="333484" y="353657"/>
            <a:chExt cx="9415539" cy="6915783"/>
          </a:xfrm>
        </p:grpSpPr>
        <p:sp>
          <p:nvSpPr>
            <p:cNvPr id="10" name="bk object 17"/>
            <p:cNvSpPr/>
            <p:nvPr/>
          </p:nvSpPr>
          <p:spPr>
            <a:xfrm>
              <a:off x="333484" y="353657"/>
              <a:ext cx="9415539" cy="2427605"/>
            </a:xfrm>
            <a:custGeom>
              <a:avLst/>
              <a:gdLst/>
              <a:ahLst/>
              <a:cxnLst/>
              <a:rect l="l" t="t" r="r" b="b"/>
              <a:pathLst>
                <a:path w="9984740" h="2427605">
                  <a:moveTo>
                    <a:pt x="0" y="2427351"/>
                  </a:moveTo>
                  <a:lnTo>
                    <a:pt x="9984701" y="2427351"/>
                  </a:lnTo>
                  <a:lnTo>
                    <a:pt x="9984701" y="0"/>
                  </a:lnTo>
                  <a:lnTo>
                    <a:pt x="0" y="0"/>
                  </a:lnTo>
                  <a:lnTo>
                    <a:pt x="0" y="2427351"/>
                  </a:lnTo>
                  <a:close/>
                </a:path>
              </a:pathLst>
            </a:custGeom>
            <a:gradFill flip="none" rotWithShape="1">
              <a:gsLst>
                <a:gs pos="37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</p:spPr>
          <p:txBody>
            <a:bodyPr wrap="square" lIns="0" tIns="0" rIns="0" bIns="0" rtlCol="0"/>
            <a:lstStyle/>
            <a:p>
              <a:endParaRPr sz="1697" dirty="0"/>
            </a:p>
          </p:txBody>
        </p:sp>
        <p:sp>
          <p:nvSpPr>
            <p:cNvPr id="11" name="bk object 16"/>
            <p:cNvSpPr/>
            <p:nvPr/>
          </p:nvSpPr>
          <p:spPr>
            <a:xfrm>
              <a:off x="339472" y="360006"/>
              <a:ext cx="9403563" cy="6909434"/>
            </a:xfrm>
            <a:custGeom>
              <a:avLst/>
              <a:gdLst/>
              <a:ahLst/>
              <a:cxnLst/>
              <a:rect l="l" t="t" r="r" b="b"/>
              <a:pathLst>
                <a:path w="9972040" h="6909434">
                  <a:moveTo>
                    <a:pt x="0" y="6909244"/>
                  </a:moveTo>
                  <a:lnTo>
                    <a:pt x="9972001" y="6909244"/>
                  </a:lnTo>
                  <a:lnTo>
                    <a:pt x="9972001" y="0"/>
                  </a:lnTo>
                  <a:lnTo>
                    <a:pt x="0" y="0"/>
                  </a:lnTo>
                  <a:lnTo>
                    <a:pt x="0" y="6909244"/>
                  </a:lnTo>
                  <a:close/>
                </a:path>
              </a:pathLst>
            </a:custGeom>
            <a:ln w="12700">
              <a:solidFill>
                <a:srgbClr val="003F7B"/>
              </a:solidFill>
            </a:ln>
          </p:spPr>
          <p:txBody>
            <a:bodyPr wrap="square" lIns="0" tIns="0" rIns="0" bIns="0" rtlCol="0"/>
            <a:lstStyle/>
            <a:p>
              <a:endParaRPr sz="1697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978" y="657225"/>
            <a:ext cx="8749841" cy="886397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Проблемы вакцинации населения во время сезонной инфекции </a:t>
            </a:r>
            <a:r>
              <a:rPr lang="en-US" dirty="0" smtClean="0">
                <a:solidFill>
                  <a:srgbClr val="002060"/>
                </a:solidFill>
              </a:rPr>
              <a:t>COVID-19</a:t>
            </a:r>
            <a:endParaRPr lang="ru-RU" dirty="0"/>
          </a:p>
        </p:txBody>
      </p:sp>
      <p:sp>
        <p:nvSpPr>
          <p:cNvPr id="7" name="Текст 2"/>
          <p:cNvSpPr>
            <a:spLocks noGrp="1"/>
          </p:cNvSpPr>
          <p:nvPr>
            <p:ph type="body" idx="1"/>
          </p:nvPr>
        </p:nvSpPr>
        <p:spPr>
          <a:xfrm>
            <a:off x="666978" y="2028825"/>
            <a:ext cx="8749842" cy="4616648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buClr>
                <a:schemeClr val="accent5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Производство необходимого объема вакцины для вакцинирования детей и взрослых</a:t>
            </a:r>
          </a:p>
          <a:p>
            <a:pPr marL="285750" indent="-285750">
              <a:lnSpc>
                <a:spcPct val="150000"/>
              </a:lnSpc>
              <a:buClr>
                <a:schemeClr val="accent5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Способы иммунизации: назальн</a:t>
            </a:r>
            <a:r>
              <a:rPr lang="ru-RU" sz="2000" dirty="0" smtClean="0">
                <a:latin typeface="+mn-lt"/>
              </a:rPr>
              <a:t>ый</a:t>
            </a: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, пероральный и инъекционный  </a:t>
            </a:r>
          </a:p>
          <a:p>
            <a:pPr marL="285750" indent="-285750">
              <a:lnSpc>
                <a:spcPct val="150000"/>
              </a:lnSpc>
              <a:buClr>
                <a:schemeClr val="accent5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Схемы иммунизации (кратность)</a:t>
            </a:r>
            <a:endParaRPr lang="ru-RU" sz="2000" dirty="0">
              <a:solidFill>
                <a:srgbClr val="002060"/>
              </a:solidFill>
              <a:latin typeface="+mn-lt"/>
            </a:endParaRPr>
          </a:p>
          <a:p>
            <a:pPr marL="285750" indent="-285750">
              <a:lnSpc>
                <a:spcPct val="150000"/>
              </a:lnSpc>
              <a:buClr>
                <a:schemeClr val="accent5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Продолжительность устойчивости иммунитета и </a:t>
            </a:r>
            <a:r>
              <a:rPr lang="ru-RU" sz="2000" dirty="0" smtClean="0">
                <a:latin typeface="+mn-lt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необходимость ревакцинации</a:t>
            </a:r>
            <a:r>
              <a:rPr lang="ru-RU" sz="2000" dirty="0" smtClean="0">
                <a:latin typeface="+mn-lt"/>
              </a:rPr>
              <a:t> населения</a:t>
            </a:r>
          </a:p>
          <a:p>
            <a:pPr marL="285750" indent="-285750">
              <a:lnSpc>
                <a:spcPct val="150000"/>
              </a:lnSpc>
              <a:buClr>
                <a:schemeClr val="accent5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Иммунная изменчивость вируса и необходимость разработки новых видов  вакцин</a:t>
            </a:r>
          </a:p>
          <a:p>
            <a:pPr marL="285750" indent="-285750">
              <a:lnSpc>
                <a:spcPct val="150000"/>
              </a:lnSpc>
              <a:buClr>
                <a:schemeClr val="accent5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Охват</a:t>
            </a:r>
            <a:r>
              <a:rPr lang="ru-RU" sz="2000" dirty="0">
                <a:solidFill>
                  <a:srgbClr val="002060"/>
                </a:solidFill>
                <a:latin typeface="+mn-lt"/>
              </a:rPr>
              <a:t>, %%,  для достижения популяционного иммунитета</a:t>
            </a:r>
          </a:p>
          <a:p>
            <a:pPr marL="285750" indent="-285750">
              <a:lnSpc>
                <a:spcPct val="150000"/>
              </a:lnSpc>
              <a:buClr>
                <a:schemeClr val="accent5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Ценовые </a:t>
            </a:r>
            <a:r>
              <a:rPr lang="ru-RU" sz="2000" dirty="0">
                <a:solidFill>
                  <a:srgbClr val="002060"/>
                </a:solidFill>
                <a:latin typeface="+mn-lt"/>
              </a:rPr>
              <a:t>вопросы и </a:t>
            </a: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логистика</a:t>
            </a:r>
            <a:endParaRPr lang="ru-RU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347596" y="668869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156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241300" y="370842"/>
            <a:ext cx="9415539" cy="6915783"/>
            <a:chOff x="333484" y="353657"/>
            <a:chExt cx="9415539" cy="6915783"/>
          </a:xfrm>
        </p:grpSpPr>
        <p:sp>
          <p:nvSpPr>
            <p:cNvPr id="6" name="bk object 17"/>
            <p:cNvSpPr/>
            <p:nvPr/>
          </p:nvSpPr>
          <p:spPr>
            <a:xfrm>
              <a:off x="333484" y="353657"/>
              <a:ext cx="9415539" cy="2427605"/>
            </a:xfrm>
            <a:custGeom>
              <a:avLst/>
              <a:gdLst/>
              <a:ahLst/>
              <a:cxnLst/>
              <a:rect l="l" t="t" r="r" b="b"/>
              <a:pathLst>
                <a:path w="9984740" h="2427605">
                  <a:moveTo>
                    <a:pt x="0" y="2427351"/>
                  </a:moveTo>
                  <a:lnTo>
                    <a:pt x="9984701" y="2427351"/>
                  </a:lnTo>
                  <a:lnTo>
                    <a:pt x="9984701" y="0"/>
                  </a:lnTo>
                  <a:lnTo>
                    <a:pt x="0" y="0"/>
                  </a:lnTo>
                  <a:lnTo>
                    <a:pt x="0" y="2427351"/>
                  </a:lnTo>
                  <a:close/>
                </a:path>
              </a:pathLst>
            </a:custGeom>
            <a:gradFill flip="none" rotWithShape="1">
              <a:gsLst>
                <a:gs pos="37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</p:spPr>
          <p:txBody>
            <a:bodyPr wrap="square" lIns="0" tIns="0" rIns="0" bIns="0" rtlCol="0"/>
            <a:lstStyle/>
            <a:p>
              <a:endParaRPr sz="1697" dirty="0">
                <a:solidFill>
                  <a:srgbClr val="002060"/>
                </a:solidFill>
              </a:endParaRPr>
            </a:p>
          </p:txBody>
        </p:sp>
        <p:sp>
          <p:nvSpPr>
            <p:cNvPr id="8" name="bk object 16"/>
            <p:cNvSpPr/>
            <p:nvPr/>
          </p:nvSpPr>
          <p:spPr>
            <a:xfrm>
              <a:off x="339472" y="360006"/>
              <a:ext cx="9403563" cy="6909434"/>
            </a:xfrm>
            <a:custGeom>
              <a:avLst/>
              <a:gdLst/>
              <a:ahLst/>
              <a:cxnLst/>
              <a:rect l="l" t="t" r="r" b="b"/>
              <a:pathLst>
                <a:path w="9972040" h="6909434">
                  <a:moveTo>
                    <a:pt x="0" y="6909244"/>
                  </a:moveTo>
                  <a:lnTo>
                    <a:pt x="9972001" y="6909244"/>
                  </a:lnTo>
                  <a:lnTo>
                    <a:pt x="9972001" y="0"/>
                  </a:lnTo>
                  <a:lnTo>
                    <a:pt x="0" y="0"/>
                  </a:lnTo>
                  <a:lnTo>
                    <a:pt x="0" y="6909244"/>
                  </a:lnTo>
                  <a:close/>
                </a:path>
              </a:pathLst>
            </a:custGeom>
            <a:ln w="12700">
              <a:solidFill>
                <a:srgbClr val="003F7B"/>
              </a:solidFill>
            </a:ln>
          </p:spPr>
          <p:txBody>
            <a:bodyPr wrap="square" lIns="0" tIns="0" rIns="0" bIns="0" rtlCol="0"/>
            <a:lstStyle/>
            <a:p>
              <a:endParaRPr sz="1697" dirty="0">
                <a:solidFill>
                  <a:srgbClr val="002060"/>
                </a:solidFill>
              </a:endParaRPr>
            </a:p>
          </p:txBody>
        </p:sp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2839243" y="5743611"/>
            <a:ext cx="8748713" cy="493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6" b="1" i="0">
                <a:solidFill>
                  <a:srgbClr val="003A75"/>
                </a:solidFill>
                <a:latin typeface="Bliss Pro"/>
                <a:ea typeface="+mj-ea"/>
                <a:cs typeface="Bliss Pro"/>
              </a:defRPr>
            </a:lvl1pPr>
          </a:lstStyle>
          <a:p>
            <a:pPr algn="ctr"/>
            <a:r>
              <a:rPr lang="ru-RU" i="1" kern="0" dirty="0" smtClean="0">
                <a:solidFill>
                  <a:srgbClr val="002060"/>
                </a:solidFill>
                <a:latin typeface="+mn-lt"/>
              </a:rPr>
              <a:t>Спасибо за внимание!</a:t>
            </a:r>
            <a:endParaRPr lang="ru-RU" i="1" kern="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" y="641051"/>
            <a:ext cx="6667500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11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393700" y="200025"/>
            <a:ext cx="9415539" cy="6915783"/>
            <a:chOff x="333484" y="353657"/>
            <a:chExt cx="9415539" cy="6915783"/>
          </a:xfrm>
        </p:grpSpPr>
        <p:sp>
          <p:nvSpPr>
            <p:cNvPr id="4" name="bk object 17"/>
            <p:cNvSpPr/>
            <p:nvPr/>
          </p:nvSpPr>
          <p:spPr>
            <a:xfrm>
              <a:off x="333484" y="353657"/>
              <a:ext cx="9415539" cy="2427605"/>
            </a:xfrm>
            <a:custGeom>
              <a:avLst/>
              <a:gdLst/>
              <a:ahLst/>
              <a:cxnLst/>
              <a:rect l="l" t="t" r="r" b="b"/>
              <a:pathLst>
                <a:path w="9984740" h="2427605">
                  <a:moveTo>
                    <a:pt x="0" y="2427351"/>
                  </a:moveTo>
                  <a:lnTo>
                    <a:pt x="9984701" y="2427351"/>
                  </a:lnTo>
                  <a:lnTo>
                    <a:pt x="9984701" y="0"/>
                  </a:lnTo>
                  <a:lnTo>
                    <a:pt x="0" y="0"/>
                  </a:lnTo>
                  <a:lnTo>
                    <a:pt x="0" y="2427351"/>
                  </a:lnTo>
                  <a:close/>
                </a:path>
              </a:pathLst>
            </a:custGeom>
            <a:gradFill flip="none" rotWithShape="1">
              <a:gsLst>
                <a:gs pos="37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</p:spPr>
          <p:txBody>
            <a:bodyPr wrap="square" lIns="0" tIns="0" rIns="0" bIns="0" rtlCol="0"/>
            <a:lstStyle/>
            <a:p>
              <a:endParaRPr sz="1697" dirty="0"/>
            </a:p>
          </p:txBody>
        </p:sp>
        <p:sp>
          <p:nvSpPr>
            <p:cNvPr id="5" name="bk object 16"/>
            <p:cNvSpPr/>
            <p:nvPr/>
          </p:nvSpPr>
          <p:spPr>
            <a:xfrm>
              <a:off x="339472" y="360006"/>
              <a:ext cx="9403563" cy="6909434"/>
            </a:xfrm>
            <a:custGeom>
              <a:avLst/>
              <a:gdLst/>
              <a:ahLst/>
              <a:cxnLst/>
              <a:rect l="l" t="t" r="r" b="b"/>
              <a:pathLst>
                <a:path w="9972040" h="6909434">
                  <a:moveTo>
                    <a:pt x="0" y="6909244"/>
                  </a:moveTo>
                  <a:lnTo>
                    <a:pt x="9972001" y="6909244"/>
                  </a:lnTo>
                  <a:lnTo>
                    <a:pt x="9972001" y="0"/>
                  </a:lnTo>
                  <a:lnTo>
                    <a:pt x="0" y="0"/>
                  </a:lnTo>
                  <a:lnTo>
                    <a:pt x="0" y="6909244"/>
                  </a:lnTo>
                  <a:close/>
                </a:path>
              </a:pathLst>
            </a:custGeom>
            <a:ln w="12700">
              <a:solidFill>
                <a:srgbClr val="003F7B"/>
              </a:solidFill>
            </a:ln>
          </p:spPr>
          <p:txBody>
            <a:bodyPr wrap="square" lIns="0" tIns="0" rIns="0" bIns="0" rtlCol="0"/>
            <a:lstStyle/>
            <a:p>
              <a:endParaRPr sz="1697" dirty="0"/>
            </a:p>
          </p:txBody>
        </p:sp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6583" y="606594"/>
            <a:ext cx="9404268" cy="443198"/>
          </a:xfrm>
        </p:spPr>
        <p:txBody>
          <a:bodyPr/>
          <a:lstStyle/>
          <a:p>
            <a:pPr algn="ctr"/>
            <a:r>
              <a:rPr lang="en-US" sz="3200" dirty="0" smtClean="0">
                <a:latin typeface="+mn-lt"/>
              </a:rPr>
              <a:t>SARS-CoV-2</a:t>
            </a:r>
            <a:r>
              <a:rPr lang="ru-RU" sz="3200" dirty="0" smtClean="0">
                <a:latin typeface="+mn-lt"/>
              </a:rPr>
              <a:t> - пандемия 21 </a:t>
            </a:r>
            <a:r>
              <a:rPr lang="ru-RU" sz="3200" dirty="0" smtClean="0">
                <a:latin typeface="+mn-lt"/>
              </a:rPr>
              <a:t>век</a:t>
            </a:r>
            <a:r>
              <a:rPr lang="ru-RU" dirty="0">
                <a:latin typeface="+mn-lt"/>
              </a:rPr>
              <a:t>а</a:t>
            </a:r>
            <a:r>
              <a:rPr lang="en-US" sz="3200" dirty="0" smtClean="0">
                <a:latin typeface="+mn-lt"/>
              </a:rPr>
              <a:t> </a:t>
            </a:r>
            <a:endParaRPr lang="ru-RU" sz="32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1507" y="1527112"/>
            <a:ext cx="3591590" cy="4821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marL="342900" indent="-360000" defTabSz="180000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v"/>
              <a:tabLst>
                <a:tab pos="0" algn="l"/>
              </a:tabLst>
            </a:pPr>
            <a:r>
              <a:rPr lang="ru-RU" sz="2000" kern="0" dirty="0" smtClean="0">
                <a:solidFill>
                  <a:srgbClr val="002060"/>
                </a:solidFill>
              </a:rPr>
              <a:t>Оболочечный РНК-вирус</a:t>
            </a:r>
          </a:p>
          <a:p>
            <a:pPr marL="342900" indent="-360000" defTabSz="180000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v"/>
              <a:tabLst>
                <a:tab pos="0" algn="l"/>
              </a:tabLst>
            </a:pPr>
            <a:r>
              <a:rPr lang="ru-RU" sz="2000" kern="0" dirty="0" smtClean="0">
                <a:solidFill>
                  <a:srgbClr val="002060"/>
                </a:solidFill>
              </a:rPr>
              <a:t>Способен вызывать </a:t>
            </a:r>
            <a:r>
              <a:rPr lang="ru-RU" sz="2000" kern="0" dirty="0" smtClean="0">
                <a:solidFill>
                  <a:srgbClr val="002060"/>
                </a:solidFill>
              </a:rPr>
              <a:t>мультиорганные поражения, </a:t>
            </a:r>
            <a:r>
              <a:rPr lang="en-US" sz="2000" kern="0" dirty="0" smtClean="0">
                <a:solidFill>
                  <a:srgbClr val="002060"/>
                </a:solidFill>
              </a:rPr>
              <a:t/>
            </a:r>
            <a:br>
              <a:rPr lang="en-US" sz="2000" kern="0" dirty="0" smtClean="0">
                <a:solidFill>
                  <a:srgbClr val="002060"/>
                </a:solidFill>
              </a:rPr>
            </a:br>
            <a:r>
              <a:rPr lang="ru-RU" sz="2000" kern="0" dirty="0" smtClean="0">
                <a:solidFill>
                  <a:srgbClr val="002060"/>
                </a:solidFill>
              </a:rPr>
              <a:t>в ряде случаев </a:t>
            </a:r>
            <a:r>
              <a:rPr lang="ru-RU" sz="2000" kern="0" dirty="0" smtClean="0">
                <a:solidFill>
                  <a:srgbClr val="002060"/>
                </a:solidFill>
              </a:rPr>
              <a:t>заканчивающиеся </a:t>
            </a:r>
            <a:r>
              <a:rPr lang="ru-RU" sz="2000" kern="0" dirty="0" smtClean="0">
                <a:solidFill>
                  <a:srgbClr val="002060"/>
                </a:solidFill>
              </a:rPr>
              <a:t>летальным исходом</a:t>
            </a:r>
          </a:p>
          <a:p>
            <a:pPr marL="342900" indent="-360000" defTabSz="180000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v"/>
              <a:tabLst>
                <a:tab pos="0" algn="l"/>
              </a:tabLst>
            </a:pPr>
            <a:r>
              <a:rPr lang="en-US" sz="2000" kern="0" dirty="0" smtClean="0">
                <a:solidFill>
                  <a:srgbClr val="002060"/>
                </a:solidFill>
              </a:rPr>
              <a:t>SARS-CoV-2</a:t>
            </a:r>
            <a:r>
              <a:rPr lang="ru-RU" sz="2000" kern="0" dirty="0" smtClean="0">
                <a:solidFill>
                  <a:srgbClr val="002060"/>
                </a:solidFill>
              </a:rPr>
              <a:t> </a:t>
            </a:r>
            <a:r>
              <a:rPr lang="ru-RU" sz="2000" kern="0" dirty="0">
                <a:solidFill>
                  <a:srgbClr val="002060"/>
                </a:solidFill>
              </a:rPr>
              <a:t>связывается с рецептором АСЕ2 (</a:t>
            </a:r>
            <a:r>
              <a:rPr lang="ru-RU" sz="2000" kern="0" dirty="0" smtClean="0">
                <a:solidFill>
                  <a:srgbClr val="002060"/>
                </a:solidFill>
              </a:rPr>
              <a:t>ангиотензинпревращающий </a:t>
            </a:r>
            <a:r>
              <a:rPr lang="ru-RU" sz="2000" kern="0" dirty="0">
                <a:solidFill>
                  <a:srgbClr val="002060"/>
                </a:solidFill>
              </a:rPr>
              <a:t>фермент 2</a:t>
            </a:r>
            <a:r>
              <a:rPr lang="ru-RU" sz="2000" kern="0" dirty="0" smtClean="0">
                <a:solidFill>
                  <a:srgbClr val="002060"/>
                </a:solidFill>
              </a:rPr>
              <a:t>)  </a:t>
            </a:r>
            <a:r>
              <a:rPr lang="ru-RU" sz="2000" kern="0" dirty="0" smtClean="0">
                <a:solidFill>
                  <a:srgbClr val="002060"/>
                </a:solidFill>
              </a:rPr>
              <a:t>через белок </a:t>
            </a:r>
            <a:r>
              <a:rPr lang="en-US" sz="2000" kern="0" dirty="0" smtClean="0">
                <a:solidFill>
                  <a:srgbClr val="002060"/>
                </a:solidFill>
              </a:rPr>
              <a:t>S</a:t>
            </a:r>
            <a:r>
              <a:rPr lang="ru-RU" sz="2000" kern="0" dirty="0" smtClean="0">
                <a:solidFill>
                  <a:srgbClr val="002060"/>
                </a:solidFill>
              </a:rPr>
              <a:t>      и проникает в клетку</a:t>
            </a:r>
          </a:p>
          <a:p>
            <a:pPr marL="342900" indent="-360000" defTabSz="180000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v"/>
              <a:tabLst>
                <a:tab pos="0" algn="l"/>
              </a:tabLst>
            </a:pPr>
            <a:r>
              <a:rPr lang="ru-RU" sz="2000" kern="0" dirty="0" smtClean="0">
                <a:solidFill>
                  <a:srgbClr val="002060"/>
                </a:solidFill>
              </a:rPr>
              <a:t>Иммунитет определяется антителами к белкам </a:t>
            </a:r>
            <a:r>
              <a:rPr lang="en-US" sz="2000" kern="0" dirty="0" smtClean="0">
                <a:solidFill>
                  <a:srgbClr val="002060"/>
                </a:solidFill>
              </a:rPr>
              <a:t>S</a:t>
            </a:r>
            <a:r>
              <a:rPr lang="ru-RU" sz="2000" kern="0" dirty="0" smtClean="0">
                <a:solidFill>
                  <a:srgbClr val="002060"/>
                </a:solidFill>
              </a:rPr>
              <a:t> и </a:t>
            </a:r>
            <a:r>
              <a:rPr lang="en-US" sz="2000" kern="0" dirty="0" smtClean="0">
                <a:solidFill>
                  <a:srgbClr val="002060"/>
                </a:solidFill>
              </a:rPr>
              <a:t>N</a:t>
            </a:r>
            <a:r>
              <a:rPr lang="ru-RU" sz="2000" kern="0" dirty="0" smtClean="0">
                <a:solidFill>
                  <a:srgbClr val="002060"/>
                </a:solidFill>
              </a:rPr>
              <a:t> и клетками </a:t>
            </a:r>
            <a:r>
              <a:rPr lang="en-US" sz="2000" kern="0" dirty="0" smtClean="0">
                <a:solidFill>
                  <a:srgbClr val="002060"/>
                </a:solidFill>
              </a:rPr>
              <a:t>CD4 </a:t>
            </a:r>
            <a:r>
              <a:rPr lang="ru-RU" sz="2000" kern="0" dirty="0" smtClean="0">
                <a:solidFill>
                  <a:srgbClr val="002060"/>
                </a:solidFill>
              </a:rPr>
              <a:t>и </a:t>
            </a:r>
            <a:r>
              <a:rPr lang="en-US" sz="2000" kern="0" dirty="0" smtClean="0">
                <a:solidFill>
                  <a:srgbClr val="002060"/>
                </a:solidFill>
              </a:rPr>
              <a:t>CD8</a:t>
            </a:r>
            <a:endParaRPr lang="en-US" sz="2000" kern="0" dirty="0">
              <a:solidFill>
                <a:srgbClr val="002060"/>
              </a:solidFill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701" y="1164731"/>
            <a:ext cx="4812576" cy="3596550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3517900" y="6854198"/>
            <a:ext cx="613295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050" i="1" dirty="0">
                <a:solidFill>
                  <a:srgbClr val="555555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Иллюстрация: www.scientificanimations.com /Wikimedia Commons / CC BY-SA 4</a:t>
            </a:r>
            <a:endParaRPr lang="ru-RU" sz="105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572725" y="4782769"/>
            <a:ext cx="4812576" cy="1963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751047" y="4941020"/>
            <a:ext cx="4634254" cy="1574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80000">
              <a:spcBef>
                <a:spcPts val="1000"/>
              </a:spcBef>
              <a:buClr>
                <a:schemeClr val="accent1"/>
              </a:buClr>
              <a:tabLst>
                <a:tab pos="0" algn="l"/>
              </a:tabLst>
            </a:pPr>
            <a:r>
              <a:rPr lang="ru-RU" b="1" dirty="0" smtClean="0">
                <a:solidFill>
                  <a:srgbClr val="002060"/>
                </a:solidFill>
              </a:rPr>
              <a:t>Схема строения коронавируса. </a:t>
            </a:r>
            <a:endParaRPr lang="en-US" b="1" dirty="0" smtClean="0">
              <a:solidFill>
                <a:srgbClr val="002060"/>
              </a:solidFill>
            </a:endParaRPr>
          </a:p>
          <a:p>
            <a:pPr defTabSz="180000">
              <a:spcBef>
                <a:spcPts val="1000"/>
              </a:spcBef>
              <a:buClr>
                <a:schemeClr val="accent1"/>
              </a:buClr>
              <a:tabLst>
                <a:tab pos="0" algn="l"/>
              </a:tabLst>
            </a:pPr>
            <a:r>
              <a:rPr lang="ru-RU" sz="1400" dirty="0" smtClean="0">
                <a:solidFill>
                  <a:srgbClr val="002060"/>
                </a:solidFill>
              </a:rPr>
              <a:t>Spike </a:t>
            </a:r>
            <a:r>
              <a:rPr lang="ru-RU" sz="1400" dirty="0">
                <a:solidFill>
                  <a:srgbClr val="002060"/>
                </a:solidFill>
              </a:rPr>
              <a:t>Glycoprotein (S) — «спайковый» булавообразный белок S. </a:t>
            </a:r>
            <a:r>
              <a:rPr lang="ru-RU" sz="1400" dirty="0" smtClean="0">
                <a:solidFill>
                  <a:srgbClr val="002060"/>
                </a:solidFill>
              </a:rPr>
              <a:t>M-</a:t>
            </a:r>
            <a:r>
              <a:rPr lang="ru-RU" sz="1400" dirty="0" err="1" smtClean="0">
                <a:solidFill>
                  <a:srgbClr val="002060"/>
                </a:solidFill>
              </a:rPr>
              <a:t>Protein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>
                <a:solidFill>
                  <a:srgbClr val="002060"/>
                </a:solidFill>
              </a:rPr>
              <a:t>— белок оболочки M. </a:t>
            </a:r>
            <a:r>
              <a:rPr lang="ru-RU" sz="1400" dirty="0" smtClean="0">
                <a:solidFill>
                  <a:srgbClr val="002060"/>
                </a:solidFill>
              </a:rPr>
              <a:t>Hemagglutinin-esterase </a:t>
            </a:r>
            <a:r>
              <a:rPr lang="ru-RU" sz="1400" dirty="0">
                <a:solidFill>
                  <a:srgbClr val="002060"/>
                </a:solidFill>
              </a:rPr>
              <a:t>(HE) — </a:t>
            </a:r>
            <a:r>
              <a:rPr lang="ru-RU" sz="1400" dirty="0" smtClean="0">
                <a:solidFill>
                  <a:srgbClr val="002060"/>
                </a:solidFill>
              </a:rPr>
              <a:t>гемагглютининэстераза</a:t>
            </a:r>
            <a:r>
              <a:rPr lang="ru-RU" sz="1400" dirty="0">
                <a:solidFill>
                  <a:srgbClr val="002060"/>
                </a:solidFill>
              </a:rPr>
              <a:t>. Envelope — мембранная </a:t>
            </a:r>
            <a:r>
              <a:rPr lang="ru-RU" sz="1400" dirty="0" smtClean="0">
                <a:solidFill>
                  <a:srgbClr val="002060"/>
                </a:solidFill>
              </a:rPr>
              <a:t>оболочка. RNA and N protein — </a:t>
            </a:r>
            <a:r>
              <a:rPr lang="ru-RU" sz="1400" dirty="0">
                <a:solidFill>
                  <a:srgbClr val="002060"/>
                </a:solidFill>
              </a:rPr>
              <a:t>РНК вируса и связанный с ней белок N. </a:t>
            </a:r>
            <a:r>
              <a:rPr lang="ru-RU" sz="1400" dirty="0" smtClean="0">
                <a:solidFill>
                  <a:srgbClr val="002060"/>
                </a:solidFill>
              </a:rPr>
              <a:t>E-</a:t>
            </a:r>
            <a:r>
              <a:rPr lang="ru-RU" sz="1400" dirty="0" err="1" smtClean="0">
                <a:solidFill>
                  <a:srgbClr val="002060"/>
                </a:solidFill>
              </a:rPr>
              <a:t>protein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>
                <a:solidFill>
                  <a:srgbClr val="002060"/>
                </a:solidFill>
              </a:rPr>
              <a:t>— белок оболочки Е.</a:t>
            </a:r>
            <a:endParaRPr lang="ru-RU" sz="1400" kern="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40814" y="67532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819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74561" y="447042"/>
            <a:ext cx="9415539" cy="6915783"/>
            <a:chOff x="333484" y="353657"/>
            <a:chExt cx="9415539" cy="6915783"/>
          </a:xfrm>
        </p:grpSpPr>
        <p:sp>
          <p:nvSpPr>
            <p:cNvPr id="4" name="bk object 17"/>
            <p:cNvSpPr/>
            <p:nvPr/>
          </p:nvSpPr>
          <p:spPr>
            <a:xfrm>
              <a:off x="333484" y="353657"/>
              <a:ext cx="9415539" cy="2427605"/>
            </a:xfrm>
            <a:custGeom>
              <a:avLst/>
              <a:gdLst/>
              <a:ahLst/>
              <a:cxnLst/>
              <a:rect l="l" t="t" r="r" b="b"/>
              <a:pathLst>
                <a:path w="9984740" h="2427605">
                  <a:moveTo>
                    <a:pt x="0" y="2427351"/>
                  </a:moveTo>
                  <a:lnTo>
                    <a:pt x="9984701" y="2427351"/>
                  </a:lnTo>
                  <a:lnTo>
                    <a:pt x="9984701" y="0"/>
                  </a:lnTo>
                  <a:lnTo>
                    <a:pt x="0" y="0"/>
                  </a:lnTo>
                  <a:lnTo>
                    <a:pt x="0" y="2427351"/>
                  </a:lnTo>
                  <a:close/>
                </a:path>
              </a:pathLst>
            </a:custGeom>
            <a:gradFill flip="none" rotWithShape="1">
              <a:gsLst>
                <a:gs pos="37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</p:spPr>
          <p:txBody>
            <a:bodyPr wrap="square" lIns="0" tIns="0" rIns="0" bIns="0" rtlCol="0"/>
            <a:lstStyle/>
            <a:p>
              <a:endParaRPr sz="1697" dirty="0"/>
            </a:p>
          </p:txBody>
        </p:sp>
        <p:sp>
          <p:nvSpPr>
            <p:cNvPr id="5" name="bk object 16"/>
            <p:cNvSpPr/>
            <p:nvPr/>
          </p:nvSpPr>
          <p:spPr>
            <a:xfrm>
              <a:off x="339472" y="360006"/>
              <a:ext cx="9403563" cy="6909434"/>
            </a:xfrm>
            <a:custGeom>
              <a:avLst/>
              <a:gdLst/>
              <a:ahLst/>
              <a:cxnLst/>
              <a:rect l="l" t="t" r="r" b="b"/>
              <a:pathLst>
                <a:path w="9972040" h="6909434">
                  <a:moveTo>
                    <a:pt x="0" y="6909244"/>
                  </a:moveTo>
                  <a:lnTo>
                    <a:pt x="9972001" y="6909244"/>
                  </a:lnTo>
                  <a:lnTo>
                    <a:pt x="9972001" y="0"/>
                  </a:lnTo>
                  <a:lnTo>
                    <a:pt x="0" y="0"/>
                  </a:lnTo>
                  <a:lnTo>
                    <a:pt x="0" y="6909244"/>
                  </a:lnTo>
                  <a:close/>
                </a:path>
              </a:pathLst>
            </a:custGeom>
            <a:ln w="12700">
              <a:solidFill>
                <a:srgbClr val="003F7B"/>
              </a:solidFill>
            </a:ln>
          </p:spPr>
          <p:txBody>
            <a:bodyPr wrap="square" lIns="0" tIns="0" rIns="0" bIns="0" rtlCol="0"/>
            <a:lstStyle/>
            <a:p>
              <a:endParaRPr sz="1697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4700" y="1038225"/>
            <a:ext cx="8305799" cy="1772793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Основные н</a:t>
            </a:r>
            <a:r>
              <a:rPr lang="ru-RU" sz="32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аправления </a:t>
            </a:r>
            <a:r>
              <a:rPr lang="ru-RU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научных </a:t>
            </a:r>
            <a:r>
              <a:rPr lang="ru-RU" sz="32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</a:t>
            </a:r>
            <a:r>
              <a:rPr lang="ru-RU" sz="3200" spc="-94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технологических исследований </a:t>
            </a:r>
            <a:r>
              <a:rPr lang="en-US" sz="32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dirty="0" smtClean="0">
                <a:solidFill>
                  <a:srgbClr val="002060"/>
                </a:solidFill>
              </a:rPr>
              <a:t>в </a:t>
            </a:r>
            <a:r>
              <a:rPr lang="ru-RU" dirty="0">
                <a:solidFill>
                  <a:srgbClr val="002060"/>
                </a:solidFill>
              </a:rPr>
              <a:t>ФГБНУ «ФНЦИРИП им. М.П. Чумакова РАН»</a:t>
            </a:r>
            <a:endParaRPr lang="ru-RU" sz="3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bject 6"/>
          <p:cNvSpPr txBox="1"/>
          <p:nvPr/>
        </p:nvSpPr>
        <p:spPr>
          <a:xfrm>
            <a:off x="774700" y="2901828"/>
            <a:ext cx="8686800" cy="3879818"/>
          </a:xfrm>
          <a:prstGeom prst="rect">
            <a:avLst/>
          </a:prstGeom>
        </p:spPr>
        <p:txBody>
          <a:bodyPr vert="horz" wrap="square" lIns="0" tIns="11976" rIns="0" bIns="0" rtlCol="0">
            <a:spAutoFit/>
          </a:bodyPr>
          <a:lstStyle/>
          <a:p>
            <a:pPr marL="285750" marR="4790" indent="-285750">
              <a:lnSpc>
                <a:spcPct val="90000"/>
              </a:lnSpc>
              <a:spcBef>
                <a:spcPts val="1622"/>
              </a:spcBef>
              <a:buClr>
                <a:schemeClr val="accent1"/>
              </a:buClr>
              <a:buFont typeface="Wingdings" panose="05000000000000000000" pitchFamily="2" charset="2"/>
              <a:buChar char="v"/>
              <a:tabLst>
                <a:tab pos="266700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+mj-lt"/>
                <a:cs typeface="Bliss Pro"/>
              </a:rPr>
              <a:t>Выделение вирусов из клинических образцов московских клиник </a:t>
            </a:r>
            <a:br>
              <a:rPr lang="ru-RU" sz="2000" dirty="0" smtClean="0">
                <a:solidFill>
                  <a:srgbClr val="002060"/>
                </a:solidFill>
                <a:latin typeface="+mj-lt"/>
                <a:cs typeface="Bliss Pro"/>
              </a:rPr>
            </a:br>
            <a:r>
              <a:rPr lang="ru-RU" sz="2000" dirty="0" smtClean="0">
                <a:solidFill>
                  <a:srgbClr val="002060"/>
                </a:solidFill>
                <a:latin typeface="+mj-lt"/>
                <a:cs typeface="Bliss Pro"/>
              </a:rPr>
              <a:t>и установление принадлежности их генома к европейской группе </a:t>
            </a:r>
          </a:p>
          <a:p>
            <a:pPr marL="285750" marR="4790" indent="-285750">
              <a:lnSpc>
                <a:spcPct val="90000"/>
              </a:lnSpc>
              <a:spcBef>
                <a:spcPts val="1622"/>
              </a:spcBef>
              <a:buClr>
                <a:schemeClr val="accent1"/>
              </a:buClr>
              <a:buFont typeface="Wingdings" panose="05000000000000000000" pitchFamily="2" charset="2"/>
              <a:buChar char="v"/>
              <a:tabLst>
                <a:tab pos="266700" algn="l"/>
              </a:tabLst>
            </a:pPr>
            <a:r>
              <a:rPr lang="ru-RU" sz="2000" dirty="0" smtClean="0">
                <a:solidFill>
                  <a:srgbClr val="002060"/>
                </a:solidFill>
                <a:cs typeface="Bliss Pro"/>
              </a:rPr>
              <a:t>Создание </a:t>
            </a:r>
            <a:r>
              <a:rPr lang="ru-RU" sz="2000" dirty="0">
                <a:solidFill>
                  <a:srgbClr val="002060"/>
                </a:solidFill>
                <a:cs typeface="Bliss Pro"/>
              </a:rPr>
              <a:t>новых высокочувствительных и специфичных тест-систем </a:t>
            </a:r>
            <a:br>
              <a:rPr lang="ru-RU" sz="2000" dirty="0">
                <a:solidFill>
                  <a:srgbClr val="002060"/>
                </a:solidFill>
                <a:cs typeface="Bliss Pro"/>
              </a:rPr>
            </a:br>
            <a:r>
              <a:rPr lang="ru-RU" sz="2000" dirty="0">
                <a:solidFill>
                  <a:srgbClr val="002060"/>
                </a:solidFill>
                <a:cs typeface="Bliss Pro"/>
              </a:rPr>
              <a:t>для диагностики коронавирусной инфекции.</a:t>
            </a:r>
          </a:p>
          <a:p>
            <a:pPr marL="285750" marR="4790" indent="-285750">
              <a:lnSpc>
                <a:spcPct val="90000"/>
              </a:lnSpc>
              <a:spcBef>
                <a:spcPts val="1622"/>
              </a:spcBef>
              <a:buClr>
                <a:schemeClr val="accent1"/>
              </a:buClr>
              <a:buFont typeface="Wingdings" panose="05000000000000000000" pitchFamily="2" charset="2"/>
              <a:buChar char="v"/>
              <a:tabLst>
                <a:tab pos="266700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+mj-lt"/>
                <a:cs typeface="Bliss Pro"/>
              </a:rPr>
              <a:t>Разработка моделей клеточного и гуморального иммунного ответа лабораторных животных (грызуны и приматы), инфицированных вирусом COVID-19; проведение испытаний лекарственных и вакцинных препаратов.</a:t>
            </a:r>
          </a:p>
          <a:p>
            <a:pPr marL="285750" marR="4790" indent="-285750">
              <a:lnSpc>
                <a:spcPct val="90000"/>
              </a:lnSpc>
              <a:spcBef>
                <a:spcPts val="1622"/>
              </a:spcBef>
              <a:buClr>
                <a:schemeClr val="accent1"/>
              </a:buClr>
              <a:buFont typeface="Wingdings" panose="05000000000000000000" pitchFamily="2" charset="2"/>
              <a:buChar char="v"/>
              <a:tabLst>
                <a:tab pos="266700" algn="l"/>
              </a:tabLst>
            </a:pPr>
            <a:r>
              <a:rPr lang="ru-RU" sz="2000" dirty="0" smtClean="0">
                <a:solidFill>
                  <a:srgbClr val="002060"/>
                </a:solidFill>
                <a:cs typeface="Bliss Pro"/>
              </a:rPr>
              <a:t>Разработка </a:t>
            </a:r>
            <a:r>
              <a:rPr lang="ru-RU" sz="2000" dirty="0">
                <a:solidFill>
                  <a:srgbClr val="002060"/>
                </a:solidFill>
                <a:cs typeface="Bliss Pro"/>
              </a:rPr>
              <a:t>методов получения кандидатных вакцин на основе аттенуированных и инактивированных вирусов COVID-19, выделенных </a:t>
            </a:r>
            <a:br>
              <a:rPr lang="ru-RU" sz="2000" dirty="0">
                <a:solidFill>
                  <a:srgbClr val="002060"/>
                </a:solidFill>
                <a:cs typeface="Bliss Pro"/>
              </a:rPr>
            </a:br>
            <a:r>
              <a:rPr lang="ru-RU" sz="2000" dirty="0">
                <a:solidFill>
                  <a:srgbClr val="002060"/>
                </a:solidFill>
                <a:cs typeface="Bliss Pro"/>
              </a:rPr>
              <a:t>в Центре М.П. Чумакова РАН.</a:t>
            </a:r>
          </a:p>
          <a:p>
            <a:pPr marL="285750" marR="4790" indent="-285750">
              <a:lnSpc>
                <a:spcPct val="90000"/>
              </a:lnSpc>
              <a:spcBef>
                <a:spcPts val="1622"/>
              </a:spcBef>
              <a:buClr>
                <a:schemeClr val="accent1"/>
              </a:buClr>
              <a:buFont typeface="Wingdings" panose="05000000000000000000" pitchFamily="2" charset="2"/>
              <a:buChar char="v"/>
              <a:tabLst>
                <a:tab pos="266700" algn="l"/>
              </a:tabLst>
            </a:pPr>
            <a:endParaRPr sz="2000" dirty="0">
              <a:solidFill>
                <a:srgbClr val="002060"/>
              </a:solidFill>
              <a:latin typeface="+mj-lt"/>
              <a:cs typeface="Bliss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85300" y="68410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49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393700" y="252111"/>
            <a:ext cx="9415539" cy="6915783"/>
            <a:chOff x="333484" y="353657"/>
            <a:chExt cx="9415539" cy="6915783"/>
          </a:xfrm>
        </p:grpSpPr>
        <p:sp>
          <p:nvSpPr>
            <p:cNvPr id="5" name="bk object 17"/>
            <p:cNvSpPr/>
            <p:nvPr/>
          </p:nvSpPr>
          <p:spPr>
            <a:xfrm>
              <a:off x="333484" y="353657"/>
              <a:ext cx="9415539" cy="2427605"/>
            </a:xfrm>
            <a:custGeom>
              <a:avLst/>
              <a:gdLst/>
              <a:ahLst/>
              <a:cxnLst/>
              <a:rect l="l" t="t" r="r" b="b"/>
              <a:pathLst>
                <a:path w="9984740" h="2427605">
                  <a:moveTo>
                    <a:pt x="0" y="2427351"/>
                  </a:moveTo>
                  <a:lnTo>
                    <a:pt x="9984701" y="2427351"/>
                  </a:lnTo>
                  <a:lnTo>
                    <a:pt x="9984701" y="0"/>
                  </a:lnTo>
                  <a:lnTo>
                    <a:pt x="0" y="0"/>
                  </a:lnTo>
                  <a:lnTo>
                    <a:pt x="0" y="2427351"/>
                  </a:lnTo>
                  <a:close/>
                </a:path>
              </a:pathLst>
            </a:custGeom>
            <a:gradFill flip="none" rotWithShape="1">
              <a:gsLst>
                <a:gs pos="37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</p:spPr>
          <p:txBody>
            <a:bodyPr wrap="square" lIns="0" tIns="0" rIns="0" bIns="0" rtlCol="0"/>
            <a:lstStyle/>
            <a:p>
              <a:endParaRPr sz="1697" dirty="0"/>
            </a:p>
          </p:txBody>
        </p:sp>
        <p:sp>
          <p:nvSpPr>
            <p:cNvPr id="6" name="bk object 16"/>
            <p:cNvSpPr/>
            <p:nvPr/>
          </p:nvSpPr>
          <p:spPr>
            <a:xfrm>
              <a:off x="339472" y="360006"/>
              <a:ext cx="9403563" cy="6909434"/>
            </a:xfrm>
            <a:custGeom>
              <a:avLst/>
              <a:gdLst/>
              <a:ahLst/>
              <a:cxnLst/>
              <a:rect l="l" t="t" r="r" b="b"/>
              <a:pathLst>
                <a:path w="9972040" h="6909434">
                  <a:moveTo>
                    <a:pt x="0" y="6909244"/>
                  </a:moveTo>
                  <a:lnTo>
                    <a:pt x="9972001" y="6909244"/>
                  </a:lnTo>
                  <a:lnTo>
                    <a:pt x="9972001" y="0"/>
                  </a:lnTo>
                  <a:lnTo>
                    <a:pt x="0" y="0"/>
                  </a:lnTo>
                  <a:lnTo>
                    <a:pt x="0" y="6909244"/>
                  </a:lnTo>
                  <a:close/>
                </a:path>
              </a:pathLst>
            </a:custGeom>
            <a:ln w="12700">
              <a:solidFill>
                <a:srgbClr val="003F7B"/>
              </a:solidFill>
            </a:ln>
          </p:spPr>
          <p:txBody>
            <a:bodyPr wrap="square" lIns="0" tIns="0" rIns="0" bIns="0" rtlCol="0"/>
            <a:lstStyle/>
            <a:p>
              <a:endParaRPr sz="1697" dirty="0"/>
            </a:p>
          </p:txBody>
        </p: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88248" y="629411"/>
            <a:ext cx="9067800" cy="886397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3200" dirty="0">
                <a:solidFill>
                  <a:srgbClr val="002060"/>
                </a:solidFill>
                <a:latin typeface="+mn-lt"/>
              </a:rPr>
              <a:t>Выделение и характеристика штаммов 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SARS-CoV-2 </a:t>
            </a:r>
            <a:br>
              <a:rPr lang="ru-RU" sz="3200" dirty="0" smtClean="0">
                <a:solidFill>
                  <a:srgbClr val="002060"/>
                </a:solidFill>
                <a:latin typeface="+mn-lt"/>
              </a:rPr>
            </a:b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в </a:t>
            </a:r>
            <a:r>
              <a:rPr lang="ru-RU" sz="3200" dirty="0">
                <a:solidFill>
                  <a:srgbClr val="002060"/>
                </a:solidFill>
                <a:latin typeface="+mn-lt"/>
              </a:rPr>
              <a:t>ФГБНУ «ФНЦИРИП им. М.П. Чумакова РАН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»</a:t>
            </a:r>
            <a:endParaRPr lang="ru-RU" sz="3200" dirty="0">
              <a:solidFill>
                <a:srgbClr val="002060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9969" y="1886759"/>
            <a:ext cx="8763000" cy="47525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sz="2000" kern="0" dirty="0" smtClean="0">
                <a:solidFill>
                  <a:srgbClr val="002060"/>
                </a:solidFill>
              </a:rPr>
              <a:t>Осуществлён </a:t>
            </a:r>
            <a:r>
              <a:rPr lang="ru-RU" sz="2000" kern="0" dirty="0">
                <a:solidFill>
                  <a:srgbClr val="002060"/>
                </a:solidFill>
              </a:rPr>
              <a:t>сбор </a:t>
            </a:r>
            <a:r>
              <a:rPr lang="ru-RU" sz="2000" kern="0" dirty="0" smtClean="0">
                <a:solidFill>
                  <a:srgbClr val="002060"/>
                </a:solidFill>
              </a:rPr>
              <a:t>более 400 </a:t>
            </a:r>
            <a:r>
              <a:rPr lang="ru-RU" sz="2000" kern="0" dirty="0" smtClean="0">
                <a:solidFill>
                  <a:srgbClr val="002060"/>
                </a:solidFill>
              </a:rPr>
              <a:t>проб </a:t>
            </a:r>
            <a:r>
              <a:rPr lang="ru-RU" sz="2000" kern="0" dirty="0">
                <a:solidFill>
                  <a:srgbClr val="002060"/>
                </a:solidFill>
              </a:rPr>
              <a:t>клинического материала от больных </a:t>
            </a:r>
            <a:r>
              <a:rPr lang="ru-RU" sz="2000" kern="0" dirty="0" smtClean="0">
                <a:solidFill>
                  <a:srgbClr val="002060"/>
                </a:solidFill>
              </a:rPr>
              <a:t>COVID-19 в московских клиниках</a:t>
            </a:r>
            <a:endParaRPr lang="en-US" sz="2000" kern="0" dirty="0" smtClean="0">
              <a:solidFill>
                <a:srgbClr val="002060"/>
              </a:solidFill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sz="2000" kern="0" dirty="0">
                <a:solidFill>
                  <a:srgbClr val="002060"/>
                </a:solidFill>
              </a:rPr>
              <a:t>Разработаны методы культивирования вируса на клетках Vero, </a:t>
            </a:r>
            <a:r>
              <a:rPr lang="ru-RU" sz="2000" kern="0" dirty="0" smtClean="0">
                <a:solidFill>
                  <a:srgbClr val="002060"/>
                </a:solidFill>
              </a:rPr>
              <a:t>лицензированных </a:t>
            </a:r>
            <a:r>
              <a:rPr lang="ru-RU" sz="2000" kern="0" dirty="0">
                <a:solidFill>
                  <a:srgbClr val="002060"/>
                </a:solidFill>
              </a:rPr>
              <a:t>для </a:t>
            </a:r>
            <a:r>
              <a:rPr lang="ru-RU" sz="2000" kern="0" dirty="0" smtClean="0">
                <a:solidFill>
                  <a:srgbClr val="002060"/>
                </a:solidFill>
              </a:rPr>
              <a:t>производства вакцин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sz="2000" kern="0" dirty="0" smtClean="0">
                <a:solidFill>
                  <a:srgbClr val="002060"/>
                </a:solidFill>
              </a:rPr>
              <a:t>Для в</a:t>
            </a:r>
            <a:r>
              <a:rPr lang="ru-RU" sz="2000" kern="0" dirty="0" smtClean="0">
                <a:solidFill>
                  <a:srgbClr val="002060"/>
                </a:solidFill>
              </a:rPr>
              <a:t>ыделенных </a:t>
            </a:r>
            <a:r>
              <a:rPr lang="en-US" sz="2000" kern="0" dirty="0" smtClean="0">
                <a:solidFill>
                  <a:srgbClr val="002060"/>
                </a:solidFill>
              </a:rPr>
              <a:t>3</a:t>
            </a:r>
            <a:r>
              <a:rPr lang="ru-RU" sz="2000" kern="0" dirty="0" smtClean="0">
                <a:solidFill>
                  <a:srgbClr val="002060"/>
                </a:solidFill>
              </a:rPr>
              <a:t> штаммов </a:t>
            </a:r>
            <a:r>
              <a:rPr lang="ru-RU" sz="2000" kern="0" dirty="0" smtClean="0">
                <a:solidFill>
                  <a:srgbClr val="002060"/>
                </a:solidFill>
              </a:rPr>
              <a:t>SARS-CoV-2 </a:t>
            </a:r>
            <a:r>
              <a:rPr lang="ru-RU" sz="2000" kern="0" dirty="0" smtClean="0">
                <a:solidFill>
                  <a:srgbClr val="002060"/>
                </a:solidFill>
              </a:rPr>
              <a:t>получены </a:t>
            </a:r>
            <a:r>
              <a:rPr lang="ru-RU" sz="2000" kern="0" dirty="0" smtClean="0">
                <a:solidFill>
                  <a:srgbClr val="002060"/>
                </a:solidFill>
              </a:rPr>
              <a:t>их полногеномные последовательности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</a:rPr>
              <a:t>Проводится </a:t>
            </a:r>
            <a:r>
              <a:rPr lang="ru-RU" sz="2000" dirty="0">
                <a:solidFill>
                  <a:srgbClr val="002060"/>
                </a:solidFill>
              </a:rPr>
              <a:t>анализ IgG антител к белкам нуклеокапсида (N) и спайка (S), а также нейтрализующих антител в сыворотках пациентов с COVID-19, собранных на разных стадиях </a:t>
            </a:r>
            <a:r>
              <a:rPr lang="ru-RU" sz="2000" dirty="0" smtClean="0">
                <a:solidFill>
                  <a:srgbClr val="002060"/>
                </a:solidFill>
              </a:rPr>
              <a:t>заболевания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</a:rPr>
              <a:t>Отработана </a:t>
            </a:r>
            <a:r>
              <a:rPr lang="ru-RU" sz="2000" dirty="0">
                <a:solidFill>
                  <a:srgbClr val="002060"/>
                </a:solidFill>
              </a:rPr>
              <a:t>технология </a:t>
            </a:r>
            <a:r>
              <a:rPr lang="ru-RU" sz="2000" dirty="0" smtClean="0">
                <a:solidFill>
                  <a:srgbClr val="002060"/>
                </a:solidFill>
              </a:rPr>
              <a:t>инактивации, очистки </a:t>
            </a:r>
            <a:r>
              <a:rPr lang="ru-RU" sz="2000" dirty="0">
                <a:solidFill>
                  <a:srgbClr val="002060"/>
                </a:solidFill>
              </a:rPr>
              <a:t>и концентрирования инактивированного вируса хроматографическими </a:t>
            </a:r>
            <a:r>
              <a:rPr lang="ru-RU" sz="2000" dirty="0" smtClean="0">
                <a:solidFill>
                  <a:srgbClr val="002060"/>
                </a:solidFill>
              </a:rPr>
              <a:t>методами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</a:rPr>
              <a:t>Проведена </a:t>
            </a:r>
            <a:r>
              <a:rPr lang="ru-RU" sz="2000" dirty="0">
                <a:solidFill>
                  <a:srgbClr val="002060"/>
                </a:solidFill>
              </a:rPr>
              <a:t>иммунизация мышей инактивированными </a:t>
            </a:r>
            <a:r>
              <a:rPr lang="ru-RU" sz="2000" dirty="0" smtClean="0">
                <a:solidFill>
                  <a:srgbClr val="002060"/>
                </a:solidFill>
              </a:rPr>
              <a:t>препаратами вируса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с целью выбора оптимального кандидата</a:t>
            </a:r>
            <a:endParaRPr lang="ru-RU" sz="2000" dirty="0">
              <a:solidFill>
                <a:srgbClr val="002060"/>
              </a:solidFill>
            </a:endParaRPr>
          </a:p>
          <a:p>
            <a:pPr algn="ctr">
              <a:lnSpc>
                <a:spcPct val="90000"/>
              </a:lnSpc>
              <a:spcBef>
                <a:spcPts val="1300"/>
              </a:spcBef>
            </a:pPr>
            <a:endParaRPr lang="ru-RU" sz="2000" i="1" kern="0" dirty="0">
              <a:solidFill>
                <a:srgbClr val="002060"/>
              </a:solidFill>
            </a:endParaRPr>
          </a:p>
          <a:p>
            <a:endParaRPr lang="ru-RU" sz="2000" kern="0" dirty="0" smtClean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40814" y="66886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268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774700" y="4086225"/>
            <a:ext cx="8488258" cy="2989035"/>
          </a:xfrm>
          <a:prstGeom prst="roundRect">
            <a:avLst>
              <a:gd name="adj" fmla="val 471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317500" y="370842"/>
            <a:ext cx="9415539" cy="6915783"/>
            <a:chOff x="333484" y="353657"/>
            <a:chExt cx="9415539" cy="6915783"/>
          </a:xfrm>
        </p:grpSpPr>
        <p:sp>
          <p:nvSpPr>
            <p:cNvPr id="5" name="bk object 17"/>
            <p:cNvSpPr/>
            <p:nvPr/>
          </p:nvSpPr>
          <p:spPr>
            <a:xfrm>
              <a:off x="333484" y="353657"/>
              <a:ext cx="9415539" cy="2427605"/>
            </a:xfrm>
            <a:custGeom>
              <a:avLst/>
              <a:gdLst/>
              <a:ahLst/>
              <a:cxnLst/>
              <a:rect l="l" t="t" r="r" b="b"/>
              <a:pathLst>
                <a:path w="9984740" h="2427605">
                  <a:moveTo>
                    <a:pt x="0" y="2427351"/>
                  </a:moveTo>
                  <a:lnTo>
                    <a:pt x="9984701" y="2427351"/>
                  </a:lnTo>
                  <a:lnTo>
                    <a:pt x="9984701" y="0"/>
                  </a:lnTo>
                  <a:lnTo>
                    <a:pt x="0" y="0"/>
                  </a:lnTo>
                  <a:lnTo>
                    <a:pt x="0" y="2427351"/>
                  </a:lnTo>
                  <a:close/>
                </a:path>
              </a:pathLst>
            </a:custGeom>
            <a:gradFill flip="none" rotWithShape="1">
              <a:gsLst>
                <a:gs pos="37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</p:spPr>
          <p:txBody>
            <a:bodyPr wrap="square" lIns="0" tIns="0" rIns="0" bIns="0" rtlCol="0"/>
            <a:lstStyle/>
            <a:p>
              <a:endParaRPr sz="1697" dirty="0"/>
            </a:p>
          </p:txBody>
        </p:sp>
        <p:sp>
          <p:nvSpPr>
            <p:cNvPr id="6" name="bk object 16"/>
            <p:cNvSpPr/>
            <p:nvPr/>
          </p:nvSpPr>
          <p:spPr>
            <a:xfrm>
              <a:off x="339472" y="360006"/>
              <a:ext cx="9403563" cy="6909434"/>
            </a:xfrm>
            <a:custGeom>
              <a:avLst/>
              <a:gdLst/>
              <a:ahLst/>
              <a:cxnLst/>
              <a:rect l="l" t="t" r="r" b="b"/>
              <a:pathLst>
                <a:path w="9972040" h="6909434">
                  <a:moveTo>
                    <a:pt x="0" y="6909244"/>
                  </a:moveTo>
                  <a:lnTo>
                    <a:pt x="9972001" y="6909244"/>
                  </a:lnTo>
                  <a:lnTo>
                    <a:pt x="9972001" y="0"/>
                  </a:lnTo>
                  <a:lnTo>
                    <a:pt x="0" y="0"/>
                  </a:lnTo>
                  <a:lnTo>
                    <a:pt x="0" y="6909244"/>
                  </a:lnTo>
                  <a:close/>
                </a:path>
              </a:pathLst>
            </a:custGeom>
            <a:ln w="12700">
              <a:solidFill>
                <a:srgbClr val="003F7B"/>
              </a:solidFill>
            </a:ln>
          </p:spPr>
          <p:txBody>
            <a:bodyPr wrap="square" lIns="0" tIns="0" rIns="0" bIns="0" rtlCol="0"/>
            <a:lstStyle/>
            <a:p>
              <a:endParaRPr sz="1697" dirty="0"/>
            </a:p>
          </p:txBody>
        </p:sp>
      </p:grpSp>
      <p:sp>
        <p:nvSpPr>
          <p:cNvPr id="14" name="Скругленный прямоугольник 13"/>
          <p:cNvSpPr/>
          <p:nvPr/>
        </p:nvSpPr>
        <p:spPr>
          <a:xfrm>
            <a:off x="742725" y="4086225"/>
            <a:ext cx="6280375" cy="447198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kern="0" dirty="0">
                <a:solidFill>
                  <a:schemeClr val="bg1"/>
                </a:solidFill>
              </a:rPr>
              <a:t>Научно-техническое </a:t>
            </a:r>
            <a:r>
              <a:rPr lang="ru-RU" sz="2400" b="1" kern="0" dirty="0" smtClean="0">
                <a:solidFill>
                  <a:schemeClr val="bg1"/>
                </a:solidFill>
              </a:rPr>
              <a:t>сотрудничество</a:t>
            </a:r>
            <a:endParaRPr lang="ru-RU" sz="2400" b="1" kern="0" dirty="0">
              <a:solidFill>
                <a:schemeClr val="bg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18963" y="624359"/>
            <a:ext cx="8748713" cy="1246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6" b="1" i="0">
                <a:solidFill>
                  <a:srgbClr val="003A75"/>
                </a:solidFill>
                <a:latin typeface="Bliss Pro"/>
                <a:ea typeface="+mj-ea"/>
                <a:cs typeface="Bliss Pro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ru-RU" sz="3000" dirty="0" smtClean="0">
                <a:solidFill>
                  <a:srgbClr val="002060"/>
                </a:solidFill>
                <a:latin typeface="+mn-lt"/>
              </a:rPr>
              <a:t>Создание лабораторных животных моделей </a:t>
            </a:r>
            <a:r>
              <a:rPr lang="ru-RU" sz="3000" kern="0" dirty="0" smtClean="0">
                <a:solidFill>
                  <a:srgbClr val="002060"/>
                </a:solidFill>
                <a:latin typeface="+mn-lt"/>
              </a:rPr>
              <a:t>для </a:t>
            </a:r>
            <a:r>
              <a:rPr lang="ru-RU" sz="3000" kern="0" dirty="0" smtClean="0">
                <a:solidFill>
                  <a:srgbClr val="002060"/>
                </a:solidFill>
                <a:latin typeface="+mn-lt"/>
              </a:rPr>
              <a:t>исследований с вирусом</a:t>
            </a:r>
            <a:r>
              <a:rPr lang="en-US" sz="3000" kern="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3000" kern="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000" kern="0" dirty="0" smtClean="0">
                <a:solidFill>
                  <a:srgbClr val="002060"/>
                </a:solidFill>
                <a:latin typeface="+mn-lt"/>
              </a:rPr>
              <a:t>SARS-CoV-2</a:t>
            </a:r>
            <a:r>
              <a:rPr lang="ru-RU" sz="3000" kern="0" dirty="0" smtClean="0">
                <a:solidFill>
                  <a:srgbClr val="002060"/>
                </a:solidFill>
                <a:latin typeface="+mn-lt"/>
              </a:rPr>
              <a:t>  и проведения испытаний лекарственных и вакцинных препаратов</a:t>
            </a:r>
            <a:endParaRPr lang="ru-RU" sz="3000" i="1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2701" y="1876425"/>
            <a:ext cx="8794975" cy="2223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0" lvl="1" indent="-342900"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ru-RU" kern="0" dirty="0" smtClean="0">
                <a:solidFill>
                  <a:srgbClr val="002060"/>
                </a:solidFill>
              </a:rPr>
              <a:t>мыши</a:t>
            </a:r>
            <a:r>
              <a:rPr lang="ru-RU" kern="0" dirty="0">
                <a:solidFill>
                  <a:srgbClr val="002060"/>
                </a:solidFill>
              </a:rPr>
              <a:t>, хомяки, морские свинки</a:t>
            </a:r>
          </a:p>
          <a:p>
            <a:pPr marL="889000" lvl="1" indent="-342900"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ru-RU" kern="0" dirty="0">
                <a:solidFill>
                  <a:srgbClr val="002060"/>
                </a:solidFill>
              </a:rPr>
              <a:t>г</a:t>
            </a:r>
            <a:r>
              <a:rPr lang="ru-RU" kern="0" dirty="0" smtClean="0">
                <a:solidFill>
                  <a:srgbClr val="002060"/>
                </a:solidFill>
              </a:rPr>
              <a:t>енетически </a:t>
            </a:r>
            <a:r>
              <a:rPr lang="ru-RU" kern="0" dirty="0">
                <a:solidFill>
                  <a:srgbClr val="002060"/>
                </a:solidFill>
              </a:rPr>
              <a:t>модифицированные мыши</a:t>
            </a:r>
          </a:p>
          <a:p>
            <a:pPr marL="889000" lvl="1" indent="-342900"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ru-RU" kern="0" dirty="0">
                <a:solidFill>
                  <a:srgbClr val="002060"/>
                </a:solidFill>
              </a:rPr>
              <a:t>м</a:t>
            </a:r>
            <a:r>
              <a:rPr lang="ru-RU" kern="0" dirty="0" smtClean="0">
                <a:solidFill>
                  <a:srgbClr val="002060"/>
                </a:solidFill>
              </a:rPr>
              <a:t>алые приматы, восприимчивые к коронавирусной инфекции (игрунковые обезьяны) </a:t>
            </a:r>
          </a:p>
          <a:p>
            <a:pPr marL="88900">
              <a:spcBef>
                <a:spcPts val="500"/>
              </a:spcBef>
              <a:buClr>
                <a:schemeClr val="accent1"/>
              </a:buClr>
            </a:pPr>
            <a:r>
              <a:rPr lang="ru-RU" dirty="0" smtClean="0">
                <a:solidFill>
                  <a:srgbClr val="002060"/>
                </a:solidFill>
              </a:rPr>
              <a:t>Модели п</a:t>
            </a:r>
            <a:r>
              <a:rPr lang="ru-RU" dirty="0" smtClean="0">
                <a:solidFill>
                  <a:srgbClr val="002060"/>
                </a:solidFill>
              </a:rPr>
              <a:t>озволяют проводить </a:t>
            </a:r>
            <a:r>
              <a:rPr lang="ru-RU" dirty="0">
                <a:solidFill>
                  <a:srgbClr val="002060"/>
                </a:solidFill>
              </a:rPr>
              <a:t>мониторинг клинических, биохимических, гематологических и вирусологических параметров в условиях работы с вирусами II группы патогенности</a:t>
            </a:r>
            <a:endParaRPr lang="ru-RU" kern="0" dirty="0">
              <a:solidFill>
                <a:srgbClr val="00206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74748" y="4619625"/>
            <a:ext cx="8005752" cy="2436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5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2060"/>
                </a:solidFill>
              </a:rPr>
              <a:t>ФГБУ </a:t>
            </a:r>
            <a:r>
              <a:rPr lang="ru-RU" dirty="0">
                <a:solidFill>
                  <a:srgbClr val="002060"/>
                </a:solidFill>
              </a:rPr>
              <a:t>«Национальный </a:t>
            </a:r>
            <a:r>
              <a:rPr lang="ru-RU" dirty="0" smtClean="0">
                <a:solidFill>
                  <a:srgbClr val="002060"/>
                </a:solidFill>
              </a:rPr>
              <a:t>исследовательский </a:t>
            </a:r>
            <a:r>
              <a:rPr lang="ru-RU" dirty="0">
                <a:solidFill>
                  <a:srgbClr val="002060"/>
                </a:solidFill>
              </a:rPr>
              <a:t>центр эпидемиологии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и </a:t>
            </a:r>
            <a:r>
              <a:rPr lang="ru-RU" dirty="0">
                <a:solidFill>
                  <a:srgbClr val="002060"/>
                </a:solidFill>
              </a:rPr>
              <a:t>микробиологии имени почетного академика Н.Ф. Гамалеи» Минздрава России</a:t>
            </a:r>
          </a:p>
          <a:p>
            <a:pPr marL="285750" indent="-285750">
              <a:spcBef>
                <a:spcPts val="5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2060"/>
                </a:solidFill>
              </a:rPr>
              <a:t>ФГБУ </a:t>
            </a:r>
            <a:r>
              <a:rPr lang="ru-RU" dirty="0">
                <a:solidFill>
                  <a:srgbClr val="002060"/>
                </a:solidFill>
              </a:rPr>
              <a:t>«Научно-исследовательский институт гриппа имени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А.А</a:t>
            </a:r>
            <a:r>
              <a:rPr lang="ru-RU" dirty="0">
                <a:solidFill>
                  <a:srgbClr val="002060"/>
                </a:solidFill>
              </a:rPr>
              <a:t>. Смородинцева» Минздрава </a:t>
            </a:r>
            <a:r>
              <a:rPr lang="ru-RU" dirty="0" smtClean="0">
                <a:solidFill>
                  <a:srgbClr val="002060"/>
                </a:solidFill>
              </a:rPr>
              <a:t>России</a:t>
            </a:r>
          </a:p>
          <a:p>
            <a:pPr marL="285750" indent="-285750">
              <a:spcBef>
                <a:spcPts val="5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002060"/>
                </a:solidFill>
              </a:rPr>
              <a:t>Федеральное государственное бюджетное учреждение науки институт биоорганической химии им. академиков М. М. Шемякина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и </a:t>
            </a:r>
            <a:r>
              <a:rPr lang="ru-RU" dirty="0">
                <a:solidFill>
                  <a:srgbClr val="002060"/>
                </a:solidFill>
              </a:rPr>
              <a:t>Ю. А. Овчинникова </a:t>
            </a:r>
            <a:r>
              <a:rPr lang="ru-RU" dirty="0" smtClean="0">
                <a:solidFill>
                  <a:srgbClr val="002060"/>
                </a:solidFill>
              </a:rPr>
              <a:t>РАН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64614" y="67648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267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43" y="2105025"/>
            <a:ext cx="4601439" cy="4152994"/>
          </a:xfrm>
          <a:prstGeom prst="rect">
            <a:avLst/>
          </a:prstGeom>
        </p:spPr>
      </p:pic>
      <p:grpSp>
        <p:nvGrpSpPr>
          <p:cNvPr id="6" name="Группа 5"/>
          <p:cNvGrpSpPr/>
          <p:nvPr/>
        </p:nvGrpSpPr>
        <p:grpSpPr>
          <a:xfrm>
            <a:off x="257929" y="276225"/>
            <a:ext cx="9415539" cy="6915782"/>
            <a:chOff x="333484" y="353658"/>
            <a:chExt cx="9415539" cy="6915782"/>
          </a:xfrm>
        </p:grpSpPr>
        <p:sp>
          <p:nvSpPr>
            <p:cNvPr id="4" name="bk object 17"/>
            <p:cNvSpPr/>
            <p:nvPr/>
          </p:nvSpPr>
          <p:spPr>
            <a:xfrm>
              <a:off x="333484" y="353658"/>
              <a:ext cx="9415539" cy="2033250"/>
            </a:xfrm>
            <a:custGeom>
              <a:avLst/>
              <a:gdLst/>
              <a:ahLst/>
              <a:cxnLst/>
              <a:rect l="l" t="t" r="r" b="b"/>
              <a:pathLst>
                <a:path w="9984740" h="2427605">
                  <a:moveTo>
                    <a:pt x="0" y="2427351"/>
                  </a:moveTo>
                  <a:lnTo>
                    <a:pt x="9984701" y="2427351"/>
                  </a:lnTo>
                  <a:lnTo>
                    <a:pt x="9984701" y="0"/>
                  </a:lnTo>
                  <a:lnTo>
                    <a:pt x="0" y="0"/>
                  </a:lnTo>
                  <a:lnTo>
                    <a:pt x="0" y="2427351"/>
                  </a:lnTo>
                  <a:close/>
                </a:path>
              </a:pathLst>
            </a:custGeom>
            <a:gradFill flip="none" rotWithShape="1">
              <a:gsLst>
                <a:gs pos="37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</p:spPr>
          <p:txBody>
            <a:bodyPr wrap="square" lIns="0" tIns="0" rIns="0" bIns="0" rtlCol="0"/>
            <a:lstStyle/>
            <a:p>
              <a:endParaRPr sz="1697" dirty="0"/>
            </a:p>
          </p:txBody>
        </p:sp>
        <p:sp>
          <p:nvSpPr>
            <p:cNvPr id="5" name="bk object 16"/>
            <p:cNvSpPr/>
            <p:nvPr/>
          </p:nvSpPr>
          <p:spPr>
            <a:xfrm>
              <a:off x="339472" y="360006"/>
              <a:ext cx="9403563" cy="6909434"/>
            </a:xfrm>
            <a:custGeom>
              <a:avLst/>
              <a:gdLst/>
              <a:ahLst/>
              <a:cxnLst/>
              <a:rect l="l" t="t" r="r" b="b"/>
              <a:pathLst>
                <a:path w="9972040" h="6909434">
                  <a:moveTo>
                    <a:pt x="0" y="6909244"/>
                  </a:moveTo>
                  <a:lnTo>
                    <a:pt x="9972001" y="6909244"/>
                  </a:lnTo>
                  <a:lnTo>
                    <a:pt x="9972001" y="0"/>
                  </a:lnTo>
                  <a:lnTo>
                    <a:pt x="0" y="0"/>
                  </a:lnTo>
                  <a:lnTo>
                    <a:pt x="0" y="6909244"/>
                  </a:lnTo>
                  <a:close/>
                </a:path>
              </a:pathLst>
            </a:custGeom>
            <a:ln w="12700">
              <a:solidFill>
                <a:srgbClr val="003F7B"/>
              </a:solidFill>
            </a:ln>
          </p:spPr>
          <p:txBody>
            <a:bodyPr wrap="square" lIns="0" tIns="0" rIns="0" bIns="0" rtlCol="0"/>
            <a:lstStyle/>
            <a:p>
              <a:endParaRPr sz="1697" dirty="0"/>
            </a:p>
          </p:txBody>
        </p:sp>
      </p:grp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7869" y="504825"/>
            <a:ext cx="8555661" cy="899607"/>
          </a:xfrm>
          <a:prstGeom prst="rect">
            <a:avLst/>
          </a:prstGeom>
        </p:spPr>
        <p:txBody>
          <a:bodyPr vert="horz" wrap="square" lIns="0" tIns="136527" rIns="0" bIns="0" rtlCol="0">
            <a:spAutoFit/>
          </a:bodyPr>
          <a:lstStyle/>
          <a:p>
            <a:pPr marL="61677" marR="4790" algn="ctr">
              <a:lnSpc>
                <a:spcPct val="74500"/>
              </a:lnSpc>
              <a:spcBef>
                <a:spcPts val="1075"/>
              </a:spcBef>
            </a:pPr>
            <a:r>
              <a:rPr lang="ru-RU" sz="3300" dirty="0" smtClean="0">
                <a:latin typeface="+mn-lt"/>
              </a:rPr>
              <a:t>Современные подходы к получению вакцин  против </a:t>
            </a:r>
            <a:r>
              <a:rPr lang="en-US" sz="3300" dirty="0" smtClean="0">
                <a:latin typeface="+mn-lt"/>
              </a:rPr>
              <a:t>COVID</a:t>
            </a:r>
            <a:r>
              <a:rPr lang="ru-RU" sz="3300" dirty="0" smtClean="0">
                <a:latin typeface="+mn-lt"/>
              </a:rPr>
              <a:t>-19</a:t>
            </a:r>
            <a:endParaRPr sz="3300" dirty="0">
              <a:latin typeface="+mn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993900" y="1732263"/>
            <a:ext cx="17626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Инактивированный</a:t>
            </a:r>
          </a:p>
          <a:p>
            <a:pPr algn="ctr"/>
            <a:r>
              <a:rPr lang="ru-RU" sz="14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вирус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356668" y="2347481"/>
            <a:ext cx="16090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Аттенуированный</a:t>
            </a:r>
            <a:r>
              <a:rPr lang="ru-RU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вирус</a:t>
            </a:r>
            <a:r>
              <a:rPr lang="ru-RU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55700" y="2437156"/>
            <a:ext cx="9998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Вирусные </a:t>
            </a:r>
            <a:endParaRPr lang="en-US" sz="1400" dirty="0" smtClean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векторы </a:t>
            </a:r>
            <a:endParaRPr lang="ru-RU" sz="1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98971" y="5517360"/>
            <a:ext cx="14565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Субъединичные </a:t>
            </a:r>
            <a:endParaRPr lang="en-US" sz="1400" dirty="0" smtClean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вирусные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белки </a:t>
            </a:r>
            <a:endParaRPr lang="ru-RU" sz="1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507951" y="5517360"/>
            <a:ext cx="9557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ДНК/РНК</a:t>
            </a: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вакцины </a:t>
            </a:r>
            <a:endParaRPr lang="ru-RU" sz="1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989501" y="6153071"/>
            <a:ext cx="15184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Вирусоподобные</a:t>
            </a:r>
            <a:endParaRPr lang="en-US" sz="1400" dirty="0" smtClean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частицы </a:t>
            </a:r>
            <a:endParaRPr lang="ru-RU" sz="1400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314365" y="2105025"/>
            <a:ext cx="4099584" cy="2863923"/>
          </a:xfrm>
          <a:prstGeom prst="roundRect">
            <a:avLst/>
          </a:prstGeom>
          <a:gradFill>
            <a:gsLst>
              <a:gs pos="0">
                <a:schemeClr val="accent5">
                  <a:tint val="50000"/>
                  <a:satMod val="300000"/>
                </a:schemeClr>
              </a:gs>
              <a:gs pos="21000">
                <a:schemeClr val="accent5">
                  <a:tint val="37000"/>
                  <a:satMod val="300000"/>
                </a:schemeClr>
              </a:gs>
              <a:gs pos="100000">
                <a:schemeClr val="bg1"/>
              </a:gs>
            </a:gsLst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432712" y="2373348"/>
            <a:ext cx="3964933" cy="2779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ru-RU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32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11 мая 2020 </a:t>
            </a:r>
            <a:r>
              <a:rPr lang="ru-RU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г. ВОЗ зарегистрировано </a:t>
            </a:r>
            <a:endParaRPr lang="ru-RU" sz="28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ru-RU" sz="32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свыше 110</a:t>
            </a:r>
            <a:r>
              <a:rPr lang="ru-RU" sz="28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ru-RU" sz="28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разработок </a:t>
            </a:r>
            <a:r>
              <a:rPr lang="ru-RU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вакцин против </a:t>
            </a:r>
            <a:r>
              <a:rPr lang="ru-RU" sz="28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COVID-19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385300" y="67532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910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334130" y="200025"/>
            <a:ext cx="9415539" cy="6915783"/>
            <a:chOff x="333484" y="353657"/>
            <a:chExt cx="9415539" cy="6915783"/>
          </a:xfrm>
        </p:grpSpPr>
        <p:sp>
          <p:nvSpPr>
            <p:cNvPr id="5" name="bk object 17"/>
            <p:cNvSpPr/>
            <p:nvPr/>
          </p:nvSpPr>
          <p:spPr>
            <a:xfrm>
              <a:off x="333484" y="353657"/>
              <a:ext cx="9415539" cy="2427605"/>
            </a:xfrm>
            <a:custGeom>
              <a:avLst/>
              <a:gdLst/>
              <a:ahLst/>
              <a:cxnLst/>
              <a:rect l="l" t="t" r="r" b="b"/>
              <a:pathLst>
                <a:path w="9984740" h="2427605">
                  <a:moveTo>
                    <a:pt x="0" y="2427351"/>
                  </a:moveTo>
                  <a:lnTo>
                    <a:pt x="9984701" y="2427351"/>
                  </a:lnTo>
                  <a:lnTo>
                    <a:pt x="9984701" y="0"/>
                  </a:lnTo>
                  <a:lnTo>
                    <a:pt x="0" y="0"/>
                  </a:lnTo>
                  <a:lnTo>
                    <a:pt x="0" y="2427351"/>
                  </a:lnTo>
                  <a:close/>
                </a:path>
              </a:pathLst>
            </a:custGeom>
            <a:gradFill flip="none" rotWithShape="1">
              <a:gsLst>
                <a:gs pos="37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</p:spPr>
          <p:txBody>
            <a:bodyPr wrap="square" lIns="0" tIns="0" rIns="0" bIns="0" rtlCol="0"/>
            <a:lstStyle/>
            <a:p>
              <a:endParaRPr sz="1697" dirty="0"/>
            </a:p>
          </p:txBody>
        </p:sp>
        <p:sp>
          <p:nvSpPr>
            <p:cNvPr id="6" name="bk object 16"/>
            <p:cNvSpPr/>
            <p:nvPr/>
          </p:nvSpPr>
          <p:spPr>
            <a:xfrm>
              <a:off x="339472" y="360006"/>
              <a:ext cx="9403563" cy="6909434"/>
            </a:xfrm>
            <a:custGeom>
              <a:avLst/>
              <a:gdLst/>
              <a:ahLst/>
              <a:cxnLst/>
              <a:rect l="l" t="t" r="r" b="b"/>
              <a:pathLst>
                <a:path w="9972040" h="6909434">
                  <a:moveTo>
                    <a:pt x="0" y="6909244"/>
                  </a:moveTo>
                  <a:lnTo>
                    <a:pt x="9972001" y="6909244"/>
                  </a:lnTo>
                  <a:lnTo>
                    <a:pt x="9972001" y="0"/>
                  </a:lnTo>
                  <a:lnTo>
                    <a:pt x="0" y="0"/>
                  </a:lnTo>
                  <a:lnTo>
                    <a:pt x="0" y="6909244"/>
                  </a:lnTo>
                  <a:close/>
                </a:path>
              </a:pathLst>
            </a:custGeom>
            <a:ln w="12700">
              <a:solidFill>
                <a:srgbClr val="003F7B"/>
              </a:solidFill>
            </a:ln>
          </p:spPr>
          <p:txBody>
            <a:bodyPr wrap="square" lIns="0" tIns="0" rIns="0" bIns="0" rtlCol="0"/>
            <a:lstStyle/>
            <a:p>
              <a:endParaRPr sz="1697" dirty="0"/>
            </a:p>
          </p:txBody>
        </p: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002946" y="546830"/>
            <a:ext cx="8077908" cy="1329595"/>
          </a:xfrm>
        </p:spPr>
        <p:txBody>
          <a:bodyPr/>
          <a:lstStyle/>
          <a:p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Преимущество создания 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вакцин 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против </a:t>
            </a:r>
            <a:r>
              <a:rPr lang="en-US" sz="3200" dirty="0" smtClean="0">
                <a:solidFill>
                  <a:srgbClr val="002060"/>
                </a:solidFill>
                <a:latin typeface="+mn-lt"/>
              </a:rPr>
              <a:t>COVID-19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на 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базе инактивированных вирусов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+mn-lt"/>
              </a:rPr>
            </a:br>
            <a:endParaRPr lang="ru-RU" sz="3200" dirty="0">
              <a:solidFill>
                <a:srgbClr val="002060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75140" y="1894314"/>
            <a:ext cx="8419659" cy="420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</a:rPr>
              <a:t>В условиях </a:t>
            </a:r>
            <a:r>
              <a:rPr lang="ru-RU" sz="2000" dirty="0" smtClean="0">
                <a:solidFill>
                  <a:srgbClr val="002060"/>
                </a:solidFill>
              </a:rPr>
              <a:t>нестандартного механизма выработки иммунитета к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ru-RU" sz="2000" kern="0" dirty="0" smtClean="0">
                <a:solidFill>
                  <a:srgbClr val="002060"/>
                </a:solidFill>
              </a:rPr>
              <a:t>SARS-CoV-2</a:t>
            </a:r>
            <a:r>
              <a:rPr lang="en-US" sz="2000" kern="0" dirty="0" smtClean="0">
                <a:solidFill>
                  <a:srgbClr val="002060"/>
                </a:solidFill>
              </a:rPr>
              <a:t> </a:t>
            </a:r>
            <a:r>
              <a:rPr lang="ru-RU" sz="2000" kern="0" dirty="0" smtClean="0">
                <a:solidFill>
                  <a:srgbClr val="002060"/>
                </a:solidFill>
              </a:rPr>
              <a:t>целесообразно использование инактивированного вируса, сохраняющего полный набор антигенных детерминант</a:t>
            </a:r>
            <a:r>
              <a:rPr lang="ru-RU" sz="2000" dirty="0" smtClean="0">
                <a:solidFill>
                  <a:srgbClr val="002060"/>
                </a:solidFill>
              </a:rPr>
              <a:t>  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</a:rPr>
              <a:t>Вирусный препарат индуцирует синтез нейтрализующих антител и клеточного иммунитета 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</a:rPr>
              <a:t>Создание </a:t>
            </a:r>
            <a:r>
              <a:rPr lang="ru-RU" sz="2000" dirty="0" smtClean="0">
                <a:solidFill>
                  <a:srgbClr val="002060"/>
                </a:solidFill>
              </a:rPr>
              <a:t>технологических платформ для получения вакцин из цельного вириона позволяет осуществить  </a:t>
            </a:r>
            <a:r>
              <a:rPr lang="ru-RU" sz="2000" dirty="0">
                <a:solidFill>
                  <a:srgbClr val="002060"/>
                </a:solidFill>
              </a:rPr>
              <a:t>б</a:t>
            </a:r>
            <a:r>
              <a:rPr lang="ru-RU" sz="2000" dirty="0" smtClean="0">
                <a:solidFill>
                  <a:srgbClr val="002060"/>
                </a:solidFill>
              </a:rPr>
              <a:t>ыстрый </a:t>
            </a:r>
            <a:r>
              <a:rPr lang="ru-RU" sz="2000" dirty="0">
                <a:solidFill>
                  <a:srgbClr val="002060"/>
                </a:solidFill>
              </a:rPr>
              <a:t>процесс </a:t>
            </a:r>
            <a:r>
              <a:rPr lang="ru-RU" sz="2000" dirty="0" smtClean="0">
                <a:solidFill>
                  <a:srgbClr val="002060"/>
                </a:solidFill>
              </a:rPr>
              <a:t>их промышленного </a:t>
            </a:r>
            <a:r>
              <a:rPr lang="ru-RU" sz="2000" dirty="0">
                <a:solidFill>
                  <a:srgbClr val="002060"/>
                </a:solidFill>
              </a:rPr>
              <a:t>производства </a:t>
            </a:r>
            <a:endParaRPr lang="ru-RU" sz="2000" dirty="0" smtClean="0">
              <a:solidFill>
                <a:srgbClr val="002060"/>
              </a:solidFill>
            </a:endParaRP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</a:rPr>
              <a:t>Наличие </a:t>
            </a:r>
            <a:r>
              <a:rPr lang="ru-RU" sz="2000" dirty="0">
                <a:solidFill>
                  <a:srgbClr val="002060"/>
                </a:solidFill>
              </a:rPr>
              <a:t>лабораторной и промышленной базы </a:t>
            </a:r>
            <a:r>
              <a:rPr lang="ru-RU" sz="2000" dirty="0" smtClean="0">
                <a:solidFill>
                  <a:srgbClr val="002060"/>
                </a:solidFill>
              </a:rPr>
              <a:t> для крупномасштабного производства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вакцин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</a:rPr>
              <a:t>Создание вакцины на основе аттенуированных вирусов является длительным процессом с непредсказуемым результатом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464614" y="66886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515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317500" y="276225"/>
            <a:ext cx="9415539" cy="6915783"/>
            <a:chOff x="333484" y="353657"/>
            <a:chExt cx="9415539" cy="6915783"/>
          </a:xfrm>
        </p:grpSpPr>
        <p:sp>
          <p:nvSpPr>
            <p:cNvPr id="6" name="bk object 17"/>
            <p:cNvSpPr/>
            <p:nvPr/>
          </p:nvSpPr>
          <p:spPr>
            <a:xfrm>
              <a:off x="333484" y="353657"/>
              <a:ext cx="9415539" cy="2427605"/>
            </a:xfrm>
            <a:custGeom>
              <a:avLst/>
              <a:gdLst/>
              <a:ahLst/>
              <a:cxnLst/>
              <a:rect l="l" t="t" r="r" b="b"/>
              <a:pathLst>
                <a:path w="9984740" h="2427605">
                  <a:moveTo>
                    <a:pt x="0" y="2427351"/>
                  </a:moveTo>
                  <a:lnTo>
                    <a:pt x="9984701" y="2427351"/>
                  </a:lnTo>
                  <a:lnTo>
                    <a:pt x="9984701" y="0"/>
                  </a:lnTo>
                  <a:lnTo>
                    <a:pt x="0" y="0"/>
                  </a:lnTo>
                  <a:lnTo>
                    <a:pt x="0" y="2427351"/>
                  </a:lnTo>
                  <a:close/>
                </a:path>
              </a:pathLst>
            </a:custGeom>
            <a:gradFill flip="none" rotWithShape="1">
              <a:gsLst>
                <a:gs pos="37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</p:spPr>
          <p:txBody>
            <a:bodyPr wrap="square" lIns="0" tIns="0" rIns="0" bIns="0" rtlCol="0"/>
            <a:lstStyle/>
            <a:p>
              <a:endParaRPr sz="1697" dirty="0"/>
            </a:p>
          </p:txBody>
        </p:sp>
        <p:sp>
          <p:nvSpPr>
            <p:cNvPr id="7" name="bk object 16"/>
            <p:cNvSpPr/>
            <p:nvPr/>
          </p:nvSpPr>
          <p:spPr>
            <a:xfrm>
              <a:off x="339472" y="360006"/>
              <a:ext cx="9403563" cy="6909434"/>
            </a:xfrm>
            <a:custGeom>
              <a:avLst/>
              <a:gdLst/>
              <a:ahLst/>
              <a:cxnLst/>
              <a:rect l="l" t="t" r="r" b="b"/>
              <a:pathLst>
                <a:path w="9972040" h="6909434">
                  <a:moveTo>
                    <a:pt x="0" y="6909244"/>
                  </a:moveTo>
                  <a:lnTo>
                    <a:pt x="9972001" y="6909244"/>
                  </a:lnTo>
                  <a:lnTo>
                    <a:pt x="9972001" y="0"/>
                  </a:lnTo>
                  <a:lnTo>
                    <a:pt x="0" y="0"/>
                  </a:lnTo>
                  <a:lnTo>
                    <a:pt x="0" y="6909244"/>
                  </a:lnTo>
                  <a:close/>
                </a:path>
              </a:pathLst>
            </a:custGeom>
            <a:ln w="12700">
              <a:solidFill>
                <a:srgbClr val="003F7B"/>
              </a:solidFill>
            </a:ln>
          </p:spPr>
          <p:txBody>
            <a:bodyPr wrap="square" lIns="0" tIns="0" rIns="0" bIns="0" rtlCol="0"/>
            <a:lstStyle/>
            <a:p>
              <a:endParaRPr sz="1697" dirty="0"/>
            </a:p>
          </p:txBody>
        </p:sp>
      </p:grpSp>
      <p:sp>
        <p:nvSpPr>
          <p:cNvPr id="8" name="Заголовок 1"/>
          <p:cNvSpPr txBox="1">
            <a:spLocks/>
          </p:cNvSpPr>
          <p:nvPr/>
        </p:nvSpPr>
        <p:spPr>
          <a:xfrm>
            <a:off x="323488" y="504825"/>
            <a:ext cx="9230700" cy="1163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6" b="1" i="0">
                <a:solidFill>
                  <a:srgbClr val="003A75"/>
                </a:solidFill>
                <a:latin typeface="Bliss Pro"/>
                <a:ea typeface="+mj-ea"/>
                <a:cs typeface="Bliss Pro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ru-RU" sz="2800" dirty="0">
                <a:solidFill>
                  <a:srgbClr val="002060"/>
                </a:solidFill>
                <a:latin typeface="+mn-lt"/>
              </a:rPr>
              <a:t>Создание инактивированных вакцин против </a:t>
            </a:r>
            <a:r>
              <a:rPr lang="en-US" sz="2800" dirty="0" smtClean="0">
                <a:solidFill>
                  <a:srgbClr val="002060"/>
                </a:solidFill>
                <a:latin typeface="+mn-lt"/>
              </a:rPr>
              <a:t>COVID-19</a:t>
            </a:r>
            <a:endParaRPr lang="ru-RU" sz="2800" dirty="0" smtClean="0">
              <a:solidFill>
                <a:srgbClr val="002060"/>
              </a:solidFill>
              <a:latin typeface="+mn-lt"/>
            </a:endParaRPr>
          </a:p>
          <a:p>
            <a:pPr algn="ctr">
              <a:lnSpc>
                <a:spcPct val="90000"/>
              </a:lnSpc>
            </a:pPr>
            <a:r>
              <a:rPr lang="ru-RU" sz="28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на базе</a:t>
            </a:r>
            <a:br>
              <a:rPr lang="ru-RU" sz="2800" dirty="0">
                <a:solidFill>
                  <a:srgbClr val="002060"/>
                </a:solidFill>
                <a:latin typeface="+mn-lt"/>
              </a:rPr>
            </a:br>
            <a:r>
              <a:rPr lang="ru-RU" sz="2800" dirty="0">
                <a:solidFill>
                  <a:srgbClr val="002060"/>
                </a:solidFill>
                <a:latin typeface="+mn-lt"/>
              </a:rPr>
              <a:t> ФГБНУ «ФНЦИРИП им. М.П. Чумакова РАН»</a:t>
            </a:r>
            <a:endParaRPr lang="ru-RU" sz="2800" i="1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50900" y="1724025"/>
            <a:ext cx="8382000" cy="3516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5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Разработка технологии промышленного производства вируса </a:t>
            </a:r>
            <a:b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000" kern="0" dirty="0" smtClean="0">
                <a:solidFill>
                  <a:srgbClr val="002060"/>
                </a:solidFill>
              </a:rPr>
              <a:t>SARS-CoV-2 и технологии его очистки</a:t>
            </a:r>
          </a:p>
          <a:p>
            <a:pPr marL="285750" indent="-285750">
              <a:spcBef>
                <a:spcPts val="15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Разработка промышленной технологии инактивации вируса и контроля</a:t>
            </a:r>
          </a:p>
          <a:p>
            <a:pPr marL="285750" indent="-285750">
              <a:spcBef>
                <a:spcPts val="15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Разработка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способов получения стабильной формы вакцины </a:t>
            </a:r>
          </a:p>
          <a:p>
            <a:pPr marL="285750" indent="-285750">
              <a:spcBef>
                <a:spcPts val="15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Разработка готовой лекарственной формы</a:t>
            </a:r>
          </a:p>
          <a:p>
            <a:pPr marL="285750" indent="-285750">
              <a:spcBef>
                <a:spcPts val="15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Проведение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клинических исследований готовой лекарственной формы 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spcBef>
                <a:spcPts val="15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Создание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нормативной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документации и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промышленных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регламентов</a:t>
            </a:r>
            <a:b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наработки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антигена и производства готовой лекарственной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формы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27100" y="5491807"/>
            <a:ext cx="8305800" cy="1566218"/>
          </a:xfrm>
          <a:prstGeom prst="roundRect">
            <a:avLst>
              <a:gd name="adj" fmla="val 471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ФГБНУ «ФНЦИРИП им. М.П. Чумакова РАН» обладает многолетним опытом разработки и производства различных вакцин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на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основе  инактивированных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вирусов для российского и 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зарубежных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рынков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464614" y="66770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696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317500" y="276225"/>
            <a:ext cx="9415539" cy="6915783"/>
            <a:chOff x="333484" y="353657"/>
            <a:chExt cx="9415539" cy="6915783"/>
          </a:xfrm>
        </p:grpSpPr>
        <p:sp>
          <p:nvSpPr>
            <p:cNvPr id="29" name="bk object 17"/>
            <p:cNvSpPr/>
            <p:nvPr/>
          </p:nvSpPr>
          <p:spPr>
            <a:xfrm>
              <a:off x="333484" y="353657"/>
              <a:ext cx="9415539" cy="2427605"/>
            </a:xfrm>
            <a:custGeom>
              <a:avLst/>
              <a:gdLst/>
              <a:ahLst/>
              <a:cxnLst/>
              <a:rect l="l" t="t" r="r" b="b"/>
              <a:pathLst>
                <a:path w="9984740" h="2427605">
                  <a:moveTo>
                    <a:pt x="0" y="2427351"/>
                  </a:moveTo>
                  <a:lnTo>
                    <a:pt x="9984701" y="2427351"/>
                  </a:lnTo>
                  <a:lnTo>
                    <a:pt x="9984701" y="0"/>
                  </a:lnTo>
                  <a:lnTo>
                    <a:pt x="0" y="0"/>
                  </a:lnTo>
                  <a:lnTo>
                    <a:pt x="0" y="2427351"/>
                  </a:lnTo>
                  <a:close/>
                </a:path>
              </a:pathLst>
            </a:custGeom>
            <a:gradFill flip="none" rotWithShape="1">
              <a:gsLst>
                <a:gs pos="37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</p:spPr>
          <p:txBody>
            <a:bodyPr wrap="square" lIns="0" tIns="0" rIns="0" bIns="0" rtlCol="0"/>
            <a:lstStyle/>
            <a:p>
              <a:endParaRPr sz="1697" dirty="0"/>
            </a:p>
          </p:txBody>
        </p:sp>
        <p:sp>
          <p:nvSpPr>
            <p:cNvPr id="30" name="bk object 16"/>
            <p:cNvSpPr/>
            <p:nvPr/>
          </p:nvSpPr>
          <p:spPr>
            <a:xfrm>
              <a:off x="339472" y="360006"/>
              <a:ext cx="9403563" cy="6909434"/>
            </a:xfrm>
            <a:custGeom>
              <a:avLst/>
              <a:gdLst/>
              <a:ahLst/>
              <a:cxnLst/>
              <a:rect l="l" t="t" r="r" b="b"/>
              <a:pathLst>
                <a:path w="9972040" h="6909434">
                  <a:moveTo>
                    <a:pt x="0" y="6909244"/>
                  </a:moveTo>
                  <a:lnTo>
                    <a:pt x="9972001" y="6909244"/>
                  </a:lnTo>
                  <a:lnTo>
                    <a:pt x="9972001" y="0"/>
                  </a:lnTo>
                  <a:lnTo>
                    <a:pt x="0" y="0"/>
                  </a:lnTo>
                  <a:lnTo>
                    <a:pt x="0" y="6909244"/>
                  </a:lnTo>
                  <a:close/>
                </a:path>
              </a:pathLst>
            </a:custGeom>
            <a:ln w="12700">
              <a:solidFill>
                <a:srgbClr val="003F7B"/>
              </a:solidFill>
            </a:ln>
          </p:spPr>
          <p:txBody>
            <a:bodyPr wrap="square" lIns="0" tIns="0" rIns="0" bIns="0" rtlCol="0"/>
            <a:lstStyle/>
            <a:p>
              <a:endParaRPr sz="1697" dirty="0"/>
            </a:p>
          </p:txBody>
        </p:sp>
      </p:grpSp>
      <p:sp>
        <p:nvSpPr>
          <p:cNvPr id="7" name="Скругленный прямоугольник 6"/>
          <p:cNvSpPr/>
          <p:nvPr/>
        </p:nvSpPr>
        <p:spPr>
          <a:xfrm>
            <a:off x="469900" y="2486025"/>
            <a:ext cx="1828800" cy="7494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300" b="1" dirty="0" smtClean="0">
                <a:solidFill>
                  <a:srgbClr val="002060"/>
                </a:solidFill>
              </a:rPr>
              <a:t>C</a:t>
            </a:r>
            <a:r>
              <a:rPr lang="ru-RU" sz="1300" b="1" dirty="0" smtClean="0">
                <a:solidFill>
                  <a:srgbClr val="002060"/>
                </a:solidFill>
              </a:rPr>
              <a:t>бор, изучение и  охарактеризование диких штаммов</a:t>
            </a:r>
            <a:endParaRPr lang="ru-RU" sz="13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6978" y="302097"/>
            <a:ext cx="899160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Реализуемые этапы </a:t>
            </a:r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работы над созданием цельновирионной инактивированной вакцины против </a:t>
            </a:r>
            <a:r>
              <a:rPr lang="en-US" sz="3200" b="1" dirty="0" smtClean="0">
                <a:solidFill>
                  <a:srgbClr val="002060"/>
                </a:solidFill>
                <a:latin typeface="+mj-lt"/>
              </a:rPr>
              <a:t>COVID-19</a:t>
            </a:r>
            <a:endParaRPr lang="ru-RU" sz="3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21865" y="2450503"/>
            <a:ext cx="1910435" cy="7849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300" b="1" dirty="0" smtClean="0">
                <a:solidFill>
                  <a:srgbClr val="002060"/>
                </a:solidFill>
              </a:rPr>
              <a:t>C</a:t>
            </a:r>
            <a:r>
              <a:rPr lang="ru-RU" sz="1300" b="1" dirty="0" smtClean="0">
                <a:solidFill>
                  <a:srgbClr val="002060"/>
                </a:solidFill>
              </a:rPr>
              <a:t>тандартизация и (при необходимости) аттенуация штаммов</a:t>
            </a:r>
            <a:endParaRPr lang="ru-RU" sz="1300" b="1" dirty="0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518812" y="2450503"/>
            <a:ext cx="1575986" cy="7849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300" b="1" dirty="0" smtClean="0">
                <a:solidFill>
                  <a:srgbClr val="002060"/>
                </a:solidFill>
              </a:rPr>
              <a:t>Отработка технологии культивирования</a:t>
            </a:r>
            <a:endParaRPr lang="ru-RU" sz="1300" b="1" dirty="0">
              <a:solidFill>
                <a:srgbClr val="00206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81310" y="2450503"/>
            <a:ext cx="2133600" cy="7849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300" b="1" dirty="0" smtClean="0">
                <a:solidFill>
                  <a:srgbClr val="002060"/>
                </a:solidFill>
              </a:rPr>
              <a:t>Отработка технологии инактивации и очистки</a:t>
            </a:r>
            <a:endParaRPr lang="ru-RU" sz="1300" b="1" dirty="0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394701" y="2450503"/>
            <a:ext cx="1175654" cy="7849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300" b="1" dirty="0" smtClean="0">
                <a:solidFill>
                  <a:srgbClr val="002060"/>
                </a:solidFill>
              </a:rPr>
              <a:t>Разработка ГЛФ</a:t>
            </a:r>
            <a:endParaRPr lang="ru-RU" sz="1300" b="1" dirty="0">
              <a:solidFill>
                <a:srgbClr val="00206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21865" y="3378654"/>
            <a:ext cx="7048490" cy="41474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300" b="1" dirty="0" smtClean="0">
                <a:solidFill>
                  <a:schemeClr val="bg1"/>
                </a:solidFill>
              </a:rPr>
              <a:t>Разработка и валидация методик контроля качества каждой стадии</a:t>
            </a:r>
            <a:r>
              <a:rPr lang="en-US" sz="1300" b="1" dirty="0" smtClean="0">
                <a:solidFill>
                  <a:schemeClr val="bg1"/>
                </a:solidFill>
              </a:rPr>
              <a:t>  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07/2020</a:t>
            </a: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7072" y="1777344"/>
            <a:ext cx="2079171" cy="632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300" b="1" dirty="0" smtClean="0">
                <a:solidFill>
                  <a:srgbClr val="002060"/>
                </a:solidFill>
              </a:rPr>
              <a:t>Этап </a:t>
            </a:r>
            <a:r>
              <a:rPr lang="ru-RU" sz="1300" b="1" dirty="0" smtClean="0">
                <a:solidFill>
                  <a:srgbClr val="002060"/>
                </a:solidFill>
              </a:rPr>
              <a:t>фундаментальных и прикладных исследований</a:t>
            </a:r>
            <a:endParaRPr lang="ru-RU" sz="1300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17092" y="1756443"/>
            <a:ext cx="4207891" cy="272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300" b="1" dirty="0" smtClean="0">
                <a:solidFill>
                  <a:srgbClr val="002060"/>
                </a:solidFill>
              </a:rPr>
              <a:t>Этапы </a:t>
            </a:r>
            <a:r>
              <a:rPr lang="ru-RU" sz="1300" b="1" dirty="0" smtClean="0">
                <a:solidFill>
                  <a:srgbClr val="002060"/>
                </a:solidFill>
              </a:rPr>
              <a:t>технологической разработки</a:t>
            </a:r>
            <a:endParaRPr lang="ru-RU" sz="1300" b="1" dirty="0">
              <a:solidFill>
                <a:srgbClr val="002060"/>
              </a:solidFill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 rot="16200000">
            <a:off x="5894970" y="-875101"/>
            <a:ext cx="252137" cy="6271326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ru-RU" sz="1300" b="1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59444" y="4042443"/>
            <a:ext cx="5317677" cy="272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300" b="1" dirty="0" smtClean="0">
                <a:solidFill>
                  <a:srgbClr val="002060"/>
                </a:solidFill>
              </a:rPr>
              <a:t>Этапы </a:t>
            </a:r>
            <a:r>
              <a:rPr lang="ru-RU" sz="1300" b="1" dirty="0" smtClean="0">
                <a:solidFill>
                  <a:srgbClr val="002060"/>
                </a:solidFill>
              </a:rPr>
              <a:t>клинической разработки</a:t>
            </a:r>
            <a:endParaRPr lang="ru-RU" sz="1300" b="1" dirty="0">
              <a:solidFill>
                <a:srgbClr val="002060"/>
              </a:solidFill>
            </a:endParaRPr>
          </a:p>
        </p:txBody>
      </p:sp>
      <p:sp>
        <p:nvSpPr>
          <p:cNvPr id="18" name="Правая фигурная скобка 17"/>
          <p:cNvSpPr/>
          <p:nvPr/>
        </p:nvSpPr>
        <p:spPr>
          <a:xfrm rot="16200000">
            <a:off x="5333094" y="725933"/>
            <a:ext cx="380999" cy="7571013"/>
          </a:xfrm>
          <a:prstGeom prst="rightBrace">
            <a:avLst>
              <a:gd name="adj1" fmla="val 8333"/>
              <a:gd name="adj2" fmla="val 49877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ru-RU" sz="1300" b="1">
              <a:solidFill>
                <a:srgbClr val="00206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904175" y="4746239"/>
            <a:ext cx="1981201" cy="685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300" b="1" dirty="0" smtClean="0">
                <a:solidFill>
                  <a:srgbClr val="002060"/>
                </a:solidFill>
              </a:rPr>
              <a:t>Доклинические исследования</a:t>
            </a:r>
          </a:p>
          <a:p>
            <a:pPr algn="ctr">
              <a:lnSpc>
                <a:spcPct val="90000"/>
              </a:lnSpc>
            </a:pPr>
            <a:r>
              <a:rPr lang="en-US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09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6631" y="4746239"/>
            <a:ext cx="1981201" cy="685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300" b="1" dirty="0">
                <a:solidFill>
                  <a:srgbClr val="002060"/>
                </a:solidFill>
              </a:rPr>
              <a:t>К</a:t>
            </a:r>
            <a:r>
              <a:rPr lang="ru-RU" sz="1300" b="1" dirty="0" smtClean="0">
                <a:solidFill>
                  <a:srgbClr val="002060"/>
                </a:solidFill>
              </a:rPr>
              <a:t>линические исследования</a:t>
            </a:r>
            <a:r>
              <a:rPr lang="en-US" sz="1300" b="1" dirty="0" smtClean="0">
                <a:solidFill>
                  <a:srgbClr val="002060"/>
                </a:solidFill>
              </a:rPr>
              <a:t> </a:t>
            </a:r>
            <a:endParaRPr lang="ru-RU" sz="1300" b="1" dirty="0" smtClean="0">
              <a:solidFill>
                <a:srgbClr val="002060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367893" y="4746239"/>
            <a:ext cx="1981201" cy="685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300" b="1" dirty="0" smtClean="0">
                <a:solidFill>
                  <a:srgbClr val="002060"/>
                </a:solidFill>
              </a:rPr>
              <a:t>Регистрация</a:t>
            </a:r>
            <a:r>
              <a:rPr lang="en-US" sz="1300" b="1" dirty="0" smtClean="0">
                <a:solidFill>
                  <a:srgbClr val="002060"/>
                </a:solidFill>
              </a:rPr>
              <a:t> </a:t>
            </a:r>
            <a:endParaRPr lang="ru-RU" sz="1300" b="1" dirty="0" smtClean="0">
              <a:solidFill>
                <a:srgbClr val="002060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632700" y="4746239"/>
            <a:ext cx="1981201" cy="685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300" b="1" dirty="0" smtClean="0">
                <a:solidFill>
                  <a:srgbClr val="002060"/>
                </a:solidFill>
              </a:rPr>
              <a:t>Пострегистрационные исследования</a:t>
            </a:r>
            <a:r>
              <a:rPr lang="en-US" sz="1300" b="1" dirty="0" smtClean="0">
                <a:solidFill>
                  <a:srgbClr val="002060"/>
                </a:solidFill>
              </a:rPr>
              <a:t> </a:t>
            </a:r>
            <a:endParaRPr lang="ru-RU" sz="1300" b="1" dirty="0" smtClean="0">
              <a:solidFill>
                <a:srgbClr val="002060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7632700" y="2181225"/>
            <a:ext cx="1502228" cy="470317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300" b="1" dirty="0" smtClean="0">
                <a:solidFill>
                  <a:schemeClr val="bg1"/>
                </a:solidFill>
              </a:rPr>
              <a:t>МЫ ЗДЕСЬ</a:t>
            </a:r>
            <a:endParaRPr lang="ru-RU" sz="13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38087" y="5642643"/>
            <a:ext cx="5317677" cy="272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300" b="1" dirty="0" smtClean="0">
                <a:solidFill>
                  <a:srgbClr val="002060"/>
                </a:solidFill>
              </a:rPr>
              <a:t>Производственное </a:t>
            </a:r>
            <a:r>
              <a:rPr lang="ru-RU" sz="1300" b="1" dirty="0" smtClean="0">
                <a:solidFill>
                  <a:srgbClr val="002060"/>
                </a:solidFill>
              </a:rPr>
              <a:t>внедрение</a:t>
            </a:r>
            <a:endParaRPr lang="ru-RU" sz="1300" b="1" dirty="0">
              <a:solidFill>
                <a:srgbClr val="002060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055520" y="6003484"/>
            <a:ext cx="2079171" cy="6531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300" b="1" dirty="0" smtClean="0">
                <a:solidFill>
                  <a:srgbClr val="002060"/>
                </a:solidFill>
              </a:rPr>
              <a:t>Опытно-промышленное производство</a:t>
            </a:r>
          </a:p>
          <a:p>
            <a:pPr algn="ctr">
              <a:lnSpc>
                <a:spcPct val="90000"/>
              </a:lnSpc>
            </a:pPr>
            <a:r>
              <a:rPr lang="en-US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09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18511" y="6003484"/>
            <a:ext cx="2079171" cy="65314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300" b="1" dirty="0" smtClean="0">
                <a:solidFill>
                  <a:schemeClr val="bg1"/>
                </a:solidFill>
              </a:rPr>
              <a:t>Промышленное производство</a:t>
            </a:r>
          </a:p>
          <a:p>
            <a:pPr algn="ctr">
              <a:lnSpc>
                <a:spcPct val="90000"/>
              </a:lnSpc>
            </a:pP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2020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16482" y="6675222"/>
            <a:ext cx="1981200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300" b="1" dirty="0" smtClean="0">
                <a:solidFill>
                  <a:srgbClr val="002060"/>
                </a:solidFill>
              </a:rPr>
              <a:t>Наши возможности – </a:t>
            </a:r>
            <a:r>
              <a:rPr lang="en-US" sz="1300" b="1" dirty="0" smtClean="0">
                <a:solidFill>
                  <a:srgbClr val="002060"/>
                </a:solidFill>
              </a:rPr>
              <a:t/>
            </a:r>
            <a:br>
              <a:rPr lang="en-US" sz="1300" b="1" dirty="0" smtClean="0">
                <a:solidFill>
                  <a:srgbClr val="002060"/>
                </a:solidFill>
              </a:rPr>
            </a:br>
            <a:r>
              <a:rPr lang="ru-RU" sz="1300" b="1" dirty="0" smtClean="0">
                <a:solidFill>
                  <a:srgbClr val="002060"/>
                </a:solidFill>
              </a:rPr>
              <a:t>7-10 млн доз/год</a:t>
            </a:r>
            <a:endParaRPr lang="ru-RU" sz="13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88" y="2345758"/>
            <a:ext cx="337312" cy="329899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0988" y="2333625"/>
            <a:ext cx="337312" cy="329899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2188" y="2333625"/>
            <a:ext cx="337312" cy="329899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900" y="2333625"/>
            <a:ext cx="337312" cy="329899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9464614" y="66886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749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Другая 7">
      <a:dk1>
        <a:srgbClr val="00206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002060"/>
      </a:accent3>
      <a:accent4>
        <a:srgbClr val="8064A2"/>
      </a:accent4>
      <a:accent5>
        <a:srgbClr val="8DB3E2"/>
      </a:accent5>
      <a:accent6>
        <a:srgbClr val="F4AB7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</TotalTime>
  <Words>606</Words>
  <Application>Microsoft Office PowerPoint</Application>
  <PresentationFormat>Произвольный</PresentationFormat>
  <Paragraphs>118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Bliss Pro</vt:lpstr>
      <vt:lpstr>Calibri</vt:lpstr>
      <vt:lpstr>Georgia</vt:lpstr>
      <vt:lpstr>inherit</vt:lpstr>
      <vt:lpstr>Times New Roman</vt:lpstr>
      <vt:lpstr>Wingdings</vt:lpstr>
      <vt:lpstr>Office Theme</vt:lpstr>
      <vt:lpstr>Презентация PowerPoint</vt:lpstr>
      <vt:lpstr>SARS-CoV-2 - пандемия 21 века </vt:lpstr>
      <vt:lpstr>Основные направления научных  и технологических исследований  в ФГБНУ «ФНЦИРИП им. М.П. Чумакова РАН»</vt:lpstr>
      <vt:lpstr>Выделение и характеристика штаммов SARS-CoV-2  в ФГБНУ «ФНЦИРИП им. М.П. Чумакова РАН»</vt:lpstr>
      <vt:lpstr>Презентация PowerPoint</vt:lpstr>
      <vt:lpstr>Современные подходы к получению вакцин  против COVID-19</vt:lpstr>
      <vt:lpstr>Преимущество создания вакцин против COVID-19 на базе инактивированных вирусов </vt:lpstr>
      <vt:lpstr>Презентация PowerPoint</vt:lpstr>
      <vt:lpstr>Презентация PowerPoint</vt:lpstr>
      <vt:lpstr>Проблемы вакцинации населения во время сезонной инфекции COVID-19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Савотина Евгения</dc:creator>
  <cp:lastModifiedBy>Савотина Евгения</cp:lastModifiedBy>
  <cp:revision>104</cp:revision>
  <dcterms:created xsi:type="dcterms:W3CDTF">2020-04-28T15:45:37Z</dcterms:created>
  <dcterms:modified xsi:type="dcterms:W3CDTF">2020-05-27T20:11:55Z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2020-04-28T00:00:00Z</vt:filetime>
  </property>
  <property fmtid="{D5CDD505-2E9C-101B-9397-08002B2CF9AE}" pid="3" name="Creator">
    <vt:lpwstr>Adobe InDesign 15.0 (Windows)</vt:lpwstr>
  </property>
  <property fmtid="{D5CDD505-2E9C-101B-9397-08002B2CF9AE}" pid="4" name="LastSaved">
    <vt:filetime>2020-04-28T00:00:00Z</vt:filetime>
  </property>
</Properties>
</file>