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g" ContentType="image/jpg"/>
  <Override PartName="/ppt/media/image6.jpg" ContentType="image/jpg"/>
  <Override PartName="/ppt/tags/tag1.xml" ContentType="application/vnd.openxmlformats-officedocument.presentationml.tags+xml"/>
  <Override PartName="/ppt/media/image19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15949" r:id="rId1"/>
    <p:sldMasterId id="2147521171" r:id="rId2"/>
    <p:sldMasterId id="2147521184" r:id="rId3"/>
    <p:sldMasterId id="2147521191" r:id="rId4"/>
    <p:sldMasterId id="2147521240" r:id="rId5"/>
    <p:sldMasterId id="2147521259" r:id="rId6"/>
  </p:sldMasterIdLst>
  <p:notesMasterIdLst>
    <p:notesMasterId r:id="rId37"/>
  </p:notesMasterIdLst>
  <p:handoutMasterIdLst>
    <p:handoutMasterId r:id="rId38"/>
  </p:handoutMasterIdLst>
  <p:sldIdLst>
    <p:sldId id="2744" r:id="rId7"/>
    <p:sldId id="2745" r:id="rId8"/>
    <p:sldId id="2747" r:id="rId9"/>
    <p:sldId id="2863" r:id="rId10"/>
    <p:sldId id="2928" r:id="rId11"/>
    <p:sldId id="3046" r:id="rId12"/>
    <p:sldId id="3047" r:id="rId13"/>
    <p:sldId id="3048" r:id="rId14"/>
    <p:sldId id="3049" r:id="rId15"/>
    <p:sldId id="3050" r:id="rId16"/>
    <p:sldId id="3051" r:id="rId17"/>
    <p:sldId id="3052" r:id="rId18"/>
    <p:sldId id="3053" r:id="rId19"/>
    <p:sldId id="2996" r:id="rId20"/>
    <p:sldId id="3039" r:id="rId21"/>
    <p:sldId id="3045" r:id="rId22"/>
    <p:sldId id="3006" r:id="rId23"/>
    <p:sldId id="3038" r:id="rId24"/>
    <p:sldId id="2925" r:id="rId25"/>
    <p:sldId id="2778" r:id="rId26"/>
    <p:sldId id="2854" r:id="rId27"/>
    <p:sldId id="3040" r:id="rId28"/>
    <p:sldId id="2923" r:id="rId29"/>
    <p:sldId id="2808" r:id="rId30"/>
    <p:sldId id="2791" r:id="rId31"/>
    <p:sldId id="2757" r:id="rId32"/>
    <p:sldId id="2758" r:id="rId33"/>
    <p:sldId id="2846" r:id="rId34"/>
    <p:sldId id="2882" r:id="rId35"/>
    <p:sldId id="2440" r:id="rId36"/>
  </p:sldIdLst>
  <p:sldSz cx="9144000" cy="6858000" type="screen4x3"/>
  <p:notesSz cx="6797675" cy="99250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FF3300"/>
    <a:srgbClr val="800000"/>
    <a:srgbClr val="0000CC"/>
    <a:srgbClr val="FF9933"/>
    <a:srgbClr val="66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021" autoAdjust="0"/>
    <p:restoredTop sz="50844" autoAdjust="0"/>
  </p:normalViewPr>
  <p:slideViewPr>
    <p:cSldViewPr>
      <p:cViewPr varScale="1">
        <p:scale>
          <a:sx n="80" d="100"/>
          <a:sy n="80" d="100"/>
        </p:scale>
        <p:origin x="74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5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B1865-0B72-4FAB-87F6-FF6DEA874C9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7076"/>
            <a:ext cx="2945659" cy="496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7076"/>
            <a:ext cx="2945659" cy="4962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EB70A-DEA8-4E67-BB9A-EDD26F6B7C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63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4399"/>
            <a:ext cx="5438140" cy="446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076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7076"/>
            <a:ext cx="2945659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E3039F-C925-4650-8663-4D5E97A0CD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227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3039F-C925-4650-8663-4D5E97A0CDD6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466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8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3039F-C925-4650-8663-4D5E97A0CDD6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08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8E77FD-9B29-3244-98CD-B2FFD0246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0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97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63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169AB-AB4E-4C1C-A4B9-0586D312CDAE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19512"/>
          </a:xfrm>
          <a:ln w="12700" cap="flat"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2676"/>
            <a:ext cx="4984962" cy="4467995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996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F29E-8B4F-49F9-A33D-A9CB25CB73F4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5887A-A29B-4CE0-86E6-4238184318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A036-5695-4B63-83A0-03CDFB326FC5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F5CB3-D73C-4D22-B906-AD4DCBA8F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EF35-A70B-443F-8EEE-A5250778AD53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40F4C-8D23-4F04-950F-87A4684DF3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5165725" y="6477000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MENACTRA: Strategic Marketing Plan, Russia, June 2014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086725" y="6477000"/>
            <a:ext cx="482600" cy="2349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|</a:t>
            </a:r>
            <a:r>
              <a:rPr lang="en-US" altLang="ru-RU" sz="900" baseline="16000"/>
              <a:t>        </a:t>
            </a:r>
            <a:fld id="{109B3B36-865A-4625-8141-A66C608B2A2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50802"/>
            <a:ext cx="8458201" cy="11406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42905" y="6120093"/>
            <a:ext cx="8458201" cy="29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107287" tIns="53643" rIns="107287" bIns="53643" anchor="b">
            <a:spAutoFit/>
          </a:bodyPr>
          <a:lstStyle>
            <a:lvl1pPr marL="197437" indent="-197437">
              <a:spcBef>
                <a:spcPts val="117"/>
              </a:spcBef>
              <a:buFont typeface="Arial" panose="020B0604020202020204" pitchFamily="34" charset="0"/>
              <a:buNone/>
              <a:defRPr kumimoji="0" lang="en-US" sz="1200" b="0" i="0" u="none" strike="noStrike" kern="1200" cap="none" normalizeH="0" baseline="0" dirty="0" smtClean="0">
                <a:ln>
                  <a:noFill/>
                </a:ln>
                <a:effectLst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42905" y="1150605"/>
            <a:ext cx="8458201" cy="47192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107287" tIns="53643" rIns="107287" bIns="53643">
            <a:noAutofit/>
          </a:bodyPr>
          <a:lstStyle>
            <a:lvl1pPr marL="0" indent="0" algn="l" defTabSz="957383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020F38"/>
              </a:buClr>
              <a:buNone/>
              <a:defRPr lang="en-US" sz="23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86629-4287-4C41-882B-17F10E481A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B24D9-D20F-4C0A-8695-8D814E53BFA4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80334-4D03-4FC1-9B38-0BF005939B0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67B8F-9F89-47CA-BB4B-24F7A9E190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432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82" y="6400800"/>
            <a:ext cx="9141619" cy="457200"/>
          </a:xfrm>
          <a:custGeom>
            <a:avLst/>
            <a:gdLst/>
            <a:ahLst/>
            <a:cxnLst/>
            <a:rect l="l" t="t" r="r" b="b"/>
            <a:pathLst>
              <a:path w="12188825" h="457200">
                <a:moveTo>
                  <a:pt x="0" y="457200"/>
                </a:moveTo>
                <a:lnTo>
                  <a:pt x="12188825" y="457200"/>
                </a:lnTo>
                <a:lnTo>
                  <a:pt x="1218882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62A4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6334125"/>
            <a:ext cx="9141619" cy="63500"/>
          </a:xfrm>
          <a:custGeom>
            <a:avLst/>
            <a:gdLst/>
            <a:ahLst/>
            <a:cxnLst/>
            <a:rect l="l" t="t" r="r" b="b"/>
            <a:pathLst>
              <a:path w="12188825" h="63500">
                <a:moveTo>
                  <a:pt x="0" y="63500"/>
                </a:moveTo>
                <a:lnTo>
                  <a:pt x="12188825" y="63500"/>
                </a:lnTo>
                <a:lnTo>
                  <a:pt x="12188825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8575">
              <a:lnSpc>
                <a:spcPts val="784"/>
              </a:lnSpc>
            </a:pPr>
            <a:fld id="{81D60167-4931-47E6-BA6A-407CBD079E47}" type="slidenum">
              <a:rPr lang="ru-RU" spc="-4" smtClean="0"/>
              <a:pPr marL="28575">
                <a:lnSpc>
                  <a:spcPts val="784"/>
                </a:lnSpc>
              </a:pPr>
              <a:t>‹#›</a:t>
            </a:fld>
            <a:endParaRPr lang="ru-RU" spc="-4" dirty="0"/>
          </a:p>
        </p:txBody>
      </p:sp>
    </p:spTree>
    <p:extLst>
      <p:ext uri="{BB962C8B-B14F-4D97-AF65-F5344CB8AC3E}">
        <p14:creationId xmlns:p14="http://schemas.microsoft.com/office/powerpoint/2010/main" val="2329892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96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B5F8-2308-4FC3-B731-83CAC79E7617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0C713-8FB4-440E-82D0-5D24F9A406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37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45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4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09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78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2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04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50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034A-CC64-453E-9CDD-A9ED95CDFA7A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AF58-8006-4100-A9DD-5922A9D9BE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70005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9539" y="117422"/>
            <a:ext cx="5964922" cy="300980"/>
          </a:xfrm>
        </p:spPr>
        <p:txBody>
          <a:bodyPr lIns="0" tIns="0" rIns="0" bIns="0"/>
          <a:lstStyle>
            <a:lvl1pPr>
              <a:defRPr sz="1956" b="1" i="0">
                <a:solidFill>
                  <a:srgbClr val="1F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7621" y="2725308"/>
            <a:ext cx="8348758" cy="227435"/>
          </a:xfrm>
        </p:spPr>
        <p:txBody>
          <a:bodyPr lIns="0" tIns="0" rIns="0" bIns="0"/>
          <a:lstStyle>
            <a:lvl1pPr>
              <a:defRPr sz="1478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3733970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9539" y="117422"/>
            <a:ext cx="5964922" cy="300980"/>
          </a:xfrm>
        </p:spPr>
        <p:txBody>
          <a:bodyPr lIns="0" tIns="0" rIns="0" bIns="0"/>
          <a:lstStyle>
            <a:lvl1pPr>
              <a:defRPr sz="1956" b="1" i="0">
                <a:solidFill>
                  <a:srgbClr val="1F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057" y="1466333"/>
            <a:ext cx="3992341" cy="25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7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93098" y="1466333"/>
            <a:ext cx="3814428" cy="25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37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1296639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9539" y="117422"/>
            <a:ext cx="5964922" cy="300980"/>
          </a:xfrm>
        </p:spPr>
        <p:txBody>
          <a:bodyPr lIns="0" tIns="0" rIns="0" bIns="0"/>
          <a:lstStyle>
            <a:lvl1pPr>
              <a:defRPr sz="1956" b="1" i="0">
                <a:solidFill>
                  <a:srgbClr val="1F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290634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3583044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39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55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22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6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4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96E7-065B-462F-B11A-3716CD698AFB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778BE-8B6C-44AE-89CC-3258471FAB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77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9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71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18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10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30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F29E-8B4F-49F9-A33D-A9CB25CB73F4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5887A-A29B-4CE0-86E6-4238184318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9217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B5F8-2308-4FC3-B731-83CAC79E7617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0C713-8FB4-440E-82D0-5D24F9A406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1062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034A-CC64-453E-9CDD-A9ED95CDFA7A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BAF58-8006-4100-A9DD-5922A9D9BE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9991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96E7-065B-462F-B11A-3716CD698AFB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778BE-8B6C-44AE-89CC-3258471FAB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284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87F-4592-402E-A2BC-41D6075E1F86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10636-5F1F-4CA1-8671-C12B7EC6AB6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87F-4592-402E-A2BC-41D6075E1F86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10636-5F1F-4CA1-8671-C12B7EC6AB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539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54B46-B515-431B-954C-98417ED1BCAF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65593-5914-42DD-AAAB-B78A265E62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021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87259-A566-4477-AC1A-7C61664E01A5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AB2B5-2680-46FC-B86E-14D620C602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283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FFE7-854C-4711-ADE5-4D6F30B5FC8E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97920-9688-4874-A06F-E77D83F9EF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6523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0FE0-FE8D-4A67-A25A-CA40F419F12B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ECE9A-C0C3-422B-9D34-B5CDCD7760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3126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0A036-5695-4B63-83A0-03CDFB326FC5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F5CB3-D73C-4D22-B906-AD4DCBA8F0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7271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EF35-A70B-443F-8EEE-A5250778AD53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40F4C-8D23-4F04-950F-87A4684DF3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6399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5165725" y="6477000"/>
            <a:ext cx="28956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MENACTRA: Strategic Marketing Plan, Russia, June 2014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086725" y="6477001"/>
            <a:ext cx="482600" cy="23495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|</a:t>
            </a:r>
            <a:r>
              <a:rPr lang="en-US" altLang="ru-RU" sz="675" baseline="16000"/>
              <a:t>        </a:t>
            </a:r>
            <a:fld id="{109B3B36-865A-4625-8141-A66C608B2A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1345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464982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5" y="50803"/>
            <a:ext cx="8458201" cy="11406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42907" y="6166261"/>
            <a:ext cx="8458201" cy="24683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107287" tIns="53643" rIns="107287" bIns="53643" anchor="b">
            <a:spAutoFit/>
          </a:bodyPr>
          <a:lstStyle>
            <a:lvl1pPr marL="148078" indent="-148078">
              <a:spcBef>
                <a:spcPts val="88"/>
              </a:spcBef>
              <a:buFont typeface="Arial" panose="020B0604020202020204" pitchFamily="34" charset="0"/>
              <a:buNone/>
              <a:defRPr kumimoji="0" lang="en-US" sz="900" b="0" i="0" u="none" strike="noStrike" kern="1200" cap="none" normalizeH="0" baseline="0" dirty="0" smtClean="0">
                <a:ln>
                  <a:noFill/>
                </a:ln>
                <a:effectLst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42907" y="1150606"/>
            <a:ext cx="8458201" cy="47192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107287" tIns="53643" rIns="107287" bIns="53643">
            <a:noAutofit/>
          </a:bodyPr>
          <a:lstStyle>
            <a:lvl1pPr marL="0" indent="0" algn="l" defTabSz="718037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020F38"/>
              </a:buClr>
              <a:buNone/>
              <a:defRPr lang="en-US" sz="1725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67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54B46-B515-431B-954C-98417ED1BCAF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65593-5914-42DD-AAAB-B78A265E62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86629-4287-4C41-882B-17F10E481A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190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B24D9-D20F-4C0A-8695-8D814E53BFA4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80334-4D03-4FC1-9B38-0BF005939B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32338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67B8F-9F89-47CA-BB4B-24F7A9E190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2444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84" y="6400800"/>
            <a:ext cx="9141619" cy="457200"/>
          </a:xfrm>
          <a:custGeom>
            <a:avLst/>
            <a:gdLst/>
            <a:ahLst/>
            <a:cxnLst/>
            <a:rect l="l" t="t" r="r" b="b"/>
            <a:pathLst>
              <a:path w="12188825" h="457200">
                <a:moveTo>
                  <a:pt x="0" y="457200"/>
                </a:moveTo>
                <a:lnTo>
                  <a:pt x="12188825" y="457200"/>
                </a:lnTo>
                <a:lnTo>
                  <a:pt x="12188825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62A43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k object 17"/>
          <p:cNvSpPr/>
          <p:nvPr/>
        </p:nvSpPr>
        <p:spPr>
          <a:xfrm>
            <a:off x="2" y="6334126"/>
            <a:ext cx="9141619" cy="63500"/>
          </a:xfrm>
          <a:custGeom>
            <a:avLst/>
            <a:gdLst/>
            <a:ahLst/>
            <a:cxnLst/>
            <a:rect l="l" t="t" r="r" b="b"/>
            <a:pathLst>
              <a:path w="12188825" h="63500">
                <a:moveTo>
                  <a:pt x="0" y="63500"/>
                </a:moveTo>
                <a:lnTo>
                  <a:pt x="12188825" y="63500"/>
                </a:lnTo>
                <a:lnTo>
                  <a:pt x="12188825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63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1431">
              <a:lnSpc>
                <a:spcPts val="588"/>
              </a:lnSpc>
            </a:pPr>
            <a:fld id="{81D60167-4931-47E6-BA6A-407CBD079E47}" type="slidenum">
              <a:rPr lang="ru-RU" spc="-3" smtClean="0"/>
              <a:pPr marL="21431">
                <a:lnSpc>
                  <a:spcPts val="588"/>
                </a:lnSpc>
              </a:pPr>
              <a:t>‹#›</a:t>
            </a:fld>
            <a:endParaRPr lang="ru-RU" spc="-3" dirty="0"/>
          </a:p>
        </p:txBody>
      </p:sp>
    </p:spTree>
    <p:extLst>
      <p:ext uri="{BB962C8B-B14F-4D97-AF65-F5344CB8AC3E}">
        <p14:creationId xmlns:p14="http://schemas.microsoft.com/office/powerpoint/2010/main" val="2871622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8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75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9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94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2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87259-A566-4477-AC1A-7C61664E01A5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AB2B5-2680-46FC-B86E-14D620C602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5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90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64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898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FFE7-854C-4711-ADE5-4D6F30B5FC8E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97920-9688-4874-A06F-E77D83F9EF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0FE0-FE8D-4A67-A25A-CA40F419F12B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ECE9A-C0C3-422B-9D34-B5CDCD776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C2C96993-ED3B-40B2-8CD3-17EA98B70E72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3DEA1BA-1D70-45CD-A39C-F618FF8A9D2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1106" r:id="rId1"/>
    <p:sldLayoutId id="2147521107" r:id="rId2"/>
    <p:sldLayoutId id="2147521108" r:id="rId3"/>
    <p:sldLayoutId id="2147521109" r:id="rId4"/>
    <p:sldLayoutId id="2147521110" r:id="rId5"/>
    <p:sldLayoutId id="2147521111" r:id="rId6"/>
    <p:sldLayoutId id="2147521112" r:id="rId7"/>
    <p:sldLayoutId id="2147521113" r:id="rId8"/>
    <p:sldLayoutId id="2147521114" r:id="rId9"/>
    <p:sldLayoutId id="2147521115" r:id="rId10"/>
    <p:sldLayoutId id="2147521116" r:id="rId11"/>
    <p:sldLayoutId id="2147521140" r:id="rId12"/>
    <p:sldLayoutId id="2147521141" r:id="rId13"/>
    <p:sldLayoutId id="2147521142" r:id="rId14"/>
    <p:sldLayoutId id="2147521143" r:id="rId15"/>
    <p:sldLayoutId id="2147521117" r:id="rId16"/>
    <p:sldLayoutId id="2147521183" r:id="rId17"/>
    <p:sldLayoutId id="2147521215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E0228-0AEF-4098-84E6-06D4690FD87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6F4D-CBEC-4CDD-9A4C-97E0B2C73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0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172" r:id="rId1"/>
    <p:sldLayoutId id="2147521173" r:id="rId2"/>
    <p:sldLayoutId id="2147521174" r:id="rId3"/>
    <p:sldLayoutId id="2147521175" r:id="rId4"/>
    <p:sldLayoutId id="2147521176" r:id="rId5"/>
    <p:sldLayoutId id="2147521177" r:id="rId6"/>
    <p:sldLayoutId id="2147521178" r:id="rId7"/>
    <p:sldLayoutId id="2147521179" r:id="rId8"/>
    <p:sldLayoutId id="2147521180" r:id="rId9"/>
    <p:sldLayoutId id="2147521181" r:id="rId10"/>
    <p:sldLayoutId id="21475211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20282" y="2477694"/>
            <a:ext cx="5254190" cy="4232313"/>
          </a:xfrm>
          <a:custGeom>
            <a:avLst/>
            <a:gdLst/>
            <a:ahLst/>
            <a:cxnLst/>
            <a:rect l="l" t="t" r="r" b="b"/>
            <a:pathLst>
              <a:path w="11551919" h="8782050">
                <a:moveTo>
                  <a:pt x="11551914" y="0"/>
                </a:moveTo>
                <a:lnTo>
                  <a:pt x="0" y="8781875"/>
                </a:lnTo>
                <a:lnTo>
                  <a:pt x="11551914" y="8781875"/>
                </a:lnTo>
                <a:lnTo>
                  <a:pt x="1155191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k object 17"/>
          <p:cNvSpPr/>
          <p:nvPr/>
        </p:nvSpPr>
        <p:spPr>
          <a:xfrm>
            <a:off x="169530" y="152453"/>
            <a:ext cx="1429653" cy="1151569"/>
          </a:xfrm>
          <a:custGeom>
            <a:avLst/>
            <a:gdLst/>
            <a:ahLst/>
            <a:cxnLst/>
            <a:rect l="l" t="t" r="r" b="b"/>
            <a:pathLst>
              <a:path w="3143250" h="2389505">
                <a:moveTo>
                  <a:pt x="3142769" y="0"/>
                </a:moveTo>
                <a:lnTo>
                  <a:pt x="0" y="0"/>
                </a:lnTo>
                <a:lnTo>
                  <a:pt x="0" y="2389055"/>
                </a:lnTo>
                <a:lnTo>
                  <a:pt x="3142769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k object 18"/>
          <p:cNvSpPr/>
          <p:nvPr/>
        </p:nvSpPr>
        <p:spPr>
          <a:xfrm>
            <a:off x="8040489" y="5947658"/>
            <a:ext cx="1103576" cy="889000"/>
          </a:xfrm>
          <a:custGeom>
            <a:avLst/>
            <a:gdLst/>
            <a:ahLst/>
            <a:cxnLst/>
            <a:rect l="l" t="t" r="r" b="b"/>
            <a:pathLst>
              <a:path w="2426334" h="1844675">
                <a:moveTo>
                  <a:pt x="2426190" y="0"/>
                </a:moveTo>
                <a:lnTo>
                  <a:pt x="0" y="1844399"/>
                </a:lnTo>
                <a:lnTo>
                  <a:pt x="2426190" y="1844399"/>
                </a:lnTo>
                <a:lnTo>
                  <a:pt x="2426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9539" y="117422"/>
            <a:ext cx="5964922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1F1F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7621" y="2725308"/>
            <a:ext cx="8348758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0" i="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7944" y="6527414"/>
            <a:ext cx="115816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37" b="0" i="0">
                <a:solidFill>
                  <a:srgbClr val="8F8F8F"/>
                </a:solidFill>
                <a:latin typeface="Arial"/>
                <a:cs typeface="Arial"/>
              </a:defRPr>
            </a:lvl1pPr>
          </a:lstStyle>
          <a:p>
            <a:pPr marL="17328">
              <a:lnSpc>
                <a:spcPts val="1312"/>
              </a:lnSpc>
            </a:pPr>
            <a:fld id="{81D60167-4931-47E6-BA6A-407CBD079E47}" type="slidenum">
              <a:rPr lang="ru-RU" spc="5" smtClean="0"/>
              <a:pPr marL="17328">
                <a:lnSpc>
                  <a:spcPts val="1312"/>
                </a:lnSpc>
              </a:pPr>
              <a:t>‹#›</a:t>
            </a:fld>
            <a:endParaRPr lang="ru-RU" spc="5" dirty="0"/>
          </a:p>
        </p:txBody>
      </p:sp>
    </p:spTree>
    <p:extLst>
      <p:ext uri="{BB962C8B-B14F-4D97-AF65-F5344CB8AC3E}">
        <p14:creationId xmlns:p14="http://schemas.microsoft.com/office/powerpoint/2010/main" val="25521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185" r:id="rId1"/>
    <p:sldLayoutId id="2147521186" r:id="rId2"/>
    <p:sldLayoutId id="2147521187" r:id="rId3"/>
    <p:sldLayoutId id="2147521188" r:id="rId4"/>
    <p:sldLayoutId id="21475211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31B62C9-8DF8-6A43-9E99-7B6BB59714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4/27/2020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403941AF-F266-5F47-830C-4C42C749A0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740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192" r:id="rId1"/>
    <p:sldLayoutId id="2147521193" r:id="rId2"/>
    <p:sldLayoutId id="2147521194" r:id="rId3"/>
    <p:sldLayoutId id="2147521195" r:id="rId4"/>
    <p:sldLayoutId id="2147521196" r:id="rId5"/>
    <p:sldLayoutId id="2147521197" r:id="rId6"/>
    <p:sldLayoutId id="2147521198" r:id="rId7"/>
    <p:sldLayoutId id="2147521199" r:id="rId8"/>
    <p:sldLayoutId id="2147521200" r:id="rId9"/>
    <p:sldLayoutId id="2147521201" r:id="rId10"/>
    <p:sldLayoutId id="21475212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C2C96993-ED3B-40B2-8CD3-17EA98B70E72}" type="datetimeFigureOut">
              <a:rPr lang="ru-RU" altLang="ru-RU"/>
              <a:pPr>
                <a:defRPr/>
              </a:pPr>
              <a:t>27.04.2020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3DEA1BA-1D70-45CD-A39C-F618FF8A9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594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241" r:id="rId1"/>
    <p:sldLayoutId id="2147521242" r:id="rId2"/>
    <p:sldLayoutId id="2147521243" r:id="rId3"/>
    <p:sldLayoutId id="2147521244" r:id="rId4"/>
    <p:sldLayoutId id="2147521245" r:id="rId5"/>
    <p:sldLayoutId id="2147521246" r:id="rId6"/>
    <p:sldLayoutId id="2147521247" r:id="rId7"/>
    <p:sldLayoutId id="2147521248" r:id="rId8"/>
    <p:sldLayoutId id="2147521249" r:id="rId9"/>
    <p:sldLayoutId id="2147521250" r:id="rId10"/>
    <p:sldLayoutId id="2147521251" r:id="rId11"/>
    <p:sldLayoutId id="2147521252" r:id="rId12"/>
    <p:sldLayoutId id="2147521253" r:id="rId13"/>
    <p:sldLayoutId id="2147521254" r:id="rId14"/>
    <p:sldLayoutId id="2147521255" r:id="rId15"/>
    <p:sldLayoutId id="2147521256" r:id="rId16"/>
    <p:sldLayoutId id="2147521257" r:id="rId17"/>
    <p:sldLayoutId id="2147521258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62C9-8DF8-6A43-9E99-7B6BB597142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41AF-F266-5F47-830C-4C42C749A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5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1260" r:id="rId1"/>
    <p:sldLayoutId id="2147521261" r:id="rId2"/>
    <p:sldLayoutId id="2147521262" r:id="rId3"/>
    <p:sldLayoutId id="2147521263" r:id="rId4"/>
    <p:sldLayoutId id="2147521264" r:id="rId5"/>
    <p:sldLayoutId id="2147521265" r:id="rId6"/>
    <p:sldLayoutId id="2147521266" r:id="rId7"/>
    <p:sldLayoutId id="2147521267" r:id="rId8"/>
    <p:sldLayoutId id="2147521268" r:id="rId9"/>
    <p:sldLayoutId id="2147521269" r:id="rId10"/>
    <p:sldLayoutId id="21475212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5106" y="3585980"/>
            <a:ext cx="5467633" cy="52650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043377"/>
                </a:solidFill>
                <a:latin typeface="Arial" charset="0"/>
                <a:cs typeface="Arial" charset="0"/>
              </a:rPr>
              <a:t>Брико Николай Иванович</a:t>
            </a:r>
            <a:r>
              <a:rPr lang="en-US" sz="2800" dirty="0">
                <a:solidFill>
                  <a:srgbClr val="043377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5107" y="4112487"/>
            <a:ext cx="5467633" cy="1758487"/>
          </a:xfrm>
        </p:spPr>
        <p:txBody>
          <a:bodyPr>
            <a:normAutofit/>
          </a:bodyPr>
          <a:lstStyle/>
          <a:p>
            <a:pPr algn="l"/>
            <a:r>
              <a:rPr lang="ru-RU" sz="16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Директор ИОЗ им. Ф.Ф. Эрисмана </a:t>
            </a:r>
          </a:p>
          <a:p>
            <a:pPr algn="l"/>
            <a:r>
              <a:rPr lang="ru-RU" sz="11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ЗАВЕДУЮЩИЙ КАФЕДРОЙ</a:t>
            </a:r>
            <a:r>
              <a:rPr lang="is-IS" sz="11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 </a:t>
            </a:r>
            <a:r>
              <a:rPr lang="ru-RU" sz="11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  </a:t>
            </a:r>
            <a:r>
              <a:rPr lang="ru-RU" sz="16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эпидемиологии и доказательной медицины                                           </a:t>
            </a:r>
            <a:r>
              <a:rPr lang="is-IS" sz="11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ПЕРВОГО МГМУ ИМЕНИ И.М. СЕЧЕНОВА</a:t>
            </a:r>
            <a:endParaRPr lang="ru-RU" sz="1100" b="1" i="1" dirty="0">
              <a:solidFill>
                <a:srgbClr val="043377"/>
              </a:solidFill>
              <a:latin typeface="Arial" charset="0"/>
              <a:cs typeface="Arial" charset="0"/>
            </a:endParaRPr>
          </a:p>
          <a:p>
            <a:pPr algn="l"/>
            <a:r>
              <a:rPr lang="ru-RU" sz="1200" b="1" i="1" dirty="0">
                <a:solidFill>
                  <a:srgbClr val="043377"/>
                </a:solidFill>
                <a:latin typeface="Arial" charset="0"/>
                <a:cs typeface="Arial" charset="0"/>
              </a:rPr>
              <a:t>Главный эпидемиолог Минздрава РФ</a:t>
            </a:r>
          </a:p>
          <a:p>
            <a:pPr algn="l"/>
            <a:r>
              <a:rPr lang="ru-RU" sz="1100" dirty="0">
                <a:solidFill>
                  <a:srgbClr val="043377"/>
                </a:solidFill>
                <a:latin typeface="Arial" charset="0"/>
                <a:cs typeface="Arial" charset="0"/>
              </a:rPr>
              <a:t>АКАДЕМИК РАН, ПРОФЕССОР, </a:t>
            </a:r>
          </a:p>
          <a:p>
            <a:pPr algn="l"/>
            <a:r>
              <a:rPr lang="ru-RU" sz="1200" dirty="0" smtClean="0">
                <a:solidFill>
                  <a:srgbClr val="043377"/>
                </a:solidFill>
                <a:latin typeface="Arial" charset="0"/>
                <a:cs typeface="Arial" charset="0"/>
              </a:rPr>
              <a:t>20 </a:t>
            </a:r>
            <a:r>
              <a:rPr lang="ru-RU" sz="1200" dirty="0">
                <a:solidFill>
                  <a:srgbClr val="043377"/>
                </a:solidFill>
                <a:latin typeface="Arial" charset="0"/>
                <a:cs typeface="Arial" charset="0"/>
              </a:rPr>
              <a:t>апреля </a:t>
            </a:r>
            <a:r>
              <a:rPr lang="en-GB" sz="1200" dirty="0">
                <a:solidFill>
                  <a:srgbClr val="043377"/>
                </a:solidFill>
                <a:latin typeface="Arial" charset="0"/>
                <a:cs typeface="Arial" charset="0"/>
              </a:rPr>
              <a:t> </a:t>
            </a:r>
            <a:r>
              <a:rPr lang="is-IS" sz="1200" dirty="0">
                <a:solidFill>
                  <a:srgbClr val="043377"/>
                </a:solidFill>
                <a:latin typeface="Arial" charset="0"/>
                <a:cs typeface="Arial" charset="0"/>
              </a:rPr>
              <a:t>20</a:t>
            </a:r>
            <a:r>
              <a:rPr lang="ru-RU" sz="1200" dirty="0">
                <a:solidFill>
                  <a:srgbClr val="043377"/>
                </a:solidFill>
                <a:latin typeface="Arial" charset="0"/>
                <a:cs typeface="Arial" charset="0"/>
              </a:rPr>
              <a:t>20</a:t>
            </a:r>
            <a:endParaRPr lang="is-IS" sz="1200" dirty="0">
              <a:solidFill>
                <a:srgbClr val="043377"/>
              </a:solidFill>
              <a:latin typeface="Arial" charset="0"/>
              <a:cs typeface="Arial" charset="0"/>
            </a:endParaRPr>
          </a:p>
          <a:p>
            <a:pPr algn="l"/>
            <a:endParaRPr lang="en-US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35496" y="837899"/>
            <a:ext cx="4106795" cy="5143500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795" h="5143500">
                <a:moveTo>
                  <a:pt x="0" y="5128510"/>
                </a:moveTo>
                <a:cubicBezTo>
                  <a:pt x="3923" y="3419528"/>
                  <a:pt x="7847" y="1710547"/>
                  <a:pt x="11770" y="1565"/>
                </a:cubicBezTo>
                <a:lnTo>
                  <a:pt x="4106795" y="0"/>
                </a:lnTo>
                <a:lnTo>
                  <a:pt x="2436527" y="5143500"/>
                </a:lnTo>
                <a:lnTo>
                  <a:pt x="0" y="5128510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17227" r="13684" b="27752"/>
          <a:stretch/>
        </p:blipFill>
        <p:spPr>
          <a:xfrm>
            <a:off x="447608" y="1503083"/>
            <a:ext cx="2353142" cy="127248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463992" y="951845"/>
            <a:ext cx="5680008" cy="219855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i="1" dirty="0"/>
          </a:p>
          <a:p>
            <a:endParaRPr lang="ru-RU" sz="2800" b="1" i="1" dirty="0"/>
          </a:p>
          <a:p>
            <a:endParaRPr lang="ru-RU" sz="2800" b="1" i="1" dirty="0"/>
          </a:p>
          <a:p>
            <a:endParaRPr lang="ru-RU" sz="28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Эпидемиологическая характеристика </a:t>
            </a:r>
            <a:r>
              <a:rPr lang="en-US" sz="3200" b="1" dirty="0" smtClean="0">
                <a:solidFill>
                  <a:srgbClr val="C00000"/>
                </a:solidFill>
              </a:rPr>
              <a:t>COVID</a:t>
            </a:r>
            <a:r>
              <a:rPr lang="ru-RU" sz="3200" b="1" dirty="0" smtClean="0">
                <a:solidFill>
                  <a:srgbClr val="C00000"/>
                </a:solidFill>
              </a:rPr>
              <a:t>-19 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047806" cy="1008112"/>
          </a:xfrm>
        </p:spPr>
        <p:txBody>
          <a:bodyPr>
            <a:noAutofit/>
          </a:bodyPr>
          <a:lstStyle/>
          <a:p>
            <a:r>
              <a:rPr lang="de-DE" sz="1800" dirty="0" err="1"/>
              <a:t>Страны</a:t>
            </a:r>
            <a:r>
              <a:rPr lang="de-DE" sz="1800" dirty="0"/>
              <a:t> с </a:t>
            </a:r>
            <a:r>
              <a:rPr lang="de-DE" sz="1800" dirty="0" err="1"/>
              <a:t>наи</a:t>
            </a:r>
            <a:r>
              <a:rPr lang="ru-RU" sz="1800" dirty="0"/>
              <a:t>боль</a:t>
            </a:r>
            <a:r>
              <a:rPr lang="de-DE" sz="1800" dirty="0" err="1"/>
              <a:t>шей</a:t>
            </a:r>
            <a:r>
              <a:rPr lang="de-DE" sz="1800" dirty="0"/>
              <a:t> </a:t>
            </a:r>
            <a:r>
              <a:rPr lang="de-DE" sz="1800" dirty="0" err="1"/>
              <a:t>летальностью</a:t>
            </a:r>
            <a:r>
              <a:rPr lang="de-DE" sz="1800" dirty="0"/>
              <a:t> (</a:t>
            </a:r>
            <a:r>
              <a:rPr lang="de-DE" sz="1800" dirty="0" err="1"/>
              <a:t>среди</a:t>
            </a:r>
            <a:r>
              <a:rPr lang="de-DE" sz="1800" dirty="0"/>
              <a:t> </a:t>
            </a:r>
            <a:r>
              <a:rPr lang="de-DE" sz="1800" dirty="0" err="1"/>
              <a:t>государств</a:t>
            </a:r>
            <a:r>
              <a:rPr lang="de-DE" sz="1800" dirty="0"/>
              <a:t> </a:t>
            </a:r>
            <a:r>
              <a:rPr lang="de-DE" sz="1800" b="1" dirty="0"/>
              <a:t>с </a:t>
            </a:r>
            <a:r>
              <a:rPr lang="de-DE" sz="1800" b="1" dirty="0" err="1"/>
              <a:t>более</a:t>
            </a:r>
            <a:r>
              <a:rPr lang="de-DE" sz="1800" b="1" dirty="0"/>
              <a:t> </a:t>
            </a:r>
            <a:r>
              <a:rPr lang="de-DE" sz="1800" b="1" dirty="0" err="1"/>
              <a:t>чем</a:t>
            </a:r>
            <a:r>
              <a:rPr lang="de-DE" sz="1800" b="1" dirty="0"/>
              <a:t> </a:t>
            </a:r>
            <a:r>
              <a:rPr lang="ru-RU" sz="1800" b="1" dirty="0"/>
              <a:t>3000</a:t>
            </a:r>
            <a:r>
              <a:rPr lang="de-DE" sz="1800" b="1" dirty="0"/>
              <a:t> </a:t>
            </a:r>
            <a:r>
              <a:rPr lang="de-DE" sz="1800" b="1" dirty="0" err="1"/>
              <a:t>случа</a:t>
            </a:r>
            <a:r>
              <a:rPr lang="ru-RU" sz="1800" b="1" dirty="0"/>
              <a:t>ев</a:t>
            </a:r>
            <a:r>
              <a:rPr lang="de-DE" sz="1800" dirty="0"/>
              <a:t> </a:t>
            </a:r>
            <a:r>
              <a:rPr lang="de-DE" sz="1800" dirty="0" err="1"/>
              <a:t>заболевания</a:t>
            </a:r>
            <a:r>
              <a:rPr lang="de-DE" sz="1800" dirty="0"/>
              <a:t>)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119814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8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755576" y="116632"/>
            <a:ext cx="8064896" cy="698216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rapezoid 3"/>
          <p:cNvSpPr/>
          <p:nvPr/>
        </p:nvSpPr>
        <p:spPr>
          <a:xfrm>
            <a:off x="736716" y="177052"/>
            <a:ext cx="186353" cy="63779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34767" y="196385"/>
            <a:ext cx="5667503" cy="455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ЕЖЕДНЕВНЫЙ ПРИРОСТ СЛУЧАЕВ В РОССИЙСКОЙ ФЕДЕРАЦИИ (8-10%)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19249" y="177052"/>
            <a:ext cx="820083" cy="45560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47" y="2492896"/>
            <a:ext cx="8316924" cy="39324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814848"/>
            <a:ext cx="84969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По данным на 27 апреля, в России вирус обнаружен у более чем 87 тысяч граждан. В КНР их около 84 тысяч.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Статистика по смертям в двух странах сильно различается. Если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Китае умерли 4,6 тысячи пациентов с COVID-19, то в России почти в шесть раз меньше — 794.</a:t>
            </a:r>
          </a:p>
        </p:txBody>
      </p:sp>
    </p:spTree>
    <p:extLst>
      <p:ext uri="{BB962C8B-B14F-4D97-AF65-F5344CB8AC3E}">
        <p14:creationId xmlns:p14="http://schemas.microsoft.com/office/powerpoint/2010/main" val="38938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На </a:t>
            </a:r>
            <a:r>
              <a:rPr lang="ru-RU" sz="2400" b="1" dirty="0" smtClean="0"/>
              <a:t>27.04 </a:t>
            </a:r>
            <a:r>
              <a:rPr lang="ru-RU" sz="2400" b="1" dirty="0" err="1"/>
              <a:t>Ув</a:t>
            </a:r>
            <a:r>
              <a:rPr lang="ru-RU" sz="2400" b="1" dirty="0"/>
              <a:t>. на  </a:t>
            </a:r>
            <a:r>
              <a:rPr lang="ru-RU" sz="2400" b="1" dirty="0" smtClean="0"/>
              <a:t>7,2%, </a:t>
            </a:r>
            <a:r>
              <a:rPr lang="ru-RU" sz="2400" b="1" dirty="0"/>
              <a:t>летальность на </a:t>
            </a:r>
            <a:r>
              <a:rPr lang="ru-RU" sz="2400" b="1" dirty="0" smtClean="0"/>
              <a:t>6.1%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 smtClean="0"/>
              <a:t>На </a:t>
            </a:r>
            <a:r>
              <a:rPr lang="ru-RU" sz="2400" dirty="0"/>
              <a:t>26.04 </a:t>
            </a:r>
            <a:r>
              <a:rPr lang="ru-RU" sz="2400" dirty="0" err="1"/>
              <a:t>Ув</a:t>
            </a:r>
            <a:r>
              <a:rPr lang="ru-RU" sz="2400" dirty="0"/>
              <a:t>. на  7,9%, летальность на 8,9%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626" y="1988840"/>
            <a:ext cx="7548723" cy="42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2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91822" cy="158417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на 27.04 </a:t>
            </a:r>
            <a:r>
              <a:rPr lang="ru-RU" sz="1800" dirty="0">
                <a:solidFill>
                  <a:prstClr val="black"/>
                </a:solidFill>
              </a:rPr>
              <a:t>Москва </a:t>
            </a:r>
            <a:r>
              <a:rPr lang="ru-RU" sz="1800" b="1" dirty="0">
                <a:solidFill>
                  <a:prstClr val="black"/>
                </a:solidFill>
              </a:rPr>
              <a:t>46,3</a:t>
            </a:r>
            <a:r>
              <a:rPr lang="ru-RU" sz="1800" b="1" dirty="0" smtClean="0">
                <a:solidFill>
                  <a:prstClr val="black"/>
                </a:solidFill>
              </a:rPr>
              <a:t>% новых </a:t>
            </a:r>
            <a:r>
              <a:rPr lang="ru-RU" sz="1800" b="1" dirty="0">
                <a:solidFill>
                  <a:prstClr val="black"/>
                </a:solidFill>
              </a:rPr>
              <a:t>случаев в России (вчера – </a:t>
            </a:r>
            <a:r>
              <a:rPr lang="ru-RU" sz="1800" b="1" dirty="0" smtClean="0">
                <a:solidFill>
                  <a:prstClr val="black"/>
                </a:solidFill>
              </a:rPr>
              <a:t>46,7</a:t>
            </a:r>
            <a:r>
              <a:rPr lang="ru-RU" sz="1800" b="1" dirty="0">
                <a:solidFill>
                  <a:prstClr val="black"/>
                </a:solidFill>
              </a:rPr>
              <a:t>%), </a:t>
            </a:r>
            <a:r>
              <a:rPr lang="ru-RU" sz="1800" dirty="0">
                <a:solidFill>
                  <a:prstClr val="black"/>
                </a:solidFill>
              </a:rPr>
              <a:t>за весь период - </a:t>
            </a:r>
            <a:r>
              <a:rPr lang="ru-RU" sz="1800" b="1" dirty="0" smtClean="0">
                <a:solidFill>
                  <a:prstClr val="black"/>
                </a:solidFill>
              </a:rPr>
              <a:t>52,0%</a:t>
            </a:r>
            <a:r>
              <a:rPr lang="ru-RU" sz="1800" dirty="0" smtClean="0">
                <a:solidFill>
                  <a:prstClr val="black"/>
                </a:solidFill>
              </a:rPr>
              <a:t>. </a:t>
            </a:r>
            <a:r>
              <a:rPr lang="ru-RU" sz="1800" dirty="0">
                <a:solidFill>
                  <a:prstClr val="black"/>
                </a:solidFill>
              </a:rPr>
              <a:t>Летальность - 0,95%  и </a:t>
            </a:r>
            <a:r>
              <a:rPr lang="ru-RU" sz="1800" b="1" dirty="0">
                <a:solidFill>
                  <a:prstClr val="black"/>
                </a:solidFill>
              </a:rPr>
              <a:t>54,1% от всех </a:t>
            </a:r>
            <a:r>
              <a:rPr lang="ru-RU" sz="1800" dirty="0">
                <a:solidFill>
                  <a:prstClr val="black"/>
                </a:solidFill>
              </a:rPr>
              <a:t>смертей в стране.  </a:t>
            </a:r>
            <a:r>
              <a:rPr lang="ru-RU" sz="1800" dirty="0" smtClean="0">
                <a:solidFill>
                  <a:prstClr val="black"/>
                </a:solidFill>
              </a:rPr>
              <a:t/>
            </a:r>
            <a:br>
              <a:rPr lang="ru-RU" sz="1800" dirty="0" smtClean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>Умерло </a:t>
            </a:r>
            <a:r>
              <a:rPr lang="ru-RU" sz="1800" dirty="0">
                <a:solidFill>
                  <a:prstClr val="black"/>
                </a:solidFill>
              </a:rPr>
              <a:t>за </a:t>
            </a:r>
            <a:r>
              <a:rPr lang="ru-RU" sz="1800" dirty="0" smtClean="0">
                <a:solidFill>
                  <a:prstClr val="black"/>
                </a:solidFill>
              </a:rPr>
              <a:t>27.04 </a:t>
            </a:r>
            <a:r>
              <a:rPr lang="ru-RU" sz="1800" dirty="0">
                <a:solidFill>
                  <a:prstClr val="black"/>
                </a:solidFill>
              </a:rPr>
              <a:t>– </a:t>
            </a:r>
            <a:r>
              <a:rPr lang="ru-RU" sz="1800" dirty="0" smtClean="0">
                <a:solidFill>
                  <a:prstClr val="black"/>
                </a:solidFill>
              </a:rPr>
              <a:t>48 </a:t>
            </a:r>
            <a:r>
              <a:rPr lang="ru-RU" sz="1800" dirty="0">
                <a:solidFill>
                  <a:prstClr val="black"/>
                </a:solidFill>
              </a:rPr>
              <a:t>(вчера 66)  (Москва </a:t>
            </a:r>
            <a:r>
              <a:rPr lang="ru-RU" sz="1800" dirty="0" smtClean="0">
                <a:solidFill>
                  <a:prstClr val="black"/>
                </a:solidFill>
              </a:rPr>
              <a:t>-31, </a:t>
            </a:r>
            <a:r>
              <a:rPr lang="ru-RU" sz="1800" dirty="0">
                <a:solidFill>
                  <a:prstClr val="black"/>
                </a:solidFill>
              </a:rPr>
              <a:t>вчера - </a:t>
            </a:r>
            <a:r>
              <a:rPr lang="ru-RU" sz="1800" dirty="0" smtClean="0">
                <a:solidFill>
                  <a:prstClr val="black"/>
                </a:solidFill>
              </a:rPr>
              <a:t>38 </a:t>
            </a:r>
            <a:r>
              <a:rPr lang="ru-RU" sz="1800" dirty="0">
                <a:solidFill>
                  <a:prstClr val="black"/>
                </a:solidFill>
              </a:rPr>
              <a:t>чел) </a:t>
            </a:r>
            <a:br>
              <a:rPr lang="ru-RU" sz="18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233" y="1988841"/>
            <a:ext cx="2986823" cy="40324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948" y="2228851"/>
            <a:ext cx="3050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Среди новых заболевших: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🔹41,5% — от 18 до 45 лет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🔹36,5% — от 46 до 65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🔹12% — от 66 до 79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🔹6% — старше 80 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🔹4% — дети</a:t>
            </a:r>
          </a:p>
        </p:txBody>
      </p:sp>
    </p:spTree>
    <p:extLst>
      <p:ext uri="{BB962C8B-B14F-4D97-AF65-F5344CB8AC3E}">
        <p14:creationId xmlns:p14="http://schemas.microsoft.com/office/powerpoint/2010/main" val="313302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9CBB67-5D9C-40A4-BA3D-130225EE5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3" y="692696"/>
            <a:ext cx="8856985" cy="5904656"/>
          </a:xfrm>
        </p:spPr>
        <p:txBody>
          <a:bodyPr>
            <a:no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По </a:t>
            </a:r>
            <a:r>
              <a:rPr lang="ru-RU" sz="1800" dirty="0"/>
              <a:t>данным ВОЗ, среди зараженных </a:t>
            </a:r>
            <a:r>
              <a:rPr lang="ru-RU" sz="1800" dirty="0" err="1"/>
              <a:t>коронавирусом</a:t>
            </a:r>
            <a:r>
              <a:rPr lang="ru-RU" sz="1800" dirty="0"/>
              <a:t> доля медиков составляет около </a:t>
            </a:r>
            <a:r>
              <a:rPr lang="ru-RU" sz="1800" b="1" dirty="0"/>
              <a:t>20%.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/>
              <a:t>В Ухане не менее </a:t>
            </a:r>
            <a:r>
              <a:rPr lang="ru-RU" sz="1800" b="1" dirty="0"/>
              <a:t>40% заболевших </a:t>
            </a:r>
            <a:r>
              <a:rPr lang="ru-RU" sz="1800" dirty="0"/>
              <a:t>инфицировались в медицинских </a:t>
            </a:r>
            <a:r>
              <a:rPr lang="ru-RU" sz="1800" dirty="0" smtClean="0"/>
              <a:t>организациях.  В </a:t>
            </a:r>
            <a:r>
              <a:rPr lang="ru-RU" sz="1800" dirty="0"/>
              <a:t>Китае зарегистрировано более </a:t>
            </a:r>
            <a:r>
              <a:rPr lang="ru-RU" sz="1800" b="1" dirty="0">
                <a:solidFill>
                  <a:srgbClr val="002060"/>
                </a:solidFill>
              </a:rPr>
              <a:t>3,7 тысяч </a:t>
            </a:r>
            <a:r>
              <a:rPr lang="ru-RU" sz="1800" dirty="0"/>
              <a:t>заражений медицинского персонала.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/>
              <a:t>В Италии заразились более </a:t>
            </a:r>
            <a:r>
              <a:rPr lang="ru-RU" sz="1800" b="1" dirty="0">
                <a:solidFill>
                  <a:srgbClr val="002060"/>
                </a:solidFill>
              </a:rPr>
              <a:t>6200 </a:t>
            </a:r>
            <a:r>
              <a:rPr lang="ru-RU" sz="1800" dirty="0"/>
              <a:t>медицинских работников</a:t>
            </a:r>
            <a:r>
              <a:rPr lang="ru-RU" sz="1800" dirty="0" smtClean="0"/>
              <a:t>. В </a:t>
            </a:r>
            <a:r>
              <a:rPr lang="ru-RU" sz="1800" dirty="0"/>
              <a:t>Испании медработников с Covid-19 на данный момент насчитывается более </a:t>
            </a:r>
            <a:r>
              <a:rPr lang="ru-RU" sz="1800" b="1" dirty="0">
                <a:solidFill>
                  <a:srgbClr val="002060"/>
                </a:solidFill>
              </a:rPr>
              <a:t>6500 </a:t>
            </a:r>
            <a:r>
              <a:rPr lang="ru-RU" sz="1800" dirty="0"/>
              <a:t>человек, что составляет </a:t>
            </a:r>
            <a:r>
              <a:rPr lang="ru-RU" sz="1800" b="1" dirty="0"/>
              <a:t>12%</a:t>
            </a:r>
            <a:r>
              <a:rPr lang="ru-RU" sz="1800" dirty="0"/>
              <a:t> от общего числа зараженных</a:t>
            </a:r>
            <a:r>
              <a:rPr lang="ru-RU" sz="1800" dirty="0" smtClean="0"/>
              <a:t>. В </a:t>
            </a:r>
            <a:r>
              <a:rPr lang="ru-RU" sz="1800" dirty="0"/>
              <a:t>Нидерландах заразились более </a:t>
            </a:r>
            <a:r>
              <a:rPr lang="ru-RU" sz="1800" b="1" dirty="0">
                <a:solidFill>
                  <a:srgbClr val="002060"/>
                </a:solidFill>
              </a:rPr>
              <a:t>6 тысяч </a:t>
            </a:r>
            <a:r>
              <a:rPr lang="ru-RU" sz="1800" dirty="0"/>
              <a:t>медиков, около </a:t>
            </a:r>
            <a:r>
              <a:rPr lang="ru-RU" sz="1800" b="1" dirty="0"/>
              <a:t>26%</a:t>
            </a:r>
            <a:r>
              <a:rPr lang="ru-RU" sz="1800" dirty="0"/>
              <a:t> из всех заболевших - медицинские работники.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Всего </a:t>
            </a:r>
            <a:r>
              <a:rPr lang="ru-RU" sz="1800" dirty="0"/>
              <a:t>в Китае от этой инфекции умерло </a:t>
            </a:r>
            <a:r>
              <a:rPr lang="ru-RU" sz="1800" b="1" dirty="0"/>
              <a:t>23 медицинских работника, в Италии – 120</a:t>
            </a:r>
            <a:r>
              <a:rPr lang="ru-RU" sz="1800" dirty="0"/>
              <a:t>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/>
              <a:t>В </a:t>
            </a:r>
            <a:r>
              <a:rPr lang="ru-RU" sz="1800" dirty="0" smtClean="0"/>
              <a:t>России (на 20 апреля)  </a:t>
            </a:r>
            <a:r>
              <a:rPr lang="ru-RU" sz="1800" dirty="0"/>
              <a:t>зафиксировано 285 очагов заболевания </a:t>
            </a:r>
            <a:r>
              <a:rPr lang="ru-RU" sz="1800" dirty="0" err="1"/>
              <a:t>коронавирусом</a:t>
            </a:r>
            <a:r>
              <a:rPr lang="ru-RU" sz="1800" dirty="0"/>
              <a:t>, </a:t>
            </a:r>
            <a:r>
              <a:rPr lang="ru-RU" sz="1800" dirty="0" smtClean="0"/>
              <a:t>(социальные </a:t>
            </a:r>
            <a:r>
              <a:rPr lang="ru-RU" sz="1800" dirty="0"/>
              <a:t>учреждения, </a:t>
            </a:r>
            <a:r>
              <a:rPr lang="ru-RU" sz="1800" dirty="0" smtClean="0"/>
              <a:t>медицинские организации</a:t>
            </a:r>
            <a:r>
              <a:rPr lang="ru-RU" sz="1800" dirty="0"/>
              <a:t>)</a:t>
            </a:r>
            <a:endParaRPr lang="ru-RU" sz="1800" dirty="0" smtClean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В </a:t>
            </a:r>
            <a:r>
              <a:rPr lang="ru-RU" sz="1800" dirty="0"/>
              <a:t>этих очагах заболевания в общей сложности находятся 4 704 россиян под </a:t>
            </a:r>
            <a:r>
              <a:rPr lang="ru-RU" sz="1800" dirty="0" err="1"/>
              <a:t>меднаблюдением</a:t>
            </a:r>
            <a:r>
              <a:rPr lang="ru-RU" sz="1800" dirty="0"/>
              <a:t> и те, у кого подтвержден диагноз COVID-19, </a:t>
            </a:r>
            <a:endParaRPr lang="ru-RU" sz="1800" dirty="0" smtClean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Министерство </a:t>
            </a:r>
            <a:r>
              <a:rPr lang="ru-RU" sz="1800" dirty="0"/>
              <a:t>труда рекомендовало закрыть на полный карантин организации социального обслуживания населения (дома престарелых, психоневрологические интернаты) во всех регионах России вместе с их сотрудниками. </a:t>
            </a:r>
            <a:endParaRPr lang="ru-RU" sz="1800" dirty="0" smtClean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По </a:t>
            </a:r>
            <a:r>
              <a:rPr lang="ru-RU" sz="1800" dirty="0"/>
              <a:t>данным ведомства, в семи регионах в 16 психоневрологических интернатах выявлено 457 случаев заражения </a:t>
            </a:r>
            <a:r>
              <a:rPr lang="ru-RU" sz="1800" dirty="0" err="1"/>
              <a:t>коронавирусом</a:t>
            </a:r>
            <a:r>
              <a:rPr lang="ru-RU" sz="1800" dirty="0"/>
              <a:t> </a:t>
            </a:r>
            <a:r>
              <a:rPr lang="ru-RU" sz="1800" dirty="0" smtClean="0"/>
              <a:t>COVID-19</a:t>
            </a:r>
            <a:endParaRPr lang="ru-RU" sz="18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800" dirty="0" smtClean="0"/>
              <a:t>Зарегистрированы вспышки в образовательных учреждениях Министерства обороны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endParaRPr lang="ru-RU" sz="1400" dirty="0"/>
          </a:p>
        </p:txBody>
      </p:sp>
      <p:sp>
        <p:nvSpPr>
          <p:cNvPr id="5" name="Rectangle 6"/>
          <p:cNvSpPr/>
          <p:nvPr/>
        </p:nvSpPr>
        <p:spPr>
          <a:xfrm>
            <a:off x="179512" y="44624"/>
            <a:ext cx="8964488" cy="648072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Covid</a:t>
            </a:r>
            <a:r>
              <a:rPr lang="en-US" sz="1800" dirty="0">
                <a:solidFill>
                  <a:schemeClr val="tx1"/>
                </a:solidFill>
              </a:rPr>
              <a:t> 19 </a:t>
            </a:r>
            <a:r>
              <a:rPr lang="ru-RU" sz="1800" dirty="0">
                <a:solidFill>
                  <a:schemeClr val="tx1"/>
                </a:solidFill>
              </a:rPr>
              <a:t>как ИСМП и болезнь организованных коллективов </a:t>
            </a:r>
            <a:r>
              <a:rPr lang="ru-RU" sz="1800" dirty="0" smtClean="0">
                <a:solidFill>
                  <a:schemeClr val="tx1"/>
                </a:solidFill>
              </a:rPr>
              <a:t>(воинские коллективы, </a:t>
            </a:r>
            <a:r>
              <a:rPr lang="ru-RU" sz="1800" dirty="0">
                <a:solidFill>
                  <a:schemeClr val="tx1"/>
                </a:solidFill>
              </a:rPr>
              <a:t>дома престарелых</a:t>
            </a:r>
            <a:r>
              <a:rPr lang="ru-RU" sz="1800" dirty="0" smtClean="0">
                <a:solidFill>
                  <a:schemeClr val="tx1"/>
                </a:solidFill>
              </a:rPr>
              <a:t>, психоневрологические диспансеры, </a:t>
            </a:r>
            <a:r>
              <a:rPr lang="ru-RU" sz="1800" dirty="0">
                <a:solidFill>
                  <a:schemeClr val="tx1"/>
                </a:solidFill>
              </a:rPr>
              <a:t>учреждения ФСИН)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30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9"/>
            <a:ext cx="7499176" cy="432048"/>
          </a:xfrm>
        </p:spPr>
        <p:txBody>
          <a:bodyPr/>
          <a:lstStyle/>
          <a:p>
            <a:r>
              <a:rPr lang="en-US" sz="2400" b="1" dirty="0"/>
              <a:t>Covid19 </a:t>
            </a:r>
            <a:r>
              <a:rPr lang="ru-RU" sz="2400" b="1" dirty="0"/>
              <a:t>среди военнослужащих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56584"/>
          </a:xfrm>
        </p:spPr>
        <p:txBody>
          <a:bodyPr/>
          <a:lstStyle/>
          <a:p>
            <a:r>
              <a:rPr lang="ru-RU" dirty="0"/>
              <a:t>По данным Минобороны </a:t>
            </a:r>
            <a:r>
              <a:rPr lang="ru-RU" b="1" dirty="0"/>
              <a:t>У 874 </a:t>
            </a:r>
            <a:r>
              <a:rPr lang="ru-RU" dirty="0"/>
              <a:t>российских военных </a:t>
            </a:r>
            <a:r>
              <a:rPr lang="ru-RU" dirty="0" smtClean="0"/>
              <a:t>по </a:t>
            </a:r>
            <a:r>
              <a:rPr lang="ru-RU" dirty="0"/>
              <a:t>результатам сплошного тестирования подтвердился </a:t>
            </a:r>
            <a:r>
              <a:rPr lang="ru-RU" dirty="0" err="1"/>
              <a:t>коронавирус</a:t>
            </a:r>
            <a:r>
              <a:rPr lang="ru-RU" dirty="0"/>
              <a:t>.</a:t>
            </a:r>
          </a:p>
          <a:p>
            <a:r>
              <a:rPr lang="ru-RU" dirty="0"/>
              <a:t>В госпиталях Минобороны — </a:t>
            </a:r>
            <a:r>
              <a:rPr lang="ru-RU" b="1" dirty="0"/>
              <a:t>314 ч</a:t>
            </a:r>
            <a:r>
              <a:rPr lang="ru-RU" dirty="0"/>
              <a:t>еловек, в изоляторах по месту службы </a:t>
            </a:r>
            <a:r>
              <a:rPr lang="ru-RU" b="1" dirty="0"/>
              <a:t>— 175 </a:t>
            </a:r>
            <a:r>
              <a:rPr lang="ru-RU" dirty="0"/>
              <a:t>человек, в лечебных учреждениях системы гражданского здравоохранения — 6 человек, изолированы на дому — 379 человек"</a:t>
            </a:r>
          </a:p>
          <a:p>
            <a:r>
              <a:rPr lang="ru-RU" dirty="0"/>
              <a:t>Кроме того, </a:t>
            </a:r>
            <a:r>
              <a:rPr lang="ru-RU" dirty="0" err="1"/>
              <a:t>коронавирус</a:t>
            </a:r>
            <a:r>
              <a:rPr lang="ru-RU" dirty="0"/>
              <a:t> также подтвердился у </a:t>
            </a:r>
            <a:r>
              <a:rPr lang="ru-RU" b="1" dirty="0"/>
              <a:t>779 курсантов </a:t>
            </a:r>
            <a:r>
              <a:rPr lang="ru-RU" dirty="0"/>
              <a:t>и слушателей военных вузов Минобороны и </a:t>
            </a:r>
            <a:r>
              <a:rPr lang="ru-RU" b="1" dirty="0"/>
              <a:t>192 человек </a:t>
            </a:r>
            <a:r>
              <a:rPr lang="ru-RU" dirty="0"/>
              <a:t>из </a:t>
            </a:r>
            <a:r>
              <a:rPr lang="ru-RU" dirty="0" err="1"/>
              <a:t>довузовских</a:t>
            </a:r>
            <a:r>
              <a:rPr lang="ru-RU" dirty="0"/>
              <a:t> учебных заведений, среди которых преподаватели и воспитанники.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1400" dirty="0"/>
              <a:t>Информационный бюллетень Министерства обороны Российской Федерации по недопущению распространения новой </a:t>
            </a:r>
            <a:r>
              <a:rPr lang="ru-RU" sz="1400" dirty="0" err="1"/>
              <a:t>коронавирусной</a:t>
            </a:r>
            <a:r>
              <a:rPr lang="ru-RU" sz="1400" dirty="0"/>
              <a:t> инфекции (по состоянию на 26 апреля 2020 г.)</a:t>
            </a:r>
          </a:p>
        </p:txBody>
      </p:sp>
    </p:spTree>
    <p:extLst>
      <p:ext uri="{BB962C8B-B14F-4D97-AF65-F5344CB8AC3E}">
        <p14:creationId xmlns:p14="http://schemas.microsoft.com/office/powerpoint/2010/main" val="30322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04056"/>
          </a:xfrm>
        </p:spPr>
        <p:txBody>
          <a:bodyPr/>
          <a:lstStyle/>
          <a:p>
            <a:r>
              <a:rPr lang="ru-RU" dirty="0" smtClean="0"/>
              <a:t>Количество заболевших медиков росте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20" y="1124744"/>
            <a:ext cx="8367120" cy="519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924950"/>
            <a:ext cx="6120680" cy="6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0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sz="2400" b="1" dirty="0" smtClean="0"/>
              <a:t>Летальность, </a:t>
            </a:r>
            <a:r>
              <a:rPr lang="ru-RU" sz="2400" b="1" dirty="0"/>
              <a:t>связанная со вспышками COVID-19 в домах престарелых: первые международные данные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7201"/>
            <a:ext cx="8229600" cy="429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3"/>
            <a:ext cx="7715200" cy="360039"/>
          </a:xfrm>
        </p:spPr>
        <p:txBody>
          <a:bodyPr/>
          <a:lstStyle/>
          <a:p>
            <a:r>
              <a:rPr lang="ru-RU" sz="2400" b="1" dirty="0"/>
              <a:t>Основные причины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8916180" cy="6120679"/>
          </a:xfrm>
        </p:spPr>
        <p:txBody>
          <a:bodyPr/>
          <a:lstStyle/>
          <a:p>
            <a:pPr marL="0" indent="0"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Объективные причины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Неудовлетворительное материально-техническое состояние части медицинских организаций, не позволяющее  осуществить в полной мере противоэпидемические мероприятия. Отсутствие в медицинских организациях боксов для изоляции инфекционных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больных, санитарных пропускников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персонала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Проблемы с камерной дезинфекцией. Сеть дезинфекционных станций претерпела сокращение (камерная дезинфекция, обработка транспорта и др.)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обеспечение СИЗ (респираторы, защитные очки, лицевые щитки)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респираторов класса FFP2 или FFP3 используются медицинские маски, что недостаточно для защиты органов дыхания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Нехватка госпитальных эпидемиологов (за рубежом  специалистов по инфекционному контролю в медицинских организациях) 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врач-эпидемиолог медицинской организации ответственный за  организацию зеленых и красных зон, обеспечению эпидемиологической безопасности в нестандартных условиях.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Недостаточное тестирование врачей: необходимо превентивно выявлять заражения и не допускать внутрибольничную передачу инфекции.  Недостаточная организация изоляции врачей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степень переподготовки врачей, привлеченных к лечению пациентов с новой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инфекцией</a:t>
            </a:r>
          </a:p>
          <a:p>
            <a:pPr marL="0" indent="0">
              <a:buNone/>
            </a:pP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Субьективные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связанные деятельностью мед. работников.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Отсутствие навыка сортировки больных, 	Отсутствие устойчивого навыка  работы в СИЗ и снятия СИЗ. Инфицирование происходит в том числе при снятии костюма биологической защиты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настороженности. Недооценка опасности ситуации.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5687" y="5519989"/>
            <a:ext cx="410998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54305">
              <a:spcBef>
                <a:spcPts val="71"/>
              </a:spcBef>
            </a:pPr>
            <a:r>
              <a:rPr sz="1200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коронавирусной инфекции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Южной Корее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возрастным группам на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sz="1200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z="1200" spc="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8063" y="5918880"/>
            <a:ext cx="32804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</a:t>
            </a:r>
            <a:r>
              <a:rPr sz="1350" spc="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350" spc="-2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r>
              <a:rPr sz="1350" spc="-9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</a:t>
            </a:r>
            <a:r>
              <a:rPr sz="1350" spc="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atist</a:t>
            </a:r>
            <a:r>
              <a:rPr sz="1350" spc="-1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.com/s</a:t>
            </a:r>
            <a:r>
              <a:rPr sz="1350" spc="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atistics/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89908" y="5519989"/>
            <a:ext cx="3942532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 коронавирусной инфекции</a:t>
            </a:r>
            <a:r>
              <a:rPr sz="1200" spc="16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344"/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Италии по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возрастным группам на </a:t>
            </a:r>
            <a:r>
              <a:rPr sz="120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sz="1200" spc="-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sz="1200" spc="-8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sz="1200" spc="9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7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869" y="1762732"/>
            <a:ext cx="4448175" cy="3752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4589908" y="2230088"/>
            <a:ext cx="4261199" cy="2958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object 9"/>
          <p:cNvSpPr/>
          <p:nvPr/>
        </p:nvSpPr>
        <p:spPr>
          <a:xfrm>
            <a:off x="230981" y="2314576"/>
            <a:ext cx="1371600" cy="488156"/>
          </a:xfrm>
          <a:custGeom>
            <a:avLst/>
            <a:gdLst/>
            <a:ahLst/>
            <a:cxnLst/>
            <a:rect l="l" t="t" r="r" b="b"/>
            <a:pathLst>
              <a:path w="1828800" h="650875">
                <a:moveTo>
                  <a:pt x="0" y="650875"/>
                </a:moveTo>
                <a:lnTo>
                  <a:pt x="1828800" y="650875"/>
                </a:lnTo>
                <a:lnTo>
                  <a:pt x="1828800" y="0"/>
                </a:lnTo>
                <a:lnTo>
                  <a:pt x="0" y="0"/>
                </a:lnTo>
                <a:lnTo>
                  <a:pt x="0" y="65087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30981" y="2802779"/>
            <a:ext cx="4029075" cy="739616"/>
          </a:xfrm>
          <a:custGeom>
            <a:avLst/>
            <a:gdLst/>
            <a:ahLst/>
            <a:cxnLst/>
            <a:rect l="l" t="t" r="r" b="b"/>
            <a:pathLst>
              <a:path w="5372100" h="986154">
                <a:moveTo>
                  <a:pt x="0" y="985837"/>
                </a:moveTo>
                <a:lnTo>
                  <a:pt x="5372100" y="985837"/>
                </a:lnTo>
                <a:lnTo>
                  <a:pt x="5372100" y="0"/>
                </a:lnTo>
                <a:lnTo>
                  <a:pt x="0" y="0"/>
                </a:lnTo>
                <a:lnTo>
                  <a:pt x="0" y="98583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230981" y="3556397"/>
            <a:ext cx="3171825" cy="472916"/>
          </a:xfrm>
          <a:custGeom>
            <a:avLst/>
            <a:gdLst/>
            <a:ahLst/>
            <a:cxnLst/>
            <a:rect l="l" t="t" r="r" b="b"/>
            <a:pathLst>
              <a:path w="4229100" h="630554">
                <a:moveTo>
                  <a:pt x="0" y="630237"/>
                </a:moveTo>
                <a:lnTo>
                  <a:pt x="4229100" y="630237"/>
                </a:lnTo>
                <a:lnTo>
                  <a:pt x="4229100" y="0"/>
                </a:lnTo>
                <a:lnTo>
                  <a:pt x="0" y="0"/>
                </a:lnTo>
                <a:lnTo>
                  <a:pt x="0" y="63023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230981" y="4057651"/>
            <a:ext cx="1585913" cy="488156"/>
          </a:xfrm>
          <a:custGeom>
            <a:avLst/>
            <a:gdLst/>
            <a:ahLst/>
            <a:cxnLst/>
            <a:rect l="l" t="t" r="r" b="b"/>
            <a:pathLst>
              <a:path w="2114550" h="650875">
                <a:moveTo>
                  <a:pt x="0" y="650875"/>
                </a:moveTo>
                <a:lnTo>
                  <a:pt x="2114550" y="650875"/>
                </a:lnTo>
                <a:lnTo>
                  <a:pt x="2114550" y="0"/>
                </a:lnTo>
                <a:lnTo>
                  <a:pt x="0" y="0"/>
                </a:lnTo>
                <a:lnTo>
                  <a:pt x="0" y="65087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" name="object 13"/>
          <p:cNvSpPr txBox="1"/>
          <p:nvPr/>
        </p:nvSpPr>
        <p:spPr>
          <a:xfrm>
            <a:off x="1790509" y="2439924"/>
            <a:ext cx="287179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spc="-8" dirty="0">
                <a:latin typeface="Arial"/>
                <a:cs typeface="Arial"/>
              </a:rPr>
              <a:t>6,48%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2561" y="3196114"/>
            <a:ext cx="330518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750" b="1" spc="-8" dirty="0">
                <a:latin typeface="Arial"/>
                <a:cs typeface="Arial"/>
              </a:rPr>
              <a:t>50,88%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28973" y="1762732"/>
            <a:ext cx="3699510" cy="3538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object 16"/>
          <p:cNvSpPr txBox="1"/>
          <p:nvPr/>
        </p:nvSpPr>
        <p:spPr>
          <a:xfrm>
            <a:off x="3494436" y="3741611"/>
            <a:ext cx="340043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spc="-8" dirty="0">
                <a:latin typeface="Arial"/>
                <a:cs typeface="Arial"/>
              </a:rPr>
              <a:t>31,31%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76537" y="5816288"/>
            <a:ext cx="15335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784"/>
              </a:lnSpc>
            </a:pPr>
            <a:fld id="{81D60167-4931-47E6-BA6A-407CBD079E47}" type="slidenum">
              <a:rPr sz="750" spc="-4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28575">
                <a:lnSpc>
                  <a:spcPts val="784"/>
                </a:lnSpc>
              </a:pPr>
              <a:t>19</a:t>
            </a:fld>
            <a:endParaRPr sz="7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46338" y="4233292"/>
            <a:ext cx="340043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spc="-8" dirty="0">
                <a:latin typeface="Arial"/>
                <a:cs typeface="Arial"/>
              </a:rPr>
              <a:t>11,34%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ВОЗРАСТНАЯ ХАРАКТЕРИСТИКА ЗАБОЛЕВШИХ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981" y="788396"/>
            <a:ext cx="8620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kumimoji="1" lang="ru-RU" sz="18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Более 80% новых заболевших моложе 65 лет: 40,5% - от 18 до 45 лет; 37,5% - от 46 до 65 лет; 11,5% - от 66 до 79 лет; 7,5% - старше 80 лет; 3% - дети.</a:t>
            </a:r>
            <a:endParaRPr kumimoji="1" lang="ru-RU" sz="18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3F33385F-56D1-4099-84B3-AF7B62319F81}"/>
              </a:ext>
            </a:extLst>
          </p:cNvPr>
          <p:cNvSpPr/>
          <p:nvPr/>
        </p:nvSpPr>
        <p:spPr>
          <a:xfrm>
            <a:off x="794191" y="1279980"/>
            <a:ext cx="1954422" cy="17758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3B939C8-60BC-42B1-A661-45A142E1EC49}"/>
              </a:ext>
            </a:extLst>
          </p:cNvPr>
          <p:cNvSpPr/>
          <p:nvPr/>
        </p:nvSpPr>
        <p:spPr>
          <a:xfrm>
            <a:off x="3406727" y="1127120"/>
            <a:ext cx="2598957" cy="22204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66E1BE2-FB0D-4BD1-B877-00B93157A0F6}"/>
              </a:ext>
            </a:extLst>
          </p:cNvPr>
          <p:cNvSpPr/>
          <p:nvPr/>
        </p:nvSpPr>
        <p:spPr>
          <a:xfrm>
            <a:off x="6326401" y="1135346"/>
            <a:ext cx="2508573" cy="230352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4AAC6FF-66BC-410D-B8E7-472466A9480E}"/>
              </a:ext>
            </a:extLst>
          </p:cNvPr>
          <p:cNvSpPr/>
          <p:nvPr/>
        </p:nvSpPr>
        <p:spPr>
          <a:xfrm>
            <a:off x="590312" y="3785822"/>
            <a:ext cx="2294124" cy="21638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DF9B961-FD1E-4109-9AD8-BEEBCED575B2}"/>
              </a:ext>
            </a:extLst>
          </p:cNvPr>
          <p:cNvSpPr/>
          <p:nvPr/>
        </p:nvSpPr>
        <p:spPr>
          <a:xfrm>
            <a:off x="3706186" y="3882618"/>
            <a:ext cx="2288086" cy="221067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365DFE9-AD9C-4FA4-8EEE-603B555C2466}"/>
              </a:ext>
            </a:extLst>
          </p:cNvPr>
          <p:cNvSpPr/>
          <p:nvPr/>
        </p:nvSpPr>
        <p:spPr>
          <a:xfrm>
            <a:off x="6598048" y="3927788"/>
            <a:ext cx="2130709" cy="211437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C51A9AC-25B9-4EA1-AAB5-92732F044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757" y="1268760"/>
            <a:ext cx="3112792" cy="1886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  <a:t>01 ноября 2002 – 31 июля 2003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alt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SARS</a:t>
            </a:r>
            <a:r>
              <a:rPr lang="ru-RU" alt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 или ТОРС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  <a:t>г. </a:t>
            </a:r>
            <a:r>
              <a:rPr lang="ru-RU" altLang="en-US" sz="1200" b="1" dirty="0" err="1">
                <a:solidFill>
                  <a:srgbClr val="043377"/>
                </a:solidFill>
                <a:latin typeface="Arial" panose="020B0604020202020204" pitchFamily="34" charset="0"/>
              </a:rPr>
              <a:t>Фошань</a:t>
            </a:r>
            <a:endParaRPr lang="ru-RU" altLang="en-US" sz="1200" b="1" dirty="0">
              <a:solidFill>
                <a:srgbClr val="043377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  <a:t>(провинция Гуандун, Китай)</a:t>
            </a:r>
            <a:b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</a:br>
            <a: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  <a:t>8 422 сл. в 30 странах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Наибольшее число случаев: 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в странах Юго-Восточной Азии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(КНР, Гонконг, Тайвань, Сингапур, Вьетнам)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Число летальных случаев: </a:t>
            </a:r>
            <a:r>
              <a:rPr lang="ru-RU" altLang="en-US" sz="1200" b="1" dirty="0">
                <a:solidFill>
                  <a:srgbClr val="043377"/>
                </a:solidFill>
                <a:latin typeface="Arial" panose="020B0604020202020204" pitchFamily="34" charset="0"/>
              </a:rPr>
              <a:t>916  (</a:t>
            </a:r>
            <a:r>
              <a:rPr lang="ru-RU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10,9%)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84% случаев приходятся на КНР (в т.ч. Гонконг)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ru-RU" altLang="en-US" sz="1200" dirty="0">
                <a:solidFill>
                  <a:srgbClr val="043377"/>
                </a:solidFill>
                <a:latin typeface="Arial" panose="020B0604020202020204" pitchFamily="34" charset="0"/>
              </a:rPr>
              <a:t>Удельный вес медработников – </a:t>
            </a:r>
            <a:r>
              <a:rPr lang="ru-RU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20%</a:t>
            </a:r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endParaRPr lang="ru-RU" altLang="en-US" sz="1200" dirty="0">
              <a:solidFill>
                <a:srgbClr val="043377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endParaRPr lang="ru-RU" altLang="en-US" sz="1200" dirty="0">
              <a:solidFill>
                <a:srgbClr val="043377"/>
              </a:solidFill>
              <a:latin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9C87A0D-A7D9-4A2E-9BEB-8646A9CFE27B}"/>
              </a:ext>
            </a:extLst>
          </p:cNvPr>
          <p:cNvSpPr txBox="1">
            <a:spLocks/>
          </p:cNvSpPr>
          <p:nvPr/>
        </p:nvSpPr>
        <p:spPr>
          <a:xfrm>
            <a:off x="6216432" y="1385099"/>
            <a:ext cx="2756337" cy="1473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2008-2009 гг.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«Свиной» грипп 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H1N1</a:t>
            </a:r>
            <a:endParaRPr kumimoji="1" lang="ru-RU" altLang="en-US" sz="1200" b="1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Пандемия продлилась 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около 15 месяцев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затронула 214 стран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Заболело более 1,6 млн. человек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284 500 погибло (17,4%)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18,5 тыс. 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(лаб. верифицированы)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kumimoji="1" lang="ru-RU" altLang="en-US" sz="1200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85FC5C8-0B4C-4CDD-A927-5A8587689637}"/>
              </a:ext>
            </a:extLst>
          </p:cNvPr>
          <p:cNvSpPr txBox="1">
            <a:spLocks/>
          </p:cNvSpPr>
          <p:nvPr/>
        </p:nvSpPr>
        <p:spPr>
          <a:xfrm>
            <a:off x="3437182" y="1264181"/>
            <a:ext cx="2443058" cy="1559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1997 год первые случаи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«Птичий» грипп Н5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N1</a:t>
            </a:r>
            <a:endParaRPr kumimoji="1" lang="ru-RU" altLang="en-US" sz="1200" b="1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 Гонконге 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летальность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52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8%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kumimoji="1" lang="en-US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endParaRPr kumimoji="1" lang="ru-RU" altLang="en-US" sz="1200" b="1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Эндемичными странами являются: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Бангладеш, Китай, Египет,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Индия, Индонезия и Вьетнам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2013 - в Гонконге H7N9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(летальность 39,3%)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B2B79A4-F2D8-43D2-B9E8-2F8A51F47C17}"/>
              </a:ext>
            </a:extLst>
          </p:cNvPr>
          <p:cNvSpPr txBox="1">
            <a:spLocks/>
          </p:cNvSpPr>
          <p:nvPr/>
        </p:nvSpPr>
        <p:spPr>
          <a:xfrm>
            <a:off x="3150661" y="3882618"/>
            <a:ext cx="3210891" cy="1766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 год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Новый коронавирус,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вызывающий ближневосточный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респираторный синдром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(MERS-</a:t>
            </a:r>
            <a:r>
              <a:rPr kumimoji="1" lang="ru-RU" alt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CoV</a:t>
            </a:r>
            <a:r>
              <a:rPr kumimoji="1" lang="ru-RU" alt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 сентября 2012 (впервые – в Саудовской Аравии)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на конец 2019: зарегистрировано 2 500 сл.,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854 смерти (летальность 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kumimoji="1" lang="ru-RU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34,4%)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 27 странах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Удельный вес медработников – </a:t>
            </a:r>
            <a:r>
              <a:rPr kumimoji="1" lang="ru-RU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18%</a:t>
            </a:r>
            <a:endParaRPr kumimoji="1" lang="ru-RU" altLang="en-US" sz="120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4F4FB2-0EE5-4F0B-87D0-81CA4811FABF}"/>
              </a:ext>
            </a:extLst>
          </p:cNvPr>
          <p:cNvSpPr txBox="1">
            <a:spLocks/>
          </p:cNvSpPr>
          <p:nvPr/>
        </p:nvSpPr>
        <p:spPr>
          <a:xfrm>
            <a:off x="511374" y="3933056"/>
            <a:ext cx="2452001" cy="1869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2014 год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Болезнь Эбола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 Западной Африке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Заболело 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28,5 тыс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человек,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более 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12 тыс. погибли (42, 1%)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Завозы в Нигерию, Сенегал, Мали,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Испанию, США, Великобританию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Медработники: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881 инфицированы,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531 погибли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A52AE938-14DA-41A5-97AE-D86BD5215CD9}"/>
              </a:ext>
            </a:extLst>
          </p:cNvPr>
          <p:cNvSpPr txBox="1">
            <a:spLocks/>
          </p:cNvSpPr>
          <p:nvPr/>
        </p:nvSpPr>
        <p:spPr>
          <a:xfrm>
            <a:off x="6268428" y="3882618"/>
            <a:ext cx="2789947" cy="1581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2018 год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Болезнь Эбола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в Демократической Республики Конго</a:t>
            </a:r>
            <a:endParaRPr kumimoji="1" lang="ru-RU" altLang="en-US" sz="1200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 августа 2018 года по 17 февраля 2020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3453 сл. 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заболевания и 2264 умерли (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66%</a:t>
            </a: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Медработники: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172 инфицированы </a:t>
            </a:r>
            <a:r>
              <a:rPr kumimoji="1" lang="ru-RU" altLang="en-US" sz="1200" b="1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(5% от всех случаев),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kumimoji="1" lang="ru-RU" altLang="en-US" sz="1200" dirty="0">
                <a:solidFill>
                  <a:srgbClr val="04337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41 погибло</a:t>
            </a: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kumimoji="1" lang="ru-RU" altLang="en-US" sz="1200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defRPr/>
            </a:pPr>
            <a:endParaRPr kumimoji="1" lang="ru-RU" altLang="en-US" sz="1200" dirty="0">
              <a:solidFill>
                <a:srgbClr val="043377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" name="Rectangle 6"/>
          <p:cNvSpPr/>
          <p:nvPr/>
        </p:nvSpPr>
        <p:spPr>
          <a:xfrm>
            <a:off x="0" y="-26229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ЭПИДЕМИИ В 21 ВЕКЕ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805127"/>
            <a:ext cx="8834754" cy="583264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Пожилые люди (летальность  среди тех кому больше 80 лет составляет 16-17%)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люди с хроническими сердечно-сосудистыми заболеваниями (ишемическая болезнь сердца, аритмия и др.) - летальность повышается до 13,2%;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неконтролируемый диабет (с повышенным уровнем глюкозы в крови) - летальность 9,2%;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неконтролируемая гипертония (люди с повышенным давлением) - летальность 8,4%;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люди с хроническими респираторными заболеваниями (хронический бронхит, хроническая </a:t>
            </a:r>
            <a:r>
              <a:rPr lang="ru-RU" sz="1900" dirty="0" err="1">
                <a:solidFill>
                  <a:srgbClr val="043377"/>
                </a:solidFill>
              </a:rPr>
              <a:t>обструктивная</a:t>
            </a:r>
            <a:r>
              <a:rPr lang="ru-RU" sz="1900" dirty="0">
                <a:solidFill>
                  <a:srgbClr val="043377"/>
                </a:solidFill>
              </a:rPr>
              <a:t> болезнь легких и др.) - летальность 8%;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43377"/>
                </a:solidFill>
              </a:rPr>
              <a:t>люди с онкологическими заболеваниями (сопровождаются ослаблением иммунитета) - летальность 7,6%.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rgbClr val="043377"/>
                </a:solidFill>
              </a:rPr>
              <a:t>Около </a:t>
            </a:r>
            <a:r>
              <a:rPr lang="ru-RU" sz="1900" b="1" dirty="0">
                <a:solidFill>
                  <a:srgbClr val="043377"/>
                </a:solidFill>
              </a:rPr>
              <a:t>20% случаев </a:t>
            </a:r>
            <a:r>
              <a:rPr lang="ru-RU" sz="1900" b="1" dirty="0" err="1">
                <a:solidFill>
                  <a:srgbClr val="043377"/>
                </a:solidFill>
              </a:rPr>
              <a:t>коронавируса</a:t>
            </a:r>
            <a:r>
              <a:rPr lang="ru-RU" sz="1900" b="1" dirty="0">
                <a:solidFill>
                  <a:srgbClr val="043377"/>
                </a:solidFill>
              </a:rPr>
              <a:t> требуют госпитализации,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043377"/>
                </a:solidFill>
              </a:rPr>
              <a:t>5% — помещения в отделение интенсивной терапии (реанимацию),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043377"/>
                </a:solidFill>
              </a:rPr>
              <a:t>и около 1% — оказания крайне интенсивной помощи с применением таких средств, как ИВЛ (искусственная вентиляция легких) или ЭКМО (искусственные сердце и легкие).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900" b="1" dirty="0">
              <a:solidFill>
                <a:srgbClr val="043377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РИСКА ПРИ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61" y="961564"/>
            <a:ext cx="8950277" cy="548680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К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высоким группам риска следует относить пациентов с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провоспалительным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и/или </a:t>
            </a:r>
            <a:r>
              <a:rPr lang="ru-RU" sz="18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протромботическим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статусом (Бицадзе В.О.,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Хизроева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Д.Х.,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Макацария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А.Д.  соавт.2020)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026" y="1916832"/>
            <a:ext cx="8928992" cy="5877272"/>
          </a:xfrm>
        </p:spPr>
        <p:txBody>
          <a:bodyPr/>
          <a:lstStyle/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аутоиммунные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и ревматические заболевания, которые нередко сопровождаются как нарушениями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иммунокомпетентности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, так и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провоспалительным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статусом и, нередко, активацией системы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гемостаза;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сахарный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диабет, метаболический синдромом, ожирение. Жировая ткань – источник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провоспалительных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цитокинов,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ингибитора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активатора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плазминогена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типа 1 (PAI-1) (способствует подавлению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фибринолиза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, что в условиях ССВО повышает риск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микрофибринирования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сосудов микроциркуляции);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генетическая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тромбофилия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и/или антифосфолипидный синдром.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онкологические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заболевания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–группа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риска развития венозного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тромбоэмболизма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, в особенности, получающие гормональную и/или химиотерапию;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гормональная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заместительная (менопаузальная) терапия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;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прием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гормональных контрацептивов;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пожилой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возраст - даже в отсутствие тяжелой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коморбидности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в пожилом возрасте нарастает интенсивность воспаления (так называемое воспаление низкой интенсивности или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low-grade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inflammation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).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 Снижение опсонофагоцитарного индекса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РИСКА ПРИ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89" y="792007"/>
            <a:ext cx="8734024" cy="5877353"/>
          </a:xfrm>
        </p:spPr>
        <p:txBody>
          <a:bodyPr/>
          <a:lstStyle/>
          <a:p>
            <a:r>
              <a:rPr lang="ru-RU" sz="1800" dirty="0"/>
              <a:t>Одно из самых поразительных различий состоит в уровне смертности. Например, в США от </a:t>
            </a:r>
            <a:r>
              <a:rPr lang="ru-RU" sz="1800" dirty="0" err="1"/>
              <a:t>коронавируса</a:t>
            </a:r>
            <a:r>
              <a:rPr lang="ru-RU" sz="1800" dirty="0"/>
              <a:t> гибнет вдвое больше мужчин, чем женщин.</a:t>
            </a:r>
          </a:p>
          <a:p>
            <a:r>
              <a:rPr lang="ru-RU" sz="1800" dirty="0"/>
              <a:t>В Западной Европе 69% всех умерших от </a:t>
            </a:r>
            <a:r>
              <a:rPr lang="ru-RU" sz="1800" dirty="0" err="1"/>
              <a:t>коронавируса</a:t>
            </a:r>
            <a:r>
              <a:rPr lang="ru-RU" sz="1800" dirty="0"/>
              <a:t> — мужчины. То же самое наблюдается и в Китае, и по всему миру.</a:t>
            </a:r>
          </a:p>
          <a:p>
            <a:r>
              <a:rPr lang="ru-RU" sz="1800" dirty="0"/>
              <a:t>Ученые из Университетского колледжа Лондона ведут гендерную статистику заболеваемости в странах мира, пытаясь понять, почему такая разница. Причина пока неясна.</a:t>
            </a:r>
          </a:p>
          <a:p>
            <a:r>
              <a:rPr lang="ru-RU" sz="1800" dirty="0"/>
              <a:t>Согласно одной из теорий, реакция женской иммунной системы на вирус сильнее, рассказывает профессор иммунологии Оксфордского университета Филип </a:t>
            </a:r>
            <a:r>
              <a:rPr lang="ru-RU" sz="1800" dirty="0" err="1"/>
              <a:t>Гулдер</a:t>
            </a:r>
            <a:r>
              <a:rPr lang="ru-RU" sz="1800" dirty="0"/>
              <a:t>.</a:t>
            </a:r>
          </a:p>
          <a:p>
            <a:r>
              <a:rPr lang="ru-RU" sz="1800" dirty="0"/>
              <a:t>«Иммунная реакция на вакцины и инфекции вообще более агрессивна и более эффективна у женщин по сравнению с мужчинами», — говорит он.</a:t>
            </a:r>
          </a:p>
          <a:p>
            <a:r>
              <a:rPr lang="ru-RU" sz="1800" dirty="0"/>
              <a:t>Отчасти это потому, что у женщин — две X-хромосомы, а у мужчин одна, что может быть важным при столкновении с </a:t>
            </a:r>
            <a:r>
              <a:rPr lang="ru-RU" sz="1800" dirty="0" err="1"/>
              <a:t>коронавирусом</a:t>
            </a:r>
            <a:r>
              <a:rPr lang="ru-RU" sz="1800" dirty="0"/>
              <a:t>.</a:t>
            </a:r>
          </a:p>
          <a:p>
            <a:r>
              <a:rPr lang="ru-RU" sz="1800" dirty="0"/>
              <a:t>В частности, белок, по которому </a:t>
            </a:r>
            <a:r>
              <a:rPr lang="ru-RU" sz="1800" dirty="0" err="1"/>
              <a:t>коронавирусы</a:t>
            </a:r>
            <a:r>
              <a:rPr lang="ru-RU" sz="1800" dirty="0"/>
              <a:t> распознаются, закодирован в X-хромосоме. В результате этот белок выражается в виде двойной дозы во многих иммунных клетках у женщин — в отличие от мужчин. И иммунная реакция женского организма на </a:t>
            </a:r>
            <a:r>
              <a:rPr lang="ru-RU" sz="1800" dirty="0" err="1"/>
              <a:t>коронавирус</a:t>
            </a:r>
            <a:r>
              <a:rPr lang="ru-RU" sz="1800" dirty="0"/>
              <a:t>, соответственно, усиливается.</a:t>
            </a:r>
          </a:p>
          <a:p>
            <a:r>
              <a:rPr lang="ru-RU" sz="1800" dirty="0"/>
              <a:t>Вредные привычки (курение, алкоголь)</a:t>
            </a:r>
          </a:p>
          <a:p>
            <a:r>
              <a:rPr lang="ru-RU" sz="1800" dirty="0"/>
              <a:t>Наличие </a:t>
            </a:r>
            <a:r>
              <a:rPr lang="ru-RU" sz="1800" dirty="0" err="1"/>
              <a:t>коморбидной</a:t>
            </a:r>
            <a:r>
              <a:rPr lang="ru-RU" sz="1800" dirty="0"/>
              <a:t> патологии</a:t>
            </a:r>
          </a:p>
        </p:txBody>
      </p:sp>
      <p:sp>
        <p:nvSpPr>
          <p:cNvPr id="6" name="Rectangle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581231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ГЕНДЕРНАЯ ХАРАКТЕРИСТИКА  </a:t>
            </a:r>
            <a:r>
              <a:rPr lang="en-US" sz="1800" b="1" dirty="0">
                <a:solidFill>
                  <a:schemeClr val="tx1"/>
                </a:solidFill>
              </a:rPr>
              <a:t>Covid19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rapezoid 3"/>
          <p:cNvSpPr/>
          <p:nvPr/>
        </p:nvSpPr>
        <p:spPr>
          <a:xfrm>
            <a:off x="439511" y="210776"/>
            <a:ext cx="172049" cy="647038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100430" y="210776"/>
            <a:ext cx="820083" cy="4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552" y="3789040"/>
            <a:ext cx="1728192" cy="1312860"/>
          </a:xfrm>
          <a:prstGeom prst="rect">
            <a:avLst/>
          </a:prstGeom>
        </p:spPr>
        <p:txBody>
          <a:bodyPr vert="horz" wrap="square" lIns="0" tIns="111443" rIns="0" bIns="0" rtlCol="0">
            <a:spAutoFit/>
          </a:bodyPr>
          <a:lstStyle/>
          <a:p>
            <a:pPr marL="9525">
              <a:spcBef>
                <a:spcPts val="878"/>
              </a:spcBef>
            </a:pPr>
            <a:r>
              <a:rPr sz="2100" b="1" spc="-4" dirty="0" err="1" smtClean="0">
                <a:solidFill>
                  <a:srgbClr val="002060"/>
                </a:solidFill>
                <a:latin typeface="Calibri"/>
                <a:cs typeface="Calibri"/>
              </a:rPr>
              <a:t>Летальность</a:t>
            </a:r>
            <a:endParaRPr lang="ru-RU" sz="2100" b="1" spc="-4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9525">
              <a:spcBef>
                <a:spcPts val="878"/>
              </a:spcBef>
            </a:pPr>
            <a:r>
              <a:rPr sz="2100" b="1" spc="15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spc="-11" dirty="0" err="1" smtClean="0">
                <a:solidFill>
                  <a:srgbClr val="002060"/>
                </a:solidFill>
                <a:latin typeface="Calibri"/>
                <a:cs typeface="Calibri"/>
              </a:rPr>
              <a:t>варьирует</a:t>
            </a:r>
            <a:r>
              <a:rPr lang="ru-RU" sz="21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spc="-11" dirty="0" err="1" smtClean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2100" spc="-11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ru-RU" sz="2100" spc="-11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9525">
              <a:spcBef>
                <a:spcPts val="878"/>
              </a:spcBef>
            </a:pPr>
            <a:r>
              <a:rPr sz="2100" spc="-4" dirty="0" smtClean="0">
                <a:solidFill>
                  <a:srgbClr val="002060"/>
                </a:solidFill>
                <a:latin typeface="Calibri"/>
                <a:cs typeface="Calibri"/>
              </a:rPr>
              <a:t>0,1 </a:t>
            </a:r>
            <a:r>
              <a:rPr sz="2100" spc="-15" dirty="0">
                <a:solidFill>
                  <a:srgbClr val="002060"/>
                </a:solidFill>
                <a:latin typeface="Calibri"/>
                <a:cs typeface="Calibri"/>
              </a:rPr>
              <a:t>до</a:t>
            </a:r>
            <a:r>
              <a:rPr sz="2100" spc="-26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100" spc="-4" dirty="0">
                <a:solidFill>
                  <a:srgbClr val="002060"/>
                </a:solidFill>
                <a:latin typeface="Calibri"/>
                <a:cs typeface="Calibri"/>
              </a:rPr>
              <a:t>17%.</a:t>
            </a:r>
            <a:endParaRPr sz="21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5886" y="5767654"/>
            <a:ext cx="115253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99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99792" y="3501008"/>
            <a:ext cx="5536094" cy="2880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62904" y="0"/>
            <a:ext cx="7621464" cy="657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ЛЕТАЛЬНОСТЬ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НОВОЙ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КОРОНАВИРУСНОЙ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ИНФЕКЦИИ  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возрастных группах населения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687" y="801057"/>
            <a:ext cx="878080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 данным Всемирной организации  здравоохранения (ВОЗ), на показатель  летальности влияют факторы</a:t>
            </a:r>
            <a:r>
              <a:rPr lang="ru-RU" sz="2000" b="1" dirty="0" smtClean="0"/>
              <a:t>:</a:t>
            </a:r>
          </a:p>
          <a:p>
            <a:endParaRPr lang="ru-RU" sz="2000" b="1" dirty="0" smtClean="0"/>
          </a:p>
          <a:p>
            <a:r>
              <a:rPr lang="ru-RU" sz="1800" dirty="0"/>
              <a:t>Фактор № 1: Количество сделанных тестов </a:t>
            </a:r>
          </a:p>
          <a:p>
            <a:r>
              <a:rPr lang="ru-RU" sz="1800" dirty="0"/>
              <a:t>Фактор № 2: Средний возраст населения </a:t>
            </a:r>
          </a:p>
          <a:p>
            <a:r>
              <a:rPr lang="ru-RU" sz="1800" dirty="0"/>
              <a:t>Фактор № 3: Раннее начало эпидемии, ее эксплозивный характер  </a:t>
            </a:r>
          </a:p>
          <a:p>
            <a:r>
              <a:rPr lang="ru-RU" sz="1800" dirty="0"/>
              <a:t>Фактор № 4: Система здравоохранения и уровень медицинской помощи (обеспеченность койками и аппаратами для ИВЛ, ЭКМО)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1300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1167775" y="-911330"/>
            <a:ext cx="6696743" cy="9040702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ПРОТИВОЭПИДЕМИЧЕСКИХ МЕРОПРИЯТИЙ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9074" y="1052736"/>
            <a:ext cx="3310891" cy="5425226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rgbClr val="043377"/>
                </a:solidFill>
              </a:rPr>
              <a:t>Эта теоретическая модель показывает разные варианты вмешательства: одно не принимает мер по социальной изоляции, другое принимает их в день N вспышки вируса, третье — в день N+1. Все числа здесь полностью вымышлены (они выбраны так, чтобы приблизительно напоминать </a:t>
            </a:r>
            <a:r>
              <a:rPr lang="ru-RU" sz="1400" b="1" dirty="0" err="1">
                <a:solidFill>
                  <a:srgbClr val="043377"/>
                </a:solidFill>
              </a:rPr>
              <a:t>произошее</a:t>
            </a:r>
            <a:r>
              <a:rPr lang="ru-RU" sz="1400" b="1" dirty="0">
                <a:solidFill>
                  <a:srgbClr val="043377"/>
                </a:solidFill>
              </a:rPr>
              <a:t> в </a:t>
            </a:r>
            <a:r>
              <a:rPr lang="ru-RU" sz="1400" b="1" dirty="0" err="1">
                <a:solidFill>
                  <a:srgbClr val="043377"/>
                </a:solidFill>
              </a:rPr>
              <a:t>Хубэе</a:t>
            </a:r>
            <a:r>
              <a:rPr lang="ru-RU" sz="1400" b="1" dirty="0">
                <a:solidFill>
                  <a:srgbClr val="043377"/>
                </a:solidFill>
              </a:rPr>
              <a:t>, с ≈6000 новых заболеваний ежедневно в худшем случае). </a:t>
            </a:r>
          </a:p>
          <a:p>
            <a:pPr algn="l"/>
            <a:r>
              <a:rPr lang="ru-RU" sz="1400" b="1" dirty="0">
                <a:solidFill>
                  <a:srgbClr val="043377"/>
                </a:solidFill>
              </a:rPr>
              <a:t>Это просто иллюстрация того, насколько важным может быть всего один день, когда что-то растет в геометрической прогрессии. </a:t>
            </a:r>
          </a:p>
          <a:p>
            <a:pPr algn="l"/>
            <a:r>
              <a:rPr lang="ru-RU" sz="1400" b="1" dirty="0">
                <a:solidFill>
                  <a:srgbClr val="043377"/>
                </a:solidFill>
              </a:rPr>
              <a:t>Вы можете видеть, что однодневная задержка достигает пика позже и выше, но затем ежедневные случаи сходятся к нулю.</a:t>
            </a:r>
          </a:p>
          <a:p>
            <a:pPr algn="l"/>
            <a:r>
              <a:rPr lang="ru-RU" sz="1400" b="1" dirty="0">
                <a:solidFill>
                  <a:srgbClr val="043377"/>
                </a:solidFill>
                <a:latin typeface="Arial" charset="0"/>
                <a:cs typeface="Arial" charset="0"/>
              </a:rPr>
              <a:t>США, Великобритания, Италия, Испания</a:t>
            </a:r>
          </a:p>
          <a:p>
            <a:pPr algn="l"/>
            <a:r>
              <a:rPr lang="ru-RU" sz="1400" b="1" dirty="0">
                <a:solidFill>
                  <a:srgbClr val="043377"/>
                </a:solidFill>
                <a:latin typeface="Arial" charset="0"/>
                <a:cs typeface="Arial" charset="0"/>
              </a:rPr>
              <a:t>Япония, </a:t>
            </a:r>
            <a:r>
              <a:rPr lang="ru-RU" sz="1400" b="1" dirty="0" smtClean="0">
                <a:solidFill>
                  <a:srgbClr val="043377"/>
                </a:solidFill>
                <a:latin typeface="Arial" charset="0"/>
                <a:cs typeface="Arial" charset="0"/>
              </a:rPr>
              <a:t>Южная </a:t>
            </a:r>
            <a:r>
              <a:rPr lang="ru-RU" sz="1400" b="1" dirty="0">
                <a:solidFill>
                  <a:srgbClr val="043377"/>
                </a:solidFill>
                <a:latin typeface="Arial" charset="0"/>
                <a:cs typeface="Arial" charset="0"/>
              </a:rPr>
              <a:t>Корея, Сингапур, </a:t>
            </a:r>
            <a:r>
              <a:rPr lang="ru-RU" sz="1400" b="1" dirty="0" smtClean="0">
                <a:solidFill>
                  <a:srgbClr val="043377"/>
                </a:solidFill>
                <a:latin typeface="Arial" charset="0"/>
                <a:cs typeface="Arial" charset="0"/>
              </a:rPr>
              <a:t>Тайв</a:t>
            </a:r>
            <a:r>
              <a:rPr lang="ru-RU" sz="1400" b="1" dirty="0">
                <a:solidFill>
                  <a:srgbClr val="043377"/>
                </a:solidFill>
                <a:latin typeface="Arial" charset="0"/>
                <a:cs typeface="Arial" charset="0"/>
              </a:rPr>
              <a:t>а</a:t>
            </a:r>
            <a:r>
              <a:rPr lang="ru-RU" sz="1400" b="1" dirty="0" smtClean="0">
                <a:solidFill>
                  <a:srgbClr val="043377"/>
                </a:solidFill>
                <a:latin typeface="Arial" charset="0"/>
                <a:cs typeface="Arial" charset="0"/>
              </a:rPr>
              <a:t>нь</a:t>
            </a:r>
            <a:endParaRPr lang="en-US" sz="1400" b="1" dirty="0">
              <a:solidFill>
                <a:srgbClr val="043377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1764704" y="550994"/>
            <a:ext cx="7628057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2" descr="https://habrastorage.org/getpro/habr/post_images/7da/05e/0b3/7da05e0b3246b67909fad26a9fbe9f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2736"/>
            <a:ext cx="5519563" cy="453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ТЕОРЕТИЧЕСКАЯ МОДЕЛЬ ЗАБОЛЕВАЕМОСТИ </a:t>
            </a:r>
            <a:r>
              <a:rPr lang="en-US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COVID-19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235" y="897094"/>
            <a:ext cx="8912261" cy="5960906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43377"/>
                </a:solidFill>
              </a:rPr>
              <a:t>Речь идет о слухах и ложной информации, которые, как вирус, распространяются параллельно настоящей эпидемии.  </a:t>
            </a:r>
            <a:r>
              <a:rPr lang="ru-RU" sz="1800" dirty="0" err="1">
                <a:solidFill>
                  <a:srgbClr val="043377"/>
                </a:solidFill>
              </a:rPr>
              <a:t>Инфодемия</a:t>
            </a:r>
            <a:r>
              <a:rPr lang="ru-RU" sz="1800" dirty="0">
                <a:solidFill>
                  <a:srgbClr val="043377"/>
                </a:solidFill>
              </a:rPr>
              <a:t> может стать серьезным препятствием в борьбе с вирусом, вызывает панические настроения у населения и представляет социальную опасность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err="1" smtClean="0">
                <a:solidFill>
                  <a:srgbClr val="043377"/>
                </a:solidFill>
              </a:rPr>
              <a:t>Вброс</a:t>
            </a:r>
            <a:r>
              <a:rPr lang="ru-RU" sz="1800" dirty="0" smtClean="0">
                <a:solidFill>
                  <a:srgbClr val="043377"/>
                </a:solidFill>
              </a:rPr>
              <a:t> заведомо ложной информации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43377"/>
                </a:solidFill>
              </a:rPr>
              <a:t>Рассылка непроверенных данных (свойства возбудителя, мутация, сохранение во внешней среде, активность путей передачи)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43377"/>
                </a:solidFill>
              </a:rPr>
              <a:t>ВОЗ </a:t>
            </a:r>
            <a:r>
              <a:rPr lang="ru-RU" sz="1800" dirty="0">
                <a:solidFill>
                  <a:srgbClr val="043377"/>
                </a:solidFill>
              </a:rPr>
              <a:t>предоставляет информацию и рекомендации в области общественного здравоохранения о  </a:t>
            </a:r>
            <a:r>
              <a:rPr lang="en-US" sz="1800" dirty="0" err="1">
                <a:solidFill>
                  <a:srgbClr val="043377"/>
                </a:solidFill>
              </a:rPr>
              <a:t>Covid</a:t>
            </a:r>
            <a:r>
              <a:rPr lang="en-US" sz="1800" dirty="0">
                <a:solidFill>
                  <a:srgbClr val="043377"/>
                </a:solidFill>
              </a:rPr>
              <a:t> 19</a:t>
            </a:r>
            <a:r>
              <a:rPr lang="ru-RU" sz="1800" dirty="0">
                <a:solidFill>
                  <a:srgbClr val="043377"/>
                </a:solidFill>
              </a:rPr>
              <a:t> на своем сайте, сайты СДС США и Европы включая </a:t>
            </a:r>
            <a:r>
              <a:rPr lang="ru-RU" sz="1800" dirty="0" err="1">
                <a:solidFill>
                  <a:srgbClr val="043377"/>
                </a:solidFill>
              </a:rPr>
              <a:t>MythBusters</a:t>
            </a:r>
            <a:r>
              <a:rPr lang="ru-RU" sz="1800" dirty="0">
                <a:solidFill>
                  <a:srgbClr val="043377"/>
                </a:solidFill>
              </a:rPr>
              <a:t>, доступно в социальных сетях каналы (включая </a:t>
            </a:r>
            <a:r>
              <a:rPr lang="ru-RU" sz="1800" dirty="0" err="1">
                <a:solidFill>
                  <a:srgbClr val="043377"/>
                </a:solidFill>
              </a:rPr>
              <a:t>Weibo</a:t>
            </a:r>
            <a:r>
              <a:rPr lang="ru-RU" sz="1800" dirty="0">
                <a:solidFill>
                  <a:srgbClr val="043377"/>
                </a:solidFill>
              </a:rPr>
              <a:t>, </a:t>
            </a:r>
            <a:r>
              <a:rPr lang="ru-RU" sz="1800" dirty="0" err="1">
                <a:solidFill>
                  <a:srgbClr val="043377"/>
                </a:solidFill>
              </a:rPr>
              <a:t>Twitter</a:t>
            </a:r>
            <a:r>
              <a:rPr lang="ru-RU" sz="1800" dirty="0">
                <a:solidFill>
                  <a:srgbClr val="043377"/>
                </a:solidFill>
              </a:rPr>
              <a:t>, </a:t>
            </a:r>
            <a:r>
              <a:rPr lang="ru-RU" sz="1800" dirty="0" err="1">
                <a:solidFill>
                  <a:srgbClr val="043377"/>
                </a:solidFill>
              </a:rPr>
              <a:t>Facebook</a:t>
            </a:r>
            <a:r>
              <a:rPr lang="ru-RU" sz="1800" dirty="0">
                <a:solidFill>
                  <a:srgbClr val="043377"/>
                </a:solidFill>
              </a:rPr>
              <a:t>, </a:t>
            </a:r>
            <a:r>
              <a:rPr lang="ru-RU" sz="1800" dirty="0" err="1">
                <a:solidFill>
                  <a:srgbClr val="043377"/>
                </a:solidFill>
              </a:rPr>
              <a:t>Instagram</a:t>
            </a:r>
            <a:r>
              <a:rPr lang="ru-RU" sz="1800" dirty="0">
                <a:solidFill>
                  <a:srgbClr val="043377"/>
                </a:solidFill>
              </a:rPr>
              <a:t>, </a:t>
            </a:r>
            <a:r>
              <a:rPr lang="ru-RU" sz="1800" dirty="0" err="1">
                <a:solidFill>
                  <a:srgbClr val="043377"/>
                </a:solidFill>
              </a:rPr>
              <a:t>LinkedIn</a:t>
            </a:r>
            <a:r>
              <a:rPr lang="ru-RU" sz="1800" dirty="0">
                <a:solidFill>
                  <a:srgbClr val="043377"/>
                </a:solidFill>
              </a:rPr>
              <a:t>, </a:t>
            </a:r>
            <a:r>
              <a:rPr lang="ru-RU" sz="1800" dirty="0" err="1">
                <a:solidFill>
                  <a:srgbClr val="043377"/>
                </a:solidFill>
              </a:rPr>
              <a:t>Pinterest</a:t>
            </a:r>
            <a:r>
              <a:rPr lang="ru-RU" sz="1800" dirty="0">
                <a:solidFill>
                  <a:srgbClr val="043377"/>
                </a:solidFill>
              </a:rPr>
              <a:t>) и веб-сайт.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377"/>
                </a:solidFill>
              </a:rPr>
              <a:t>https://www.arcgis.com/apps/opsdashboard/index.html#/bda7594740fd40299423467b48e9ecf6</a:t>
            </a:r>
            <a:r>
              <a:rPr lang="ru-RU" sz="1800" dirty="0">
                <a:solidFill>
                  <a:srgbClr val="043377"/>
                </a:solidFill>
              </a:rPr>
              <a:t>  </a:t>
            </a:r>
            <a:r>
              <a:rPr lang="en-US" sz="1800" dirty="0">
                <a:solidFill>
                  <a:srgbClr val="043377"/>
                </a:solidFill>
              </a:rPr>
              <a:t>Johns Hopkins University Applied Physics Lab (JHU APL).</a:t>
            </a:r>
            <a:endParaRPr lang="ru-RU" sz="1800" dirty="0">
              <a:solidFill>
                <a:srgbClr val="043377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43377"/>
                </a:solidFill>
              </a:rPr>
              <a:t>В России – отдельные горячие линии В Минздраве, </a:t>
            </a:r>
            <a:r>
              <a:rPr lang="ru-RU" sz="1800" dirty="0" err="1">
                <a:solidFill>
                  <a:srgbClr val="043377"/>
                </a:solidFill>
              </a:rPr>
              <a:t>Роспотребнадзоре</a:t>
            </a:r>
            <a:r>
              <a:rPr lang="ru-RU" sz="1800" dirty="0">
                <a:solidFill>
                  <a:srgbClr val="043377"/>
                </a:solidFill>
              </a:rPr>
              <a:t>, Правительстве Москвы. Пресс конференции гл. специалистов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43377"/>
                </a:solidFill>
              </a:rPr>
              <a:t>На сайтах Правительства России, Минздрава, </a:t>
            </a:r>
            <a:r>
              <a:rPr lang="ru-RU" sz="1800" dirty="0" err="1">
                <a:solidFill>
                  <a:srgbClr val="043377"/>
                </a:solidFill>
              </a:rPr>
              <a:t>Роспотребнадзора</a:t>
            </a:r>
            <a:r>
              <a:rPr lang="ru-RU" sz="1800" dirty="0">
                <a:solidFill>
                  <a:srgbClr val="043377"/>
                </a:solidFill>
              </a:rPr>
              <a:t>, Департамента здравоохранения Москвы выложена достоверная информация о </a:t>
            </a:r>
            <a:r>
              <a:rPr lang="en-US" sz="1800" dirty="0" err="1">
                <a:solidFill>
                  <a:srgbClr val="043377"/>
                </a:solidFill>
              </a:rPr>
              <a:t>Covid</a:t>
            </a:r>
            <a:r>
              <a:rPr lang="en-US" sz="1800" dirty="0">
                <a:solidFill>
                  <a:srgbClr val="043377"/>
                </a:solidFill>
              </a:rPr>
              <a:t> 19</a:t>
            </a:r>
            <a:endParaRPr lang="ru-RU" sz="1800" dirty="0">
              <a:solidFill>
                <a:srgbClr val="043377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43377"/>
                </a:solidFill>
              </a:rPr>
              <a:t>Уклонение от изоляционно-ограничительных мер, социальной изоляции  лицами предположительно инфицированных </a:t>
            </a:r>
            <a:r>
              <a:rPr lang="ru-RU" sz="1800" dirty="0" err="1">
                <a:solidFill>
                  <a:srgbClr val="043377"/>
                </a:solidFill>
              </a:rPr>
              <a:t>коронавирусом</a:t>
            </a:r>
            <a:endParaRPr lang="ru-RU" sz="1800" dirty="0">
              <a:solidFill>
                <a:srgbClr val="0433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/>
          </a:p>
        </p:txBody>
      </p:sp>
      <p:sp>
        <p:nvSpPr>
          <p:cNvPr id="8" name="Rectangle 6"/>
          <p:cNvSpPr/>
          <p:nvPr/>
        </p:nvSpPr>
        <p:spPr>
          <a:xfrm>
            <a:off x="124235" y="50427"/>
            <a:ext cx="8912261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apezoid 3"/>
          <p:cNvSpPr/>
          <p:nvPr/>
        </p:nvSpPr>
        <p:spPr>
          <a:xfrm>
            <a:off x="0" y="-13643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67544" y="153827"/>
            <a:ext cx="7083227" cy="533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«ИНФОДЕМИЯ», УКЛОНЕНИЕ ОТ ИЗОЛЯЦИОННО-ОГРАНИЧИТЕЛЬНЫХ МЕР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5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37" y="770571"/>
            <a:ext cx="8898871" cy="587313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solidFill>
                  <a:srgbClr val="043377"/>
                </a:solidFill>
                <a:latin typeface="Arial" charset="0"/>
                <a:cs typeface="Arial" charset="0"/>
              </a:rPr>
              <a:t>В Китае установили 21 вид преступлений, связанных с COVID-19, за которые грозит наказание вплоть до смертной казни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1357884"/>
            <a:ext cx="8774636" cy="5500116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solidFill>
                  <a:srgbClr val="043377"/>
                </a:solidFill>
                <a:latin typeface="Arial" panose="020B0604020202020204" pitchFamily="34" charset="0"/>
              </a:rPr>
              <a:t>Высшая мера грозит зараженным, носителям патогена, </a:t>
            </a:r>
            <a:r>
              <a:rPr lang="ru-RU" sz="1400" b="1" dirty="0">
                <a:solidFill>
                  <a:srgbClr val="043377"/>
                </a:solidFill>
                <a:latin typeface="Arial" panose="020B0604020202020204" pitchFamily="34" charset="0"/>
              </a:rPr>
              <a:t>которые отказываются от лечения </a:t>
            </a:r>
            <a:r>
              <a:rPr lang="ru-RU" sz="1050" b="1" dirty="0">
                <a:solidFill>
                  <a:srgbClr val="043377"/>
                </a:solidFill>
                <a:latin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карантина или самовольно нарушают карантинный режим, посещают общественные места и транспорт.</a:t>
            </a:r>
          </a:p>
          <a:p>
            <a:pPr algn="l"/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К той же категории относятся лица с подозрением на </a:t>
            </a:r>
            <a:r>
              <a:rPr lang="ru-RU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коронавирус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, чей отказ от лечения, карантина привел к распространению заболевания. Смертная казнь также предусмотрена 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за преднамеренный вред медицинским работникам, например, плевок во врача или повреждение защитной одежды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Преднамеренная передача патогенов инфекционных заболеваний, приведшая к тяжким последствиям вплоть до гибели человека или серьезного ущерба государственной и частной собственности, карается пожизненным заключением или смертной казнью. 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Заражение без тяжких последствий грозит сроком от 3 до 10 лет лишения свободы.</a:t>
            </a:r>
          </a:p>
          <a:p>
            <a:pPr algn="l"/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Чиновникам смертная казнь грозит за попытку использовать вспышку заболевания ради личного обогащения, а ответственным сотрудниками предприятий - за производство и продажу поддельных или некачественных лекарств. </a:t>
            </a:r>
          </a:p>
          <a:p>
            <a:pPr algn="l"/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Сокрытие симптомов </a:t>
            </a:r>
            <a:r>
              <a:rPr lang="ru-RU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коронавируса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, а также фактов поездки в Ухань и провинцию </a:t>
            </a:r>
            <a:r>
              <a:rPr lang="ru-RU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Хубэй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 может расцениваться как предумышленная угроза общественной безопасности и повлечь наказание 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от трех лет лишения свободы до смертной казни.</a:t>
            </a:r>
          </a:p>
          <a:p>
            <a:pPr algn="l"/>
            <a:r>
              <a:rPr lang="ru-RU" sz="1200" dirty="0" smtClean="0">
                <a:solidFill>
                  <a:srgbClr val="043377"/>
                </a:solidFill>
                <a:latin typeface="Arial" panose="020B0604020202020204" pitchFamily="34" charset="0"/>
              </a:rPr>
              <a:t>Подробнее</a:t>
            </a:r>
            <a:r>
              <a:rPr lang="ru-RU" sz="1200" dirty="0">
                <a:solidFill>
                  <a:srgbClr val="043377"/>
                </a:solidFill>
                <a:latin typeface="Arial" panose="020B0604020202020204" pitchFamily="34" charset="0"/>
              </a:rPr>
              <a:t>: https://www.newsru.com/world/15feb2020/death_china.html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1332656" y="1357884"/>
            <a:ext cx="7457251" cy="846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-15577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rapezoid 3"/>
          <p:cNvSpPr/>
          <p:nvPr/>
        </p:nvSpPr>
        <p:spPr>
          <a:xfrm>
            <a:off x="0" y="-13643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67544" y="116632"/>
            <a:ext cx="7083227" cy="533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43377"/>
                </a:solidFill>
                <a:latin typeface="Arial" charset="0"/>
                <a:ea typeface="Arial" charset="0"/>
                <a:cs typeface="Arial" charset="0"/>
              </a:rPr>
              <a:t>ОТВЕТСТВЕННОСТЬ ЗА НАРУШЕНИЯ, СВЯЗАННЫЕ С КОРОНАВИРУСНОЙ ИНФЕКЦИЕЙ, В КНР</a:t>
            </a:r>
            <a:endParaRPr lang="en-US" b="1" dirty="0">
              <a:solidFill>
                <a:srgbClr val="0433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8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963298"/>
            <a:ext cx="8784976" cy="5894701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Вряд </a:t>
            </a:r>
            <a:r>
              <a:rPr lang="ru-RU" sz="1800" dirty="0">
                <a:solidFill>
                  <a:srgbClr val="002060"/>
                </a:solidFill>
              </a:rPr>
              <a:t>ли возможно победить </a:t>
            </a:r>
            <a:r>
              <a:rPr lang="ru-RU" sz="1800" dirty="0" err="1">
                <a:solidFill>
                  <a:srgbClr val="002060"/>
                </a:solidFill>
              </a:rPr>
              <a:t>коронавирус</a:t>
            </a:r>
            <a:r>
              <a:rPr lang="ru-RU" sz="1800" dirty="0">
                <a:solidFill>
                  <a:srgbClr val="002060"/>
                </a:solidFill>
              </a:rPr>
              <a:t> в течение ближайших месяцев. Учитывая, что у 90 процентов населения нет к нему иммунитета, </a:t>
            </a:r>
            <a:r>
              <a:rPr lang="ru-RU" sz="1800" dirty="0" smtClean="0">
                <a:solidFill>
                  <a:srgbClr val="002060"/>
                </a:solidFill>
              </a:rPr>
              <a:t>можно предположить,   </a:t>
            </a:r>
            <a:r>
              <a:rPr lang="ru-RU" sz="1800" dirty="0">
                <a:solidFill>
                  <a:srgbClr val="002060"/>
                </a:solidFill>
              </a:rPr>
              <a:t>что распространение Sars-CoV-2 продолжится и после </a:t>
            </a:r>
            <a:r>
              <a:rPr lang="ru-RU" sz="1800" dirty="0" smtClean="0">
                <a:solidFill>
                  <a:srgbClr val="002060"/>
                </a:solidFill>
              </a:rPr>
              <a:t>лета</a:t>
            </a:r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dirty="0" smtClean="0">
                <a:solidFill>
                  <a:srgbClr val="002060"/>
                </a:solidFill>
              </a:rPr>
              <a:t>исследователи </a:t>
            </a:r>
            <a:r>
              <a:rPr lang="ru-RU" sz="1800" dirty="0">
                <a:solidFill>
                  <a:srgbClr val="002060"/>
                </a:solidFill>
              </a:rPr>
              <a:t>из Национальной академии наук </a:t>
            </a:r>
            <a:r>
              <a:rPr lang="ru-RU" sz="1800" dirty="0" smtClean="0">
                <a:solidFill>
                  <a:srgbClr val="002060"/>
                </a:solidFill>
              </a:rPr>
              <a:t>США считают, что нет </a:t>
            </a:r>
            <a:r>
              <a:rPr lang="ru-RU" sz="1800" dirty="0">
                <a:solidFill>
                  <a:srgbClr val="002060"/>
                </a:solidFill>
              </a:rPr>
              <a:t>оснований надеяться, что как в случае с обычными гриппом и ОРВИ, COVID-19 начнет исчезать при жаркой погоде. 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Проведенное </a:t>
            </a:r>
            <a:r>
              <a:rPr lang="ru-RU" sz="1800" b="1" dirty="0">
                <a:solidFill>
                  <a:srgbClr val="002060"/>
                </a:solidFill>
              </a:rPr>
              <a:t>ими исследование в 224 эндемичных городах показало, что распространение </a:t>
            </a:r>
            <a:r>
              <a:rPr lang="ru-RU" sz="1800" b="1" dirty="0" err="1">
                <a:solidFill>
                  <a:srgbClr val="002060"/>
                </a:solidFill>
              </a:rPr>
              <a:t>коронавируса</a:t>
            </a:r>
            <a:r>
              <a:rPr lang="ru-RU" sz="1800" b="1" dirty="0">
                <a:solidFill>
                  <a:srgbClr val="002060"/>
                </a:solidFill>
              </a:rPr>
              <a:t> не зависит от колебаний дневной температуры или влажности.</a:t>
            </a:r>
            <a:r>
              <a:rPr lang="ru-RU" sz="1800" dirty="0">
                <a:solidFill>
                  <a:srgbClr val="002060"/>
                </a:solidFill>
              </a:rPr>
              <a:t> Это подтверждает и вспышка заболеваний в странах с жарким климатом, таких как </a:t>
            </a:r>
            <a:r>
              <a:rPr lang="ru-RU" sz="1800" b="1" dirty="0">
                <a:solidFill>
                  <a:srgbClr val="002060"/>
                </a:solidFill>
              </a:rPr>
              <a:t>Австралия и Иран.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  <a:endParaRPr lang="ru-RU" sz="1800" dirty="0" smtClean="0">
              <a:solidFill>
                <a:srgbClr val="002060"/>
              </a:solidFill>
            </a:endParaRPr>
          </a:p>
          <a:p>
            <a:r>
              <a:rPr lang="ru-RU" sz="1800" dirty="0" smtClean="0">
                <a:solidFill>
                  <a:srgbClr val="002060"/>
                </a:solidFill>
              </a:rPr>
              <a:t>Кроме </a:t>
            </a:r>
            <a:r>
              <a:rPr lang="ru-RU" sz="1800" dirty="0">
                <a:solidFill>
                  <a:srgbClr val="002060"/>
                </a:solidFill>
              </a:rPr>
              <a:t>того, Sars-CoV-2 имеет схожесть с вирусом ближневосточного респираторного синдрома MERS, а он распространялся </a:t>
            </a:r>
            <a:r>
              <a:rPr lang="ru-RU" sz="1800" b="1" dirty="0">
                <a:solidFill>
                  <a:srgbClr val="002060"/>
                </a:solidFill>
              </a:rPr>
              <a:t>на Аравийском полуострове даже при температуре плюс 45 градусов по Цельсию</a:t>
            </a:r>
            <a:r>
              <a:rPr lang="ru-RU" sz="18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Искоренить как </a:t>
            </a:r>
            <a:r>
              <a:rPr lang="en-US" sz="1800" b="1" dirty="0" err="1" smtClean="0">
                <a:solidFill>
                  <a:srgbClr val="002060"/>
                </a:solidFill>
              </a:rPr>
              <a:t>Sars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</a:rPr>
              <a:t>Cov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очевидно не удастся и </a:t>
            </a:r>
            <a:r>
              <a:rPr lang="en-US" sz="1800" b="1" dirty="0" err="1">
                <a:solidFill>
                  <a:srgbClr val="002060"/>
                </a:solidFill>
              </a:rPr>
              <a:t>Sars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Cov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</a:rPr>
              <a:t>2 </a:t>
            </a:r>
            <a:r>
              <a:rPr lang="ru-RU" sz="1800" b="1" dirty="0" smtClean="0">
                <a:solidFill>
                  <a:srgbClr val="002060"/>
                </a:solidFill>
              </a:rPr>
              <a:t>войдет в нашу жизнь как это сделал «свиной» грипп </a:t>
            </a:r>
            <a:r>
              <a:rPr lang="en-US" sz="1800" b="1" dirty="0" smtClean="0">
                <a:solidFill>
                  <a:srgbClr val="002060"/>
                </a:solidFill>
              </a:rPr>
              <a:t>H1N1</a:t>
            </a:r>
            <a:r>
              <a:rPr lang="ru-RU" sz="1800" b="1" dirty="0" smtClean="0">
                <a:solidFill>
                  <a:srgbClr val="002060"/>
                </a:solidFill>
              </a:rPr>
              <a:t> 2009г и будет одним из этиологических агентов ОРВИ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Предполагается при этом, что он утратит свою </a:t>
            </a:r>
            <a:r>
              <a:rPr lang="ru-RU" sz="1800" b="1" dirty="0" err="1" smtClean="0">
                <a:solidFill>
                  <a:srgbClr val="002060"/>
                </a:solidFill>
              </a:rPr>
              <a:t>вирулнтность</a:t>
            </a:r>
            <a:r>
              <a:rPr lang="ru-RU" sz="1800" b="1" dirty="0" smtClean="0">
                <a:solidFill>
                  <a:srgbClr val="002060"/>
                </a:solidFill>
              </a:rPr>
              <a:t> в процессе циркуляции среди людей</a:t>
            </a:r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0" y="-15577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rapezoid 3"/>
          <p:cNvSpPr/>
          <p:nvPr/>
        </p:nvSpPr>
        <p:spPr>
          <a:xfrm>
            <a:off x="0" y="-13643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67544" y="116632"/>
            <a:ext cx="7083227" cy="533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ПРОГНОЗ</a:t>
            </a:r>
            <a:endParaRPr lang="en-US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72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8470" y="638034"/>
            <a:ext cx="8716017" cy="5780140"/>
          </a:xfrm>
          <a:prstGeom prst="rect">
            <a:avLst/>
          </a:prstGeom>
        </p:spPr>
        <p:txBody>
          <a:bodyPr vert="horz" wrap="square" lIns="0" tIns="36671" rIns="0" bIns="0" rtlCol="0">
            <a:spAutoFit/>
          </a:bodyPr>
          <a:lstStyle/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lang="ru-RU" sz="2000" spc="-8" dirty="0">
                <a:solidFill>
                  <a:srgbClr val="002060"/>
                </a:solidFill>
                <a:latin typeface="+mj-lt"/>
                <a:cs typeface="Calibri"/>
              </a:rPr>
              <a:t>ЭПИДЕМИЯ </a:t>
            </a:r>
            <a:r>
              <a:rPr lang="en-US" sz="2000" spc="-8" dirty="0">
                <a:solidFill>
                  <a:srgbClr val="002060"/>
                </a:solidFill>
                <a:latin typeface="+mj-lt"/>
                <a:cs typeface="Calibri"/>
              </a:rPr>
              <a:t>COVID-19 </a:t>
            </a:r>
            <a:r>
              <a:rPr lang="ru-RU" sz="2000" spc="-8" dirty="0" smtClean="0">
                <a:solidFill>
                  <a:srgbClr val="002060"/>
                </a:solidFill>
                <a:latin typeface="+mj-lt"/>
                <a:cs typeface="Calibri"/>
              </a:rPr>
              <a:t>у</a:t>
            </a:r>
            <a:r>
              <a:rPr sz="1800" spc="-8" dirty="0" err="1" smtClean="0">
                <a:solidFill>
                  <a:srgbClr val="002060"/>
                </a:solidFill>
                <a:latin typeface="+mj-lt"/>
                <a:cs typeface="Calibri"/>
              </a:rPr>
              <a:t>же</a:t>
            </a:r>
            <a:r>
              <a:rPr lang="ru-RU" sz="1800" spc="-8" dirty="0" smtClean="0">
                <a:solidFill>
                  <a:srgbClr val="002060"/>
                </a:solidFill>
                <a:latin typeface="+mj-lt"/>
                <a:cs typeface="Calibri"/>
              </a:rPr>
              <a:t> сегодня </a:t>
            </a:r>
            <a:r>
              <a:rPr sz="1800" spc="-8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вошла в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историю </a:t>
            </a:r>
            <a:r>
              <a:rPr sz="1800" spc="-11" dirty="0">
                <a:solidFill>
                  <a:srgbClr val="002060"/>
                </a:solidFill>
                <a:latin typeface="+mj-lt"/>
                <a:cs typeface="Calibri"/>
              </a:rPr>
              <a:t>как 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чрезвычайная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ситуация </a:t>
            </a:r>
            <a:r>
              <a:rPr sz="1800" spc="-11" dirty="0">
                <a:solidFill>
                  <a:srgbClr val="002060"/>
                </a:solidFill>
                <a:latin typeface="+mj-lt"/>
                <a:cs typeface="Calibri"/>
              </a:rPr>
              <a:t>международного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значения. </a:t>
            </a:r>
            <a:endParaRPr lang="ru-RU" sz="1800" dirty="0" smtClean="0">
              <a:solidFill>
                <a:srgbClr val="002060"/>
              </a:solidFill>
              <a:latin typeface="+mj-lt"/>
              <a:cs typeface="Calibri"/>
            </a:endParaRP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sz="1800" spc="-4" dirty="0" err="1" smtClean="0">
                <a:solidFill>
                  <a:srgbClr val="002060"/>
                </a:solidFill>
                <a:latin typeface="+mj-lt"/>
                <a:cs typeface="Calibri"/>
              </a:rPr>
              <a:t>Нам</a:t>
            </a:r>
            <a:r>
              <a:rPr sz="1800" spc="-4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еще </a:t>
            </a:r>
            <a:r>
              <a:rPr sz="1800" spc="-11" dirty="0">
                <a:solidFill>
                  <a:srgbClr val="002060"/>
                </a:solidFill>
                <a:latin typeface="+mj-lt"/>
                <a:cs typeface="Calibri"/>
              </a:rPr>
              <a:t>предстоит 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изучение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особенностей </a:t>
            </a:r>
            <a:r>
              <a:rPr sz="1800" spc="-11" dirty="0">
                <a:solidFill>
                  <a:srgbClr val="002060"/>
                </a:solidFill>
                <a:latin typeface="+mj-lt"/>
                <a:cs typeface="Calibri"/>
              </a:rPr>
              <a:t>этой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эпидемии, извлечь уроки, проанализировать  </a:t>
            </a:r>
            <a:r>
              <a:rPr sz="1800" spc="-8" dirty="0" err="1">
                <a:solidFill>
                  <a:srgbClr val="002060"/>
                </a:solidFill>
                <a:latin typeface="+mj-lt"/>
                <a:cs typeface="Calibri"/>
              </a:rPr>
              <a:t>недостатки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lang="ru-RU" sz="1800" spc="-8" dirty="0" smtClean="0">
                <a:solidFill>
                  <a:srgbClr val="002060"/>
                </a:solidFill>
                <a:latin typeface="+mj-lt"/>
                <a:cs typeface="Calibri"/>
              </a:rPr>
              <a:t>глобального мониторинга за угрозами возникновения чрезвычайных ситуаций и  </a:t>
            </a:r>
            <a:r>
              <a:rPr sz="1800" spc="-4" dirty="0" err="1" smtClean="0">
                <a:solidFill>
                  <a:srgbClr val="002060"/>
                </a:solidFill>
                <a:latin typeface="+mj-lt"/>
                <a:cs typeface="Calibri"/>
              </a:rPr>
              <a:t>обеспечения</a:t>
            </a:r>
            <a:r>
              <a:rPr sz="1800" spc="-4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биологической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безопасности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населения. </a:t>
            </a:r>
            <a:endParaRPr lang="ru-RU" sz="1800" spc="-4" dirty="0" smtClean="0">
              <a:solidFill>
                <a:srgbClr val="002060"/>
              </a:solidFill>
              <a:latin typeface="+mj-lt"/>
              <a:cs typeface="Calibri"/>
            </a:endParaRP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sz="1800" spc="-4" dirty="0" err="1" smtClean="0">
                <a:solidFill>
                  <a:srgbClr val="002060"/>
                </a:solidFill>
                <a:latin typeface="+mj-lt"/>
                <a:cs typeface="Calibri"/>
              </a:rPr>
              <a:t>Ясно</a:t>
            </a:r>
            <a:r>
              <a:rPr sz="1800" spc="-4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spc="-15" dirty="0">
                <a:solidFill>
                  <a:srgbClr val="002060"/>
                </a:solidFill>
                <a:latin typeface="+mj-lt"/>
                <a:cs typeface="Calibri"/>
              </a:rPr>
              <a:t>одно: 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новые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вирусы </a:t>
            </a:r>
            <a:r>
              <a:rPr sz="1800" spc="-23" dirty="0">
                <a:solidFill>
                  <a:srgbClr val="002060"/>
                </a:solidFill>
                <a:latin typeface="+mj-lt"/>
                <a:cs typeface="Calibri"/>
              </a:rPr>
              <a:t>будут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появляться, </a:t>
            </a:r>
            <a:r>
              <a:rPr sz="1800" spc="-15" dirty="0">
                <a:solidFill>
                  <a:srgbClr val="002060"/>
                </a:solidFill>
                <a:latin typeface="+mj-lt"/>
                <a:cs typeface="Calibri"/>
              </a:rPr>
              <a:t>это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неотъемлемая </a:t>
            </a:r>
            <a:r>
              <a:rPr sz="1800" dirty="0">
                <a:solidFill>
                  <a:srgbClr val="002060"/>
                </a:solidFill>
                <a:latin typeface="+mj-lt"/>
                <a:cs typeface="Calibri"/>
              </a:rPr>
              <a:t>часть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нашего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мира. </a:t>
            </a:r>
            <a:r>
              <a:rPr sz="1800" spc="-4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Человечество </a:t>
            </a:r>
            <a:r>
              <a:rPr sz="1800" spc="-11" dirty="0">
                <a:solidFill>
                  <a:srgbClr val="002060"/>
                </a:solidFill>
                <a:latin typeface="+mj-lt"/>
                <a:cs typeface="Calibri"/>
              </a:rPr>
              <a:t>должно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научиться </a:t>
            </a:r>
            <a:r>
              <a:rPr sz="1800" spc="-8" dirty="0">
                <a:solidFill>
                  <a:srgbClr val="002060"/>
                </a:solidFill>
                <a:latin typeface="+mj-lt"/>
                <a:cs typeface="Calibri"/>
              </a:rPr>
              <a:t>противостоять </a:t>
            </a:r>
            <a:r>
              <a:rPr sz="1800" spc="-4" dirty="0">
                <a:solidFill>
                  <a:srgbClr val="002060"/>
                </a:solidFill>
                <a:latin typeface="+mj-lt"/>
                <a:cs typeface="Calibri"/>
              </a:rPr>
              <a:t>этим</a:t>
            </a:r>
            <a:r>
              <a:rPr sz="1800" spc="-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800" spc="-4" dirty="0" err="1">
                <a:solidFill>
                  <a:srgbClr val="002060"/>
                </a:solidFill>
                <a:latin typeface="+mj-lt"/>
                <a:cs typeface="Calibri"/>
              </a:rPr>
              <a:t>угрозам</a:t>
            </a:r>
            <a:r>
              <a:rPr sz="1800" spc="-4" dirty="0" smtClean="0">
                <a:solidFill>
                  <a:srgbClr val="002060"/>
                </a:solidFill>
                <a:latin typeface="+mj-lt"/>
                <a:cs typeface="Calibri"/>
              </a:rPr>
              <a:t>.</a:t>
            </a:r>
            <a:r>
              <a:rPr lang="ru-RU" sz="1800" spc="-4" dirty="0" smtClean="0">
                <a:solidFill>
                  <a:srgbClr val="002060"/>
                </a:solidFill>
                <a:latin typeface="+mj-lt"/>
                <a:cs typeface="Calibri"/>
              </a:rPr>
              <a:t> </a:t>
            </a: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 В октябре 2019 г. Университет Джона </a:t>
            </a:r>
            <a:r>
              <a:rPr lang="ru-RU" sz="1800" dirty="0" err="1">
                <a:solidFill>
                  <a:srgbClr val="002060"/>
                </a:solidFill>
                <a:latin typeface="+mj-lt"/>
                <a:cs typeface="Calibri"/>
              </a:rPr>
              <a:t>Хопкинса</a:t>
            </a: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 и журнал «</a:t>
            </a:r>
            <a:r>
              <a:rPr lang="ru-RU" sz="1800" dirty="0" err="1">
                <a:solidFill>
                  <a:srgbClr val="002060"/>
                </a:solidFill>
                <a:latin typeface="+mj-lt"/>
                <a:cs typeface="Calibri"/>
              </a:rPr>
              <a:t>The</a:t>
            </a: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lang="ru-RU" sz="1800" dirty="0" err="1">
                <a:solidFill>
                  <a:srgbClr val="002060"/>
                </a:solidFill>
                <a:latin typeface="+mj-lt"/>
                <a:cs typeface="Calibri"/>
              </a:rPr>
              <a:t>Economist</a:t>
            </a: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» опубликовали рейтинг безопасности стран с точки зрения их устойчивости к воздействию эпидемий и рекомендации по их 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cs typeface="Calibri"/>
              </a:rPr>
              <a:t>исправлению. </a:t>
            </a: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В рейтинге приняли участие 195 стран. </a:t>
            </a:r>
            <a:endParaRPr lang="ru-RU" sz="1800" dirty="0" smtClean="0">
              <a:solidFill>
                <a:srgbClr val="002060"/>
              </a:solidFill>
              <a:latin typeface="+mj-lt"/>
              <a:cs typeface="Calibri"/>
            </a:endParaRP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latin typeface="+mj-lt"/>
                <a:cs typeface="Calibri"/>
              </a:rPr>
              <a:t>Главный </a:t>
            </a: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вывод этого исследования – национальные службы безопасности, отвечающие за защиту от эпидемий, критически ослаблены. Ни одна страна не готова отразить атаку эпидемии. И этот научный прогноз, к сожалению, сбылся, когда мир столкнулся с пандемией COVID-19.</a:t>
            </a: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       Многие уроки нам еще предстоит сделать – но главные из них – наличие систем безопасности и их готовность к борьбе с эпидемиями, достаточные ресурсы системы здравоохранения, централизация управления.</a:t>
            </a:r>
          </a:p>
          <a:p>
            <a:pPr marL="466725" marR="3810" indent="-457200" algn="just">
              <a:lnSpc>
                <a:spcPct val="90000"/>
              </a:lnSpc>
              <a:spcBef>
                <a:spcPts val="289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+mj-lt"/>
                <a:cs typeface="Calibri"/>
              </a:rPr>
              <a:t>   Здравоохранение – это основа безопасности любой страны, и относиться к этой отрасли надо как к военной – с должным уважением и финансированием.</a:t>
            </a:r>
            <a:endParaRPr dirty="0">
              <a:solidFill>
                <a:srgbClr val="002060"/>
              </a:solidFill>
              <a:latin typeface="+mj-lt"/>
              <a:cs typeface="Calibri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508104" y="6525344"/>
            <a:ext cx="439248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568"/>
              </a:lnSpc>
            </a:pPr>
            <a:r>
              <a:rPr sz="1350" spc="-4" dirty="0">
                <a:solidFill>
                  <a:srgbClr val="002060"/>
                </a:solidFill>
                <a:latin typeface="+mj-lt"/>
                <a:cs typeface="Arial"/>
              </a:rPr>
              <a:t>https://www.bbc.com/russian/features-52065065</a:t>
            </a:r>
            <a:endParaRPr sz="1350" dirty="0">
              <a:solidFill>
                <a:srgbClr val="002060"/>
              </a:solidFill>
              <a:latin typeface="+mj-lt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5577"/>
            <a:ext cx="9144000" cy="59340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pezoid 3"/>
          <p:cNvSpPr/>
          <p:nvPr/>
        </p:nvSpPr>
        <p:spPr>
          <a:xfrm>
            <a:off x="0" y="-13643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67544" y="44624"/>
            <a:ext cx="7848872" cy="533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ЭПИДЕМИЯ COVID-19 («CORONAVIRUS DISEASE 2019»)</a:t>
            </a:r>
            <a:endParaRPr lang="en-US" sz="20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5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2247309"/>
            <a:ext cx="8869368" cy="4610691"/>
          </a:xfrm>
        </p:spPr>
        <p:txBody>
          <a:bodyPr>
            <a:no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Имеет зоонозную природу (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летучие мыши  86% совпадение генома 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(</a:t>
            </a:r>
            <a:r>
              <a:rPr lang="en-GB" sz="1600" dirty="0">
                <a:solidFill>
                  <a:srgbClr val="043377"/>
                </a:solidFill>
                <a:latin typeface="Arial" panose="020B0604020202020204" pitchFamily="34" charset="0"/>
              </a:rPr>
              <a:t>Zhou 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с </a:t>
            </a:r>
            <a:r>
              <a:rPr lang="ru-RU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соавт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., 2020 </a:t>
            </a:r>
            <a:r>
              <a:rPr lang="en-GB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biorxiv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).  Промежуточные хозяева – </a:t>
            </a:r>
            <a:r>
              <a:rPr lang="ru-RU" sz="1600" b="1" dirty="0">
                <a:solidFill>
                  <a:srgbClr val="043377"/>
                </a:solidFill>
                <a:latin typeface="Arial" panose="020B0604020202020204" pitchFamily="34" charset="0"/>
              </a:rPr>
              <a:t>панголины – мелкие  </a:t>
            </a:r>
            <a:r>
              <a:rPr lang="ru-RU" sz="1600" b="1" dirty="0" smtClean="0">
                <a:solidFill>
                  <a:srgbClr val="043377"/>
                </a:solidFill>
                <a:latin typeface="Arial" panose="020B0604020202020204" pitchFamily="34" charset="0"/>
              </a:rPr>
              <a:t>млекопитающие муравьеды</a:t>
            </a:r>
            <a:r>
              <a:rPr lang="ru-RU" sz="1600" dirty="0" smtClean="0">
                <a:solidFill>
                  <a:srgbClr val="043377"/>
                </a:solidFill>
                <a:latin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43377"/>
                </a:solidFill>
                <a:latin typeface="Arial" panose="020B0604020202020204" pitchFamily="34" charset="0"/>
              </a:rPr>
              <a:t>покрытые крупными чешуями (геномная последовательность на 99% идентична геному </a:t>
            </a:r>
            <a:r>
              <a:rPr lang="ru-RU" sz="1600" dirty="0" err="1">
                <a:solidFill>
                  <a:srgbClr val="043377"/>
                </a:solidFill>
                <a:latin typeface="Arial" panose="020B0604020202020204" pitchFamily="34" charset="0"/>
              </a:rPr>
              <a:t>коронавируса</a:t>
            </a:r>
            <a:r>
              <a:rPr lang="ru-RU" sz="1600" dirty="0" smtClean="0">
                <a:solidFill>
                  <a:srgbClr val="043377"/>
                </a:solidFill>
                <a:latin typeface="Arial" panose="020B0604020202020204" pitchFamily="34" charset="0"/>
              </a:rPr>
              <a:t>). Пользуются в КНР чрезвычайной популярностью  </a:t>
            </a:r>
            <a:endParaRPr lang="ru-RU" sz="1600" dirty="0">
              <a:solidFill>
                <a:srgbClr val="043377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Вирусы относительно малоустойчивы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во внешней среде, разрушаются под действием эфира,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хлороформа, спирта. При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температуре 56 °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С разрушается через 1 час ,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полностью гибнет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при 92 градус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в течение 15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минут. В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воздухе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вирус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жизнеспособен в течение трех часов, а на различных поверхностях он живет до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нескольких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суток.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Лучше всего сохраняет жизнеспособность на пластике, лакированной деревянной поверхности, нержавеющей стали.  Медь, латунь –меньше выживает. Хорошо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переносят замораживание. </a:t>
            </a:r>
            <a:endParaRPr lang="ru-RU" sz="1800" dirty="0" smtClean="0">
              <a:solidFill>
                <a:srgbClr val="043377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Относится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ко </a:t>
            </a:r>
            <a:r>
              <a:rPr lang="en-US" sz="1800" dirty="0">
                <a:solidFill>
                  <a:srgbClr val="043377"/>
                </a:solidFill>
                <a:latin typeface="Arial" panose="020B0604020202020204" pitchFamily="34" charset="0"/>
              </a:rPr>
              <a:t>II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группе патогенности.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 </a:t>
            </a:r>
          </a:p>
          <a:p>
            <a:pPr algn="l">
              <a:spcAft>
                <a:spcPts val="900"/>
              </a:spcAft>
            </a:pPr>
            <a:r>
              <a:rPr lang="en-US" sz="1800" dirty="0" err="1" smtClean="0">
                <a:solidFill>
                  <a:srgbClr val="043377"/>
                </a:solidFill>
                <a:latin typeface="Arial" panose="020B0604020202020204" pitchFamily="34" charset="0"/>
              </a:rPr>
              <a:t>Covid</a:t>
            </a:r>
            <a:r>
              <a:rPr lang="en-US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 19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 включена 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в перечень заболеваний, представляющих опасность для </a:t>
            </a:r>
            <a:r>
              <a:rPr lang="ru-RU" sz="1800" dirty="0" smtClean="0">
                <a:solidFill>
                  <a:srgbClr val="043377"/>
                </a:solidFill>
                <a:latin typeface="Arial" panose="020B0604020202020204" pitchFamily="34" charset="0"/>
              </a:rPr>
              <a:t>окружающих. (</a:t>
            </a:r>
            <a:r>
              <a:rPr lang="ru-RU" sz="1800" dirty="0">
                <a:solidFill>
                  <a:srgbClr val="043377"/>
                </a:solidFill>
                <a:latin typeface="Arial" panose="020B0604020202020204" pitchFamily="34" charset="0"/>
              </a:rPr>
              <a:t>Постановление Правительства РФ от 01.12.2004 г. № 715).</a:t>
            </a:r>
            <a:endParaRPr lang="ru-RU" sz="1800" dirty="0" smtClean="0">
              <a:solidFill>
                <a:srgbClr val="043377"/>
              </a:solidFill>
              <a:latin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endParaRPr lang="ru-RU" sz="1600" dirty="0">
              <a:solidFill>
                <a:srgbClr val="04337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https://www.interfax.ru/ftproot/textphotos/2020/02/07/y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87" y="1026906"/>
            <a:ext cx="1974984" cy="1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1268758"/>
            <a:ext cx="6923437" cy="71191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043377"/>
                </a:solidFill>
                <a:latin typeface="Arial" panose="020B0604020202020204" pitchFamily="34" charset="0"/>
              </a:rPr>
              <a:t>Спустя 16 лет после вспышки </a:t>
            </a:r>
            <a:r>
              <a:rPr lang="ru-RU" sz="2000" dirty="0" err="1">
                <a:solidFill>
                  <a:srgbClr val="043377"/>
                </a:solidFill>
                <a:latin typeface="Arial" panose="020B0604020202020204" pitchFamily="34" charset="0"/>
              </a:rPr>
              <a:t>коронавирусной</a:t>
            </a:r>
            <a:r>
              <a:rPr lang="ru-RU" sz="2000" dirty="0">
                <a:solidFill>
                  <a:srgbClr val="043377"/>
                </a:solidFill>
                <a:latin typeface="Arial" panose="020B0604020202020204" pitchFamily="34" charset="0"/>
              </a:rPr>
              <a:t> инфекции в Китае, </a:t>
            </a:r>
            <a:r>
              <a:rPr lang="ru-RU" sz="2000" dirty="0" smtClean="0">
                <a:solidFill>
                  <a:srgbClr val="043377"/>
                </a:solidFill>
                <a:latin typeface="Arial" panose="020B0604020202020204" pitchFamily="34" charset="0"/>
              </a:rPr>
              <a:t>в </a:t>
            </a:r>
            <a:r>
              <a:rPr lang="ru-RU" sz="2000" dirty="0">
                <a:solidFill>
                  <a:srgbClr val="043377"/>
                </a:solidFill>
                <a:latin typeface="Arial" panose="020B0604020202020204" pitchFamily="34" charset="0"/>
              </a:rPr>
              <a:t>декабре 2019 года в Ухане, Китай, был обнаружен еще один патогенный новый </a:t>
            </a:r>
            <a:r>
              <a:rPr lang="ru-RU" sz="2000" dirty="0" err="1">
                <a:solidFill>
                  <a:srgbClr val="043377"/>
                </a:solidFill>
                <a:latin typeface="Arial" panose="020B0604020202020204" pitchFamily="34" charset="0"/>
              </a:rPr>
              <a:t>коронавирус</a:t>
            </a:r>
            <a:r>
              <a:rPr lang="ru-RU" sz="2000" dirty="0">
                <a:solidFill>
                  <a:srgbClr val="043377"/>
                </a:solidFill>
                <a:latin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043377"/>
                </a:solidFill>
                <a:latin typeface="Arial" panose="020B0604020202020204" pitchFamily="34" charset="0"/>
              </a:rPr>
              <a:t>SARSr-CoV-2) </a:t>
            </a:r>
            <a:endParaRPr lang="ru-RU" sz="4800" dirty="0">
              <a:solidFill>
                <a:srgbClr val="043377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0" y="-26229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ПАТОГЕННЫЙ КОРОНАВИРУС </a:t>
            </a:r>
            <a:r>
              <a:rPr lang="ru-RU" b="1" dirty="0" smtClean="0">
                <a:solidFill>
                  <a:srgbClr val="043377"/>
                </a:solidFill>
                <a:latin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43377"/>
                </a:solidFill>
                <a:latin typeface="Arial" panose="020B0604020202020204" pitchFamily="34" charset="0"/>
              </a:rPr>
              <a:t>SARSr-CoV-2)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371600"/>
            <a:ext cx="7772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HelveticaNeueCyr" pitchFamily="50" charset="-52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406057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61564"/>
            <a:ext cx="8507288" cy="5707796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Сезонный (обычный) грипп – менее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0,01%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(у пожилых, лиц с хроническим заболеваниями легких, сердечно – сосудистой, эндокринной системы, онкологических больных – выше во много раз -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2%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и выше)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«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Свиной « грипп 2009-2010г –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0,02%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ТОРС-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коронавирус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2003г  (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Sars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Cov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) – 9-11%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БВРС –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коронавирус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(MERS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Cov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) – 30-40%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Новый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коронавирус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Sars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-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Cov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-2) –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2-4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%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Возбудитель COVID-19, крупный респираторный вирус Sars-CoV-2, за двое суток производит в легких человека в три с лишним раза больше патогенных частиц, чем его предшественник SARS-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CoV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, который вызвал вспышку атипичной пневмонии в 2002-2003 годах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При этом, новый вирус действует крайне скрыто, в течение 48 часов он почти не производит интерфероны, которые служат сигналом для запуска иммунной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системы</a:t>
            </a:r>
          </a:p>
          <a:p>
            <a:endParaRPr lang="ru-RU" sz="18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</a:rPr>
              <a:t>University of Hong Kong, 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HKU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0" y="-51073"/>
            <a:ext cx="9144000" cy="846667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apezoid 3"/>
          <p:cNvSpPr/>
          <p:nvPr/>
        </p:nvSpPr>
        <p:spPr>
          <a:xfrm>
            <a:off x="7216" y="-56536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11374" y="116633"/>
            <a:ext cx="7083227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СРАВНИТЕЛЬНАЯ ЛЕТАЛЬНОСТЬ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8050556" y="50427"/>
            <a:ext cx="1093444" cy="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57850"/>
            <a:ext cx="9144000" cy="3429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200"/>
                </a:moveTo>
                <a:lnTo>
                  <a:pt x="12192000" y="457200"/>
                </a:lnTo>
                <a:lnTo>
                  <a:pt x="121920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62A4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0" y="5607844"/>
            <a:ext cx="9144000" cy="50006"/>
          </a:xfrm>
          <a:custGeom>
            <a:avLst/>
            <a:gdLst/>
            <a:ahLst/>
            <a:cxnLst/>
            <a:rect l="l" t="t" r="r" b="b"/>
            <a:pathLst>
              <a:path w="12192000" h="66675">
                <a:moveTo>
                  <a:pt x="0" y="66675"/>
                </a:moveTo>
                <a:lnTo>
                  <a:pt x="12192000" y="66675"/>
                </a:lnTo>
                <a:lnTo>
                  <a:pt x="12192000" y="0"/>
                </a:lnTo>
                <a:lnTo>
                  <a:pt x="0" y="0"/>
                </a:lnTo>
                <a:lnTo>
                  <a:pt x="0" y="66675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895350" y="2161032"/>
            <a:ext cx="7474744" cy="0"/>
          </a:xfrm>
          <a:custGeom>
            <a:avLst/>
            <a:gdLst/>
            <a:ahLst/>
            <a:cxnLst/>
            <a:rect l="l" t="t" r="r" b="b"/>
            <a:pathLst>
              <a:path w="9966325">
                <a:moveTo>
                  <a:pt x="0" y="0"/>
                </a:moveTo>
                <a:lnTo>
                  <a:pt x="9966325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8245411" y="5800896"/>
            <a:ext cx="9620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8"/>
              </a:lnSpc>
            </a:pP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87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88640"/>
            <a:ext cx="5529263" cy="5799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5545931" y="188640"/>
            <a:ext cx="3598068" cy="579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981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72" y="2924944"/>
            <a:ext cx="8304260" cy="35991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83196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ru-RU" sz="1800" b="0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Всего 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в мире по состоянию на 08.00 по </a:t>
            </a:r>
            <a:r>
              <a:rPr kumimoji="0" lang="ru-RU" sz="1800" b="0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мск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 27.04.2020 г. из доступных источников известно о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2 991 918 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подтверждённых случаях (прирост за сутки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73668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 случаев;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2,5%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). </a:t>
            </a:r>
            <a:endParaRPr kumimoji="0" lang="ru-RU" sz="1800" b="0" i="0" u="none" strike="noStrike" kern="15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ndale Sans UI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ru-RU" sz="1800" b="0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В 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181 странах мира вне КНР зарегистрировано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2907577</a:t>
            </a:r>
            <a:r>
              <a:rPr kumimoji="0" lang="ru-RU" sz="1800" b="0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 случаев (за последние сутки прирост 73665;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2,6</a:t>
            </a:r>
            <a:r>
              <a:rPr kumimoji="0" lang="ru-RU" sz="1800" b="1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%).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ru-RU" sz="1800" b="0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Умерло 206 803 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(лет. 7,0%).   Летальных исходов </a:t>
            </a:r>
            <a:r>
              <a:rPr kumimoji="0" lang="ru-RU" sz="1800" b="1" i="0" u="none" strike="noStrike" kern="15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ув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. на </a:t>
            </a:r>
            <a:r>
              <a:rPr kumimoji="0" lang="ru-RU" sz="1800" b="1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3759 </a:t>
            </a:r>
            <a:r>
              <a:rPr kumimoji="0" lang="ru-RU" sz="1800" b="1" i="0" u="none" strike="noStrike" kern="15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сл</a:t>
            </a:r>
            <a:r>
              <a:rPr kumimoji="0" lang="ru-RU" sz="1800" b="1" i="0" u="none" strike="noStrike" kern="15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 (1,9</a:t>
            </a:r>
            <a:r>
              <a:rPr kumimoji="0" lang="ru-RU" sz="18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ndale Sans UI"/>
                <a:cs typeface="Times New Roman" panose="02020603050405020304" pitchFamily="18" charset="0"/>
              </a:rPr>
              <a:t>%) </a:t>
            </a:r>
          </a:p>
        </p:txBody>
      </p:sp>
    </p:spTree>
    <p:extLst>
      <p:ext uri="{BB962C8B-B14F-4D97-AF65-F5344CB8AC3E}">
        <p14:creationId xmlns:p14="http://schemas.microsoft.com/office/powerpoint/2010/main" val="36366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84" y="836712"/>
            <a:ext cx="8413353" cy="53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/>
          <a:lstStyle/>
          <a:p>
            <a:r>
              <a:rPr lang="ru-RU" sz="3200" b="1" dirty="0" smtClean="0"/>
              <a:t>Распределение случаев </a:t>
            </a:r>
            <a:r>
              <a:rPr lang="en-US" sz="3200" b="1" dirty="0" err="1" smtClean="0"/>
              <a:t>Covid</a:t>
            </a:r>
            <a:r>
              <a:rPr lang="en-US" sz="3200" b="1" dirty="0" smtClean="0"/>
              <a:t> 19 </a:t>
            </a:r>
            <a:r>
              <a:rPr lang="ru-RU" sz="3200" b="1" dirty="0" smtClean="0"/>
              <a:t>по странам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174" y="1628800"/>
            <a:ext cx="829300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6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539552" y="116632"/>
            <a:ext cx="7848872" cy="778439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rapezoid 3"/>
          <p:cNvSpPr/>
          <p:nvPr/>
        </p:nvSpPr>
        <p:spPr>
          <a:xfrm>
            <a:off x="497215" y="166178"/>
            <a:ext cx="186353" cy="63779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27584" y="188640"/>
            <a:ext cx="6696744" cy="11341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НАИБОЛЕЕ ПОРАЖЁННЫЕ СТРАНЫ (ПО ОБЩЕМУ КОЛИЧЕСТВУ ПОДТВЕРЖДЁННЫХ СЛУЧАЕВ)</a:t>
            </a:r>
          </a:p>
          <a:p>
            <a:pPr marL="0" marR="0" lvl="0" indent="0" algn="l" defTabSz="514350" rtl="0" eaLnBrk="1" fontAlgn="base" latinLnBrk="0" hangingPunct="1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Антилидерами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числу заражений остаются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США, Испания, Италия,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Франция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Германия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Великобритания.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3" r="16134" b="28546"/>
          <a:stretch/>
        </p:blipFill>
        <p:spPr>
          <a:xfrm>
            <a:off x="7596723" y="216104"/>
            <a:ext cx="820083" cy="45560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7877254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6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2"/>
  <p:tag name="ISPRING_CUSTOM_TIMING_USED" val="0"/>
</p:tagLst>
</file>

<file path=ppt/theme/theme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F32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F32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35672</TotalTime>
  <Words>2876</Words>
  <Application>Microsoft Office PowerPoint</Application>
  <PresentationFormat>Экран (4:3)</PresentationFormat>
  <Paragraphs>238</Paragraphs>
  <Slides>30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Andale Sans UI</vt:lpstr>
      <vt:lpstr>Arial</vt:lpstr>
      <vt:lpstr>Calibri</vt:lpstr>
      <vt:lpstr>Calibri Light</vt:lpstr>
      <vt:lpstr>HelveticaNeueCyr</vt:lpstr>
      <vt:lpstr>PT Serif</vt:lpstr>
      <vt:lpstr>Times New Roman</vt:lpstr>
      <vt:lpstr>Wingdings</vt:lpstr>
      <vt:lpstr>9_Тема Office</vt:lpstr>
      <vt:lpstr>2_Тема Office</vt:lpstr>
      <vt:lpstr>Office Theme</vt:lpstr>
      <vt:lpstr>1_Office Theme</vt:lpstr>
      <vt:lpstr>10_Тема Office</vt:lpstr>
      <vt:lpstr>3_Office Theme</vt:lpstr>
      <vt:lpstr>Брико Николай Иванович </vt:lpstr>
      <vt:lpstr>Презентация PowerPoint</vt:lpstr>
      <vt:lpstr>Спустя 16 лет после вспышки коронавирусной инфекции в Китае, в декабре 2019 года в Ухане, Китай, был обнаружен еще один патогенный новый коронавирус (SARSr-CoV-2) 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случаев Covid 19 по странам</vt:lpstr>
      <vt:lpstr>Презентация PowerPoint</vt:lpstr>
      <vt:lpstr>Страны с наибольшей летальностью (среди государств с более чем 3000 случаев заболевания) </vt:lpstr>
      <vt:lpstr>Презентация PowerPoint</vt:lpstr>
      <vt:lpstr>На 27.04 Ув. на  7,2%, летальность на 6.1% На 26.04 Ув. на  7,9%, летальность на 8,9% </vt:lpstr>
      <vt:lpstr>на 27.04 Москва 46,3% новых случаев в России (вчера – 46,7%), за весь период - 52,0%. Летальность - 0,95%  и 54,1% от всех смертей в стране.   Умерло за 27.04 – 48 (вчера 66)  (Москва -31, вчера - 38 чел)  </vt:lpstr>
      <vt:lpstr>Презентация PowerPoint</vt:lpstr>
      <vt:lpstr>Covid19 среди военнослужащих</vt:lpstr>
      <vt:lpstr>Количество заболевших медиков росте</vt:lpstr>
      <vt:lpstr>Летальность, связанная со вспышками COVID-19 в домах престарелых: первые международные данные</vt:lpstr>
      <vt:lpstr>Основные причины</vt:lpstr>
      <vt:lpstr>Презентация PowerPoint</vt:lpstr>
      <vt:lpstr>Презентация PowerPoint</vt:lpstr>
      <vt:lpstr> К высоким группам риска следует относить пациентов с провоспалительным и/или протромботическим статусом (Бицадзе В.О., Хизроева Д.Х., Макацария А.Д.  соавт.2020)</vt:lpstr>
      <vt:lpstr> ГЕНДЕРНАЯ ХАРАКТЕРИСТИКА  Covid19  </vt:lpstr>
      <vt:lpstr>Презентация PowerPoint</vt:lpstr>
      <vt:lpstr>Презентация PowerPoint</vt:lpstr>
      <vt:lpstr>Презентация PowerPoint</vt:lpstr>
      <vt:lpstr>Презентация PowerPoint</vt:lpstr>
      <vt:lpstr>В Китае установили 21 вид преступлений, связанных с COVID-19, за которые грозит наказание вплоть до смертной казни</vt:lpstr>
      <vt:lpstr>Презентация PowerPoint</vt:lpstr>
      <vt:lpstr>Презентация PowerPoint</vt:lpstr>
      <vt:lpstr>Благодарю за внимание</vt:lpstr>
    </vt:vector>
  </TitlesOfParts>
  <Company>mazafaka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Брико</dc:creator>
  <cp:lastModifiedBy>Николай Брико</cp:lastModifiedBy>
  <cp:revision>1357</cp:revision>
  <cp:lastPrinted>2020-04-27T10:41:43Z</cp:lastPrinted>
  <dcterms:created xsi:type="dcterms:W3CDTF">2005-07-01T04:29:17Z</dcterms:created>
  <dcterms:modified xsi:type="dcterms:W3CDTF">2020-04-27T17:02:18Z</dcterms:modified>
</cp:coreProperties>
</file>