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5" r:id="rId3"/>
    <p:sldId id="270" r:id="rId4"/>
    <p:sldId id="256" r:id="rId5"/>
    <p:sldId id="273" r:id="rId6"/>
    <p:sldId id="258" r:id="rId7"/>
    <p:sldId id="262" r:id="rId8"/>
    <p:sldId id="269" r:id="rId9"/>
    <p:sldId id="272" r:id="rId10"/>
    <p:sldId id="263" r:id="rId1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3CAB3D-AB72-AC46-96EF-383F9FA78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35161B-0CB8-864C-85A7-4834AEF59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8AB6F9-47E4-224C-955A-2F2B629B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894F7A-8E00-A74A-82DC-959B699CC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586561-CA13-9E4C-9F04-9CF9FC45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595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478734-7E24-C646-A1CF-C5AF55BF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32F09-4B2F-A04A-900E-2E2FA8648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C9032-D03F-6148-BAEC-8D7087AF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14F223-3EF4-3D4F-A0E6-111D32D8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6233B4-A425-404A-8EF5-FA8A4CB8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89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0A769-93E7-264E-A4A9-F80EA9CFF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A9F3E5-26F9-FF4E-9727-1479A130D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D93CA8-8187-3A49-BC68-F3AD5DC6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7255F6-ACF2-6B4A-9FB6-5F93DC3A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C58DAB-6BAE-6E44-9AB3-3AE60406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806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37D64-7684-6844-8A1B-EFDF76390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E8D30-C231-1445-8241-DCE104703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0A1155-0A49-5840-B687-503F8D6B7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4B5FDF-8427-BB42-883F-5D5F9DB3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217604-DCB8-7D42-88C8-F088F8BB5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A288B7-3FB1-C342-BEEF-67B41C48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140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46D94-D4A1-AF48-8514-5993B715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94B1CC-F1C1-0949-B49A-9ED258555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EF55AE-0BED-8A4B-9548-15E21CC49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C525184-EC12-134F-81D7-987940E678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65E61E-26C8-4040-A3BA-38819BE8E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AE336-DF7F-1E4D-883D-A3C17333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753446C-FD30-5D44-9E54-0621F23D8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4FBF8A-B183-BA46-8F0A-4B207646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5394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8582D-1FCC-C44B-A113-26421D60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092DC4-F258-FD49-B482-3E079F93A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FEFD8AF-01B8-9E4A-B8D7-F05C50610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9E68972-4AF3-6849-8DA9-4E08C9D6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039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C6BC726-E210-A64E-9FF0-A65DD68DF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FA395A-F989-AF40-86C7-FAFF8EE3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F85CEC-0221-3145-B157-EDCABD83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2791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50014D-6154-3543-A014-CD58EA1B7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7382A1-D341-3946-BCCC-9F0D68D37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21FD36-1685-2746-B146-A8AC66CCD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84F91D-ED97-CE4D-999F-91AF170A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964E95-D7F4-8648-AA9E-E93D033AC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1BF526-53DB-C645-A306-C369F1043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78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B3882-0635-9D49-B40C-15EFB441E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9023720-CDFD-FF4A-9B74-4BA141CEC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BBAF55-1676-AE42-8BB6-0B42AC2D3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F09334-1C4A-1444-ABAD-FE886884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08A28C-7CF5-7F4E-AD01-6DC4551D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4164E7-6403-0B43-BA03-44491088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47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DD43D6-4C09-1446-ADEF-D2A5D7C7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6BBE6A-8FB4-3446-9113-6E7092643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215E76-EDD6-CC48-96AA-9CAAE9B41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9F0D66-ED82-8F4F-8266-411EC9E3B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A28F6E-13C8-3C4A-8B3F-33D394CE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05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73A24C-77A2-FE40-A80B-28F51971BE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D836F8-11DC-B345-A0E4-1E8DBF90D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3EF2C2-11E0-7649-A3ED-15520CD9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C2B3E0-64FA-6248-9914-3BE9E89EC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C31EA0-E9DE-2744-9C07-B8B645B7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86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FAB8C-0F13-4BCA-A1C7-E17C10884CB9}" type="datetimeFigureOut">
              <a:rPr lang="ru-RU" smtClean="0"/>
              <a:pPr/>
              <a:t>12.10.2020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FCF63-D827-4076-8E3F-2123D7356E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8DB5F2D-D3F9-F14D-8682-A96FFE86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AD9A45-B674-A845-B16D-DA960835D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30D990-29AF-DD4D-9CC1-7CDCE378A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E3CB1-AA5C-ED46-AD68-6410DEFD8F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FD507D-F2E3-864E-9BB2-01F30C602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B9C349-1F1A-D344-9A68-F8B613100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40297-CF78-E243-81B6-E2C845A1A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110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instagram.com/ernest.leonidov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ernest.leonidov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instagram.com/ernest.leonidov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80728"/>
            <a:ext cx="62614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AutoNum type="romanUcPeriod"/>
            </a:pPr>
            <a:r>
              <a:rPr lang="ru-RU" dirty="0" smtClean="0"/>
              <a:t>Техногенное загрязнение акватории ;</a:t>
            </a:r>
          </a:p>
          <a:p>
            <a:pPr marL="400050" indent="-400050">
              <a:buAutoNum type="romanUcPeriod"/>
            </a:pPr>
            <a:r>
              <a:rPr lang="ru-RU" dirty="0" smtClean="0"/>
              <a:t>Воздействие природные факторов:</a:t>
            </a:r>
          </a:p>
          <a:p>
            <a:pPr marL="400050" indent="-400050"/>
            <a:r>
              <a:rPr lang="ru-RU" dirty="0"/>
              <a:t> </a:t>
            </a:r>
            <a:r>
              <a:rPr lang="ru-RU" dirty="0" smtClean="0"/>
              <a:t>       </a:t>
            </a:r>
            <a:r>
              <a:rPr lang="en-US" dirty="0" smtClean="0"/>
              <a:t>1. </a:t>
            </a:r>
            <a:r>
              <a:rPr lang="ru-RU" dirty="0" smtClean="0"/>
              <a:t>Сейсмическое событие </a:t>
            </a:r>
          </a:p>
          <a:p>
            <a:pPr marL="400050" indent="-400050"/>
            <a:r>
              <a:rPr lang="ru-RU" dirty="0"/>
              <a:t> </a:t>
            </a:r>
            <a:r>
              <a:rPr lang="ru-RU" dirty="0" smtClean="0"/>
              <a:t>       2. Воздействие массового «цветения» </a:t>
            </a:r>
            <a:r>
              <a:rPr lang="ru-RU" dirty="0" err="1" smtClean="0"/>
              <a:t>микроводорослей</a:t>
            </a:r>
            <a:r>
              <a:rPr lang="ru-RU" dirty="0" smtClean="0"/>
              <a:t> </a:t>
            </a:r>
          </a:p>
          <a:p>
            <a:pPr marL="400050" indent="-400050"/>
            <a:r>
              <a:rPr lang="ru-RU" dirty="0"/>
              <a:t> </a:t>
            </a:r>
            <a:r>
              <a:rPr lang="ru-RU" dirty="0" smtClean="0"/>
              <a:t>           (явление ВЦВ или т.н. «красный прилив»</a:t>
            </a:r>
            <a:r>
              <a:rPr lang="en-US" dirty="0" smtClean="0"/>
              <a:t> 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0"/>
            <a:ext cx="877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Анализ данных в связи с гибелью гидробионтов в </a:t>
            </a:r>
            <a:r>
              <a:rPr lang="ru-RU" b="1" dirty="0" err="1" smtClean="0"/>
              <a:t>Авачинском</a:t>
            </a:r>
            <a:r>
              <a:rPr lang="ru-RU" b="1" dirty="0" smtClean="0"/>
              <a:t> заливе, п-ов Камчатка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19672" y="692696"/>
            <a:ext cx="223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Исходные гипотезы: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" y="2564904"/>
            <a:ext cx="937622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AutoNum type="romanUcPeriod"/>
            </a:pPr>
            <a:r>
              <a:rPr lang="ru-RU" dirty="0" smtClean="0"/>
              <a:t>В воде в районе </a:t>
            </a:r>
            <a:r>
              <a:rPr lang="ru-RU" dirty="0" err="1" smtClean="0"/>
              <a:t>Халактырского</a:t>
            </a:r>
            <a:r>
              <a:rPr lang="ru-RU" dirty="0" smtClean="0"/>
              <a:t> пляжа </a:t>
            </a:r>
            <a:r>
              <a:rPr lang="ru-RU" dirty="0"/>
              <a:t> </a:t>
            </a:r>
            <a:r>
              <a:rPr lang="ru-RU" dirty="0" smtClean="0"/>
              <a:t>и отдельных бухтах </a:t>
            </a:r>
            <a:r>
              <a:rPr lang="ru-RU" dirty="0" err="1" smtClean="0"/>
              <a:t>Авачинского</a:t>
            </a:r>
            <a:r>
              <a:rPr lang="ru-RU" dirty="0" smtClean="0"/>
              <a:t> залива имеют </a:t>
            </a:r>
          </a:p>
          <a:p>
            <a:pPr marL="400050" indent="-400050"/>
            <a:r>
              <a:rPr lang="ru-RU" dirty="0" smtClean="0"/>
              <a:t>место превышения ПДК по </a:t>
            </a:r>
            <a:r>
              <a:rPr lang="ru-RU" dirty="0" err="1" smtClean="0"/>
              <a:t>нефтеуглеводородам</a:t>
            </a:r>
            <a:r>
              <a:rPr lang="ru-RU" dirty="0" smtClean="0"/>
              <a:t>, фенолам,  </a:t>
            </a:r>
            <a:r>
              <a:rPr lang="ru-RU" dirty="0" err="1" smtClean="0"/>
              <a:t>фосфат-ионам</a:t>
            </a:r>
            <a:r>
              <a:rPr lang="ru-RU" dirty="0" smtClean="0"/>
              <a:t>, ионам аммония, </a:t>
            </a:r>
          </a:p>
          <a:p>
            <a:pPr marL="400050" indent="-400050"/>
            <a:r>
              <a:rPr lang="ru-RU" dirty="0" smtClean="0"/>
              <a:t>ПАВ, железу и т.д. (подразделения  </a:t>
            </a:r>
            <a:r>
              <a:rPr lang="ru-RU" dirty="0" err="1" smtClean="0"/>
              <a:t>Роспотребнадзора</a:t>
            </a:r>
            <a:r>
              <a:rPr lang="ru-RU" dirty="0" smtClean="0"/>
              <a:t> и </a:t>
            </a:r>
            <a:r>
              <a:rPr lang="ru-RU" dirty="0" err="1" smtClean="0"/>
              <a:t>Росприроднадзора</a:t>
            </a:r>
            <a:r>
              <a:rPr lang="ru-RU" dirty="0" smtClean="0"/>
              <a:t>), загрязнение  </a:t>
            </a:r>
          </a:p>
          <a:p>
            <a:pPr marL="400050" indent="-400050"/>
            <a:r>
              <a:rPr lang="ru-RU" dirty="0" smtClean="0"/>
              <a:t>пестицидами (ИОХ РАН), однако все  зафиксированные превышения </a:t>
            </a:r>
            <a:r>
              <a:rPr lang="ru-RU" b="1" dirty="0" smtClean="0"/>
              <a:t>не могут </a:t>
            </a:r>
            <a:r>
              <a:rPr lang="ru-RU" dirty="0" smtClean="0"/>
              <a:t>вызвать</a:t>
            </a:r>
          </a:p>
          <a:p>
            <a:pPr marL="400050" indent="-400050"/>
            <a:r>
              <a:rPr lang="ru-RU" dirty="0" smtClean="0"/>
              <a:t> отмеченную массовую гибель гидробионтов.</a:t>
            </a:r>
            <a:endParaRPr lang="ru-RU" dirty="0"/>
          </a:p>
          <a:p>
            <a:pPr marL="400050" indent="-400050"/>
            <a:r>
              <a:rPr lang="en-US" dirty="0" smtClean="0"/>
              <a:t>II. </a:t>
            </a:r>
            <a:r>
              <a:rPr lang="ru-RU" dirty="0" smtClean="0"/>
              <a:t>1. В данном районе в сентябре-октябре 2020 </a:t>
            </a:r>
            <a:r>
              <a:rPr lang="ru-RU" b="1" dirty="0" smtClean="0"/>
              <a:t>не отмечены </a:t>
            </a:r>
            <a:r>
              <a:rPr lang="ru-RU" dirty="0" smtClean="0"/>
              <a:t>сейсмические события, </a:t>
            </a:r>
          </a:p>
          <a:p>
            <a:pPr marL="400050" indent="-400050"/>
            <a:r>
              <a:rPr lang="ru-RU" dirty="0" smtClean="0"/>
              <a:t>способные прямо или косвенно вызвать массовую гибель гидробионтов. </a:t>
            </a:r>
          </a:p>
          <a:p>
            <a:pPr marL="400050" indent="-400050"/>
            <a:r>
              <a:rPr lang="en-US" dirty="0" smtClean="0"/>
              <a:t>II. </a:t>
            </a:r>
            <a:r>
              <a:rPr lang="ru-RU" dirty="0" smtClean="0"/>
              <a:t>2. В сентябре-октябре 2020 в районе </a:t>
            </a:r>
            <a:r>
              <a:rPr lang="ru-RU" dirty="0" err="1" smtClean="0"/>
              <a:t>Авачинского</a:t>
            </a:r>
            <a:r>
              <a:rPr lang="ru-RU" dirty="0" smtClean="0"/>
              <a:t> залива </a:t>
            </a:r>
            <a:r>
              <a:rPr lang="ru-RU" b="1" dirty="0" smtClean="0"/>
              <a:t>отмечено массовое развитие </a:t>
            </a:r>
          </a:p>
          <a:p>
            <a:pPr marL="400050" indent="-400050"/>
            <a:r>
              <a:rPr lang="ru-RU" b="1" dirty="0" smtClean="0"/>
              <a:t>планктонных </a:t>
            </a:r>
            <a:r>
              <a:rPr lang="ru-RU" b="1" dirty="0" err="1" smtClean="0"/>
              <a:t>микроводорослей</a:t>
            </a:r>
            <a:r>
              <a:rPr lang="ru-RU" dirty="0" smtClean="0"/>
              <a:t> (т.н. вредоносное «цветение» воды – ВЦВ или т.н. </a:t>
            </a:r>
          </a:p>
          <a:p>
            <a:pPr marL="400050" indent="-400050"/>
            <a:r>
              <a:rPr lang="ru-RU" dirty="0" smtClean="0"/>
              <a:t>«красный прилив»), среди которых </a:t>
            </a:r>
            <a:r>
              <a:rPr lang="ru-RU" b="1" dirty="0" smtClean="0"/>
              <a:t>отмечены виды, выделяющие токсины</a:t>
            </a:r>
            <a:r>
              <a:rPr lang="ru-RU" dirty="0" smtClean="0"/>
              <a:t>, способные </a:t>
            </a:r>
          </a:p>
          <a:p>
            <a:pPr marL="400050" indent="-400050"/>
            <a:r>
              <a:rPr lang="ru-RU" dirty="0" smtClean="0"/>
              <a:t>вызвать гибель гидробионтов. </a:t>
            </a:r>
          </a:p>
          <a:p>
            <a:pPr marL="400050" indent="-400050"/>
            <a:r>
              <a:rPr lang="ru-RU" dirty="0" smtClean="0"/>
              <a:t>В пробах воды и биоматериалах из бухт </a:t>
            </a:r>
            <a:r>
              <a:rPr lang="ru-RU" dirty="0" err="1" smtClean="0"/>
              <a:t>Авачинского</a:t>
            </a:r>
            <a:r>
              <a:rPr lang="ru-RU" dirty="0" smtClean="0"/>
              <a:t> залива </a:t>
            </a:r>
            <a:r>
              <a:rPr lang="ru-RU" b="1" dirty="0" smtClean="0"/>
              <a:t>отмечены токсины</a:t>
            </a:r>
          </a:p>
          <a:p>
            <a:pPr marL="400050" indent="-400050"/>
            <a:r>
              <a:rPr lang="ru-RU" dirty="0" smtClean="0"/>
              <a:t> </a:t>
            </a:r>
            <a:r>
              <a:rPr lang="ru-RU" dirty="0" err="1" smtClean="0"/>
              <a:t>микроводорослей</a:t>
            </a:r>
            <a:r>
              <a:rPr lang="ru-RU" dirty="0" smtClean="0"/>
              <a:t>, представляющие опасность для человека и животных.</a:t>
            </a:r>
          </a:p>
          <a:p>
            <a:pPr marL="400050" indent="-400050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55579" y="6237312"/>
            <a:ext cx="8083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Гибель гидробионтов в </a:t>
            </a:r>
            <a:r>
              <a:rPr lang="ru-RU" b="1" dirty="0" err="1" smtClean="0"/>
              <a:t>Авачинском</a:t>
            </a:r>
            <a:r>
              <a:rPr lang="ru-RU" b="1" dirty="0" smtClean="0"/>
              <a:t> заливе вызвана природными причинами.</a:t>
            </a:r>
            <a:endParaRPr lang="ru-RU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116632"/>
            <a:ext cx="6151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Научные организации, задействованные в исследованиях: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31" y="1052742"/>
            <a:ext cx="834638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Национальный научный центр морской биологии им. А.В. </a:t>
            </a:r>
            <a:r>
              <a:rPr lang="ru-RU" dirty="0" err="1" smtClean="0"/>
              <a:t>Жирмунского</a:t>
            </a:r>
            <a:r>
              <a:rPr lang="ru-RU" dirty="0" smtClean="0"/>
              <a:t> ДВО РАН;</a:t>
            </a:r>
          </a:p>
          <a:p>
            <a:pPr>
              <a:buFontTx/>
              <a:buChar char="-"/>
            </a:pPr>
            <a:r>
              <a:rPr lang="ru-RU" dirty="0" smtClean="0"/>
              <a:t>Институт автоматики и процессов управления ДВО РАН;</a:t>
            </a:r>
          </a:p>
          <a:p>
            <a:pPr>
              <a:buFontTx/>
              <a:buChar char="-"/>
            </a:pPr>
            <a:r>
              <a:rPr lang="ru-RU" dirty="0" smtClean="0"/>
              <a:t>Тихоокеанский институт биоорганической химии им. Г.Б. Елякова ДВО РАН;</a:t>
            </a:r>
          </a:p>
          <a:p>
            <a:pPr>
              <a:buFontTx/>
              <a:buChar char="-"/>
            </a:pPr>
            <a:r>
              <a:rPr lang="ru-RU" dirty="0" smtClean="0"/>
              <a:t>Институт вулканологии и сейсмологии ДВО РАН;</a:t>
            </a:r>
          </a:p>
          <a:p>
            <a:pPr>
              <a:buFontTx/>
              <a:buChar char="-"/>
            </a:pPr>
            <a:r>
              <a:rPr lang="ru-RU" dirty="0" smtClean="0"/>
              <a:t>Дальневосточный федеральный университет;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r>
              <a:rPr lang="ru-RU" dirty="0" smtClean="0"/>
              <a:t>Институт органической химии им. Н.Д. Зелинского РАН;</a:t>
            </a:r>
          </a:p>
          <a:p>
            <a:pPr>
              <a:buFontTx/>
              <a:buChar char="-"/>
            </a:pPr>
            <a:r>
              <a:rPr lang="ru-RU" dirty="0" smtClean="0"/>
              <a:t>Институт биоорганической химии им. М.М. Шемякина и Ю.А. </a:t>
            </a:r>
            <a:r>
              <a:rPr lang="ru-RU" dirty="0" err="1" smtClean="0"/>
              <a:t>Овчинникова</a:t>
            </a:r>
            <a:r>
              <a:rPr lang="ru-RU" dirty="0" smtClean="0"/>
              <a:t> РАН;</a:t>
            </a:r>
          </a:p>
          <a:p>
            <a:r>
              <a:rPr lang="ru-RU" dirty="0" smtClean="0"/>
              <a:t>- Институт океанологии им. П.П. </a:t>
            </a:r>
            <a:r>
              <a:rPr lang="ru-RU" dirty="0" err="1" smtClean="0"/>
              <a:t>Ширшова</a:t>
            </a:r>
            <a:r>
              <a:rPr lang="ru-RU" dirty="0" smtClean="0"/>
              <a:t> РАН;</a:t>
            </a:r>
          </a:p>
          <a:p>
            <a:pPr>
              <a:buFontTx/>
              <a:buChar char="-"/>
            </a:pPr>
            <a:r>
              <a:rPr lang="ru-RU" dirty="0" smtClean="0"/>
              <a:t>НИИ Аэрокосмического </a:t>
            </a:r>
            <a:r>
              <a:rPr lang="ru-RU" dirty="0" err="1" smtClean="0"/>
              <a:t>монитринга</a:t>
            </a:r>
            <a:r>
              <a:rPr lang="ru-RU" dirty="0" smtClean="0"/>
              <a:t> (</a:t>
            </a:r>
            <a:r>
              <a:rPr lang="ru-RU" dirty="0" err="1" smtClean="0"/>
              <a:t>Аэрокосмос</a:t>
            </a:r>
            <a:r>
              <a:rPr lang="ru-RU" dirty="0" smtClean="0"/>
              <a:t>);</a:t>
            </a:r>
          </a:p>
          <a:p>
            <a:pPr>
              <a:buFontTx/>
              <a:buChar char="-"/>
            </a:pPr>
            <a:r>
              <a:rPr lang="ru-RU" dirty="0" smtClean="0"/>
              <a:t>Московский государственный университет им. М.В. Ломоносова.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7" y="-15389"/>
            <a:ext cx="79934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спутникового мониторинга акваторий Камчатки за сентябрь-начало октября 2020г.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Лаборатория Спутникового мониторинга ИАПУ ДВО РАН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5539" y="692702"/>
            <a:ext cx="81839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используемые источники данных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радиометр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MODIS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спутника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AQUA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(пространственное разрешение 1 км) 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RGB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-изображения спутников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Sentinel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-2 (пространственное разрешение 10 м).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ветровой обстановки проводился по данным спутника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WindSat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Данные рассчитывались для заливов: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Авачинский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(южный),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Кроноцкий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Камчатский (северный).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" y="1556796"/>
            <a:ext cx="85872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Используемые признаки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концентрация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хлорофилла-а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эффективность фотосинтеза;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изменчивость индексов цветности моря – отношения коэффициентов яркости моря для двух выбранных спектральных каналов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формуле, аналогичной используемой при расчете вегетационного индекса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NDVI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наличие пены на побережье.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Первые три признака рассчитываются по данным радиометра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MODIS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последний - по данным спутников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Sentinel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-2.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30992"/>
            <a:ext cx="4176464" cy="411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Рисунок 8" descr="C:\Work\Kamchatka\A2019247021000_L2_LAC_OC_chl_oc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2012279"/>
            <a:ext cx="4380334" cy="451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Концентрация хлорофилла-А 05.09.2020 (слева), концентрация хлорофилла-А 04.09.2019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674672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Рисунок 9" descr="C:\Work\Kamchatka\A2019256020500_chl_oc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0674" y="980728"/>
            <a:ext cx="4663326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609329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Концентрация хлорофилла-А 17.09.2020 (слева), концентрация хлорофилла-А 13.09.2019 (справа)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7547" y="188640"/>
            <a:ext cx="799340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спутникового мониторинга акваторий Камчатки за сентябрь-начало октября 2020г.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Лаборатория Спутникового мониторинга ИАПУ ДВО РАН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764704"/>
            <a:ext cx="4715875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10" descr="C:\Work\Kamchatka\A2019272020500_chl_oc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010" y="764704"/>
            <a:ext cx="4438993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93467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Концентрация хлорофилла-А 03.10.2020 (слева) и </a:t>
            </a:r>
            <a:r>
              <a:rPr lang="ru-RU" sz="1600" b="1" dirty="0" smtClean="0"/>
              <a:t>концентрация </a:t>
            </a:r>
            <a:r>
              <a:rPr lang="ru-RU" sz="1600" b="1" dirty="0"/>
              <a:t>хлорофилла-А 29.09.2019 (справа)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7547" y="0"/>
            <a:ext cx="799340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спутникового мониторинга акваторий Камчатки за сентябрь-начало октября 2020г.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Лаборатория Спутникового мониторинга ИАПУ ДВО РАН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6889" y="0"/>
            <a:ext cx="4437112" cy="443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47160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1D7812D-2D31-654F-A6FF-E9E8205EB0C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924944"/>
            <a:ext cx="7092280" cy="39330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04F834-0AC4-5649-A8FA-3D14BBE51BBE}"/>
              </a:ext>
            </a:extLst>
          </p:cNvPr>
          <p:cNvSpPr txBox="1"/>
          <p:nvPr/>
        </p:nvSpPr>
        <p:spPr>
          <a:xfrm>
            <a:off x="4860037" y="6488668"/>
            <a:ext cx="4248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  Эрнест </a:t>
            </a:r>
            <a:r>
              <a:rPr lang="ru-RU" dirty="0">
                <a:solidFill>
                  <a:schemeClr val="bg1"/>
                </a:solidFill>
              </a:rPr>
              <a:t>Леонидов </a:t>
            </a:r>
            <a:r>
              <a:rPr lang="en-US" dirty="0">
                <a:solidFill>
                  <a:schemeClr val="bg1"/>
                </a:solidFill>
              </a:rPr>
              <a:t>@</a:t>
            </a:r>
            <a:r>
              <a:rPr lang="en-US" b="1" dirty="0">
                <a:solidFill>
                  <a:schemeClr val="bg1"/>
                </a:solidFill>
                <a:hlinkClick r:id="rId5" tooltip="ernest.leonidov"/>
              </a:rPr>
              <a:t>ernest.leonidov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28694"/>
            <a:ext cx="2483768" cy="33293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924BB1B-CF5C-E14E-AF46-FDCEB92AA3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4711338" cy="263644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AF40D45D-D9CC-F444-B885-2DFA884312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404667"/>
            <a:ext cx="5004048" cy="28188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9616D2-D6BE-5A44-92FD-982DAAF6D320}"/>
              </a:ext>
            </a:extLst>
          </p:cNvPr>
          <p:cNvGrpSpPr/>
          <p:nvPr/>
        </p:nvGrpSpPr>
        <p:grpSpPr>
          <a:xfrm>
            <a:off x="2" y="3068960"/>
            <a:ext cx="4646937" cy="3284984"/>
            <a:chOff x="113017" y="1150704"/>
            <a:chExt cx="6514406" cy="359595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DB32F672-2707-A740-B217-E53132707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17" y="1150704"/>
              <a:ext cx="6409354" cy="359595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517561-9AE1-F146-A10D-F5E2D2EF062A}"/>
                </a:ext>
              </a:extLst>
            </p:cNvPr>
            <p:cNvSpPr txBox="1"/>
            <p:nvPr/>
          </p:nvSpPr>
          <p:spPr>
            <a:xfrm>
              <a:off x="5034335" y="2938409"/>
              <a:ext cx="1593088" cy="404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5 октября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E357E066-D779-3649-8BCC-D793C038B6B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140968"/>
            <a:ext cx="4572000" cy="3230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204F834-0AC4-5649-A8FA-3D14BBE51BBE}"/>
              </a:ext>
            </a:extLst>
          </p:cNvPr>
          <p:cNvSpPr txBox="1"/>
          <p:nvPr/>
        </p:nvSpPr>
        <p:spPr>
          <a:xfrm>
            <a:off x="4860037" y="6488668"/>
            <a:ext cx="4248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 Эрнест </a:t>
            </a:r>
            <a:r>
              <a:rPr lang="ru-RU" dirty="0"/>
              <a:t>Леонидов </a:t>
            </a:r>
            <a:r>
              <a:rPr lang="en-US" dirty="0"/>
              <a:t>@</a:t>
            </a:r>
            <a:r>
              <a:rPr lang="en-US" b="1" dirty="0">
                <a:hlinkClick r:id="rId6" tooltip="ernest.leonidov"/>
              </a:rPr>
              <a:t>ernest.leonidov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79715" y="0"/>
            <a:ext cx="500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Восстановление экосистемы </a:t>
            </a:r>
            <a:r>
              <a:rPr lang="ru-RU" dirty="0" err="1" smtClean="0"/>
              <a:t>Авачинского</a:t>
            </a:r>
            <a:r>
              <a:rPr lang="ru-RU" dirty="0" smtClean="0"/>
              <a:t> залива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119917" y="404664"/>
            <a:ext cx="173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б. </a:t>
            </a:r>
            <a:r>
              <a:rPr lang="ru-RU" dirty="0" err="1" smtClean="0"/>
              <a:t>Вилючинская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F34BCB-BF2A-D849-BF13-FD2634C6AD51}"/>
              </a:ext>
            </a:extLst>
          </p:cNvPr>
          <p:cNvSpPr txBox="1"/>
          <p:nvPr/>
        </p:nvSpPr>
        <p:spPr>
          <a:xfrm>
            <a:off x="0" y="6488668"/>
            <a:ext cx="3652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Эрнест Леонидов </a:t>
            </a:r>
            <a:r>
              <a:rPr lang="en-US" dirty="0">
                <a:solidFill>
                  <a:prstClr val="black"/>
                </a:solidFill>
              </a:rPr>
              <a:t>@</a:t>
            </a:r>
            <a:r>
              <a:rPr lang="en-US" b="1" dirty="0">
                <a:solidFill>
                  <a:prstClr val="black"/>
                </a:solidFill>
                <a:hlinkClick r:id="rId2" tooltip="ernest.leonidov"/>
              </a:rPr>
              <a:t>ernest.leonidov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975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1264" y="3356992"/>
            <a:ext cx="468273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2264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265" name="Picture 1" descr="Snap-17747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8261" t="24599" r="51956" b="37862"/>
          <a:stretch>
            <a:fillRect/>
          </a:stretch>
        </p:blipFill>
        <p:spPr bwMode="auto">
          <a:xfrm>
            <a:off x="3" y="404664"/>
            <a:ext cx="2297113" cy="2924175"/>
          </a:xfrm>
          <a:prstGeom prst="rect">
            <a:avLst/>
          </a:prstGeom>
          <a:noFill/>
        </p:spPr>
      </p:pic>
      <p:pic>
        <p:nvPicPr>
          <p:cNvPr id="11267" name="Picture 3" descr="Snap-1768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36174" t="26071" r="12057" b="35657"/>
          <a:stretch>
            <a:fillRect/>
          </a:stretch>
        </p:blipFill>
        <p:spPr bwMode="auto">
          <a:xfrm>
            <a:off x="2339754" y="404664"/>
            <a:ext cx="28892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476672"/>
            <a:ext cx="198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Gymnodinium</a:t>
            </a:r>
            <a:r>
              <a:rPr lang="en-US" dirty="0"/>
              <a:t> sp</a:t>
            </a:r>
            <a:r>
              <a:rPr lang="en-US" dirty="0" smtClean="0"/>
              <a:t>. 1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2924944"/>
            <a:ext cx="1933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Gymnodinium</a:t>
            </a:r>
            <a:r>
              <a:rPr lang="en-US" dirty="0"/>
              <a:t> sp.2</a:t>
            </a:r>
            <a:endParaRPr lang="ru-RU" dirty="0"/>
          </a:p>
        </p:txBody>
      </p:sp>
      <p:pic>
        <p:nvPicPr>
          <p:cNvPr id="11268" name="Picture 4" descr="Dinoph forti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3" y="404664"/>
            <a:ext cx="2820919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292085" y="2924944"/>
            <a:ext cx="1686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Dinophysis</a:t>
            </a:r>
            <a:r>
              <a:rPr lang="en-US" i="1" dirty="0"/>
              <a:t> </a:t>
            </a:r>
            <a:r>
              <a:rPr lang="en-US" i="1" dirty="0" err="1"/>
              <a:t>fortii</a:t>
            </a:r>
            <a:endParaRPr lang="ru-RU" dirty="0"/>
          </a:p>
        </p:txBody>
      </p:sp>
      <p:pic>
        <p:nvPicPr>
          <p:cNvPr id="11269" name="Picture 5" descr="Pseudo-nitzschia s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7400" y="3797300"/>
            <a:ext cx="20066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067470" y="3356992"/>
            <a:ext cx="2065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Pseudo-</a:t>
            </a:r>
            <a:r>
              <a:rPr lang="en-US" i="1" dirty="0" err="1"/>
              <a:t>nitzschia</a:t>
            </a:r>
            <a:r>
              <a:rPr lang="en-US" i="1" dirty="0"/>
              <a:t> </a:t>
            </a:r>
            <a:r>
              <a:rPr lang="en-US" dirty="0"/>
              <a:t>sp.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0"/>
            <a:ext cx="849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Национальный научный центр морской биологии  им. А.В. </a:t>
            </a:r>
            <a:r>
              <a:rPr lang="ru-RU" b="1" dirty="0" err="1" smtClean="0"/>
              <a:t>Жирмунского</a:t>
            </a:r>
            <a:r>
              <a:rPr lang="ru-RU" b="1" dirty="0" smtClean="0"/>
              <a:t> ДВО РАН</a:t>
            </a:r>
            <a:endParaRPr lang="ru-RU" b="1" dirty="0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-303082" y="3573022"/>
            <a:ext cx="757335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пробах воды  4 октября 2020 г. из районов: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Халактырский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пляж, б.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Среднелагерная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б. Спасения было обнаружено 12 видов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микроводорослей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среди которых доминировали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динофлагелляты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рода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Gymnodinium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концентрация которых достигала 150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000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/л.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(живые клетки переданы в Центр культивирования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микроводорослей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ННЦМБ ДВО РАН,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также для молекулярно-генетического анализа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точной видовой идентификации.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4869166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пробе морской воды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07.10.20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бухте Опасная (северная сторона), обнаружено 23 вида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микроводорослей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планктона, в том числе  потенциально опасные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Dinophysis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fortii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i="1" dirty="0" err="1" smtClean="0">
                <a:latin typeface="Times New Roman" pitchFamily="18" charset="0"/>
                <a:cs typeface="Times New Roman" pitchFamily="18" charset="0"/>
              </a:rPr>
              <a:t>acuta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Pseudo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nitzschia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sp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 в концентрациях ниже тех , при которых вводят ограничения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добыче гидробионтов.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настоящее время идет анализ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микроводорослей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из других районов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Авачинского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залива.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647</Words>
  <Application>Microsoft Office PowerPoint</Application>
  <PresentationFormat>Экран (4:3)</PresentationFormat>
  <Paragraphs>72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IMB FEB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Adrianov</dc:creator>
  <cp:lastModifiedBy>Adrianov</cp:lastModifiedBy>
  <cp:revision>14</cp:revision>
  <cp:lastPrinted>2020-10-12T05:41:27Z</cp:lastPrinted>
  <dcterms:created xsi:type="dcterms:W3CDTF">2020-10-11T15:17:56Z</dcterms:created>
  <dcterms:modified xsi:type="dcterms:W3CDTF">2020-10-12T08:57:11Z</dcterms:modified>
</cp:coreProperties>
</file>