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66"/>
    <a:srgbClr val="00FF00"/>
    <a:srgbClr val="FF66FF"/>
    <a:srgbClr val="B4C7E7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15005-C7B6-4088-B53E-0CCEF4E552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F457-6B45-4B65-9F78-8FFF4545A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этом изображении наложены изображения скопления галактик </a:t>
            </a:r>
            <a:r>
              <a:rPr lang="en-US" dirty="0"/>
              <a:t>Coma </a:t>
            </a:r>
            <a:r>
              <a:rPr lang="ru-RU" dirty="0"/>
              <a:t>в оптическом и рентгеновском диапазонах. По излучению в рентгеновской диапазоне можно определить температуру газа.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9F457-6B45-4B65-9F78-8FFF4545A2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9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88989-1879-49BD-86A9-CDD1E825E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664B7C-79EF-4322-ACB9-B06C9A8D1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F6460A-D91F-42C0-B1C9-214049F4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A0E7E5-3D52-41C2-85DB-B6187A1A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CB34A3-1312-4EE5-AB76-54231806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4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3B7C3-0912-4D41-B375-5DC82311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FA967-3F11-4E8F-AFA7-022E17360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73841-3421-4737-8435-98107C05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38D34-284C-4BE9-8BD7-0105125D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E950E5-76DD-41F5-A19A-F3B192AA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2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4D7B5F-A91E-4B84-A07D-6049DC550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892EA6-273F-4368-B2F8-526941ED1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7C304-3B3B-477A-A93F-C8D45D7D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54B13E-CB6F-413E-878D-F9A67481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55F19-6ED3-411F-B665-1CA6D750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549ED-3A2C-4790-A5CA-4E71FADA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F1643D-AFB2-425F-BA08-A1A3DD44E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F9A71D-97E9-429B-A9B5-14DEE1FD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AB9CD-B99C-44D2-BB02-79B14812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EA78CE-9698-4C4A-8728-889D0DD2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7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75106-EE69-4B47-8803-ED2CCF13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6188BA-1655-4DBE-972E-34A53AF3E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2BC382-01B6-41DB-956D-382AC010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9600B-9E35-4230-98F0-EF24C5FB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AD8145-5609-4B62-BB12-0646C37C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2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F9F52-3077-4DFA-9D11-FF6CE06F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E8BA63-7CDF-4069-A60E-95FEFED70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1863E-F677-47D8-ADF1-38DF8180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FAE14F-7C98-4361-86EB-F87045A6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BD5DEA-7CF4-4F81-83EC-E524F486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EE69A7-B7FF-4103-BB49-5EBA4E5A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0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107FB-CE67-428C-9351-C1CE4CF1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E70734-8220-4F6F-B728-87516E6B5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D5C7AC-C406-4AC9-B880-F385FE2AC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048E2E-3631-4569-9B29-FBFBBC7E7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9A66B2-EFB7-46CD-B178-24E390C08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E2C908-179F-433C-9D23-518FB257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F5B1A3-8A0D-4F67-9FED-5F1A9EFF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292B98-F253-4E81-B52E-C6ED4CAE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F829C-3C7A-4CD3-84E0-6DA5F9BA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73DB4A-ADA0-4E8A-934F-DAF53BE9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CF9DCD-164B-4F99-AFDF-1B21491C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3481AF-77F7-4DD4-9A41-580E63DE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9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26A3C-37EC-4C74-A84B-3C8C8B0F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AAF5EA-CC6A-4D4C-AE05-ABBE17AE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2F6C89-C52F-4EE3-AF31-8D9B12C3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1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0DE70-68E5-4849-AFCB-339FAC6D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E7AA1-3529-4B42-A1AE-1BB09CEE1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777DE9-8AE8-4B00-81F2-5817D614A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E300B8-FF3F-49D8-B30D-41ECF420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94353-32BD-4D9D-986B-A33612CF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4883F4-032C-4AA7-9711-808088E3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6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FB08F-493D-40D8-86E5-F78BC3A7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971AA-1EA1-43CB-9540-3F72B9278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102228-B001-4457-B1C0-F6FFF710D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3877AD-3767-4804-AB81-386942A8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CDE954-5EC8-47F1-BEAD-26C79893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56108C-D870-4CA6-A447-5DB403FD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9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347D7-BD8E-4289-9FE6-C7D1A264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2F5660-DA9C-4750-AD85-3E39F5C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74011-0F79-4952-98C2-4CE548E11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991DF-0B18-4FF7-964B-373FEAEF9A8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FDFD55-BB34-4168-803B-7778627EE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6F909-AFEE-4413-9EBD-36D9793AF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емная материя в модели Вселенной">
            <a:extLst>
              <a:ext uri="{FF2B5EF4-FFF2-40B4-BE49-F238E27FC236}">
                <a16:creationId xmlns:a16="http://schemas.microsoft.com/office/drawing/2014/main" id="{FAF33F68-41DB-419B-8607-C468101F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2171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08096-727D-48D2-9610-DEBD85032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6080"/>
            <a:ext cx="12192000" cy="21742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Изучение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тёмной материи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5294C1-0F9D-45F6-95A6-69555A50E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917" y="4404413"/>
            <a:ext cx="6074004" cy="1319761"/>
          </a:xfrm>
        </p:spPr>
        <p:txBody>
          <a:bodyPr>
            <a:normAutofit fontScale="92500"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Уткин Никита Денисович,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научный сотрудник АКЦ ФИАН</a:t>
            </a:r>
          </a:p>
        </p:txBody>
      </p:sp>
    </p:spTree>
    <p:extLst>
      <p:ext uri="{BB962C8B-B14F-4D97-AF65-F5344CB8AC3E}">
        <p14:creationId xmlns:p14="http://schemas.microsoft.com/office/powerpoint/2010/main" val="3568953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51176-0D1F-4643-ADE9-18B82750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Галактики-«призраки»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44729D-C037-4540-8078-C2E548278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896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Может быть в </a:t>
            </a:r>
            <a:r>
              <a:rPr lang="ru-RU" b="1" dirty="0">
                <a:solidFill>
                  <a:srgbClr val="00FFFF"/>
                </a:solidFill>
              </a:rPr>
              <a:t>200</a:t>
            </a:r>
            <a:r>
              <a:rPr lang="ru-RU" dirty="0">
                <a:solidFill>
                  <a:schemeClr val="bg1"/>
                </a:solidFill>
              </a:rPr>
              <a:t> раз больше тёмной материи, чем обычного вещества!</a:t>
            </a:r>
          </a:p>
        </p:txBody>
      </p:sp>
      <p:pic>
        <p:nvPicPr>
          <p:cNvPr id="8194" name="Picture 2" descr="Ultra-Low Surface Brightness Universe - Dunlap Institute">
            <a:extLst>
              <a:ext uri="{FF2B5EF4-FFF2-40B4-BE49-F238E27FC236}">
                <a16:creationId xmlns:a16="http://schemas.microsoft.com/office/drawing/2014/main" id="{9EBC09CF-E597-47E8-9048-C15563C5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3749"/>
            <a:ext cx="5702727" cy="499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ssive Low Surface Brightness Galaxies in the EAGLE Simulation [GA] |  arXiver">
            <a:extLst>
              <a:ext uri="{FF2B5EF4-FFF2-40B4-BE49-F238E27FC236}">
                <a16:creationId xmlns:a16="http://schemas.microsoft.com/office/drawing/2014/main" id="{113EA05B-2914-47DC-886A-7492D7AF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33" y="3054349"/>
            <a:ext cx="3696975" cy="36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8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80282-E0F2-44E2-901D-3594FE51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Самый главный аргумент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6803B93-8781-42A3-98D3-1693739F34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0272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>
                    <a:solidFill>
                      <a:schemeClr val="bg1"/>
                    </a:solidFill>
                  </a:rPr>
                  <a:t>Флуктуации плотности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ru-RU" dirty="0">
                    <a:solidFill>
                      <a:schemeClr val="bg1"/>
                    </a:solidFill>
                  </a:rPr>
                  <a:t>по реликтовому излучению: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=370 млн. лет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chemeClr val="bg1"/>
                    </a:solidFill>
                  </a:rPr>
                  <a:t>;</a:t>
                </a:r>
              </a:p>
              <a:p>
                <a:r>
                  <a:rPr lang="ru-RU" dirty="0">
                    <a:solidFill>
                      <a:schemeClr val="bg1"/>
                    </a:solidFill>
                  </a:rPr>
                  <a:t>сейчас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dirty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ru-RU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ru-RU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ru-RU" dirty="0">
                    <a:solidFill>
                      <a:schemeClr val="bg1"/>
                    </a:solidFill>
                  </a:rPr>
                  <a:t>Но для формирования звёзд и галактик нужно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ru-RU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6803B93-8781-42A3-98D3-1693739F34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02724" cy="4351338"/>
              </a:xfrm>
              <a:blipFill>
                <a:blip r:embed="rId2"/>
                <a:stretch>
                  <a:fillRect l="-2612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ull-sky image derived from nine years' WMAP data">
            <a:extLst>
              <a:ext uri="{FF2B5EF4-FFF2-40B4-BE49-F238E27FC236}">
                <a16:creationId xmlns:a16="http://schemas.microsoft.com/office/drawing/2014/main" id="{741FF927-2E1F-4783-917A-18F4B1251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92" y="1451726"/>
            <a:ext cx="6449506" cy="32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C172E-CF56-43EA-A26A-51C41FCC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Что же это такое?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97D97-FA98-461C-AA47-35A4686F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610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Нам известно, что:</a:t>
            </a:r>
          </a:p>
          <a:p>
            <a:r>
              <a:rPr lang="ru-RU" dirty="0">
                <a:solidFill>
                  <a:schemeClr val="bg1"/>
                </a:solidFill>
              </a:rPr>
              <a:t>она не излучает;</a:t>
            </a:r>
          </a:p>
          <a:p>
            <a:r>
              <a:rPr lang="ru-RU" dirty="0">
                <a:solidFill>
                  <a:schemeClr val="bg1"/>
                </a:solidFill>
              </a:rPr>
              <a:t>проявляет себя только по гравитационному взаимодействию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она «холодная» - её частицы двигаются очень медленно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Её в 5 раз больше, чем светящегося вещества.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FC27B6-E6E9-407F-8A73-1FC3F4A78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322" y="1825625"/>
            <a:ext cx="3707893" cy="35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9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730E2-9585-490C-93BF-B5C5C9FD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Обычное вещество, погребённое в остатках звёздной эволюции?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F4B8BA-22A9-4E64-8D4F-08C8369DB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44885" cy="43513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требуется гораздо более интенсивное звездообразование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остатков звёздной эволюции </a:t>
            </a:r>
            <a:r>
              <a:rPr lang="ru-RU" dirty="0">
                <a:solidFill>
                  <a:srgbClr val="FFFF66"/>
                </a:solidFill>
              </a:rPr>
              <a:t>недостаточно</a:t>
            </a:r>
          </a:p>
        </p:txBody>
      </p:sp>
      <p:pic>
        <p:nvPicPr>
          <p:cNvPr id="11266" name="Picture 2" descr="Neutron Stars, White Dwarfs, Brown Dwarfs And More Aren't Actually Stars |  by Ethan Siegel | Starts With A Bang! | Medium">
            <a:extLst>
              <a:ext uri="{FF2B5EF4-FFF2-40B4-BE49-F238E27FC236}">
                <a16:creationId xmlns:a16="http://schemas.microsoft.com/office/drawing/2014/main" id="{099C0929-3C87-4BAC-8DEE-C432E32A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78" y="1865312"/>
            <a:ext cx="6996001" cy="46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9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17D621-9ACE-4BE0-8D84-AA82A111643F}"/>
              </a:ext>
            </a:extLst>
          </p:cNvPr>
          <p:cNvSpPr/>
          <p:nvPr/>
        </p:nvSpPr>
        <p:spPr>
          <a:xfrm>
            <a:off x="6872140" y="1604324"/>
            <a:ext cx="5018988" cy="413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E401E-C5A7-4EEF-961D-D8B64070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2" y="365125"/>
            <a:ext cx="11052928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Слабо взаимодействующие частицы?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E43239-0A09-43CF-9E0B-214F16F0C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3940" cy="4351338"/>
          </a:xfrm>
        </p:spPr>
        <p:txBody>
          <a:bodyPr/>
          <a:lstStyle/>
          <a:p>
            <a:r>
              <a:rPr lang="ru-RU" i="1" dirty="0">
                <a:solidFill>
                  <a:schemeClr val="bg1"/>
                </a:solidFill>
              </a:rPr>
              <a:t>Нейтрино </a:t>
            </a:r>
            <a:r>
              <a:rPr lang="ru-RU" dirty="0">
                <a:solidFill>
                  <a:schemeClr val="bg1"/>
                </a:solidFill>
              </a:rPr>
              <a:t>– тогда бы тёмная материя была горячей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i="1" dirty="0" err="1">
                <a:solidFill>
                  <a:srgbClr val="00FFFF"/>
                </a:solidFill>
              </a:rPr>
              <a:t>Нейтралино</a:t>
            </a:r>
            <a:r>
              <a:rPr lang="ru-RU" dirty="0">
                <a:solidFill>
                  <a:schemeClr val="bg1"/>
                </a:solidFill>
              </a:rPr>
              <a:t> – не входит в набор частиц Стандартной модели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i="1" dirty="0" err="1">
                <a:solidFill>
                  <a:srgbClr val="00FFFF"/>
                </a:solidFill>
              </a:rPr>
              <a:t>Аксион</a:t>
            </a:r>
            <a:r>
              <a:rPr lang="ru-RU" dirty="0">
                <a:solidFill>
                  <a:schemeClr val="bg1"/>
                </a:solidFill>
              </a:rPr>
              <a:t> – понадобился для решения одной проблемы Стандартной модели</a:t>
            </a:r>
          </a:p>
        </p:txBody>
      </p:sp>
      <p:pic>
        <p:nvPicPr>
          <p:cNvPr id="12290" name="Picture 2" descr="Стандартная модель — Википедия">
            <a:extLst>
              <a:ext uri="{FF2B5EF4-FFF2-40B4-BE49-F238E27FC236}">
                <a16:creationId xmlns:a16="http://schemas.microsoft.com/office/drawing/2014/main" id="{31D88E5B-42EA-4144-AF43-72F0B08A1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40" y="1604324"/>
            <a:ext cx="5018988" cy="376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04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C83FD-FAD2-4BB8-9388-B77C49AC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5EADBA-A55C-4410-A073-E130EA265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our things you might not know about dark matter | symmetry magazine">
            <a:extLst>
              <a:ext uri="{FF2B5EF4-FFF2-40B4-BE49-F238E27FC236}">
                <a16:creationId xmlns:a16="http://schemas.microsoft.com/office/drawing/2014/main" id="{883F645F-B244-4D9B-87CB-EB58F291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01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5BBBF-4E91-4BF9-A694-25E2168C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Влияние параллельных Вселенных?</a:t>
            </a:r>
          </a:p>
        </p:txBody>
      </p:sp>
      <p:pic>
        <p:nvPicPr>
          <p:cNvPr id="13314" name="Picture 2" descr="Bad Astronomy | Despite viral stories, NASA did not discover a parallel  universe where time runs backwards">
            <a:extLst>
              <a:ext uri="{FF2B5EF4-FFF2-40B4-BE49-F238E27FC236}">
                <a16:creationId xmlns:a16="http://schemas.microsoft.com/office/drawing/2014/main" id="{6CFA3245-E5A1-496B-9F74-6091C6EDB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92" y="1680164"/>
            <a:ext cx="974820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30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66BD5-832A-4E7A-BD10-50A14979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14342" name="Picture 6" descr="Dark matter may not actually exist – and our alternative theory can be put  to the test">
            <a:extLst>
              <a:ext uri="{FF2B5EF4-FFF2-40B4-BE49-F238E27FC236}">
                <a16:creationId xmlns:a16="http://schemas.microsoft.com/office/drawing/2014/main" id="{E205510C-4C93-456B-8A7B-AB417A410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62" y="1690688"/>
            <a:ext cx="4698476" cy="46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2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048D8-22B0-4D37-8359-A8C4374D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Что нужно обсудить: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DC6EE6-4942-42D3-B155-07D022E17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7318" cy="43513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Ключ к загадочному веществу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Аргументы в пользу тёмной материи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Что же это такое?</a:t>
            </a:r>
          </a:p>
          <a:p>
            <a:endParaRPr lang="ru-RU" dirty="0"/>
          </a:p>
        </p:txBody>
      </p:sp>
      <p:pic>
        <p:nvPicPr>
          <p:cNvPr id="2052" name="Picture 4" descr="main article image">
            <a:extLst>
              <a:ext uri="{FF2B5EF4-FFF2-40B4-BE49-F238E27FC236}">
                <a16:creationId xmlns:a16="http://schemas.microsoft.com/office/drawing/2014/main" id="{46A10ADC-55D9-40EB-A46F-9BAC124CB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7640320" cy="30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2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155ED-CEAD-4F38-8261-19F5DB32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Ключ к загадочному веществу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A67F82-3EA7-4D33-ADAF-F98E9810F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3120" cy="43513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1930-е гг. – Ф. </a:t>
            </a:r>
            <a:r>
              <a:rPr lang="ru-RU" dirty="0" err="1">
                <a:solidFill>
                  <a:schemeClr val="bg1"/>
                </a:solidFill>
              </a:rPr>
              <a:t>Цвикки</a:t>
            </a:r>
            <a:r>
              <a:rPr lang="ru-RU" dirty="0">
                <a:solidFill>
                  <a:schemeClr val="bg1"/>
                </a:solidFill>
              </a:rPr>
              <a:t> измерил скорости движения галактик в скоплении </a:t>
            </a:r>
            <a:r>
              <a:rPr lang="en-US" dirty="0">
                <a:solidFill>
                  <a:schemeClr val="bg1"/>
                </a:solidFill>
              </a:rPr>
              <a:t>Coma</a:t>
            </a:r>
            <a:r>
              <a:rPr lang="ru-RU" dirty="0">
                <a:solidFill>
                  <a:schemeClr val="bg1"/>
                </a:solidFill>
              </a:rPr>
              <a:t>, массы галактик для неё не хватало</a:t>
            </a:r>
          </a:p>
        </p:txBody>
      </p:sp>
      <p:pic>
        <p:nvPicPr>
          <p:cNvPr id="1028" name="Picture 4" descr="Сказка о тёмной материи тёмного космоса | Наука и жизнь">
            <a:extLst>
              <a:ext uri="{FF2B5EF4-FFF2-40B4-BE49-F238E27FC236}">
                <a16:creationId xmlns:a16="http://schemas.microsoft.com/office/drawing/2014/main" id="{6BE72F4F-7272-452F-97D3-8C55AFF83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86" y="1536569"/>
            <a:ext cx="3184839" cy="409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стронет &gt; The Coma Cluster of Galaxies">
            <a:extLst>
              <a:ext uri="{FF2B5EF4-FFF2-40B4-BE49-F238E27FC236}">
                <a16:creationId xmlns:a16="http://schemas.microsoft.com/office/drawing/2014/main" id="{C44A4C7B-16C6-4348-A512-D4DF634B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33" y="3099798"/>
            <a:ext cx="3758202" cy="37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9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370567-5BC6-40A6-BAEA-FDEBD265D06B}"/>
              </a:ext>
            </a:extLst>
          </p:cNvPr>
          <p:cNvSpPr/>
          <p:nvPr/>
        </p:nvSpPr>
        <p:spPr>
          <a:xfrm>
            <a:off x="1281007" y="3516198"/>
            <a:ext cx="3439432" cy="3147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465C05-63A6-479A-A2AE-77ECA204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04457" cy="192624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1970-е годы – измерение скоростей вращения газа на перифериях дисков галактик, почему-то кривые вращения получились плоскими!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E7D71E4-E9E6-42F1-AE81-9F9938EB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Ключ к загадочному веществу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253B2D-F656-4F37-9150-E0DB3F0F8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657" y="1476375"/>
            <a:ext cx="51911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DB5BE3-455A-43B9-93D8-B9DC725EE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73" y="3516198"/>
            <a:ext cx="3439432" cy="31470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EC9BE5-DB30-45D7-858E-B2CC67B5A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611" y="5561206"/>
            <a:ext cx="4158762" cy="1102072"/>
          </a:xfrm>
          <a:prstGeom prst="rect">
            <a:avLst/>
          </a:prstGeom>
        </p:spPr>
      </p:pic>
      <p:sp>
        <p:nvSpPr>
          <p:cNvPr id="10" name="Солнце 9">
            <a:extLst>
              <a:ext uri="{FF2B5EF4-FFF2-40B4-BE49-F238E27FC236}">
                <a16:creationId xmlns:a16="http://schemas.microsoft.com/office/drawing/2014/main" id="{96BB0101-1B29-432C-89E9-ECD601DAB1D1}"/>
              </a:ext>
            </a:extLst>
          </p:cNvPr>
          <p:cNvSpPr/>
          <p:nvPr/>
        </p:nvSpPr>
        <p:spPr>
          <a:xfrm>
            <a:off x="9418262" y="5561206"/>
            <a:ext cx="474784" cy="457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>
            <a:extLst>
              <a:ext uri="{FF2B5EF4-FFF2-40B4-BE49-F238E27FC236}">
                <a16:creationId xmlns:a16="http://schemas.microsoft.com/office/drawing/2014/main" id="{B7BC8591-4BCA-43AA-B91F-FA024F9ECB9E}"/>
              </a:ext>
            </a:extLst>
          </p:cNvPr>
          <p:cNvSpPr/>
          <p:nvPr/>
        </p:nvSpPr>
        <p:spPr>
          <a:xfrm>
            <a:off x="9418262" y="6112242"/>
            <a:ext cx="474784" cy="457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F48656D-AF40-49E4-AB4E-02995FC2F38C}"/>
              </a:ext>
            </a:extLst>
          </p:cNvPr>
          <p:cNvCxnSpPr>
            <a:cxnSpLocks/>
          </p:cNvCxnSpPr>
          <p:nvPr/>
        </p:nvCxnSpPr>
        <p:spPr>
          <a:xfrm>
            <a:off x="9655654" y="6340842"/>
            <a:ext cx="911793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A86781-8709-4679-B66E-D43EC1D4E8C1}"/>
                  </a:ext>
                </a:extLst>
              </p:cNvPr>
              <p:cNvSpPr txBox="1"/>
              <p:nvPr/>
            </p:nvSpPr>
            <p:spPr>
              <a:xfrm>
                <a:off x="10705655" y="5951378"/>
                <a:ext cx="410675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acc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A86781-8709-4679-B66E-D43EC1D4E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655" y="5951378"/>
                <a:ext cx="410675" cy="644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69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96F564C-CD11-42A3-97BB-1292A52BB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324" y="374552"/>
            <a:ext cx="7884736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Аргументы в пользу тёмной материи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F0D9118-5B22-461C-A1E7-D74609DD7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07557" cy="1492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) Кривые вращения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дисковых галактик</a:t>
            </a:r>
          </a:p>
        </p:txBody>
      </p:sp>
      <p:pic>
        <p:nvPicPr>
          <p:cNvPr id="3074" name="Picture 2" descr="The rotation curve for M33, also known as the Triangulum galaxy. Credit: Wikipedia">
            <a:extLst>
              <a:ext uri="{FF2B5EF4-FFF2-40B4-BE49-F238E27FC236}">
                <a16:creationId xmlns:a16="http://schemas.microsoft.com/office/drawing/2014/main" id="{C4908BF6-3325-4A88-8F09-222D13A42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27" y="1700115"/>
            <a:ext cx="7428321" cy="492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5489D6-FBFF-4520-9050-92E08F5FA72F}"/>
              </a:ext>
            </a:extLst>
          </p:cNvPr>
          <p:cNvSpPr txBox="1"/>
          <p:nvPr/>
        </p:nvSpPr>
        <p:spPr>
          <a:xfrm rot="19748603">
            <a:off x="6381948" y="2842529"/>
            <a:ext cx="160255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66"/>
                </a:solidFill>
              </a:rPr>
              <a:t>по звёздам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2906A-E437-4611-8544-9854721DEE8C}"/>
              </a:ext>
            </a:extLst>
          </p:cNvPr>
          <p:cNvSpPr txBox="1"/>
          <p:nvPr/>
        </p:nvSpPr>
        <p:spPr>
          <a:xfrm rot="21091675">
            <a:off x="8517055" y="2184123"/>
            <a:ext cx="25359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B4C7E7"/>
                </a:solidFill>
              </a:rPr>
              <a:t>по газу (линия 21 см)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8DEBE4-D124-4C85-A6B9-069A889F709A}"/>
              </a:ext>
            </a:extLst>
          </p:cNvPr>
          <p:cNvSpPr txBox="1"/>
          <p:nvPr/>
        </p:nvSpPr>
        <p:spPr>
          <a:xfrm>
            <a:off x="6857230" y="1998292"/>
            <a:ext cx="20039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B4C7E7"/>
                </a:solidFill>
              </a:rPr>
              <a:t>По наблюдениям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358C6-DB05-4371-9D12-EF23741A54AA}"/>
              </a:ext>
            </a:extLst>
          </p:cNvPr>
          <p:cNvSpPr txBox="1"/>
          <p:nvPr/>
        </p:nvSpPr>
        <p:spPr>
          <a:xfrm rot="535068">
            <a:off x="8640121" y="3749821"/>
            <a:ext cx="242627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Соответствует  </a:t>
            </a:r>
          </a:p>
          <a:p>
            <a:r>
              <a:rPr lang="ru-RU" b="1" dirty="0">
                <a:solidFill>
                  <a:srgbClr val="FFC000"/>
                </a:solidFill>
              </a:rPr>
              <a:t>звёздам и газу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B45904-AA4F-460A-9F9C-D045DB8D3575}"/>
              </a:ext>
            </a:extLst>
          </p:cNvPr>
          <p:cNvSpPr/>
          <p:nvPr/>
        </p:nvSpPr>
        <p:spPr>
          <a:xfrm rot="431526">
            <a:off x="9455085" y="4308050"/>
            <a:ext cx="603315" cy="1036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AB36FD-BAB4-470C-9526-5A67C7FE0C51}"/>
              </a:ext>
            </a:extLst>
          </p:cNvPr>
          <p:cNvSpPr/>
          <p:nvPr/>
        </p:nvSpPr>
        <p:spPr>
          <a:xfrm>
            <a:off x="8392456" y="5774667"/>
            <a:ext cx="2921602" cy="348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/>
              <a:t>, 1000 световых лет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5FA0F2-2AB7-4309-AA7B-F23E91A38534}"/>
              </a:ext>
            </a:extLst>
          </p:cNvPr>
          <p:cNvSpPr/>
          <p:nvPr/>
        </p:nvSpPr>
        <p:spPr>
          <a:xfrm>
            <a:off x="5087119" y="3537389"/>
            <a:ext cx="878537" cy="3467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/>
              <a:t> км</a:t>
            </a:r>
            <a:r>
              <a:rPr lang="en-US" sz="2200" dirty="0"/>
              <a:t>/</a:t>
            </a:r>
            <a:r>
              <a:rPr lang="ru-RU" sz="2200" dirty="0"/>
              <a:t>с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28FC43-B406-436B-8D41-D2E1BE3BB0E8}"/>
              </a:ext>
            </a:extLst>
          </p:cNvPr>
          <p:cNvSpPr/>
          <p:nvPr/>
        </p:nvSpPr>
        <p:spPr>
          <a:xfrm>
            <a:off x="5648544" y="3029557"/>
            <a:ext cx="279404" cy="3467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/>
              <a:t> ,</a:t>
            </a:r>
          </a:p>
        </p:txBody>
      </p:sp>
    </p:spTree>
    <p:extLst>
      <p:ext uri="{BB962C8B-B14F-4D97-AF65-F5344CB8AC3E}">
        <p14:creationId xmlns:p14="http://schemas.microsoft.com/office/powerpoint/2010/main" val="417563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4532D-6E16-4B5B-8B83-A62085B3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324" y="374552"/>
            <a:ext cx="7884736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Аргументы в пользу тёмной материи</a:t>
            </a:r>
          </a:p>
        </p:txBody>
      </p:sp>
      <p:pic>
        <p:nvPicPr>
          <p:cNvPr id="4098" name="Picture 2" descr="Зависимость распределения поверхностной плотности диска Местеля и скорости вращения этого диска от расстояния до центра диска">
            <a:extLst>
              <a:ext uri="{FF2B5EF4-FFF2-40B4-BE49-F238E27FC236}">
                <a16:creationId xmlns:a16="http://schemas.microsoft.com/office/drawing/2014/main" id="{0ECA984E-C8C8-4CE0-88C9-3AF87792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51" y="1848635"/>
            <a:ext cx="4939559" cy="377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5C9AE11F-9630-4D07-AEC2-2C619F6B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90" y="3071222"/>
            <a:ext cx="6311048" cy="112008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Но видимое вещество в галактиках распределено </a:t>
            </a:r>
            <a:r>
              <a:rPr lang="ru-RU" i="1" dirty="0">
                <a:solidFill>
                  <a:srgbClr val="FF66FF"/>
                </a:solidFill>
              </a:rPr>
              <a:t>по-другому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AB4C2A2-A55F-41EE-95CD-A9B620855D1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507557" cy="1492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</a:rPr>
              <a:t>1</a:t>
            </a:r>
            <a:r>
              <a:rPr lang="ru-RU">
                <a:solidFill>
                  <a:schemeClr val="bg1"/>
                </a:solidFill>
              </a:rPr>
              <a:t>) Кривые вращения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>
                <a:solidFill>
                  <a:schemeClr val="bg1"/>
                </a:solidFill>
              </a:rPr>
              <a:t>дисковых галактик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119ACD31-6193-4B53-A996-132B4F43767E}"/>
              </a:ext>
            </a:extLst>
          </p:cNvPr>
          <p:cNvSpPr txBox="1">
            <a:spLocks/>
          </p:cNvSpPr>
          <p:nvPr/>
        </p:nvSpPr>
        <p:spPr>
          <a:xfrm>
            <a:off x="470697" y="4452412"/>
            <a:ext cx="6311048" cy="11200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Дело даже не в форме, а в </a:t>
            </a:r>
            <a:r>
              <a:rPr lang="ru-RU" i="1" dirty="0">
                <a:solidFill>
                  <a:srgbClr val="00FFFF"/>
                </a:solidFill>
              </a:rPr>
              <a:t>максимальной скорости</a:t>
            </a:r>
            <a:r>
              <a:rPr lang="ru-RU" dirty="0">
                <a:solidFill>
                  <a:schemeClr val="bg1"/>
                </a:solidFill>
              </a:rPr>
              <a:t>, для</a:t>
            </a:r>
            <a:r>
              <a:rPr lang="ru-RU" i="1" dirty="0">
                <a:solidFill>
                  <a:srgbClr val="00FFFF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которой наблюдаемого вещества </a:t>
            </a:r>
            <a:r>
              <a:rPr lang="ru-RU" dirty="0">
                <a:solidFill>
                  <a:srgbClr val="FFFF00"/>
                </a:solidFill>
              </a:rPr>
              <a:t>недостаточно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F06B1B68-1665-4D9E-A4A4-54BCFDF0A627}"/>
              </a:ext>
            </a:extLst>
          </p:cNvPr>
          <p:cNvSpPr txBox="1">
            <a:spLocks/>
          </p:cNvSpPr>
          <p:nvPr/>
        </p:nvSpPr>
        <p:spPr>
          <a:xfrm>
            <a:off x="8145686" y="5776322"/>
            <a:ext cx="3015649" cy="745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00FF00"/>
                </a:solidFill>
              </a:rPr>
              <a:t>Диск </a:t>
            </a:r>
            <a:r>
              <a:rPr lang="ru-RU" dirty="0" err="1">
                <a:solidFill>
                  <a:srgbClr val="00FF00"/>
                </a:solidFill>
              </a:rPr>
              <a:t>Местеля</a:t>
            </a:r>
            <a:endParaRPr lang="ru-RU" i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24098-2783-4659-BDE2-6D6E77B9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99" y="228283"/>
            <a:ext cx="6067611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Но не всё так просто!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04AD9C-2872-4A7B-BDE1-17D7D15C9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3846"/>
            <a:ext cx="6193410" cy="530415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Lang et al., 2017</a:t>
            </a:r>
            <a:r>
              <a:rPr lang="ru-RU" dirty="0">
                <a:solidFill>
                  <a:schemeClr val="bg1"/>
                </a:solidFill>
              </a:rPr>
              <a:t>: выборка из </a:t>
            </a:r>
            <a:r>
              <a:rPr lang="ru-RU" dirty="0">
                <a:solidFill>
                  <a:srgbClr val="00FFFF"/>
                </a:solidFill>
              </a:rPr>
              <a:t>101 </a:t>
            </a:r>
            <a:r>
              <a:rPr lang="ru-RU" dirty="0">
                <a:solidFill>
                  <a:schemeClr val="bg1"/>
                </a:solidFill>
              </a:rPr>
              <a:t>галактики на временах 2,5 – 7,3 млрд лет от начала расширения Вселенной – кривые вращения в целом </a:t>
            </a:r>
            <a:r>
              <a:rPr lang="ru-RU" dirty="0">
                <a:solidFill>
                  <a:srgbClr val="FFFF00"/>
                </a:solidFill>
              </a:rPr>
              <a:t>спадающие</a:t>
            </a:r>
            <a:r>
              <a:rPr lang="ru-RU" dirty="0">
                <a:solidFill>
                  <a:schemeClr val="bg1"/>
                </a:solidFill>
              </a:rPr>
              <a:t>!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Genzel et al., 2017</a:t>
            </a:r>
            <a:r>
              <a:rPr lang="ru-RU" dirty="0">
                <a:solidFill>
                  <a:schemeClr val="bg1"/>
                </a:solidFill>
              </a:rPr>
              <a:t>: индивидуальные кривые вращения у </a:t>
            </a:r>
            <a:r>
              <a:rPr lang="ru-RU" dirty="0">
                <a:solidFill>
                  <a:srgbClr val="FFC000"/>
                </a:solidFill>
              </a:rPr>
              <a:t>6</a:t>
            </a:r>
            <a:r>
              <a:rPr lang="ru-RU" dirty="0">
                <a:solidFill>
                  <a:schemeClr val="bg1"/>
                </a:solidFill>
              </a:rPr>
              <a:t> галактик тоже </a:t>
            </a:r>
            <a:r>
              <a:rPr lang="ru-RU" dirty="0">
                <a:solidFill>
                  <a:srgbClr val="FFFF00"/>
                </a:solidFill>
              </a:rPr>
              <a:t>спадающие</a:t>
            </a:r>
            <a:r>
              <a:rPr lang="ru-RU" dirty="0">
                <a:solidFill>
                  <a:schemeClr val="bg1"/>
                </a:solidFill>
              </a:rPr>
              <a:t>!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У молодых галактик вклад тёмной материи </a:t>
            </a:r>
            <a:r>
              <a:rPr lang="ru-RU" dirty="0">
                <a:solidFill>
                  <a:srgbClr val="FFFF00"/>
                </a:solidFill>
              </a:rPr>
              <a:t>меньше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3D5D0F-F8F5-4E15-95E4-D59CF478E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050" y="205460"/>
            <a:ext cx="5662151" cy="6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8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9890F170-CE55-4C5B-B798-AA5D14A0B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07557" cy="1492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2) Большие скорости звёзд эллиптических галактик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8D5299F-C416-4500-88D0-F25CD13F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324" y="374552"/>
            <a:ext cx="7884736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Аргументы в пользу тёмной материи</a:t>
            </a:r>
          </a:p>
        </p:txBody>
      </p:sp>
      <p:pic>
        <p:nvPicPr>
          <p:cNvPr id="7170" name="Picture 2" descr="Elliptical galaxy - Wikipedia">
            <a:extLst>
              <a:ext uri="{FF2B5EF4-FFF2-40B4-BE49-F238E27FC236}">
                <a16:creationId xmlns:a16="http://schemas.microsoft.com/office/drawing/2014/main" id="{8DC5937A-5CA2-4DFB-B36D-1770CB059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4599418" cy="492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6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91D2916-2045-44EE-9310-10B9E792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324" y="374552"/>
            <a:ext cx="7884736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Аргументы в пользу тёмной материи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F610BA4-499B-49B0-994D-FBE03203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48959" cy="1492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3) Очень горячий газ в скоплениях галактик</a:t>
            </a:r>
          </a:p>
        </p:txBody>
      </p:sp>
      <p:pic>
        <p:nvPicPr>
          <p:cNvPr id="6146" name="Picture 2" descr="X-ray and optical view of the Coma galaxy cluster ">
            <a:extLst>
              <a:ext uri="{FF2B5EF4-FFF2-40B4-BE49-F238E27FC236}">
                <a16:creationId xmlns:a16="http://schemas.microsoft.com/office/drawing/2014/main" id="{5D929837-1063-4CDC-B404-469918682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48" y="1700115"/>
            <a:ext cx="6526360" cy="49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44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404</Words>
  <Application>Microsoft Office PowerPoint</Application>
  <PresentationFormat>Широкоэкранный</PresentationFormat>
  <Paragraphs>71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Tahoma</vt:lpstr>
      <vt:lpstr>Times New Roman</vt:lpstr>
      <vt:lpstr>Тема Office</vt:lpstr>
      <vt:lpstr>Изучение  тёмной материи</vt:lpstr>
      <vt:lpstr>Что нужно обсудить:</vt:lpstr>
      <vt:lpstr>Ключ к загадочному веществу</vt:lpstr>
      <vt:lpstr>Ключ к загадочному веществу</vt:lpstr>
      <vt:lpstr>Аргументы в пользу тёмной материи</vt:lpstr>
      <vt:lpstr>Аргументы в пользу тёмной материи</vt:lpstr>
      <vt:lpstr>Но не всё так просто!</vt:lpstr>
      <vt:lpstr>Аргументы в пользу тёмной материи</vt:lpstr>
      <vt:lpstr>Аргументы в пользу тёмной материи</vt:lpstr>
      <vt:lpstr>Галактики-«призраки»</vt:lpstr>
      <vt:lpstr>Самый главный аргумент</vt:lpstr>
      <vt:lpstr>Что же это такое?</vt:lpstr>
      <vt:lpstr>Обычное вещество, погребённое в остатках звёздной эволюции?</vt:lpstr>
      <vt:lpstr>Слабо взаимодействующие частицы? </vt:lpstr>
      <vt:lpstr>Презентация PowerPoint</vt:lpstr>
      <vt:lpstr>Влияние параллельных Вселенных?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Уткин</dc:creator>
  <cp:lastModifiedBy>Никита Уткин</cp:lastModifiedBy>
  <cp:revision>26</cp:revision>
  <dcterms:created xsi:type="dcterms:W3CDTF">2020-11-19T13:58:06Z</dcterms:created>
  <dcterms:modified xsi:type="dcterms:W3CDTF">2020-11-20T09:10:08Z</dcterms:modified>
</cp:coreProperties>
</file>