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6" r:id="rId2"/>
    <p:sldId id="497" r:id="rId3"/>
    <p:sldId id="478" r:id="rId4"/>
    <p:sldId id="479" r:id="rId5"/>
    <p:sldId id="481" r:id="rId6"/>
    <p:sldId id="482" r:id="rId7"/>
    <p:sldId id="483" r:id="rId8"/>
    <p:sldId id="495" r:id="rId9"/>
    <p:sldId id="496" r:id="rId10"/>
    <p:sldId id="484" r:id="rId11"/>
    <p:sldId id="485" r:id="rId12"/>
    <p:sldId id="486" r:id="rId13"/>
    <p:sldId id="487" r:id="rId14"/>
    <p:sldId id="488" r:id="rId15"/>
    <p:sldId id="491" r:id="rId16"/>
    <p:sldId id="489" r:id="rId17"/>
    <p:sldId id="490" r:id="rId18"/>
    <p:sldId id="499" r:id="rId19"/>
    <p:sldId id="492" r:id="rId20"/>
    <p:sldId id="501" r:id="rId21"/>
    <p:sldId id="500" r:id="rId22"/>
    <p:sldId id="493" r:id="rId23"/>
    <p:sldId id="494" r:id="rId24"/>
    <p:sldId id="397" r:id="rId25"/>
  </p:sldIdLst>
  <p:sldSz cx="13442950" cy="7561263"/>
  <p:notesSz cx="6794500" cy="9931400"/>
  <p:custDataLst>
    <p:tags r:id="rId27"/>
  </p:custDataLst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81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0" autoAdjust="0"/>
    <p:restoredTop sz="92460" autoAdjust="0"/>
  </p:normalViewPr>
  <p:slideViewPr>
    <p:cSldViewPr>
      <p:cViewPr varScale="1">
        <p:scale>
          <a:sx n="78" d="100"/>
          <a:sy n="78" d="100"/>
        </p:scale>
        <p:origin x="252" y="102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ology\Download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Пациенты </a:t>
            </a:r>
            <a:r>
              <a:rPr lang="ru-RU" b="1" dirty="0"/>
              <a:t>ОРИТ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Пациеты ОРИТ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1304</c:v>
                </c:pt>
                <c:pt idx="1">
                  <c:v>287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[Book1.xlsx]Sheet1!$A$3</c:f>
              <c:strCache>
                <c:ptCount val="1"/>
                <c:pt idx="0">
                  <c:v>ОМС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[Book1.xlsx]Sheet1!$B$2:$H$2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  <c:extLst xmlns:c16r2="http://schemas.microsoft.com/office/drawing/2015/06/chart"/>
            </c:numRef>
          </c:cat>
          <c:val>
            <c:numRef>
              <c:f>[Book1.xlsx]Sheet1!$B$3:$H$3</c:f>
              <c:numCache>
                <c:formatCode>#,##0</c:formatCode>
                <c:ptCount val="5"/>
                <c:pt idx="0">
                  <c:v>7590</c:v>
                </c:pt>
                <c:pt idx="1">
                  <c:v>22260</c:v>
                </c:pt>
                <c:pt idx="2">
                  <c:v>34645</c:v>
                </c:pt>
                <c:pt idx="3">
                  <c:v>47500</c:v>
                </c:pt>
                <c:pt idx="4">
                  <c:v>62000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C-4DB8-B396-EF06095CD4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476496"/>
        <c:axId val="429476888"/>
      </c:barChart>
      <c:catAx>
        <c:axId val="42947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476888"/>
        <c:crosses val="autoZero"/>
        <c:auto val="1"/>
        <c:lblAlgn val="ctr"/>
        <c:lblOffset val="100"/>
        <c:noMultiLvlLbl val="0"/>
      </c:catAx>
      <c:valAx>
        <c:axId val="42947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47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16CAB-684D-424F-B48A-5FA4FD59177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DA8CA-2391-4F6F-86DE-75CC67ADAC4C}">
      <dgm:prSet phldrT="[Текст]"/>
      <dgm:spPr/>
      <dgm:t>
        <a:bodyPr/>
        <a:lstStyle/>
        <a:p>
          <a:r>
            <a:rPr lang="ru-RU" dirty="0" smtClean="0"/>
            <a:t>Высокий </a:t>
          </a:r>
          <a:r>
            <a:rPr lang="ru-RU" dirty="0" smtClean="0"/>
            <a:t>риск</a:t>
          </a:r>
          <a:endParaRPr lang="ru-RU" dirty="0"/>
        </a:p>
      </dgm:t>
    </dgm:pt>
    <dgm:pt modelId="{5ABF509A-675C-4FD5-9F48-1D7732CAF033}" type="parTrans" cxnId="{2C3D48C5-8DA1-48C0-8540-872A1BED2CC6}">
      <dgm:prSet/>
      <dgm:spPr/>
      <dgm:t>
        <a:bodyPr/>
        <a:lstStyle/>
        <a:p>
          <a:endParaRPr lang="ru-RU"/>
        </a:p>
      </dgm:t>
    </dgm:pt>
    <dgm:pt modelId="{B92FA2E1-9083-4E69-8DD9-0BAC01432472}" type="sibTrans" cxnId="{2C3D48C5-8DA1-48C0-8540-872A1BED2CC6}">
      <dgm:prSet/>
      <dgm:spPr/>
      <dgm:t>
        <a:bodyPr/>
        <a:lstStyle/>
        <a:p>
          <a:endParaRPr lang="ru-RU"/>
        </a:p>
      </dgm:t>
    </dgm:pt>
    <dgm:pt modelId="{9CD3A4DB-0A0D-4D36-ADE4-E73E7D829DCD}">
      <dgm:prSet phldrT="[Текст]"/>
      <dgm:spPr/>
      <dgm:t>
        <a:bodyPr/>
        <a:lstStyle/>
        <a:p>
          <a:r>
            <a:rPr lang="ru-RU" dirty="0" smtClean="0"/>
            <a:t>Умеренный риск</a:t>
          </a:r>
          <a:endParaRPr lang="ru-RU" dirty="0"/>
        </a:p>
      </dgm:t>
    </dgm:pt>
    <dgm:pt modelId="{8F10B95C-B717-4D32-831C-B5B887AE9CFA}" type="parTrans" cxnId="{59C262BF-8409-4E70-8387-6C36D8092EB6}">
      <dgm:prSet/>
      <dgm:spPr/>
      <dgm:t>
        <a:bodyPr/>
        <a:lstStyle/>
        <a:p>
          <a:endParaRPr lang="ru-RU"/>
        </a:p>
      </dgm:t>
    </dgm:pt>
    <dgm:pt modelId="{E78C1584-2FDF-4680-8BD4-32204814AA43}" type="sibTrans" cxnId="{59C262BF-8409-4E70-8387-6C36D8092EB6}">
      <dgm:prSet/>
      <dgm:spPr/>
      <dgm:t>
        <a:bodyPr/>
        <a:lstStyle/>
        <a:p>
          <a:endParaRPr lang="ru-RU"/>
        </a:p>
      </dgm:t>
    </dgm:pt>
    <dgm:pt modelId="{41A1A2E8-A6B7-45C6-A8F0-E05DD7BBDBD6}">
      <dgm:prSet phldrT="[Текст]"/>
      <dgm:spPr/>
      <dgm:t>
        <a:bodyPr/>
        <a:lstStyle/>
        <a:p>
          <a:r>
            <a:rPr lang="ru-RU" dirty="0" smtClean="0"/>
            <a:t>Низкий </a:t>
          </a:r>
          <a:r>
            <a:rPr lang="ru-RU" dirty="0" smtClean="0"/>
            <a:t>риск</a:t>
          </a:r>
          <a:endParaRPr lang="ru-RU" dirty="0"/>
        </a:p>
      </dgm:t>
    </dgm:pt>
    <dgm:pt modelId="{4A37FB5E-9E3F-44B3-8EB7-96D2AC3542BC}" type="parTrans" cxnId="{7AEFBE0C-C76E-4B17-A94F-9B67F844B204}">
      <dgm:prSet/>
      <dgm:spPr/>
      <dgm:t>
        <a:bodyPr/>
        <a:lstStyle/>
        <a:p>
          <a:endParaRPr lang="ru-RU"/>
        </a:p>
      </dgm:t>
    </dgm:pt>
    <dgm:pt modelId="{D48B4077-7AE5-48F7-8123-F75710952D1A}" type="sibTrans" cxnId="{7AEFBE0C-C76E-4B17-A94F-9B67F844B204}">
      <dgm:prSet/>
      <dgm:spPr/>
      <dgm:t>
        <a:bodyPr/>
        <a:lstStyle/>
        <a:p>
          <a:endParaRPr lang="ru-RU"/>
        </a:p>
      </dgm:t>
    </dgm:pt>
    <dgm:pt modelId="{621A371C-CECF-454B-B594-AE538B15F445}" type="pres">
      <dgm:prSet presAssocID="{A5916CAB-684D-424F-B48A-5FA4FD5917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5BD034-7BBA-468E-B641-6F02D3A5B6DE}" type="pres">
      <dgm:prSet presAssocID="{A5916CAB-684D-424F-B48A-5FA4FD591770}" presName="Name1" presStyleCnt="0"/>
      <dgm:spPr/>
    </dgm:pt>
    <dgm:pt modelId="{0578A7D7-FE21-458C-842D-3AF678563713}" type="pres">
      <dgm:prSet presAssocID="{A5916CAB-684D-424F-B48A-5FA4FD591770}" presName="cycle" presStyleCnt="0"/>
      <dgm:spPr/>
    </dgm:pt>
    <dgm:pt modelId="{B890F95C-B2FB-4A95-AA18-533133800799}" type="pres">
      <dgm:prSet presAssocID="{A5916CAB-684D-424F-B48A-5FA4FD591770}" presName="srcNode" presStyleLbl="node1" presStyleIdx="0" presStyleCnt="3"/>
      <dgm:spPr/>
    </dgm:pt>
    <dgm:pt modelId="{89756C69-5D0E-47EC-B466-11988D1881B3}" type="pres">
      <dgm:prSet presAssocID="{A5916CAB-684D-424F-B48A-5FA4FD591770}" presName="conn" presStyleLbl="parChTrans1D2" presStyleIdx="0" presStyleCnt="1"/>
      <dgm:spPr/>
      <dgm:t>
        <a:bodyPr/>
        <a:lstStyle/>
        <a:p>
          <a:endParaRPr lang="ru-RU"/>
        </a:p>
      </dgm:t>
    </dgm:pt>
    <dgm:pt modelId="{4EF13E97-AE3E-43CC-8DF1-1B140A0153F8}" type="pres">
      <dgm:prSet presAssocID="{A5916CAB-684D-424F-B48A-5FA4FD591770}" presName="extraNode" presStyleLbl="node1" presStyleIdx="0" presStyleCnt="3"/>
      <dgm:spPr/>
    </dgm:pt>
    <dgm:pt modelId="{2170AB22-360B-4C48-8E91-4D46251FB583}" type="pres">
      <dgm:prSet presAssocID="{A5916CAB-684D-424F-B48A-5FA4FD591770}" presName="dstNode" presStyleLbl="node1" presStyleIdx="0" presStyleCnt="3"/>
      <dgm:spPr/>
    </dgm:pt>
    <dgm:pt modelId="{102906FC-EA78-436D-9F76-D5589ABD7941}" type="pres">
      <dgm:prSet presAssocID="{FD0DA8CA-2391-4F6F-86DE-75CC67ADAC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693DE-2197-4F66-BB48-D1FF1871644C}" type="pres">
      <dgm:prSet presAssocID="{FD0DA8CA-2391-4F6F-86DE-75CC67ADAC4C}" presName="accent_1" presStyleCnt="0"/>
      <dgm:spPr/>
    </dgm:pt>
    <dgm:pt modelId="{332A46D6-6F91-469D-A89F-1C85BC0EC2D7}" type="pres">
      <dgm:prSet presAssocID="{FD0DA8CA-2391-4F6F-86DE-75CC67ADAC4C}" presName="accentRepeatNode" presStyleLbl="solidFgAcc1" presStyleIdx="0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44FF5A7-ABEE-4DD9-A83A-491BF7A9C117}" type="pres">
      <dgm:prSet presAssocID="{9CD3A4DB-0A0D-4D36-ADE4-E73E7D829DC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0C50-6918-4D89-A55F-23536F2C99F1}" type="pres">
      <dgm:prSet presAssocID="{9CD3A4DB-0A0D-4D36-ADE4-E73E7D829DCD}" presName="accent_2" presStyleCnt="0"/>
      <dgm:spPr/>
    </dgm:pt>
    <dgm:pt modelId="{291B4804-54BD-4DB7-BB9A-DF4FA4EE0D4A}" type="pres">
      <dgm:prSet presAssocID="{9CD3A4DB-0A0D-4D36-ADE4-E73E7D829DCD}" presName="accentRepeatNode" presStyleLbl="solidFgAcc1" presStyleIdx="1" presStyleCnt="3"/>
      <dgm:spPr>
        <a:solidFill>
          <a:srgbClr val="FFFF00"/>
        </a:solidFill>
      </dgm:spPr>
    </dgm:pt>
    <dgm:pt modelId="{BC7770C0-179A-4721-9687-119E762E224D}" type="pres">
      <dgm:prSet presAssocID="{41A1A2E8-A6B7-45C6-A8F0-E05DD7BBDBD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E5ADE-DE49-4CDE-BD56-D55F9AEDB254}" type="pres">
      <dgm:prSet presAssocID="{41A1A2E8-A6B7-45C6-A8F0-E05DD7BBDBD6}" presName="accent_3" presStyleCnt="0"/>
      <dgm:spPr/>
    </dgm:pt>
    <dgm:pt modelId="{FDC49F4E-6C14-4D76-81DE-68A565B252E8}" type="pres">
      <dgm:prSet presAssocID="{41A1A2E8-A6B7-45C6-A8F0-E05DD7BBDBD6}" presName="accentRepeatNode" presStyleLbl="solidFgAcc1" presStyleIdx="2" presStyleCnt="3"/>
      <dgm:spPr>
        <a:solidFill>
          <a:srgbClr val="00B050"/>
        </a:solidFill>
      </dgm:spPr>
      <dgm:t>
        <a:bodyPr/>
        <a:lstStyle/>
        <a:p>
          <a:endParaRPr lang="ru-RU"/>
        </a:p>
      </dgm:t>
    </dgm:pt>
  </dgm:ptLst>
  <dgm:cxnLst>
    <dgm:cxn modelId="{E7C242AC-D193-444D-9D57-75197E3DFF59}" type="presOf" srcId="{9CD3A4DB-0A0D-4D36-ADE4-E73E7D829DCD}" destId="{C44FF5A7-ABEE-4DD9-A83A-491BF7A9C117}" srcOrd="0" destOrd="0" presId="urn:microsoft.com/office/officeart/2008/layout/VerticalCurvedList"/>
    <dgm:cxn modelId="{8A5CB774-10BA-484D-B40F-676B004826DA}" type="presOf" srcId="{A5916CAB-684D-424F-B48A-5FA4FD591770}" destId="{621A371C-CECF-454B-B594-AE538B15F445}" srcOrd="0" destOrd="0" presId="urn:microsoft.com/office/officeart/2008/layout/VerticalCurvedList"/>
    <dgm:cxn modelId="{7A0C08B6-C4DD-4B7F-B0CD-89B52D923397}" type="presOf" srcId="{FD0DA8CA-2391-4F6F-86DE-75CC67ADAC4C}" destId="{102906FC-EA78-436D-9F76-D5589ABD7941}" srcOrd="0" destOrd="0" presId="urn:microsoft.com/office/officeart/2008/layout/VerticalCurvedList"/>
    <dgm:cxn modelId="{59C262BF-8409-4E70-8387-6C36D8092EB6}" srcId="{A5916CAB-684D-424F-B48A-5FA4FD591770}" destId="{9CD3A4DB-0A0D-4D36-ADE4-E73E7D829DCD}" srcOrd="1" destOrd="0" parTransId="{8F10B95C-B717-4D32-831C-B5B887AE9CFA}" sibTransId="{E78C1584-2FDF-4680-8BD4-32204814AA43}"/>
    <dgm:cxn modelId="{F5C81612-8361-4312-A8E1-8D386282C3CF}" type="presOf" srcId="{41A1A2E8-A6B7-45C6-A8F0-E05DD7BBDBD6}" destId="{BC7770C0-179A-4721-9687-119E762E224D}" srcOrd="0" destOrd="0" presId="urn:microsoft.com/office/officeart/2008/layout/VerticalCurvedList"/>
    <dgm:cxn modelId="{4BC915D1-6B21-47F8-92F6-EE1940220043}" type="presOf" srcId="{B92FA2E1-9083-4E69-8DD9-0BAC01432472}" destId="{89756C69-5D0E-47EC-B466-11988D1881B3}" srcOrd="0" destOrd="0" presId="urn:microsoft.com/office/officeart/2008/layout/VerticalCurvedList"/>
    <dgm:cxn modelId="{2C3D48C5-8DA1-48C0-8540-872A1BED2CC6}" srcId="{A5916CAB-684D-424F-B48A-5FA4FD591770}" destId="{FD0DA8CA-2391-4F6F-86DE-75CC67ADAC4C}" srcOrd="0" destOrd="0" parTransId="{5ABF509A-675C-4FD5-9F48-1D7732CAF033}" sibTransId="{B92FA2E1-9083-4E69-8DD9-0BAC01432472}"/>
    <dgm:cxn modelId="{7AEFBE0C-C76E-4B17-A94F-9B67F844B204}" srcId="{A5916CAB-684D-424F-B48A-5FA4FD591770}" destId="{41A1A2E8-A6B7-45C6-A8F0-E05DD7BBDBD6}" srcOrd="2" destOrd="0" parTransId="{4A37FB5E-9E3F-44B3-8EB7-96D2AC3542BC}" sibTransId="{D48B4077-7AE5-48F7-8123-F75710952D1A}"/>
    <dgm:cxn modelId="{B87EF493-03DD-4F07-900C-20939FA906B5}" type="presParOf" srcId="{621A371C-CECF-454B-B594-AE538B15F445}" destId="{FC5BD034-7BBA-468E-B641-6F02D3A5B6DE}" srcOrd="0" destOrd="0" presId="urn:microsoft.com/office/officeart/2008/layout/VerticalCurvedList"/>
    <dgm:cxn modelId="{ADE8053F-CD94-44C9-8B49-B90FFE9D4824}" type="presParOf" srcId="{FC5BD034-7BBA-468E-B641-6F02D3A5B6DE}" destId="{0578A7D7-FE21-458C-842D-3AF678563713}" srcOrd="0" destOrd="0" presId="urn:microsoft.com/office/officeart/2008/layout/VerticalCurvedList"/>
    <dgm:cxn modelId="{3BC6236F-3EE1-4523-A23D-001012B6C38B}" type="presParOf" srcId="{0578A7D7-FE21-458C-842D-3AF678563713}" destId="{B890F95C-B2FB-4A95-AA18-533133800799}" srcOrd="0" destOrd="0" presId="urn:microsoft.com/office/officeart/2008/layout/VerticalCurvedList"/>
    <dgm:cxn modelId="{1B3D9AEA-221E-46C7-AF1F-DC7E8C790D57}" type="presParOf" srcId="{0578A7D7-FE21-458C-842D-3AF678563713}" destId="{89756C69-5D0E-47EC-B466-11988D1881B3}" srcOrd="1" destOrd="0" presId="urn:microsoft.com/office/officeart/2008/layout/VerticalCurvedList"/>
    <dgm:cxn modelId="{945A45DA-A87C-4034-B885-F420FBE299B4}" type="presParOf" srcId="{0578A7D7-FE21-458C-842D-3AF678563713}" destId="{4EF13E97-AE3E-43CC-8DF1-1B140A0153F8}" srcOrd="2" destOrd="0" presId="urn:microsoft.com/office/officeart/2008/layout/VerticalCurvedList"/>
    <dgm:cxn modelId="{D2988B3E-59B7-4501-BDC3-1B61DE33277A}" type="presParOf" srcId="{0578A7D7-FE21-458C-842D-3AF678563713}" destId="{2170AB22-360B-4C48-8E91-4D46251FB583}" srcOrd="3" destOrd="0" presId="urn:microsoft.com/office/officeart/2008/layout/VerticalCurvedList"/>
    <dgm:cxn modelId="{CC99D728-9C98-4C7B-ADA6-64C9703ABA6E}" type="presParOf" srcId="{FC5BD034-7BBA-468E-B641-6F02D3A5B6DE}" destId="{102906FC-EA78-436D-9F76-D5589ABD7941}" srcOrd="1" destOrd="0" presId="urn:microsoft.com/office/officeart/2008/layout/VerticalCurvedList"/>
    <dgm:cxn modelId="{5CE21732-4DAF-4022-ADC0-45FA6FD19B7F}" type="presParOf" srcId="{FC5BD034-7BBA-468E-B641-6F02D3A5B6DE}" destId="{684693DE-2197-4F66-BB48-D1FF1871644C}" srcOrd="2" destOrd="0" presId="urn:microsoft.com/office/officeart/2008/layout/VerticalCurvedList"/>
    <dgm:cxn modelId="{3B5CE841-2F2F-4A02-B9E8-F45F6366DA85}" type="presParOf" srcId="{684693DE-2197-4F66-BB48-D1FF1871644C}" destId="{332A46D6-6F91-469D-A89F-1C85BC0EC2D7}" srcOrd="0" destOrd="0" presId="urn:microsoft.com/office/officeart/2008/layout/VerticalCurvedList"/>
    <dgm:cxn modelId="{9339CFFD-273C-4603-B543-667066D21D0D}" type="presParOf" srcId="{FC5BD034-7BBA-468E-B641-6F02D3A5B6DE}" destId="{C44FF5A7-ABEE-4DD9-A83A-491BF7A9C117}" srcOrd="3" destOrd="0" presId="urn:microsoft.com/office/officeart/2008/layout/VerticalCurvedList"/>
    <dgm:cxn modelId="{C197D2EC-5365-48D5-A90C-BCA1CD008C4A}" type="presParOf" srcId="{FC5BD034-7BBA-468E-B641-6F02D3A5B6DE}" destId="{4EB60C50-6918-4D89-A55F-23536F2C99F1}" srcOrd="4" destOrd="0" presId="urn:microsoft.com/office/officeart/2008/layout/VerticalCurvedList"/>
    <dgm:cxn modelId="{0D25F0E0-AA39-4151-9807-4D14A3BA8EFA}" type="presParOf" srcId="{4EB60C50-6918-4D89-A55F-23536F2C99F1}" destId="{291B4804-54BD-4DB7-BB9A-DF4FA4EE0D4A}" srcOrd="0" destOrd="0" presId="urn:microsoft.com/office/officeart/2008/layout/VerticalCurvedList"/>
    <dgm:cxn modelId="{9035F729-5384-4E9D-B54B-713D31E6C0FD}" type="presParOf" srcId="{FC5BD034-7BBA-468E-B641-6F02D3A5B6DE}" destId="{BC7770C0-179A-4721-9687-119E762E224D}" srcOrd="5" destOrd="0" presId="urn:microsoft.com/office/officeart/2008/layout/VerticalCurvedList"/>
    <dgm:cxn modelId="{511933E6-B4B2-4866-BC5B-9BFE0223B948}" type="presParOf" srcId="{FC5BD034-7BBA-468E-B641-6F02D3A5B6DE}" destId="{CBFE5ADE-DE49-4CDE-BD56-D55F9AEDB254}" srcOrd="6" destOrd="0" presId="urn:microsoft.com/office/officeart/2008/layout/VerticalCurvedList"/>
    <dgm:cxn modelId="{B736F1DB-A585-4C6C-AD1F-A6CD072FC7DA}" type="presParOf" srcId="{CBFE5ADE-DE49-4CDE-BD56-D55F9AEDB254}" destId="{FDC49F4E-6C14-4D76-81DE-68A565B252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6C69-5D0E-47EC-B466-11988D1881B3}">
      <dsp:nvSpPr>
        <dsp:cNvPr id="0" name=""/>
        <dsp:cNvSpPr/>
      </dsp:nvSpPr>
      <dsp:spPr>
        <a:xfrm>
          <a:off x="-5372953" y="-822850"/>
          <a:ext cx="6398323" cy="639832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6FC-EA78-436D-9F76-D5589ABD7941}">
      <dsp:nvSpPr>
        <dsp:cNvPr id="0" name=""/>
        <dsp:cNvSpPr/>
      </dsp:nvSpPr>
      <dsp:spPr>
        <a:xfrm>
          <a:off x="659663" y="475262"/>
          <a:ext cx="6403682" cy="950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479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Высокий </a:t>
          </a:r>
          <a:r>
            <a:rPr lang="ru-RU" sz="4900" kern="1200" dirty="0" smtClean="0"/>
            <a:t>риск</a:t>
          </a:r>
          <a:endParaRPr lang="ru-RU" sz="4900" kern="1200" dirty="0"/>
        </a:p>
      </dsp:txBody>
      <dsp:txXfrm>
        <a:off x="659663" y="475262"/>
        <a:ext cx="6403682" cy="950524"/>
      </dsp:txXfrm>
    </dsp:sp>
    <dsp:sp modelId="{332A46D6-6F91-469D-A89F-1C85BC0EC2D7}">
      <dsp:nvSpPr>
        <dsp:cNvPr id="0" name=""/>
        <dsp:cNvSpPr/>
      </dsp:nvSpPr>
      <dsp:spPr>
        <a:xfrm>
          <a:off x="65586" y="356446"/>
          <a:ext cx="1188155" cy="1188155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4FF5A7-ABEE-4DD9-A83A-491BF7A9C117}">
      <dsp:nvSpPr>
        <dsp:cNvPr id="0" name=""/>
        <dsp:cNvSpPr/>
      </dsp:nvSpPr>
      <dsp:spPr>
        <a:xfrm>
          <a:off x="1005179" y="1901048"/>
          <a:ext cx="6058167" cy="950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479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Умеренный риск</a:t>
          </a:r>
          <a:endParaRPr lang="ru-RU" sz="4900" kern="1200" dirty="0"/>
        </a:p>
      </dsp:txBody>
      <dsp:txXfrm>
        <a:off x="1005179" y="1901048"/>
        <a:ext cx="6058167" cy="950524"/>
      </dsp:txXfrm>
    </dsp:sp>
    <dsp:sp modelId="{291B4804-54BD-4DB7-BB9A-DF4FA4EE0D4A}">
      <dsp:nvSpPr>
        <dsp:cNvPr id="0" name=""/>
        <dsp:cNvSpPr/>
      </dsp:nvSpPr>
      <dsp:spPr>
        <a:xfrm>
          <a:off x="411101" y="1782233"/>
          <a:ext cx="1188155" cy="1188155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7770C0-179A-4721-9687-119E762E224D}">
      <dsp:nvSpPr>
        <dsp:cNvPr id="0" name=""/>
        <dsp:cNvSpPr/>
      </dsp:nvSpPr>
      <dsp:spPr>
        <a:xfrm>
          <a:off x="659663" y="3326835"/>
          <a:ext cx="6403682" cy="950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479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Низкий </a:t>
          </a:r>
          <a:r>
            <a:rPr lang="ru-RU" sz="4900" kern="1200" dirty="0" smtClean="0"/>
            <a:t>риск</a:t>
          </a:r>
          <a:endParaRPr lang="ru-RU" sz="4900" kern="1200" dirty="0"/>
        </a:p>
      </dsp:txBody>
      <dsp:txXfrm>
        <a:off x="659663" y="3326835"/>
        <a:ext cx="6403682" cy="950524"/>
      </dsp:txXfrm>
    </dsp:sp>
    <dsp:sp modelId="{FDC49F4E-6C14-4D76-81DE-68A565B252E8}">
      <dsp:nvSpPr>
        <dsp:cNvPr id="0" name=""/>
        <dsp:cNvSpPr/>
      </dsp:nvSpPr>
      <dsp:spPr>
        <a:xfrm>
          <a:off x="65586" y="3208019"/>
          <a:ext cx="1188155" cy="1188155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8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EC33CD-CDB9-4F5C-A478-57199CA913C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8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39D283-5CB1-4721-9148-AD3C1230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57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B63BC999-C293-4451-B417-CA9201A70068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4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светофор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39D283-5CB1-4721-9148-AD3C1230DAB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0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Ребенка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C0E3675C-8B2D-4F69-A6B1-BA39E47DD020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7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AD72-4639-434F-87D6-11ECA229F1B3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766F-A111-4A79-9CFD-2439F4E3F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4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EA4D-DFFA-4F37-8660-76A4E5BE5A2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9D37-695C-4D30-8ADD-2505E148B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7342-9B73-4AA4-80CB-EB92B5754772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1F7A-91B0-443A-98E0-B79EECE7A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6" y="1692534"/>
            <a:ext cx="594197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8836" y="2397901"/>
            <a:ext cx="594197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7705-0C72-4211-B7F7-1EED7D676920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620B-30ED-427B-85FD-3CE6275CB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8E5A-B042-467E-A4DC-42C90DB80E0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A6B0-278F-4449-9F62-0EE9625FA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7347-5184-409A-AF83-600053D58A7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65A5-605B-4BDB-A33A-12CC5B096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1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51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12AB-823C-418C-9ECA-AF665B8BDF7E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7BC9-756C-421A-9131-B4FE3529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E5C3-1A9F-47FB-BD07-FFCA796EBF1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6B62-66FE-4B45-96AB-D679E0B7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51A-4391-44C4-8CF8-CA3AE3CB4FD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EEE-1C55-4DBB-A13F-958334086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72548" y="303214"/>
            <a:ext cx="1209785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72548" y="1763713"/>
            <a:ext cx="12097857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547" y="7008814"/>
            <a:ext cx="3137221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60387-FA84-4357-A3A9-2BB6601793D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2078" y="7008814"/>
            <a:ext cx="4258797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3183" y="7008814"/>
            <a:ext cx="3137221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1042872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8F8B6-F354-4E37-B2BC-08336C37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10414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01.jpg"/>
          <p:cNvPicPr>
            <a:picLocks noChangeAspect="1" noChangeArrowheads="1"/>
          </p:cNvPicPr>
          <p:nvPr/>
        </p:nvPicPr>
        <p:blipFill>
          <a:blip r:embed="rId3" cstate="print"/>
          <a:srcRect t="1958" r="1756"/>
          <a:stretch>
            <a:fillRect/>
          </a:stretch>
        </p:blipFill>
        <p:spPr bwMode="auto">
          <a:xfrm>
            <a:off x="1374775" y="1"/>
            <a:ext cx="10693400" cy="7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83698" y="638902"/>
            <a:ext cx="5850755" cy="23212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104287" tIns="52144" rIns="104287" bIns="52144">
            <a:spAutoFit/>
          </a:bodyPr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+mn-lt"/>
                <a:cs typeface="+mn-cs"/>
              </a:rPr>
              <a:t>Влияние новой </a:t>
            </a:r>
            <a:r>
              <a:rPr lang="ru-RU" sz="3600" b="1" dirty="0" err="1">
                <a:solidFill>
                  <a:srgbClr val="0070C0"/>
                </a:solidFill>
                <a:latin typeface="+mn-lt"/>
                <a:cs typeface="+mn-cs"/>
              </a:rPr>
              <a:t>коронавирусной</a:t>
            </a:r>
            <a:r>
              <a:rPr lang="ru-RU" sz="3600" b="1" dirty="0">
                <a:solidFill>
                  <a:srgbClr val="0070C0"/>
                </a:solidFill>
                <a:latin typeface="+mn-lt"/>
                <a:cs typeface="+mn-cs"/>
              </a:rPr>
              <a:t> инфекции COVID-19 на мужскую репродуктивную систему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6507164" y="4460875"/>
            <a:ext cx="5203825" cy="26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2800" dirty="0" err="1">
                <a:latin typeface="Calibri" pitchFamily="34" charset="0"/>
              </a:rPr>
              <a:t>Аполихин</a:t>
            </a:r>
            <a:r>
              <a:rPr lang="ru-RU" sz="2800" dirty="0">
                <a:latin typeface="Calibri" pitchFamily="34" charset="0"/>
              </a:rPr>
              <a:t> Олег Иванович</a:t>
            </a:r>
          </a:p>
          <a:p>
            <a:pPr algn="ctr"/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Член-корреспондент РАН, директор НИИ урологии и интервенционной радиологии им. Н.А. Лопаткина – филиал ФГБУ «НМИЦ радиологии» Минздрава России, главный специалист Минздрава России по репродуктивному здоровью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8787" y="4716735"/>
            <a:ext cx="12529392" cy="20941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ли различия в заболеваемости и смертности от </a:t>
            </a:r>
            <a:r>
              <a:rPr lang="en-US" dirty="0" smtClean="0"/>
              <a:t>COVID-19</a:t>
            </a:r>
            <a:r>
              <a:rPr lang="ru-RU" dirty="0" smtClean="0"/>
              <a:t> между мужчинами и женщинами?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75" y="1063739"/>
            <a:ext cx="6494216" cy="365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2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Италии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771" y="1764407"/>
            <a:ext cx="5715069" cy="442641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Анализ большой </a:t>
            </a:r>
            <a:r>
              <a:rPr lang="ru-RU" dirty="0"/>
              <a:t>когорты </a:t>
            </a:r>
            <a:r>
              <a:rPr lang="ru-RU" dirty="0" smtClean="0"/>
              <a:t>пациентов </a:t>
            </a:r>
            <a:r>
              <a:rPr lang="ru-RU" dirty="0"/>
              <a:t>с лабораторно подтвержденным SARS-CoV-2, </a:t>
            </a:r>
            <a:r>
              <a:rPr lang="ru-RU" dirty="0" smtClean="0"/>
              <a:t>направленных в отделения </a:t>
            </a:r>
            <a:r>
              <a:rPr lang="ru-RU" dirty="0"/>
              <a:t>интенсивной терапии </a:t>
            </a:r>
            <a:r>
              <a:rPr lang="ru-RU" dirty="0" smtClean="0"/>
              <a:t>сети </a:t>
            </a:r>
            <a:r>
              <a:rPr lang="en-US" dirty="0" smtClean="0"/>
              <a:t>ICU Network </a:t>
            </a:r>
            <a:r>
              <a:rPr lang="ru-RU" dirty="0" smtClean="0"/>
              <a:t>координационны</a:t>
            </a:r>
            <a:r>
              <a:rPr lang="ru-RU" dirty="0"/>
              <a:t>м</a:t>
            </a:r>
            <a:r>
              <a:rPr lang="ru-RU" dirty="0" smtClean="0"/>
              <a:t> центром </a:t>
            </a:r>
            <a:r>
              <a:rPr lang="ru-RU" dirty="0"/>
              <a:t>SARS-CoV-2 </a:t>
            </a:r>
            <a:r>
              <a:rPr lang="ru-RU" dirty="0" smtClean="0"/>
              <a:t>из </a:t>
            </a:r>
            <a:r>
              <a:rPr lang="ru-RU" dirty="0"/>
              <a:t>региона Ломбардия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1591 пациента, 1304 (</a:t>
            </a:r>
            <a:r>
              <a:rPr lang="ru-RU" sz="5800" b="1" u="sng" dirty="0">
                <a:solidFill>
                  <a:srgbClr val="FF0000"/>
                </a:solidFill>
              </a:rPr>
              <a:t>82%</a:t>
            </a:r>
            <a:r>
              <a:rPr lang="ru-RU" dirty="0"/>
              <a:t>) были </a:t>
            </a:r>
            <a:r>
              <a:rPr lang="ru-RU" dirty="0" smtClean="0"/>
              <a:t>мужчинами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96250" y="6876975"/>
            <a:ext cx="5346700" cy="2812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28" dirty="0"/>
              <a:t> </a:t>
            </a:r>
            <a:r>
              <a:rPr lang="en-US" sz="1228" dirty="0" err="1"/>
              <a:t>Grasselli</a:t>
            </a:r>
            <a:r>
              <a:rPr lang="en-US" sz="1228" dirty="0"/>
              <a:t> G</a:t>
            </a:r>
            <a:r>
              <a:rPr lang="ru-RU" sz="1228" dirty="0"/>
              <a:t> </a:t>
            </a:r>
            <a:r>
              <a:rPr lang="en-US" sz="1228" dirty="0"/>
              <a:t>et al. JAMA 2020 Apr 6. </a:t>
            </a:r>
            <a:r>
              <a:rPr lang="en-US" sz="1228" dirty="0" err="1"/>
              <a:t>doi</a:t>
            </a:r>
            <a:r>
              <a:rPr lang="en-US" sz="1228" dirty="0"/>
              <a:t>: 10.1001/jama.2020.5394.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79614212"/>
              </p:ext>
            </p:extLst>
          </p:nvPr>
        </p:nvGraphicFramePr>
        <p:xfrm>
          <a:off x="5569348" y="1528303"/>
          <a:ext cx="7128933" cy="475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4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47" y="837723"/>
            <a:ext cx="12961439" cy="1260475"/>
          </a:xfrm>
        </p:spPr>
        <p:txBody>
          <a:bodyPr>
            <a:normAutofit/>
          </a:bodyPr>
          <a:lstStyle/>
          <a:p>
            <a:pPr algn="ctr"/>
            <a:r>
              <a:rPr lang="en-US" sz="3508" dirty="0"/>
              <a:t>COVID-19 </a:t>
            </a:r>
            <a:r>
              <a:rPr lang="ru-RU" sz="3508" dirty="0"/>
              <a:t>может быть андроген-зависимым заболеванием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92" y="2098197"/>
            <a:ext cx="9245118" cy="4404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52235" y="6660951"/>
            <a:ext cx="6315940" cy="3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21" dirty="0" err="1"/>
              <a:t>Wambier</a:t>
            </a:r>
            <a:r>
              <a:rPr lang="en-US" sz="921" dirty="0"/>
              <a:t> CG, Goren A, SARS-COV-2 infection is likely to be androgen</a:t>
            </a:r>
            <a:r>
              <a:rPr lang="ru-RU" sz="921" dirty="0"/>
              <a:t> </a:t>
            </a:r>
            <a:r>
              <a:rPr lang="en-US" sz="921" dirty="0"/>
              <a:t>mediated, Journal of the American Academy of Dermatology (2020), </a:t>
            </a:r>
            <a:r>
              <a:rPr lang="en-US" sz="921" dirty="0" err="1"/>
              <a:t>doi</a:t>
            </a:r>
            <a:r>
              <a:rPr lang="en-US" sz="921" dirty="0"/>
              <a:t>: https://doi.org/10.1016/j.jaad.2020.04.032.</a:t>
            </a:r>
          </a:p>
        </p:txBody>
      </p:sp>
    </p:spTree>
    <p:extLst>
      <p:ext uri="{BB962C8B-B14F-4D97-AF65-F5344CB8AC3E}">
        <p14:creationId xmlns:p14="http://schemas.microsoft.com/office/powerpoint/2010/main" val="20730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76" y="612279"/>
            <a:ext cx="12097857" cy="1260475"/>
          </a:xfrm>
        </p:spPr>
        <p:txBody>
          <a:bodyPr/>
          <a:lstStyle/>
          <a:p>
            <a:r>
              <a:rPr lang="ru-RU" dirty="0" smtClean="0"/>
              <a:t>Тяжелые пациенты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811" y="1980431"/>
            <a:ext cx="12529392" cy="35284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Имеется достоверное половое различие в структуре «тяжелых» пациентов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41" y="2883907"/>
            <a:ext cx="6552728" cy="3993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21475" y="6876975"/>
            <a:ext cx="5346700" cy="22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77" dirty="0">
                <a:solidFill>
                  <a:srgbClr val="212121"/>
                </a:solidFill>
                <a:latin typeface="BlinkMacSystemFont"/>
              </a:rPr>
              <a:t>Zheng S, Fan J, Yu F, et al.  </a:t>
            </a:r>
            <a:r>
              <a:rPr lang="en-US" sz="877" i="1" dirty="0">
                <a:solidFill>
                  <a:srgbClr val="212121"/>
                </a:solidFill>
                <a:latin typeface="BlinkMacSystemFont"/>
              </a:rPr>
              <a:t>BMJ</a:t>
            </a:r>
            <a:r>
              <a:rPr lang="en-US" sz="877" dirty="0">
                <a:solidFill>
                  <a:srgbClr val="212121"/>
                </a:solidFill>
                <a:latin typeface="BlinkMacSystemFont"/>
              </a:rPr>
              <a:t>. 2020;369:m1443. Published 2020 Apr 21. doi:10.1136/bmj.m1443</a:t>
            </a:r>
            <a:endParaRPr lang="ru-RU" sz="877" dirty="0"/>
          </a:p>
        </p:txBody>
      </p:sp>
    </p:spTree>
    <p:extLst>
      <p:ext uri="{BB962C8B-B14F-4D97-AF65-F5344CB8AC3E}">
        <p14:creationId xmlns:p14="http://schemas.microsoft.com/office/powerpoint/2010/main" val="3770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99" y="1332359"/>
            <a:ext cx="10438160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1184" y="686086"/>
            <a:ext cx="4145304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7" dirty="0"/>
              <a:t>Мировая статистика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17067" y="6804968"/>
            <a:ext cx="4051109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https://globalhealth5050.org/covid19/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93883" y="948241"/>
            <a:ext cx="864096" cy="5712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Репродуктивная реабилитация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01" y="1260351"/>
            <a:ext cx="5418906" cy="32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763" y="503239"/>
            <a:ext cx="9623425" cy="1260475"/>
          </a:xfrm>
        </p:spPr>
        <p:txBody>
          <a:bodyPr/>
          <a:lstStyle/>
          <a:p>
            <a:r>
              <a:rPr lang="en-US" dirty="0" smtClean="0"/>
              <a:t>COVID-19 </a:t>
            </a:r>
            <a:r>
              <a:rPr lang="ru-RU" dirty="0" smtClean="0"/>
              <a:t>и мужское бесплодие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Нельзя откладывать лечение:</a:t>
            </a:r>
          </a:p>
          <a:p>
            <a:pPr lvl="1"/>
            <a:r>
              <a:rPr lang="ru-RU" dirty="0" smtClean="0"/>
              <a:t>Онкологически</a:t>
            </a:r>
            <a:r>
              <a:rPr lang="ru-RU" dirty="0"/>
              <a:t>х</a:t>
            </a:r>
            <a:r>
              <a:rPr lang="ru-RU" dirty="0" smtClean="0"/>
              <a:t> пациентов </a:t>
            </a:r>
          </a:p>
          <a:p>
            <a:pPr lvl="1"/>
            <a:r>
              <a:rPr lang="ru-RU" dirty="0" smtClean="0"/>
              <a:t>Пациентов, которым планируется </a:t>
            </a:r>
            <a:r>
              <a:rPr lang="ru-RU" dirty="0" err="1" smtClean="0"/>
              <a:t>гонадотоксичная</a:t>
            </a:r>
            <a:r>
              <a:rPr lang="ru-RU" dirty="0" smtClean="0"/>
              <a:t> терапия:  системные воспалительные и аутоиммунные заболевания</a:t>
            </a:r>
          </a:p>
          <a:p>
            <a:pPr lvl="1"/>
            <a:r>
              <a:rPr lang="ru-RU" dirty="0" smtClean="0"/>
              <a:t>Пациентов с </a:t>
            </a:r>
            <a:r>
              <a:rPr lang="ru-RU" dirty="0" err="1" smtClean="0"/>
              <a:t>необструктивной</a:t>
            </a:r>
            <a:r>
              <a:rPr lang="ru-RU" dirty="0" smtClean="0"/>
              <a:t> азооспермией на терапии гонадотропинами (</a:t>
            </a:r>
            <a:r>
              <a:rPr lang="ru-RU" dirty="0" err="1" smtClean="0"/>
              <a:t>криоконсервация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9267" y="6692587"/>
            <a:ext cx="7218908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2" dirty="0" err="1"/>
              <a:t>Esteves</a:t>
            </a:r>
            <a:r>
              <a:rPr lang="en-US" sz="702" dirty="0"/>
              <a:t>, S.C., Lombardo, F., </a:t>
            </a:r>
            <a:r>
              <a:rPr lang="en-US" sz="702" dirty="0" err="1"/>
              <a:t>Garrido</a:t>
            </a:r>
            <a:r>
              <a:rPr lang="en-US" sz="702" dirty="0"/>
              <a:t>, N., Alvarez, J., </a:t>
            </a:r>
            <a:r>
              <a:rPr lang="en-US" sz="702" dirty="0" err="1"/>
              <a:t>Zini</a:t>
            </a:r>
            <a:r>
              <a:rPr lang="en-US" sz="702" dirty="0"/>
              <a:t>, A., </a:t>
            </a:r>
            <a:r>
              <a:rPr lang="en-US" sz="702" dirty="0" err="1"/>
              <a:t>Colpi</a:t>
            </a:r>
            <a:r>
              <a:rPr lang="en-US" sz="702" dirty="0"/>
              <a:t>, G.M., </a:t>
            </a:r>
            <a:r>
              <a:rPr lang="en-US" sz="702" dirty="0" err="1"/>
              <a:t>Kirkman</a:t>
            </a:r>
            <a:r>
              <a:rPr lang="en-US" sz="702" dirty="0"/>
              <a:t>‐Brown, J., Lewis, S.E., </a:t>
            </a:r>
            <a:r>
              <a:rPr lang="en-US" sz="702" dirty="0" err="1"/>
              <a:t>Björndahl</a:t>
            </a:r>
            <a:r>
              <a:rPr lang="en-US" sz="702" dirty="0"/>
              <a:t>, L., </a:t>
            </a:r>
            <a:r>
              <a:rPr lang="en-US" sz="702" dirty="0" err="1"/>
              <a:t>Majzoub</a:t>
            </a:r>
            <a:r>
              <a:rPr lang="en-US" sz="702" dirty="0"/>
              <a:t>, A., Cho, C.‐L., </a:t>
            </a:r>
            <a:r>
              <a:rPr lang="en-US" sz="702" dirty="0" err="1"/>
              <a:t>Vendeira</a:t>
            </a:r>
            <a:r>
              <a:rPr lang="en-US" sz="702" dirty="0"/>
              <a:t>, P., </a:t>
            </a:r>
            <a:r>
              <a:rPr lang="en-US" sz="702" dirty="0" err="1"/>
              <a:t>Hallak</a:t>
            </a:r>
            <a:r>
              <a:rPr lang="en-US" sz="702" dirty="0"/>
              <a:t>, J., Amar, E., </a:t>
            </a:r>
            <a:r>
              <a:rPr lang="en-US" sz="702" dirty="0" err="1"/>
              <a:t>Cocuzza</a:t>
            </a:r>
            <a:r>
              <a:rPr lang="en-US" sz="702" dirty="0"/>
              <a:t>, M., Bento, F.C., </a:t>
            </a:r>
            <a:r>
              <a:rPr lang="en-US" sz="702" dirty="0" err="1"/>
              <a:t>Figueira</a:t>
            </a:r>
            <a:r>
              <a:rPr lang="en-US" sz="702" dirty="0"/>
              <a:t>, R.C., </a:t>
            </a:r>
            <a:r>
              <a:rPr lang="en-US" sz="702" dirty="0" err="1"/>
              <a:t>Sciorio</a:t>
            </a:r>
            <a:r>
              <a:rPr lang="en-US" sz="702" dirty="0"/>
              <a:t>, R., </a:t>
            </a:r>
            <a:r>
              <a:rPr lang="en-US" sz="702" dirty="0" err="1"/>
              <a:t>Laursen</a:t>
            </a:r>
            <a:r>
              <a:rPr lang="en-US" sz="702" dirty="0"/>
              <a:t>, R.J., </a:t>
            </a:r>
            <a:r>
              <a:rPr lang="en-US" sz="702" dirty="0" err="1"/>
              <a:t>Metwalley</a:t>
            </a:r>
            <a:r>
              <a:rPr lang="en-US" sz="702" dirty="0"/>
              <a:t>, A.M., Jindal, S.K., </a:t>
            </a:r>
            <a:r>
              <a:rPr lang="en-US" sz="702" dirty="0" err="1"/>
              <a:t>Parekattil</a:t>
            </a:r>
            <a:r>
              <a:rPr lang="en-US" sz="702" dirty="0"/>
              <a:t>, S., </a:t>
            </a:r>
            <a:r>
              <a:rPr lang="en-US" sz="702" dirty="0" err="1"/>
              <a:t>Ramasamy</a:t>
            </a:r>
            <a:r>
              <a:rPr lang="en-US" sz="702" dirty="0"/>
              <a:t>, R., </a:t>
            </a:r>
            <a:r>
              <a:rPr lang="en-US" sz="702" dirty="0" err="1"/>
              <a:t>Alviggi</a:t>
            </a:r>
            <a:r>
              <a:rPr lang="en-US" sz="702" dirty="0"/>
              <a:t>, C., </a:t>
            </a:r>
            <a:r>
              <a:rPr lang="en-US" sz="702" dirty="0" err="1"/>
              <a:t>Humaidan</a:t>
            </a:r>
            <a:r>
              <a:rPr lang="en-US" sz="702" dirty="0"/>
              <a:t>, P., </a:t>
            </a:r>
            <a:r>
              <a:rPr lang="en-US" sz="702" dirty="0" err="1"/>
              <a:t>Yovich</a:t>
            </a:r>
            <a:r>
              <a:rPr lang="en-US" sz="702" dirty="0"/>
              <a:t>, J.L. and Agarwal, A. (2020), SARS‐CoV‐2 pandemic and repercussions for male infertility patients: a proposal for the individualized provision of </a:t>
            </a:r>
            <a:r>
              <a:rPr lang="en-US" sz="702" dirty="0" err="1"/>
              <a:t>andrological</a:t>
            </a:r>
            <a:r>
              <a:rPr lang="en-US" sz="702" dirty="0"/>
              <a:t> services. </a:t>
            </a:r>
            <a:r>
              <a:rPr lang="en-US" sz="702" dirty="0" err="1"/>
              <a:t>Andrologia</a:t>
            </a:r>
            <a:r>
              <a:rPr lang="en-US" sz="702" dirty="0"/>
              <a:t>. Accepted Author Manuscript. doi:10.1111/andr.12809</a:t>
            </a:r>
            <a:endParaRPr lang="ru-RU" sz="702" dirty="0"/>
          </a:p>
        </p:txBody>
      </p:sp>
    </p:spTree>
    <p:extLst>
      <p:ext uri="{BB962C8B-B14F-4D97-AF65-F5344CB8AC3E}">
        <p14:creationId xmlns:p14="http://schemas.microsoft.com/office/powerpoint/2010/main" val="36659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43" t="18540" r="3643" b="8572"/>
          <a:stretch/>
        </p:blipFill>
        <p:spPr>
          <a:xfrm>
            <a:off x="1374775" y="773114"/>
            <a:ext cx="10625201" cy="59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6580" y="474888"/>
            <a:ext cx="7218045" cy="945159"/>
          </a:xfrm>
        </p:spPr>
        <p:txBody>
          <a:bodyPr/>
          <a:lstStyle/>
          <a:p>
            <a:r>
              <a:rPr lang="ru-RU" dirty="0"/>
              <a:t>ЭКО за счет ОМС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2511439" y="1661611"/>
          <a:ext cx="8438742" cy="508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5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06176826"/>
              </p:ext>
            </p:extLst>
          </p:nvPr>
        </p:nvGraphicFramePr>
        <p:xfrm>
          <a:off x="3121076" y="2268463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4811" y="684287"/>
            <a:ext cx="12097857" cy="1260475"/>
          </a:xfrm>
        </p:spPr>
        <p:txBody>
          <a:bodyPr/>
          <a:lstStyle/>
          <a:p>
            <a:r>
              <a:rPr lang="ru-RU" dirty="0" smtClean="0"/>
              <a:t>Стратификация риска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28605" r="29168"/>
          <a:stretch/>
        </p:blipFill>
        <p:spPr>
          <a:xfrm>
            <a:off x="749202" y="2196455"/>
            <a:ext cx="2232249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даю разрешение на размещение данной презентации в открытом доступе на сайте «Научная Россия» </a:t>
            </a:r>
            <a:r>
              <a:rPr lang="ru-RU" dirty="0"/>
              <a:t>и </a:t>
            </a:r>
            <a:r>
              <a:rPr lang="ru-RU" dirty="0" smtClean="0"/>
              <a:t>странице Научного совета </a:t>
            </a:r>
            <a:r>
              <a:rPr lang="ru-RU" dirty="0"/>
              <a:t>РАН "Науки о жизни"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9" y="4788743"/>
            <a:ext cx="6334125" cy="1047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1422" b="23477"/>
          <a:stretch/>
        </p:blipFill>
        <p:spPr>
          <a:xfrm>
            <a:off x="7236987" y="3924647"/>
            <a:ext cx="5544616" cy="2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659" y="2556495"/>
            <a:ext cx="2743200" cy="190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34" y="3419698"/>
            <a:ext cx="962026" cy="81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s1.mzstatic.com/image/thumb/Purple62/v4/be/c5/a7/bec5a7b7-9073-c708-f75b-9f71f4513e66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63" y="2494582"/>
            <a:ext cx="74056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ÐÐ°ÑÑÐ¸Ð½ÐºÐ¸ Ð¿Ð¾ Ð·Ð°Ð¿ÑÐ¾ÑÑ Ð³ÐµÐ¹Ð¼Ð¸ÑÐ¸ÐºÐ°ÑÐ¸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31" y="4762724"/>
            <a:ext cx="1470423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ÐÐ°ÑÑÐ¸Ð½ÐºÐ¸ Ð¿Ð¾ Ð·Ð°Ð¿ÑÐ¾ÑÑ ÑÐ¾ÑÐ¸Ð°Ð»ÑÐ½ÑÐµ ÑÐµÑ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40" y="4705574"/>
            <a:ext cx="2203847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600795" y="972319"/>
            <a:ext cx="12457383" cy="765780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/>
              <a:t>Цифровая платформа по вопросам здорового образа жизни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532591" y="2386324"/>
            <a:ext cx="5180771" cy="3526631"/>
          </a:xfrm>
          <a:prstGeom prst="rect">
            <a:avLst/>
          </a:prstGeom>
        </p:spPr>
        <p:txBody>
          <a:bodyPr vert="horz" lIns="100817" tIns="50408" rIns="100817" bIns="5040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3200" dirty="0"/>
              <a:t>Информация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dirty="0"/>
              <a:t>Анкетирование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dirty="0"/>
              <a:t>Онлайн-консультации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dirty="0"/>
              <a:t>Дистанционный мониторинг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dirty="0" err="1"/>
              <a:t>Геймификация</a:t>
            </a:r>
            <a:r>
              <a:rPr lang="ru-RU" altLang="ru-RU" sz="32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dirty="0"/>
              <a:t>Социальная сеть</a:t>
            </a:r>
          </a:p>
        </p:txBody>
      </p:sp>
    </p:spTree>
    <p:extLst>
      <p:ext uri="{BB962C8B-B14F-4D97-AF65-F5344CB8AC3E}">
        <p14:creationId xmlns:p14="http://schemas.microsoft.com/office/powerpoint/2010/main" val="2486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3180" y="753280"/>
            <a:ext cx="10841855" cy="897555"/>
          </a:xfrm>
        </p:spPr>
        <p:txBody>
          <a:bodyPr>
            <a:noAutofit/>
          </a:bodyPr>
          <a:lstStyle/>
          <a:p>
            <a:pPr algn="ctr"/>
            <a:r>
              <a:rPr lang="ru-RU" sz="1764" b="1" dirty="0">
                <a:latin typeface="+mn-lt"/>
              </a:rPr>
              <a:t>Информационно-технологическая парадигма в контексте «Национальной биотехнологической безопасности» (на примере пандемии </a:t>
            </a:r>
            <a:r>
              <a:rPr lang="en-US" sz="1764" b="1" dirty="0">
                <a:latin typeface="+mn-lt"/>
              </a:rPr>
              <a:t>COVID</a:t>
            </a:r>
            <a:r>
              <a:rPr lang="ru-RU" sz="1764" b="1" dirty="0">
                <a:latin typeface="+mn-lt"/>
              </a:rPr>
              <a:t>-19) </a:t>
            </a:r>
            <a:endParaRPr lang="ru-RU" sz="1764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37681" y="2256153"/>
            <a:ext cx="7244216" cy="5136626"/>
            <a:chOff x="0" y="0"/>
            <a:chExt cx="7829011" cy="570293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6822219" cy="5702935"/>
              <a:chOff x="0" y="0"/>
              <a:chExt cx="6822219" cy="5702935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0" y="0"/>
                <a:ext cx="6822219" cy="5263763"/>
                <a:chOff x="0" y="0"/>
                <a:chExt cx="6822219" cy="5263763"/>
              </a:xfrm>
            </p:grpSpPr>
            <p:sp>
              <p:nvSpPr>
                <p:cNvPr id="27" name="Равнобедренный треугольник 26"/>
                <p:cNvSpPr/>
                <p:nvPr/>
              </p:nvSpPr>
              <p:spPr>
                <a:xfrm>
                  <a:off x="0" y="0"/>
                  <a:ext cx="6822219" cy="5152445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0817" tIns="50408" rIns="100817" bIns="504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315"/>
                </a:p>
              </p:txBody>
            </p:sp>
            <p:sp>
              <p:nvSpPr>
                <p:cNvPr id="28" name="Равнобедренный треугольник 27"/>
                <p:cNvSpPr/>
                <p:nvPr/>
              </p:nvSpPr>
              <p:spPr>
                <a:xfrm rot="10800000">
                  <a:off x="1661822" y="2305878"/>
                  <a:ext cx="3577701" cy="2957885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0817" tIns="50408" rIns="100817" bIns="504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315"/>
                </a:p>
              </p:txBody>
            </p:sp>
            <p:sp>
              <p:nvSpPr>
                <p:cNvPr id="29" name="Равнобедренный треугольник 28"/>
                <p:cNvSpPr/>
                <p:nvPr/>
              </p:nvSpPr>
              <p:spPr>
                <a:xfrm>
                  <a:off x="2250219" y="2130950"/>
                  <a:ext cx="2305879" cy="1724881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0817" tIns="50408" rIns="100817" bIns="504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315"/>
                </a:p>
              </p:txBody>
            </p:sp>
          </p:grpSp>
          <p:sp>
            <p:nvSpPr>
              <p:cNvPr id="24" name="Овал 23"/>
              <p:cNvSpPr/>
              <p:nvPr/>
            </p:nvSpPr>
            <p:spPr>
              <a:xfrm>
                <a:off x="809625" y="695325"/>
                <a:ext cx="5181600" cy="5007610"/>
              </a:xfrm>
              <a:prstGeom prst="ellipse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0817" tIns="50408" rIns="100817" bIns="504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315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543050" y="1628775"/>
                <a:ext cx="3733800" cy="3495675"/>
              </a:xfrm>
              <a:prstGeom prst="ellipse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0817" tIns="50408" rIns="100817" bIns="504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315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2428875" y="2352675"/>
                <a:ext cx="1981200" cy="1914525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0817" tIns="50408" rIns="100817" bIns="504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315"/>
              </a:p>
            </p:txBody>
          </p:sp>
        </p:grp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2656936" y="931653"/>
              <a:ext cx="15335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323" b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Медицинское снабжение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4183811" y="3864634"/>
              <a:ext cx="16954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323" b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Санитарно-гигиеническое обеспечение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2"/>
            <p:cNvSpPr txBox="1">
              <a:spLocks noChangeArrowheads="1"/>
            </p:cNvSpPr>
            <p:nvPr/>
          </p:nvSpPr>
          <p:spPr bwMode="auto">
            <a:xfrm>
              <a:off x="1722746" y="2352675"/>
              <a:ext cx="13430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en-US" sz="1323" b="1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BigData, DataScience 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2700573" y="4348971"/>
              <a:ext cx="1461852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323" b="1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Прогнозирование 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3621209" y="2439313"/>
              <a:ext cx="1531772" cy="55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323" b="1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Биомоделирование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Надпись 2"/>
            <p:cNvSpPr txBox="1">
              <a:spLocks noChangeArrowheads="1"/>
            </p:cNvSpPr>
            <p:nvPr/>
          </p:nvSpPr>
          <p:spPr bwMode="auto">
            <a:xfrm>
              <a:off x="2497055" y="2868548"/>
              <a:ext cx="1825790" cy="82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54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Технологии Цифрового Скрининга</a:t>
              </a:r>
              <a:endParaRPr lang="ru-RU" sz="154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940279" y="3994030"/>
              <a:ext cx="18573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323" b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Противоэпидемические мероприятия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5840083" y="405442"/>
              <a:ext cx="1971675" cy="342900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544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Обеспечиваю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Надпись 2"/>
            <p:cNvSpPr txBox="1">
              <a:spLocks noChangeArrowheads="1"/>
            </p:cNvSpPr>
            <p:nvPr/>
          </p:nvSpPr>
          <p:spPr bwMode="auto">
            <a:xfrm>
              <a:off x="5848709" y="948906"/>
              <a:ext cx="1971675" cy="342900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544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Изучаю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5857336" y="1500996"/>
              <a:ext cx="1971675" cy="342900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100817" tIns="50408" rIns="100817" bIns="50408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82"/>
                </a:spcAft>
              </a:pPr>
              <a:r>
                <a:rPr lang="ru-RU" sz="1544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Обследую</a:t>
              </a:r>
              <a:endParaRPr lang="ru-RU" sz="154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трелка вверх 17"/>
            <p:cNvSpPr/>
            <p:nvPr/>
          </p:nvSpPr>
          <p:spPr>
            <a:xfrm>
              <a:off x="6659592" y="681487"/>
              <a:ext cx="276225" cy="304800"/>
            </a:xfrm>
            <a:prstGeom prst="upArrow">
              <a:avLst/>
            </a:prstGeom>
            <a:solidFill>
              <a:schemeClr val="accent1"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0817" tIns="50408" rIns="100817" bIns="504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315"/>
            </a:p>
          </p:txBody>
        </p:sp>
        <p:sp>
          <p:nvSpPr>
            <p:cNvPr id="19" name="Стрелка вверх 18"/>
            <p:cNvSpPr/>
            <p:nvPr/>
          </p:nvSpPr>
          <p:spPr>
            <a:xfrm>
              <a:off x="6676845" y="1233577"/>
              <a:ext cx="276225" cy="304800"/>
            </a:xfrm>
            <a:prstGeom prst="upArrow">
              <a:avLst/>
            </a:prstGeom>
            <a:solidFill>
              <a:schemeClr val="accent1"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0817" tIns="50408" rIns="100817" bIns="504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315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8847494">
              <a:off x="5633049" y="1975449"/>
              <a:ext cx="148441" cy="184067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0817" tIns="50408" rIns="100817" bIns="504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315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7993035">
              <a:off x="4239883" y="1764102"/>
              <a:ext cx="148441" cy="184067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0817" tIns="50408" rIns="100817" bIns="504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315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3351362" y="2273060"/>
              <a:ext cx="148441" cy="1840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0817" tIns="50408" rIns="100817" bIns="504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315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04347" y="2234672"/>
            <a:ext cx="4667544" cy="172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64" b="1" dirty="0"/>
              <a:t>Главный императив информационно-технологической парадигмы </a:t>
            </a:r>
            <a:r>
              <a:rPr lang="ru-RU" sz="1764" dirty="0"/>
              <a:t>– экономическая рациональность в сочетании с максимальным охватом и сохранением качества в организации медицинской помощи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129955" y="1618314"/>
            <a:ext cx="3514424" cy="906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64" dirty="0"/>
              <a:t>Методический принцип </a:t>
            </a:r>
            <a:r>
              <a:rPr lang="en-US" sz="1764" dirty="0"/>
              <a:t>«</a:t>
            </a:r>
            <a:r>
              <a:rPr lang="ru-RU" sz="1764" dirty="0"/>
              <a:t>троек</a:t>
            </a:r>
            <a:r>
              <a:rPr lang="en-US" sz="1764" dirty="0"/>
              <a:t>»</a:t>
            </a:r>
            <a:endParaRPr lang="ru-RU" sz="1764" dirty="0"/>
          </a:p>
          <a:p>
            <a:pPr algn="ctr"/>
            <a:r>
              <a:rPr lang="en-US" sz="1764" b="1" dirty="0" err="1">
                <a:solidFill>
                  <a:srgbClr val="C00000"/>
                </a:solidFill>
              </a:rPr>
              <a:t>TripleS</a:t>
            </a:r>
            <a:r>
              <a:rPr lang="en-US" sz="1764" dirty="0"/>
              <a:t> </a:t>
            </a:r>
            <a:endParaRPr lang="ru-RU" sz="1764" dirty="0"/>
          </a:p>
          <a:p>
            <a:pPr algn="ctr"/>
            <a:r>
              <a:rPr lang="ru-RU" sz="1764" dirty="0"/>
              <a:t>(</a:t>
            </a:r>
            <a:r>
              <a:rPr lang="en-US" sz="1764" dirty="0">
                <a:solidFill>
                  <a:srgbClr val="FF0000"/>
                </a:solidFill>
              </a:rPr>
              <a:t>Screen</a:t>
            </a:r>
            <a:r>
              <a:rPr lang="en-US" sz="1764" dirty="0"/>
              <a:t> – </a:t>
            </a:r>
            <a:r>
              <a:rPr lang="en-US" sz="1764" dirty="0">
                <a:solidFill>
                  <a:schemeClr val="accent6">
                    <a:lumMod val="75000"/>
                  </a:schemeClr>
                </a:solidFill>
              </a:rPr>
              <a:t>Study</a:t>
            </a:r>
            <a:r>
              <a:rPr lang="en-US" sz="1764" dirty="0"/>
              <a:t> – </a:t>
            </a:r>
            <a:r>
              <a:rPr lang="en-US" sz="1764" dirty="0">
                <a:solidFill>
                  <a:srgbClr val="002060"/>
                </a:solidFill>
              </a:rPr>
              <a:t>Supply</a:t>
            </a:r>
            <a:r>
              <a:rPr lang="ru-RU" sz="1764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4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2548" y="569392"/>
            <a:ext cx="12097857" cy="1260475"/>
          </a:xfrm>
        </p:spPr>
        <p:txBody>
          <a:bodyPr/>
          <a:lstStyle/>
          <a:p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2548" y="2029891"/>
            <a:ext cx="7057039" cy="4991100"/>
          </a:xfrm>
        </p:spPr>
        <p:txBody>
          <a:bodyPr/>
          <a:lstStyle/>
          <a:p>
            <a:r>
              <a:rPr lang="ru-RU" dirty="0" smtClean="0"/>
              <a:t>Оценка репродуктивной функции у молодых мужчин (после выписки и через 3 месяца):</a:t>
            </a:r>
          </a:p>
          <a:p>
            <a:pPr lvl="1"/>
            <a:r>
              <a:rPr lang="ru-RU" dirty="0" err="1" smtClean="0"/>
              <a:t>Спермограмма</a:t>
            </a:r>
            <a:r>
              <a:rPr lang="ru-RU" dirty="0" smtClean="0"/>
              <a:t> + антиспермальные антитела</a:t>
            </a:r>
          </a:p>
          <a:p>
            <a:pPr lvl="1"/>
            <a:r>
              <a:rPr lang="ru-RU" dirty="0" smtClean="0"/>
              <a:t>Оценка гормонального статуса (о. тестостерон, ЛГ, ФСГ, </a:t>
            </a:r>
            <a:r>
              <a:rPr lang="ru-RU" dirty="0" err="1" smtClean="0"/>
              <a:t>Ингибин</a:t>
            </a:r>
            <a:r>
              <a:rPr lang="ru-RU" dirty="0" smtClean="0"/>
              <a:t> В)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763" y="1193133"/>
            <a:ext cx="3339640" cy="2337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051" y="3862761"/>
            <a:ext cx="3168352" cy="31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9421" y="900312"/>
            <a:ext cx="9623425" cy="7920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Мониторинг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8787" y="2052439"/>
            <a:ext cx="7344816" cy="4414342"/>
          </a:xfrm>
        </p:spPr>
        <p:txBody>
          <a:bodyPr/>
          <a:lstStyle/>
          <a:p>
            <a:r>
              <a:rPr lang="ru-RU" dirty="0"/>
              <a:t>Оценка состояния мужчин среднего и </a:t>
            </a:r>
            <a:r>
              <a:rPr lang="ru-RU" dirty="0" smtClean="0"/>
              <a:t>старшего возраста:</a:t>
            </a:r>
          </a:p>
          <a:p>
            <a:pPr lvl="1"/>
            <a:r>
              <a:rPr lang="ru-RU" dirty="0" smtClean="0"/>
              <a:t>Консультация уролога</a:t>
            </a:r>
          </a:p>
          <a:p>
            <a:pPr lvl="1"/>
            <a:r>
              <a:rPr lang="ru-RU" dirty="0"/>
              <a:t>Оценка гормонального статуса (о. тестостерон, </a:t>
            </a:r>
            <a:r>
              <a:rPr lang="ru-RU" dirty="0" smtClean="0"/>
              <a:t>ГСПГ, ЛГ)</a:t>
            </a:r>
            <a:endParaRPr lang="ru-RU" dirty="0"/>
          </a:p>
          <a:p>
            <a:pPr lvl="1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70" y="2052439"/>
            <a:ext cx="3471690" cy="2359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771" y="4860751"/>
            <a:ext cx="3471689" cy="19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8439" y="1968500"/>
            <a:ext cx="6188075" cy="3244850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</a:p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</a:t>
            </a:r>
          </a:p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внимание!</a:t>
            </a:r>
          </a:p>
        </p:txBody>
      </p:sp>
      <p:pic>
        <p:nvPicPr>
          <p:cNvPr id="12290" name="Picture 2" descr="http://fanhome.ru/wp-content/uploads/2012/05/schastlivaya-se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151" y="1733551"/>
            <a:ext cx="54895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104E-6 L 0.20469 3.410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948" y="565042"/>
            <a:ext cx="9623425" cy="1260475"/>
          </a:xfrm>
        </p:spPr>
        <p:txBody>
          <a:bodyPr/>
          <a:lstStyle/>
          <a:p>
            <a:r>
              <a:rPr lang="ru-RU" dirty="0" smtClean="0"/>
              <a:t>Проникновение вируса в клетку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44632" y="1980431"/>
            <a:ext cx="6472054" cy="3888432"/>
            <a:chOff x="1662158" y="1505252"/>
            <a:chExt cx="8630393" cy="4991342"/>
          </a:xfrm>
        </p:grpSpPr>
        <p:pic>
          <p:nvPicPr>
            <p:cNvPr id="2050" name="Picture 2" descr="Nafamostat is expected to prevent the transmission of new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49"/>
            <a:stretch/>
          </p:blipFill>
          <p:spPr bwMode="auto">
            <a:xfrm>
              <a:off x="1662158" y="1505252"/>
              <a:ext cx="8630393" cy="499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793966" y="3553097"/>
              <a:ext cx="2342605" cy="1428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42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91841" y="4458788"/>
              <a:ext cx="1084216" cy="735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42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60223" y="4674325"/>
              <a:ext cx="592183" cy="246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42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63926" y="2754111"/>
            <a:ext cx="2736304" cy="117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00995" y="6158930"/>
            <a:ext cx="8927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ACE2 – </a:t>
            </a:r>
            <a:r>
              <a:rPr lang="ru-RU" sz="2400" dirty="0" err="1"/>
              <a:t>изоформа</a:t>
            </a:r>
            <a:r>
              <a:rPr lang="ru-RU" sz="2400" dirty="0"/>
              <a:t> </a:t>
            </a:r>
            <a:r>
              <a:rPr lang="ru-RU" sz="2400" dirty="0" err="1"/>
              <a:t>ангиотензин</a:t>
            </a:r>
            <a:r>
              <a:rPr lang="ru-RU" sz="2400" dirty="0"/>
              <a:t>-превращающего фермента.</a:t>
            </a:r>
            <a:endParaRPr lang="en-US" sz="2400" dirty="0"/>
          </a:p>
          <a:p>
            <a:r>
              <a:rPr lang="en-US" sz="2400" dirty="0"/>
              <a:t>TMPRSS2 — </a:t>
            </a:r>
            <a:r>
              <a:rPr lang="ru-RU" sz="2400" dirty="0" err="1"/>
              <a:t>мембрано</a:t>
            </a:r>
            <a:r>
              <a:rPr lang="ru-RU" sz="2400" dirty="0"/>
              <a:t>-связанная </a:t>
            </a:r>
            <a:r>
              <a:rPr lang="ru-RU" sz="2400" dirty="0" err="1"/>
              <a:t>сериновая</a:t>
            </a:r>
            <a:r>
              <a:rPr lang="ru-RU" sz="2400" dirty="0"/>
              <a:t> протеаза</a:t>
            </a:r>
          </a:p>
        </p:txBody>
      </p:sp>
    </p:spTree>
    <p:extLst>
      <p:ext uri="{BB962C8B-B14F-4D97-AF65-F5344CB8AC3E}">
        <p14:creationId xmlns:p14="http://schemas.microsoft.com/office/powerpoint/2010/main" val="7061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946" y="1093359"/>
            <a:ext cx="9223058" cy="769981"/>
          </a:xfrm>
        </p:spPr>
        <p:txBody>
          <a:bodyPr/>
          <a:lstStyle/>
          <a:p>
            <a:r>
              <a:rPr lang="ru-RU" dirty="0" smtClean="0"/>
              <a:t>Распределение </a:t>
            </a:r>
            <a:r>
              <a:rPr lang="en-US" dirty="0" smtClean="0"/>
              <a:t>ACE2 </a:t>
            </a:r>
            <a:r>
              <a:rPr lang="ru-RU" dirty="0" smtClean="0"/>
              <a:t>в органах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86" r="1228"/>
          <a:stretch/>
        </p:blipFill>
        <p:spPr>
          <a:xfrm>
            <a:off x="5948078" y="2012235"/>
            <a:ext cx="5810446" cy="4475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13196" y="6804967"/>
            <a:ext cx="4430064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2" dirty="0">
                <a:solidFill>
                  <a:srgbClr val="222222"/>
                </a:solidFill>
                <a:latin typeface="-apple-system"/>
              </a:rPr>
              <a:t>Xu, H., </a:t>
            </a:r>
            <a:r>
              <a:rPr lang="en-US" sz="702" dirty="0" err="1">
                <a:solidFill>
                  <a:srgbClr val="222222"/>
                </a:solidFill>
                <a:latin typeface="-apple-system"/>
              </a:rPr>
              <a:t>Zhong</a:t>
            </a:r>
            <a:r>
              <a:rPr lang="en-US" sz="702" dirty="0">
                <a:solidFill>
                  <a:srgbClr val="222222"/>
                </a:solidFill>
                <a:latin typeface="-apple-system"/>
              </a:rPr>
              <a:t>, L., Deng, J. </a:t>
            </a:r>
            <a:r>
              <a:rPr lang="en-US" sz="702" i="1" dirty="0">
                <a:solidFill>
                  <a:srgbClr val="222222"/>
                </a:solidFill>
                <a:latin typeface="-apple-system"/>
              </a:rPr>
              <a:t>et al.</a:t>
            </a:r>
            <a:r>
              <a:rPr lang="en-US" sz="702" dirty="0">
                <a:solidFill>
                  <a:srgbClr val="222222"/>
                </a:solidFill>
                <a:latin typeface="-apple-system"/>
              </a:rPr>
              <a:t> High expression of ACE2 receptor of 2019-nCoV on the epithelial cells of oral mucosa. </a:t>
            </a:r>
            <a:r>
              <a:rPr lang="en-US" sz="702" i="1" dirty="0" err="1">
                <a:solidFill>
                  <a:srgbClr val="222222"/>
                </a:solidFill>
                <a:latin typeface="-apple-system"/>
              </a:rPr>
              <a:t>Int</a:t>
            </a:r>
            <a:r>
              <a:rPr lang="en-US" sz="702" i="1" dirty="0">
                <a:solidFill>
                  <a:srgbClr val="222222"/>
                </a:solidFill>
                <a:latin typeface="-apple-system"/>
              </a:rPr>
              <a:t> J Oral </a:t>
            </a:r>
            <a:r>
              <a:rPr lang="en-US" sz="702" i="1" dirty="0" err="1">
                <a:solidFill>
                  <a:srgbClr val="222222"/>
                </a:solidFill>
                <a:latin typeface="-apple-system"/>
              </a:rPr>
              <a:t>Sci</a:t>
            </a:r>
            <a:r>
              <a:rPr lang="en-US" sz="702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sz="702" b="1" dirty="0">
                <a:solidFill>
                  <a:srgbClr val="222222"/>
                </a:solidFill>
                <a:latin typeface="-apple-system"/>
              </a:rPr>
              <a:t>12, </a:t>
            </a:r>
            <a:r>
              <a:rPr lang="en-US" sz="702" dirty="0">
                <a:solidFill>
                  <a:srgbClr val="222222"/>
                </a:solidFill>
                <a:latin typeface="-apple-system"/>
              </a:rPr>
              <a:t>8 (2020). https://doi.org/10.1038/s41368-020-0074-x</a:t>
            </a:r>
            <a:endParaRPr lang="ru-RU" sz="702" dirty="0"/>
          </a:p>
        </p:txBody>
      </p:sp>
      <p:sp>
        <p:nvSpPr>
          <p:cNvPr id="3" name="TextBox 2"/>
          <p:cNvSpPr txBox="1"/>
          <p:nvPr/>
        </p:nvSpPr>
        <p:spPr>
          <a:xfrm>
            <a:off x="498367" y="2063944"/>
            <a:ext cx="4998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Экспрессия </a:t>
            </a:r>
            <a:r>
              <a:rPr lang="en-US" sz="3200" dirty="0"/>
              <a:t>ACE2</a:t>
            </a:r>
            <a:r>
              <a:rPr lang="ru-RU" sz="3200" dirty="0"/>
              <a:t>: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ru-RU" sz="3200" dirty="0"/>
              <a:t>в эпителии мочевого пузыря – 2,4%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ru-RU" sz="3200" dirty="0"/>
              <a:t>в проксимальных извитых канальцах – 4%</a:t>
            </a:r>
          </a:p>
          <a:p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 rot="7823105">
            <a:off x="7876513" y="3598013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7823105">
            <a:off x="8550050" y="396794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823105">
            <a:off x="7598013" y="2973903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71" y="953918"/>
            <a:ext cx="12385376" cy="1260475"/>
          </a:xfrm>
        </p:spPr>
        <p:txBody>
          <a:bodyPr/>
          <a:lstStyle/>
          <a:p>
            <a:r>
              <a:rPr lang="ru-RU" sz="4000" dirty="0" smtClean="0"/>
              <a:t>Зависимость плотности рецепторов АСЕ2 от возраста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87" y="2216125"/>
            <a:ext cx="9031854" cy="2254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18" y="4572719"/>
            <a:ext cx="7462332" cy="2037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61609" y="6732959"/>
            <a:ext cx="7938988" cy="3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21" dirty="0" err="1"/>
              <a:t>Shen</a:t>
            </a:r>
            <a:r>
              <a:rPr lang="ru-RU" sz="921" dirty="0"/>
              <a:t>, </a:t>
            </a:r>
            <a:r>
              <a:rPr lang="ru-RU" sz="921" dirty="0" err="1"/>
              <a:t>Qiaoyan</a:t>
            </a:r>
            <a:r>
              <a:rPr lang="ru-RU" sz="921" dirty="0"/>
              <a:t> &amp; </a:t>
            </a:r>
            <a:r>
              <a:rPr lang="ru-RU" sz="921" dirty="0" err="1"/>
              <a:t>Xiao</a:t>
            </a:r>
            <a:r>
              <a:rPr lang="ru-RU" sz="921" dirty="0"/>
              <a:t>, </a:t>
            </a:r>
            <a:r>
              <a:rPr lang="ru-RU" sz="921" dirty="0" err="1"/>
              <a:t>Xia</a:t>
            </a:r>
            <a:r>
              <a:rPr lang="ru-RU" sz="921" dirty="0"/>
              <a:t> &amp; </a:t>
            </a:r>
            <a:r>
              <a:rPr lang="ru-RU" sz="921" dirty="0" err="1"/>
              <a:t>Aierken</a:t>
            </a:r>
            <a:r>
              <a:rPr lang="ru-RU" sz="921" dirty="0"/>
              <a:t>, </a:t>
            </a:r>
            <a:r>
              <a:rPr lang="ru-RU" sz="921" dirty="0" err="1"/>
              <a:t>Aili</a:t>
            </a:r>
            <a:r>
              <a:rPr lang="ru-RU" sz="921" dirty="0"/>
              <a:t> &amp; </a:t>
            </a:r>
            <a:r>
              <a:rPr lang="ru-RU" sz="921" dirty="0" err="1"/>
              <a:t>Liao</a:t>
            </a:r>
            <a:r>
              <a:rPr lang="ru-RU" sz="921" dirty="0"/>
              <a:t>, </a:t>
            </a:r>
            <a:r>
              <a:rPr lang="ru-RU" sz="921" dirty="0" err="1"/>
              <a:t>Mingzhi</a:t>
            </a:r>
            <a:r>
              <a:rPr lang="ru-RU" sz="921" dirty="0"/>
              <a:t> &amp; </a:t>
            </a:r>
            <a:r>
              <a:rPr lang="ru-RU" sz="921" dirty="0" err="1"/>
              <a:t>Hua</a:t>
            </a:r>
            <a:r>
              <a:rPr lang="ru-RU" sz="921" dirty="0"/>
              <a:t>, </a:t>
            </a:r>
            <a:r>
              <a:rPr lang="ru-RU" sz="921" dirty="0" err="1"/>
              <a:t>Jinlian</a:t>
            </a:r>
            <a:r>
              <a:rPr lang="ru-RU" sz="921" dirty="0"/>
              <a:t>. (2020). </a:t>
            </a:r>
            <a:r>
              <a:rPr lang="ru-RU" sz="921" dirty="0" err="1"/>
              <a:t>The</a:t>
            </a:r>
            <a:r>
              <a:rPr lang="ru-RU" sz="921" dirty="0"/>
              <a:t> ACE2 </a:t>
            </a:r>
            <a:r>
              <a:rPr lang="ru-RU" sz="921" dirty="0" err="1"/>
              <a:t>Expression</a:t>
            </a:r>
            <a:r>
              <a:rPr lang="ru-RU" sz="921" dirty="0"/>
              <a:t> </a:t>
            </a:r>
            <a:r>
              <a:rPr lang="ru-RU" sz="921" dirty="0" err="1"/>
              <a:t>in</a:t>
            </a:r>
            <a:r>
              <a:rPr lang="ru-RU" sz="921" dirty="0"/>
              <a:t> </a:t>
            </a:r>
            <a:r>
              <a:rPr lang="ru-RU" sz="921" dirty="0" err="1"/>
              <a:t>Sertoli</a:t>
            </a:r>
            <a:r>
              <a:rPr lang="ru-RU" sz="921" dirty="0"/>
              <a:t> </a:t>
            </a:r>
            <a:r>
              <a:rPr lang="ru-RU" sz="921" dirty="0" err="1"/>
              <a:t>cells</a:t>
            </a:r>
            <a:r>
              <a:rPr lang="ru-RU" sz="921" dirty="0"/>
              <a:t> </a:t>
            </a:r>
            <a:r>
              <a:rPr lang="ru-RU" sz="921" dirty="0" err="1"/>
              <a:t>and</a:t>
            </a:r>
            <a:r>
              <a:rPr lang="ru-RU" sz="921" dirty="0"/>
              <a:t> </a:t>
            </a:r>
            <a:r>
              <a:rPr lang="ru-RU" sz="921" dirty="0" err="1"/>
              <a:t>Germ</a:t>
            </a:r>
            <a:r>
              <a:rPr lang="ru-RU" sz="921" dirty="0"/>
              <a:t> </a:t>
            </a:r>
            <a:r>
              <a:rPr lang="ru-RU" sz="921" dirty="0" err="1"/>
              <a:t>cells</a:t>
            </a:r>
            <a:r>
              <a:rPr lang="ru-RU" sz="921" dirty="0"/>
              <a:t> </a:t>
            </a:r>
            <a:r>
              <a:rPr lang="ru-RU" sz="921" dirty="0" err="1"/>
              <a:t>may</a:t>
            </a:r>
            <a:r>
              <a:rPr lang="ru-RU" sz="921" dirty="0"/>
              <a:t> </a:t>
            </a:r>
            <a:r>
              <a:rPr lang="ru-RU" sz="921" dirty="0" err="1"/>
              <a:t>cause</a:t>
            </a:r>
            <a:r>
              <a:rPr lang="ru-RU" sz="921" dirty="0"/>
              <a:t> </a:t>
            </a:r>
            <a:r>
              <a:rPr lang="ru-RU" sz="921" dirty="0" err="1"/>
              <a:t>male</a:t>
            </a:r>
            <a:r>
              <a:rPr lang="ru-RU" sz="921" dirty="0"/>
              <a:t> </a:t>
            </a:r>
            <a:r>
              <a:rPr lang="ru-RU" sz="921" dirty="0" err="1"/>
              <a:t>reproductive</a:t>
            </a:r>
            <a:r>
              <a:rPr lang="ru-RU" sz="921" dirty="0"/>
              <a:t> </a:t>
            </a:r>
            <a:r>
              <a:rPr lang="ru-RU" sz="921" dirty="0" err="1"/>
              <a:t>disorder</a:t>
            </a:r>
            <a:r>
              <a:rPr lang="ru-RU" sz="921" dirty="0"/>
              <a:t> </a:t>
            </a:r>
            <a:r>
              <a:rPr lang="ru-RU" sz="921" dirty="0" err="1"/>
              <a:t>after</a:t>
            </a:r>
            <a:r>
              <a:rPr lang="ru-RU" sz="921" dirty="0"/>
              <a:t> SARS-CoV-2 </a:t>
            </a:r>
            <a:r>
              <a:rPr lang="ru-RU" sz="921" dirty="0" err="1"/>
              <a:t>Infection</a:t>
            </a:r>
            <a:r>
              <a:rPr lang="ru-RU" sz="921" dirty="0"/>
              <a:t>. 10.31219/osf.io/fs5hd.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41155" y="3276575"/>
            <a:ext cx="46085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70660" y="3838810"/>
            <a:ext cx="46085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4851" y="5292799"/>
            <a:ext cx="11426508" cy="1620771"/>
          </a:xfrm>
        </p:spPr>
        <p:txBody>
          <a:bodyPr/>
          <a:lstStyle/>
          <a:p>
            <a:r>
              <a:rPr lang="ru-RU" dirty="0" smtClean="0"/>
              <a:t>Присутствует ли вирус в эякуляте?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75" y="1548383"/>
            <a:ext cx="6878259" cy="386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2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91506"/>
              </p:ext>
            </p:extLst>
          </p:nvPr>
        </p:nvGraphicFramePr>
        <p:xfrm>
          <a:off x="503473" y="880376"/>
          <a:ext cx="12385375" cy="619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372"/>
                <a:gridCol w="734857"/>
                <a:gridCol w="3919229"/>
                <a:gridCol w="1203028"/>
                <a:gridCol w="3343889"/>
              </a:tblGrid>
              <a:tr h="7319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Исследование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Популяция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Комментарий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</a:tr>
              <a:tr h="10462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Paoli</a:t>
                      </a:r>
                      <a:r>
                        <a:rPr lang="en-US" sz="1800" baseline="0" dirty="0" smtClean="0"/>
                        <a:t> et al.</a:t>
                      </a:r>
                    </a:p>
                    <a:p>
                      <a:r>
                        <a:rPr lang="en-US" sz="1800" dirty="0" smtClean="0"/>
                        <a:t>10.1007/s40618-020-01261-1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Пациент с </a:t>
                      </a:r>
                      <a:r>
                        <a:rPr lang="en-US" sz="1800" dirty="0" smtClean="0"/>
                        <a:t>COVID-19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ru-RU" sz="1800" baseline="0" dirty="0" smtClean="0"/>
                        <a:t>клин. и </a:t>
                      </a:r>
                      <a:r>
                        <a:rPr lang="ru-RU" sz="1800" baseline="0" dirty="0" err="1" smtClean="0"/>
                        <a:t>лаб</a:t>
                      </a:r>
                      <a:r>
                        <a:rPr lang="ru-RU" sz="1800" baseline="0" dirty="0" smtClean="0"/>
                        <a:t>-но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 на 15 сутки</a:t>
                      </a:r>
                      <a:endParaRPr lang="ru-RU" sz="1800" dirty="0"/>
                    </a:p>
                  </a:txBody>
                  <a:tcPr marL="80201" marR="80201" marT="40100" marB="40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Мазок</a:t>
                      </a:r>
                      <a:r>
                        <a:rPr lang="ru-RU" sz="1800" baseline="0" dirty="0" smtClean="0"/>
                        <a:t> в этот день тоже -- 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</a:tr>
              <a:tr h="7319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Song</a:t>
                      </a:r>
                      <a:r>
                        <a:rPr lang="en-US" sz="1800" baseline="0" dirty="0" smtClean="0"/>
                        <a:t> et al. </a:t>
                      </a:r>
                    </a:p>
                    <a:p>
                      <a:r>
                        <a:rPr lang="en-US" sz="1800" dirty="0" smtClean="0"/>
                        <a:t>10.1093/</a:t>
                      </a:r>
                      <a:r>
                        <a:rPr lang="en-US" sz="1800" dirty="0" err="1" smtClean="0"/>
                        <a:t>biolre</a:t>
                      </a:r>
                      <a:r>
                        <a:rPr lang="en-US" sz="1800" dirty="0" smtClean="0"/>
                        <a:t>/ioaa050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12</a:t>
                      </a:r>
                      <a:endParaRPr lang="ru-RU" sz="1800" b="1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Пациенты с </a:t>
                      </a:r>
                      <a:r>
                        <a:rPr lang="en-US" sz="1800" dirty="0" smtClean="0"/>
                        <a:t>COVID-19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ru-RU" sz="1800" baseline="0" dirty="0" smtClean="0"/>
                        <a:t>клин. и </a:t>
                      </a:r>
                      <a:r>
                        <a:rPr lang="ru-RU" sz="1800" baseline="0" dirty="0" err="1" smtClean="0"/>
                        <a:t>лаб</a:t>
                      </a:r>
                      <a:r>
                        <a:rPr lang="ru-RU" sz="1800" baseline="0" dirty="0" smtClean="0"/>
                        <a:t>-но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 smtClean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 </a:t>
                      </a:r>
                      <a:endParaRPr lang="ru-RU" sz="1800" dirty="0"/>
                    </a:p>
                  </a:txBody>
                  <a:tcPr marL="80201" marR="80201" marT="40100" marB="40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 marL="80201" marR="80201" marT="40100" marB="40100"/>
                </a:tc>
              </a:tr>
              <a:tr h="10462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</a:t>
                      </a:r>
                      <a:r>
                        <a:rPr lang="en-US" sz="1800" baseline="0" dirty="0" smtClean="0"/>
                        <a:t> et al</a:t>
                      </a:r>
                      <a:endParaRPr lang="ru-RU" sz="1800" dirty="0" smtClean="0"/>
                    </a:p>
                    <a:p>
                      <a:r>
                        <a:rPr lang="en-US" sz="1800" dirty="0" smtClean="0"/>
                        <a:t>10.1001/jamanetworkopen.2020.8292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38</a:t>
                      </a:r>
                      <a:endParaRPr lang="ru-RU" sz="1800" b="1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Пациенты с </a:t>
                      </a:r>
                      <a:r>
                        <a:rPr lang="en-US" sz="1800" dirty="0" smtClean="0"/>
                        <a:t>COVID-19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ru-RU" sz="1800" baseline="0" dirty="0" smtClean="0"/>
                        <a:t>клин. и </a:t>
                      </a:r>
                      <a:r>
                        <a:rPr lang="ru-RU" sz="1800" baseline="0" dirty="0" err="1" smtClean="0"/>
                        <a:t>лаб</a:t>
                      </a:r>
                      <a:r>
                        <a:rPr lang="ru-RU" sz="1800" baseline="0" dirty="0" smtClean="0"/>
                        <a:t>-но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 smtClean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 (15,8%)</a:t>
                      </a:r>
                      <a:endParaRPr lang="ru-RU" sz="1800" dirty="0"/>
                    </a:p>
                  </a:txBody>
                  <a:tcPr marL="80201" marR="80201" marT="40100" marB="401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 </a:t>
                      </a: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острую фазу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 выздоравливающих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</a:tr>
              <a:tr h="10462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Pan et al. 10.1016/j.fertnstert.2020.04.024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34</a:t>
                      </a:r>
                      <a:endParaRPr lang="ru-RU" sz="1800" b="1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Пациенты с </a:t>
                      </a:r>
                      <a:r>
                        <a:rPr lang="en-US" sz="1800" dirty="0" smtClean="0"/>
                        <a:t>COVID-19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ru-RU" sz="1800" baseline="0" dirty="0" smtClean="0"/>
                        <a:t>клин. и </a:t>
                      </a:r>
                      <a:r>
                        <a:rPr lang="ru-RU" sz="1800" baseline="0" dirty="0" err="1" smtClean="0"/>
                        <a:t>лаб</a:t>
                      </a:r>
                      <a:r>
                        <a:rPr lang="ru-RU" sz="1800" baseline="0" dirty="0" smtClean="0"/>
                        <a:t>-но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--</a:t>
                      </a:r>
                      <a:endParaRPr lang="ru-RU" sz="1800" b="1" dirty="0"/>
                    </a:p>
                  </a:txBody>
                  <a:tcPr marL="80201" marR="80201" marT="40100" marB="40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(19%) </a:t>
                      </a:r>
                      <a:r>
                        <a:rPr lang="ru-RU" sz="1800" dirty="0" smtClean="0"/>
                        <a:t>страдали</a:t>
                      </a:r>
                      <a:r>
                        <a:rPr lang="ru-RU" sz="1800" baseline="0" dirty="0" smtClean="0"/>
                        <a:t> от дискомфорта в яичках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</a:tr>
              <a:tr h="1013529">
                <a:tc>
                  <a:txBody>
                    <a:bodyPr/>
                    <a:lstStyle/>
                    <a:p>
                      <a:pPr marL="0" marR="0" lvl="0" indent="0" algn="l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H. Li et alhttps://doi.org/10.1016/j. eclinm.2020.100604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23</a:t>
                      </a:r>
                      <a:endParaRPr lang="ru-RU" sz="1800" b="1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Пациенты с </a:t>
                      </a:r>
                      <a:r>
                        <a:rPr lang="en-US" sz="1800" dirty="0" smtClean="0"/>
                        <a:t>COVID-19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ru-RU" sz="1800" baseline="0" dirty="0" smtClean="0"/>
                        <a:t>клин. и </a:t>
                      </a:r>
                      <a:r>
                        <a:rPr lang="ru-RU" sz="1800" baseline="0" dirty="0" err="1" smtClean="0"/>
                        <a:t>лаб</a:t>
                      </a:r>
                      <a:r>
                        <a:rPr lang="ru-RU" sz="1800" baseline="0" dirty="0" smtClean="0"/>
                        <a:t>-но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--</a:t>
                      </a:r>
                      <a:endParaRPr lang="ru-RU" sz="1800" b="1" dirty="0"/>
                    </a:p>
                  </a:txBody>
                  <a:tcPr marL="80201" marR="80201" marT="40100" marB="40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Были обнаружены изменения в яичках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</a:tr>
              <a:tr h="4176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103</a:t>
                      </a:r>
                      <a:endParaRPr lang="ru-RU" sz="1800" b="1" dirty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 (5,5%)</a:t>
                      </a:r>
                      <a:endParaRPr lang="ru-RU" sz="1800" b="1" dirty="0"/>
                    </a:p>
                  </a:txBody>
                  <a:tcPr marL="80201" marR="80201" marT="40100" marB="401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 marL="80201" marR="80201" marT="40100" marB="40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67" y="4500711"/>
            <a:ext cx="10513168" cy="2406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5" y="828303"/>
            <a:ext cx="8115300" cy="3324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79" y="878417"/>
            <a:ext cx="3240360" cy="32239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45389" y="4425613"/>
            <a:ext cx="3249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MCP-1</a:t>
            </a:r>
            <a:r>
              <a:rPr lang="ru-RU" sz="1200" dirty="0" smtClean="0"/>
              <a:t> - </a:t>
            </a:r>
            <a:r>
              <a:rPr lang="en-US" sz="1200" dirty="0" smtClean="0"/>
              <a:t>monocyte </a:t>
            </a:r>
            <a:r>
              <a:rPr lang="en-US" sz="1200" dirty="0"/>
              <a:t>chemoattractant </a:t>
            </a:r>
            <a:r>
              <a:rPr lang="en-US" sz="1200" dirty="0" smtClean="0"/>
              <a:t>protein</a:t>
            </a:r>
            <a:r>
              <a:rPr lang="ru-RU" sz="1200" dirty="0" smtClean="0"/>
              <a:t> </a:t>
            </a:r>
            <a:r>
              <a:rPr lang="en-US" sz="1200" dirty="0" smtClean="0"/>
              <a:t>1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96161" y="6824455"/>
            <a:ext cx="672147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/>
              <a:t>H. Li et al., Impaired spermatogenesis in COVID-19 patients, </a:t>
            </a:r>
            <a:r>
              <a:rPr lang="en-US" sz="1050" dirty="0" err="1"/>
              <a:t>EClinicalMedicine</a:t>
            </a:r>
            <a:r>
              <a:rPr lang="en-US" sz="1050" dirty="0"/>
              <a:t> (2020), https://doi.org/10.1016/j. eclinm.2020.100604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617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79" y="828303"/>
            <a:ext cx="7390631" cy="5826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771" y="1260351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Изменения в яичке при </a:t>
            </a:r>
            <a:r>
              <a:rPr lang="en-US" sz="2800" dirty="0" smtClean="0"/>
              <a:t>COVID-19</a:t>
            </a:r>
            <a:r>
              <a:rPr lang="en-US" sz="2800" dirty="0"/>
              <a:t>: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Инфильтрация </a:t>
            </a:r>
            <a:r>
              <a:rPr lang="en-US" sz="2800" dirty="0" smtClean="0"/>
              <a:t>CD3+</a:t>
            </a:r>
            <a:r>
              <a:rPr lang="ru-RU" sz="2800" dirty="0" smtClean="0"/>
              <a:t> </a:t>
            </a:r>
            <a:r>
              <a:rPr lang="en-US" sz="2800" dirty="0" smtClean="0"/>
              <a:t>CD68- </a:t>
            </a:r>
            <a:r>
              <a:rPr lang="ru-RU" sz="2800" dirty="0" smtClean="0"/>
              <a:t>лейкоцитов в интерстициальной ткани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Присутствие </a:t>
            </a:r>
            <a:r>
              <a:rPr lang="en-US" sz="2800" dirty="0" smtClean="0"/>
              <a:t>IgG </a:t>
            </a:r>
            <a:r>
              <a:rPr lang="ru-RU" sz="2800" dirty="0" smtClean="0"/>
              <a:t>в семенных канальцах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1475" y="6732959"/>
            <a:ext cx="672147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/>
              <a:t>H. Li et al., Impaired spermatogenesis in COVID-19 patients, </a:t>
            </a:r>
            <a:r>
              <a:rPr lang="en-US" sz="1050" dirty="0" err="1"/>
              <a:t>EClinicalMedicine</a:t>
            </a:r>
            <a:r>
              <a:rPr lang="en-US" sz="1050" dirty="0"/>
              <a:t> (2020), https://doi.org/10.1016/j. eclinm.2020.100604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868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0c56a7d4d13dc6b51f57d5f326023bcbdcaa62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830</Words>
  <Application>Microsoft Office PowerPoint</Application>
  <PresentationFormat>Произвольный</PresentationFormat>
  <Paragraphs>124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BlinkMacSystemFont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Проникновение вируса в клетку</vt:lpstr>
      <vt:lpstr>Распределение ACE2 в органах</vt:lpstr>
      <vt:lpstr>Зависимость плотности рецепторов АСЕ2 от возраста</vt:lpstr>
      <vt:lpstr>Присутствует ли вирус в эякуляте?</vt:lpstr>
      <vt:lpstr>Презентация PowerPoint</vt:lpstr>
      <vt:lpstr>Презентация PowerPoint</vt:lpstr>
      <vt:lpstr>Презентация PowerPoint</vt:lpstr>
      <vt:lpstr>Есть ли различия в заболеваемости и смертности от COVID-19 между мужчинами и женщинами?</vt:lpstr>
      <vt:lpstr>Опыт Италии</vt:lpstr>
      <vt:lpstr>COVID-19 может быть андроген-зависимым заболеванием</vt:lpstr>
      <vt:lpstr>Тяжелые пациенты</vt:lpstr>
      <vt:lpstr>Презентация PowerPoint</vt:lpstr>
      <vt:lpstr>Репродуктивная реабилитация</vt:lpstr>
      <vt:lpstr>COVID-19 и мужское бесплодие</vt:lpstr>
      <vt:lpstr>Презентация PowerPoint</vt:lpstr>
      <vt:lpstr>ЭКО за счет ОМС</vt:lpstr>
      <vt:lpstr>Стратификация риска</vt:lpstr>
      <vt:lpstr>Презентация PowerPoint</vt:lpstr>
      <vt:lpstr>Информационно-технологическая парадигма в контексте «Национальной биотехнологической безопасности» (на примере пандемии COVID-19) </vt:lpstr>
      <vt:lpstr>Мониторинг</vt:lpstr>
      <vt:lpstr> Мониторинг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Andrology</cp:lastModifiedBy>
  <cp:revision>505</cp:revision>
  <cp:lastPrinted>2015-08-27T08:11:12Z</cp:lastPrinted>
  <dcterms:modified xsi:type="dcterms:W3CDTF">2020-11-16T12:41:00Z</dcterms:modified>
</cp:coreProperties>
</file>