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7"/>
  </p:notesMasterIdLst>
  <p:sldIdLst>
    <p:sldId id="270" r:id="rId3"/>
    <p:sldId id="678" r:id="rId4"/>
    <p:sldId id="471" r:id="rId5"/>
    <p:sldId id="701" r:id="rId6"/>
    <p:sldId id="584" r:id="rId7"/>
    <p:sldId id="700" r:id="rId8"/>
    <p:sldId id="679" r:id="rId9"/>
    <p:sldId id="363" r:id="rId10"/>
    <p:sldId id="702" r:id="rId11"/>
    <p:sldId id="703" r:id="rId12"/>
    <p:sldId id="486" r:id="rId13"/>
    <p:sldId id="431" r:id="rId14"/>
    <p:sldId id="704" r:id="rId15"/>
    <p:sldId id="699" r:id="rId16"/>
    <p:sldId id="690" r:id="rId17"/>
    <p:sldId id="691" r:id="rId18"/>
    <p:sldId id="666" r:id="rId19"/>
    <p:sldId id="667" r:id="rId20"/>
    <p:sldId id="659" r:id="rId21"/>
    <p:sldId id="698" r:id="rId22"/>
    <p:sldId id="661" r:id="rId23"/>
    <p:sldId id="609" r:id="rId24"/>
    <p:sldId id="686" r:id="rId25"/>
    <p:sldId id="51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25" autoAdjust="0"/>
    <p:restoredTop sz="88197" autoAdjust="0"/>
  </p:normalViewPr>
  <p:slideViewPr>
    <p:cSldViewPr showGuides="1">
      <p:cViewPr varScale="1">
        <p:scale>
          <a:sx n="70" d="100"/>
          <a:sy n="70" d="100"/>
        </p:scale>
        <p:origin x="2342" y="48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-43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E0091-AD10-4786-B9BE-5B3EF6E460B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939D-37DF-418D-84AC-D4FA7708E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2FC9D-857E-414F-ACB3-FC8CF0C19D9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24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800" b="1" i="1" u="none" strike="noStrike" baseline="0" dirty="0" smtClean="0">
                <a:latin typeface="Shaker2Lancet-BoldItalic"/>
              </a:rPr>
              <a:t>Figure 2: </a:t>
            </a:r>
            <a:r>
              <a:rPr lang="en-US" sz="800" b="1" i="0" u="none" strike="noStrike" baseline="0" dirty="0" smtClean="0">
                <a:latin typeface="Shaker2Lancet-Bold"/>
              </a:rPr>
              <a:t>Pathological manifestations of right (A) and left (B) lung tissue, liver tissue (C), and heart tissue (D)</a:t>
            </a:r>
          </a:p>
          <a:p>
            <a:pPr algn="l"/>
            <a:r>
              <a:rPr lang="en-US" sz="800" b="1" i="0" u="none" strike="noStrike" baseline="0" dirty="0" smtClean="0">
                <a:latin typeface="Shaker2Lancet-Bold"/>
              </a:rPr>
              <a:t>in a patient with severe pneumonia caused by SARS-CoV-2</a:t>
            </a:r>
          </a:p>
          <a:p>
            <a:pPr algn="l"/>
            <a:r>
              <a:rPr lang="en-US" sz="800" b="0" i="0" u="none" strike="noStrike" baseline="0" dirty="0" smtClean="0">
                <a:latin typeface="Shaker2Lancet-Regular"/>
              </a:rPr>
              <a:t>SARS-CoV-2=severe acute respiratory syndrome coronavirus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F8CF-93F0-484B-B9D8-CD1EDE0CEE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0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 smtClean="0">
                <a:latin typeface="Arial,Bold"/>
              </a:rPr>
              <a:t>Figure 2.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Comparison of chest radiograph (image A) and CT thorax coronal image (image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B). The ground glass opacities in the right lower lobe periphery on the CT (red arrows) are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not visible on the chest radiograph, which was taken 1 hour apart from the first study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F8CF-93F0-484B-B9D8-CD1EDE0CEE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6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Stem cells in COVID-19: from a target for viral infection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with mesenchymal stem cells (MSC). The continuous injury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alveolar zone caused by SARS-CoV-2 infections, possibly origins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pro-inflammatory microenvironment, triggering an aberrant response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partial replacement of normal tissue by fibrous tissue. Pulmonary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 is heavily populated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myofibroblasts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cells seem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originated from several types of cells, mainly resident stem cells/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MSClike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cells. Early-phase COVID-19 pneumonia can show type II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pneumocytes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hyperplasia and fibroblast proliferation/fibroblast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focias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step of pulmonary fibrosis, while later COVID-19 phases can present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 and fibrous stripes. Anti-CD147 antibodies inhibit TGF- β1-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 proliferation and differentiation of normal human lung fibroblasts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vitro. In addition to extensive differentiation, possible direct viral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invasion of progenitor/stem cells via CD147 or ACE2 could result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 of these cellular stocks and failing lung repair. Benefits of cellular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with allogeneic MSC transplantation from healthy donators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being investigated. These cells can induce immunosuppression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 regeneration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939D-37DF-418D-84AC-D4FA7708ED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6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3A7647-CA5D-4463-ADFE-7AAEAF7A49F8}" type="slidenum">
              <a:rPr lang="it-IT" altLang="ru-RU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it-IT" altLang="ru-RU" sz="1000" smtClean="0">
              <a:ea typeface="MS PGothic" panose="020B0600070205080204" pitchFamily="34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90529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6DAC-AE55-4A50-B912-A90457C1C8B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E5A6E-68AD-4B0F-96CC-0D934D498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13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FEA0-0183-4FC2-A9BB-DB5CCF0163E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0FB4-B157-4CCC-95C6-7A747EDE62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2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5CA8-1315-4352-84FB-82F1997D980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61F8-3AB1-4342-A7AB-3B9B4239B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54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5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5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1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1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3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8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EFF2-1CF2-4E4D-9B8F-A03FA8553438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2B18-51FB-415F-BFE4-F61010218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146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7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91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4593"/>
            <a:ext cx="7886700" cy="132553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91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4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lr>
                <a:srgbClr val="008080"/>
              </a:buClr>
              <a:buSzPct val="75000"/>
              <a:buFont typeface="Wingdings" pitchFamily="2" charset="2"/>
              <a:buChar char="l"/>
              <a:defRPr>
                <a:cs typeface="+mn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lr>
                <a:srgbClr val="008080"/>
              </a:buClr>
              <a:buSzPct val="75000"/>
              <a:buFont typeface="Wingdings" pitchFamily="2" charset="2"/>
              <a:buChar char="l"/>
              <a:defRPr>
                <a:cs typeface="+mn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</a:lstStyle>
          <a:p>
            <a:pPr defTabSz="685800" fontAlgn="auto">
              <a:spcAft>
                <a:spcPts val="0"/>
              </a:spcAft>
            </a:pPr>
            <a:fld id="{B9E71E35-43A8-4229-A27F-E724866E3C8D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Aft>
                  <a:spcPts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7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C1F0-280E-49AE-9D5C-F526CC80655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A7A1-3E6B-4C49-8791-23CC2A5A36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01FF-C94E-4188-8BE7-5EE0F4AEFBA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7FAC-50EA-4AA7-B868-CA8765FF0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0C7B-A43A-444F-919F-90B768C43B9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3F2B-4265-4D24-B75A-563C6DD0A1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87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B6FF-D501-4D3F-8D4C-1F3C19F19C94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3BBD8-5828-429E-87F5-BF3EC6F6B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6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4EAE-149F-4EFB-A64F-996284BFD95C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B16E1-8531-4D06-AA9E-1E3E8D902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6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818C-6705-47C7-B7C3-1774E5BCD9C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48C7D-518B-4B54-89E1-F4D24BC22D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6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A40F-A173-4456-98CC-E7D63EA25A1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425B-3F54-489A-87EC-F634BE7C4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63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75CA8-4E5C-4CD4-942B-ACF8D7552818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BA37B9-B537-4029-BF9C-637E6F92F1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E287E9-30D2-4853-8386-B81AC099F3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847B045-BF87-47AA-94A0-BC524EADD95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21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89" y="5824063"/>
            <a:ext cx="654756" cy="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37C7BD5-0402-4D29-8B4E-DF7696AC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" y="4764355"/>
            <a:ext cx="9142588" cy="9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133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Авдеев С.Н.</a:t>
            </a:r>
          </a:p>
          <a:p>
            <a:pPr algn="ctr" eaLnBrk="1" hangingPunct="1"/>
            <a:endParaRPr lang="ru-RU" altLang="ru-RU" sz="533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Первый МГМУ им. И.М. Сеченова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(</a:t>
            </a:r>
            <a:r>
              <a:rPr lang="ru-RU" altLang="ru-RU" sz="1600" b="1" dirty="0" err="1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Сеченовский</a:t>
            </a: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 Университет)</a:t>
            </a:r>
            <a:endParaRPr lang="en-US" altLang="ru-RU" sz="16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6762"/>
            <a:ext cx="9152467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8" b="1" dirty="0" smtClean="0">
                <a:solidFill>
                  <a:srgbClr val="002060"/>
                </a:solidFill>
                <a:latin typeface="+mn-lt"/>
              </a:rPr>
              <a:t>29</a:t>
            </a:r>
            <a:r>
              <a:rPr lang="en-US" sz="1778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778" b="1" dirty="0" smtClean="0">
                <a:solidFill>
                  <a:srgbClr val="002060"/>
                </a:solidFill>
                <a:latin typeface="+mn-lt"/>
              </a:rPr>
              <a:t>апреля 2020 </a:t>
            </a:r>
            <a:r>
              <a:rPr lang="ru-RU" sz="1778" b="1" dirty="0">
                <a:solidFill>
                  <a:srgbClr val="002060"/>
                </a:solidFill>
                <a:latin typeface="+mn-lt"/>
              </a:rPr>
              <a:t>г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276872"/>
            <a:ext cx="9144000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6600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Диагностика и лечение </a:t>
            </a:r>
            <a:r>
              <a:rPr lang="en-US" sz="4400" b="1" dirty="0">
                <a:solidFill>
                  <a:srgbClr val="002060"/>
                </a:solidFill>
              </a:rPr>
              <a:t>COVID</a:t>
            </a:r>
            <a:r>
              <a:rPr lang="ru-RU" sz="4400" b="1" dirty="0">
                <a:solidFill>
                  <a:srgbClr val="002060"/>
                </a:solidFill>
              </a:rPr>
              <a:t>-19: новые вызовы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3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252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Пациент С, 61 год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2" y="5380672"/>
            <a:ext cx="1317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Одышка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 3</a:t>
            </a:r>
            <a:r>
              <a:rPr lang="ru-RU" sz="1600" dirty="0" smtClean="0">
                <a:latin typeface="+mj-lt"/>
              </a:rPr>
              <a:t>7</a:t>
            </a:r>
            <a:r>
              <a:rPr lang="en-US" sz="1600" dirty="0" smtClean="0">
                <a:latin typeface="+mj-lt"/>
              </a:rPr>
              <a:t>.</a:t>
            </a:r>
            <a:r>
              <a:rPr lang="ru-RU" sz="1600" dirty="0" smtClean="0">
                <a:latin typeface="+mj-lt"/>
              </a:rPr>
              <a:t>8</a:t>
            </a: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ЧСС 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ЧДД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SpO2 </a:t>
            </a:r>
            <a:r>
              <a:rPr lang="ru-RU" sz="1600" dirty="0" smtClean="0">
                <a:latin typeface="+mj-lt"/>
              </a:rPr>
              <a:t>85</a:t>
            </a:r>
            <a:r>
              <a:rPr lang="en-US" sz="1600" dirty="0" smtClean="0">
                <a:latin typeface="+mj-lt"/>
              </a:rPr>
              <a:t>%</a:t>
            </a:r>
            <a:endParaRPr lang="ru-RU" sz="1600" dirty="0"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2390" t="21807" r="39823" b="15890"/>
          <a:stretch/>
        </p:blipFill>
        <p:spPr>
          <a:xfrm>
            <a:off x="1691680" y="1282070"/>
            <a:ext cx="5688632" cy="40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52928" cy="4821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Противовирусная терапия: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потенциальные мишени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9191" y="6578669"/>
            <a:ext cx="4684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Li et al. </a:t>
            </a:r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Antimicrob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Agents </a:t>
            </a:r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Chemother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2020: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doi:10.1128/AAC.00483-20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Эффективность препаратов </a:t>
            </a: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гидроксихлорохина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азитромицина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379151"/>
            <a:ext cx="4572000" cy="4788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Gautret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Antimicrob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Agents 2020 – DOI : 10.1016/j.ijantimicag.2020.105949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220591" y="1844824"/>
            <a:ext cx="6702818" cy="4024670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49" y="1340768"/>
            <a:ext cx="8441901" cy="489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Клинические исследования при 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COVID-19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770" y="6581001"/>
            <a:ext cx="648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Thorlund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et al.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Lancet Digital Health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2020: https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://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doi.org/10.1016/S2589-7500(20)30086-8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5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176188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3037" y="6573226"/>
            <a:ext cx="5390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Ye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Q, Wang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B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Mao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J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Journal of Infection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2020;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doi.org/10.1016/j.jinf.2020.03.037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8" y="44624"/>
            <a:ext cx="913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Механизмы развития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цитокинового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шторма при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COVID-19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и потенциальная терапия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7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81856" y="188640"/>
            <a:ext cx="7180288" cy="1440459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65419" y="6581001"/>
            <a:ext cx="347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Shen et al. JAMA 2020;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doi:10.1001/jama.2020.4783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7544" y="2657448"/>
            <a:ext cx="4229976" cy="2854906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20035" y="2506402"/>
            <a:ext cx="4283926" cy="3005952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7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4479" b="18032"/>
          <a:stretch/>
        </p:blipFill>
        <p:spPr>
          <a:xfrm>
            <a:off x="683568" y="116632"/>
            <a:ext cx="7534800" cy="1368152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368" y="276539"/>
            <a:ext cx="788363" cy="1048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5307" y="6581001"/>
            <a:ext cx="4808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latin typeface="+mn-lt"/>
              </a:rPr>
              <a:t>Zhang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et al. </a:t>
            </a:r>
            <a:r>
              <a:rPr lang="fr-FR" sz="1200" dirty="0" smtClean="0">
                <a:solidFill>
                  <a:srgbClr val="002060"/>
                </a:solidFill>
                <a:latin typeface="+mn-lt"/>
              </a:rPr>
              <a:t>Chest 2020: </a:t>
            </a:r>
            <a:r>
              <a:rPr lang="fr-FR" sz="1200" dirty="0">
                <a:solidFill>
                  <a:srgbClr val="002060"/>
                </a:solidFill>
                <a:latin typeface="+mn-lt"/>
              </a:rPr>
              <a:t>doi: https://doi.org/10.1016/j.chest.2020.03.039.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43974" y="2480336"/>
            <a:ext cx="8656051" cy="2172800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6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6349323" cy="4772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Мезенхимальные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стволовые клетки при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COVID-19: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основные мишени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407830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UlrichH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&amp; </a:t>
            </a:r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Pillat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MM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Stem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Cell Reviews and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Reports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2020;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en-US" sz="1200" dirty="0">
                <a:solidFill>
                  <a:srgbClr val="002060"/>
                </a:solidFill>
                <a:latin typeface="+mn-lt"/>
              </a:rPr>
              <a:t>https://doi.org/10.1007/s12015-020-09976-7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3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81869" y="175572"/>
            <a:ext cx="5980262" cy="1597244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9552" y="2420888"/>
            <a:ext cx="3472368" cy="2870480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076056" y="2454527"/>
            <a:ext cx="3360427" cy="2836841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6351711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en-US" sz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+mj-lt"/>
              </a:rPr>
              <a:t>Leng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et al.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Aging and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Disease 2020; 11(2): 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16-228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35171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N=7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0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60671" y="1133168"/>
            <a:ext cx="6422658" cy="5320168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2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Анализ реальной практики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–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ротив терапии ГКС при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COVID-19!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0670" y="4509120"/>
            <a:ext cx="6422659" cy="1296144"/>
          </a:xfrm>
          <a:prstGeom prst="roundRect">
            <a:avLst/>
          </a:prstGeom>
          <a:solidFill>
            <a:srgbClr val="C00000">
              <a:alpha val="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0576" y="6608385"/>
            <a:ext cx="829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+mj-lt"/>
              </a:rPr>
              <a:t>Li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et al. Journal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of Allergy and Clinical Immunology (2020), </a:t>
            </a:r>
            <a:r>
              <a:rPr lang="en-US" sz="1200" dirty="0" err="1">
                <a:solidFill>
                  <a:srgbClr val="002060"/>
                </a:solidFill>
                <a:latin typeface="+mj-lt"/>
              </a:rPr>
              <a:t>doi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: https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:// doi.org/10.1016/j.jaci.2020.04.006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.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1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712" y="10792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Наиболее частые симптомы и осложнения при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COVID-19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032" y="6581001"/>
            <a:ext cx="5546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Abd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El-Aziz T.M.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Stockand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J.D.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Infection, Genetics and Evolution 83 (2020) 104327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87" y="1602060"/>
            <a:ext cx="6501225" cy="4562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1700808"/>
            <a:ext cx="22369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</a:t>
            </a:r>
            <a:r>
              <a:rPr lang="ru-RU" b="1" dirty="0" err="1" smtClean="0">
                <a:latin typeface="+mn-lt"/>
              </a:rPr>
              <a:t>имптомы</a:t>
            </a: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COVID-19</a:t>
            </a:r>
            <a:endParaRPr lang="ru-RU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420888"/>
            <a:ext cx="2695354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Возможные осложнения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7936" y="2420888"/>
            <a:ext cx="23147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Основные симптомы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591" y="2933044"/>
            <a:ext cx="1805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Лихорадка (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&gt;38.0)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6788" y="3814532"/>
            <a:ext cx="18335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Одышка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056" y="4183864"/>
            <a:ext cx="171323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Пневмония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2229" y="4581661"/>
            <a:ext cx="15508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Кровохарканье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6788" y="5065352"/>
            <a:ext cx="11854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Диарея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542" y="2915135"/>
            <a:ext cx="18335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Головная боль</a:t>
            </a:r>
            <a:endParaRPr lang="ru-RU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243078"/>
            <a:ext cx="296654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Насморк и заложенность</a:t>
            </a:r>
            <a:endParaRPr lang="ru-RU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123" y="3625319"/>
            <a:ext cx="18335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Кашель</a:t>
            </a:r>
            <a:endParaRPr lang="ru-RU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542" y="4007560"/>
            <a:ext cx="18335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Слабость и утомляемость</a:t>
            </a:r>
            <a:endParaRPr lang="ru-RU" sz="1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7394" y="29288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90%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7115" y="382499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30%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34418" y="419227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80%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33683" y="459254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2%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89036" y="506168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10%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55781" y="28826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376" y="325368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364716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40%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5781" y="408278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40%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6122" t="33750" r="21276" b="47349"/>
          <a:stretch/>
        </p:blipFill>
        <p:spPr>
          <a:xfrm>
            <a:off x="1403647" y="3284984"/>
            <a:ext cx="5976665" cy="1008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Стратегия ведения пациентов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COVID-19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дореанимационном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этапе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556792"/>
            <a:ext cx="2448272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SpO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 ≤ 92%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746581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 / CPAP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9516" y="2750773"/>
            <a:ext cx="14285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Ограничение введения жидкости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47708" y="2780928"/>
            <a:ext cx="18605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Прональная</a:t>
            </a:r>
            <a:r>
              <a:rPr lang="ru-RU" b="1" dirty="0" smtClean="0"/>
              <a:t> позиция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3" y="5877272"/>
            <a:ext cx="1440160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Улучшение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35996" y="4887161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Нет улучшения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5358" y="5121188"/>
            <a:ext cx="1728192" cy="50405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Перевод в ОРИТ</a:t>
            </a:r>
          </a:p>
          <a:p>
            <a:pPr algn="ctr"/>
            <a:r>
              <a:rPr lang="ru-RU" sz="1600" b="1" dirty="0" smtClean="0"/>
              <a:t>ИВЛ</a:t>
            </a:r>
            <a:endParaRPr lang="ru-RU" sz="1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11760" y="2348880"/>
            <a:ext cx="39604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11760" y="4365104"/>
            <a:ext cx="39604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2060848"/>
            <a:ext cx="0" cy="64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72200" y="2348880"/>
            <a:ext cx="0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27984" y="4365104"/>
            <a:ext cx="0" cy="14401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27984" y="5373216"/>
            <a:ext cx="136815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11760" y="2348880"/>
            <a:ext cx="0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372200" y="4293097"/>
            <a:ext cx="0" cy="7200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411760" y="4293096"/>
            <a:ext cx="0" cy="7200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4" y="652707"/>
            <a:ext cx="8543931" cy="54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0" descr="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1" b="9386"/>
          <a:stretch>
            <a:fillRect/>
          </a:stretch>
        </p:blipFill>
        <p:spPr bwMode="auto">
          <a:xfrm>
            <a:off x="463550" y="1557338"/>
            <a:ext cx="4038600" cy="324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31" descr="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 b="9073"/>
          <a:stretch>
            <a:fillRect/>
          </a:stretch>
        </p:blipFill>
        <p:spPr bwMode="auto">
          <a:xfrm>
            <a:off x="4502150" y="1557338"/>
            <a:ext cx="4176713" cy="324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2"/>
          <p:cNvSpPr>
            <a:spLocks noChangeArrowheads="1"/>
          </p:cNvSpPr>
          <p:nvPr/>
        </p:nvSpPr>
        <p:spPr bwMode="auto">
          <a:xfrm>
            <a:off x="1535113" y="1166813"/>
            <a:ext cx="1157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НВЛ</a:t>
            </a:r>
            <a:endParaRPr lang="fr-FR" altLang="ru-RU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0" name="Rectangle 33"/>
          <p:cNvSpPr>
            <a:spLocks noChangeArrowheads="1"/>
          </p:cNvSpPr>
          <p:nvPr/>
        </p:nvSpPr>
        <p:spPr bwMode="auto">
          <a:xfrm>
            <a:off x="5745163" y="1158875"/>
            <a:ext cx="159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НВЛ</a:t>
            </a:r>
            <a:endParaRPr lang="fr-FR" altLang="ru-RU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1" name="TextBox 25"/>
          <p:cNvSpPr txBox="1">
            <a:spLocks noChangeArrowheads="1"/>
          </p:cNvSpPr>
          <p:nvPr/>
        </p:nvSpPr>
        <p:spPr bwMode="auto">
          <a:xfrm>
            <a:off x="0" y="1158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НВЛ при пневмонии и ОРДС</a:t>
            </a:r>
            <a:endParaRPr lang="en-US" alt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2" name="TextBox 26"/>
          <p:cNvSpPr txBox="1">
            <a:spLocks noChangeArrowheads="1"/>
          </p:cNvSpPr>
          <p:nvPr/>
        </p:nvSpPr>
        <p:spPr bwMode="auto">
          <a:xfrm>
            <a:off x="1377192" y="6528417"/>
            <a:ext cx="7786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Jaber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et al Anesthesiology 2010;113: 454-61</a:t>
            </a:r>
          </a:p>
        </p:txBody>
      </p:sp>
      <p:grpSp>
        <p:nvGrpSpPr>
          <p:cNvPr id="75783" name="Group 15"/>
          <p:cNvGrpSpPr>
            <a:grpSpLocks/>
          </p:cNvGrpSpPr>
          <p:nvPr/>
        </p:nvGrpSpPr>
        <p:grpSpPr bwMode="auto">
          <a:xfrm>
            <a:off x="530225" y="5013325"/>
            <a:ext cx="8235950" cy="1073150"/>
            <a:chOff x="240" y="3552"/>
            <a:chExt cx="5232" cy="676"/>
          </a:xfrm>
        </p:grpSpPr>
        <p:grpSp>
          <p:nvGrpSpPr>
            <p:cNvPr id="75784" name="Group 16"/>
            <p:cNvGrpSpPr>
              <a:grpSpLocks/>
            </p:cNvGrpSpPr>
            <p:nvPr/>
          </p:nvGrpSpPr>
          <p:grpSpPr bwMode="auto">
            <a:xfrm>
              <a:off x="240" y="3552"/>
              <a:ext cx="2092" cy="288"/>
              <a:chOff x="240" y="3552"/>
              <a:chExt cx="2092" cy="288"/>
            </a:xfrm>
          </p:grpSpPr>
          <p:sp>
            <p:nvSpPr>
              <p:cNvPr id="75794" name="Rectangle 17"/>
              <p:cNvSpPr>
                <a:spLocks noChangeArrowheads="1"/>
              </p:cNvSpPr>
              <p:nvPr/>
            </p:nvSpPr>
            <p:spPr bwMode="auto">
              <a:xfrm>
                <a:off x="240" y="3552"/>
                <a:ext cx="432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795" name="Text Box 18"/>
              <p:cNvSpPr txBox="1">
                <a:spLocks noChangeArrowheads="1"/>
              </p:cNvSpPr>
              <p:nvPr/>
            </p:nvSpPr>
            <p:spPr bwMode="auto">
              <a:xfrm>
                <a:off x="719" y="3600"/>
                <a:ext cx="16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ru-RU" sz="16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-1000 / -900 : Hyperinflated</a:t>
                </a:r>
              </a:p>
            </p:txBody>
          </p:sp>
        </p:grpSp>
        <p:grpSp>
          <p:nvGrpSpPr>
            <p:cNvPr id="75785" name="Group 19"/>
            <p:cNvGrpSpPr>
              <a:grpSpLocks/>
            </p:cNvGrpSpPr>
            <p:nvPr/>
          </p:nvGrpSpPr>
          <p:grpSpPr bwMode="auto">
            <a:xfrm>
              <a:off x="240" y="3936"/>
              <a:ext cx="2254" cy="292"/>
              <a:chOff x="240" y="3936"/>
              <a:chExt cx="2254" cy="292"/>
            </a:xfrm>
          </p:grpSpPr>
          <p:sp>
            <p:nvSpPr>
              <p:cNvPr id="75792" name="Rectangle 20"/>
              <p:cNvSpPr>
                <a:spLocks noChangeArrowheads="1"/>
              </p:cNvSpPr>
              <p:nvPr/>
            </p:nvSpPr>
            <p:spPr bwMode="auto">
              <a:xfrm>
                <a:off x="240" y="3936"/>
                <a:ext cx="432" cy="288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793" name="Text Box 21"/>
              <p:cNvSpPr txBox="1">
                <a:spLocks noChangeArrowheads="1"/>
              </p:cNvSpPr>
              <p:nvPr/>
            </p:nvSpPr>
            <p:spPr bwMode="auto">
              <a:xfrm>
                <a:off x="719" y="4015"/>
                <a:ext cx="17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ru-RU" sz="16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-900 / -500 : Normally aerated </a:t>
                </a:r>
              </a:p>
            </p:txBody>
          </p:sp>
        </p:grpSp>
        <p:grpSp>
          <p:nvGrpSpPr>
            <p:cNvPr id="75786" name="Group 22"/>
            <p:cNvGrpSpPr>
              <a:grpSpLocks/>
            </p:cNvGrpSpPr>
            <p:nvPr/>
          </p:nvGrpSpPr>
          <p:grpSpPr bwMode="auto">
            <a:xfrm>
              <a:off x="3264" y="3552"/>
              <a:ext cx="2099" cy="288"/>
              <a:chOff x="3264" y="3552"/>
              <a:chExt cx="2099" cy="288"/>
            </a:xfrm>
          </p:grpSpPr>
          <p:sp>
            <p:nvSpPr>
              <p:cNvPr id="75790" name="Rectangle 23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432" cy="2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791" name="Text Box 24"/>
              <p:cNvSpPr txBox="1">
                <a:spLocks noChangeArrowheads="1"/>
              </p:cNvSpPr>
              <p:nvPr/>
            </p:nvSpPr>
            <p:spPr bwMode="auto">
              <a:xfrm>
                <a:off x="3744" y="3600"/>
                <a:ext cx="16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ru-RU" sz="16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-500 / -100 : Poorly aerated</a:t>
                </a:r>
                <a:r>
                  <a:rPr lang="fr-FR" altLang="ru-RU" sz="12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75787" name="Group 25"/>
            <p:cNvGrpSpPr>
              <a:grpSpLocks/>
            </p:cNvGrpSpPr>
            <p:nvPr/>
          </p:nvGrpSpPr>
          <p:grpSpPr bwMode="auto">
            <a:xfrm>
              <a:off x="3264" y="3936"/>
              <a:ext cx="2208" cy="288"/>
              <a:chOff x="3264" y="3936"/>
              <a:chExt cx="2208" cy="288"/>
            </a:xfrm>
          </p:grpSpPr>
          <p:sp>
            <p:nvSpPr>
              <p:cNvPr id="75788" name="Rectangle 26"/>
              <p:cNvSpPr>
                <a:spLocks noChangeArrowheads="1"/>
              </p:cNvSpPr>
              <p:nvPr/>
            </p:nvSpPr>
            <p:spPr bwMode="auto">
              <a:xfrm>
                <a:off x="3264" y="3936"/>
                <a:ext cx="432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ru-RU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789" name="Text Box 27"/>
              <p:cNvSpPr txBox="1">
                <a:spLocks noChangeArrowheads="1"/>
              </p:cNvSpPr>
              <p:nvPr/>
            </p:nvSpPr>
            <p:spPr bwMode="auto">
              <a:xfrm>
                <a:off x="3744" y="3984"/>
                <a:ext cx="17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ru-RU" sz="16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-100 / +100: Non aerated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247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nti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1" y="575261"/>
            <a:ext cx="7224737" cy="54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689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Спасибо за внимание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89700"/>
              </p:ext>
            </p:extLst>
          </p:nvPr>
        </p:nvGraphicFramePr>
        <p:xfrm>
          <a:off x="539552" y="1772816"/>
          <a:ext cx="7920880" cy="3235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79441694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435334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Пневмония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79.1%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55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Септический шок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10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ОРДС 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3.4%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26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Острое повреждение почек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0.5%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9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ДВС-синдром</a:t>
                      </a:r>
                      <a:endParaRPr lang="ru-RU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2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Рабдомиолиз </a:t>
                      </a:r>
                      <a:endParaRPr lang="ru-RU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1643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1941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Осложнения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при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COVID-19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51720" y="6597352"/>
            <a:ext cx="7092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1200" dirty="0" smtClean="0">
                <a:solidFill>
                  <a:srgbClr val="002060"/>
                </a:solidFill>
                <a:latin typeface="Calibri" panose="020F0502020204030204"/>
              </a:rPr>
              <a:t>Guan WJ 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/>
              </a:rPr>
              <a:t>et al. "Clinical characteristics of 2019 novel coronavirus infection in China." </a:t>
            </a:r>
            <a:r>
              <a:rPr lang="en-US" altLang="ru-RU" sz="1200" dirty="0" err="1">
                <a:solidFill>
                  <a:srgbClr val="002060"/>
                </a:solidFill>
                <a:latin typeface="Calibri" panose="020F0502020204030204"/>
              </a:rPr>
              <a:t>MedRxiv</a:t>
            </a:r>
            <a:r>
              <a:rPr lang="en-US" altLang="ru-RU" sz="1200" dirty="0">
                <a:solidFill>
                  <a:srgbClr val="002060"/>
                </a:solidFill>
                <a:latin typeface="Calibri" panose="020F0502020204030204"/>
              </a:rPr>
              <a:t> (2020).</a:t>
            </a:r>
            <a:endParaRPr lang="ru-RU" altLang="ru-RU" sz="12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41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20425"/>
          <a:stretch/>
        </p:blipFill>
        <p:spPr>
          <a:xfrm>
            <a:off x="2590807" y="2298136"/>
            <a:ext cx="3962383" cy="3775293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4737" t="86536" r="6883"/>
          <a:stretch/>
        </p:blipFill>
        <p:spPr>
          <a:xfrm>
            <a:off x="5940152" y="2492896"/>
            <a:ext cx="2794635" cy="574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9182" y="6608385"/>
            <a:ext cx="535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2060"/>
                </a:solidFill>
                <a:latin typeface="Calibri" panose="020F0502020204030204"/>
                <a:cs typeface="+mn-cs"/>
              </a:rPr>
              <a:t>Ruan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 et al. Intensive Care Med 2020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; 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https://doi.org/10.1007/s00134-020-05991-x</a:t>
            </a:r>
            <a:endParaRPr lang="ru-RU" sz="1200" dirty="0">
              <a:solidFill>
                <a:srgbClr val="00206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174545" y="188640"/>
            <a:ext cx="6794909" cy="1574540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939" y="5858108"/>
            <a:ext cx="82105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ОДН – причина смерти у 90% пациентов с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COVID-19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2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794" t="27946" r="26769" b="34956"/>
          <a:stretch/>
        </p:blipFill>
        <p:spPr>
          <a:xfrm>
            <a:off x="274619" y="620688"/>
            <a:ext cx="8803993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616023" y="116632"/>
            <a:ext cx="7911954" cy="1395827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5499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336" y="1910573"/>
            <a:ext cx="6569328" cy="4258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4735" y="6567249"/>
            <a:ext cx="222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Xu et al. Lancet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/>
                <a:cs typeface="+mn-cs"/>
              </a:rPr>
              <a:t>Respir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 Med 2020</a:t>
            </a:r>
            <a:endParaRPr lang="ru-RU" sz="1200" dirty="0">
              <a:solidFill>
                <a:srgbClr val="002060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18593"/>
            <a:ext cx="6552728" cy="1608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64" y="1844824"/>
            <a:ext cx="6270271" cy="3735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733256"/>
            <a:ext cx="542821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j-lt"/>
              </a:rPr>
              <a:t>Бокаловидные клетки эпителия носовой полости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+mj-lt"/>
              </a:rPr>
              <a:t>Альвеоциты</a:t>
            </a:r>
            <a:r>
              <a:rPr lang="ru-RU" b="1" dirty="0" smtClean="0">
                <a:latin typeface="+mj-lt"/>
              </a:rPr>
              <a:t> 2-го типа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6760" y="6581001"/>
            <a:ext cx="2740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+mn-lt"/>
              </a:rPr>
              <a:t>Hoffmann et al.,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Cell 2020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181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271–280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0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40" y="1000104"/>
            <a:ext cx="8631120" cy="4037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79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Высоко разрешающая компьютерная томография 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25" y="5104560"/>
            <a:ext cx="9103967" cy="77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35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Чувствительность 97%, специфичность 25% </a:t>
            </a:r>
            <a:r>
              <a:rPr lang="ru-RU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11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35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Позволяет заподозрить диагноз у 33% пациентов с отрицательным результатом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 </a:t>
            </a:r>
            <a:r>
              <a:rPr lang="ru-RU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4493" y="6427113"/>
            <a:ext cx="798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2060"/>
                </a:solidFill>
                <a:latin typeface="+mn-lt"/>
              </a:rPr>
              <a:t>1 Ai et al. Correlation of Chest CT and RT-PCR Testing in Coronavirus Disease 2019 (COVID-19) in China: A Report of 1014 Radiology 2020</a:t>
            </a:r>
            <a:endParaRPr lang="ru-RU" sz="1100" dirty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en-US" sz="1100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100" dirty="0" err="1" smtClean="0">
                <a:solidFill>
                  <a:srgbClr val="002060"/>
                </a:solidFill>
                <a:latin typeface="+mn-lt"/>
              </a:rPr>
              <a:t>Patlas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MN </a:t>
            </a:r>
            <a:r>
              <a:rPr lang="en-US" sz="1100" dirty="0">
                <a:solidFill>
                  <a:srgbClr val="002060"/>
                </a:solidFill>
                <a:latin typeface="+mn-lt"/>
              </a:rPr>
              <a:t>COVID-19: What Can We Learn From Stories From the Trenches? Can </a:t>
            </a:r>
            <a:r>
              <a:rPr lang="en-US" sz="1100" dirty="0" err="1">
                <a:solidFill>
                  <a:srgbClr val="002060"/>
                </a:solidFill>
                <a:latin typeface="+mn-lt"/>
              </a:rPr>
              <a:t>AssocRadiolJ</a:t>
            </a:r>
            <a:r>
              <a:rPr lang="en-US" sz="1100" dirty="0">
                <a:solidFill>
                  <a:srgbClr val="002060"/>
                </a:solidFill>
                <a:latin typeface="+mn-lt"/>
              </a:rPr>
              <a:t>. 2020 </a:t>
            </a:r>
            <a:endParaRPr lang="ru-RU" sz="11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000" t="8824" r="39091" b="17647"/>
          <a:stretch/>
        </p:blipFill>
        <p:spPr>
          <a:xfrm>
            <a:off x="1691680" y="1112555"/>
            <a:ext cx="5688632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293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Пациент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а М, 41 год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2" y="5380672"/>
            <a:ext cx="1806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Нет симптомов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 36.5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ЧСС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ЧДД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SpO2 98%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8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14645</TotalTime>
  <Words>821</Words>
  <Application>Microsoft Office PowerPoint</Application>
  <PresentationFormat>Экран (4:3)</PresentationFormat>
  <Paragraphs>135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MS PGothic</vt:lpstr>
      <vt:lpstr>Arial</vt:lpstr>
      <vt:lpstr>Arial,Bold</vt:lpstr>
      <vt:lpstr>Calibri</vt:lpstr>
      <vt:lpstr>Calibri Light</vt:lpstr>
      <vt:lpstr>Shaker2Lancet-Bold</vt:lpstr>
      <vt:lpstr>Shaker2Lancet-BoldItalic</vt:lpstr>
      <vt:lpstr>Shaker2Lancet-Regular</vt:lpstr>
      <vt:lpstr>Times New Roman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243</cp:revision>
  <dcterms:created xsi:type="dcterms:W3CDTF">2017-11-01T09:56:29Z</dcterms:created>
  <dcterms:modified xsi:type="dcterms:W3CDTF">2020-04-27T19:15:31Z</dcterms:modified>
</cp:coreProperties>
</file>