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7" r:id="rId2"/>
    <p:sldMasterId id="2147483760" r:id="rId3"/>
  </p:sldMasterIdLst>
  <p:notesMasterIdLst>
    <p:notesMasterId r:id="rId36"/>
  </p:notesMasterIdLst>
  <p:handoutMasterIdLst>
    <p:handoutMasterId r:id="rId37"/>
  </p:handoutMasterIdLst>
  <p:sldIdLst>
    <p:sldId id="301" r:id="rId4"/>
    <p:sldId id="310" r:id="rId5"/>
    <p:sldId id="303" r:id="rId6"/>
    <p:sldId id="304" r:id="rId7"/>
    <p:sldId id="306" r:id="rId8"/>
    <p:sldId id="309" r:id="rId9"/>
    <p:sldId id="307" r:id="rId10"/>
    <p:sldId id="308" r:id="rId11"/>
    <p:sldId id="319" r:id="rId12"/>
    <p:sldId id="260" r:id="rId13"/>
    <p:sldId id="324" r:id="rId14"/>
    <p:sldId id="261" r:id="rId15"/>
    <p:sldId id="262" r:id="rId16"/>
    <p:sldId id="263" r:id="rId17"/>
    <p:sldId id="297" r:id="rId18"/>
    <p:sldId id="300" r:id="rId19"/>
    <p:sldId id="264" r:id="rId20"/>
    <p:sldId id="323" r:id="rId21"/>
    <p:sldId id="265" r:id="rId22"/>
    <p:sldId id="321" r:id="rId23"/>
    <p:sldId id="322" r:id="rId24"/>
    <p:sldId id="332" r:id="rId25"/>
    <p:sldId id="342" r:id="rId26"/>
    <p:sldId id="343" r:id="rId27"/>
    <p:sldId id="344" r:id="rId28"/>
    <p:sldId id="345" r:id="rId29"/>
    <p:sldId id="338" r:id="rId30"/>
    <p:sldId id="339" r:id="rId31"/>
    <p:sldId id="340" r:id="rId32"/>
    <p:sldId id="341" r:id="rId33"/>
    <p:sldId id="328" r:id="rId34"/>
    <p:sldId id="318" r:id="rId3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8" autoAdjust="0"/>
    <p:restoredTop sz="70325" autoAdjust="0"/>
  </p:normalViewPr>
  <p:slideViewPr>
    <p:cSldViewPr>
      <p:cViewPr>
        <p:scale>
          <a:sx n="80" d="100"/>
          <a:sy n="80" d="100"/>
        </p:scale>
        <p:origin x="-148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E6B59-91E0-4C9B-8679-BE64EA39D506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8A0549A-CAFF-4555-8F44-8664FD86276B}">
      <dgm:prSet phldrT="[Текст]" custT="1"/>
      <dgm:spPr/>
      <dgm:t>
        <a:bodyPr/>
        <a:lstStyle/>
        <a:p>
          <a:r>
            <a:rPr lang="ru-RU" sz="4400" dirty="0"/>
            <a:t>25 мая 1706 г.</a:t>
          </a:r>
        </a:p>
      </dgm:t>
    </dgm:pt>
    <dgm:pt modelId="{369AEC30-0D32-4DE1-B5F2-2D2FF068B939}" type="parTrans" cxnId="{DAB977C3-2961-4396-8024-B530752C5B34}">
      <dgm:prSet/>
      <dgm:spPr/>
      <dgm:t>
        <a:bodyPr/>
        <a:lstStyle/>
        <a:p>
          <a:endParaRPr lang="ru-RU"/>
        </a:p>
      </dgm:t>
    </dgm:pt>
    <dgm:pt modelId="{FAE94418-8829-4BFE-9CB9-EA632A2C989D}" type="sibTrans" cxnId="{DAB977C3-2961-4396-8024-B530752C5B34}">
      <dgm:prSet/>
      <dgm:spPr/>
      <dgm:t>
        <a:bodyPr/>
        <a:lstStyle/>
        <a:p>
          <a:endParaRPr lang="ru-RU"/>
        </a:p>
      </dgm:t>
    </dgm:pt>
    <dgm:pt modelId="{84726CA1-992E-4ABD-A25F-18E1338D8FBD}">
      <dgm:prSet phldrT="[Текст]" custT="1"/>
      <dgm:spPr/>
      <dgm:t>
        <a:bodyPr/>
        <a:lstStyle/>
        <a:p>
          <a:r>
            <a:rPr lang="ru-RU" sz="4400" dirty="0"/>
            <a:t>Указ Петра </a:t>
          </a:r>
          <a:r>
            <a:rPr lang="en-US" sz="4400" dirty="0"/>
            <a:t>I</a:t>
          </a:r>
          <a:endParaRPr lang="ru-RU" sz="4400" dirty="0"/>
        </a:p>
      </dgm:t>
    </dgm:pt>
    <dgm:pt modelId="{F0F8CF11-2FE2-4E9D-8837-333065511751}" type="parTrans" cxnId="{0F555513-CC46-4353-9397-9AA7E5BAC627}">
      <dgm:prSet/>
      <dgm:spPr/>
      <dgm:t>
        <a:bodyPr/>
        <a:lstStyle/>
        <a:p>
          <a:endParaRPr lang="ru-RU"/>
        </a:p>
      </dgm:t>
    </dgm:pt>
    <dgm:pt modelId="{3134BC81-1206-4B1A-9877-E38BB178A741}" type="sibTrans" cxnId="{0F555513-CC46-4353-9397-9AA7E5BAC627}">
      <dgm:prSet/>
      <dgm:spPr/>
      <dgm:t>
        <a:bodyPr/>
        <a:lstStyle/>
        <a:p>
          <a:endParaRPr lang="ru-RU"/>
        </a:p>
      </dgm:t>
    </dgm:pt>
    <dgm:pt modelId="{EB5E8832-926F-4E95-AF40-EE8EE5635529}">
      <dgm:prSet phldrT="[Текст]" custT="1"/>
      <dgm:spPr/>
      <dgm:t>
        <a:bodyPr/>
        <a:lstStyle/>
        <a:p>
          <a:pPr algn="ctr"/>
          <a:r>
            <a:rPr lang="ru-RU" sz="2800" dirty="0"/>
            <a:t>Первый  </a:t>
          </a:r>
        </a:p>
        <a:p>
          <a:pPr algn="ctr"/>
          <a:r>
            <a:rPr lang="ru-RU" sz="2800" dirty="0"/>
            <a:t>в Российской империи госпиталь</a:t>
          </a:r>
        </a:p>
      </dgm:t>
    </dgm:pt>
    <dgm:pt modelId="{A396FCC1-5048-49BF-95BB-94F8E80261EC}" type="parTrans" cxnId="{F3FF1713-2461-4328-A5FE-DB89D032F86B}">
      <dgm:prSet/>
      <dgm:spPr/>
      <dgm:t>
        <a:bodyPr/>
        <a:lstStyle/>
        <a:p>
          <a:endParaRPr lang="ru-RU"/>
        </a:p>
      </dgm:t>
    </dgm:pt>
    <dgm:pt modelId="{7B28C6CE-9747-40DA-BD1B-FFBC4B6D912D}" type="sibTrans" cxnId="{F3FF1713-2461-4328-A5FE-DB89D032F86B}">
      <dgm:prSet/>
      <dgm:spPr/>
      <dgm:t>
        <a:bodyPr/>
        <a:lstStyle/>
        <a:p>
          <a:endParaRPr lang="ru-RU"/>
        </a:p>
      </dgm:t>
    </dgm:pt>
    <dgm:pt modelId="{8841387C-1180-4FDC-8BFE-C8F047B7709B}" type="pres">
      <dgm:prSet presAssocID="{789E6B59-91E0-4C9B-8679-BE64EA39D5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02778C-41B2-4ABD-A7E1-569FA5C27002}" type="pres">
      <dgm:prSet presAssocID="{EB5E8832-926F-4E95-AF40-EE8EE5635529}" presName="boxAndChildren" presStyleCnt="0"/>
      <dgm:spPr/>
    </dgm:pt>
    <dgm:pt modelId="{B950B19B-A622-4A1D-8C1B-C5823F1772D4}" type="pres">
      <dgm:prSet presAssocID="{EB5E8832-926F-4E95-AF40-EE8EE5635529}" presName="parentTextBox" presStyleLbl="node1" presStyleIdx="0" presStyleCnt="3"/>
      <dgm:spPr/>
      <dgm:t>
        <a:bodyPr/>
        <a:lstStyle/>
        <a:p>
          <a:endParaRPr lang="ru-RU"/>
        </a:p>
      </dgm:t>
    </dgm:pt>
    <dgm:pt modelId="{35B278F9-ABB4-41CE-9AB4-6264C4D304C8}" type="pres">
      <dgm:prSet presAssocID="{3134BC81-1206-4B1A-9877-E38BB178A741}" presName="sp" presStyleCnt="0"/>
      <dgm:spPr/>
    </dgm:pt>
    <dgm:pt modelId="{73CECB87-8852-45A5-8D40-1C43551DD3ED}" type="pres">
      <dgm:prSet presAssocID="{84726CA1-992E-4ABD-A25F-18E1338D8FBD}" presName="arrowAndChildren" presStyleCnt="0"/>
      <dgm:spPr/>
    </dgm:pt>
    <dgm:pt modelId="{1E014042-CDF7-4444-B877-5F2618475535}" type="pres">
      <dgm:prSet presAssocID="{84726CA1-992E-4ABD-A25F-18E1338D8FBD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3D50D88-1251-4FC0-BF98-6EB657B913ED}" type="pres">
      <dgm:prSet presAssocID="{FAE94418-8829-4BFE-9CB9-EA632A2C989D}" presName="sp" presStyleCnt="0"/>
      <dgm:spPr/>
    </dgm:pt>
    <dgm:pt modelId="{4FA9CEE8-51DD-4574-9779-2790DA848711}" type="pres">
      <dgm:prSet presAssocID="{E8A0549A-CAFF-4555-8F44-8664FD86276B}" presName="arrowAndChildren" presStyleCnt="0"/>
      <dgm:spPr/>
    </dgm:pt>
    <dgm:pt modelId="{AB5A7008-D8C4-46DB-8D17-964B9812C4AF}" type="pres">
      <dgm:prSet presAssocID="{E8A0549A-CAFF-4555-8F44-8664FD86276B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DAB977C3-2961-4396-8024-B530752C5B34}" srcId="{789E6B59-91E0-4C9B-8679-BE64EA39D506}" destId="{E8A0549A-CAFF-4555-8F44-8664FD86276B}" srcOrd="0" destOrd="0" parTransId="{369AEC30-0D32-4DE1-B5F2-2D2FF068B939}" sibTransId="{FAE94418-8829-4BFE-9CB9-EA632A2C989D}"/>
    <dgm:cxn modelId="{F3FF1713-2461-4328-A5FE-DB89D032F86B}" srcId="{789E6B59-91E0-4C9B-8679-BE64EA39D506}" destId="{EB5E8832-926F-4E95-AF40-EE8EE5635529}" srcOrd="2" destOrd="0" parTransId="{A396FCC1-5048-49BF-95BB-94F8E80261EC}" sibTransId="{7B28C6CE-9747-40DA-BD1B-FFBC4B6D912D}"/>
    <dgm:cxn modelId="{82581FEE-F9E6-4EEB-8300-4F839F9B4D4D}" type="presOf" srcId="{E8A0549A-CAFF-4555-8F44-8664FD86276B}" destId="{AB5A7008-D8C4-46DB-8D17-964B9812C4AF}" srcOrd="0" destOrd="0" presId="urn:microsoft.com/office/officeart/2005/8/layout/process4"/>
    <dgm:cxn modelId="{A12CABC8-15BC-48C7-9D37-20D8A70F6EA5}" type="presOf" srcId="{789E6B59-91E0-4C9B-8679-BE64EA39D506}" destId="{8841387C-1180-4FDC-8BFE-C8F047B7709B}" srcOrd="0" destOrd="0" presId="urn:microsoft.com/office/officeart/2005/8/layout/process4"/>
    <dgm:cxn modelId="{BC42A958-E1A0-42EF-8F78-8D18E1A8EFE7}" type="presOf" srcId="{84726CA1-992E-4ABD-A25F-18E1338D8FBD}" destId="{1E014042-CDF7-4444-B877-5F2618475535}" srcOrd="0" destOrd="0" presId="urn:microsoft.com/office/officeart/2005/8/layout/process4"/>
    <dgm:cxn modelId="{0F555513-CC46-4353-9397-9AA7E5BAC627}" srcId="{789E6B59-91E0-4C9B-8679-BE64EA39D506}" destId="{84726CA1-992E-4ABD-A25F-18E1338D8FBD}" srcOrd="1" destOrd="0" parTransId="{F0F8CF11-2FE2-4E9D-8837-333065511751}" sibTransId="{3134BC81-1206-4B1A-9877-E38BB178A741}"/>
    <dgm:cxn modelId="{2892D799-1C7D-4796-B574-4E7246095A2C}" type="presOf" srcId="{EB5E8832-926F-4E95-AF40-EE8EE5635529}" destId="{B950B19B-A622-4A1D-8C1B-C5823F1772D4}" srcOrd="0" destOrd="0" presId="urn:microsoft.com/office/officeart/2005/8/layout/process4"/>
    <dgm:cxn modelId="{B3CCD103-CB1B-46BB-9384-27866E1E37F7}" type="presParOf" srcId="{8841387C-1180-4FDC-8BFE-C8F047B7709B}" destId="{3402778C-41B2-4ABD-A7E1-569FA5C27002}" srcOrd="0" destOrd="0" presId="urn:microsoft.com/office/officeart/2005/8/layout/process4"/>
    <dgm:cxn modelId="{BBA1EB90-6103-4511-A4BB-B8A74E9D6547}" type="presParOf" srcId="{3402778C-41B2-4ABD-A7E1-569FA5C27002}" destId="{B950B19B-A622-4A1D-8C1B-C5823F1772D4}" srcOrd="0" destOrd="0" presId="urn:microsoft.com/office/officeart/2005/8/layout/process4"/>
    <dgm:cxn modelId="{6C94385C-59A4-47AD-A0CC-DF1C8B46E95B}" type="presParOf" srcId="{8841387C-1180-4FDC-8BFE-C8F047B7709B}" destId="{35B278F9-ABB4-41CE-9AB4-6264C4D304C8}" srcOrd="1" destOrd="0" presId="urn:microsoft.com/office/officeart/2005/8/layout/process4"/>
    <dgm:cxn modelId="{C5A2341B-D301-4412-A7E2-03261BC36F9A}" type="presParOf" srcId="{8841387C-1180-4FDC-8BFE-C8F047B7709B}" destId="{73CECB87-8852-45A5-8D40-1C43551DD3ED}" srcOrd="2" destOrd="0" presId="urn:microsoft.com/office/officeart/2005/8/layout/process4"/>
    <dgm:cxn modelId="{D467AD87-2B4A-43E9-8B98-F57ACFDC4965}" type="presParOf" srcId="{73CECB87-8852-45A5-8D40-1C43551DD3ED}" destId="{1E014042-CDF7-4444-B877-5F2618475535}" srcOrd="0" destOrd="0" presId="urn:microsoft.com/office/officeart/2005/8/layout/process4"/>
    <dgm:cxn modelId="{6AB9B619-FC37-4865-97D6-B9185F9D09B2}" type="presParOf" srcId="{8841387C-1180-4FDC-8BFE-C8F047B7709B}" destId="{23D50D88-1251-4FC0-BF98-6EB657B913ED}" srcOrd="3" destOrd="0" presId="urn:microsoft.com/office/officeart/2005/8/layout/process4"/>
    <dgm:cxn modelId="{3EA62C8F-32BA-4779-AD49-632058788ECC}" type="presParOf" srcId="{8841387C-1180-4FDC-8BFE-C8F047B7709B}" destId="{4FA9CEE8-51DD-4574-9779-2790DA848711}" srcOrd="4" destOrd="0" presId="urn:microsoft.com/office/officeart/2005/8/layout/process4"/>
    <dgm:cxn modelId="{E5BB7E68-EA30-4708-8AA9-696C011A3A12}" type="presParOf" srcId="{4FA9CEE8-51DD-4574-9779-2790DA848711}" destId="{AB5A7008-D8C4-46DB-8D17-964B9812C4A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0B19B-A622-4A1D-8C1B-C5823F1772D4}">
      <dsp:nvSpPr>
        <dsp:cNvPr id="0" name=""/>
        <dsp:cNvSpPr/>
      </dsp:nvSpPr>
      <dsp:spPr>
        <a:xfrm>
          <a:off x="0" y="4661564"/>
          <a:ext cx="6650484" cy="153002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Первый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 Российской империи госпиталь</a:t>
          </a:r>
        </a:p>
      </dsp:txBody>
      <dsp:txXfrm>
        <a:off x="0" y="4661564"/>
        <a:ext cx="6650484" cy="1530029"/>
      </dsp:txXfrm>
    </dsp:sp>
    <dsp:sp modelId="{1E014042-CDF7-4444-B877-5F2618475535}">
      <dsp:nvSpPr>
        <dsp:cNvPr id="0" name=""/>
        <dsp:cNvSpPr/>
      </dsp:nvSpPr>
      <dsp:spPr>
        <a:xfrm rot="10800000">
          <a:off x="0" y="2331329"/>
          <a:ext cx="6650484" cy="2353185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Указ Петра </a:t>
          </a:r>
          <a:r>
            <a:rPr lang="en-US" sz="4400" kern="1200" dirty="0"/>
            <a:t>I</a:t>
          </a:r>
          <a:endParaRPr lang="ru-RU" sz="4400" kern="1200" dirty="0"/>
        </a:p>
      </dsp:txBody>
      <dsp:txXfrm rot="10800000">
        <a:off x="0" y="2331329"/>
        <a:ext cx="6650484" cy="1529029"/>
      </dsp:txXfrm>
    </dsp:sp>
    <dsp:sp modelId="{AB5A7008-D8C4-46DB-8D17-964B9812C4AF}">
      <dsp:nvSpPr>
        <dsp:cNvPr id="0" name=""/>
        <dsp:cNvSpPr/>
      </dsp:nvSpPr>
      <dsp:spPr>
        <a:xfrm rot="10800000">
          <a:off x="0" y="1094"/>
          <a:ext cx="6650484" cy="2353185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25 мая 1706 г.</a:t>
          </a:r>
        </a:p>
      </dsp:txBody>
      <dsp:txXfrm rot="10800000">
        <a:off x="0" y="1094"/>
        <a:ext cx="6650484" cy="1529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88CA6-9B24-4239-B79F-E0055FAC47FB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4949A-24A8-4DB8-A01A-C76B1125E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1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EA4B-FA04-4491-87F8-8D09895F323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78E48-580B-49B4-BD9A-00637ECBF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9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20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1911г. во «Врачебной газете» Николай Николаевич писал: «Предупреждение опухолей - область, целиком относящаяся к задачам будущего и почти не имеющая за собой прошлого и настоящего». Это по существу была заявка на создание принципиально нового научного и практического направления в российской медицине. В 1921 г. Н. Н. Петров впервые поднял вопрос об организации противораковой борьбы по диспансерному принципу. В последующие годы диспансерный метод, положенный в основу работы онкологической сети, был определяющим в организации системы онкологической помощи.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31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октября 1926 г. на базе больницы имени И.И. Мечникова (бывшая больница Петра Великого) г. Ленинграда Н.Н. Петровым было организовано онкологическое отделение на 100 коек, преобразованное в Научно-практический онкологический институт 16 марта 1927 г. В Париже по заказу Н.Н. Петрова были изготовлены для института радиевые препараты и радиевые иглы. Институтом было получено 400 мг радия и уже в 1928 г. стали применять лучевые методы лечения опухолей. В 1935 г. институт был переведен в систему НКЗ РСФСР. В эти годы появились 2-томное руководство «Клиника злокачественных опухолей» и другие научные труды. В 1966г., в связи с 40-летием со дня основания, институту было присвоено имя его первого руководителя – академика Николая Николаевича Петрова.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1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1914 г. в Санкт-Петербурге был созван I Всероссийский съезд по борьбе с раковыми заболеваниями, на котором впервые в истории страны был рассмотрен вопрос о состоянии противораковой борьбы в России. Научная программа съезда включала такие, остающиеся актуальными и сегодня, направления, как этиология и патогенез злокачественного роста, диагностика и методы лечения опухолей, статистика рака в России.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75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состоявшейся в 1930 г. I конференции врачей Московской области, посвященной противораковой борьбе, было предложено организовать диспансеры - основное звено практической онкологической сети.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1931 г. состоялся I Всероссийский съезд онкологов, на котором была решена методическая проблема учета онкологических больных, заболеваемости и смертности населения от ЗНО. Система регистрации и учета онкологических больных была разработана и внедрена в городах, имевших онкологические учреждения, в 1939 г., а с 1953 г. на всей территории страны.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5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Значительная заслуга в развитии онкологической службы страны принадлежит академику АМН СССР А.И. Савицкому. В период его деятельности (1944-1953) в России была организована сеть онкологических учреждений. По инициативе А.И. Савицкого создано Управление противораковыми учреждениями Наркомздрава СССР, а сам он стал первым руководителем онкологической службы страны. По его личной инициативе было подготовлено Постановление Совнаркома СССР № 935 «О мероприятиях по улучшению онкологической помощи населению», изданное 30 апреля 1945 г. Затем вышел приказ Наркомздрава СССР о создании государственной противораковой службы. Эти нормативные документы явились основой для развертывания специализированной сети онкологических диспансеров в масштабах страны, существующей и до настоящего времени. Головным учреждением в РСФСР стал Московский онкологический институт.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3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Становление и стремительное развитие онкологической службы связано с выходом исторического постановления Совета Народных Комиссаров СССР от 30 апреля 1945 г. № 935 «О мероприятиях по улучшению онкологической помощи населению», в котором предусматривалось создание в стране сети онкологических учреждений, путем открытия на территории СССР 126 онкологических диспансеров и обеспечением их радием и рентгеновской аппаратурой; подготовка квалифицированных кадров врачей-онкологов, организация регистрации и учета заболевших; активное выявление больных с онкологическими заболеваниями. Именно этот день – 30 апреля 1945 г., принято считать днем рождения государственной онкологической службы.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08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1953 г. в СССР была введена обязательная регистрация всех больных с впервые установленным диагнозом ЗНО и смертности от них, что создало основу для дальнейших исследований в области статистики злокачественных опухолей. Эффективная организация онкологической помощи базируется на прогностических показателях распространенности и заболеваемости ЗНО, разрабатываемых с учетом данных статистических и эпидемиологических исследований. В связи с необходимостью ведения планомерной противораковой борьбы и повышения оперативности управления всеми ее звеньями, а также дальнейшего развития онкологической статистики приказом МЗ РФ № 1266 от 31.12.1976 г. специализированная онкологическая служба страны, начиная с 1977 г., переводится на систему централизованного учета больных с ЗНО и механизированной обработки полученных данных. Сформированный в течение 20 лет информационный массив послужил основанием для создания в стране на основании приказа МЗ РФ от 23.12.1996 г. № 420 «О создании государственного ракового регистра» информационно-аналитической системы государственного ракового регистра. Дальнейшее совершенствование стандартизованной возможности адекватной формализации статистических данных определил приказ МЗ РФ от 19.04.1999 г. № 135 «О совершенствовании системы государственного ракового регистра».</a:t>
            </a:r>
          </a:p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C11939-DAFC-48A2-8369-437B110F9A63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инициативе Ленинградского института онкологии на основании приказа Минздрава СССР № 312 от 26.05.1048 г. стали проводить профилактические осмотры населения с формированием групп лиц высокого онкологического риска. Директор института академик АМН СССР А.И. Серебров был инициатором создания цитологической службы в Ленинграде и проведения цитологического скрининга рака шейки матки в стране, программа которого начала осуществляться с 1964 г. в Ленинградской области в системе медицинских учреждений Октябрьской железной дороги. Одновременно, по инициативе сотрудников Государственного онкологического института им. П.А. Герцена, в котором цитологическая лаборатория была организована Н.Н. Шиллер-Волковой еще в 1935 г., начат цитологический скрининг рака шейки матки в г. Калинине.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1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проведения этих программ через 20 лет после начала скрининга было отмечено значительное, на 70-80%, снижение показателей заболеваемости и смертности от рака шейки матки и преобладание в структуре заболеваемости ранних стадий рака. Во исполнение приказа МЗ СССР № 1253 от 30.12.1976 г. «О мерах по улучшению цитологической диагностики злокачественных новообразований», начиная с 1977 г., в России началось формирование централизованных цитологических лабораторий. Цитологический скрининг рака шейки матки был включен в систему ежегодных массовых профилактических осмотров на предприятиях, декларировано взятие мазков из шейки матки для цитологического исследования в женских консультациях и смотровых кабинетах поликлиник у всех женщин, начиная с 18 летнего возраста.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81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1961 г. в РСФСР было создано 116 онкологических диспансеров и развернуто 13,9 тыс. онкологических коек. К концу 60-х годов было прекращено развертывание сети мелких межрайонных диспансеров. Дальнейшее развитие онкологической службы было направлено на увеличение технической и коечной мощности республиканских, краевых, областных онкологических диспансеров. В результате к 1991 г. число онкологических коек в республике за этот период возросло в 2 раза и достигло 28,4 тыс. В диспансерах с начала 70-х годов начали создаваться узкопрофильные отделения, такие как торакальные, абдоминальные, опухолей головы и шеи, химиотерапевтические, урологические, детской онкологии. За период с 1971 по 1991 гг. абсолютное число больных со злокачественными опухолями, состоящих на учете в онкологических диспансерах, возросло в 2 раза, что было обусловлено как ростом заболеваемости, так и прогрессом в лечении и увеличением выживаемости больных.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5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Согласно </a:t>
            </a:r>
            <a:r>
              <a:rPr lang="ru-RU" dirty="0" err="1"/>
              <a:t>Ипатьевской</a:t>
            </a:r>
            <a:r>
              <a:rPr lang="ru-RU" dirty="0"/>
              <a:t> летописи</a:t>
            </a:r>
            <a:r>
              <a:rPr lang="en-US" dirty="0"/>
              <a:t>: </a:t>
            </a:r>
            <a:r>
              <a:rPr lang="ru-RU" dirty="0" err="1"/>
              <a:t>Ипатьевский</a:t>
            </a:r>
            <a:r>
              <a:rPr lang="ru-RU" dirty="0"/>
              <a:t> (Академический) список. На 307 листах (один из вариантов её цитирования — по данному делению). Датируется концом 1420-х годов[1]. В XVII веке этот список находился в </a:t>
            </a:r>
            <a:r>
              <a:rPr lang="ru-RU" dirty="0" err="1"/>
              <a:t>Ипатьевском</a:t>
            </a:r>
            <a:r>
              <a:rPr lang="ru-RU" dirty="0"/>
              <a:t> монастыре под Костромой, откуда летопись и получила название. В 1809 году она была найдена в Библиотеке Академии наук историографом Николаем Карамзиным[2]. Список написан пятью почерками, но к единому мнению, где была написана летопись, исследователи так и не пришли. В настоящее время хранится в Библиотеке Академии наук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1" dirty="0"/>
              <a:t>Первые упоминание о раке, в древней Руси,</a:t>
            </a:r>
            <a:r>
              <a:rPr lang="en-US" b="1" dirty="0"/>
              <a:t> </a:t>
            </a:r>
            <a:r>
              <a:rPr lang="ru-RU" b="1" dirty="0"/>
              <a:t>где описывается рак губы у князя Владимира Галицкого.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0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50-десятые годы прошлого века в стране открываются 2 крупнейших академических центра, призванных проводить фундаментальные научные исследования, результаты которых активно внедрять в работу практических специализированных медицинских учреждений.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1951 г. в Москве основан Институт экспериментальной и клинической онкологии, ныне - Российский онкологический научный центр им. Н.Н. Блохина РАМН (РОНЦ им. Н.Н. Блохина РАМН)- одно из крупнейших медицинских учреждений России и мира. В разные годы Центр возглавляли выдающиеся отечественные ученые-онкологи и организаторы онкологической службы - член-корреспондент АМН СССР М.М. Маевский, академики РАН и РАМН Н.Н. Блохин и Н.Н. Трапезников, академик РАН и РАМН М.И. Давыдов.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9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августа 1958 г. было принято специальное правительственное постановление об организации и строительстве Института медицинской радиологии АМН СССР в городе Обнинске, преобразованного в 1992 г. в Медицинский радиологический научный центр РАМН (МРНЦ РАМН). В настоящее время Центр является одним из крупнейших в России. В нем создана инфраструктура для экспериментальных и клинических исследований, работают высококвалифицированные специалисты, накоплен многолетний опыт разработок и внедрения новых диагностических и лечебных технологий. В течение многих лет (1978 – 2013) Центр возглавлял академик РАМН А.Ф. Цыб, чье имя он носит с 2014 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19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34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408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Смертность россиян от новообразований, в том числе злокачественных, должна снизиться. К 2024 году будут организованы не менее 420 центров амбулаторной онкологической помощи и переоснащены как минимум 160 диспансеров и больниц в регионах. Также появятся 18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референс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-центров, которые будут помогать в постановке диагнозов с помощью самых современных методов.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83FF8-9A97-9F42-86A1-C49AFB945D5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192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врачей и среднего медперсонала в поликлиниках будет практически ликвидирован – благодаря реализации проекта эти должности будут укомплектованы на 95%. К концу 2024 года в России станет почти на 10% больше врачей.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83FF8-9A97-9F42-86A1-C49AFB945D5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67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5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5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ГЛАВНОГО ВОЕННОГО КЛИНИЧЕСКОГО ГОСПИТАЛЯ им. Н.Н. БУРДЕНКО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мая 1706 г. был подписан именной Указ Петра 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 создании первого в России госпиталя, который возглавил Николай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Бидлоо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сын амстердамского врача, выпускник Лейденского университета. Приглашенный на службу в Россию в 1702 г., он в должности лейб-медика сопровождал императора Петра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военных походах.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начале госпиталь состоял из одного каменного строения с домовой церковью Воскресения Христова и трех десятков деревянных «светлиц», разместившихся в Немецкой слободе на берегу реки Яузы. Они включали в себя анатомический театр, палату алхимика, аптеку, покои для студентов, ученическую, помещения для болящих. Рядом был разбит ботанический сад, в котором выращивались лекарственные растения.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 с госпиталем открылась и первая в России Госпитальная школа для подготовки врачей «из природных россиян». Уровень обучения в Московской госпитальной школе изначально был весьма высок и не уступал программам западноевропейских университетов. В этот период в Московском госпитале был написан первый отечественный учебник по медицине «Наставление для изучающих хирургию в анатомическом театре» (Н.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Бидлоо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1710). Главное же заключалось в практической подготовке будущих врачей, в обучении студентов у постели больного.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Госпиталь дал России первых отечественных лекарей.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16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5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9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0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начала организации оказания онкологической помощи в России, еще не на государственном уровне, а на основе частной благотворительности, гораздо старше и относится к 1903 г., когда впервые для лечения онкологических больных в г. Москве на частные пожертвования семьи фабриканта Морозова при Московском университете был организован 60-коечный «Институт для лечения опухолей». Инициатором его создания был заведующий кафедрой госпитальной хирургии Московского университета Л.Л. Левшин. Для лечения больных со злокачественными опухолями уже в то время применялся не только хирургический метод, но также лекарственный и лучевой. Первые препараты радия были подарены институту в 1903 г. супругами Мари и Пьером Кюри.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2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Лев Львович Левшин, будучи выдающимся хирургом, первым начал экспериментальные изыскания в области канцерогенеза. В 1901 году он разослал 15 тысяч учетных карт для регистрации онкологических больных, став основоположником статистики в онкологии. В 1911 г., после смерти Л.Л. Левшина, директором института стал его ученик профессор В.М. Зыков.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слияния в 1922 г. института с пропедевтической хирургической клиникой Первого МГУ объединенное учреждение возглавил профессор П.А. Герцен. За годы его руководства (1922-1934) в институте были осуществлены крупные научные проекты, внедрены новые методы диагностики и лечения злокачественных новообразований. В 1947 г., после смерти П.А. Герцена, институту было присвоено его имя.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0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Эдуар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самый младший из детей Александра Герцена,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зучал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химию и физику, работал в Бельгии в институте имени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Сольвея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участвовал в научных конференциях с Марией Кюри, Эйнштейном и Огюстом Пикаром из знаменитой швейцарской династии исследователей.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38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92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Историческим этапом в развитии отечественной онкологии стало издание в 1910 г. первого руководства по онкологии на русском языке «Общее учение об опухолях(патология и клиника)». Ее автором был основоположник русской онкологии Н.Н. Петров, сумевший выделить онкологию в самостоятельную дисциплину.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78E48-580B-49B4-BD9A-00637ECBF0C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1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0B8B99-262E-45EA-B125-17580EAC2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6D410C-D1F9-4FC3-8A3A-3664EA14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E652EF-F4B0-4483-9099-E9AAE60A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A1694F-49CE-49D7-B3E0-09B96289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040EF1-5B8D-4E1E-9893-6D218FFD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8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C61CF77-6831-49E2-8774-95A15F7F3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75454C-275B-43F5-8E0F-21A5AB23D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F000AC-D4FD-46DF-92B1-58DF2E9C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755333-BBC2-469B-B9F5-B090AA66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EE0E34-C2F1-4DD0-8525-485D1435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0B8B99-262E-45EA-B125-17580EAC2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6D410C-D1F9-4FC3-8A3A-3664EA14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E652EF-F4B0-4483-9099-E9AAE60A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A1694F-49CE-49D7-B3E0-09B96289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040EF1-5B8D-4E1E-9893-6D218FFD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19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8035A2-768F-45F3-8980-52272569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E87B86-A55F-49F2-B514-D385229B0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A4D37F-3B58-4315-810B-85D78561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386350-5A7D-46CC-85F7-62B035E2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369F68-2FAB-4A80-8E96-13C8F320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03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9F6-7AB6-4460-BEAD-156B444E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641ADB-ACB9-42F0-932D-711C8A630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385CEC-AEA7-48B9-9242-D61C68FF0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54E57A-FA7B-4373-9802-6719A4BE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F76080-9694-407F-B9D7-E003102A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342FFA-CBEF-4A4B-8037-F501F396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73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59D0D-A017-4519-9E5E-B40612F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8D4618-3EF8-4444-9CDB-AA6CA1E79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F08C80-A759-41C0-8361-5ACDE88E6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08BC30B-4A62-456F-94F3-AD832E1CC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8C77A5C-5864-4EBE-AE1E-A8641184F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569087-A26B-4DB3-AFBD-C5B6628A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387824-E783-4F3F-9444-E615E9BF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ACCCFC-71D8-4956-BEF9-CC57DF43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48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FF1D46-E2BF-45AF-8B6E-4FFFFC3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28F25F-26D9-4D6A-87EA-79BDC938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E77401-C0E1-436E-BA7E-C7A1CAF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824D4A0-67FE-4E26-98AC-A83E2AC1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8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20C3691-3DEF-47E0-AD25-90DE0877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3822B73-E73C-430C-A663-2B508677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C823C4-3146-4FA5-9D20-95751DCA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05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F7E231-B348-4A55-8E92-800110B7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005BA2-7C77-42B9-95BD-BD62B701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488B2D-BBBC-457F-84C7-150C1E09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99AC85-6971-4490-8FA4-A6635883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BD580D-DA1D-41AE-A553-E929B682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70C6F1-4A04-4DBC-A3D7-11F2CC31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12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3E779-2B5B-4178-9A40-802EDB1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A272545-E154-4EAB-8CD5-50B5B0467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8D306E-BC2D-4BA7-8878-F5FAC176C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CACECB-2A9A-4204-BB5E-9671AF67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A80963-BB34-4790-8E8D-05CA4163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9F9A47-D1C1-413B-9B09-94C4E165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19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AF3DA-4357-447C-9AC0-09736CE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4832138-4F84-47E6-83D7-CFC99CFA1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7A8C69-4D11-4745-9D9D-4E13F9C9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5FCB25-3A2E-46CF-9871-67129BC6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B80846-65C3-456F-80AD-AE8E2099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5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8035A2-768F-45F3-8980-52272569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E87B86-A55F-49F2-B514-D385229B0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A4D37F-3B58-4315-810B-85D78561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386350-5A7D-46CC-85F7-62B035E2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369F68-2FAB-4A80-8E96-13C8F320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04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C61CF77-6831-49E2-8774-95A15F7F3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75454C-275B-43F5-8E0F-21A5AB23D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F000AC-D4FD-46DF-92B1-58DF2E9C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755333-BBC2-469B-B9F5-B090AA66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EE0E34-C2F1-4DD0-8525-485D1435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51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4638"/>
            <a:ext cx="979308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8043" y="1089693"/>
            <a:ext cx="10232501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24183"/>
            <a:ext cx="1584853" cy="15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06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35627" y="0"/>
            <a:ext cx="3048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06" indent="0">
              <a:buNone/>
              <a:defRPr sz="3700"/>
            </a:lvl2pPr>
            <a:lvl3pPr marL="1219211" indent="0">
              <a:buNone/>
              <a:defRPr sz="3200"/>
            </a:lvl3pPr>
            <a:lvl4pPr marL="1828817" indent="0">
              <a:buNone/>
              <a:defRPr sz="2700"/>
            </a:lvl4pPr>
            <a:lvl5pPr marL="2438423" indent="0">
              <a:buNone/>
              <a:defRPr sz="2700"/>
            </a:lvl5pPr>
            <a:lvl6pPr marL="3048029" indent="0">
              <a:buNone/>
              <a:defRPr sz="2700"/>
            </a:lvl6pPr>
            <a:lvl7pPr marL="3657634" indent="0">
              <a:buNone/>
              <a:defRPr sz="2700"/>
            </a:lvl7pPr>
            <a:lvl8pPr marL="4267240" indent="0">
              <a:buNone/>
              <a:defRPr sz="2700"/>
            </a:lvl8pPr>
            <a:lvl9pPr marL="4876846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06" indent="0">
              <a:buNone/>
              <a:defRPr sz="3700"/>
            </a:lvl2pPr>
            <a:lvl3pPr marL="1219211" indent="0">
              <a:buNone/>
              <a:defRPr sz="3200"/>
            </a:lvl3pPr>
            <a:lvl4pPr marL="1828817" indent="0">
              <a:buNone/>
              <a:defRPr sz="2700"/>
            </a:lvl4pPr>
            <a:lvl5pPr marL="2438423" indent="0">
              <a:buNone/>
              <a:defRPr sz="2700"/>
            </a:lvl5pPr>
            <a:lvl6pPr marL="3048029" indent="0">
              <a:buNone/>
              <a:defRPr sz="2700"/>
            </a:lvl6pPr>
            <a:lvl7pPr marL="3657634" indent="0">
              <a:buNone/>
              <a:defRPr sz="2700"/>
            </a:lvl7pPr>
            <a:lvl8pPr marL="4267240" indent="0">
              <a:buNone/>
              <a:defRPr sz="2700"/>
            </a:lvl8pPr>
            <a:lvl9pPr marL="4876846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121313"/>
            <a:ext cx="1584853" cy="15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2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0B8B99-262E-45EA-B125-17580EAC2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6D410C-D1F9-4FC3-8A3A-3664EA14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E652EF-F4B0-4483-9099-E9AAE60A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A1694F-49CE-49D7-B3E0-09B96289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040EF1-5B8D-4E1E-9893-6D218FFD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74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8035A2-768F-45F3-8980-52272569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E87B86-A55F-49F2-B514-D385229B0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A4D37F-3B58-4315-810B-85D78561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386350-5A7D-46CC-85F7-62B035E2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369F68-2FAB-4A80-8E96-13C8F320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00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9F6-7AB6-4460-BEAD-156B444E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641ADB-ACB9-42F0-932D-711C8A630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385CEC-AEA7-48B9-9242-D61C68FF0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54E57A-FA7B-4373-9802-6719A4BE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F76080-9694-407F-B9D7-E003102A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342FFA-CBEF-4A4B-8037-F501F396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59D0D-A017-4519-9E5E-B40612F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8D4618-3EF8-4444-9CDB-AA6CA1E79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F08C80-A759-41C0-8361-5ACDE88E6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08BC30B-4A62-456F-94F3-AD832E1CC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8C77A5C-5864-4EBE-AE1E-A8641184F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569087-A26B-4DB3-AFBD-C5B6628A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387824-E783-4F3F-9444-E615E9BF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ACCCFC-71D8-4956-BEF9-CC57DF43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71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FF1D46-E2BF-45AF-8B6E-4FFFFC3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28F25F-26D9-4D6A-87EA-79BDC938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E77401-C0E1-436E-BA7E-C7A1CAF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824D4A0-67FE-4E26-98AC-A83E2AC1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82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20C3691-3DEF-47E0-AD25-90DE0877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3822B73-E73C-430C-A663-2B508677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C823C4-3146-4FA5-9D20-95751DCA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62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F7E231-B348-4A55-8E92-800110B7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005BA2-7C77-42B9-95BD-BD62B701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488B2D-BBBC-457F-84C7-150C1E09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99AC85-6971-4490-8FA4-A6635883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BD580D-DA1D-41AE-A553-E929B682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70C6F1-4A04-4DBC-A3D7-11F2CC31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6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9F6-7AB6-4460-BEAD-156B444E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641ADB-ACB9-42F0-932D-711C8A630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9385CEC-AEA7-48B9-9242-D61C68FF0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54E57A-FA7B-4373-9802-6719A4BE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F76080-9694-407F-B9D7-E003102A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342FFA-CBEF-4A4B-8037-F501F396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57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3E779-2B5B-4178-9A40-802EDB1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A272545-E154-4EAB-8CD5-50B5B0467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8D306E-BC2D-4BA7-8878-F5FAC176C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CACECB-2A9A-4204-BB5E-9671AF67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A80963-BB34-4790-8E8D-05CA4163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9F9A47-D1C1-413B-9B09-94C4E165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55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AF3DA-4357-447C-9AC0-09736CE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4832138-4F84-47E6-83D7-CFC99CFA1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7A8C69-4D11-4745-9D9D-4E13F9C9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5FCB25-3A2E-46CF-9871-67129BC6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B80846-65C3-456F-80AD-AE8E2099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01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C61CF77-6831-49E2-8774-95A15F7F3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75454C-275B-43F5-8E0F-21A5AB23D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F000AC-D4FD-46DF-92B1-58DF2E9C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755333-BBC2-469B-B9F5-B090AA66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EE0E34-C2F1-4DD0-8525-485D1435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9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4638"/>
            <a:ext cx="979308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8043" y="1089693"/>
            <a:ext cx="10232501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24183"/>
            <a:ext cx="1584853" cy="15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7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35627" y="0"/>
            <a:ext cx="3048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06" indent="0">
              <a:buNone/>
              <a:defRPr sz="3700"/>
            </a:lvl2pPr>
            <a:lvl3pPr marL="1219211" indent="0">
              <a:buNone/>
              <a:defRPr sz="3200"/>
            </a:lvl3pPr>
            <a:lvl4pPr marL="1828817" indent="0">
              <a:buNone/>
              <a:defRPr sz="2700"/>
            </a:lvl4pPr>
            <a:lvl5pPr marL="2438423" indent="0">
              <a:buNone/>
              <a:defRPr sz="2700"/>
            </a:lvl5pPr>
            <a:lvl6pPr marL="3048029" indent="0">
              <a:buNone/>
              <a:defRPr sz="2700"/>
            </a:lvl6pPr>
            <a:lvl7pPr marL="3657634" indent="0">
              <a:buNone/>
              <a:defRPr sz="2700"/>
            </a:lvl7pPr>
            <a:lvl8pPr marL="4267240" indent="0">
              <a:buNone/>
              <a:defRPr sz="2700"/>
            </a:lvl8pPr>
            <a:lvl9pPr marL="4876846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06" indent="0">
              <a:buNone/>
              <a:defRPr sz="3700"/>
            </a:lvl2pPr>
            <a:lvl3pPr marL="1219211" indent="0">
              <a:buNone/>
              <a:defRPr sz="3200"/>
            </a:lvl3pPr>
            <a:lvl4pPr marL="1828817" indent="0">
              <a:buNone/>
              <a:defRPr sz="2700"/>
            </a:lvl4pPr>
            <a:lvl5pPr marL="2438423" indent="0">
              <a:buNone/>
              <a:defRPr sz="2700"/>
            </a:lvl5pPr>
            <a:lvl6pPr marL="3048029" indent="0">
              <a:buNone/>
              <a:defRPr sz="2700"/>
            </a:lvl6pPr>
            <a:lvl7pPr marL="3657634" indent="0">
              <a:buNone/>
              <a:defRPr sz="2700"/>
            </a:lvl7pPr>
            <a:lvl8pPr marL="4267240" indent="0">
              <a:buNone/>
              <a:defRPr sz="2700"/>
            </a:lvl8pPr>
            <a:lvl9pPr marL="4876846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121313"/>
            <a:ext cx="1584853" cy="15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59D0D-A017-4519-9E5E-B40612F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8D4618-3EF8-4444-9CDB-AA6CA1E79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F08C80-A759-41C0-8361-5ACDE88E6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08BC30B-4A62-456F-94F3-AD832E1CC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8C77A5C-5864-4EBE-AE1E-A8641184F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569087-A26B-4DB3-AFBD-C5B6628A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387824-E783-4F3F-9444-E615E9BF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ACCCFC-71D8-4956-BEF9-CC57DF43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2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FF1D46-E2BF-45AF-8B6E-4FFFFC3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28F25F-26D9-4D6A-87EA-79BDC938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E77401-C0E1-436E-BA7E-C7A1CAF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824D4A0-67FE-4E26-98AC-A83E2AC1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61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20C3691-3DEF-47E0-AD25-90DE0877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3822B73-E73C-430C-A663-2B508677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C823C4-3146-4FA5-9D20-95751DCA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0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F7E231-B348-4A55-8E92-800110B7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005BA2-7C77-42B9-95BD-BD62B701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488B2D-BBBC-457F-84C7-150C1E09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99AC85-6971-4490-8FA4-A6635883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BD580D-DA1D-41AE-A553-E929B682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70C6F1-4A04-4DBC-A3D7-11F2CC31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3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3E779-2B5B-4178-9A40-802EDB1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A272545-E154-4EAB-8CD5-50B5B0467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8D306E-BC2D-4BA7-8878-F5FAC176C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CACECB-2A9A-4204-BB5E-9671AF67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A80963-BB34-4790-8E8D-05CA4163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9F9A47-D1C1-413B-9B09-94C4E165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0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AF3DA-4357-447C-9AC0-09736CE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4832138-4F84-47E6-83D7-CFC99CFA1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7A8C69-4D11-4745-9D9D-4E13F9C9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5FCB25-3A2E-46CF-9871-67129BC6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B80846-65C3-456F-80AD-AE8E2099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7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3D91D8-2246-44E8-AEFA-D8EE7B59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BAC536-18F8-4808-A509-02757221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ED0CD5-69C1-40EC-9E63-479715DC0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D9301-646B-4867-A9BE-17C491757550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611E01-C2D7-495A-AFDF-6E03E1B2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8F1E24-284C-4BAC-A55C-0F1FA1515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B7AC-84FC-441D-8D69-2306CE12D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3D91D8-2246-44E8-AEFA-D8EE7B59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BAC536-18F8-4808-A509-02757221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ED0CD5-69C1-40EC-9E63-479715DC0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611E01-C2D7-495A-AFDF-6E03E1B2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8F1E24-284C-4BAC-A55C-0F1FA1515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3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3D91D8-2246-44E8-AEFA-D8EE7B59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BAC536-18F8-4808-A509-02757221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ED0CD5-69C1-40EC-9E63-479715DC0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D9301-646B-4867-A9BE-17C4917575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611E01-C2D7-495A-AFDF-6E03E1B2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8F1E24-284C-4BAC-A55C-0F1FA1515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B7AC-84FC-441D-8D69-2306CE12DE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5B41B8B-10FE-4B09-A459-C75364848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6DFA79E-6159-4DBB-AA0B-EA1E1EECE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0888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+mn-lt"/>
              </a:rPr>
              <a:t>ОНКОЛОГИЧЕСКОЙ СЛУЖБЕ  РОССИЙСКОЙ ФЕДЕРАЦИИ</a:t>
            </a:r>
            <a:br>
              <a:rPr lang="ru-RU" sz="4800" b="1" dirty="0">
                <a:solidFill>
                  <a:schemeClr val="bg1"/>
                </a:solidFill>
                <a:latin typeface="+mn-lt"/>
              </a:rPr>
            </a:br>
            <a:r>
              <a:rPr lang="ru-RU" sz="4800" b="1" dirty="0">
                <a:solidFill>
                  <a:schemeClr val="bg1"/>
                </a:solidFill>
                <a:latin typeface="+mn-lt"/>
              </a:rPr>
              <a:t>75 ЛЕТ</a:t>
            </a:r>
            <a:endParaRPr lang="ru-RU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0950FC-AE0E-4EB9-B55E-95C14004F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95" y="184602"/>
            <a:ext cx="1174126" cy="118216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E77C03-2C47-45C9-B635-3AC084BB3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9" y="175195"/>
            <a:ext cx="1192042" cy="120098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5036870-61F1-4AC1-A66E-63B12FE813C3}"/>
              </a:ext>
            </a:extLst>
          </p:cNvPr>
          <p:cNvSpPr txBox="1">
            <a:spLocks/>
          </p:cNvSpPr>
          <p:nvPr/>
        </p:nvSpPr>
        <p:spPr>
          <a:xfrm>
            <a:off x="1162444" y="66589"/>
            <a:ext cx="10003892" cy="141819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200" b="1" dirty="0">
              <a:solidFill>
                <a:schemeClr val="bg1"/>
              </a:solidFill>
              <a:latin typeface="+mn-lt"/>
              <a:cs typeface="Segoe UI Semilight" panose="020B0402040204020203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+mn-lt"/>
              <a:cs typeface="Segoe UI Semilight" panose="020B0402040204020203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+mn-lt"/>
              <a:cs typeface="Segoe UI Semilight" panose="020B0402040204020203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федеральное государственное  бюджетное учреждение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«Национальный медицинский исследовательский центр РАДИОЛОГИИ»</a:t>
            </a:r>
            <a:b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Министерства здравоохранения Российской Федерации</a:t>
            </a:r>
            <a:b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генеральный Директор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– АКАДЕМИК РАН, д.м.н., профессор А.Д. </a:t>
            </a:r>
            <a:r>
              <a:rPr lang="ru-RU" sz="1600" b="1" dirty="0" err="1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rPr>
              <a:t>Каприн</a:t>
            </a:r>
            <a:endParaRPr lang="ru-RU" sz="1600" b="1" dirty="0">
              <a:solidFill>
                <a:schemeClr val="bg1"/>
              </a:solidFill>
              <a:latin typeface="+mn-lt"/>
              <a:cs typeface="Segoe UI Semilight" panose="020B0402040204020203" pitchFamily="34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+mn-lt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39416" y="2203696"/>
            <a:ext cx="604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«</a:t>
            </a:r>
            <a:r>
              <a:rPr lang="ru-RU" sz="2400" b="1" dirty="0"/>
              <a:t>Предупреждение опухолей - область, целиком относящаяся к задачам будущего и почти не имеющая за собой прошлого и настоящего</a:t>
            </a:r>
            <a:r>
              <a:rPr lang="ru-RU" sz="2400" dirty="0"/>
              <a:t>»     </a:t>
            </a:r>
          </a:p>
          <a:p>
            <a:pPr algn="just"/>
            <a:endParaRPr lang="ru-RU" dirty="0"/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Н.Н. Петров</a:t>
            </a:r>
          </a:p>
        </p:txBody>
      </p:sp>
      <p:pic>
        <p:nvPicPr>
          <p:cNvPr id="1028" name="Picture 4" descr="https://i.mycdn.me/i?r=AyH4iRPQ2q0otWIFepML2LxRA5eoQ7nDIDdDnFloHLM2bQ&amp;dpr=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01" y="25318"/>
            <a:ext cx="4537680" cy="67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21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D59AD4E-6AA9-4C31-8DF7-0479E302FC4B}"/>
              </a:ext>
            </a:extLst>
          </p:cNvPr>
          <p:cNvSpPr/>
          <p:nvPr/>
        </p:nvSpPr>
        <p:spPr>
          <a:xfrm>
            <a:off x="0" y="498892"/>
            <a:ext cx="12192000" cy="5844758"/>
          </a:xfrm>
          <a:prstGeom prst="rect">
            <a:avLst/>
          </a:prstGeom>
          <a:solidFill>
            <a:srgbClr val="B3A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D47C9AE-DE9E-4EA4-ACDA-686925A8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76672"/>
            <a:ext cx="5663952" cy="30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2134FEC-1781-4038-BAAB-F941E7FE247F}"/>
              </a:ext>
            </a:extLst>
          </p:cNvPr>
          <p:cNvSpPr/>
          <p:nvPr/>
        </p:nvSpPr>
        <p:spPr>
          <a:xfrm>
            <a:off x="6240016" y="874062"/>
            <a:ext cx="48770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cs typeface="Times New Roman" panose="02020603050405020304" pitchFamily="18" charset="0"/>
              </a:rPr>
              <a:t>1926 г. онкологическое отделение на базе больницы им. И.И. Мечникова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CF0438B-7E35-4EF9-8ECC-C54690D3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692859"/>
            <a:ext cx="6519658" cy="36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ADF314D-E375-4BA2-A4A1-B0631EBF46C6}"/>
              </a:ext>
            </a:extLst>
          </p:cNvPr>
          <p:cNvSpPr/>
          <p:nvPr/>
        </p:nvSpPr>
        <p:spPr>
          <a:xfrm>
            <a:off x="335360" y="4044908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cs typeface="Times New Roman" panose="02020603050405020304" pitchFamily="18" charset="0"/>
              </a:rPr>
              <a:t>1927 г. Научно-практический онкологический институт</a:t>
            </a:r>
          </a:p>
          <a:p>
            <a:r>
              <a:rPr lang="ru-RU" sz="2800" dirty="0">
                <a:cs typeface="Times New Roman" panose="02020603050405020304" pitchFamily="18" charset="0"/>
              </a:rPr>
              <a:t>1966 г. Институту присвоено имя  Н.Н. Петрова</a:t>
            </a:r>
          </a:p>
        </p:txBody>
      </p:sp>
    </p:spTree>
    <p:extLst>
      <p:ext uri="{BB962C8B-B14F-4D97-AF65-F5344CB8AC3E}">
        <p14:creationId xmlns:p14="http://schemas.microsoft.com/office/powerpoint/2010/main" val="178606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FC6EA37-78A1-44D7-8B09-5B7C3BA7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9588" r="18602" b="221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6312024" cy="25853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В 1914 г. в Санкт-Петербурге был созван I Всероссийский съезд по борьбе с раковыми заболеваниями, на котором впервые в истории страны был рассмотрен вопрос о состоянии противораковой борьбы в России.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Научная программа съезда включала такие, остающиеся актуальными и сегодня, направления, как </a:t>
            </a:r>
          </a:p>
          <a:p>
            <a:pPr marL="457200" indent="-192088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1"/>
                </a:solidFill>
              </a:rPr>
              <a:t>этиология и патогенез злокачественного роста,</a:t>
            </a:r>
          </a:p>
          <a:p>
            <a:pPr marL="457200" indent="-192088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1"/>
                </a:solidFill>
              </a:rPr>
              <a:t>диагностика и методы лечения опухолей, </a:t>
            </a:r>
          </a:p>
          <a:p>
            <a:pPr marL="457200" indent="-192088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1"/>
                </a:solidFill>
              </a:rPr>
              <a:t>статистика рака в России.  </a:t>
            </a:r>
          </a:p>
        </p:txBody>
      </p:sp>
    </p:spTree>
    <p:extLst>
      <p:ext uri="{BB962C8B-B14F-4D97-AF65-F5344CB8AC3E}">
        <p14:creationId xmlns:p14="http://schemas.microsoft.com/office/powerpoint/2010/main" val="28639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FEB7451-3A69-4DA3-9B84-1CE312111D7F}"/>
              </a:ext>
            </a:extLst>
          </p:cNvPr>
          <p:cNvSpPr/>
          <p:nvPr/>
        </p:nvSpPr>
        <p:spPr>
          <a:xfrm>
            <a:off x="6815403" y="0"/>
            <a:ext cx="5376597" cy="6858000"/>
          </a:xfrm>
          <a:prstGeom prst="rect">
            <a:avLst/>
          </a:prstGeom>
          <a:solidFill>
            <a:srgbClr val="B3A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78732" y="186010"/>
            <a:ext cx="537659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endParaRPr lang="ru-RU" b="1" dirty="0"/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1930 г. </a:t>
            </a:r>
            <a:r>
              <a:rPr lang="ru-RU" dirty="0"/>
              <a:t>– на  </a:t>
            </a:r>
            <a:r>
              <a:rPr lang="en-US" dirty="0"/>
              <a:t>I </a:t>
            </a:r>
            <a:r>
              <a:rPr lang="ru-RU" dirty="0"/>
              <a:t>конференции врачей Московской области, посвященной противораковой борьбе, </a:t>
            </a:r>
            <a:r>
              <a:rPr lang="ru-RU" b="1" dirty="0">
                <a:solidFill>
                  <a:srgbClr val="C00000"/>
                </a:solidFill>
              </a:rPr>
              <a:t>было предложено организовать диспансеры </a:t>
            </a:r>
            <a:r>
              <a:rPr lang="ru-RU" dirty="0"/>
              <a:t>- основное звено практической онкологической сети, одним из главных направлений деятельности которых было организационно-методическое руководство профилактическими противораковыми мероприятиями. 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1934 </a:t>
            </a:r>
            <a:r>
              <a:rPr lang="ru-RU" sz="2000" b="1" dirty="0">
                <a:solidFill>
                  <a:srgbClr val="C00000"/>
                </a:solidFill>
              </a:rPr>
              <a:t>г. - </a:t>
            </a:r>
            <a:r>
              <a:rPr lang="ru-RU" b="1" dirty="0">
                <a:solidFill>
                  <a:srgbClr val="C00000"/>
                </a:solidFill>
              </a:rPr>
              <a:t>Постановление Совнаркома РСФСР № 1135 «Об организации борьбы с раковыми заболеваниями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just"/>
            <a:r>
              <a:rPr lang="ru-RU" dirty="0"/>
              <a:t>В 1934 г. Совнарком СССР возложил на </a:t>
            </a:r>
            <a:r>
              <a:rPr lang="ru-RU" b="1" dirty="0"/>
              <a:t>Центральный онкологический институт Наркомздрава СССР </a:t>
            </a:r>
            <a:r>
              <a:rPr lang="ru-RU" dirty="0"/>
              <a:t>(ныне МНИОИ им. П.А. Герцена) обязанность по подготовке специалистов-онкологов.</a:t>
            </a:r>
          </a:p>
          <a:p>
            <a:pPr algn="just"/>
            <a:r>
              <a:rPr lang="ru-RU" dirty="0"/>
              <a:t>В соответствии с приказом Наркомздрава СССР от 29.10.39 № 380 в составе ЦОИ была создана кафедра онкологии, которую возглавил проф.  Я.М. </a:t>
            </a:r>
            <a:r>
              <a:rPr lang="ru-RU" dirty="0" err="1"/>
              <a:t>Брускин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56437F13-6E45-42F2-BC8B-A2198563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03" y="1412776"/>
            <a:ext cx="537659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>
            <a:extLst>
              <a:ext uri="{FF2B5EF4-FFF2-40B4-BE49-F238E27FC236}">
                <a16:creationId xmlns:a16="http://schemas.microsoft.com/office/drawing/2014/main" xmlns="" id="{D9FBB016-98AE-48F2-831E-A263CD3EB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50000" r="22510" b="36711"/>
          <a:stretch/>
        </p:blipFill>
        <p:spPr bwMode="auto">
          <a:xfrm>
            <a:off x="2567608" y="2833986"/>
            <a:ext cx="1944216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06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44270" y="4542744"/>
            <a:ext cx="3119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Савицкий Александр Иванович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(1887 – 1973)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директор ЦОИ им. П.А. Герцена (1944-1953)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3472" y="474344"/>
            <a:ext cx="6357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cs typeface="Times New Roman" panose="02020603050405020304" pitchFamily="18" charset="0"/>
              </a:rPr>
              <a:t>	По инициативе </a:t>
            </a:r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А.И. Савицкого </a:t>
            </a:r>
            <a:r>
              <a:rPr lang="ru-RU" sz="2400" dirty="0">
                <a:cs typeface="Times New Roman" panose="02020603050405020304" pitchFamily="18" charset="0"/>
              </a:rPr>
              <a:t>создано Управление противораковыми учреждениями Наркомздрава СССР, а сам он стал первым руководителем онкологической службы страны. </a:t>
            </a:r>
            <a:endParaRPr lang="ru-RU" sz="24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cs typeface="Times New Roman" panose="02020603050405020304" pitchFamily="18" charset="0"/>
              </a:rPr>
              <a:t>По </a:t>
            </a:r>
            <a:r>
              <a:rPr lang="ru-RU" sz="2400" dirty="0">
                <a:cs typeface="Times New Roman" panose="02020603050405020304" pitchFamily="18" charset="0"/>
              </a:rPr>
              <a:t>его личной инициативе было подготовлено Постановление Совнаркома СССР от 30 апреля 1945 г. № 935 «О мероприятиях по улучшению онкологической помощи населению», на основе которого вышел приказ Наркомздрава СССР о создании государственной противораковой службы.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79576" y="555265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cs typeface="Times New Roman" panose="02020603050405020304" pitchFamily="18" charset="0"/>
              </a:rPr>
              <a:t>Эти нормативные документы явились основой для развертывания в масштабах страны специализированной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сети онкологических диспансеров</a:t>
            </a:r>
            <a:r>
              <a:rPr lang="ru-RU" sz="1600" dirty="0">
                <a:cs typeface="Times New Roman" panose="02020603050405020304" pitchFamily="18" charset="0"/>
              </a:rPr>
              <a:t>, существующей и до настоящего времени. </a:t>
            </a:r>
          </a:p>
        </p:txBody>
      </p:sp>
      <p:pic>
        <p:nvPicPr>
          <p:cNvPr id="7170" name="Picture 2" descr="Картинки по запросу &quot;савицкий александр иванович&quot;">
            <a:extLst>
              <a:ext uri="{FF2B5EF4-FFF2-40B4-BE49-F238E27FC236}">
                <a16:creationId xmlns:a16="http://schemas.microsoft.com/office/drawing/2014/main" xmlns="" id="{B50A157B-9CD0-494E-8121-6B05D27D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1" y="560929"/>
            <a:ext cx="3119611" cy="39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0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4744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Постановление </a:t>
            </a:r>
            <a:r>
              <a:rPr lang="ru-RU" sz="2800" b="1" dirty="0" smtClean="0">
                <a:solidFill>
                  <a:srgbClr val="C00000"/>
                </a:solidFill>
              </a:rPr>
              <a:t>Совета </a:t>
            </a:r>
            <a:r>
              <a:rPr lang="ru-RU" sz="2800" b="1" dirty="0">
                <a:solidFill>
                  <a:srgbClr val="C00000"/>
                </a:solidFill>
              </a:rPr>
              <a:t>Народных Комиссаров СССР от 30 апреля 1945 г.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№ 935  </a:t>
            </a:r>
            <a:r>
              <a:rPr lang="ru-RU" sz="2800" b="1" dirty="0"/>
              <a:t>«О мероприятиях по улучшению онкологической помощи населению»</a:t>
            </a:r>
          </a:p>
          <a:p>
            <a:pPr algn="ctr"/>
            <a:r>
              <a:rPr lang="ru-RU" sz="2800" b="1" dirty="0"/>
              <a:t> </a:t>
            </a:r>
          </a:p>
          <a:p>
            <a:pPr marL="712788" indent="-265113" algn="just">
              <a:buFont typeface="Arial" panose="020B0604020202020204" pitchFamily="34" charset="0"/>
              <a:buChar char="•"/>
            </a:pPr>
            <a:r>
              <a:rPr lang="ru-RU" sz="2800" dirty="0"/>
              <a:t>открытие на территории СССР 126 онкологических диспансеров, </a:t>
            </a:r>
          </a:p>
          <a:p>
            <a:pPr marL="712788" indent="-265113" algn="just">
              <a:buFont typeface="Arial" panose="020B0604020202020204" pitchFamily="34" charset="0"/>
              <a:buChar char="•"/>
            </a:pPr>
            <a:r>
              <a:rPr lang="ru-RU" sz="2800" dirty="0"/>
              <a:t>обеспечение диспансеров радием и рентгеновской аппаратурой, </a:t>
            </a:r>
          </a:p>
          <a:p>
            <a:pPr marL="712788" indent="-265113" algn="just">
              <a:buFont typeface="Arial" panose="020B0604020202020204" pitchFamily="34" charset="0"/>
              <a:buChar char="•"/>
            </a:pPr>
            <a:r>
              <a:rPr lang="ru-RU" sz="2800" dirty="0"/>
              <a:t>подготовка квалифицированных кадров врачей-онкологов, </a:t>
            </a:r>
          </a:p>
          <a:p>
            <a:pPr marL="712788" indent="-265113" algn="just">
              <a:buFont typeface="Arial" panose="020B0604020202020204" pitchFamily="34" charset="0"/>
              <a:buChar char="•"/>
            </a:pPr>
            <a:r>
              <a:rPr lang="ru-RU" sz="2800" dirty="0"/>
              <a:t>организация регистрации и учета заболевших, </a:t>
            </a:r>
          </a:p>
          <a:p>
            <a:pPr marL="712788" indent="-265113" algn="just">
              <a:buFont typeface="Arial" panose="020B0604020202020204" pitchFamily="34" charset="0"/>
              <a:buChar char="•"/>
            </a:pPr>
            <a:r>
              <a:rPr lang="ru-RU" sz="2800" dirty="0"/>
              <a:t>активное выявление больных с онкологическими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2748829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C:\Users\Лариса\Desktop\1948 0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/>
          <a:srcRect l="22849" t="30895" r="20322" b="12576"/>
          <a:stretch/>
        </p:blipFill>
        <p:spPr>
          <a:xfrm>
            <a:off x="1252728" y="1556792"/>
            <a:ext cx="7666363" cy="4824536"/>
          </a:xfrm>
        </p:spPr>
      </p:pic>
      <p:pic>
        <p:nvPicPr>
          <p:cNvPr id="2050" name="Picture 2" descr="Картинки по запросу &quot;рсфср&quot;">
            <a:extLst>
              <a:ext uri="{FF2B5EF4-FFF2-40B4-BE49-F238E27FC236}">
                <a16:creationId xmlns:a16="http://schemas.microsoft.com/office/drawing/2014/main" xmlns="" id="{507715DF-5FC3-45D2-9CE6-0E9B168E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722000"/>
            <a:ext cx="2232006" cy="24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648C256-79FB-4DAE-BE2C-0E57F425E377}"/>
              </a:ext>
            </a:extLst>
          </p:cNvPr>
          <p:cNvSpPr/>
          <p:nvPr/>
        </p:nvSpPr>
        <p:spPr>
          <a:xfrm>
            <a:off x="839416" y="301298"/>
            <a:ext cx="1135258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Статистика заболеваемости онкологическими заболеваниями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в РСФСР 1948-1949гг. </a:t>
            </a:r>
          </a:p>
        </p:txBody>
      </p:sp>
    </p:spTree>
    <p:extLst>
      <p:ext uri="{BB962C8B-B14F-4D97-AF65-F5344CB8AC3E}">
        <p14:creationId xmlns:p14="http://schemas.microsoft.com/office/powerpoint/2010/main" val="369154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7448" y="350752"/>
            <a:ext cx="69616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2788"/>
            <a:r>
              <a:rPr lang="ru-RU" sz="2000" dirty="0">
                <a:cs typeface="Times New Roman" panose="02020603050405020304" pitchFamily="18" charset="0"/>
              </a:rPr>
              <a:t>	По инициативе Ленинградского ГОИ приказом Минздрава СССР № 312 от 26.05.1048 г. в практику были введены профилактические осмотры населения с формированием групп лиц высокого онкологического риска. 	Директор института академик АМН СССР А.И. Серебров был инициатором создания цитологической службы в Ленинграде и проведения цитологического скрининга рака шейки матки в стране, программа которого начала осуществляться с 1964 г. в Ленинградской области в системе медицинских учреждений Октябрьской железной дороги.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7448" y="3789040"/>
            <a:ext cx="6961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2788">
              <a:tabLst>
                <a:tab pos="712788" algn="l"/>
              </a:tabLst>
            </a:pPr>
            <a:r>
              <a:rPr lang="ru-RU" sz="2400" dirty="0">
                <a:cs typeface="Times New Roman" panose="02020603050405020304" pitchFamily="18" charset="0"/>
              </a:rPr>
              <a:t>	Одновременно, по инициативе сотрудников ГОИ им. П.А. Герцена, в котором цитологическая лаборатория была организована Н.Н. Шиллер-Волковой еще в 1935 г., начат цитологический скрининг рака шейки матки в Калинине.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5B19E8D5-C6E6-4DD7-B4E7-D106D931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36777"/>
            <a:ext cx="3575720" cy="65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ак шейки матки в цитологическом препарате">
            <a:extLst>
              <a:ext uri="{FF2B5EF4-FFF2-40B4-BE49-F238E27FC236}">
                <a16:creationId xmlns:a16="http://schemas.microsoft.com/office/drawing/2014/main" xmlns="" id="{BD898ACA-E884-4E88-9F7E-BFB979C6C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1" b="9312"/>
          <a:stretch/>
        </p:blipFill>
        <p:spPr bwMode="auto">
          <a:xfrm>
            <a:off x="791183" y="3140968"/>
            <a:ext cx="1140081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CABE73-0120-4B33-86A1-5E4FC7B20F65}"/>
              </a:ext>
            </a:extLst>
          </p:cNvPr>
          <p:cNvSpPr/>
          <p:nvPr/>
        </p:nvSpPr>
        <p:spPr>
          <a:xfrm>
            <a:off x="1055440" y="129592"/>
            <a:ext cx="105851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15963"/>
            <a:r>
              <a:rPr lang="ru-RU" sz="2400" dirty="0">
                <a:cs typeface="Times New Roman" panose="02020603050405020304" pitchFamily="18" charset="0"/>
              </a:rPr>
              <a:t>	В результате проведения этих программ через 20 лет после начала скрининга было отмечено значительное, на 70-80%, снижение показателей заболеваемости и смертности от рака шейки матки и преобладание в структуре заболеваемости ранних стадий рака. </a:t>
            </a:r>
          </a:p>
          <a:p>
            <a:pPr algn="just"/>
            <a:endParaRPr lang="ru-RU" sz="2400" dirty="0">
              <a:cs typeface="Times New Roman" panose="02020603050405020304" pitchFamily="18" charset="0"/>
            </a:endParaRPr>
          </a:p>
          <a:p>
            <a:pPr algn="just" defTabSz="715963"/>
            <a:r>
              <a:rPr lang="ru-RU" sz="2400" dirty="0">
                <a:cs typeface="Times New Roman" panose="02020603050405020304" pitchFamily="18" charset="0"/>
              </a:rPr>
              <a:t>	С </a:t>
            </a:r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1977 г.</a:t>
            </a:r>
            <a:r>
              <a:rPr lang="ru-RU" sz="2400" b="1" dirty="0">
                <a:cs typeface="Times New Roman" panose="02020603050405020304" pitchFamily="18" charset="0"/>
              </a:rPr>
              <a:t> </a:t>
            </a:r>
            <a:r>
              <a:rPr lang="ru-RU" sz="2400" dirty="0">
                <a:cs typeface="Times New Roman" panose="02020603050405020304" pitchFamily="18" charset="0"/>
              </a:rPr>
              <a:t>в России началось формирование централизованных цитологических лабораторий. Цитологический скрининг рака шейки матки был включен в систему ежегодных массовых профилактических осмотров.</a:t>
            </a:r>
          </a:p>
        </p:txBody>
      </p:sp>
    </p:spTree>
    <p:extLst>
      <p:ext uri="{BB962C8B-B14F-4D97-AF65-F5344CB8AC3E}">
        <p14:creationId xmlns:p14="http://schemas.microsoft.com/office/powerpoint/2010/main" val="311651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464" y="476672"/>
            <a:ext cx="9217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 </a:t>
            </a:r>
            <a:r>
              <a:rPr lang="ru-RU" sz="2400" b="1" dirty="0">
                <a:solidFill>
                  <a:srgbClr val="FF0000"/>
                </a:solidFill>
              </a:rPr>
              <a:t>1965 </a:t>
            </a:r>
            <a:r>
              <a:rPr lang="ru-RU" sz="2400" dirty="0"/>
              <a:t>г. в РСФСР было создано 116 онкологических диспансеров и развернуто 13,9 тыс. онкологических коек.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 </a:t>
            </a:r>
            <a:r>
              <a:rPr lang="ru-RU" sz="2400" b="1" dirty="0">
                <a:solidFill>
                  <a:srgbClr val="FF0000"/>
                </a:solidFill>
              </a:rPr>
              <a:t>1991</a:t>
            </a:r>
            <a:r>
              <a:rPr lang="ru-RU" sz="2400" dirty="0"/>
              <a:t> г. число онкологических коек в республике возросло в 2 раза и достигло 28,4 тыс. В диспансерах с начала 70-х годов начали создаваться узкопрофильные отделения: торакальные, абдоминальные, опухолей головы и шеи, химиотерапевтические, урологические, детской онкологии.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 </a:t>
            </a:r>
            <a:r>
              <a:rPr lang="ru-RU" sz="2400" b="1" dirty="0">
                <a:solidFill>
                  <a:srgbClr val="FF0000"/>
                </a:solidFill>
              </a:rPr>
              <a:t>1971 по 1991 </a:t>
            </a:r>
            <a:r>
              <a:rPr lang="ru-RU" sz="2400" dirty="0"/>
              <a:t>гг. абсолютное число больных со злокачественными опухолями, состоящих на учете в онкологических диспансерах, возросло в 2 раза, что было обусловлено как ростом заболеваемости, так и прогрессом в специализированном лечении и увеличением выживаемости больных.</a:t>
            </a:r>
          </a:p>
        </p:txBody>
      </p:sp>
    </p:spTree>
    <p:extLst>
      <p:ext uri="{BB962C8B-B14F-4D97-AF65-F5344CB8AC3E}">
        <p14:creationId xmlns:p14="http://schemas.microsoft.com/office/powerpoint/2010/main" val="395511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historiosophy.ru/wp-content/uploads/2017/09/6994c7e40c00518bf49a036b73b0764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368" y="982175"/>
            <a:ext cx="5447928" cy="48936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На Руси термин «рак» встречается с зарождением письменности — как дословный перевод византийского оригинала. До этого болезнь называли по-народному: «</a:t>
            </a:r>
            <a:r>
              <a:rPr lang="ru-RU" sz="2400" dirty="0" err="1"/>
              <a:t>рытиком</a:t>
            </a:r>
            <a:r>
              <a:rPr lang="ru-RU" sz="2400" dirty="0"/>
              <a:t>» или «волосатиком». </a:t>
            </a:r>
            <a:r>
              <a:rPr lang="ru-RU" sz="2400" dirty="0" err="1"/>
              <a:t>Ипатьевская</a:t>
            </a:r>
            <a:r>
              <a:rPr lang="ru-RU" sz="2400" dirty="0"/>
              <a:t> летопись за 1287 год описывает рак нижней губы у князя Владимира Галицкого: «Начала у него гнить нижняя губа. Первый год — мало, на второй и третий ‒ больше стала гнить… И преставился он в </a:t>
            </a:r>
            <a:r>
              <a:rPr lang="ru-RU" sz="2400" dirty="0" err="1"/>
              <a:t>Любомли</a:t>
            </a:r>
            <a:r>
              <a:rPr lang="ru-RU" sz="2400" dirty="0"/>
              <a:t>-городе в год 6797 от болезни своей…»</a:t>
            </a:r>
          </a:p>
        </p:txBody>
      </p:sp>
      <p:pic>
        <p:nvPicPr>
          <p:cNvPr id="4" name="Picture 4" descr="Владимир Ярославич - князь Галицкий, единственный сын Яросла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66" y="1058124"/>
            <a:ext cx="4297660" cy="47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EA6228D-42CD-C143-B35B-1CD0B3E8C6BE}"/>
              </a:ext>
            </a:extLst>
          </p:cNvPr>
          <p:cNvSpPr/>
          <p:nvPr/>
        </p:nvSpPr>
        <p:spPr>
          <a:xfrm>
            <a:off x="7259066" y="5799876"/>
            <a:ext cx="4297660" cy="646331"/>
          </a:xfrm>
          <a:prstGeom prst="rect">
            <a:avLst/>
          </a:prstGeom>
          <a:solidFill>
            <a:schemeClr val="lt1">
              <a:alpha val="57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Владимир Ярославич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князь Галицкий</a:t>
            </a:r>
          </a:p>
        </p:txBody>
      </p:sp>
    </p:spTree>
    <p:extLst>
      <p:ext uri="{BB962C8B-B14F-4D97-AF65-F5344CB8AC3E}">
        <p14:creationId xmlns:p14="http://schemas.microsoft.com/office/powerpoint/2010/main" val="7769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© vk.com">
            <a:extLst>
              <a:ext uri="{FF2B5EF4-FFF2-40B4-BE49-F238E27FC236}">
                <a16:creationId xmlns:a16="http://schemas.microsoft.com/office/drawing/2014/main" xmlns="" id="{8354BCB9-4FA1-4D00-A459-7B6078094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2192" b="11931"/>
          <a:stretch/>
        </p:blipFill>
        <p:spPr bwMode="auto">
          <a:xfrm>
            <a:off x="767408" y="0"/>
            <a:ext cx="11784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3928C8-C9F1-437D-ABC7-CCCB3DD02297}"/>
              </a:ext>
            </a:extLst>
          </p:cNvPr>
          <p:cNvSpPr/>
          <p:nvPr/>
        </p:nvSpPr>
        <p:spPr>
          <a:xfrm>
            <a:off x="983432" y="404664"/>
            <a:ext cx="3672409" cy="25545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</a:rPr>
              <a:t>В 1951 г. в Москве основан Институт экспериментальной и клинической онкологии, ныне - </a:t>
            </a:r>
            <a:r>
              <a:rPr lang="ru-RU" sz="2000" b="1" dirty="0">
                <a:solidFill>
                  <a:srgbClr val="00B0F0"/>
                </a:solidFill>
              </a:rPr>
              <a:t>Российский онкологический научный центр им. Н.Н. Блохина РАМН</a:t>
            </a:r>
            <a:r>
              <a:rPr lang="ru-RU" sz="2000" dirty="0">
                <a:solidFill>
                  <a:schemeClr val="bg1"/>
                </a:solidFill>
              </a:rPr>
              <a:t> - одно из крупнейших медицинских учреждений России и мира.</a:t>
            </a:r>
          </a:p>
        </p:txBody>
      </p:sp>
    </p:spTree>
    <p:extLst>
      <p:ext uri="{BB962C8B-B14F-4D97-AF65-F5344CB8AC3E}">
        <p14:creationId xmlns:p14="http://schemas.microsoft.com/office/powerpoint/2010/main" val="404320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цыб анатолий федорович фото&quot;">
            <a:extLst>
              <a:ext uri="{FF2B5EF4-FFF2-40B4-BE49-F238E27FC236}">
                <a16:creationId xmlns:a16="http://schemas.microsoft.com/office/drawing/2014/main" xmlns="" id="{9CA853FF-2268-46CF-8C48-C023831F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764704"/>
            <a:ext cx="3456384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30168-81CC-45D3-B022-6DCEFEFE25B7}"/>
              </a:ext>
            </a:extLst>
          </p:cNvPr>
          <p:cNvSpPr/>
          <p:nvPr/>
        </p:nvSpPr>
        <p:spPr>
          <a:xfrm>
            <a:off x="887053" y="1289590"/>
            <a:ext cx="68041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22 августа 1958 г. </a:t>
            </a:r>
            <a:r>
              <a:rPr lang="ru-RU" sz="2800" dirty="0">
                <a:cs typeface="Times New Roman" panose="02020603050405020304" pitchFamily="18" charset="0"/>
              </a:rPr>
              <a:t>институт медицинской радиологии АМН СССР в Обнинске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1992 г. </a:t>
            </a:r>
            <a:r>
              <a:rPr lang="ru-RU" sz="2800" dirty="0">
                <a:cs typeface="Times New Roman" panose="02020603050405020304" pitchFamily="18" charset="0"/>
              </a:rPr>
              <a:t>Медицинский радиологический научный центр РАМН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2014 г. </a:t>
            </a:r>
            <a:r>
              <a:rPr lang="ru-RU" sz="2800" dirty="0">
                <a:cs typeface="Times New Roman" panose="02020603050405020304" pitchFamily="18" charset="0"/>
              </a:rPr>
              <a:t>филиал ФГБУ </a:t>
            </a:r>
            <a:r>
              <a:rPr lang="ru-RU" sz="2800" dirty="0" smtClean="0">
                <a:cs typeface="Times New Roman" panose="02020603050405020304" pitchFamily="18" charset="0"/>
              </a:rPr>
              <a:t>«Национальный медицинский исследовательский центр радиологии» </a:t>
            </a:r>
            <a:r>
              <a:rPr lang="ru-RU" sz="2800" dirty="0">
                <a:cs typeface="Times New Roman" panose="02020603050405020304" pitchFamily="18" charset="0"/>
              </a:rPr>
              <a:t>Минздрава России. </a:t>
            </a:r>
            <a:endParaRPr lang="ru-RU" sz="2800" dirty="0" smtClean="0"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cs typeface="Times New Roman" panose="02020603050405020304" pitchFamily="18" charset="0"/>
              </a:rPr>
              <a:t>В </a:t>
            </a:r>
            <a:r>
              <a:rPr lang="ru-RU" sz="2800" dirty="0">
                <a:cs typeface="Times New Roman" panose="02020603050405020304" pitchFamily="18" charset="0"/>
              </a:rPr>
              <a:t>настоящее время МРНЦ им. А.Ф. Цыба является одним из крупнейших в </a:t>
            </a:r>
            <a:r>
              <a:rPr lang="ru-RU" sz="2800" dirty="0" smtClean="0">
                <a:cs typeface="Times New Roman" panose="02020603050405020304" pitchFamily="18" charset="0"/>
              </a:rPr>
              <a:t>России радиологических центров.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E7ECB3-B2A7-47F8-9313-5DA02A450AAC}"/>
              </a:ext>
            </a:extLst>
          </p:cNvPr>
          <p:cNvSpPr txBox="1"/>
          <p:nvPr/>
        </p:nvSpPr>
        <p:spPr>
          <a:xfrm>
            <a:off x="9250096" y="5631631"/>
            <a:ext cx="137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cs typeface="Times New Roman" panose="02020603050405020304" pitchFamily="18" charset="0"/>
              </a:rPr>
              <a:t>А.Ф. </a:t>
            </a:r>
            <a:r>
              <a:rPr lang="ru-RU" sz="2400" dirty="0" smtClean="0">
                <a:cs typeface="Times New Roman" panose="02020603050405020304" pitchFamily="18" charset="0"/>
              </a:rPr>
              <a:t>ЦЫБ</a:t>
            </a:r>
            <a:endParaRPr lang="ru-R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50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43FBD3-3174-40B3-8683-9B580FA9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9B89CF-D3E9-450A-8F42-040A6619D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versiya.info">
            <a:extLst>
              <a:ext uri="{FF2B5EF4-FFF2-40B4-BE49-F238E27FC236}">
                <a16:creationId xmlns:a16="http://schemas.microsoft.com/office/drawing/2014/main" xmlns="" id="{B28CE645-AB0B-4587-BD6C-C14CB826F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-17" b="9338"/>
          <a:stretch/>
        </p:blipFill>
        <p:spPr bwMode="auto">
          <a:xfrm>
            <a:off x="695400" y="-1"/>
            <a:ext cx="11496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DC61DE66-FE90-42F7-87F8-18F756D726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B74EB8A-85B1-7B45-8B33-71D75EFE4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5" y="2"/>
            <a:ext cx="10801200" cy="6837999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DECEFF-9001-40D6-B384-F61616133D23}"/>
              </a:ext>
            </a:extLst>
          </p:cNvPr>
          <p:cNvSpPr/>
          <p:nvPr/>
        </p:nvSpPr>
        <p:spPr>
          <a:xfrm>
            <a:off x="10200456" y="6309320"/>
            <a:ext cx="1055680" cy="548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03712" y="26064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2018 Г. – РЕФОРМА ЗДРАВООХРАНЕНИЯ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447928" y="6190394"/>
            <a:ext cx="6515100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/>
            <a:r>
              <a:rPr lang="en-US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https://www.rosminzdrav.ru/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4867CDB-7473-E94C-B3A1-9CAB6059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14" r="5141"/>
          <a:stretch/>
        </p:blipFill>
        <p:spPr>
          <a:xfrm>
            <a:off x="922564" y="989713"/>
            <a:ext cx="10580915" cy="5314841"/>
          </a:xfrm>
        </p:spPr>
      </p:pic>
      <p:sp>
        <p:nvSpPr>
          <p:cNvPr id="2" name="Прямоугольник 1"/>
          <p:cNvSpPr/>
          <p:nvPr/>
        </p:nvSpPr>
        <p:spPr>
          <a:xfrm>
            <a:off x="839416" y="137898"/>
            <a:ext cx="11352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Национальный проект «Здравоохранение»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47928" y="6190394"/>
            <a:ext cx="6515100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/>
            <a:r>
              <a:rPr lang="en-US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https://www.rosminzdrav.ru/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7197" y="239132"/>
            <a:ext cx="979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Федеральный проект «Борьба с онкологическими заболеваниями»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7223760" y="1766840"/>
            <a:ext cx="4968240" cy="3207781"/>
            <a:chOff x="0" y="1076950"/>
            <a:chExt cx="4943522" cy="285976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076950"/>
              <a:ext cx="4943522" cy="53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1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СНИЖЕНИЕ СМЕРТНОСТИ ОТ НОВООБРАЗОВАНИЙ, В ТОМ ЧИСЛЕ ОТ ЗЛОКАЧЕСТВЕННЫХ (ДО 185 СЛУЧАЕВ НА 100 ТЫС. ЧЕЛОВЕК)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25485" y="1688329"/>
              <a:ext cx="1857829" cy="464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72741" y="1721155"/>
              <a:ext cx="651090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200,6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525486" y="2238544"/>
              <a:ext cx="1788885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25486" y="2855401"/>
              <a:ext cx="1712685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525486" y="3472258"/>
              <a:ext cx="1598386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13" y="1721155"/>
              <a:ext cx="1918434" cy="301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Базовое значение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7758" y="2240000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2019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7757" y="2918352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58" y="3535209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2024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822450" y="1688329"/>
              <a:ext cx="0" cy="2248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893805" y="2305186"/>
              <a:ext cx="651090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199</a:t>
              </a:r>
              <a:r>
                <a:rPr lang="en-US" sz="1600" b="1" dirty="0">
                  <a:solidFill>
                    <a:srgbClr val="002060"/>
                  </a:solidFill>
                </a:rPr>
                <a:t>,5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93805" y="2918352"/>
              <a:ext cx="651090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193,5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93805" y="3535209"/>
              <a:ext cx="651090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185,0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62188" y="974642"/>
            <a:ext cx="6098387" cy="3409807"/>
            <a:chOff x="5590603" y="974640"/>
            <a:chExt cx="6098386" cy="340980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393090" y="1226794"/>
              <a:ext cx="52958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>
                  <a:solidFill>
                    <a:prstClr val="black"/>
                  </a:solidFill>
                </a:rPr>
                <a:t>центров амбулаторной онкологической помощи будут организованы в 85 субъектах РФ к концу 2024 г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590603" y="974640"/>
              <a:ext cx="10684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cs typeface="Calibri"/>
                </a:rPr>
                <a:t>420</a:t>
              </a:r>
              <a:endParaRPr lang="ru-RU" sz="4000" b="1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93090" y="2075658"/>
              <a:ext cx="529589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>
                  <a:solidFill>
                    <a:prstClr val="black"/>
                  </a:solidFill>
                </a:rPr>
                <a:t>региональных медицинских организаций, оказывающих помощь больным онкологическими заболеваниями (диспансеров/больниц), будут переоснащены медицинским оборудованием к концу 2024 г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590603" y="1853612"/>
              <a:ext cx="10684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cs typeface="Calibri"/>
                </a:rPr>
                <a:t>160</a:t>
              </a:r>
              <a:endParaRPr lang="ru-RU" sz="4000" b="1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393090" y="3553450"/>
              <a:ext cx="52958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 err="1">
                  <a:solidFill>
                    <a:prstClr val="black"/>
                  </a:solidFill>
                </a:rPr>
                <a:t>референс</a:t>
              </a:r>
              <a:r>
                <a:rPr lang="ru-RU" sz="1600" dirty="0">
                  <a:solidFill>
                    <a:prstClr val="black"/>
                  </a:solidFill>
                </a:rPr>
                <a:t>-центров </a:t>
              </a:r>
              <a:r>
                <a:rPr lang="ru-RU" sz="1600" dirty="0" err="1">
                  <a:solidFill>
                    <a:prstClr val="black"/>
                  </a:solidFill>
                </a:rPr>
                <a:t>иммуногистохимических</a:t>
              </a:r>
              <a:r>
                <a:rPr lang="ru-RU" sz="1600" dirty="0">
                  <a:solidFill>
                    <a:prstClr val="black"/>
                  </a:solidFill>
                </a:rPr>
                <a:t>, патоморфологических исследований и лучевых методов исследований будут созданы к концу 2020 г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665371" y="3291388"/>
              <a:ext cx="7010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cs typeface="Calibri"/>
                </a:rPr>
                <a:t>18</a:t>
              </a:r>
              <a:endParaRPr lang="ru-RU" sz="4000" b="1" dirty="0">
                <a:solidFill>
                  <a:srgbClr val="002060"/>
                </a:solidFill>
                <a:cs typeface="Calibri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62191" y="4731660"/>
            <a:ext cx="6313929" cy="1600438"/>
            <a:chOff x="5545231" y="4743459"/>
            <a:chExt cx="6313929" cy="160043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896100" y="4743459"/>
              <a:ext cx="49630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dirty="0">
                  <a:solidFill>
                    <a:prstClr val="black"/>
                  </a:solidFill>
                </a:rPr>
                <a:t>аудитории граждан старше 18 лет будут охвачены </a:t>
              </a:r>
              <a:r>
                <a:rPr lang="ru-RU" sz="1400" dirty="0" err="1">
                  <a:solidFill>
                    <a:prstClr val="black"/>
                  </a:solidFill>
                </a:rPr>
                <a:t>информационнокоммуникационной</a:t>
              </a:r>
              <a:r>
                <a:rPr lang="ru-RU" sz="1400" dirty="0">
                  <a:solidFill>
                    <a:prstClr val="black"/>
                  </a:solidFill>
                </a:rPr>
                <a:t> кампанией, направленной на раннее выявление онкологических заболеваний и повышение приверженности к лечению, по основным каналам: телевидение, радио и в </a:t>
              </a:r>
              <a:r>
                <a:rPr lang="ru-RU" sz="1400" dirty="0" err="1">
                  <a:solidFill>
                    <a:prstClr val="black"/>
                  </a:solidFill>
                </a:rPr>
                <a:t>информационнотелекоммуникационной</a:t>
              </a:r>
              <a:r>
                <a:rPr lang="ru-RU" sz="1400" dirty="0">
                  <a:solidFill>
                    <a:prstClr val="black"/>
                  </a:solidFill>
                </a:rPr>
                <a:t> сети «Интернет», к концу 2024 г.</a:t>
              </a: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5545231" y="4972803"/>
              <a:ext cx="1308936" cy="1234239"/>
              <a:chOff x="807149" y="5229225"/>
              <a:chExt cx="905712" cy="781050"/>
            </a:xfrm>
          </p:grpSpPr>
          <p:sp>
            <p:nvSpPr>
              <p:cNvPr id="31" name="Блок-схема: узел 30"/>
              <p:cNvSpPr/>
              <p:nvPr/>
            </p:nvSpPr>
            <p:spPr>
              <a:xfrm>
                <a:off x="807149" y="5229225"/>
                <a:ext cx="869251" cy="78105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87401" y="5380197"/>
                <a:ext cx="825460" cy="447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cs typeface="Calibri"/>
                  </a:rPr>
                  <a:t>70</a:t>
                </a:r>
                <a:r>
                  <a:rPr lang="ru-RU" sz="4000" b="1" dirty="0">
                    <a:solidFill>
                      <a:srgbClr val="002060"/>
                    </a:solidFill>
                    <a:cs typeface="Calibri"/>
                  </a:rPr>
                  <a:t> 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18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18471" y="6156960"/>
            <a:ext cx="662940" cy="571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8099" y="167170"/>
            <a:ext cx="10063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Федеральный проект «Обеспечение медицинских организаций системы здравоохранения квалифицированными кадрами»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39416" y="1107472"/>
            <a:ext cx="5091431" cy="3207781"/>
            <a:chOff x="0" y="1076950"/>
            <a:chExt cx="5066099" cy="285976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1076950"/>
              <a:ext cx="5066099" cy="384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100" b="1" dirty="0">
                  <a:solidFill>
                    <a:srgbClr val="002060"/>
                  </a:solidFill>
                </a:rPr>
                <a:t>УКОМПЛЕКТОВАННОСТЬ ВРАЧЕБНЫХ ДОЛЖНОСТЕЙ В ПОДРАЗДЕЛЕНИЯХ, ОКАЗЫВАЮЩИХ МЕДИЦИНСКУЮ ПОМОЩЬ В АМБУЛАТОРНЫХ УСЛОВИЯХ (%)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525485" y="1688329"/>
              <a:ext cx="1598387" cy="464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2743" y="1721155"/>
              <a:ext cx="547414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79</a:t>
              </a:r>
              <a:r>
                <a:rPr lang="en-US" sz="1600" b="1" dirty="0">
                  <a:solidFill>
                    <a:srgbClr val="002060"/>
                  </a:solidFill>
                </a:rPr>
                <a:t>,7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25486" y="2238544"/>
              <a:ext cx="1647441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525487" y="2855401"/>
              <a:ext cx="1704306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525486" y="3472258"/>
              <a:ext cx="1824356" cy="4644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13" y="1721155"/>
              <a:ext cx="1918434" cy="301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Базовое значение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758" y="2240000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2019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757" y="2918352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758" y="3535209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2024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822450" y="1688329"/>
              <a:ext cx="0" cy="2248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93807" y="2305186"/>
              <a:ext cx="547414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81,0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93805" y="2918352"/>
              <a:ext cx="547414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86</a:t>
              </a:r>
              <a:r>
                <a:rPr lang="en-US" sz="1600" b="1" dirty="0">
                  <a:solidFill>
                    <a:srgbClr val="002060"/>
                  </a:solidFill>
                </a:rPr>
                <a:t>,0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93807" y="3535209"/>
              <a:ext cx="547414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95,0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545716" y="4786065"/>
            <a:ext cx="2600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врачей будут работать в медицинских организациях, находящихся в ведении Минздрава России, органов исполнительной власти субъектов РФ в сфере охраны здоровья и муниципальных образований, к концу 2024 г.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65152" y="5347538"/>
            <a:ext cx="16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cs typeface="Calibri"/>
              </a:rPr>
              <a:t>598</a:t>
            </a:r>
            <a:r>
              <a:rPr lang="ru-RU" sz="2400" b="1" baseline="30000" dirty="0">
                <a:solidFill>
                  <a:srgbClr val="002060"/>
                </a:solidFill>
                <a:cs typeface="Calibri"/>
              </a:rPr>
              <a:t>тыс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30281" y="1623729"/>
            <a:ext cx="46672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prstClr val="black"/>
                </a:solidFill>
              </a:rPr>
              <a:t>средних медицинских работников будут работать в медицинских организациях, находящихся в ведении Минздрава России, органов исполнительной власти субъектов РФ в сфере охраны здоровья и муниципальных образований, к концу 2024 г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45362" y="2866432"/>
            <a:ext cx="4622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prstClr val="black"/>
                </a:solidFill>
              </a:rPr>
              <a:t>специалистов будут допущены к профессиональной деятельности 2100 через процедуру аккредитации специалистов к концу 2024 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40960" y="1567509"/>
            <a:ext cx="16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cs typeface="Calibri"/>
              </a:rPr>
              <a:t>1396</a:t>
            </a:r>
            <a:r>
              <a:rPr lang="ru-RU" sz="2400" b="1" baseline="30000" dirty="0">
                <a:solidFill>
                  <a:srgbClr val="002060"/>
                </a:solidFill>
                <a:cs typeface="Calibri"/>
              </a:rPr>
              <a:t>тыс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40960" y="2853243"/>
            <a:ext cx="16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cs typeface="Calibri"/>
              </a:rPr>
              <a:t>2100</a:t>
            </a:r>
            <a:r>
              <a:rPr lang="ru-RU" sz="2400" b="1" baseline="30000" dirty="0">
                <a:solidFill>
                  <a:srgbClr val="002060"/>
                </a:solidFill>
                <a:cs typeface="Calibri"/>
              </a:rPr>
              <a:t>тыс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435003" y="3788531"/>
            <a:ext cx="5407439" cy="2356798"/>
            <a:chOff x="-3570" y="1076950"/>
            <a:chExt cx="5380535" cy="210110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1076950"/>
              <a:ext cx="5066099" cy="274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</a:rPr>
                <a:t>Аккредитация специалистов, тыс. чел.*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874159" y="1479885"/>
              <a:ext cx="514199" cy="4644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874160" y="2096742"/>
              <a:ext cx="1704306" cy="4644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874159" y="2713599"/>
              <a:ext cx="3502806" cy="4644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3569" y="1481341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2019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3570" y="2159693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569" y="2776550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2024</a:t>
              </a: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1171122" y="1479885"/>
              <a:ext cx="0" cy="1698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242480" y="1546527"/>
              <a:ext cx="494778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190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42478" y="2159693"/>
              <a:ext cx="494778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750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42480" y="2776550"/>
              <a:ext cx="598455" cy="30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</a:rPr>
                <a:t>2100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2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648C256-79FB-4DAE-BE2C-0E57F425E377}"/>
              </a:ext>
            </a:extLst>
          </p:cNvPr>
          <p:cNvSpPr/>
          <p:nvPr/>
        </p:nvSpPr>
        <p:spPr>
          <a:xfrm>
            <a:off x="479376" y="188640"/>
            <a:ext cx="1135258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2019 – по </a:t>
            </a:r>
            <a:r>
              <a:rPr lang="ru-RU" sz="2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н.в</a:t>
            </a:r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: Развитие сети национальных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медицинских исследовательских центров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29" y="1132295"/>
            <a:ext cx="9144000" cy="44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447928" y="5949280"/>
            <a:ext cx="6515100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/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 доклада руководителя департамента организации медицинской помощи и санаторно-курортного дела МЗ РФ </a:t>
            </a: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Каракулиной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Е.В.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83" y="175399"/>
            <a:ext cx="21276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7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303912" y="6153924"/>
            <a:ext cx="6516687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/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Из доклада руководителя департамента организации медицинской помощи и санаторно-курортного дела МЗ РФ </a:t>
            </a:r>
            <a:r>
              <a:rPr lang="ru-RU" altLang="ru-RU" sz="1400" b="1" dirty="0" err="1">
                <a:latin typeface="+mn-lt"/>
                <a:cs typeface="Arial" panose="020B0604020202020204" pitchFamily="34" charset="0"/>
              </a:rPr>
              <a:t>Каракулиной</a:t>
            </a: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 Е.В.</a:t>
            </a:r>
          </a:p>
        </p:txBody>
      </p:sp>
      <p:pic>
        <p:nvPicPr>
          <p:cNvPr id="6" name="Рисунок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218" r="-1143"/>
          <a:stretch/>
        </p:blipFill>
        <p:spPr bwMode="auto">
          <a:xfrm>
            <a:off x="1559496" y="1425038"/>
            <a:ext cx="9248562" cy="44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648C256-79FB-4DAE-BE2C-0E57F425E377}"/>
              </a:ext>
            </a:extLst>
          </p:cNvPr>
          <p:cNvSpPr/>
          <p:nvPr/>
        </p:nvSpPr>
        <p:spPr>
          <a:xfrm>
            <a:off x="479376" y="402228"/>
            <a:ext cx="1135258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Направления взаимодействия НМИЦ с регионами 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18871"/>
            <a:ext cx="21276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3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A3C06C1-6678-4C01-B71F-56BD2B2F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1"/>
          <a:stretch>
            <a:fillRect/>
          </a:stretch>
        </p:blipFill>
        <p:spPr bwMode="auto">
          <a:xfrm>
            <a:off x="1157925" y="1192327"/>
            <a:ext cx="1827867" cy="223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69900" dist="38100" sx="102000" sy="102000" algn="l" rotWithShape="0">
              <a:prstClr val="black">
                <a:alpha val="34000"/>
              </a:prstClr>
            </a:outerShdw>
          </a:effec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EEBC90C9-3754-4397-B848-5A118C821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209" y="5943240"/>
            <a:ext cx="4680520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indent="450839" algn="just" defTabSz="914377"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0839" algn="just" defTabSz="914377"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FA6304-8D34-4F4D-948A-993EA6313A3A}"/>
              </a:ext>
            </a:extLst>
          </p:cNvPr>
          <p:cNvSpPr txBox="1"/>
          <p:nvPr/>
        </p:nvSpPr>
        <p:spPr>
          <a:xfrm>
            <a:off x="2985792" y="1073563"/>
            <a:ext cx="5566447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онкологии имени Н.Н. Блохина» Минздрава России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87CDFA-CE4F-4782-A035-866DEEF8F2D9}"/>
              </a:ext>
            </a:extLst>
          </p:cNvPr>
          <p:cNvSpPr txBox="1"/>
          <p:nvPr/>
        </p:nvSpPr>
        <p:spPr>
          <a:xfrm>
            <a:off x="3869703" y="1661855"/>
            <a:ext cx="5833171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радиологии» Минздрава России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290D3F-5D12-4BB5-A137-FD64B7DC3AE4}"/>
              </a:ext>
            </a:extLst>
          </p:cNvPr>
          <p:cNvSpPr txBox="1"/>
          <p:nvPr/>
        </p:nvSpPr>
        <p:spPr>
          <a:xfrm>
            <a:off x="3067477" y="2225180"/>
            <a:ext cx="5579279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         онкологии имени Н.Н. Петрова» Минздрава России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B7B448-0AC8-4460-B646-6A3CB9E94B9D}"/>
              </a:ext>
            </a:extLst>
          </p:cNvPr>
          <p:cNvSpPr txBox="1"/>
          <p:nvPr/>
        </p:nvSpPr>
        <p:spPr>
          <a:xfrm>
            <a:off x="3012184" y="3363225"/>
            <a:ext cx="6714583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«Национальный медицинский исследовательский центр нейрохирургии имени академика Н.Н. Бурденко» Минздрава России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2E1161-C6C2-4024-8516-A798227426F2}"/>
              </a:ext>
            </a:extLst>
          </p:cNvPr>
          <p:cNvSpPr txBox="1"/>
          <p:nvPr/>
        </p:nvSpPr>
        <p:spPr>
          <a:xfrm>
            <a:off x="3911279" y="2812523"/>
            <a:ext cx="6529515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эндокринологии» Минздрава России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BF3CAA-4220-4262-8BDA-C89915247097}"/>
              </a:ext>
            </a:extLst>
          </p:cNvPr>
          <p:cNvSpPr txBox="1"/>
          <p:nvPr/>
        </p:nvSpPr>
        <p:spPr>
          <a:xfrm>
            <a:off x="3012183" y="4621391"/>
            <a:ext cx="7093132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акушерства, гинекологии и </a:t>
            </a:r>
            <a:r>
              <a:rPr lang="ru-RU" sz="1200" b="1" dirty="0" err="1"/>
              <a:t>перинатологии</a:t>
            </a:r>
            <a:r>
              <a:rPr lang="ru-RU" sz="1200" b="1" dirty="0"/>
              <a:t> имени академика В.И. Кулакова» Минздрава России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A529BA-9D1E-4CEF-9B8C-9BF61DF95F46}"/>
              </a:ext>
            </a:extLst>
          </p:cNvPr>
          <p:cNvSpPr txBox="1"/>
          <p:nvPr/>
        </p:nvSpPr>
        <p:spPr>
          <a:xfrm>
            <a:off x="3911279" y="3961389"/>
            <a:ext cx="6873893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детской гематологии, онкологии и иммунологии имени Дмитрия Рогачева» Минздрава России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2A298D-0781-4458-9F5A-B4E0FE0E0A8B}"/>
              </a:ext>
            </a:extLst>
          </p:cNvPr>
          <p:cNvSpPr txBox="1"/>
          <p:nvPr/>
        </p:nvSpPr>
        <p:spPr>
          <a:xfrm>
            <a:off x="3052165" y="5775155"/>
            <a:ext cx="7244757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«Государственный научный центр </a:t>
            </a:r>
            <a:r>
              <a:rPr lang="ru-RU" sz="1200" b="1" dirty="0" err="1"/>
              <a:t>колопроктологии</a:t>
            </a:r>
            <a:r>
              <a:rPr lang="ru-RU" sz="1200" b="1" dirty="0"/>
              <a:t> имени </a:t>
            </a:r>
            <a:br>
              <a:rPr lang="ru-RU" sz="1200" b="1" dirty="0"/>
            </a:br>
            <a:r>
              <a:rPr lang="ru-RU" sz="1200" b="1" dirty="0"/>
              <a:t>А.Н. Рыжих» Минздрава России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C61CD1-7AE8-4BD2-B216-040DAED0D39E}"/>
              </a:ext>
            </a:extLst>
          </p:cNvPr>
          <p:cNvSpPr txBox="1"/>
          <p:nvPr/>
        </p:nvSpPr>
        <p:spPr>
          <a:xfrm>
            <a:off x="4683346" y="5189983"/>
            <a:ext cx="6396921" cy="492443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/>
              <a:t>ФГБУ  «Национальный медицинский исследовательский центр гематологии» </a:t>
            </a:r>
            <a:br>
              <a:rPr lang="ru-RU" sz="1200" b="1" dirty="0"/>
            </a:br>
            <a:r>
              <a:rPr lang="ru-RU" sz="1200" b="1" dirty="0"/>
              <a:t>Минздрава России.</a:t>
            </a:r>
          </a:p>
        </p:txBody>
      </p:sp>
      <p:pic>
        <p:nvPicPr>
          <p:cNvPr id="22" name="Picture 6" descr="Ð¤ÐÐÐ£ Â«ÐÐÐÐ¦ Ð¾Ð½ÐºÐ¾Ð»Ð¾Ð³Ð¸Ð¸ Ð¸Ð¼. Ð.Ð. ÐÐ»Ð¾ÑÐ¸Ð½Ð°Â» ÐÐ¸Ð½Ð·Ð´ÑÐ°Ð²Ð° Ð Ð¾ÑÑÐ¸Ð¸">
            <a:extLst>
              <a:ext uri="{FF2B5EF4-FFF2-40B4-BE49-F238E27FC236}">
                <a16:creationId xmlns:a16="http://schemas.microsoft.com/office/drawing/2014/main" xmlns="" id="{FCBB4CA5-2BD7-4D49-8F84-7F411BC7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0956" y="961995"/>
            <a:ext cx="1639839" cy="678351"/>
          </a:xfrm>
          <a:prstGeom prst="rect">
            <a:avLst/>
          </a:prstGeom>
          <a:noFill/>
        </p:spPr>
      </p:pic>
      <p:pic>
        <p:nvPicPr>
          <p:cNvPr id="23" name="Picture 8" descr="https://nmicr.ru/assets/css/img/logo-1.png">
            <a:extLst>
              <a:ext uri="{FF2B5EF4-FFF2-40B4-BE49-F238E27FC236}">
                <a16:creationId xmlns:a16="http://schemas.microsoft.com/office/drawing/2014/main" xmlns="" id="{0BA133EF-4EC4-4794-A3A8-625DDA8D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687" y="1519818"/>
            <a:ext cx="618527" cy="622947"/>
          </a:xfrm>
          <a:prstGeom prst="rect">
            <a:avLst/>
          </a:prstGeom>
          <a:noFill/>
        </p:spPr>
      </p:pic>
      <p:pic>
        <p:nvPicPr>
          <p:cNvPr id="24" name="Picture 10" descr="https://www.niioncologii.ru/img/logo.png">
            <a:extLst>
              <a:ext uri="{FF2B5EF4-FFF2-40B4-BE49-F238E27FC236}">
                <a16:creationId xmlns:a16="http://schemas.microsoft.com/office/drawing/2014/main" xmlns="" id="{4C5BCE62-8FF3-4230-9E32-D7C467355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0957" y="2232951"/>
            <a:ext cx="1944216" cy="4480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12" descr="Ð¤ÐÐÐ£ Â«ÐÐÐÐ¦ ÑÐ½Ð´Ð¾ÐºÑÐ¸Ð½Ð¾Ð»Ð¾Ð³Ð¸Ð¸Â»  ÐÐ¸Ð½Ð·Ð´ÑÐ°Ð²Ð° Ð Ð¾ÑÑÐ¸Ð¸">
            <a:extLst>
              <a:ext uri="{FF2B5EF4-FFF2-40B4-BE49-F238E27FC236}">
                <a16:creationId xmlns:a16="http://schemas.microsoft.com/office/drawing/2014/main" xmlns="" id="{A13705AA-A656-41B4-8F27-08FE05A3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477" y="2900500"/>
            <a:ext cx="810088" cy="360040"/>
          </a:xfrm>
          <a:prstGeom prst="rect">
            <a:avLst/>
          </a:prstGeom>
          <a:noFill/>
        </p:spPr>
      </p:pic>
      <p:pic>
        <p:nvPicPr>
          <p:cNvPr id="26" name="Picture 16" descr="http://optecgroup.com.images.1c-bitrix-cdn.ru/upload/iblock/cf7/mzl.frymdvyw.png?1459232431126364">
            <a:extLst>
              <a:ext uri="{FF2B5EF4-FFF2-40B4-BE49-F238E27FC236}">
                <a16:creationId xmlns:a16="http://schemas.microsoft.com/office/drawing/2014/main" xmlns="" id="{23F0A808-06A3-4CB2-83A3-A4159C07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3179" y="3167300"/>
            <a:ext cx="1115616" cy="764873"/>
          </a:xfrm>
          <a:prstGeom prst="rect">
            <a:avLst/>
          </a:prstGeom>
          <a:noFill/>
        </p:spPr>
      </p:pic>
      <p:pic>
        <p:nvPicPr>
          <p:cNvPr id="27" name="Picture 18" descr="https://im0-tub-ru.yandex.net/i?id=f965ac032791edac32dda62c8eab9646-l&amp;n=13">
            <a:extLst>
              <a:ext uri="{FF2B5EF4-FFF2-40B4-BE49-F238E27FC236}">
                <a16:creationId xmlns:a16="http://schemas.microsoft.com/office/drawing/2014/main" xmlns="" id="{18FC2BFE-97F1-4BF1-A997-FAF19D699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477" y="3979604"/>
            <a:ext cx="716263" cy="562664"/>
          </a:xfrm>
          <a:prstGeom prst="rect">
            <a:avLst/>
          </a:prstGeom>
          <a:noFill/>
        </p:spPr>
      </p:pic>
      <p:pic>
        <p:nvPicPr>
          <p:cNvPr id="28" name="Picture 20" descr="http://gderm.httptest.ru/upload/iblock/42a/42a7b5d8f7a747f94e2baaa05cff5f10.png">
            <a:extLst>
              <a:ext uri="{FF2B5EF4-FFF2-40B4-BE49-F238E27FC236}">
                <a16:creationId xmlns:a16="http://schemas.microsoft.com/office/drawing/2014/main" xmlns="" id="{8189F54D-EE9A-40ED-9CE1-4D0970CE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5315" y="4309499"/>
            <a:ext cx="1115616" cy="914087"/>
          </a:xfrm>
          <a:prstGeom prst="rect">
            <a:avLst/>
          </a:prstGeom>
          <a:noFill/>
        </p:spPr>
      </p:pic>
      <p:pic>
        <p:nvPicPr>
          <p:cNvPr id="29" name="Picture 22" descr="https://donorcenter.ru/wp-content/uploads/2018/12/%D0%9D%D0%9C%D0%98%D0%A6%D0%B3%D0%B5%D0%BC%D0%B0%D1%82%D0%BE%D0%BB%D0%BE%D0%B3%D0%B8%D0%B8_%D0%BA%D0%B2%D0%B0%D0%B4%D1%80%D0%B0%D1%82.png">
            <a:extLst>
              <a:ext uri="{FF2B5EF4-FFF2-40B4-BE49-F238E27FC236}">
                <a16:creationId xmlns:a16="http://schemas.microsoft.com/office/drawing/2014/main" xmlns="" id="{9604975D-73A7-498B-9051-8A9B1D6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5" t="28792" b="48724"/>
          <a:stretch>
            <a:fillRect/>
          </a:stretch>
        </p:blipFill>
        <p:spPr bwMode="auto">
          <a:xfrm>
            <a:off x="3012183" y="5192957"/>
            <a:ext cx="1584176" cy="421969"/>
          </a:xfrm>
          <a:prstGeom prst="rect">
            <a:avLst/>
          </a:prstGeom>
          <a:noFill/>
        </p:spPr>
      </p:pic>
      <p:pic>
        <p:nvPicPr>
          <p:cNvPr id="30" name="Picture 24" descr="https://lh3.googleusercontent.com/qbb6U5wJTZGJ6E6Vpzbtj_toK4SP2o258dRJnDhUiJulYwOBbTRtscKuBlDhbtBoZSI">
            <a:extLst>
              <a:ext uri="{FF2B5EF4-FFF2-40B4-BE49-F238E27FC236}">
                <a16:creationId xmlns:a16="http://schemas.microsoft.com/office/drawing/2014/main" xmlns="" id="{1F32A3BE-3A1B-4C1B-B1CD-26EDA06A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8372" y="5718459"/>
            <a:ext cx="1125471" cy="549547"/>
          </a:xfrm>
          <a:prstGeom prst="rect">
            <a:avLst/>
          </a:prstGeom>
          <a:noFill/>
        </p:spPr>
      </p:pic>
      <p:sp>
        <p:nvSpPr>
          <p:cNvPr id="31" name="Номер слайда 12">
            <a:extLst>
              <a:ext uri="{FF2B5EF4-FFF2-40B4-BE49-F238E27FC236}">
                <a16:creationId xmlns:a16="http://schemas.microsoft.com/office/drawing/2014/main" xmlns="" id="{F9CA5C4F-1776-4EE7-8A40-7F0699C1F9CE}"/>
              </a:ext>
            </a:extLst>
          </p:cNvPr>
          <p:cNvSpPr txBox="1">
            <a:spLocks/>
          </p:cNvSpPr>
          <p:nvPr/>
        </p:nvSpPr>
        <p:spPr>
          <a:xfrm>
            <a:off x="9566825" y="6132114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/>
          <a:p>
            <a:pPr algn="r" defTabSz="914377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19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648C256-79FB-4DAE-BE2C-0E57F425E377}"/>
              </a:ext>
            </a:extLst>
          </p:cNvPr>
          <p:cNvSpPr/>
          <p:nvPr/>
        </p:nvSpPr>
        <p:spPr>
          <a:xfrm>
            <a:off x="479376" y="500330"/>
            <a:ext cx="1135258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2019 г. – по </a:t>
            </a:r>
            <a:r>
              <a:rPr lang="ru-RU" sz="2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н.в</a:t>
            </a:r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.: развитие сети </a:t>
            </a:r>
            <a:r>
              <a:rPr lang="ru-RU" sz="2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референс</a:t>
            </a:r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– центров 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104" y="80672"/>
            <a:ext cx="21276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2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"/>
          <a:stretch/>
        </p:blipFill>
        <p:spPr bwMode="auto">
          <a:xfrm>
            <a:off x="7092643" y="0"/>
            <a:ext cx="5116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3352" y="24208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На основании указа Петра I от 1 мая 1705г. в Москве в Лефортово, «за Яузой рекою, против Немецкой слободы в пристойном месте» был построен госпиталь для лечения «болящих людей».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7092643" cy="6858000"/>
          </a:xfrm>
          <a:prstGeom prst="rect">
            <a:avLst/>
          </a:prstGeom>
          <a:solidFill>
            <a:srgbClr val="B3A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3868146"/>
              </p:ext>
            </p:extLst>
          </p:nvPr>
        </p:nvGraphicFramePr>
        <p:xfrm>
          <a:off x="237605" y="548680"/>
          <a:ext cx="665048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94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r="22665"/>
          <a:stretch>
            <a:fillRect/>
          </a:stretch>
        </p:blipFill>
        <p:spPr>
          <a:xfrm>
            <a:off x="2548528" y="28932"/>
            <a:ext cx="3048000" cy="371703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47" name="Text Box 11">
            <a:extLst>
              <a:ext uri="{FF2B5EF4-FFF2-40B4-BE49-F238E27FC236}">
                <a16:creationId xmlns="" xmlns:a16="http://schemas.microsoft.com/office/drawing/2014/main" id="{7B2594F3-5796-4863-9D76-F367FE3D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051" y="1304907"/>
            <a:ext cx="2325182" cy="338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cap="all" dirty="0">
                <a:solidFill>
                  <a:srgbClr val="C00000"/>
                </a:solidFill>
              </a:rPr>
              <a:t>Световая микроскопия</a:t>
            </a:r>
          </a:p>
        </p:txBody>
      </p:sp>
      <p:sp>
        <p:nvSpPr>
          <p:cNvPr id="48" name="Text Box 11">
            <a:extLst>
              <a:ext uri="{FF2B5EF4-FFF2-40B4-BE49-F238E27FC236}">
                <a16:creationId xmlns="" xmlns:a16="http://schemas.microsoft.com/office/drawing/2014/main" id="{7B2594F3-5796-4863-9D76-F367FE3D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037" y="1633202"/>
            <a:ext cx="1963288" cy="323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917" tIns="60958" rIns="121917" bIns="60958">
            <a:spAutoFit/>
          </a:bodyPr>
          <a:lstStyle/>
          <a:p>
            <a:r>
              <a:rPr lang="ru-RU" sz="1300" b="1" cap="all" dirty="0" err="1">
                <a:solidFill>
                  <a:srgbClr val="C00000"/>
                </a:solidFill>
              </a:rPr>
              <a:t>иммуногистохимия</a:t>
            </a:r>
            <a:endParaRPr lang="ru-RU" sz="1300" b="1" cap="all" dirty="0">
              <a:solidFill>
                <a:srgbClr val="C00000"/>
              </a:solidFill>
            </a:endParaRPr>
          </a:p>
        </p:txBody>
      </p:sp>
      <p:sp>
        <p:nvSpPr>
          <p:cNvPr id="49" name="Text Box 11">
            <a:extLst>
              <a:ext uri="{FF2B5EF4-FFF2-40B4-BE49-F238E27FC236}">
                <a16:creationId xmlns="" xmlns:a16="http://schemas.microsoft.com/office/drawing/2014/main" id="{7B2594F3-5796-4863-9D76-F367FE3D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5190" y="2064853"/>
            <a:ext cx="2275489" cy="323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917" tIns="60958" rIns="121917" bIns="60958">
            <a:spAutoFit/>
          </a:bodyPr>
          <a:lstStyle/>
          <a:p>
            <a:r>
              <a:rPr lang="ru-RU" sz="1300" b="1" cap="all" dirty="0">
                <a:solidFill>
                  <a:srgbClr val="C00000"/>
                </a:solidFill>
              </a:rPr>
              <a:t>Экспрессионный анализ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622155" y="2743878"/>
            <a:ext cx="3215011" cy="630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100" b="1" cap="all" dirty="0"/>
              <a:t>От микроскопа к </a:t>
            </a:r>
          </a:p>
          <a:p>
            <a:pPr algn="ctr"/>
            <a:r>
              <a:rPr lang="ru-RU" sz="1100" b="1" cap="all" dirty="0"/>
              <a:t>полногеномному экспрессионному </a:t>
            </a:r>
          </a:p>
          <a:p>
            <a:pPr algn="ctr"/>
            <a:r>
              <a:rPr lang="ru-RU" sz="1100" b="1" cap="all" dirty="0"/>
              <a:t>профилированию</a:t>
            </a:r>
          </a:p>
        </p:txBody>
      </p:sp>
      <p:sp>
        <p:nvSpPr>
          <p:cNvPr id="51" name="Стрелка вниз 50"/>
          <p:cNvSpPr/>
          <p:nvPr/>
        </p:nvSpPr>
        <p:spPr>
          <a:xfrm>
            <a:off x="7540516" y="2064852"/>
            <a:ext cx="885521" cy="38404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2" name="Текст 1">
            <a:extLst>
              <a:ext uri="{FF2B5EF4-FFF2-40B4-BE49-F238E27FC236}">
                <a16:creationId xmlns="" xmlns:a16="http://schemas.microsoft.com/office/drawing/2014/main" id="{65169F12-94F7-3C47-B198-0FE293C98650}"/>
              </a:ext>
            </a:extLst>
          </p:cNvPr>
          <p:cNvSpPr txBox="1">
            <a:spLocks/>
          </p:cNvSpPr>
          <p:nvPr/>
        </p:nvSpPr>
        <p:spPr>
          <a:xfrm>
            <a:off x="5459591" y="230207"/>
            <a:ext cx="7368818" cy="768351"/>
          </a:xfrm>
          <a:prstGeom prst="rect">
            <a:avLst/>
          </a:prstGeom>
        </p:spPr>
        <p:txBody>
          <a:bodyPr lIns="121917" tIns="60958" rIns="121917" bIns="60958"/>
          <a:lstStyle>
            <a:lvl1pPr marL="342884" indent="-342884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ФГБУ «НМИЦ радиологии» Минздрава России: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Развитие телемедицинских технологий. </a:t>
            </a:r>
            <a:r>
              <a:rPr lang="ru-RU" sz="2000" b="1" dirty="0" err="1" smtClean="0">
                <a:solidFill>
                  <a:srgbClr val="C00000"/>
                </a:solidFill>
              </a:rPr>
              <a:t>Референс</a:t>
            </a:r>
            <a:r>
              <a:rPr lang="ru-RU" sz="2000" b="1" dirty="0" smtClean="0">
                <a:solidFill>
                  <a:srgbClr val="C00000"/>
                </a:solidFill>
              </a:rPr>
              <a:t> –центр в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3" name="Текст 1">
            <a:extLst>
              <a:ext uri="{FF2B5EF4-FFF2-40B4-BE49-F238E27FC236}">
                <a16:creationId xmlns="" xmlns:a16="http://schemas.microsoft.com/office/drawing/2014/main" id="{D6F00194-86B9-1B4B-BFD1-906366A6B8A6}"/>
              </a:ext>
            </a:extLst>
          </p:cNvPr>
          <p:cNvSpPr txBox="1">
            <a:spLocks/>
          </p:cNvSpPr>
          <p:nvPr/>
        </p:nvSpPr>
        <p:spPr>
          <a:xfrm>
            <a:off x="911644" y="4375149"/>
            <a:ext cx="5034783" cy="768351"/>
          </a:xfrm>
          <a:prstGeom prst="rect">
            <a:avLst/>
          </a:prstGeom>
        </p:spPr>
        <p:txBody>
          <a:bodyPr lIns="121917" tIns="60958" rIns="121917" bIns="60958"/>
          <a:lstStyle>
            <a:lvl1pPr marL="342884" indent="-342884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МЕЖДУНАРОДНАЯ ТЕЛЕМЕДИЦИНСКАЯ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ПЛАТФОРМА</a:t>
            </a:r>
          </a:p>
        </p:txBody>
      </p:sp>
      <p:sp>
        <p:nvSpPr>
          <p:cNvPr id="54" name="Text Box 11">
            <a:extLst>
              <a:ext uri="{FF2B5EF4-FFF2-40B4-BE49-F238E27FC236}">
                <a16:creationId xmlns="" xmlns:a16="http://schemas.microsoft.com/office/drawing/2014/main" id="{84C86292-C2F0-7741-9950-A1C8FFBC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76" y="5333293"/>
            <a:ext cx="4877124" cy="677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cap="all" dirty="0">
                <a:solidFill>
                  <a:srgbClr val="C00000"/>
                </a:solidFill>
              </a:rPr>
              <a:t>ТЕЛЕПАТОЛОГИЯ «ВТОРОЕ МНЕНИЕ» – </a:t>
            </a:r>
          </a:p>
          <a:p>
            <a:pPr algn="ctr"/>
            <a:r>
              <a:rPr lang="ru-RU" b="1" cap="all" dirty="0">
                <a:solidFill>
                  <a:srgbClr val="C00000"/>
                </a:solidFill>
              </a:rPr>
              <a:t>ЯПОНИЯ И ГЕРМАНИЯ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7" y="242689"/>
            <a:ext cx="21276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4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A4C079D2-E49D-4CC7-947F-195E42047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2" t="-13637" r="-18182" b="-13637"/>
          <a:stretch/>
        </p:blipFill>
        <p:spPr bwMode="auto">
          <a:xfrm>
            <a:off x="9771082" y="2511362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E89990C6-4E23-4754-8A19-D252EEB2B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7" t="-5263" r="-27587" b="-5263"/>
          <a:stretch/>
        </p:blipFill>
        <p:spPr bwMode="auto">
          <a:xfrm>
            <a:off x="7466537" y="2557880"/>
            <a:ext cx="2160000" cy="2016000"/>
          </a:xfrm>
          <a:prstGeom prst="rect">
            <a:avLst/>
          </a:prstGeom>
          <a:solidFill>
            <a:srgbClr val="FDFDFF"/>
          </a:solidFill>
          <a:ln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BBB4D5EC-82CB-49A0-B0E5-B245A28AC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5" b="-15625"/>
          <a:stretch/>
        </p:blipFill>
        <p:spPr bwMode="auto">
          <a:xfrm>
            <a:off x="2951307" y="2560256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968A7D1A-2EB8-4997-8BC7-22A836BE2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-66667" r="-1136" b="-66667"/>
          <a:stretch/>
        </p:blipFill>
        <p:spPr bwMode="auto">
          <a:xfrm>
            <a:off x="2951307" y="4666972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10BAE2D1-24C3-4CC1-807A-4B1934E85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2" t="-25000" r="-18182" b="-25000"/>
          <a:stretch/>
        </p:blipFill>
        <p:spPr bwMode="auto">
          <a:xfrm>
            <a:off x="5208922" y="4666972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3E7A1F41-C892-43E9-955C-454EC22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" t="-17742" r="-2325" b="-17742"/>
          <a:stretch/>
        </p:blipFill>
        <p:spPr bwMode="auto">
          <a:xfrm>
            <a:off x="5208922" y="2560256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0D6B3188-8707-435F-8C19-10FE86F52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/>
        </p:blipFill>
        <p:spPr bwMode="auto">
          <a:xfrm>
            <a:off x="9724151" y="4666972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xmlns="" id="{9C565832-84E2-4095-BB1C-BC51A01DB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0" t="-41304" r="-6250" b="-41304"/>
          <a:stretch/>
        </p:blipFill>
        <p:spPr bwMode="auto">
          <a:xfrm>
            <a:off x="7466537" y="4666972"/>
            <a:ext cx="2160000" cy="20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xmlns="" id="{E4EC6BB3-8341-480A-8318-4DBDEC587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7" t="-120381" r="-3467" b="-120381"/>
          <a:stretch/>
        </p:blipFill>
        <p:spPr bwMode="auto">
          <a:xfrm>
            <a:off x="841198" y="3780982"/>
            <a:ext cx="1437201" cy="1144976"/>
          </a:xfrm>
          <a:prstGeom prst="rect">
            <a:avLst/>
          </a:prstGeom>
          <a:solidFill>
            <a:srgbClr val="FEFFFF"/>
          </a:solidFill>
          <a:ln>
            <a:noFill/>
          </a:ln>
        </p:spPr>
      </p:pic>
      <p:pic>
        <p:nvPicPr>
          <p:cNvPr id="13" name="Изображение 7">
            <a:extLst>
              <a:ext uri="{FF2B5EF4-FFF2-40B4-BE49-F238E27FC236}">
                <a16:creationId xmlns:a16="http://schemas.microsoft.com/office/drawing/2014/main" xmlns="" id="{F92B0B61-2D0C-43DF-9D98-E7A9CF4417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8733" y="1183401"/>
            <a:ext cx="3619352" cy="1343872"/>
          </a:xfrm>
          <a:prstGeom prst="rect">
            <a:avLst/>
          </a:prstGeom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xmlns="" id="{5C566454-14A8-4476-8294-8912C4216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7" t="-82520" r="-3467" b="-82520"/>
          <a:stretch/>
        </p:blipFill>
        <p:spPr bwMode="auto">
          <a:xfrm>
            <a:off x="838202" y="2557880"/>
            <a:ext cx="1437201" cy="114497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5" name="Picture 33">
            <a:extLst>
              <a:ext uri="{FF2B5EF4-FFF2-40B4-BE49-F238E27FC236}">
                <a16:creationId xmlns:a16="http://schemas.microsoft.com/office/drawing/2014/main" xmlns="" id="{B49A035A-117C-45C2-8182-5C2C502D7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9" t="-41745" r="-18049" b="-41745"/>
          <a:stretch/>
        </p:blipFill>
        <p:spPr bwMode="auto">
          <a:xfrm>
            <a:off x="838200" y="1404818"/>
            <a:ext cx="1437201" cy="114497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5FA7D30A-A736-4B27-926E-F9325186A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93" t="-20158" r="-28793" b="-20158"/>
          <a:stretch/>
        </p:blipFill>
        <p:spPr bwMode="auto">
          <a:xfrm>
            <a:off x="838200" y="188640"/>
            <a:ext cx="1437201" cy="1144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A8FB0585-DE76-4B77-B31C-B30643829C68}"/>
              </a:ext>
            </a:extLst>
          </p:cNvPr>
          <p:cNvSpPr txBox="1">
            <a:spLocks/>
          </p:cNvSpPr>
          <p:nvPr/>
        </p:nvSpPr>
        <p:spPr>
          <a:xfrm>
            <a:off x="3170349" y="180731"/>
            <a:ext cx="7248128" cy="7680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355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13" indent="-285736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10">
              <a:defRPr/>
            </a:pPr>
            <a:r>
              <a:rPr lang="ru-RU" sz="2667" b="1" dirty="0">
                <a:solidFill>
                  <a:srgbClr val="C00000"/>
                </a:solidFill>
                <a:latin typeface="+mn-lt"/>
                <a:ea typeface="Arial Unicode MS"/>
              </a:rPr>
              <a:t>Международное сотрудничество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F256826-E871-4553-856F-FC75B66E64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9" y="5177709"/>
            <a:ext cx="1314622" cy="13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5B41B8B-10FE-4B09-A459-C75364848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6DFA79E-6159-4DBB-AA0B-EA1E1EECE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2936"/>
            <a:ext cx="9144000" cy="1152128"/>
          </a:xfrm>
        </p:spPr>
        <p:txBody>
          <a:bodyPr anchor="t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223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6671"/>
            <a:ext cx="12201364" cy="5880997"/>
          </a:xfrm>
          <a:prstGeom prst="rect">
            <a:avLst/>
          </a:prstGeom>
          <a:solidFill>
            <a:srgbClr val="B3A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IMG_7755У сжатое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" y="658451"/>
            <a:ext cx="12069236" cy="54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72264" y="1052736"/>
            <a:ext cx="3312367" cy="147732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1903 г.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Институт для лечения опухолей на частные пожертвования семьи фабриканта Морозова </a:t>
            </a:r>
          </a:p>
        </p:txBody>
      </p:sp>
    </p:spTree>
    <p:extLst>
      <p:ext uri="{BB962C8B-B14F-4D97-AF65-F5344CB8AC3E}">
        <p14:creationId xmlns:p14="http://schemas.microsoft.com/office/powerpoint/2010/main" val="3748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1C9B65-E1CB-4A94-918F-3C3829B5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688"/>
            <a:ext cx="6265912" cy="5556275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ru-RU" sz="3200" dirty="0"/>
              <a:t>Лев Львович Левшин, будучи выдающимся хирургом, первым начал экспериментальные изыскания в области канцерогенеза. </a:t>
            </a:r>
            <a:endParaRPr lang="en-US" sz="3200" dirty="0"/>
          </a:p>
          <a:p>
            <a:pPr marL="342900" indent="-342900" algn="just"/>
            <a:endParaRPr lang="en-US" sz="3200" dirty="0"/>
          </a:p>
          <a:p>
            <a:pPr marL="342900" indent="-342900" algn="just"/>
            <a:r>
              <a:rPr lang="ru-RU" sz="3200" dirty="0"/>
              <a:t>В 1901 г. он разослал </a:t>
            </a:r>
            <a:r>
              <a:rPr lang="ru-RU" sz="3200" b="1" dirty="0"/>
              <a:t>15000 </a:t>
            </a:r>
            <a:r>
              <a:rPr lang="ru-RU" sz="3200" dirty="0"/>
              <a:t>учетных карт для регистрации онкологических больных, став основоположником </a:t>
            </a:r>
            <a:r>
              <a:rPr lang="ru-RU" sz="3200" b="1" dirty="0">
                <a:solidFill>
                  <a:srgbClr val="C00000"/>
                </a:solidFill>
              </a:rPr>
              <a:t>статистики в онкологии.</a:t>
            </a:r>
          </a:p>
          <a:p>
            <a:endParaRPr lang="ru-RU" sz="3200" dirty="0"/>
          </a:p>
        </p:txBody>
      </p:sp>
      <p:pic>
        <p:nvPicPr>
          <p:cNvPr id="4" name="Picture 2" descr="http://mnioi.ru.images.1c-bitrix-cdn.ru/upload/medialibrary/7c5/7c5176fc7925b13dcf2ab0cf816041ef.jpg?1405586366415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26" y="620688"/>
            <a:ext cx="4613498" cy="57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3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1C9B65-E1CB-4A94-918F-3C3829B5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97294"/>
            <a:ext cx="7200800" cy="6660705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Пётр Александрович Герцен, внук выдающегося русского писателя и философа А.И. Герцена, родился 8 мая 1871 г. во Флоренции </a:t>
            </a:r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1896 г. он окончил медицинский факультет </a:t>
            </a:r>
            <a:r>
              <a:rPr lang="ru-RU" sz="2000" dirty="0" err="1"/>
              <a:t>Лозанского</a:t>
            </a:r>
            <a:r>
              <a:rPr lang="ru-RU" sz="2000" dirty="0"/>
              <a:t> университета и получил степень доктора наук.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В 1897 г. Герцен </a:t>
            </a:r>
            <a:r>
              <a:rPr lang="ru-RU" sz="2000" dirty="0"/>
              <a:t>переехал в Россию, как завещал его великий дед и в декабре 1898 г. получил российский диплом лекаря. Во время Русской-Японской и Первой мировой войн – хирург в действующей армии.</a:t>
            </a:r>
          </a:p>
          <a:p>
            <a:pPr algn="just"/>
            <a:r>
              <a:rPr lang="ru-RU" sz="2000" dirty="0"/>
              <a:t>В 1921 г.  он избирается заведующим кафедрой общей хирургии 1 Московского государственного университета, которая в </a:t>
            </a:r>
            <a:r>
              <a:rPr lang="ru-RU" sz="2000" b="1" dirty="0">
                <a:solidFill>
                  <a:srgbClr val="C00000"/>
                </a:solidFill>
              </a:rPr>
              <a:t>1922 г. была переведена на базу Института для лечения опухолей (ныне МНИОИ им. П.А. Герцена).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С </a:t>
            </a:r>
            <a:r>
              <a:rPr lang="ru-RU" sz="2000" b="1" dirty="0">
                <a:solidFill>
                  <a:srgbClr val="C00000"/>
                </a:solidFill>
              </a:rPr>
              <a:t>этого момента П.А. </a:t>
            </a:r>
            <a:r>
              <a:rPr lang="ru-RU" sz="2000" b="1" dirty="0" smtClean="0">
                <a:solidFill>
                  <a:srgbClr val="C00000"/>
                </a:solidFill>
              </a:rPr>
              <a:t>Герцен </a:t>
            </a:r>
            <a:r>
              <a:rPr lang="ru-RU" sz="2000" b="1" dirty="0">
                <a:solidFill>
                  <a:srgbClr val="C00000"/>
                </a:solidFill>
              </a:rPr>
              <a:t>возглавлял кафедру и институт до 1934 г. За годы его руководства в институте были осуществлены крупные научные проекты, внедрены новые методы диагностики и лечения злокачественных опухолей. </a:t>
            </a:r>
          </a:p>
          <a:p>
            <a:pPr algn="just"/>
            <a:r>
              <a:rPr lang="ru-RU" sz="2000" dirty="0"/>
              <a:t>В 1947 г., после смерти П.А. Герцена, институту присвоено его имя.</a:t>
            </a:r>
          </a:p>
        </p:txBody>
      </p:sp>
      <p:pic>
        <p:nvPicPr>
          <p:cNvPr id="4" name="Picture 4" descr="http://letopis.msu.ru/sites/default/files/images/gert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56" y="836712"/>
            <a:ext cx="3742953" cy="50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80437" y="5875730"/>
            <a:ext cx="3742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Пётр Александрович Герцен </a:t>
            </a:r>
          </a:p>
          <a:p>
            <a:pPr algn="ctr"/>
            <a:r>
              <a:rPr lang="ru-RU" sz="1600" dirty="0"/>
              <a:t>(1871 – 1947</a:t>
            </a:r>
            <a:r>
              <a:rPr lang="ru-RU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34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vad\Downloads\IMG_1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vad\Downloads\IMG_17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9304" r="34708" b="53620"/>
          <a:stretch/>
        </p:blipFill>
        <p:spPr bwMode="auto">
          <a:xfrm>
            <a:off x="1" y="0"/>
            <a:ext cx="12288687" cy="68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iioncologii.ru/sites/default/files/styles/large/public/images/2012051215304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1" y="388884"/>
            <a:ext cx="3597523" cy="55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3431" y="5962471"/>
            <a:ext cx="359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Первая в России монография </a:t>
            </a:r>
          </a:p>
          <a:p>
            <a:pPr algn="ctr"/>
            <a:r>
              <a:rPr lang="ru-RU" dirty="0"/>
              <a:t>по онкологии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03912" y="957537"/>
            <a:ext cx="61926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cs typeface="Times New Roman" panose="02020603050405020304" pitchFamily="18" charset="0"/>
              </a:rPr>
              <a:t>Историческим этапом в развитии отечественной онкологии стало </a:t>
            </a:r>
            <a:r>
              <a:rPr lang="ru-RU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издание в 1910 г. первого руководства по онкологии на русском языке </a:t>
            </a:r>
            <a:r>
              <a:rPr lang="ru-RU" sz="2800" dirty="0">
                <a:cs typeface="Times New Roman" panose="02020603050405020304" pitchFamily="18" charset="0"/>
              </a:rPr>
              <a:t>«Общее учение об опухолях». Ее автором был основоположник русской онкологии Николай Николаевич Петров, сумевший выделить онкологию в самостоятельную дисциплину. </a:t>
            </a:r>
          </a:p>
        </p:txBody>
      </p:sp>
    </p:spTree>
    <p:extLst>
      <p:ext uri="{BB962C8B-B14F-4D97-AF65-F5344CB8AC3E}">
        <p14:creationId xmlns:p14="http://schemas.microsoft.com/office/powerpoint/2010/main" val="1832314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5059</TotalTime>
  <Words>3138</Words>
  <Application>Microsoft Office PowerPoint</Application>
  <PresentationFormat>Произвольный</PresentationFormat>
  <Paragraphs>223</Paragraphs>
  <Slides>32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Тема Office</vt:lpstr>
      <vt:lpstr>1_Тема Office</vt:lpstr>
      <vt:lpstr>2_Тема Office</vt:lpstr>
      <vt:lpstr>ОНКОЛОГИЧЕСКОЙ СЛУЖБЕ  РОССИЙСКОЙ ФЕДЕРАЦИИ 75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SD</cp:lastModifiedBy>
  <cp:revision>221</cp:revision>
  <cp:lastPrinted>2020-04-23T05:01:40Z</cp:lastPrinted>
  <dcterms:created xsi:type="dcterms:W3CDTF">2014-11-11T08:11:03Z</dcterms:created>
  <dcterms:modified xsi:type="dcterms:W3CDTF">2020-04-23T05:05:38Z</dcterms:modified>
</cp:coreProperties>
</file>