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95" r:id="rId5"/>
    <p:sldId id="291" r:id="rId6"/>
    <p:sldId id="293" r:id="rId7"/>
    <p:sldId id="298" r:id="rId8"/>
    <p:sldId id="296" r:id="rId9"/>
    <p:sldId id="292" r:id="rId10"/>
    <p:sldId id="297" r:id="rId11"/>
    <p:sldId id="283" r:id="rId12"/>
  </p:sldIdLst>
  <p:sldSz cx="9144000" cy="6858000" type="screen4x3"/>
  <p:notesSz cx="6669088" cy="97758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7" autoAdjust="0"/>
    <p:restoredTop sz="94660"/>
  </p:normalViewPr>
  <p:slideViewPr>
    <p:cSldViewPr snapToGrid="0">
      <p:cViewPr varScale="1">
        <p:scale>
          <a:sx n="84" d="100"/>
          <a:sy n="84" d="100"/>
        </p:scale>
        <p:origin x="-1140" y="-9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02C4E-A8B6-4598-9BB6-B00005F3C5BB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A5BC5-E043-4144-A6BF-919F9AC7D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268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02C4E-A8B6-4598-9BB6-B00005F3C5BB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A5BC5-E043-4144-A6BF-919F9AC7D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830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02C4E-A8B6-4598-9BB6-B00005F3C5BB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A5BC5-E043-4144-A6BF-919F9AC7D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361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02C4E-A8B6-4598-9BB6-B00005F3C5BB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A5BC5-E043-4144-A6BF-919F9AC7D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18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02C4E-A8B6-4598-9BB6-B00005F3C5BB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A5BC5-E043-4144-A6BF-919F9AC7D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758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02C4E-A8B6-4598-9BB6-B00005F3C5BB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A5BC5-E043-4144-A6BF-919F9AC7D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192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02C4E-A8B6-4598-9BB6-B00005F3C5BB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A5BC5-E043-4144-A6BF-919F9AC7D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585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02C4E-A8B6-4598-9BB6-B00005F3C5BB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A5BC5-E043-4144-A6BF-919F9AC7D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421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02C4E-A8B6-4598-9BB6-B00005F3C5BB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A5BC5-E043-4144-A6BF-919F9AC7D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094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02C4E-A8B6-4598-9BB6-B00005F3C5BB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A5BC5-E043-4144-A6BF-919F9AC7D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474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02C4E-A8B6-4598-9BB6-B00005F3C5BB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A5BC5-E043-4144-A6BF-919F9AC7D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55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102C4E-A8B6-4598-9BB6-B00005F3C5BB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EA5BC5-E043-4144-A6BF-919F9AC7D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543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5789/2220-7619-III-1440" TargetMode="Externa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hyperlink" Target="https://doi.org/10.15789/2220-7619-III-1440" TargetMode="External"/><Relationship Id="rId5" Type="http://schemas.openxmlformats.org/officeDocument/2006/relationships/image" Target="../media/image3.emf"/><Relationship Id="rId4" Type="http://schemas.openxmlformats.org/officeDocument/2006/relationships/package" Target="../embeddings/Microsoft_Word_Document1.docx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5789/2220-7619-III-1440" TargetMode="Externa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692150"/>
            <a:ext cx="7772400" cy="248969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kumimoji="0" lang="ru-RU" sz="2400" b="1" dirty="0" err="1" smtClean="0">
                <a:cs typeface="+mj-cs"/>
              </a:rPr>
              <a:t>Тотолян</a:t>
            </a:r>
            <a:r>
              <a:rPr kumimoji="0" lang="ru-RU" sz="2400" b="1" dirty="0" smtClean="0">
                <a:cs typeface="+mj-cs"/>
              </a:rPr>
              <a:t> </a:t>
            </a:r>
            <a:r>
              <a:rPr kumimoji="0" lang="ru-RU" sz="2400" b="1" dirty="0" err="1" smtClean="0">
                <a:cs typeface="+mj-cs"/>
              </a:rPr>
              <a:t>Арег</a:t>
            </a:r>
            <a:r>
              <a:rPr kumimoji="0" lang="ru-RU" sz="2400" b="1" dirty="0" smtClean="0">
                <a:cs typeface="+mj-cs"/>
              </a:rPr>
              <a:t> Артемович</a:t>
            </a:r>
            <a:r>
              <a:rPr kumimoji="0" lang="ru-RU" sz="3600" b="1" dirty="0" smtClean="0">
                <a:cs typeface="+mj-cs"/>
              </a:rPr>
              <a:t/>
            </a:r>
            <a:br>
              <a:rPr kumimoji="0" lang="ru-RU" sz="3600" b="1" dirty="0" smtClean="0">
                <a:cs typeface="+mj-cs"/>
              </a:rPr>
            </a:br>
            <a:r>
              <a:rPr kumimoji="0" lang="ru-RU" sz="3600" b="1" dirty="0" smtClean="0">
                <a:cs typeface="+mj-cs"/>
              </a:rPr>
              <a:t/>
            </a:r>
            <a:br>
              <a:rPr kumimoji="0" lang="ru-RU" sz="3600" b="1" dirty="0" smtClean="0">
                <a:cs typeface="+mj-cs"/>
              </a:rPr>
            </a:br>
            <a:r>
              <a:rPr kumimoji="0" lang="ru-RU" sz="3600" b="1" dirty="0" smtClean="0">
                <a:cs typeface="+mj-cs"/>
              </a:rPr>
              <a:t/>
            </a:r>
            <a:br>
              <a:rPr kumimoji="0" lang="ru-RU" sz="3600" b="1" dirty="0" smtClean="0">
                <a:cs typeface="+mj-cs"/>
              </a:rPr>
            </a:br>
            <a:r>
              <a:rPr kumimoji="0" lang="ru-RU" sz="3600" b="1" dirty="0" smtClean="0">
                <a:latin typeface="+mn-lt"/>
              </a:rPr>
              <a:t>Иммунная система и </a:t>
            </a:r>
            <a:r>
              <a:rPr kumimoji="0" lang="en-US" sz="3600" b="1" dirty="0" smtClean="0">
                <a:latin typeface="+mn-lt"/>
              </a:rPr>
              <a:t>CoV-2</a:t>
            </a:r>
            <a:endParaRPr lang="ru-RU" sz="3600" b="1" dirty="0">
              <a:latin typeface="+mn-lt"/>
            </a:endParaRPr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28888" y="4581525"/>
            <a:ext cx="6999111" cy="1447800"/>
          </a:xfrm>
        </p:spPr>
        <p:txBody>
          <a:bodyPr>
            <a:normAutofit lnSpcReduction="10000"/>
          </a:bodyPr>
          <a:lstStyle/>
          <a:p>
            <a:r>
              <a:rPr lang="ru-RU" sz="1800" dirty="0" smtClean="0"/>
              <a:t>Заседание Научного </a:t>
            </a:r>
            <a:r>
              <a:rPr lang="ru-RU" sz="1800" dirty="0"/>
              <a:t>совета РАН "Науки о жизни"</a:t>
            </a:r>
          </a:p>
          <a:p>
            <a:pPr>
              <a:defRPr/>
            </a:pPr>
            <a:endParaRPr lang="en-US" sz="1800" dirty="0"/>
          </a:p>
          <a:p>
            <a:pPr>
              <a:defRPr/>
            </a:pPr>
            <a:endParaRPr lang="ru-RU" sz="1800" dirty="0"/>
          </a:p>
          <a:p>
            <a:pPr>
              <a:defRPr/>
            </a:pPr>
            <a:r>
              <a:rPr kumimoji="0" lang="ru-RU" sz="1800" dirty="0" smtClean="0">
                <a:cs typeface="+mn-cs"/>
              </a:rPr>
              <a:t>16 </a:t>
            </a:r>
            <a:r>
              <a:rPr lang="ru-RU" sz="1800" dirty="0" smtClean="0"/>
              <a:t>апрел</a:t>
            </a:r>
            <a:r>
              <a:rPr kumimoji="0" lang="ru-RU" sz="1800" dirty="0" smtClean="0">
                <a:cs typeface="+mn-cs"/>
              </a:rPr>
              <a:t>я 2020 года</a:t>
            </a:r>
          </a:p>
        </p:txBody>
      </p:sp>
      <p:pic>
        <p:nvPicPr>
          <p:cNvPr id="17412" name="Picture 11" descr="Пасте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7388" y="152400"/>
            <a:ext cx="6731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155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Рис1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59" t="6873" r="2176" b="31838"/>
          <a:stretch/>
        </p:blipFill>
        <p:spPr>
          <a:xfrm>
            <a:off x="2804421" y="149765"/>
            <a:ext cx="6339579" cy="6502003"/>
          </a:xfrm>
          <a:prstGeom prst="rect">
            <a:avLst/>
          </a:prstGeom>
        </p:spPr>
      </p:pic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117838" y="5093579"/>
            <a:ext cx="3954163" cy="1073711"/>
          </a:xfrm>
        </p:spPr>
        <p:txBody>
          <a:bodyPr anchor="ctr">
            <a:noAutofit/>
          </a:bodyPr>
          <a:lstStyle/>
          <a:p>
            <a:r>
              <a:rPr lang="ru-RU" sz="2000" b="1" dirty="0">
                <a:latin typeface="+mn-lt"/>
              </a:rPr>
              <a:t>Пять путей переноса информации патогенного </a:t>
            </a:r>
            <a:r>
              <a:rPr lang="ru-RU" sz="2000" b="1" dirty="0" err="1">
                <a:latin typeface="+mn-lt"/>
              </a:rPr>
              <a:t>коронавируса</a:t>
            </a:r>
            <a:r>
              <a:rPr lang="ru-RU" sz="2000" b="1" dirty="0">
                <a:latin typeface="+mn-lt"/>
              </a:rPr>
              <a:t> в клетку хозяина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0212" y="1191557"/>
            <a:ext cx="392797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457200">
              <a:spcAft>
                <a:spcPts val="600"/>
              </a:spcAft>
            </a:pPr>
            <a:r>
              <a:rPr lang="ru-RU" sz="1600" b="1" dirty="0"/>
              <a:t>1</a:t>
            </a:r>
            <a:r>
              <a:rPr lang="ru-RU" sz="1600" dirty="0"/>
              <a:t>. </a:t>
            </a:r>
            <a:r>
              <a:rPr lang="en-US" sz="1600" dirty="0"/>
              <a:t>SARS</a:t>
            </a:r>
            <a:r>
              <a:rPr lang="ru-RU" sz="1600" dirty="0"/>
              <a:t>-</a:t>
            </a:r>
            <a:r>
              <a:rPr lang="en-US" sz="1600" dirty="0" err="1"/>
              <a:t>CoV</a:t>
            </a:r>
            <a:r>
              <a:rPr lang="ru-RU" sz="1600" dirty="0"/>
              <a:t>, </a:t>
            </a:r>
            <a:r>
              <a:rPr lang="en-US" sz="1600" dirty="0"/>
              <a:t>SARS</a:t>
            </a:r>
            <a:r>
              <a:rPr lang="ru-RU" sz="1600" dirty="0"/>
              <a:t>-</a:t>
            </a:r>
            <a:r>
              <a:rPr lang="en-US" sz="1600" dirty="0" err="1"/>
              <a:t>CoV</a:t>
            </a:r>
            <a:r>
              <a:rPr lang="ru-RU" sz="1600" dirty="0"/>
              <a:t>-2 связывается с клеточным рецептором АПФ 2 и транспортируется в </a:t>
            </a:r>
            <a:r>
              <a:rPr lang="ru-RU" sz="1600" dirty="0" err="1" smtClean="0"/>
              <a:t>эндосому</a:t>
            </a:r>
            <a:endParaRPr lang="ru-RU" sz="1600" dirty="0"/>
          </a:p>
          <a:p>
            <a:pPr marL="180000" indent="-457200">
              <a:spcAft>
                <a:spcPts val="600"/>
              </a:spcAft>
            </a:pPr>
            <a:r>
              <a:rPr lang="ru-RU" sz="1600" b="1" dirty="0"/>
              <a:t>2</a:t>
            </a:r>
            <a:r>
              <a:rPr lang="ru-RU" sz="1600" dirty="0"/>
              <a:t>. </a:t>
            </a:r>
            <a:r>
              <a:rPr lang="en-US" sz="1600" dirty="0"/>
              <a:t>SARS</a:t>
            </a:r>
            <a:r>
              <a:rPr lang="ru-RU" sz="1600" dirty="0"/>
              <a:t>-</a:t>
            </a:r>
            <a:r>
              <a:rPr lang="en-US" sz="1600" dirty="0" err="1" smtClean="0"/>
              <a:t>CoV</a:t>
            </a:r>
            <a:r>
              <a:rPr lang="ru-RU" sz="1600" dirty="0" smtClean="0"/>
              <a:t>,</a:t>
            </a:r>
            <a:r>
              <a:rPr lang="en-US" sz="1600" dirty="0" smtClean="0"/>
              <a:t> </a:t>
            </a:r>
            <a:r>
              <a:rPr lang="en-US" sz="1600" dirty="0"/>
              <a:t>SARS</a:t>
            </a:r>
            <a:r>
              <a:rPr lang="ru-RU" sz="1600" dirty="0"/>
              <a:t>-</a:t>
            </a:r>
            <a:r>
              <a:rPr lang="en-US" sz="1600" dirty="0" err="1"/>
              <a:t>CoV</a:t>
            </a:r>
            <a:r>
              <a:rPr lang="ru-RU" sz="1600" dirty="0"/>
              <a:t>-2 связывается с дополнительным клеточным рецептором CD147 и транспортируется в </a:t>
            </a:r>
            <a:r>
              <a:rPr lang="ru-RU" sz="1600" dirty="0" err="1" smtClean="0"/>
              <a:t>эндосому</a:t>
            </a:r>
            <a:endParaRPr lang="ru-RU" sz="1600" dirty="0"/>
          </a:p>
          <a:p>
            <a:pPr marL="180000" indent="-457200">
              <a:spcAft>
                <a:spcPts val="600"/>
              </a:spcAft>
            </a:pPr>
            <a:r>
              <a:rPr lang="ru-RU" sz="1600" b="1" dirty="0"/>
              <a:t>3</a:t>
            </a:r>
            <a:r>
              <a:rPr lang="ru-RU" sz="1600" dirty="0"/>
              <a:t>. </a:t>
            </a:r>
            <a:r>
              <a:rPr lang="en-US" sz="1600" dirty="0"/>
              <a:t>MERS</a:t>
            </a:r>
            <a:r>
              <a:rPr lang="ru-RU" sz="1600" dirty="0"/>
              <a:t>-</a:t>
            </a:r>
            <a:r>
              <a:rPr lang="en-US" sz="1600" dirty="0" err="1"/>
              <a:t>CoV</a:t>
            </a:r>
            <a:r>
              <a:rPr lang="ru-RU" sz="1600" dirty="0"/>
              <a:t> связывается с клеточным рецептором </a:t>
            </a:r>
            <a:r>
              <a:rPr lang="en-US" sz="1600" dirty="0"/>
              <a:t>DPP</a:t>
            </a:r>
            <a:r>
              <a:rPr lang="ru-RU" sz="1600" dirty="0"/>
              <a:t>4 и также транспортируется в </a:t>
            </a:r>
            <a:r>
              <a:rPr lang="ru-RU" sz="1600" dirty="0" err="1" smtClean="0"/>
              <a:t>эндосому</a:t>
            </a:r>
            <a:endParaRPr lang="ru-RU" sz="1600" dirty="0"/>
          </a:p>
          <a:p>
            <a:pPr marL="180000" indent="-457200">
              <a:spcAft>
                <a:spcPts val="600"/>
              </a:spcAft>
            </a:pPr>
            <a:r>
              <a:rPr lang="ru-RU" sz="1600" b="1" dirty="0" smtClean="0"/>
              <a:t>4</a:t>
            </a:r>
            <a:r>
              <a:rPr lang="ru-RU" sz="1600" dirty="0"/>
              <a:t>. Вирус проникает в клетку посредством </a:t>
            </a:r>
            <a:r>
              <a:rPr lang="ru-RU" sz="1600" dirty="0" err="1" smtClean="0"/>
              <a:t>пиноцитоза</a:t>
            </a:r>
            <a:endParaRPr lang="ru-RU" sz="1600" dirty="0"/>
          </a:p>
          <a:p>
            <a:pPr marL="180000" indent="-457200">
              <a:spcAft>
                <a:spcPts val="600"/>
              </a:spcAft>
            </a:pPr>
            <a:r>
              <a:rPr lang="ru-RU" sz="1600" b="1" dirty="0" smtClean="0"/>
              <a:t>5</a:t>
            </a:r>
            <a:r>
              <a:rPr lang="ru-RU" sz="1600" dirty="0"/>
              <a:t>. </a:t>
            </a:r>
            <a:r>
              <a:rPr lang="en-US" sz="1600" dirty="0"/>
              <a:t>S</a:t>
            </a:r>
            <a:r>
              <a:rPr lang="ru-RU" sz="1600" dirty="0"/>
              <a:t>-антиген вируса </a:t>
            </a:r>
            <a:r>
              <a:rPr lang="en-US" sz="1600" dirty="0" err="1"/>
              <a:t>CoV</a:t>
            </a:r>
            <a:r>
              <a:rPr lang="ru-RU" sz="1600" dirty="0"/>
              <a:t> распознается </a:t>
            </a:r>
            <a:r>
              <a:rPr lang="en-US" sz="1600" dirty="0" smtClean="0"/>
              <a:t>TLR</a:t>
            </a:r>
            <a:r>
              <a:rPr lang="ru-RU" sz="1600" dirty="0" smtClean="0"/>
              <a:t>4</a:t>
            </a:r>
            <a:endParaRPr lang="ru-RU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170212" y="6547556"/>
            <a:ext cx="88608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/>
              <a:t>Смирнов В.С., </a:t>
            </a:r>
            <a:r>
              <a:rPr lang="ru-RU" sz="900" dirty="0" err="1"/>
              <a:t>Тотолян</a:t>
            </a:r>
            <a:r>
              <a:rPr lang="ru-RU" sz="900" dirty="0"/>
              <a:t> А.А. ВРОЖДЕННЫЙ ИММУНИТЕТ ПРИ КОРОНАВИРУСНОЙ ИНФЕКЦИИ. </a:t>
            </a:r>
            <a:r>
              <a:rPr lang="ru-RU" sz="900" i="1" dirty="0"/>
              <a:t>Инфекция и иммунитет</a:t>
            </a:r>
            <a:r>
              <a:rPr lang="ru-RU" sz="900" dirty="0"/>
              <a:t>. 2019;. </a:t>
            </a:r>
            <a:r>
              <a:rPr lang="ru-RU" sz="900" dirty="0">
                <a:hlinkClick r:id="rId3"/>
              </a:rPr>
              <a:t>https://doi.org/10.15789/2220-7619-III-1440</a:t>
            </a:r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23613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1743" y="312752"/>
            <a:ext cx="7886700" cy="538362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latin typeface="+mn-lt"/>
              </a:rPr>
              <a:t>Влияние основных и </a:t>
            </a:r>
            <a:r>
              <a:rPr lang="ru-RU" sz="2400" b="1" dirty="0" smtClean="0">
                <a:latin typeface="+mn-lt"/>
              </a:rPr>
              <a:t>вспомогательных </a:t>
            </a:r>
            <a:r>
              <a:rPr lang="ru-RU" sz="2400" b="1" dirty="0">
                <a:latin typeface="+mn-lt"/>
              </a:rPr>
              <a:t>белков </a:t>
            </a:r>
            <a:r>
              <a:rPr lang="en-US" sz="2400" b="1" dirty="0" err="1">
                <a:latin typeface="+mn-lt"/>
              </a:rPr>
              <a:t>CoV</a:t>
            </a:r>
            <a:r>
              <a:rPr lang="ru-RU" sz="2400" b="1" dirty="0">
                <a:latin typeface="+mn-lt"/>
              </a:rPr>
              <a:t> на некоторые функции врожденного иммунитета </a:t>
            </a: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3580207"/>
              </p:ext>
            </p:extLst>
          </p:nvPr>
        </p:nvGraphicFramePr>
        <p:xfrm>
          <a:off x="-701675" y="1185154"/>
          <a:ext cx="10593388" cy="481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3" name="Документ" r:id="rId4" imgW="6069141" imgH="2766861" progId="Word.Document.12">
                  <p:embed/>
                </p:oleObj>
              </mc:Choice>
              <mc:Fallback>
                <p:oleObj name="Документ" r:id="rId4" imgW="6069141" imgH="276686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701675" y="1185154"/>
                        <a:ext cx="10593388" cy="4819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32077" y="5892315"/>
            <a:ext cx="8405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/>
              <a:t>К</a:t>
            </a:r>
            <a:r>
              <a:rPr lang="ru-RU" b="1" dirty="0" err="1" smtClean="0"/>
              <a:t>оронавирус</a:t>
            </a:r>
            <a:r>
              <a:rPr lang="ru-RU" b="1" dirty="0" smtClean="0"/>
              <a:t> </a:t>
            </a:r>
            <a:r>
              <a:rPr lang="ru-RU" b="1" dirty="0"/>
              <a:t>использует многочисленные механизмы подавления </a:t>
            </a:r>
            <a:r>
              <a:rPr lang="ru-RU" b="1" dirty="0" err="1"/>
              <a:t>интерфероногенеза</a:t>
            </a:r>
            <a:r>
              <a:rPr lang="ru-RU" b="1" dirty="0"/>
              <a:t> и уклонения от иммунного ответа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0212" y="6547556"/>
            <a:ext cx="88608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/>
              <a:t>Смирнов В.С., </a:t>
            </a:r>
            <a:r>
              <a:rPr lang="ru-RU" sz="900" dirty="0" err="1"/>
              <a:t>Тотолян</a:t>
            </a:r>
            <a:r>
              <a:rPr lang="ru-RU" sz="900" dirty="0"/>
              <a:t> А.А. ВРОЖДЕННЫЙ ИММУНИТЕТ ПРИ КОРОНАВИРУСНОЙ ИНФЕКЦИИ. </a:t>
            </a:r>
            <a:r>
              <a:rPr lang="ru-RU" sz="900" i="1" dirty="0"/>
              <a:t>Инфекция и иммунитет</a:t>
            </a:r>
            <a:r>
              <a:rPr lang="ru-RU" sz="900" dirty="0"/>
              <a:t>. 2019;. </a:t>
            </a:r>
            <a:r>
              <a:rPr lang="ru-RU" sz="900" dirty="0">
                <a:hlinkClick r:id="rId6"/>
              </a:rPr>
              <a:t>https://doi.org/10.15789/2220-7619-III-1440</a:t>
            </a:r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136343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69303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+mn-lt"/>
              </a:rPr>
              <a:t>Эффективность индукторов интерферона 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не доказана</a:t>
            </a:r>
            <a:endParaRPr lang="ru-RU" sz="24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Содержимое 3" descr="Арбидол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54" r="6701" b="10754"/>
          <a:stretch/>
        </p:blipFill>
        <p:spPr>
          <a:xfrm>
            <a:off x="418985" y="1701638"/>
            <a:ext cx="8248748" cy="4877949"/>
          </a:xfrm>
        </p:spPr>
      </p:pic>
      <p:sp>
        <p:nvSpPr>
          <p:cNvPr id="3" name="Прямоугольник 2"/>
          <p:cNvSpPr/>
          <p:nvPr/>
        </p:nvSpPr>
        <p:spPr>
          <a:xfrm>
            <a:off x="1569156" y="4447822"/>
            <a:ext cx="6479822" cy="28222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34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fimmu-10-02806-g0001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95" r="-2408"/>
          <a:stretch/>
        </p:blipFill>
        <p:spPr>
          <a:xfrm>
            <a:off x="459935" y="798735"/>
            <a:ext cx="7109999" cy="5735187"/>
          </a:xfrm>
        </p:spPr>
      </p:pic>
      <p:sp>
        <p:nvSpPr>
          <p:cNvPr id="7" name="TextBox 6"/>
          <p:cNvSpPr txBox="1"/>
          <p:nvPr/>
        </p:nvSpPr>
        <p:spPr>
          <a:xfrm>
            <a:off x="5747938" y="654702"/>
            <a:ext cx="32994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Клетки врожденного иммунитета приобретают </a:t>
            </a:r>
            <a:r>
              <a:rPr lang="ru-RU" dirty="0"/>
              <a:t>способность реагировать на инфекцию другими патогенами «быстрее и сильнее» </a:t>
            </a:r>
            <a:endParaRPr lang="ru-RU" dirty="0" smtClean="0"/>
          </a:p>
          <a:p>
            <a:pPr algn="ctr"/>
            <a:r>
              <a:rPr lang="ru-RU" b="1" dirty="0"/>
              <a:t>П</a:t>
            </a:r>
            <a:r>
              <a:rPr lang="ru-RU" b="1" dirty="0" smtClean="0"/>
              <a:t>ризнаки «</a:t>
            </a:r>
            <a:r>
              <a:rPr lang="ru-RU" b="1" dirty="0"/>
              <a:t>тренированного иммунитета», “</a:t>
            </a:r>
            <a:r>
              <a:rPr lang="en-US" b="1" dirty="0"/>
              <a:t>trained immunity</a:t>
            </a:r>
            <a:r>
              <a:rPr lang="ru-RU" b="1" dirty="0" smtClean="0"/>
              <a:t>” </a:t>
            </a:r>
            <a:endParaRPr lang="ru-RU" b="1" dirty="0"/>
          </a:p>
        </p:txBody>
      </p:sp>
      <p:sp>
        <p:nvSpPr>
          <p:cNvPr id="8" name="Название 1"/>
          <p:cNvSpPr>
            <a:spLocks noGrp="1"/>
          </p:cNvSpPr>
          <p:nvPr>
            <p:ph type="title"/>
          </p:nvPr>
        </p:nvSpPr>
        <p:spPr>
          <a:xfrm>
            <a:off x="628650" y="130940"/>
            <a:ext cx="7886700" cy="680891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+mn-lt"/>
              </a:rPr>
              <a:t>Фундаментальные </a:t>
            </a:r>
            <a:r>
              <a:rPr lang="ru-RU" sz="2000" b="1" dirty="0">
                <a:latin typeface="+mn-lt"/>
              </a:rPr>
              <a:t>биологические </a:t>
            </a:r>
            <a:r>
              <a:rPr lang="ru-RU" sz="2000" b="1" dirty="0" smtClean="0">
                <a:latin typeface="+mn-lt"/>
              </a:rPr>
              <a:t>основы</a:t>
            </a:r>
            <a:r>
              <a:rPr lang="ru-RU" sz="2000" b="1" dirty="0">
                <a:latin typeface="+mn-lt"/>
              </a:rPr>
              <a:t> </a:t>
            </a:r>
            <a:r>
              <a:rPr lang="ru-RU" sz="2000" b="1" dirty="0" err="1" smtClean="0">
                <a:latin typeface="+mn-lt"/>
              </a:rPr>
              <a:t>протективности</a:t>
            </a:r>
            <a:r>
              <a:rPr lang="ru-RU" sz="2000" b="1" dirty="0" smtClean="0">
                <a:latin typeface="+mn-lt"/>
              </a:rPr>
              <a:t> БЦЖ по </a:t>
            </a:r>
            <a:r>
              <a:rPr lang="ru-RU" sz="2000" b="1" dirty="0">
                <a:latin typeface="+mn-lt"/>
              </a:rPr>
              <a:t>отношению к вирусной инфекции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83616" y="3705612"/>
            <a:ext cx="30638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Th</a:t>
            </a:r>
            <a:r>
              <a:rPr lang="ru-RU" b="1" dirty="0" smtClean="0"/>
              <a:t>1</a:t>
            </a:r>
            <a:r>
              <a:rPr lang="en-US" b="1" dirty="0" smtClean="0"/>
              <a:t> </a:t>
            </a:r>
            <a:r>
              <a:rPr lang="ru-RU" b="1" dirty="0" smtClean="0"/>
              <a:t>иммунный ответ </a:t>
            </a:r>
            <a:r>
              <a:rPr lang="en-US" b="1" dirty="0" smtClean="0"/>
              <a:t>–</a:t>
            </a:r>
            <a:r>
              <a:rPr lang="ru-RU" b="1" dirty="0" smtClean="0"/>
              <a:t> </a:t>
            </a:r>
            <a:r>
              <a:rPr lang="ru-RU" b="1" dirty="0" err="1" smtClean="0"/>
              <a:t>протективный</a:t>
            </a:r>
            <a:r>
              <a:rPr lang="ru-RU" b="1" dirty="0" smtClean="0"/>
              <a:t> </a:t>
            </a:r>
            <a:r>
              <a:rPr lang="ru-RU" b="1" dirty="0"/>
              <a:t>ответ при бактериальных и вирусных </a:t>
            </a:r>
            <a:r>
              <a:rPr lang="ru-RU" b="1" dirty="0" smtClean="0"/>
              <a:t>инфекциях 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96398" y="4405642"/>
            <a:ext cx="3613737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Повышенная </a:t>
            </a:r>
            <a:r>
              <a:rPr lang="ru-RU" dirty="0"/>
              <a:t>реактивность клеток врожденного иммунитета может вызывать «</a:t>
            </a:r>
            <a:r>
              <a:rPr lang="en-US" dirty="0"/>
              <a:t>bystander</a:t>
            </a:r>
            <a:r>
              <a:rPr lang="ru-RU" dirty="0"/>
              <a:t>» активацию Т-лимфоцитов, специфичных по отношению к другим антигенам, не связанным с </a:t>
            </a:r>
            <a:r>
              <a:rPr lang="ru-RU" dirty="0" smtClean="0"/>
              <a:t>микобактериями </a:t>
            </a:r>
            <a:endParaRPr lang="ru-RU" dirty="0"/>
          </a:p>
          <a:p>
            <a:pPr algn="ctr"/>
            <a:r>
              <a:rPr lang="ru-RU" b="1" dirty="0" smtClean="0"/>
              <a:t>Стимуляция «</a:t>
            </a:r>
            <a:r>
              <a:rPr lang="ru-RU" b="1" dirty="0" err="1" smtClean="0"/>
              <a:t>гетерологичного</a:t>
            </a:r>
            <a:r>
              <a:rPr lang="ru-RU" b="1" dirty="0" smtClean="0"/>
              <a:t> иммунного ответа»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571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Рис2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56" t="12029" r="25411" b="55322"/>
          <a:stretch/>
        </p:blipFill>
        <p:spPr>
          <a:xfrm>
            <a:off x="2553185" y="1"/>
            <a:ext cx="6887050" cy="6625580"/>
          </a:xfrm>
          <a:prstGeom prst="rect">
            <a:avLst/>
          </a:prstGeom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510811" y="705571"/>
            <a:ext cx="3430258" cy="1325563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+mn-lt"/>
              </a:rPr>
              <a:t>Упрощенная схема патологического процесса при фиксации патогенного </a:t>
            </a:r>
            <a:r>
              <a:rPr lang="ru-RU" sz="2400" b="1" dirty="0" err="1">
                <a:latin typeface="+mn-lt"/>
              </a:rPr>
              <a:t>CoV</a:t>
            </a:r>
            <a:r>
              <a:rPr lang="ru-RU" sz="2400" b="1" dirty="0">
                <a:latin typeface="+mn-lt"/>
              </a:rPr>
              <a:t> в альвеоле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2586" y="3312791"/>
            <a:ext cx="364950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Патогенный вирус, достигая респираторного отдела легких, инфицирует </a:t>
            </a:r>
            <a:r>
              <a:rPr lang="ru-RU" dirty="0" err="1"/>
              <a:t>пневмоциты</a:t>
            </a:r>
            <a:r>
              <a:rPr lang="ru-RU" dirty="0"/>
              <a:t> </a:t>
            </a:r>
            <a:r>
              <a:rPr lang="en-US" dirty="0"/>
              <a:t>II</a:t>
            </a:r>
            <a:r>
              <a:rPr lang="ru-RU" dirty="0"/>
              <a:t> типа и индуцирует в очаге секрецию широкого пула </a:t>
            </a:r>
            <a:r>
              <a:rPr lang="ru-RU" dirty="0" err="1"/>
              <a:t>провоспалительных</a:t>
            </a:r>
            <a:r>
              <a:rPr lang="ru-RU" dirty="0"/>
              <a:t> цитокинов и </a:t>
            </a:r>
            <a:r>
              <a:rPr lang="ru-RU" dirty="0" err="1"/>
              <a:t>хемокинов</a:t>
            </a:r>
            <a:r>
              <a:rPr lang="ru-RU" dirty="0"/>
              <a:t>, таких как IL-2, IL-7, IL-10, G-CSF, TNFα, CCL3, CCL5, CCL2 и CXCL10 в меньшей степени он активирует секрецию </a:t>
            </a:r>
            <a:r>
              <a:rPr lang="en-US" dirty="0"/>
              <a:t>TNF</a:t>
            </a:r>
            <a:r>
              <a:rPr lang="ru-RU" dirty="0"/>
              <a:t> и </a:t>
            </a:r>
            <a:r>
              <a:rPr lang="en-US" dirty="0"/>
              <a:t>IL</a:t>
            </a:r>
            <a:r>
              <a:rPr lang="ru-RU" dirty="0"/>
              <a:t>-6 и минимально – IFN</a:t>
            </a:r>
            <a:r>
              <a:rPr lang="en-US" dirty="0"/>
              <a:t>α</a:t>
            </a:r>
            <a:r>
              <a:rPr lang="ru-RU" dirty="0"/>
              <a:t>/</a:t>
            </a:r>
            <a:r>
              <a:rPr lang="en-US" dirty="0"/>
              <a:t>β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70212" y="6547556"/>
            <a:ext cx="88608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/>
              <a:t>Смирнов В.С., </a:t>
            </a:r>
            <a:r>
              <a:rPr lang="ru-RU" sz="900" dirty="0" err="1"/>
              <a:t>Тотолян</a:t>
            </a:r>
            <a:r>
              <a:rPr lang="ru-RU" sz="900" dirty="0"/>
              <a:t> А.А. ВРОЖДЕННЫЙ ИММУНИТЕТ ПРИ КОРОНАВИРУСНОЙ ИНФЕКЦИИ. </a:t>
            </a:r>
            <a:r>
              <a:rPr lang="ru-RU" sz="900" i="1" dirty="0"/>
              <a:t>Инфекция и иммунитет</a:t>
            </a:r>
            <a:r>
              <a:rPr lang="ru-RU" sz="900" dirty="0"/>
              <a:t>. 2019;. </a:t>
            </a:r>
            <a:r>
              <a:rPr lang="ru-RU" sz="900" dirty="0">
                <a:hlinkClick r:id="rId3"/>
              </a:rPr>
              <a:t>https://doi.org/10.15789/2220-7619-III-1440</a:t>
            </a:r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188439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17361" y="195793"/>
            <a:ext cx="7886700" cy="747867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+mn-lt"/>
              </a:rPr>
              <a:t>Группы иммунологических препаратов</a:t>
            </a:r>
            <a:endParaRPr lang="ru-RU" sz="3200" b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960" y="1173266"/>
            <a:ext cx="5817306" cy="545331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200" u="sng" dirty="0" smtClean="0"/>
              <a:t>Перспектива:</a:t>
            </a:r>
          </a:p>
          <a:p>
            <a:r>
              <a:rPr lang="ru-RU" sz="2200" dirty="0" smtClean="0"/>
              <a:t>Вакцины </a:t>
            </a:r>
          </a:p>
          <a:p>
            <a:pPr>
              <a:spcBef>
                <a:spcPts val="2400"/>
              </a:spcBef>
            </a:pPr>
            <a:r>
              <a:rPr lang="ru-RU" sz="2200" dirty="0" smtClean="0"/>
              <a:t>Терапевтические антитела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pPr marL="0" indent="0">
              <a:buNone/>
            </a:pPr>
            <a:r>
              <a:rPr lang="ru-RU" sz="2200" u="sng" dirty="0" smtClean="0"/>
              <a:t>Можно реализовать сейчас (</a:t>
            </a:r>
            <a:r>
              <a:rPr lang="en-US" sz="2200" u="sng" dirty="0"/>
              <a:t>off label</a:t>
            </a:r>
            <a:r>
              <a:rPr lang="ru-RU" sz="2200" u="sng" dirty="0" smtClean="0"/>
              <a:t>):</a:t>
            </a:r>
          </a:p>
          <a:p>
            <a:r>
              <a:rPr lang="ru-RU" sz="2200" dirty="0" smtClean="0"/>
              <a:t>Препараты интерферона-альфа 2</a:t>
            </a:r>
            <a:r>
              <a:rPr lang="en-US" sz="2200" dirty="0" smtClean="0"/>
              <a:t>b</a:t>
            </a:r>
            <a:r>
              <a:rPr lang="ru-RU" sz="2200" dirty="0" smtClean="0"/>
              <a:t> (</a:t>
            </a:r>
            <a:r>
              <a:rPr lang="ru-RU" sz="2200" dirty="0" err="1" smtClean="0"/>
              <a:t>местно</a:t>
            </a:r>
            <a:r>
              <a:rPr lang="ru-RU" sz="2200" dirty="0" smtClean="0"/>
              <a:t>!)</a:t>
            </a:r>
            <a:endParaRPr lang="en-US" sz="2200" dirty="0" smtClean="0"/>
          </a:p>
          <a:p>
            <a:r>
              <a:rPr lang="ru-RU" sz="2200" dirty="0"/>
              <a:t>Стимуляторы врожденного иммунитета</a:t>
            </a:r>
          </a:p>
          <a:p>
            <a:r>
              <a:rPr lang="ru-RU" sz="2200" dirty="0" smtClean="0"/>
              <a:t>БЦЖ (не для терапии, нельзя в острый период)</a:t>
            </a:r>
            <a:endParaRPr lang="ru-RU" sz="2200" dirty="0"/>
          </a:p>
          <a:p>
            <a:r>
              <a:rPr lang="ru-RU" sz="2200" dirty="0" smtClean="0"/>
              <a:t>Препараты для </a:t>
            </a:r>
            <a:r>
              <a:rPr lang="ru-RU" sz="2200" dirty="0" err="1" smtClean="0"/>
              <a:t>антицитокиновой</a:t>
            </a:r>
            <a:r>
              <a:rPr lang="ru-RU" sz="2200" dirty="0" smtClean="0"/>
              <a:t> терапии:</a:t>
            </a:r>
          </a:p>
          <a:p>
            <a:pPr lvl="1"/>
            <a:r>
              <a:rPr lang="ru-RU" sz="1900" b="1" dirty="0">
                <a:solidFill>
                  <a:srgbClr val="FF0000"/>
                </a:solidFill>
              </a:rPr>
              <a:t>а</a:t>
            </a:r>
            <a:r>
              <a:rPr lang="ru-RU" sz="1900" b="1" dirty="0" smtClean="0">
                <a:solidFill>
                  <a:srgbClr val="FF0000"/>
                </a:solidFill>
              </a:rPr>
              <a:t>нти-</a:t>
            </a:r>
            <a:r>
              <a:rPr lang="en-US" sz="1900" b="1" dirty="0" smtClean="0">
                <a:solidFill>
                  <a:srgbClr val="FF0000"/>
                </a:solidFill>
              </a:rPr>
              <a:t>IL-6</a:t>
            </a:r>
            <a:r>
              <a:rPr lang="ru-RU" sz="1900" b="1" dirty="0" smtClean="0">
                <a:solidFill>
                  <a:srgbClr val="FF0000"/>
                </a:solidFill>
              </a:rPr>
              <a:t> (</a:t>
            </a:r>
            <a:r>
              <a:rPr lang="ru-RU" sz="1900" b="1" dirty="0" err="1" smtClean="0">
                <a:solidFill>
                  <a:srgbClr val="FF0000"/>
                </a:solidFill>
              </a:rPr>
              <a:t>тоцилизумаб</a:t>
            </a:r>
            <a:r>
              <a:rPr lang="ru-RU" sz="1900" b="1" dirty="0" smtClean="0">
                <a:solidFill>
                  <a:srgbClr val="FF0000"/>
                </a:solidFill>
              </a:rPr>
              <a:t>)</a:t>
            </a:r>
          </a:p>
          <a:p>
            <a:pPr lvl="1"/>
            <a:r>
              <a:rPr lang="ru-RU" sz="1900" dirty="0"/>
              <a:t>анти-</a:t>
            </a:r>
            <a:r>
              <a:rPr lang="en-US" sz="1900" dirty="0"/>
              <a:t>IL-</a:t>
            </a:r>
            <a:r>
              <a:rPr lang="en-US" sz="1900" dirty="0" smtClean="0"/>
              <a:t>6R</a:t>
            </a:r>
            <a:r>
              <a:rPr lang="ru-RU" sz="1900" dirty="0" smtClean="0"/>
              <a:t> (</a:t>
            </a:r>
            <a:r>
              <a:rPr lang="en-US" sz="1900" dirty="0" err="1" smtClean="0"/>
              <a:t>cарилумаб</a:t>
            </a:r>
            <a:r>
              <a:rPr lang="ru-RU" sz="1900" dirty="0" smtClean="0"/>
              <a:t>)</a:t>
            </a:r>
            <a:r>
              <a:rPr lang="en-US" sz="1900" dirty="0" smtClean="0"/>
              <a:t> </a:t>
            </a:r>
          </a:p>
          <a:p>
            <a:pPr lvl="1"/>
            <a:r>
              <a:rPr lang="ru-RU" sz="1900" dirty="0"/>
              <a:t>а</a:t>
            </a:r>
            <a:r>
              <a:rPr lang="ru-RU" sz="1900" dirty="0" smtClean="0"/>
              <a:t>нти-</a:t>
            </a:r>
            <a:r>
              <a:rPr lang="en-US" sz="1900" dirty="0" smtClean="0"/>
              <a:t>TNFα </a:t>
            </a:r>
            <a:r>
              <a:rPr lang="en-US" sz="1900" dirty="0" smtClean="0"/>
              <a:t>(</a:t>
            </a:r>
            <a:r>
              <a:rPr lang="ru-RU" sz="2000" dirty="0" err="1"/>
              <a:t>инфликсимаб</a:t>
            </a:r>
            <a:r>
              <a:rPr lang="ru-RU" sz="2000" dirty="0"/>
              <a:t>, </a:t>
            </a:r>
            <a:r>
              <a:rPr lang="ru-RU" sz="2000" dirty="0" err="1"/>
              <a:t>этанерцепт</a:t>
            </a:r>
            <a:r>
              <a:rPr lang="ru-RU" sz="2000" dirty="0"/>
              <a:t>, </a:t>
            </a:r>
            <a:r>
              <a:rPr lang="ru-RU" sz="2000" dirty="0" err="1"/>
              <a:t>адалимумаб</a:t>
            </a:r>
            <a:r>
              <a:rPr lang="ru-RU" sz="2000" dirty="0"/>
              <a:t>, </a:t>
            </a:r>
            <a:r>
              <a:rPr lang="ru-RU" sz="2000" dirty="0" err="1"/>
              <a:t>голимумаб</a:t>
            </a:r>
            <a:r>
              <a:rPr lang="ru-RU" sz="2000" dirty="0"/>
              <a:t> и </a:t>
            </a:r>
            <a:r>
              <a:rPr lang="ru-RU" sz="2000" dirty="0" err="1"/>
              <a:t>цертолизумаб</a:t>
            </a:r>
            <a:r>
              <a:rPr lang="en-US" sz="1900" dirty="0" smtClean="0"/>
              <a:t>) </a:t>
            </a:r>
            <a:r>
              <a:rPr lang="ru-RU" sz="1900" b="1" dirty="0" smtClean="0">
                <a:solidFill>
                  <a:srgbClr val="FF0000"/>
                </a:solidFill>
              </a:rPr>
              <a:t>???</a:t>
            </a:r>
          </a:p>
          <a:p>
            <a:pPr lvl="1"/>
            <a:r>
              <a:rPr lang="ru-RU" sz="1900" dirty="0"/>
              <a:t>а</a:t>
            </a:r>
            <a:r>
              <a:rPr lang="ru-RU" sz="1900" dirty="0" smtClean="0"/>
              <a:t>нти-</a:t>
            </a:r>
            <a:r>
              <a:rPr lang="en-US" sz="1900" dirty="0" smtClean="0"/>
              <a:t>VEGF (</a:t>
            </a:r>
            <a:r>
              <a:rPr lang="en-US" sz="1900" dirty="0" err="1" smtClean="0"/>
              <a:t>бевацизумаб</a:t>
            </a:r>
            <a:r>
              <a:rPr lang="en-US" sz="1900" dirty="0" smtClean="0"/>
              <a:t>)</a:t>
            </a:r>
          </a:p>
          <a:p>
            <a:pPr lvl="1"/>
            <a:r>
              <a:rPr lang="ru-RU" sz="1900" dirty="0"/>
              <a:t>а</a:t>
            </a:r>
            <a:r>
              <a:rPr lang="ru-RU" sz="1900" dirty="0" smtClean="0"/>
              <a:t>нти-</a:t>
            </a:r>
            <a:r>
              <a:rPr lang="en-US" sz="1900" dirty="0"/>
              <a:t>CD147</a:t>
            </a:r>
            <a:r>
              <a:rPr lang="en-US" sz="1900" dirty="0" smtClean="0"/>
              <a:t> </a:t>
            </a:r>
            <a:r>
              <a:rPr lang="ru-RU" sz="1900" dirty="0" smtClean="0"/>
              <a:t>(</a:t>
            </a:r>
            <a:r>
              <a:rPr lang="en-US" sz="1900" dirty="0" err="1" smtClean="0"/>
              <a:t>меплазумаб</a:t>
            </a:r>
            <a:r>
              <a:rPr lang="ru-RU" sz="1900" dirty="0" smtClean="0"/>
              <a:t>)</a:t>
            </a:r>
            <a:endParaRPr lang="ru-RU" sz="1900" dirty="0"/>
          </a:p>
        </p:txBody>
      </p:sp>
      <p:sp>
        <p:nvSpPr>
          <p:cNvPr id="4" name="TextBox 3"/>
          <p:cNvSpPr txBox="1"/>
          <p:nvPr/>
        </p:nvSpPr>
        <p:spPr>
          <a:xfrm>
            <a:off x="6615288" y="3451354"/>
            <a:ext cx="2133600" cy="369332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Защита от вируса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75022" y="3926761"/>
            <a:ext cx="2822221" cy="646331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Профилактика бактериальной инфекции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19332" y="5396928"/>
            <a:ext cx="2133600" cy="64633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При «</a:t>
            </a:r>
            <a:r>
              <a:rPr lang="ru-RU" b="1" dirty="0" err="1" smtClean="0">
                <a:solidFill>
                  <a:srgbClr val="FF0000"/>
                </a:solidFill>
              </a:rPr>
              <a:t>цитокиновом</a:t>
            </a:r>
            <a:r>
              <a:rPr lang="ru-RU" b="1" dirty="0" smtClean="0">
                <a:solidFill>
                  <a:srgbClr val="FF0000"/>
                </a:solidFill>
              </a:rPr>
              <a:t> шторме»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46133" y="1463590"/>
            <a:ext cx="3245555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Долгосрочная профилактика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713111" y="1933758"/>
            <a:ext cx="4035777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Краткосрочная профилактика</a:t>
            </a:r>
          </a:p>
          <a:p>
            <a:pPr algn="ctr"/>
            <a:r>
              <a:rPr lang="ru-RU" b="1" dirty="0" smtClean="0"/>
              <a:t>Лечение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35013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19102" y="1463718"/>
            <a:ext cx="5434105" cy="407557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37076" y="1449962"/>
            <a:ext cx="5449824" cy="4087368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710339" y="129019"/>
            <a:ext cx="7886700" cy="604247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+mn-lt"/>
              </a:rPr>
              <a:t>СПАСИБО ЗА ВНИМАНИЕ!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5679" y="6389888"/>
            <a:ext cx="8693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Семенов А.В. «…..Я видел Китай без китайцев……»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245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6D742755BFBB840A7DF641BA6176A3A" ma:contentTypeVersion="13" ma:contentTypeDescription="Create a new document." ma:contentTypeScope="" ma:versionID="cb966a35f1063cf3a309f2f4d6cc967b">
  <xsd:schema xmlns:xsd="http://www.w3.org/2001/XMLSchema" xmlns:xs="http://www.w3.org/2001/XMLSchema" xmlns:p="http://schemas.microsoft.com/office/2006/metadata/properties" xmlns:ns3="ce90b564-79aa-47ca-9571-6ba494b773a5" xmlns:ns4="3dec9b34-e41c-422d-8d52-2fba5a99f273" targetNamespace="http://schemas.microsoft.com/office/2006/metadata/properties" ma:root="true" ma:fieldsID="5b39779207ef8e46eb162204a7011ea3" ns3:_="" ns4:_="">
    <xsd:import namespace="ce90b564-79aa-47ca-9571-6ba494b773a5"/>
    <xsd:import namespace="3dec9b34-e41c-422d-8d52-2fba5a99f27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90b564-79aa-47ca-9571-6ba494b773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ec9b34-e41c-422d-8d52-2fba5a99f273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FB86EC6-2A69-4D02-80EE-2559C6D6B25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246DA5D-1306-45A0-9EA9-4A2073AEF78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e90b564-79aa-47ca-9571-6ba494b773a5"/>
    <ds:schemaRef ds:uri="3dec9b34-e41c-422d-8d52-2fba5a99f27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13F17ED-59BA-4EF4-9807-215126079EFD}">
  <ds:schemaRefs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ce90b564-79aa-47ca-9571-6ba494b773a5"/>
    <ds:schemaRef ds:uri="http://www.w3.org/XML/1998/namespace"/>
    <ds:schemaRef ds:uri="http://purl.org/dc/dcmitype/"/>
    <ds:schemaRef ds:uri="http://purl.org/dc/terms/"/>
    <ds:schemaRef ds:uri="http://schemas.openxmlformats.org/package/2006/metadata/core-properties"/>
    <ds:schemaRef ds:uri="3dec9b34-e41c-422d-8d52-2fba5a99f273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2585</TotalTime>
  <Words>412</Words>
  <Application>Microsoft Office PowerPoint</Application>
  <PresentationFormat>Экран (4:3)</PresentationFormat>
  <Paragraphs>49</Paragraphs>
  <Slides>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Office Theme</vt:lpstr>
      <vt:lpstr>Документ</vt:lpstr>
      <vt:lpstr>Тотолян Арег Артемович   Иммунная система и CoV-2</vt:lpstr>
      <vt:lpstr>Пять путей переноса информации патогенного коронавируса в клетку хозяина </vt:lpstr>
      <vt:lpstr>Влияние основных и вспомогательных белков CoV на некоторые функции врожденного иммунитета </vt:lpstr>
      <vt:lpstr>Эффективность индукторов интерферона не доказана</vt:lpstr>
      <vt:lpstr>Фундаментальные биологические основы протективности БЦЖ по отношению к вирусной инфекции </vt:lpstr>
      <vt:lpstr>Упрощенная схема патологического процесса при фиксации патогенного CoV в альвеоле </vt:lpstr>
      <vt:lpstr>Группы иммунологических препаратов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AYLWARD, Raymond Bruce J.</dc:creator>
  <cp:lastModifiedBy>Директор</cp:lastModifiedBy>
  <cp:revision>85</cp:revision>
  <cp:lastPrinted>2020-02-28T08:57:14Z</cp:lastPrinted>
  <dcterms:created xsi:type="dcterms:W3CDTF">2020-02-25T14:32:32Z</dcterms:created>
  <dcterms:modified xsi:type="dcterms:W3CDTF">2020-04-17T12:41:39Z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0x01010026D742755BFBB840A7DF641BA6176A3A</vt:lpwstr>
  </property>
</Properties>
</file>