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pptx" ContentType="application/vnd.openxmlformats-officedocument.presentationml.presentation"/>
  <Default Extension="wdp" ContentType="image/vnd.ms-photo"/>
  <Default Extension="vml" ContentType="application/vnd.openxmlformats-officedocument.vmlDrawing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6" r:id="rId2"/>
  </p:sldMasterIdLst>
  <p:notesMasterIdLst>
    <p:notesMasterId r:id="rId46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</p:sldIdLst>
  <p:sldSz cx="9144000" cy="6858000" type="screen4x3"/>
  <p:notesSz cx="9144000" cy="6858000"/>
  <p:embeddedFontLst>
    <p:embeddedFont>
      <p:font typeface="Arial Narrow" pitchFamily="34" charset="0"/>
      <p:regular r:id="rId47"/>
      <p:bold r:id="rId48"/>
      <p:italic r:id="rId49"/>
      <p:boldItalic r:id="rId50"/>
    </p:embeddedFont>
    <p:embeddedFont>
      <p:font typeface="Calibri" pitchFamily="34" charset="0"/>
      <p:regular r:id="rId51"/>
      <p:bold r:id="rId52"/>
      <p:italic r:id="rId53"/>
      <p:boldItalic r:id="rId54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2244" y="-6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7.fntdata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2.fntdata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5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3.fntdata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6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E81C26-578E-40BD-B9DA-72CA30CDC16B}" type="datetimeFigureOut">
              <a:rPr lang="ru-RU" smtClean="0"/>
              <a:t>18.06.2020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ECDC12-AFAF-4F2D-A7E1-F73295C04E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1345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393478-5E8C-48AC-9EF9-89C458E37595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606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393478-5E8C-48AC-9EF9-89C458E37595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033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6/18/2020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61698-0890-4994-A8C8-D761C51601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6260D-04DC-4CE8-8E4B-838057D3926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080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61698-0890-4994-A8C8-D761C51601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6260D-04DC-4CE8-8E4B-838057D3926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070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61698-0890-4994-A8C8-D761C51601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6260D-04DC-4CE8-8E4B-838057D3926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2817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61698-0890-4994-A8C8-D761C51601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6260D-04DC-4CE8-8E4B-838057D3926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4648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61698-0890-4994-A8C8-D761C51601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6260D-04DC-4CE8-8E4B-838057D3926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5864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61698-0890-4994-A8C8-D761C51601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6260D-04DC-4CE8-8E4B-838057D3926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2308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61698-0890-4994-A8C8-D761C51601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6260D-04DC-4CE8-8E4B-838057D3926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123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6/18/2020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36257" y="1968207"/>
            <a:ext cx="3587750" cy="45243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6/18/2020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6/18/2020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6/18/2020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61698-0890-4994-A8C8-D761C51601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6260D-04DC-4CE8-8E4B-838057D3926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202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61698-0890-4994-A8C8-D761C51601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6260D-04DC-4CE8-8E4B-838057D3926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896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61698-0890-4994-A8C8-D761C51601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6260D-04DC-4CE8-8E4B-838057D3926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367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61698-0890-4994-A8C8-D761C51601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6260D-04DC-4CE8-8E4B-838057D3926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310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55902" y="214376"/>
            <a:ext cx="6632194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61962" y="2563241"/>
            <a:ext cx="8220075" cy="13849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6/18/2020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61698-0890-4994-A8C8-D761C51601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86260D-04DC-4CE8-8E4B-838057D3926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113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emf"/><Relationship Id="rId4" Type="http://schemas.openxmlformats.org/officeDocument/2006/relationships/package" Target="../embeddings/Microsoft_PowerPoint_Presentation1.pptx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g"/><Relationship Id="rId5" Type="http://schemas.openxmlformats.org/officeDocument/2006/relationships/image" Target="../media/image83.jpg"/><Relationship Id="rId4" Type="http://schemas.openxmlformats.org/officeDocument/2006/relationships/image" Target="../media/image8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bi.nlm.nih.gov/pubmed/?term=Hanaoka%20M%5bAuthor%5d&amp;cauthor=true&amp;cauthor_uid=20847042" TargetMode="External"/><Relationship Id="rId2" Type="http://schemas.openxmlformats.org/officeDocument/2006/relationships/hyperlink" Target="http://www.ncbi.nlm.nih.gov/pubmed/?term=Chen%20Y%5bAuthor%5d&amp;cauthor=true&amp;cauthor_uid=19201816" TargetMode="External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www.ncbi.nlm.nih.gov/pubmed/?term=He%20ZH%5bAuthor%5d&amp;cauthor=true&amp;cauthor_uid=26264445" TargetMode="External"/><Relationship Id="rId4" Type="http://schemas.openxmlformats.org/officeDocument/2006/relationships/hyperlink" Target="http://www.ncbi.nlm.nih.gov/pubmed/?term=He%20ZH%5bAuthor%5d&amp;cauthor=true&amp;cauthor_uid=25814921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7.png"/><Relationship Id="rId18" Type="http://schemas.openxmlformats.org/officeDocument/2006/relationships/image" Target="../media/image10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17" Type="http://schemas.openxmlformats.org/officeDocument/2006/relationships/image" Target="../media/image101.png"/><Relationship Id="rId2" Type="http://schemas.openxmlformats.org/officeDocument/2006/relationships/image" Target="../media/image86.png"/><Relationship Id="rId16" Type="http://schemas.openxmlformats.org/officeDocument/2006/relationships/image" Target="../media/image100.png"/><Relationship Id="rId20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5" Type="http://schemas.openxmlformats.org/officeDocument/2006/relationships/image" Target="../media/image99.png"/><Relationship Id="rId10" Type="http://schemas.openxmlformats.org/officeDocument/2006/relationships/image" Target="../media/image94.png"/><Relationship Id="rId19" Type="http://schemas.openxmlformats.org/officeDocument/2006/relationships/image" Target="../media/image103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Relationship Id="rId14" Type="http://schemas.openxmlformats.org/officeDocument/2006/relationships/image" Target="../media/image9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g"/><Relationship Id="rId13" Type="http://schemas.openxmlformats.org/officeDocument/2006/relationships/image" Target="../media/image121.png"/><Relationship Id="rId18" Type="http://schemas.openxmlformats.org/officeDocument/2006/relationships/image" Target="../media/image126.png"/><Relationship Id="rId3" Type="http://schemas.openxmlformats.org/officeDocument/2006/relationships/image" Target="../media/image111.png"/><Relationship Id="rId7" Type="http://schemas.openxmlformats.org/officeDocument/2006/relationships/image" Target="../media/image115.jpg"/><Relationship Id="rId12" Type="http://schemas.openxmlformats.org/officeDocument/2006/relationships/image" Target="../media/image120.png"/><Relationship Id="rId17" Type="http://schemas.openxmlformats.org/officeDocument/2006/relationships/image" Target="../media/image125.png"/><Relationship Id="rId2" Type="http://schemas.openxmlformats.org/officeDocument/2006/relationships/image" Target="../media/image110.png"/><Relationship Id="rId16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g"/><Relationship Id="rId11" Type="http://schemas.openxmlformats.org/officeDocument/2006/relationships/image" Target="../media/image119.png"/><Relationship Id="rId5" Type="http://schemas.openxmlformats.org/officeDocument/2006/relationships/image" Target="../media/image113.jpg"/><Relationship Id="rId15" Type="http://schemas.openxmlformats.org/officeDocument/2006/relationships/image" Target="../media/image123.png"/><Relationship Id="rId10" Type="http://schemas.openxmlformats.org/officeDocument/2006/relationships/image" Target="../media/image118.png"/><Relationship Id="rId4" Type="http://schemas.openxmlformats.org/officeDocument/2006/relationships/image" Target="../media/image112.png"/><Relationship Id="rId9" Type="http://schemas.openxmlformats.org/officeDocument/2006/relationships/image" Target="../media/image117.jpg"/><Relationship Id="rId14" Type="http://schemas.openxmlformats.org/officeDocument/2006/relationships/image" Target="../media/image12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28.png"/><Relationship Id="rId7" Type="http://schemas.openxmlformats.org/officeDocument/2006/relationships/image" Target="../media/image132.png"/><Relationship Id="rId12" Type="http://schemas.openxmlformats.org/officeDocument/2006/relationships/image" Target="../media/image137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11" Type="http://schemas.openxmlformats.org/officeDocument/2006/relationships/image" Target="../media/image136.png"/><Relationship Id="rId5" Type="http://schemas.openxmlformats.org/officeDocument/2006/relationships/image" Target="../media/image130.png"/><Relationship Id="rId10" Type="http://schemas.openxmlformats.org/officeDocument/2006/relationships/image" Target="../media/image135.png"/><Relationship Id="rId4" Type="http://schemas.openxmlformats.org/officeDocument/2006/relationships/image" Target="../media/image129.png"/><Relationship Id="rId9" Type="http://schemas.openxmlformats.org/officeDocument/2006/relationships/image" Target="../media/image1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3.png"/><Relationship Id="rId18" Type="http://schemas.openxmlformats.org/officeDocument/2006/relationships/image" Target="../media/image158.png"/><Relationship Id="rId26" Type="http://schemas.openxmlformats.org/officeDocument/2006/relationships/image" Target="../media/image166.png"/><Relationship Id="rId39" Type="http://schemas.openxmlformats.org/officeDocument/2006/relationships/image" Target="../media/image179.png"/><Relationship Id="rId21" Type="http://schemas.openxmlformats.org/officeDocument/2006/relationships/image" Target="../media/image161.png"/><Relationship Id="rId34" Type="http://schemas.openxmlformats.org/officeDocument/2006/relationships/image" Target="../media/image174.png"/><Relationship Id="rId42" Type="http://schemas.openxmlformats.org/officeDocument/2006/relationships/image" Target="../media/image182.png"/><Relationship Id="rId7" Type="http://schemas.openxmlformats.org/officeDocument/2006/relationships/image" Target="../media/image147.jpg"/><Relationship Id="rId2" Type="http://schemas.openxmlformats.org/officeDocument/2006/relationships/image" Target="../media/image142.jpg"/><Relationship Id="rId16" Type="http://schemas.openxmlformats.org/officeDocument/2006/relationships/image" Target="../media/image156.png"/><Relationship Id="rId29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jpg"/><Relationship Id="rId11" Type="http://schemas.openxmlformats.org/officeDocument/2006/relationships/image" Target="../media/image151.png"/><Relationship Id="rId24" Type="http://schemas.openxmlformats.org/officeDocument/2006/relationships/image" Target="../media/image164.png"/><Relationship Id="rId32" Type="http://schemas.openxmlformats.org/officeDocument/2006/relationships/image" Target="../media/image172.png"/><Relationship Id="rId37" Type="http://schemas.openxmlformats.org/officeDocument/2006/relationships/image" Target="../media/image177.png"/><Relationship Id="rId40" Type="http://schemas.openxmlformats.org/officeDocument/2006/relationships/image" Target="../media/image180.png"/><Relationship Id="rId45" Type="http://schemas.openxmlformats.org/officeDocument/2006/relationships/image" Target="../media/image185.png"/><Relationship Id="rId5" Type="http://schemas.openxmlformats.org/officeDocument/2006/relationships/image" Target="../media/image145.jpg"/><Relationship Id="rId15" Type="http://schemas.openxmlformats.org/officeDocument/2006/relationships/image" Target="../media/image155.png"/><Relationship Id="rId23" Type="http://schemas.openxmlformats.org/officeDocument/2006/relationships/image" Target="../media/image163.png"/><Relationship Id="rId28" Type="http://schemas.openxmlformats.org/officeDocument/2006/relationships/image" Target="../media/image168.png"/><Relationship Id="rId36" Type="http://schemas.openxmlformats.org/officeDocument/2006/relationships/image" Target="../media/image176.png"/><Relationship Id="rId10" Type="http://schemas.openxmlformats.org/officeDocument/2006/relationships/image" Target="../media/image150.png"/><Relationship Id="rId19" Type="http://schemas.openxmlformats.org/officeDocument/2006/relationships/image" Target="../media/image159.png"/><Relationship Id="rId31" Type="http://schemas.openxmlformats.org/officeDocument/2006/relationships/image" Target="../media/image171.png"/><Relationship Id="rId44" Type="http://schemas.openxmlformats.org/officeDocument/2006/relationships/image" Target="../media/image184.png"/><Relationship Id="rId4" Type="http://schemas.openxmlformats.org/officeDocument/2006/relationships/image" Target="../media/image144.jpg"/><Relationship Id="rId9" Type="http://schemas.openxmlformats.org/officeDocument/2006/relationships/image" Target="../media/image149.png"/><Relationship Id="rId14" Type="http://schemas.openxmlformats.org/officeDocument/2006/relationships/image" Target="../media/image154.png"/><Relationship Id="rId22" Type="http://schemas.openxmlformats.org/officeDocument/2006/relationships/image" Target="../media/image162.png"/><Relationship Id="rId27" Type="http://schemas.openxmlformats.org/officeDocument/2006/relationships/image" Target="../media/image167.png"/><Relationship Id="rId30" Type="http://schemas.openxmlformats.org/officeDocument/2006/relationships/image" Target="../media/image170.png"/><Relationship Id="rId35" Type="http://schemas.openxmlformats.org/officeDocument/2006/relationships/image" Target="../media/image175.png"/><Relationship Id="rId43" Type="http://schemas.openxmlformats.org/officeDocument/2006/relationships/image" Target="../media/image183.png"/><Relationship Id="rId8" Type="http://schemas.openxmlformats.org/officeDocument/2006/relationships/image" Target="../media/image148.jpg"/><Relationship Id="rId3" Type="http://schemas.openxmlformats.org/officeDocument/2006/relationships/image" Target="../media/image143.jpg"/><Relationship Id="rId12" Type="http://schemas.openxmlformats.org/officeDocument/2006/relationships/image" Target="../media/image152.png"/><Relationship Id="rId17" Type="http://schemas.openxmlformats.org/officeDocument/2006/relationships/image" Target="../media/image157.png"/><Relationship Id="rId25" Type="http://schemas.openxmlformats.org/officeDocument/2006/relationships/image" Target="../media/image165.png"/><Relationship Id="rId33" Type="http://schemas.openxmlformats.org/officeDocument/2006/relationships/image" Target="../media/image173.png"/><Relationship Id="rId38" Type="http://schemas.openxmlformats.org/officeDocument/2006/relationships/image" Target="../media/image178.png"/><Relationship Id="rId20" Type="http://schemas.openxmlformats.org/officeDocument/2006/relationships/image" Target="../media/image160.png"/><Relationship Id="rId41" Type="http://schemas.openxmlformats.org/officeDocument/2006/relationships/image" Target="../media/image18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://dx.doi.org/10.2174/2210289201304010031" TargetMode="External"/><Relationship Id="rId3" Type="http://schemas.openxmlformats.org/officeDocument/2006/relationships/image" Target="../media/image187.jpg"/><Relationship Id="rId7" Type="http://schemas.openxmlformats.org/officeDocument/2006/relationships/hyperlink" Target="http://benthamopen.com/TOPROCJ/home/" TargetMode="External"/><Relationship Id="rId2" Type="http://schemas.openxmlformats.org/officeDocument/2006/relationships/image" Target="../media/image18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jpg"/><Relationship Id="rId11" Type="http://schemas.openxmlformats.org/officeDocument/2006/relationships/image" Target="../media/image193.png"/><Relationship Id="rId5" Type="http://schemas.openxmlformats.org/officeDocument/2006/relationships/image" Target="../media/image189.jpg"/><Relationship Id="rId10" Type="http://schemas.openxmlformats.org/officeDocument/2006/relationships/image" Target="../media/image192.png"/><Relationship Id="rId4" Type="http://schemas.openxmlformats.org/officeDocument/2006/relationships/image" Target="../media/image188.jpg"/><Relationship Id="rId9" Type="http://schemas.openxmlformats.org/officeDocument/2006/relationships/image" Target="../media/image19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image" Target="../media/image195.png"/><Relationship Id="rId7" Type="http://schemas.openxmlformats.org/officeDocument/2006/relationships/image" Target="../media/image199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8.png"/><Relationship Id="rId11" Type="http://schemas.openxmlformats.org/officeDocument/2006/relationships/image" Target="../media/image203.png"/><Relationship Id="rId5" Type="http://schemas.openxmlformats.org/officeDocument/2006/relationships/image" Target="../media/image197.png"/><Relationship Id="rId10" Type="http://schemas.openxmlformats.org/officeDocument/2006/relationships/image" Target="../media/image202.png"/><Relationship Id="rId4" Type="http://schemas.openxmlformats.org/officeDocument/2006/relationships/image" Target="../media/image196.png"/><Relationship Id="rId9" Type="http://schemas.openxmlformats.org/officeDocument/2006/relationships/image" Target="../media/image20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g"/><Relationship Id="rId2" Type="http://schemas.openxmlformats.org/officeDocument/2006/relationships/image" Target="../media/image20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g"/><Relationship Id="rId7" Type="http://schemas.openxmlformats.org/officeDocument/2006/relationships/image" Target="../media/image212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1.jpg"/><Relationship Id="rId5" Type="http://schemas.openxmlformats.org/officeDocument/2006/relationships/image" Target="../media/image210.jpg"/><Relationship Id="rId4" Type="http://schemas.openxmlformats.org/officeDocument/2006/relationships/image" Target="../media/image209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8.png"/><Relationship Id="rId3" Type="http://schemas.openxmlformats.org/officeDocument/2006/relationships/image" Target="../media/image213.png"/><Relationship Id="rId7" Type="http://schemas.openxmlformats.org/officeDocument/2006/relationships/image" Target="../media/image217.png"/><Relationship Id="rId2" Type="http://schemas.openxmlformats.org/officeDocument/2006/relationships/image" Target="../media/image21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6.png"/><Relationship Id="rId5" Type="http://schemas.openxmlformats.org/officeDocument/2006/relationships/image" Target="../media/image215.png"/><Relationship Id="rId4" Type="http://schemas.openxmlformats.org/officeDocument/2006/relationships/image" Target="../media/image21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5.png"/><Relationship Id="rId13" Type="http://schemas.openxmlformats.org/officeDocument/2006/relationships/image" Target="../media/image230.png"/><Relationship Id="rId18" Type="http://schemas.openxmlformats.org/officeDocument/2006/relationships/image" Target="../media/image235.png"/><Relationship Id="rId26" Type="http://schemas.openxmlformats.org/officeDocument/2006/relationships/image" Target="../media/image243.png"/><Relationship Id="rId3" Type="http://schemas.openxmlformats.org/officeDocument/2006/relationships/image" Target="../media/image220.png"/><Relationship Id="rId21" Type="http://schemas.openxmlformats.org/officeDocument/2006/relationships/image" Target="../media/image238.png"/><Relationship Id="rId7" Type="http://schemas.openxmlformats.org/officeDocument/2006/relationships/image" Target="../media/image224.png"/><Relationship Id="rId12" Type="http://schemas.openxmlformats.org/officeDocument/2006/relationships/image" Target="../media/image229.png"/><Relationship Id="rId17" Type="http://schemas.openxmlformats.org/officeDocument/2006/relationships/image" Target="../media/image234.png"/><Relationship Id="rId25" Type="http://schemas.openxmlformats.org/officeDocument/2006/relationships/image" Target="../media/image242.png"/><Relationship Id="rId2" Type="http://schemas.openxmlformats.org/officeDocument/2006/relationships/image" Target="../media/image219.png"/><Relationship Id="rId16" Type="http://schemas.openxmlformats.org/officeDocument/2006/relationships/image" Target="../media/image233.png"/><Relationship Id="rId20" Type="http://schemas.openxmlformats.org/officeDocument/2006/relationships/image" Target="../media/image237.png"/><Relationship Id="rId29" Type="http://schemas.openxmlformats.org/officeDocument/2006/relationships/image" Target="../media/image24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3.png"/><Relationship Id="rId11" Type="http://schemas.openxmlformats.org/officeDocument/2006/relationships/image" Target="../media/image228.png"/><Relationship Id="rId24" Type="http://schemas.openxmlformats.org/officeDocument/2006/relationships/image" Target="../media/image241.png"/><Relationship Id="rId5" Type="http://schemas.openxmlformats.org/officeDocument/2006/relationships/image" Target="../media/image222.png"/><Relationship Id="rId15" Type="http://schemas.openxmlformats.org/officeDocument/2006/relationships/image" Target="../media/image232.png"/><Relationship Id="rId23" Type="http://schemas.openxmlformats.org/officeDocument/2006/relationships/image" Target="../media/image240.png"/><Relationship Id="rId28" Type="http://schemas.openxmlformats.org/officeDocument/2006/relationships/image" Target="../media/image245.png"/><Relationship Id="rId10" Type="http://schemas.openxmlformats.org/officeDocument/2006/relationships/image" Target="../media/image227.png"/><Relationship Id="rId19" Type="http://schemas.openxmlformats.org/officeDocument/2006/relationships/image" Target="../media/image236.png"/><Relationship Id="rId31" Type="http://schemas.openxmlformats.org/officeDocument/2006/relationships/image" Target="../media/image248.png"/><Relationship Id="rId4" Type="http://schemas.openxmlformats.org/officeDocument/2006/relationships/image" Target="../media/image221.png"/><Relationship Id="rId9" Type="http://schemas.openxmlformats.org/officeDocument/2006/relationships/image" Target="../media/image226.png"/><Relationship Id="rId14" Type="http://schemas.openxmlformats.org/officeDocument/2006/relationships/image" Target="../media/image231.png"/><Relationship Id="rId22" Type="http://schemas.openxmlformats.org/officeDocument/2006/relationships/image" Target="../media/image239.png"/><Relationship Id="rId27" Type="http://schemas.openxmlformats.org/officeDocument/2006/relationships/image" Target="../media/image244.png"/><Relationship Id="rId30" Type="http://schemas.openxmlformats.org/officeDocument/2006/relationships/image" Target="../media/image24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5.png"/><Relationship Id="rId13" Type="http://schemas.openxmlformats.org/officeDocument/2006/relationships/image" Target="../media/image260.png"/><Relationship Id="rId3" Type="http://schemas.openxmlformats.org/officeDocument/2006/relationships/image" Target="../media/image250.png"/><Relationship Id="rId7" Type="http://schemas.openxmlformats.org/officeDocument/2006/relationships/image" Target="../media/image254.png"/><Relationship Id="rId12" Type="http://schemas.openxmlformats.org/officeDocument/2006/relationships/image" Target="../media/image259.png"/><Relationship Id="rId17" Type="http://schemas.openxmlformats.org/officeDocument/2006/relationships/image" Target="../media/image264.png"/><Relationship Id="rId2" Type="http://schemas.openxmlformats.org/officeDocument/2006/relationships/image" Target="../media/image249.png"/><Relationship Id="rId16" Type="http://schemas.openxmlformats.org/officeDocument/2006/relationships/image" Target="../media/image2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3.png"/><Relationship Id="rId11" Type="http://schemas.openxmlformats.org/officeDocument/2006/relationships/image" Target="../media/image258.jpg"/><Relationship Id="rId5" Type="http://schemas.openxmlformats.org/officeDocument/2006/relationships/image" Target="../media/image252.png"/><Relationship Id="rId15" Type="http://schemas.openxmlformats.org/officeDocument/2006/relationships/image" Target="../media/image262.png"/><Relationship Id="rId10" Type="http://schemas.openxmlformats.org/officeDocument/2006/relationships/image" Target="../media/image257.png"/><Relationship Id="rId4" Type="http://schemas.openxmlformats.org/officeDocument/2006/relationships/image" Target="../media/image251.png"/><Relationship Id="rId9" Type="http://schemas.openxmlformats.org/officeDocument/2006/relationships/image" Target="../media/image256.png"/><Relationship Id="rId14" Type="http://schemas.openxmlformats.org/officeDocument/2006/relationships/image" Target="../media/image2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jpg"/><Relationship Id="rId2" Type="http://schemas.openxmlformats.org/officeDocument/2006/relationships/image" Target="../media/image26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7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jpg"/><Relationship Id="rId21" Type="http://schemas.openxmlformats.org/officeDocument/2006/relationships/image" Target="../media/image24.png"/><Relationship Id="rId7" Type="http://schemas.openxmlformats.org/officeDocument/2006/relationships/image" Target="../media/image10.jp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jpg"/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png"/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3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4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jpg"/><Relationship Id="rId4" Type="http://schemas.openxmlformats.org/officeDocument/2006/relationships/image" Target="../media/image31.jpg"/><Relationship Id="rId9" Type="http://schemas.openxmlformats.org/officeDocument/2006/relationships/image" Target="../media/image3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png"/><Relationship Id="rId2" Type="http://schemas.openxmlformats.org/officeDocument/2006/relationships/image" Target="../media/image276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7.png"/><Relationship Id="rId18" Type="http://schemas.openxmlformats.org/officeDocument/2006/relationships/image" Target="../media/image62.png"/><Relationship Id="rId26" Type="http://schemas.openxmlformats.org/officeDocument/2006/relationships/image" Target="../media/image69.png"/><Relationship Id="rId3" Type="http://schemas.openxmlformats.org/officeDocument/2006/relationships/image" Target="../media/image47.png"/><Relationship Id="rId21" Type="http://schemas.openxmlformats.org/officeDocument/2006/relationships/image" Target="../media/image10.jp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5" Type="http://schemas.openxmlformats.org/officeDocument/2006/relationships/image" Target="../media/image68.png"/><Relationship Id="rId33" Type="http://schemas.openxmlformats.org/officeDocument/2006/relationships/image" Target="../media/image76.png"/><Relationship Id="rId2" Type="http://schemas.openxmlformats.org/officeDocument/2006/relationships/image" Target="../media/image6.jpg"/><Relationship Id="rId16" Type="http://schemas.openxmlformats.org/officeDocument/2006/relationships/image" Target="../media/image60.png"/><Relationship Id="rId20" Type="http://schemas.openxmlformats.org/officeDocument/2006/relationships/image" Target="../media/image64.png"/><Relationship Id="rId29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24" Type="http://schemas.openxmlformats.org/officeDocument/2006/relationships/image" Target="../media/image67.png"/><Relationship Id="rId32" Type="http://schemas.openxmlformats.org/officeDocument/2006/relationships/image" Target="../media/image75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23" Type="http://schemas.openxmlformats.org/officeDocument/2006/relationships/image" Target="../media/image66.png"/><Relationship Id="rId28" Type="http://schemas.openxmlformats.org/officeDocument/2006/relationships/image" Target="../media/image71.png"/><Relationship Id="rId10" Type="http://schemas.openxmlformats.org/officeDocument/2006/relationships/image" Target="../media/image54.png"/><Relationship Id="rId19" Type="http://schemas.openxmlformats.org/officeDocument/2006/relationships/image" Target="../media/image63.png"/><Relationship Id="rId31" Type="http://schemas.openxmlformats.org/officeDocument/2006/relationships/image" Target="../media/image7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Relationship Id="rId22" Type="http://schemas.openxmlformats.org/officeDocument/2006/relationships/image" Target="../media/image65.png"/><Relationship Id="rId27" Type="http://schemas.openxmlformats.org/officeDocument/2006/relationships/image" Target="../media/image70.png"/><Relationship Id="rId30" Type="http://schemas.openxmlformats.org/officeDocument/2006/relationships/image" Target="../media/image73.png"/><Relationship Id="rId8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1026737"/>
              </p:ext>
            </p:extLst>
          </p:nvPr>
        </p:nvGraphicFramePr>
        <p:xfrm>
          <a:off x="0" y="-214313"/>
          <a:ext cx="9144000" cy="6824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Презентация" r:id="rId4" imgW="4570530" imgH="3427618" progId="PowerPoint.Show.12">
                  <p:embed/>
                </p:oleObj>
              </mc:Choice>
              <mc:Fallback>
                <p:oleObj name="Презентация" r:id="rId4" imgW="4570530" imgH="3427618" progId="PowerPoint.Show.12">
                  <p:embed/>
                  <p:pic>
                    <p:nvPicPr>
                      <p:cNvPr id="0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214313"/>
                        <a:ext cx="9144000" cy="6824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30957" y="382600"/>
            <a:ext cx="240665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006FC0"/>
                </a:solidFill>
                <a:latin typeface="Arial Narrow"/>
                <a:cs typeface="Arial Narrow"/>
              </a:rPr>
              <a:t>Методы</a:t>
            </a:r>
            <a:r>
              <a:rPr sz="2000" spc="-110" dirty="0">
                <a:solidFill>
                  <a:srgbClr val="006FC0"/>
                </a:solidFill>
                <a:latin typeface="Arial Narrow"/>
                <a:cs typeface="Arial Narrow"/>
              </a:rPr>
              <a:t> </a:t>
            </a:r>
            <a:r>
              <a:rPr sz="2000" dirty="0">
                <a:solidFill>
                  <a:srgbClr val="006FC0"/>
                </a:solidFill>
                <a:latin typeface="Arial Narrow"/>
                <a:cs typeface="Arial Narrow"/>
              </a:rPr>
              <a:t>исследования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90473" y="916889"/>
            <a:ext cx="5749925" cy="49396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b="1" spc="-10" dirty="0">
                <a:latin typeface="Arial Narrow"/>
                <a:cs typeface="Arial Narrow"/>
              </a:rPr>
              <a:t>Гематологические </a:t>
            </a:r>
            <a:r>
              <a:rPr sz="1300" b="1" spc="-5" dirty="0">
                <a:latin typeface="Arial Narrow"/>
                <a:cs typeface="Arial Narrow"/>
              </a:rPr>
              <a:t>и </a:t>
            </a:r>
            <a:r>
              <a:rPr sz="1300" b="1" spc="-10" dirty="0">
                <a:latin typeface="Arial Narrow"/>
                <a:cs typeface="Arial Narrow"/>
              </a:rPr>
              <a:t>биохимические </a:t>
            </a:r>
            <a:r>
              <a:rPr sz="1300" spc="-5" dirty="0">
                <a:latin typeface="Arial Narrow"/>
                <a:cs typeface="Arial Narrow"/>
              </a:rPr>
              <a:t>методы</a:t>
            </a:r>
            <a:r>
              <a:rPr sz="1300" spc="95" dirty="0">
                <a:latin typeface="Arial Narrow"/>
                <a:cs typeface="Arial Narrow"/>
              </a:rPr>
              <a:t> </a:t>
            </a:r>
            <a:r>
              <a:rPr sz="1300" spc="-5" dirty="0">
                <a:latin typeface="Arial Narrow"/>
                <a:cs typeface="Arial Narrow"/>
              </a:rPr>
              <a:t>исследования;</a:t>
            </a:r>
            <a:endParaRPr sz="13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200">
              <a:latin typeface="Arial Narrow"/>
              <a:cs typeface="Arial Narrow"/>
            </a:endParaRPr>
          </a:p>
          <a:p>
            <a:pPr marL="354965" marR="8890" indent="-342900">
              <a:lnSpc>
                <a:spcPts val="1400"/>
              </a:lnSpc>
              <a:spcBef>
                <a:spcPts val="5"/>
              </a:spcBef>
            </a:pPr>
            <a:r>
              <a:rPr sz="1300" b="1" spc="-5" dirty="0">
                <a:latin typeface="Arial Narrow"/>
                <a:cs typeface="Arial Narrow"/>
              </a:rPr>
              <a:t>Гистологическими методами </a:t>
            </a:r>
            <a:r>
              <a:rPr sz="1300" spc="-5" dirty="0">
                <a:latin typeface="Arial Narrow"/>
                <a:cs typeface="Arial Narrow"/>
              </a:rPr>
              <a:t>исследовали </a:t>
            </a:r>
            <a:r>
              <a:rPr sz="1300" spc="-10" dirty="0">
                <a:latin typeface="Arial Narrow"/>
                <a:cs typeface="Arial Narrow"/>
              </a:rPr>
              <a:t>костный </a:t>
            </a:r>
            <a:r>
              <a:rPr sz="1300" spc="-5" dirty="0">
                <a:latin typeface="Arial Narrow"/>
                <a:cs typeface="Arial Narrow"/>
              </a:rPr>
              <a:t>мозг, периферическую кровь,  легкие, </a:t>
            </a:r>
            <a:r>
              <a:rPr sz="1300" spc="-10" dirty="0">
                <a:latin typeface="Arial Narrow"/>
                <a:cs typeface="Arial Narrow"/>
              </a:rPr>
              <a:t>поджелудочную железу, </a:t>
            </a:r>
            <a:r>
              <a:rPr sz="1300" spc="-5" dirty="0">
                <a:latin typeface="Arial Narrow"/>
                <a:cs typeface="Arial Narrow"/>
              </a:rPr>
              <a:t>семенники, молочную</a:t>
            </a:r>
            <a:r>
              <a:rPr sz="1300" spc="114" dirty="0">
                <a:latin typeface="Arial Narrow"/>
                <a:cs typeface="Arial Narrow"/>
              </a:rPr>
              <a:t> </a:t>
            </a:r>
            <a:r>
              <a:rPr sz="1300" spc="-10" dirty="0">
                <a:latin typeface="Arial Narrow"/>
                <a:cs typeface="Arial Narrow"/>
              </a:rPr>
              <a:t>железу;</a:t>
            </a:r>
            <a:endParaRPr sz="13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200">
              <a:latin typeface="Arial Narrow"/>
              <a:cs typeface="Arial Narrow"/>
            </a:endParaRPr>
          </a:p>
          <a:p>
            <a:pPr marL="354965" marR="5080" indent="-342900">
              <a:lnSpc>
                <a:spcPts val="1400"/>
              </a:lnSpc>
              <a:spcBef>
                <a:spcPts val="5"/>
              </a:spcBef>
            </a:pPr>
            <a:r>
              <a:rPr sz="1300" b="1" spc="-10" dirty="0">
                <a:latin typeface="Arial Narrow"/>
                <a:cs typeface="Arial Narrow"/>
              </a:rPr>
              <a:t>Иммуногистохимическими методами </a:t>
            </a:r>
            <a:r>
              <a:rPr sz="1300" spc="-5" dirty="0">
                <a:latin typeface="Arial Narrow"/>
                <a:cs typeface="Arial Narrow"/>
              </a:rPr>
              <a:t>оценивали специфические маркеры клеток на  </a:t>
            </a:r>
            <a:r>
              <a:rPr sz="1300" spc="-10" dirty="0">
                <a:latin typeface="Arial Narrow"/>
                <a:cs typeface="Arial Narrow"/>
              </a:rPr>
              <a:t>препаратах</a:t>
            </a:r>
            <a:r>
              <a:rPr sz="1300" spc="-5" dirty="0">
                <a:latin typeface="Arial Narrow"/>
                <a:cs typeface="Arial Narrow"/>
              </a:rPr>
              <a:t> тканей;</a:t>
            </a:r>
            <a:endParaRPr sz="13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00">
              <a:latin typeface="Arial Narrow"/>
              <a:cs typeface="Arial Narrow"/>
            </a:endParaRPr>
          </a:p>
          <a:p>
            <a:pPr marL="354965" marR="8255" indent="-342900">
              <a:lnSpc>
                <a:spcPts val="1400"/>
              </a:lnSpc>
            </a:pPr>
            <a:r>
              <a:rPr sz="1300" b="1" spc="-5" dirty="0">
                <a:latin typeface="Arial Narrow"/>
                <a:cs typeface="Arial Narrow"/>
              </a:rPr>
              <a:t>Проточной </a:t>
            </a:r>
            <a:r>
              <a:rPr sz="1300" b="1" spc="-10" dirty="0">
                <a:latin typeface="Arial Narrow"/>
                <a:cs typeface="Arial Narrow"/>
              </a:rPr>
              <a:t>цитометрией </a:t>
            </a:r>
            <a:r>
              <a:rPr sz="1300" spc="-10" dirty="0">
                <a:latin typeface="Arial Narrow"/>
                <a:cs typeface="Arial Narrow"/>
              </a:rPr>
              <a:t>определяли маркеры стволовости </a:t>
            </a:r>
            <a:r>
              <a:rPr sz="1300" spc="-5" dirty="0">
                <a:latin typeface="Arial Narrow"/>
                <a:cs typeface="Arial Narrow"/>
              </a:rPr>
              <a:t>и тканеспецифические  маркеры;</a:t>
            </a:r>
            <a:endParaRPr sz="13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00">
              <a:latin typeface="Arial Narrow"/>
              <a:cs typeface="Arial Narrow"/>
            </a:endParaRPr>
          </a:p>
          <a:p>
            <a:pPr marL="354965" marR="6350" indent="-342900">
              <a:lnSpc>
                <a:spcPts val="1400"/>
              </a:lnSpc>
            </a:pPr>
            <a:r>
              <a:rPr sz="1300" b="1" spc="-10" dirty="0">
                <a:latin typeface="Arial Narrow"/>
                <a:cs typeface="Arial Narrow"/>
              </a:rPr>
              <a:t>Культуральными </a:t>
            </a:r>
            <a:r>
              <a:rPr sz="1300" b="1" spc="-5" dirty="0">
                <a:latin typeface="Arial Narrow"/>
                <a:cs typeface="Arial Narrow"/>
              </a:rPr>
              <a:t>методами </a:t>
            </a:r>
            <a:r>
              <a:rPr sz="1300" spc="-10" dirty="0">
                <a:latin typeface="Arial Narrow"/>
                <a:cs typeface="Arial Narrow"/>
              </a:rPr>
              <a:t>исследовали </a:t>
            </a:r>
            <a:r>
              <a:rPr sz="1300" dirty="0">
                <a:latin typeface="Arial Narrow"/>
                <a:cs typeface="Arial Narrow"/>
              </a:rPr>
              <a:t>функции </a:t>
            </a:r>
            <a:r>
              <a:rPr sz="1300" spc="-10" dirty="0">
                <a:latin typeface="Arial Narrow"/>
                <a:cs typeface="Arial Narrow"/>
              </a:rPr>
              <a:t>стволовых </a:t>
            </a:r>
            <a:r>
              <a:rPr sz="1300" spc="-5" dirty="0">
                <a:latin typeface="Arial Narrow"/>
                <a:cs typeface="Arial Narrow"/>
              </a:rPr>
              <a:t>и </a:t>
            </a:r>
            <a:r>
              <a:rPr sz="1300" spc="-10" dirty="0">
                <a:latin typeface="Arial Narrow"/>
                <a:cs typeface="Arial Narrow"/>
              </a:rPr>
              <a:t>прогениторных клеток,  получали первичную культуру</a:t>
            </a:r>
            <a:r>
              <a:rPr sz="1300" spc="65" dirty="0">
                <a:latin typeface="Arial Narrow"/>
                <a:cs typeface="Arial Narrow"/>
              </a:rPr>
              <a:t> </a:t>
            </a:r>
            <a:r>
              <a:rPr sz="1300" spc="-5" dirty="0">
                <a:latin typeface="Arial Narrow"/>
                <a:cs typeface="Arial Narrow"/>
              </a:rPr>
              <a:t>клеток.</a:t>
            </a:r>
            <a:endParaRPr sz="1300">
              <a:latin typeface="Arial Narrow"/>
              <a:cs typeface="Arial Narrow"/>
            </a:endParaRPr>
          </a:p>
          <a:p>
            <a:pPr marL="12700">
              <a:lnSpc>
                <a:spcPts val="1485"/>
              </a:lnSpc>
              <a:spcBef>
                <a:spcPts val="1235"/>
              </a:spcBef>
            </a:pPr>
            <a:r>
              <a:rPr sz="1300" b="1" spc="-5" dirty="0">
                <a:latin typeface="Arial Narrow"/>
                <a:cs typeface="Arial Narrow"/>
              </a:rPr>
              <a:t>В </a:t>
            </a:r>
            <a:r>
              <a:rPr sz="1300" b="1" spc="-10" dirty="0">
                <a:latin typeface="Arial Narrow"/>
                <a:cs typeface="Arial Narrow"/>
              </a:rPr>
              <a:t>трансплантационном тесте </a:t>
            </a:r>
            <a:r>
              <a:rPr sz="1300" spc="-5" dirty="0">
                <a:latin typeface="Arial Narrow"/>
                <a:cs typeface="Arial Narrow"/>
              </a:rPr>
              <a:t>оценивалась эффективность приживления клеток</a:t>
            </a:r>
            <a:r>
              <a:rPr sz="1300" spc="95" dirty="0">
                <a:latin typeface="Arial Narrow"/>
                <a:cs typeface="Arial Narrow"/>
              </a:rPr>
              <a:t> </a:t>
            </a:r>
            <a:r>
              <a:rPr sz="1300" spc="-5" dirty="0">
                <a:latin typeface="Arial Narrow"/>
                <a:cs typeface="Arial Narrow"/>
              </a:rPr>
              <a:t>и</a:t>
            </a:r>
            <a:endParaRPr sz="1300">
              <a:latin typeface="Arial Narrow"/>
              <a:cs typeface="Arial Narrow"/>
            </a:endParaRPr>
          </a:p>
          <a:p>
            <a:pPr marL="354965">
              <a:lnSpc>
                <a:spcPts val="1485"/>
              </a:lnSpc>
            </a:pPr>
            <a:r>
              <a:rPr sz="1300" spc="-5" dirty="0">
                <a:latin typeface="Arial Narrow"/>
                <a:cs typeface="Arial Narrow"/>
              </a:rPr>
              <a:t>регенеративный потенциал стволовых</a:t>
            </a:r>
            <a:r>
              <a:rPr sz="1300" spc="-10" dirty="0">
                <a:latin typeface="Arial Narrow"/>
                <a:cs typeface="Arial Narrow"/>
              </a:rPr>
              <a:t> </a:t>
            </a:r>
            <a:r>
              <a:rPr sz="1300" spc="-5" dirty="0">
                <a:latin typeface="Arial Narrow"/>
                <a:cs typeface="Arial Narrow"/>
              </a:rPr>
              <a:t>клеток;</a:t>
            </a:r>
            <a:endParaRPr sz="13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200">
              <a:latin typeface="Arial Narrow"/>
              <a:cs typeface="Arial Narrow"/>
            </a:endParaRPr>
          </a:p>
          <a:p>
            <a:pPr marL="354965" marR="7620" indent="-342900">
              <a:lnSpc>
                <a:spcPts val="1400"/>
              </a:lnSpc>
            </a:pPr>
            <a:r>
              <a:rPr sz="1300" b="1" spc="-10" dirty="0">
                <a:latin typeface="Arial Narrow"/>
                <a:cs typeface="Arial Narrow"/>
              </a:rPr>
              <a:t>Иммуноферментным анализом </a:t>
            </a:r>
            <a:r>
              <a:rPr sz="1300" spc="-10" dirty="0">
                <a:latin typeface="Arial Narrow"/>
                <a:cs typeface="Arial Narrow"/>
              </a:rPr>
              <a:t>изучали </a:t>
            </a:r>
            <a:r>
              <a:rPr sz="1300" spc="-5" dirty="0">
                <a:latin typeface="Arial Narrow"/>
                <a:cs typeface="Arial Narrow"/>
              </a:rPr>
              <a:t>цитокины, молекулы внеклеточного матрикса,  </a:t>
            </a:r>
            <a:r>
              <a:rPr sz="1300" spc="-10" dirty="0">
                <a:latin typeface="Arial Narrow"/>
                <a:cs typeface="Arial Narrow"/>
              </a:rPr>
              <a:t>гормоны </a:t>
            </a:r>
            <a:r>
              <a:rPr sz="1300" spc="-5" dirty="0">
                <a:latin typeface="Arial Narrow"/>
                <a:cs typeface="Arial Narrow"/>
              </a:rPr>
              <a:t>в биологических</a:t>
            </a:r>
            <a:r>
              <a:rPr sz="1300" spc="30" dirty="0">
                <a:latin typeface="Arial Narrow"/>
                <a:cs typeface="Arial Narrow"/>
              </a:rPr>
              <a:t> </a:t>
            </a:r>
            <a:r>
              <a:rPr sz="1300" spc="-5" dirty="0">
                <a:latin typeface="Arial Narrow"/>
                <a:cs typeface="Arial Narrow"/>
              </a:rPr>
              <a:t>жидкостях;</a:t>
            </a:r>
            <a:endParaRPr sz="13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1230"/>
              </a:spcBef>
            </a:pPr>
            <a:r>
              <a:rPr sz="1300" spc="-5" dirty="0">
                <a:latin typeface="Arial Narrow"/>
                <a:cs typeface="Arial Narrow"/>
              </a:rPr>
              <a:t>Оценивали </a:t>
            </a:r>
            <a:r>
              <a:rPr sz="1300" b="1" spc="-10" dirty="0">
                <a:latin typeface="Arial Narrow"/>
                <a:cs typeface="Arial Narrow"/>
              </a:rPr>
              <a:t>продуктивность сперматогенеза </a:t>
            </a:r>
            <a:r>
              <a:rPr sz="1300" b="1" spc="-5" dirty="0">
                <a:latin typeface="Arial Narrow"/>
                <a:cs typeface="Arial Narrow"/>
              </a:rPr>
              <a:t>и </a:t>
            </a:r>
            <a:r>
              <a:rPr sz="1300" b="1" spc="-10" dirty="0">
                <a:latin typeface="Arial Narrow"/>
                <a:cs typeface="Arial Narrow"/>
              </a:rPr>
              <a:t>индекс плодовитости </a:t>
            </a:r>
            <a:r>
              <a:rPr sz="1300" spc="-5" dirty="0">
                <a:latin typeface="Arial Narrow"/>
                <a:cs typeface="Arial Narrow"/>
              </a:rPr>
              <a:t>у мышей</a:t>
            </a:r>
            <a:r>
              <a:rPr sz="1300" spc="235" dirty="0">
                <a:latin typeface="Arial Narrow"/>
                <a:cs typeface="Arial Narrow"/>
              </a:rPr>
              <a:t> </a:t>
            </a:r>
            <a:r>
              <a:rPr sz="1300" spc="-10" dirty="0">
                <a:latin typeface="Arial Narrow"/>
                <a:cs typeface="Arial Narrow"/>
              </a:rPr>
              <a:t>самцов;</a:t>
            </a:r>
            <a:endParaRPr sz="13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750">
              <a:latin typeface="Arial Narrow"/>
              <a:cs typeface="Arial Narrow"/>
            </a:endParaRPr>
          </a:p>
          <a:p>
            <a:pPr marL="12700" marR="267970">
              <a:lnSpc>
                <a:spcPts val="1400"/>
              </a:lnSpc>
              <a:spcBef>
                <a:spcPts val="5"/>
              </a:spcBef>
            </a:pPr>
            <a:r>
              <a:rPr sz="1300" b="1" spc="-10" dirty="0">
                <a:latin typeface="Arial Narrow"/>
                <a:cs typeface="Arial Narrow"/>
              </a:rPr>
              <a:t>Клеточный имиджинг. </a:t>
            </a:r>
            <a:r>
              <a:rPr sz="1300" spc="-10" dirty="0">
                <a:latin typeface="Arial Narrow"/>
                <a:cs typeface="Arial Narrow"/>
              </a:rPr>
              <a:t>Изображения стволовых </a:t>
            </a:r>
            <a:r>
              <a:rPr sz="1300" spc="-5" dirty="0">
                <a:latin typeface="Arial Narrow"/>
                <a:cs typeface="Arial Narrow"/>
              </a:rPr>
              <a:t>клеток </a:t>
            </a:r>
            <a:r>
              <a:rPr sz="1300" spc="-10" dirty="0">
                <a:latin typeface="Arial Narrow"/>
                <a:cs typeface="Arial Narrow"/>
              </a:rPr>
              <a:t>получали </a:t>
            </a:r>
            <a:r>
              <a:rPr sz="1300" spc="-5" dirty="0">
                <a:latin typeface="Arial Narrow"/>
                <a:cs typeface="Arial Narrow"/>
              </a:rPr>
              <a:t>с </a:t>
            </a:r>
            <a:r>
              <a:rPr sz="1300" spc="-10" dirty="0">
                <a:latin typeface="Arial Narrow"/>
                <a:cs typeface="Arial Narrow"/>
              </a:rPr>
              <a:t>помощью  </a:t>
            </a:r>
            <a:r>
              <a:rPr sz="1300" spc="-5" dirty="0">
                <a:latin typeface="Arial Narrow"/>
                <a:cs typeface="Arial Narrow"/>
              </a:rPr>
              <a:t>многорежимного </a:t>
            </a:r>
            <a:r>
              <a:rPr sz="1300" spc="-10" dirty="0">
                <a:latin typeface="Arial Narrow"/>
                <a:cs typeface="Arial Narrow"/>
              </a:rPr>
              <a:t>ридера </a:t>
            </a:r>
            <a:r>
              <a:rPr sz="1300" spc="-5" dirty="0">
                <a:latin typeface="Arial Narrow"/>
                <a:cs typeface="Arial Narrow"/>
              </a:rPr>
              <a:t>Cytation 3 Cell </a:t>
            </a:r>
            <a:r>
              <a:rPr sz="1300" spc="-10" dirty="0">
                <a:latin typeface="Arial Narrow"/>
                <a:cs typeface="Arial Narrow"/>
              </a:rPr>
              <a:t>Imaging </a:t>
            </a:r>
            <a:r>
              <a:rPr sz="1300" spc="-25" dirty="0">
                <a:latin typeface="Arial Narrow"/>
                <a:cs typeface="Arial Narrow"/>
              </a:rPr>
              <a:t>(BioTek </a:t>
            </a:r>
            <a:r>
              <a:rPr sz="1300" spc="-10" dirty="0">
                <a:latin typeface="Arial Narrow"/>
                <a:cs typeface="Arial Narrow"/>
              </a:rPr>
              <a:t>Instruments, </a:t>
            </a:r>
            <a:r>
              <a:rPr sz="1300" spc="-5" dirty="0">
                <a:latin typeface="Arial Narrow"/>
                <a:cs typeface="Arial Narrow"/>
              </a:rPr>
              <a:t>Inc., Winooski, </a:t>
            </a:r>
            <a:r>
              <a:rPr sz="1300" spc="-10" dirty="0">
                <a:latin typeface="Arial Narrow"/>
                <a:cs typeface="Arial Narrow"/>
              </a:rPr>
              <a:t>VT),  настроенного </a:t>
            </a:r>
            <a:r>
              <a:rPr sz="1300" spc="-5" dirty="0">
                <a:latin typeface="Arial Narrow"/>
                <a:cs typeface="Arial Narrow"/>
              </a:rPr>
              <a:t>на DAPI, </a:t>
            </a:r>
            <a:r>
              <a:rPr sz="1300" spc="-10" dirty="0">
                <a:latin typeface="Arial Narrow"/>
                <a:cs typeface="Arial Narrow"/>
              </a:rPr>
              <a:t>GFP </a:t>
            </a:r>
            <a:r>
              <a:rPr sz="1300" spc="-5" dirty="0">
                <a:latin typeface="Arial Narrow"/>
                <a:cs typeface="Arial Narrow"/>
              </a:rPr>
              <a:t>и </a:t>
            </a:r>
            <a:r>
              <a:rPr sz="1300" spc="-35" dirty="0">
                <a:latin typeface="Arial Narrow"/>
                <a:cs typeface="Arial Narrow"/>
              </a:rPr>
              <a:t>Texas </a:t>
            </a:r>
            <a:r>
              <a:rPr sz="1300" spc="-5" dirty="0">
                <a:latin typeface="Arial Narrow"/>
                <a:cs typeface="Arial Narrow"/>
              </a:rPr>
              <a:t>Red light</a:t>
            </a:r>
            <a:r>
              <a:rPr sz="1300" spc="85" dirty="0">
                <a:latin typeface="Arial Narrow"/>
                <a:cs typeface="Arial Narrow"/>
              </a:rPr>
              <a:t> </a:t>
            </a:r>
            <a:r>
              <a:rPr sz="1300" spc="-5" dirty="0">
                <a:latin typeface="Arial Narrow"/>
                <a:cs typeface="Arial Narrow"/>
              </a:rPr>
              <a:t>cubes;</a:t>
            </a:r>
            <a:endParaRPr sz="13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1235"/>
              </a:spcBef>
            </a:pPr>
            <a:r>
              <a:rPr sz="1300" spc="-5" dirty="0">
                <a:latin typeface="Arial Narrow"/>
                <a:cs typeface="Arial Narrow"/>
              </a:rPr>
              <a:t>Статистический </a:t>
            </a:r>
            <a:r>
              <a:rPr sz="1300" spc="-10" dirty="0">
                <a:latin typeface="Arial Narrow"/>
                <a:cs typeface="Arial Narrow"/>
              </a:rPr>
              <a:t>анализ результатов </a:t>
            </a:r>
            <a:r>
              <a:rPr sz="1300" spc="-5" dirty="0">
                <a:latin typeface="Arial Narrow"/>
                <a:cs typeface="Arial Narrow"/>
              </a:rPr>
              <a:t>проводился </a:t>
            </a:r>
            <a:r>
              <a:rPr sz="1300" b="1" spc="-10" dirty="0">
                <a:latin typeface="Arial Narrow"/>
                <a:cs typeface="Arial Narrow"/>
              </a:rPr>
              <a:t>методами вариационной</a:t>
            </a:r>
            <a:r>
              <a:rPr sz="1300" b="1" spc="110" dirty="0">
                <a:latin typeface="Arial Narrow"/>
                <a:cs typeface="Arial Narrow"/>
              </a:rPr>
              <a:t> </a:t>
            </a:r>
            <a:r>
              <a:rPr sz="1300" b="1" spc="-10" dirty="0">
                <a:latin typeface="Arial Narrow"/>
                <a:cs typeface="Arial Narrow"/>
              </a:rPr>
              <a:t>статистики</a:t>
            </a:r>
            <a:r>
              <a:rPr sz="1300" spc="-10" dirty="0">
                <a:latin typeface="Arial Narrow"/>
                <a:cs typeface="Arial Narrow"/>
              </a:rPr>
              <a:t>.</a:t>
            </a:r>
            <a:endParaRPr sz="1300">
              <a:latin typeface="Arial Narrow"/>
              <a:cs typeface="Arial Narrow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687693" y="317995"/>
            <a:ext cx="1717675" cy="4901565"/>
            <a:chOff x="6687693" y="317995"/>
            <a:chExt cx="1717675" cy="490156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722237" y="317995"/>
              <a:ext cx="1682877" cy="117742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13474" y="1535099"/>
              <a:ext cx="1659381" cy="118104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87693" y="2741676"/>
              <a:ext cx="1685162" cy="128714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93281" y="4051071"/>
              <a:ext cx="1685163" cy="1167993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699504" y="5554127"/>
            <a:ext cx="1714390" cy="85618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755573" y="603397"/>
          <a:ext cx="7705090" cy="52793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94280"/>
                <a:gridCol w="5210175"/>
              </a:tblGrid>
              <a:tr h="44939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6080">
                        <a:lnSpc>
                          <a:spcPts val="2275"/>
                        </a:lnSpc>
                      </a:pPr>
                      <a:r>
                        <a:rPr sz="2000" b="1" spc="-5" dirty="0">
                          <a:solidFill>
                            <a:srgbClr val="49452A"/>
                          </a:solidFill>
                          <a:latin typeface="Arial Narrow"/>
                          <a:cs typeface="Arial Narrow"/>
                        </a:rPr>
                        <a:t>Модели</a:t>
                      </a:r>
                      <a:r>
                        <a:rPr sz="2000" b="1" spc="-35" dirty="0">
                          <a:solidFill>
                            <a:srgbClr val="49452A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2000" b="1" spc="-5" dirty="0">
                          <a:solidFill>
                            <a:srgbClr val="49452A"/>
                          </a:solidFill>
                          <a:latin typeface="Arial Narrow"/>
                          <a:cs typeface="Arial Narrow"/>
                        </a:rPr>
                        <a:t>патологий</a:t>
                      </a:r>
                      <a:endParaRPr sz="2000">
                        <a:latin typeface="Arial Narrow"/>
                        <a:cs typeface="Arial Narrow"/>
                      </a:endParaRPr>
                    </a:p>
                  </a:txBody>
                  <a:tcPr marL="0" marR="0" marT="0" marB="0"/>
                </a:tc>
              </a:tr>
              <a:tr h="50333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1600" b="1" spc="-5" dirty="0">
                          <a:latin typeface="Arial Narrow"/>
                          <a:cs typeface="Arial Narrow"/>
                        </a:rPr>
                        <a:t>Фиброз</a:t>
                      </a:r>
                      <a:r>
                        <a:rPr sz="1600" b="1" spc="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600" b="1" spc="-5" dirty="0">
                          <a:latin typeface="Arial Narrow"/>
                          <a:cs typeface="Arial Narrow"/>
                        </a:rPr>
                        <a:t>лёгких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42544" marB="0">
                    <a:solidFill>
                      <a:srgbClr val="FCEADA"/>
                    </a:solidFill>
                  </a:tcPr>
                </a:tc>
                <a:tc>
                  <a:txBody>
                    <a:bodyPr/>
                    <a:lstStyle/>
                    <a:p>
                      <a:pPr marL="11747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200" spc="-5" dirty="0">
                          <a:latin typeface="Arial Narrow"/>
                          <a:cs typeface="Arial Narrow"/>
                        </a:rPr>
                        <a:t>Однократно</a:t>
                      </a:r>
                      <a:r>
                        <a:rPr sz="1200" spc="5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эндотрахеально</a:t>
                      </a:r>
                      <a:r>
                        <a:rPr sz="1200" spc="5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вводили</a:t>
                      </a:r>
                      <a:r>
                        <a:rPr sz="1200" spc="5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80</a:t>
                      </a:r>
                      <a:r>
                        <a:rPr sz="1200" spc="5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мкг</a:t>
                      </a:r>
                      <a:r>
                        <a:rPr sz="1200" spc="5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блеомицина</a:t>
                      </a:r>
                      <a:r>
                        <a:rPr sz="1200" spc="5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(в</a:t>
                      </a:r>
                      <a:r>
                        <a:rPr sz="1200" spc="5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30</a:t>
                      </a:r>
                      <a:r>
                        <a:rPr sz="1200" spc="5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200" spc="-10" dirty="0">
                          <a:latin typeface="Arial Narrow"/>
                          <a:cs typeface="Arial Narrow"/>
                        </a:rPr>
                        <a:t>мкл</a:t>
                      </a:r>
                      <a:r>
                        <a:rPr sz="1200" spc="5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NaCl</a:t>
                      </a:r>
                      <a:r>
                        <a:rPr sz="1200" spc="5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0,9%)</a:t>
                      </a:r>
                      <a:r>
                        <a:rPr sz="1200" spc="4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(Ortiz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  <a:p>
                      <a:pPr marL="117475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rial Narrow"/>
                          <a:cs typeface="Arial Narrow"/>
                        </a:rPr>
                        <a:t>L.A. et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al.,</a:t>
                      </a:r>
                      <a:r>
                        <a:rPr sz="12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2003).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T="42545" marB="0">
                    <a:solidFill>
                      <a:srgbClr val="FCEADA"/>
                    </a:solidFill>
                  </a:tcPr>
                </a:tc>
              </a:tr>
              <a:tr h="48422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7475" marR="13906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200" dirty="0">
                          <a:latin typeface="Arial Narrow"/>
                          <a:cs typeface="Arial Narrow"/>
                        </a:rPr>
                        <a:t>1. Однократно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эндотрахеально 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вводили 0,6 ЕД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свиной панкреатической эластазы (в  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30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мкл 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NaCl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0,9%) </a:t>
                      </a:r>
                      <a:r>
                        <a:rPr sz="1200" spc="-15" dirty="0">
                          <a:latin typeface="Arial Narrow"/>
                          <a:cs typeface="Arial Narrow"/>
                        </a:rPr>
                        <a:t>(You-Sun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Kim, 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et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al.,</a:t>
                      </a:r>
                      <a:r>
                        <a:rPr sz="1200" spc="2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2015).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T="42545" marB="0"/>
                </a:tc>
              </a:tr>
              <a:tr h="6679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7475" marR="81280" algn="just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1200" dirty="0">
                          <a:latin typeface="Arial Narrow"/>
                          <a:cs typeface="Arial Narrow"/>
                        </a:rPr>
                        <a:t>2.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ЛПС 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вводили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эндотрахеально </a:t>
                      </a:r>
                      <a:r>
                        <a:rPr sz="1200" spc="-10" dirty="0">
                          <a:latin typeface="Arial Narrow"/>
                          <a:cs typeface="Arial Narrow"/>
                        </a:rPr>
                        <a:t>(3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мкг/мышь 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в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50 мкл 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NaCl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0,9%) на 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0 и 3 день 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эксперимента, </a:t>
                      </a:r>
                      <a:r>
                        <a:rPr sz="1200" spc="-10" dirty="0">
                          <a:latin typeface="Arial Narrow"/>
                          <a:cs typeface="Arial Narrow"/>
                        </a:rPr>
                        <a:t>ЭТД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вводили эндотрахеально (50 </a:t>
                      </a:r>
                      <a:r>
                        <a:rPr sz="1200" spc="-10" dirty="0">
                          <a:latin typeface="Arial Narrow"/>
                          <a:cs typeface="Arial Narrow"/>
                        </a:rPr>
                        <a:t>мкл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на 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1, 4, 7, 10, 13 и 16 день)  (</a:t>
                      </a:r>
                      <a:r>
                        <a:rPr sz="1200" u="sng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Arial Narrow"/>
                          <a:cs typeface="Arial Narrow"/>
                          <a:hlinkClick r:id="rId2"/>
                        </a:rPr>
                        <a:t>Chen </a:t>
                      </a:r>
                      <a:r>
                        <a:rPr sz="1200" u="sng" spc="-60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Arial Narrow"/>
                          <a:cs typeface="Arial Narrow"/>
                          <a:hlinkClick r:id="rId2"/>
                        </a:rPr>
                        <a:t>Y</a:t>
                      </a:r>
                      <a:r>
                        <a:rPr sz="1200" spc="-60" dirty="0">
                          <a:latin typeface="Arial Narrow"/>
                          <a:cs typeface="Arial Narrow"/>
                        </a:rPr>
                        <a:t>. 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et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al. 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2009;</a:t>
                      </a:r>
                      <a:r>
                        <a:rPr sz="1200" dirty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  <a:hlinkClick r:id="rId3"/>
                        </a:rPr>
                        <a:t> </a:t>
                      </a:r>
                      <a:r>
                        <a:rPr sz="1200" u="sng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Arial Narrow"/>
                          <a:cs typeface="Arial Narrow"/>
                          <a:hlinkClick r:id="rId3"/>
                        </a:rPr>
                        <a:t>Hanaoka </a:t>
                      </a:r>
                      <a:r>
                        <a:rPr sz="1200" u="sng" spc="-5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Arial Narrow"/>
                          <a:cs typeface="Arial Narrow"/>
                          <a:hlinkClick r:id="rId3"/>
                        </a:rPr>
                        <a:t>M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. 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et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al., </a:t>
                      </a:r>
                      <a:r>
                        <a:rPr sz="1200" spc="-15" dirty="0">
                          <a:latin typeface="Arial Narrow"/>
                          <a:cs typeface="Arial Narrow"/>
                        </a:rPr>
                        <a:t>2011;</a:t>
                      </a:r>
                      <a:r>
                        <a:rPr sz="1200" spc="-15" dirty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  <a:hlinkClick r:id="rId4"/>
                        </a:rPr>
                        <a:t> </a:t>
                      </a:r>
                      <a:r>
                        <a:rPr sz="1200" u="sng" spc="-5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Arial Narrow"/>
                          <a:cs typeface="Arial Narrow"/>
                          <a:hlinkClick r:id="rId4"/>
                        </a:rPr>
                        <a:t>He Z.H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. 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et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al.,</a:t>
                      </a:r>
                      <a:r>
                        <a:rPr sz="1200" spc="4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2015).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T="63500" marB="0"/>
                </a:tc>
              </a:tr>
              <a:tr h="65086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600" b="1" spc="-5" dirty="0">
                          <a:latin typeface="Arial Narrow"/>
                          <a:cs typeface="Arial Narrow"/>
                        </a:rPr>
                        <a:t>Эмфизема</a:t>
                      </a:r>
                      <a:r>
                        <a:rPr sz="1600" b="1" spc="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600" b="1" spc="-5" dirty="0">
                          <a:latin typeface="Arial Narrow"/>
                          <a:cs typeface="Arial Narrow"/>
                        </a:rPr>
                        <a:t>лёгких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3175" marB="0"/>
                </a:tc>
                <a:tc>
                  <a:txBody>
                    <a:bodyPr/>
                    <a:lstStyle/>
                    <a:p>
                      <a:pPr marL="117475" marR="82550" algn="just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200" dirty="0">
                          <a:latin typeface="Arial Narrow"/>
                          <a:cs typeface="Arial Narrow"/>
                        </a:rPr>
                        <a:t>3.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Ингибитор тирозин </a:t>
                      </a:r>
                      <a:r>
                        <a:rPr sz="1200" spc="-10" dirty="0">
                          <a:latin typeface="Arial Narrow"/>
                          <a:cs typeface="Arial Narrow"/>
                        </a:rPr>
                        <a:t>киназы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SU5416 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вводили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подкожно </a:t>
                      </a:r>
                      <a:r>
                        <a:rPr sz="1200" spc="-10" dirty="0">
                          <a:latin typeface="Arial Narrow"/>
                          <a:cs typeface="Arial Narrow"/>
                        </a:rPr>
                        <a:t>курсом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(20 мг/кг 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в 100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мкл  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NaCl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0,9%) на 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0, 7, 14, 21 день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эксперимента [Kasahara </a:t>
                      </a:r>
                      <a:r>
                        <a:rPr sz="1200" spc="-60" dirty="0">
                          <a:latin typeface="Arial Narrow"/>
                          <a:cs typeface="Arial Narrow"/>
                        </a:rPr>
                        <a:t>Y. 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et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al. 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2000; Demura </a:t>
                      </a:r>
                      <a:r>
                        <a:rPr sz="1200" spc="-60" dirty="0">
                          <a:latin typeface="Arial Narrow"/>
                          <a:cs typeface="Arial Narrow"/>
                        </a:rPr>
                        <a:t>Y. 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et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al.,  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2004;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Kanazaw H. 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2007; Lee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K.H. 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et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al.,</a:t>
                      </a:r>
                      <a:r>
                        <a:rPr sz="1200" spc="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2015].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T="43815" marB="0"/>
                </a:tc>
              </a:tr>
              <a:tr h="6698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7475" marR="8445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200" dirty="0">
                          <a:latin typeface="Arial Narrow"/>
                          <a:cs typeface="Arial Narrow"/>
                        </a:rPr>
                        <a:t>4.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Recombinant Murine JE</a:t>
                      </a:r>
                      <a:r>
                        <a:rPr sz="1200" i="1" spc="-5" dirty="0">
                          <a:latin typeface="Arial Narrow"/>
                          <a:cs typeface="Arial Narrow"/>
                        </a:rPr>
                        <a:t>/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MCP</a:t>
                      </a:r>
                      <a:r>
                        <a:rPr sz="1200" i="1" spc="-5" dirty="0">
                          <a:latin typeface="Arial Narrow"/>
                          <a:cs typeface="Arial Narrow"/>
                        </a:rPr>
                        <a:t>-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1 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(CCL2) вводили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интратрахеально (50 мкг/мышь 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в </a:t>
                      </a:r>
                      <a:r>
                        <a:rPr sz="1200" spc="-10" dirty="0">
                          <a:latin typeface="Arial Narrow"/>
                          <a:cs typeface="Arial Narrow"/>
                        </a:rPr>
                        <a:t>50 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мкл</a:t>
                      </a:r>
                      <a:r>
                        <a:rPr sz="1200" spc="4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NaCl</a:t>
                      </a:r>
                      <a:r>
                        <a:rPr sz="1200" spc="4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0,9%)</a:t>
                      </a:r>
                      <a:r>
                        <a:rPr sz="1200" spc="3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на</a:t>
                      </a:r>
                      <a:r>
                        <a:rPr sz="1200" spc="3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0,</a:t>
                      </a:r>
                      <a:r>
                        <a:rPr sz="1200" spc="4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7,</a:t>
                      </a:r>
                      <a:r>
                        <a:rPr sz="1200" spc="3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14,</a:t>
                      </a:r>
                      <a:r>
                        <a:rPr sz="1200" spc="4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21,</a:t>
                      </a:r>
                      <a:r>
                        <a:rPr sz="1200" spc="4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28</a:t>
                      </a:r>
                      <a:r>
                        <a:rPr sz="1200" spc="4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день</a:t>
                      </a:r>
                      <a:r>
                        <a:rPr sz="1200" spc="4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200" spc="-10" dirty="0">
                          <a:latin typeface="Arial Narrow"/>
                          <a:cs typeface="Arial Narrow"/>
                        </a:rPr>
                        <a:t>эксперимента</a:t>
                      </a:r>
                      <a:r>
                        <a:rPr sz="1200" spc="4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(Hautamaki</a:t>
                      </a:r>
                      <a:r>
                        <a:rPr sz="1200" spc="4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R.D.</a:t>
                      </a:r>
                      <a:r>
                        <a:rPr sz="1200" spc="4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et</a:t>
                      </a:r>
                      <a:r>
                        <a:rPr sz="1200" spc="3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al.,</a:t>
                      </a:r>
                      <a:r>
                        <a:rPr sz="1200" spc="3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1997;</a:t>
                      </a:r>
                      <a:r>
                        <a:rPr sz="1200" spc="45" dirty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  <a:hlinkClick r:id="rId4"/>
                        </a:rPr>
                        <a:t> </a:t>
                      </a:r>
                      <a:r>
                        <a:rPr sz="1200" u="sng" spc="-5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Arial Narrow"/>
                          <a:cs typeface="Arial Narrow"/>
                          <a:hlinkClick r:id="rId4"/>
                        </a:rPr>
                        <a:t>He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  <a:p>
                      <a:pPr marL="1174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u="sng" spc="-5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Arial Narrow"/>
                          <a:cs typeface="Arial Narrow"/>
                          <a:hlinkClick r:id="rId4"/>
                        </a:rPr>
                        <a:t>Z.H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. 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et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al., 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2015; </a:t>
                      </a:r>
                      <a:r>
                        <a:rPr sz="1200" u="sng" spc="-5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Arial Narrow"/>
                          <a:cs typeface="Arial Narrow"/>
                          <a:hlinkClick r:id="rId5"/>
                        </a:rPr>
                        <a:t>He Z.H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. 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et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al., 2016).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T="40640" marB="0"/>
                </a:tc>
              </a:tr>
              <a:tr h="103020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7475" marR="82550" algn="just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1200" dirty="0">
                          <a:latin typeface="Arial Narrow"/>
                          <a:cs typeface="Arial Narrow"/>
                        </a:rPr>
                        <a:t>5.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D-галактозамина гидрохлорид вводили интраперитонеально (100 мг/кг 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в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100 мкл  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NaCl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0,9%) по следующей схеме: 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0, 8, 16,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24, 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32, 40, 48, 56 ч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от 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начала 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эксперимента. Интраназально вводили свиную панкреатическую эластазу (0,3  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Ед/мышь в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50 мкл 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NaCl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0,9%) (Blackwood 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RA,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Cerreta JM, Mandl 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I, et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al. 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1979;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Bolmer  S.D., Kleinerman J.</a:t>
                      </a:r>
                      <a:r>
                        <a:rPr sz="1200" spc="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1987).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T="67945" marB="0"/>
                </a:tc>
              </a:tr>
              <a:tr h="822934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600" b="1" spc="-5" dirty="0">
                          <a:latin typeface="Arial Narrow"/>
                          <a:cs typeface="Arial Narrow"/>
                        </a:rPr>
                        <a:t>Сочетание</a:t>
                      </a:r>
                      <a:r>
                        <a:rPr sz="1600" b="1" spc="-2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600" b="1" spc="-10" dirty="0">
                          <a:latin typeface="Arial Narrow"/>
                          <a:cs typeface="Arial Narrow"/>
                        </a:rPr>
                        <a:t>метаболических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  <a:p>
                      <a:pPr marL="91440" marR="892175">
                        <a:lnSpc>
                          <a:spcPct val="100000"/>
                        </a:lnSpc>
                      </a:pPr>
                      <a:r>
                        <a:rPr sz="1600" b="1" spc="-5" dirty="0">
                          <a:latin typeface="Arial Narrow"/>
                          <a:cs typeface="Arial Narrow"/>
                        </a:rPr>
                        <a:t>нарушений и  </a:t>
                      </a:r>
                      <a:r>
                        <a:rPr sz="1600" b="1" spc="-10" dirty="0">
                          <a:latin typeface="Arial Narrow"/>
                          <a:cs typeface="Arial Narrow"/>
                        </a:rPr>
                        <a:t>эмфиземы</a:t>
                      </a:r>
                      <a:r>
                        <a:rPr sz="1600" b="1" spc="-3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600" b="1" spc="-5" dirty="0">
                          <a:latin typeface="Arial Narrow"/>
                          <a:cs typeface="Arial Narrow"/>
                        </a:rPr>
                        <a:t>лёгких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43180" marB="0">
                    <a:solidFill>
                      <a:srgbClr val="FCEADA"/>
                    </a:solidFill>
                  </a:tcPr>
                </a:tc>
                <a:tc>
                  <a:txBody>
                    <a:bodyPr/>
                    <a:lstStyle/>
                    <a:p>
                      <a:pPr marL="117475" marR="82550" algn="just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200" spc="-5" dirty="0">
                          <a:latin typeface="Arial Narrow"/>
                          <a:cs typeface="Arial Narrow"/>
                        </a:rPr>
                        <a:t>На 1-10 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день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жизни ежедневно, подкожно вводили глутамат натрия (2,2 мг/г)  (Cameron </a:t>
                      </a:r>
                      <a:r>
                        <a:rPr sz="1200" spc="-35" dirty="0">
                          <a:latin typeface="Arial Narrow"/>
                          <a:cs typeface="Arial Narrow"/>
                        </a:rPr>
                        <a:t>D.P. 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et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al., 1976), на </a:t>
                      </a:r>
                      <a:r>
                        <a:rPr sz="1200" spc="-25" dirty="0">
                          <a:latin typeface="Arial Narrow"/>
                          <a:cs typeface="Arial Narrow"/>
                        </a:rPr>
                        <a:t>112 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и </a:t>
                      </a:r>
                      <a:r>
                        <a:rPr sz="1200" spc="-25" dirty="0">
                          <a:latin typeface="Arial Narrow"/>
                          <a:cs typeface="Arial Narrow"/>
                        </a:rPr>
                        <a:t>115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день эндотрахеально вводили ЛПС (3  мкг/мышь 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в 50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мкл PBS), на </a:t>
                      </a:r>
                      <a:r>
                        <a:rPr sz="1200" spc="-20" dirty="0">
                          <a:latin typeface="Arial Narrow"/>
                          <a:cs typeface="Arial Narrow"/>
                        </a:rPr>
                        <a:t>113, 116, 119, 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122, 125,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127, 135, 142, 159 день  эндотрахеально 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вводили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ЭТД (50</a:t>
                      </a:r>
                      <a:r>
                        <a:rPr sz="1200" spc="-2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мкл/мышь).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T="43815" marB="0">
                    <a:solidFill>
                      <a:srgbClr val="FCEADA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604735" y="819266"/>
          <a:ext cx="7993380" cy="39033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92070"/>
                <a:gridCol w="5400675"/>
              </a:tblGrid>
              <a:tr h="44999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33705">
                        <a:lnSpc>
                          <a:spcPts val="2275"/>
                        </a:lnSpc>
                      </a:pPr>
                      <a:r>
                        <a:rPr sz="2000" b="1" spc="-5" dirty="0">
                          <a:solidFill>
                            <a:srgbClr val="49452A"/>
                          </a:solidFill>
                          <a:latin typeface="Arial Narrow"/>
                          <a:cs typeface="Arial Narrow"/>
                        </a:rPr>
                        <a:t>Модели</a:t>
                      </a:r>
                      <a:r>
                        <a:rPr sz="2000" b="1" spc="-40" dirty="0">
                          <a:solidFill>
                            <a:srgbClr val="49452A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2000" b="1" spc="-5" dirty="0">
                          <a:solidFill>
                            <a:srgbClr val="49452A"/>
                          </a:solidFill>
                          <a:latin typeface="Arial Narrow"/>
                          <a:cs typeface="Arial Narrow"/>
                        </a:rPr>
                        <a:t>патологий</a:t>
                      </a:r>
                      <a:endParaRPr sz="2000">
                        <a:latin typeface="Arial Narrow"/>
                        <a:cs typeface="Arial Narrow"/>
                      </a:endParaRPr>
                    </a:p>
                  </a:txBody>
                  <a:tcPr marL="0" marR="0" marT="0" marB="0"/>
                </a:tc>
              </a:tr>
              <a:tr h="82293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marL="90805">
                        <a:lnSpc>
                          <a:spcPct val="100000"/>
                        </a:lnSpc>
                      </a:pPr>
                      <a:r>
                        <a:rPr sz="1600" b="1" spc="-10" dirty="0">
                          <a:latin typeface="Arial Narrow"/>
                          <a:cs typeface="Arial Narrow"/>
                        </a:rPr>
                        <a:t>Метаболические</a:t>
                      </a:r>
                      <a:r>
                        <a:rPr sz="1600" b="1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600" b="1" spc="-5" dirty="0">
                          <a:latin typeface="Arial Narrow"/>
                          <a:cs typeface="Arial Narrow"/>
                        </a:rPr>
                        <a:t>нарушения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2075" marR="81915" algn="just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200" dirty="0">
                          <a:latin typeface="Arial Narrow"/>
                          <a:cs typeface="Arial Narrow"/>
                        </a:rPr>
                        <a:t>1.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Однократное подкожное введение </a:t>
                      </a:r>
                      <a:r>
                        <a:rPr sz="1200" spc="-10" dirty="0">
                          <a:latin typeface="Arial Narrow"/>
                          <a:cs typeface="Arial Narrow"/>
                        </a:rPr>
                        <a:t>на 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2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день после рождения самцам 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мышей </a:t>
                      </a:r>
                      <a:r>
                        <a:rPr sz="1200" spc="-10" dirty="0">
                          <a:latin typeface="Arial Narrow"/>
                          <a:cs typeface="Arial Narrow"/>
                        </a:rPr>
                        <a:t>линии 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С57Вl/6 стрептозотоцина 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в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дозе 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200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мг/кг, </a:t>
                      </a:r>
                      <a:r>
                        <a:rPr sz="1200" spc="-10" dirty="0">
                          <a:latin typeface="Arial Narrow"/>
                          <a:cs typeface="Arial Narrow"/>
                        </a:rPr>
                        <a:t>на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28-70-е </a:t>
                      </a:r>
                      <a:r>
                        <a:rPr sz="1200" spc="-10" dirty="0">
                          <a:latin typeface="Arial Narrow"/>
                          <a:cs typeface="Arial Narrow"/>
                        </a:rPr>
                        <a:t>сутки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после рождения 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диета с 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высоким содержанием жира (Siff 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EF R/M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with </a:t>
                      </a:r>
                      <a:r>
                        <a:rPr sz="1200" spc="5" dirty="0">
                          <a:latin typeface="Arial Narrow"/>
                          <a:cs typeface="Arial Narrow"/>
                        </a:rPr>
                        <a:t>30% 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Fat кат. № </a:t>
                      </a:r>
                      <a:r>
                        <a:rPr sz="1200" spc="-10" dirty="0">
                          <a:latin typeface="Arial Narrow"/>
                          <a:cs typeface="Arial Narrow"/>
                        </a:rPr>
                        <a:t>E15116-34,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Germany) (Do  Kyung Kim 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et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al., 2012).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T="42545" marB="0">
                    <a:solidFill>
                      <a:srgbClr val="EBF0DE"/>
                    </a:solidFill>
                  </a:tcPr>
                </a:tc>
              </a:tr>
              <a:tr h="51316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2075" marR="17653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200" dirty="0">
                          <a:latin typeface="Arial Narrow"/>
                          <a:cs typeface="Arial Narrow"/>
                        </a:rPr>
                        <a:t>2.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Курсовое 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введение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глутамата 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натрия с 1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по 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10 день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жизни, 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ежедневно,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подкожно 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2,2 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мг/г) (Cameron 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D. </a:t>
                      </a:r>
                      <a:r>
                        <a:rPr sz="1200" spc="-40" dirty="0">
                          <a:latin typeface="Arial Narrow"/>
                          <a:cs typeface="Arial Narrow"/>
                        </a:rPr>
                        <a:t>P., 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Poon </a:t>
                      </a:r>
                      <a:r>
                        <a:rPr sz="1200" spc="-55" dirty="0">
                          <a:latin typeface="Arial Narrow"/>
                          <a:cs typeface="Arial Narrow"/>
                        </a:rPr>
                        <a:t>T. </a:t>
                      </a:r>
                      <a:r>
                        <a:rPr sz="1200" spc="-20" dirty="0">
                          <a:latin typeface="Arial Narrow"/>
                          <a:cs typeface="Arial Narrow"/>
                        </a:rPr>
                        <a:t>K.-Y.,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Smith G. 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C.,</a:t>
                      </a:r>
                      <a:r>
                        <a:rPr sz="1200" spc="1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1976).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T="43180" marB="0"/>
                </a:tc>
              </a:tr>
              <a:tr h="676313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600" b="1" spc="-5" dirty="0">
                          <a:latin typeface="Arial Narrow"/>
                          <a:cs typeface="Arial Narrow"/>
                        </a:rPr>
                        <a:t>Сахарный диабет 1</a:t>
                      </a:r>
                      <a:r>
                        <a:rPr sz="1600" b="1" spc="-2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600" b="1" spc="-5" dirty="0">
                          <a:latin typeface="Arial Narrow"/>
                          <a:cs typeface="Arial Narrow"/>
                        </a:rPr>
                        <a:t>типа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42545" marB="0">
                    <a:solidFill>
                      <a:srgbClr val="EBF0DE"/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81915" algn="just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200" spc="-5" dirty="0">
                          <a:latin typeface="Arial Narrow"/>
                          <a:cs typeface="Arial Narrow"/>
                        </a:rPr>
                        <a:t>Пятикратное внутрибрюшинное введение 4-х недельным 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мышам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стрептозотоцина 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в  дозе 40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мг/кг (5 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x 40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мг/кг) (Capobianco 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S. et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al., 2010, Saito H. 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et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al., </a:t>
                      </a:r>
                      <a:r>
                        <a:rPr sz="1200" spc="-15" dirty="0">
                          <a:latin typeface="Arial Narrow"/>
                          <a:cs typeface="Arial Narrow"/>
                        </a:rPr>
                        <a:t>2011;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Hirabayashi 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K.  at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al.,</a:t>
                      </a:r>
                      <a:r>
                        <a:rPr sz="12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2014).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T="43180" marB="0">
                    <a:solidFill>
                      <a:srgbClr val="EBF0DE"/>
                    </a:solidFill>
                  </a:tcPr>
                </a:tc>
              </a:tr>
              <a:tr h="720166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600" b="1" spc="-5" dirty="0">
                          <a:latin typeface="Arial Narrow"/>
                          <a:cs typeface="Arial Narrow"/>
                        </a:rPr>
                        <a:t>Ишемия сосудов</a:t>
                      </a:r>
                      <a:r>
                        <a:rPr sz="1600" b="1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600" b="1" spc="-5" dirty="0">
                          <a:latin typeface="Arial Narrow"/>
                          <a:cs typeface="Arial Narrow"/>
                        </a:rPr>
                        <a:t>яичка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42545" marB="0"/>
                </a:tc>
                <a:tc>
                  <a:txBody>
                    <a:bodyPr/>
                    <a:lstStyle/>
                    <a:p>
                      <a:pPr marL="92075" marR="8318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200" spc="-5" dirty="0">
                          <a:latin typeface="Arial Narrow"/>
                          <a:cs typeface="Arial Narrow"/>
                        </a:rPr>
                        <a:t>Частичная окклюзия атравматичным зажимом сосудов яичек на 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72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часа (Mogilner J.G. 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et 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al., 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2006;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Куликова П.А. 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и др.,</a:t>
                      </a:r>
                      <a:r>
                        <a:rPr sz="1200" spc="-2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2014).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T="43180" marB="0"/>
                </a:tc>
              </a:tr>
              <a:tr h="720267">
                <a:tc>
                  <a:txBody>
                    <a:bodyPr/>
                    <a:lstStyle/>
                    <a:p>
                      <a:pPr marL="90805" marR="19748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600" b="1" spc="-5" dirty="0">
                          <a:latin typeface="Arial Narrow"/>
                          <a:cs typeface="Arial Narrow"/>
                        </a:rPr>
                        <a:t>Нарушение</a:t>
                      </a:r>
                      <a:r>
                        <a:rPr sz="1600" b="1" spc="-7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600" b="1" spc="-5" dirty="0">
                          <a:latin typeface="Arial Narrow"/>
                          <a:cs typeface="Arial Narrow"/>
                        </a:rPr>
                        <a:t>сперматогенеза  цитостатиком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43180" marB="0">
                    <a:solidFill>
                      <a:srgbClr val="EBF0DE"/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83820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200" spc="-5" dirty="0">
                          <a:latin typeface="Arial Narrow"/>
                          <a:cs typeface="Arial Narrow"/>
                        </a:rPr>
                        <a:t>Однократное </a:t>
                      </a:r>
                      <a:r>
                        <a:rPr sz="1200" spc="-10" dirty="0">
                          <a:latin typeface="Arial Narrow"/>
                          <a:cs typeface="Arial Narrow"/>
                        </a:rPr>
                        <a:t>внутрибрюшинное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введение </a:t>
                      </a:r>
                      <a:r>
                        <a:rPr sz="1200" spc="-10" dirty="0">
                          <a:latin typeface="Arial Narrow"/>
                          <a:cs typeface="Arial Narrow"/>
                        </a:rPr>
                        <a:t>бусульфана 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в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дозе 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40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мг/кг [Ogawa </a:t>
                      </a:r>
                      <a:r>
                        <a:rPr sz="1200" spc="-55" dirty="0">
                          <a:latin typeface="Arial Narrow"/>
                          <a:cs typeface="Arial Narrow"/>
                        </a:rPr>
                        <a:t>T. 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et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al.,  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1997;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М.А. Пальцев,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 2009].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T="43815" marB="0">
                    <a:solidFill>
                      <a:srgbClr val="EBF0DE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677214" y="830325"/>
          <a:ext cx="8228330" cy="50399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23945"/>
                <a:gridCol w="4585335"/>
              </a:tblGrid>
              <a:tr h="448818">
                <a:tc>
                  <a:txBody>
                    <a:bodyPr/>
                    <a:lstStyle/>
                    <a:p>
                      <a:pPr marL="103505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1600" b="1" spc="-5" dirty="0">
                          <a:latin typeface="Arial Narrow"/>
                          <a:cs typeface="Arial Narrow"/>
                        </a:rPr>
                        <a:t>Стволовые</a:t>
                      </a:r>
                      <a:r>
                        <a:rPr sz="1600" b="1" spc="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600" b="1" spc="-5" dirty="0">
                          <a:latin typeface="Arial Narrow"/>
                          <a:cs typeface="Arial Narrow"/>
                        </a:rPr>
                        <a:t>клетки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4254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400" b="1" spc="-5" dirty="0">
                          <a:latin typeface="Arial Narrow"/>
                          <a:cs typeface="Arial Narrow"/>
                        </a:rPr>
                        <a:t>Иммунофенотип </a:t>
                      </a:r>
                      <a:r>
                        <a:rPr sz="1400" b="1" dirty="0">
                          <a:latin typeface="Arial Narrow"/>
                          <a:cs typeface="Arial Narrow"/>
                        </a:rPr>
                        <a:t>изученных </a:t>
                      </a:r>
                      <a:r>
                        <a:rPr sz="1400" b="1" spc="-5" dirty="0">
                          <a:latin typeface="Arial Narrow"/>
                          <a:cs typeface="Arial Narrow"/>
                        </a:rPr>
                        <a:t>популяций</a:t>
                      </a:r>
                      <a:r>
                        <a:rPr sz="1400" b="1" spc="-8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400" b="1" dirty="0">
                          <a:latin typeface="Arial Narrow"/>
                          <a:cs typeface="Arial Narrow"/>
                        </a:rPr>
                        <a:t>СК</a:t>
                      </a:r>
                      <a:endParaRPr sz="1400">
                        <a:latin typeface="Arial Narrow"/>
                        <a:cs typeface="Arial Narrow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17335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400" spc="-5" dirty="0">
                          <a:latin typeface="Arial Narrow"/>
                          <a:cs typeface="Arial Narrow"/>
                        </a:rPr>
                        <a:t>1.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400" spc="-5" dirty="0">
                          <a:latin typeface="Arial Narrow"/>
                          <a:cs typeface="Arial Narrow"/>
                        </a:rPr>
                        <a:t>ГСК</a:t>
                      </a:r>
                      <a:endParaRPr sz="1400">
                        <a:latin typeface="Arial Narrow"/>
                        <a:cs typeface="Arial Narrow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200" spc="-5" dirty="0">
                          <a:latin typeface="Arial Narrow"/>
                          <a:cs typeface="Arial Narrow"/>
                        </a:rPr>
                        <a:t>Lin</a:t>
                      </a:r>
                      <a:r>
                        <a:rPr sz="1200" spc="-7" baseline="24305" dirty="0">
                          <a:latin typeface="Arial"/>
                          <a:cs typeface="Arial"/>
                        </a:rPr>
                        <a:t>‒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Sca-1</a:t>
                      </a:r>
                      <a:r>
                        <a:rPr sz="1200" spc="-7" baseline="24305" dirty="0">
                          <a:latin typeface="Arial Narrow"/>
                          <a:cs typeface="Arial Narrow"/>
                        </a:rPr>
                        <a:t>+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c-Kit</a:t>
                      </a:r>
                      <a:r>
                        <a:rPr sz="1200" spc="-7" baseline="24305" dirty="0">
                          <a:latin typeface="Arial Narrow"/>
                          <a:cs typeface="Arial Narrow"/>
                        </a:rPr>
                        <a:t>+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CD34</a:t>
                      </a:r>
                      <a:r>
                        <a:rPr sz="1200" spc="-7" baseline="24305" dirty="0">
                          <a:latin typeface="Arial"/>
                          <a:cs typeface="Arial"/>
                        </a:rPr>
                        <a:t>‒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;</a:t>
                      </a:r>
                      <a:r>
                        <a:rPr sz="1200" spc="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Lin</a:t>
                      </a:r>
                      <a:r>
                        <a:rPr sz="1200" spc="-7" baseline="24305" dirty="0">
                          <a:latin typeface="Arial"/>
                          <a:cs typeface="Arial"/>
                        </a:rPr>
                        <a:t>‒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Sca-1</a:t>
                      </a:r>
                      <a:r>
                        <a:rPr sz="1200" spc="-7" baseline="24305" dirty="0">
                          <a:latin typeface="Arial Narrow"/>
                          <a:cs typeface="Arial Narrow"/>
                        </a:rPr>
                        <a:t>+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c-Kit</a:t>
                      </a:r>
                      <a:r>
                        <a:rPr sz="1200" spc="-7" baseline="24305" dirty="0">
                          <a:latin typeface="Arial Narrow"/>
                          <a:cs typeface="Arial Narrow"/>
                        </a:rPr>
                        <a:t>+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CD34</a:t>
                      </a:r>
                      <a:r>
                        <a:rPr sz="1200" spc="-7" baseline="24305" dirty="0">
                          <a:latin typeface="Arial Narrow"/>
                          <a:cs typeface="Arial Narrow"/>
                        </a:rPr>
                        <a:t>+</a:t>
                      </a:r>
                      <a:endParaRPr sz="1200" baseline="24305">
                        <a:latin typeface="Arial Narrow"/>
                        <a:cs typeface="Arial Narrow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DCE6F1"/>
                    </a:solidFill>
                  </a:tcPr>
                </a:tc>
              </a:tr>
              <a:tr h="320039">
                <a:tc>
                  <a:txBody>
                    <a:bodyPr/>
                    <a:lstStyle/>
                    <a:p>
                      <a:pPr marL="17335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5" dirty="0">
                          <a:latin typeface="Arial Narrow"/>
                          <a:cs typeface="Arial Narrow"/>
                        </a:rPr>
                        <a:t>2. Гемопоэтические прогениторные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400" spc="-5" dirty="0">
                          <a:latin typeface="Arial Narrow"/>
                          <a:cs typeface="Arial Narrow"/>
                        </a:rPr>
                        <a:t>клетки</a:t>
                      </a:r>
                      <a:endParaRPr sz="1400">
                        <a:latin typeface="Arial Narrow"/>
                        <a:cs typeface="Arial Narrow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1200" spc="-5" dirty="0">
                          <a:latin typeface="Arial Narrow"/>
                          <a:cs typeface="Arial Narrow"/>
                        </a:rPr>
                        <a:t>Lin</a:t>
                      </a:r>
                      <a:r>
                        <a:rPr sz="1200" spc="-7" baseline="24305" dirty="0">
                          <a:latin typeface="Arial"/>
                          <a:cs typeface="Arial"/>
                        </a:rPr>
                        <a:t>‒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Sca-1</a:t>
                      </a:r>
                      <a:r>
                        <a:rPr sz="1200" spc="-7" baseline="24305" dirty="0">
                          <a:latin typeface="Arial Narrow"/>
                          <a:cs typeface="Arial Narrow"/>
                        </a:rPr>
                        <a:t>+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c-Kit</a:t>
                      </a:r>
                      <a:r>
                        <a:rPr sz="1200" spc="-7" baseline="24305" dirty="0">
                          <a:latin typeface="Arial Narrow"/>
                          <a:cs typeface="Arial Narrow"/>
                        </a:rPr>
                        <a:t>+</a:t>
                      </a:r>
                      <a:endParaRPr sz="1200" baseline="24305">
                        <a:latin typeface="Arial Narrow"/>
                        <a:cs typeface="Arial Narrow"/>
                      </a:endParaRPr>
                    </a:p>
                  </a:txBody>
                  <a:tcPr marL="0" marR="0" marT="660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DCE6F1"/>
                    </a:solidFill>
                  </a:tcPr>
                </a:tc>
              </a:tr>
              <a:tr h="320039">
                <a:tc>
                  <a:txBody>
                    <a:bodyPr/>
                    <a:lstStyle/>
                    <a:p>
                      <a:pPr marL="17335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5" dirty="0">
                          <a:latin typeface="Arial Narrow"/>
                          <a:cs typeface="Arial Narrow"/>
                        </a:rPr>
                        <a:t>3. 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Гемангиогенные</a:t>
                      </a:r>
                      <a:r>
                        <a:rPr sz="1400" spc="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400" spc="-5" dirty="0">
                          <a:latin typeface="Arial Narrow"/>
                          <a:cs typeface="Arial Narrow"/>
                        </a:rPr>
                        <a:t>клетки-предшественники</a:t>
                      </a:r>
                      <a:endParaRPr sz="1400">
                        <a:latin typeface="Arial Narrow"/>
                        <a:cs typeface="Arial Narrow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1200" spc="-10" dirty="0">
                          <a:latin typeface="Arial Narrow"/>
                          <a:cs typeface="Arial Narrow"/>
                        </a:rPr>
                        <a:t>CD45</a:t>
                      </a:r>
                      <a:r>
                        <a:rPr sz="1200" spc="-15" baseline="24305" dirty="0">
                          <a:latin typeface="Arial Narrow"/>
                          <a:cs typeface="Arial Narrow"/>
                        </a:rPr>
                        <a:t>-</a:t>
                      </a:r>
                      <a:r>
                        <a:rPr sz="1200" spc="-10" dirty="0">
                          <a:latin typeface="Arial Narrow"/>
                          <a:cs typeface="Arial Narrow"/>
                        </a:rPr>
                        <a:t>CD117</a:t>
                      </a:r>
                      <a:r>
                        <a:rPr sz="1200" spc="-15" baseline="24305" dirty="0">
                          <a:latin typeface="Arial Narrow"/>
                          <a:cs typeface="Arial Narrow"/>
                        </a:rPr>
                        <a:t>+</a:t>
                      </a:r>
                      <a:r>
                        <a:rPr sz="1200" spc="-10" dirty="0">
                          <a:latin typeface="Arial Narrow"/>
                          <a:cs typeface="Arial Narrow"/>
                        </a:rPr>
                        <a:t>Flk1</a:t>
                      </a:r>
                      <a:r>
                        <a:rPr sz="1200" spc="-15" baseline="24305" dirty="0">
                          <a:latin typeface="Arial Narrow"/>
                          <a:cs typeface="Arial Narrow"/>
                        </a:rPr>
                        <a:t>+</a:t>
                      </a:r>
                      <a:endParaRPr sz="1200" baseline="24305">
                        <a:latin typeface="Arial Narrow"/>
                        <a:cs typeface="Arial Narrow"/>
                      </a:endParaRPr>
                    </a:p>
                  </a:txBody>
                  <a:tcPr marL="0" marR="0" marT="660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CE6F1"/>
                    </a:solidFill>
                  </a:tcPr>
                </a:tc>
              </a:tr>
              <a:tr h="518160">
                <a:tc>
                  <a:txBody>
                    <a:bodyPr/>
                    <a:lstStyle/>
                    <a:p>
                      <a:pPr marL="17335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400" spc="-5" dirty="0">
                          <a:latin typeface="Arial Narrow"/>
                          <a:cs typeface="Arial Narrow"/>
                        </a:rPr>
                        <a:t>4.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400" spc="-5" dirty="0">
                          <a:latin typeface="Arial Narrow"/>
                          <a:cs typeface="Arial Narrow"/>
                        </a:rPr>
                        <a:t>МСК</a:t>
                      </a:r>
                      <a:endParaRPr sz="1400">
                        <a:latin typeface="Arial Narrow"/>
                        <a:cs typeface="Arial Narrow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 marR="59499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200" spc="-5" dirty="0">
                          <a:latin typeface="Arial Narrow"/>
                          <a:cs typeface="Arial Narrow"/>
                        </a:rPr>
                        <a:t>CD45</a:t>
                      </a:r>
                      <a:r>
                        <a:rPr sz="1200" spc="-7" baseline="24305" dirty="0">
                          <a:latin typeface="Arial"/>
                          <a:cs typeface="Arial"/>
                        </a:rPr>
                        <a:t>‒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CD73</a:t>
                      </a:r>
                      <a:r>
                        <a:rPr sz="1200" spc="-7" baseline="24305" dirty="0">
                          <a:latin typeface="Arial Narrow"/>
                          <a:cs typeface="Arial Narrow"/>
                        </a:rPr>
                        <a:t>+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CD90</a:t>
                      </a:r>
                      <a:r>
                        <a:rPr sz="1200" spc="-7" baseline="24305" dirty="0">
                          <a:latin typeface="Arial Narrow"/>
                          <a:cs typeface="Arial Narrow"/>
                        </a:rPr>
                        <a:t>+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CD44</a:t>
                      </a:r>
                      <a:r>
                        <a:rPr sz="1200" spc="-7" baseline="24305" dirty="0">
                          <a:latin typeface="Arial Narrow"/>
                          <a:cs typeface="Arial Narrow"/>
                        </a:rPr>
                        <a:t>+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CD106</a:t>
                      </a:r>
                      <a:r>
                        <a:rPr sz="1200" spc="-7" baseline="24305" dirty="0">
                          <a:latin typeface="Arial Narrow"/>
                          <a:cs typeface="Arial Narrow"/>
                        </a:rPr>
                        <a:t>+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; CD45</a:t>
                      </a:r>
                      <a:r>
                        <a:rPr sz="1200" spc="-7" baseline="24305" dirty="0">
                          <a:latin typeface="Arial Narrow"/>
                          <a:cs typeface="Arial Narrow"/>
                        </a:rPr>
                        <a:t>-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CD106</a:t>
                      </a:r>
                      <a:r>
                        <a:rPr sz="1200" spc="-7" baseline="24305" dirty="0">
                          <a:latin typeface="Arial Narrow"/>
                          <a:cs typeface="Arial Narrow"/>
                        </a:rPr>
                        <a:t>+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CD44</a:t>
                      </a:r>
                      <a:r>
                        <a:rPr sz="1200" spc="-7" baseline="24305" dirty="0">
                          <a:latin typeface="Arial Narrow"/>
                          <a:cs typeface="Arial Narrow"/>
                        </a:rPr>
                        <a:t>+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CD73</a:t>
                      </a:r>
                      <a:r>
                        <a:rPr sz="1200" spc="-7" baseline="24305" dirty="0">
                          <a:latin typeface="Arial Narrow"/>
                          <a:cs typeface="Arial Narrow"/>
                        </a:rPr>
                        <a:t>+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СD90</a:t>
                      </a:r>
                      <a:r>
                        <a:rPr sz="1200" spc="-7" baseline="24305" dirty="0">
                          <a:latin typeface="Arial Narrow"/>
                          <a:cs typeface="Arial Narrow"/>
                        </a:rPr>
                        <a:t>+ 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CD45</a:t>
                      </a:r>
                      <a:r>
                        <a:rPr sz="1200" spc="-7" baseline="24305" dirty="0">
                          <a:latin typeface="Arial"/>
                          <a:cs typeface="Arial"/>
                        </a:rPr>
                        <a:t>‒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CD31</a:t>
                      </a:r>
                      <a:r>
                        <a:rPr sz="1200" spc="-7" baseline="24305" dirty="0">
                          <a:latin typeface="Arial"/>
                          <a:cs typeface="Arial"/>
                        </a:rPr>
                        <a:t>‒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CD34</a:t>
                      </a:r>
                      <a:r>
                        <a:rPr sz="1200" spc="-7" baseline="24305" dirty="0">
                          <a:latin typeface="Arial"/>
                          <a:cs typeface="Arial"/>
                        </a:rPr>
                        <a:t>‒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CD73</a:t>
                      </a:r>
                      <a:r>
                        <a:rPr sz="1200" spc="-7" baseline="24305" dirty="0">
                          <a:latin typeface="Arial Narrow"/>
                          <a:cs typeface="Arial Narrow"/>
                        </a:rPr>
                        <a:t>+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CD90</a:t>
                      </a:r>
                      <a:r>
                        <a:rPr sz="1200" spc="-7" baseline="24305" dirty="0">
                          <a:latin typeface="Arial Narrow"/>
                          <a:cs typeface="Arial Narrow"/>
                        </a:rPr>
                        <a:t>+</a:t>
                      </a:r>
                      <a:endParaRPr sz="1200" baseline="24305">
                        <a:latin typeface="Arial Narrow"/>
                        <a:cs typeface="Arial Narrow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DE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17335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1400" spc="-5" dirty="0">
                          <a:latin typeface="Arial Narrow"/>
                          <a:cs typeface="Arial Narrow"/>
                        </a:rPr>
                        <a:t>5. Предшественники клеток</a:t>
                      </a:r>
                      <a:r>
                        <a:rPr sz="1400" spc="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400" spc="-5" dirty="0">
                          <a:latin typeface="Arial Narrow"/>
                          <a:cs typeface="Arial Narrow"/>
                        </a:rPr>
                        <a:t>стромы</a:t>
                      </a:r>
                      <a:endParaRPr sz="1400">
                        <a:latin typeface="Arial Narrow"/>
                        <a:cs typeface="Arial Narrow"/>
                      </a:endParaRPr>
                    </a:p>
                  </a:txBody>
                  <a:tcPr marL="0" marR="0" marT="4254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200" spc="-5" dirty="0">
                          <a:latin typeface="Arial Narrow"/>
                          <a:cs typeface="Arial Narrow"/>
                        </a:rPr>
                        <a:t>Sca1</a:t>
                      </a:r>
                      <a:r>
                        <a:rPr sz="1200" spc="-7" baseline="24305" dirty="0">
                          <a:latin typeface="Arial Narrow"/>
                          <a:cs typeface="Arial Narrow"/>
                        </a:rPr>
                        <a:t>+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CD45</a:t>
                      </a:r>
                      <a:r>
                        <a:rPr sz="1200" spc="-7" baseline="24305" dirty="0">
                          <a:latin typeface="Arial"/>
                          <a:cs typeface="Arial"/>
                        </a:rPr>
                        <a:t>‒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СD31</a:t>
                      </a:r>
                      <a:r>
                        <a:rPr sz="1200" spc="-7" baseline="24305" dirty="0">
                          <a:latin typeface="Arial"/>
                          <a:cs typeface="Arial"/>
                        </a:rPr>
                        <a:t>‒</a:t>
                      </a:r>
                      <a:endParaRPr sz="1200" baseline="24305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DE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17335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1400" spc="-5" dirty="0">
                          <a:latin typeface="Arial Narrow"/>
                          <a:cs typeface="Arial Narrow"/>
                        </a:rPr>
                        <a:t>6. 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Фибробластные </a:t>
                      </a:r>
                      <a:r>
                        <a:rPr sz="1400" spc="-5" dirty="0">
                          <a:latin typeface="Arial Narrow"/>
                          <a:cs typeface="Arial Narrow"/>
                        </a:rPr>
                        <a:t>прогениторные</a:t>
                      </a:r>
                      <a:r>
                        <a:rPr sz="1400" spc="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400" spc="-5" dirty="0">
                          <a:latin typeface="Arial Narrow"/>
                          <a:cs typeface="Arial Narrow"/>
                        </a:rPr>
                        <a:t>клетки</a:t>
                      </a:r>
                      <a:endParaRPr sz="1400">
                        <a:latin typeface="Arial Narrow"/>
                        <a:cs typeface="Arial Narrow"/>
                      </a:endParaRPr>
                    </a:p>
                  </a:txBody>
                  <a:tcPr marL="0" marR="0" marT="4254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200" spc="-5" dirty="0">
                          <a:latin typeface="Arial Narrow"/>
                          <a:cs typeface="Arial Narrow"/>
                        </a:rPr>
                        <a:t>CD45</a:t>
                      </a:r>
                      <a:r>
                        <a:rPr sz="1200" spc="-7" baseline="24305" dirty="0">
                          <a:latin typeface="Arial Narrow"/>
                          <a:cs typeface="Arial Narrow"/>
                        </a:rPr>
                        <a:t>-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CD31</a:t>
                      </a:r>
                      <a:r>
                        <a:rPr sz="1200" spc="-7" baseline="24305" dirty="0">
                          <a:latin typeface="Arial Narrow"/>
                          <a:cs typeface="Arial Narrow"/>
                        </a:rPr>
                        <a:t>-</a:t>
                      </a:r>
                      <a:r>
                        <a:rPr sz="1200" baseline="2430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CD34</a:t>
                      </a:r>
                      <a:r>
                        <a:rPr sz="1200" baseline="24305" dirty="0">
                          <a:latin typeface="Arial Narrow"/>
                          <a:cs typeface="Arial Narrow"/>
                        </a:rPr>
                        <a:t>+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СD90</a:t>
                      </a:r>
                      <a:r>
                        <a:rPr sz="1200" baseline="24305" dirty="0">
                          <a:latin typeface="Arial Narrow"/>
                          <a:cs typeface="Arial Narrow"/>
                        </a:rPr>
                        <a:t>+</a:t>
                      </a:r>
                      <a:endParaRPr sz="1200" baseline="24305">
                        <a:latin typeface="Arial Narrow"/>
                        <a:cs typeface="Arial Narrow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DE"/>
                    </a:solidFill>
                  </a:tcPr>
                </a:tc>
              </a:tr>
              <a:tr h="320039">
                <a:tc>
                  <a:txBody>
                    <a:bodyPr/>
                    <a:lstStyle/>
                    <a:p>
                      <a:pPr marL="17335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5" dirty="0">
                          <a:latin typeface="Arial Narrow"/>
                          <a:cs typeface="Arial Narrow"/>
                        </a:rPr>
                        <a:t>7. Эндотелиальные прогениторные</a:t>
                      </a:r>
                      <a:r>
                        <a:rPr sz="1400" spc="2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400" spc="-5" dirty="0">
                          <a:latin typeface="Arial Narrow"/>
                          <a:cs typeface="Arial Narrow"/>
                        </a:rPr>
                        <a:t>клетки</a:t>
                      </a:r>
                      <a:endParaRPr sz="1400">
                        <a:latin typeface="Arial Narrow"/>
                        <a:cs typeface="Arial Narrow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1200" spc="-5" dirty="0">
                          <a:latin typeface="Arial Narrow"/>
                          <a:cs typeface="Arial Narrow"/>
                        </a:rPr>
                        <a:t>CD45</a:t>
                      </a:r>
                      <a:r>
                        <a:rPr sz="1200" spc="-7" baseline="24305" dirty="0">
                          <a:latin typeface="Arial Narrow"/>
                          <a:cs typeface="Arial Narrow"/>
                        </a:rPr>
                        <a:t>-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CD31</a:t>
                      </a:r>
                      <a:r>
                        <a:rPr sz="1200" spc="-7" baseline="24305" dirty="0">
                          <a:latin typeface="Arial Narrow"/>
                          <a:cs typeface="Arial Narrow"/>
                        </a:rPr>
                        <a:t>+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CD34</a:t>
                      </a:r>
                      <a:r>
                        <a:rPr sz="1200" spc="-7" baseline="24305" dirty="0">
                          <a:latin typeface="Arial Narrow"/>
                          <a:cs typeface="Arial Narrow"/>
                        </a:rPr>
                        <a:t>+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; CD45</a:t>
                      </a:r>
                      <a:r>
                        <a:rPr sz="1200" spc="-7" baseline="24305" dirty="0">
                          <a:latin typeface="Arial Narrow"/>
                          <a:cs typeface="Arial Narrow"/>
                        </a:rPr>
                        <a:t>-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CD31</a:t>
                      </a:r>
                      <a:r>
                        <a:rPr sz="1200" spc="-7" baseline="24305" dirty="0">
                          <a:latin typeface="Arial Narrow"/>
                          <a:cs typeface="Arial Narrow"/>
                        </a:rPr>
                        <a:t>+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CD34</a:t>
                      </a:r>
                      <a:r>
                        <a:rPr sz="1200" spc="-7" baseline="24305" dirty="0">
                          <a:latin typeface="Arial Narrow"/>
                          <a:cs typeface="Arial Narrow"/>
                        </a:rPr>
                        <a:t>+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CD73</a:t>
                      </a:r>
                      <a:r>
                        <a:rPr sz="1200" spc="-7" baseline="24305" dirty="0">
                          <a:latin typeface="Arial Narrow"/>
                          <a:cs typeface="Arial Narrow"/>
                        </a:rPr>
                        <a:t>-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СD90</a:t>
                      </a:r>
                      <a:r>
                        <a:rPr sz="1200" spc="-7" baseline="24305" dirty="0">
                          <a:latin typeface="Arial Narrow"/>
                          <a:cs typeface="Arial Narrow"/>
                        </a:rPr>
                        <a:t>- 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;</a:t>
                      </a:r>
                      <a:r>
                        <a:rPr sz="1200" spc="7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CD45</a:t>
                      </a:r>
                      <a:r>
                        <a:rPr sz="1200" spc="-7" baseline="24305" dirty="0">
                          <a:latin typeface="Arial Narrow"/>
                          <a:cs typeface="Arial Narrow"/>
                        </a:rPr>
                        <a:t>-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CD309</a:t>
                      </a:r>
                      <a:r>
                        <a:rPr sz="1200" spc="-7" baseline="24305" dirty="0">
                          <a:latin typeface="Arial Narrow"/>
                          <a:cs typeface="Arial Narrow"/>
                        </a:rPr>
                        <a:t>+</a:t>
                      </a:r>
                      <a:endParaRPr sz="1200" baseline="24305">
                        <a:latin typeface="Arial Narrow"/>
                        <a:cs typeface="Arial Narrow"/>
                      </a:endParaRPr>
                    </a:p>
                  </a:txBody>
                  <a:tcPr marL="0" marR="0" marT="660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EADA"/>
                    </a:solidFill>
                  </a:tcPr>
                </a:tc>
              </a:tr>
              <a:tr h="338200">
                <a:tc>
                  <a:txBody>
                    <a:bodyPr/>
                    <a:lstStyle/>
                    <a:p>
                      <a:pPr marL="17526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5" dirty="0">
                          <a:latin typeface="Arial Narrow"/>
                          <a:cs typeface="Arial Narrow"/>
                        </a:rPr>
                        <a:t>8. Клетки предшественники</a:t>
                      </a:r>
                      <a:r>
                        <a:rPr sz="1400" spc="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400" spc="-5" dirty="0">
                          <a:latin typeface="Arial Narrow"/>
                          <a:cs typeface="Arial Narrow"/>
                        </a:rPr>
                        <a:t>ангиогенеза</a:t>
                      </a:r>
                      <a:endParaRPr sz="1400">
                        <a:latin typeface="Arial Narrow"/>
                        <a:cs typeface="Arial Narrow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200" spc="-10" dirty="0">
                          <a:latin typeface="Arial Narrow"/>
                          <a:cs typeface="Arial Narrow"/>
                        </a:rPr>
                        <a:t>CD45</a:t>
                      </a:r>
                      <a:r>
                        <a:rPr sz="1200" spc="-15" baseline="24305" dirty="0">
                          <a:latin typeface="Arial Narrow"/>
                          <a:cs typeface="Arial Narrow"/>
                        </a:rPr>
                        <a:t>-</a:t>
                      </a:r>
                      <a:r>
                        <a:rPr sz="1200" spc="-10" dirty="0">
                          <a:latin typeface="Arial Narrow"/>
                          <a:cs typeface="Arial Narrow"/>
                        </a:rPr>
                        <a:t>TER119</a:t>
                      </a:r>
                      <a:r>
                        <a:rPr sz="1200" spc="-15" baseline="24305" dirty="0">
                          <a:latin typeface="Arial Narrow"/>
                          <a:cs typeface="Arial Narrow"/>
                        </a:rPr>
                        <a:t>-</a:t>
                      </a:r>
                      <a:r>
                        <a:rPr sz="1200" spc="-10" dirty="0">
                          <a:latin typeface="Arial Narrow"/>
                          <a:cs typeface="Arial Narrow"/>
                        </a:rPr>
                        <a:t>CD117</a:t>
                      </a:r>
                      <a:r>
                        <a:rPr sz="1200" spc="-15" baseline="24305" dirty="0">
                          <a:latin typeface="Arial Narrow"/>
                          <a:cs typeface="Arial Narrow"/>
                        </a:rPr>
                        <a:t>+</a:t>
                      </a:r>
                      <a:r>
                        <a:rPr sz="1200" spc="-10" dirty="0">
                          <a:latin typeface="Arial Narrow"/>
                          <a:cs typeface="Arial Narrow"/>
                        </a:rPr>
                        <a:t>FLk1</a:t>
                      </a:r>
                      <a:r>
                        <a:rPr sz="1200" spc="-15" baseline="24305" dirty="0">
                          <a:latin typeface="Arial Narrow"/>
                          <a:cs typeface="Arial Narrow"/>
                        </a:rPr>
                        <a:t>+</a:t>
                      </a:r>
                      <a:r>
                        <a:rPr sz="1200" spc="-10" dirty="0">
                          <a:latin typeface="Arial Narrow"/>
                          <a:cs typeface="Arial Narrow"/>
                        </a:rPr>
                        <a:t>; 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CD45</a:t>
                      </a:r>
                      <a:r>
                        <a:rPr sz="1200" baseline="24305" dirty="0">
                          <a:latin typeface="Arial Narrow"/>
                          <a:cs typeface="Arial Narrow"/>
                        </a:rPr>
                        <a:t>-</a:t>
                      </a:r>
                      <a:r>
                        <a:rPr sz="1200" spc="22" baseline="2430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200" spc="-10" dirty="0">
                          <a:latin typeface="Arial Narrow"/>
                          <a:cs typeface="Arial Narrow"/>
                        </a:rPr>
                        <a:t>CD309</a:t>
                      </a:r>
                      <a:r>
                        <a:rPr sz="1200" spc="-15" baseline="24305" dirty="0">
                          <a:latin typeface="Arial Narrow"/>
                          <a:cs typeface="Arial Narrow"/>
                        </a:rPr>
                        <a:t>+</a:t>
                      </a:r>
                      <a:r>
                        <a:rPr sz="1200" spc="-10" dirty="0">
                          <a:latin typeface="Arial Narrow"/>
                          <a:cs typeface="Arial Narrow"/>
                        </a:rPr>
                        <a:t>CD117</a:t>
                      </a:r>
                      <a:r>
                        <a:rPr sz="1200" spc="-15" baseline="24305" dirty="0">
                          <a:latin typeface="Arial Narrow"/>
                          <a:cs typeface="Arial Narrow"/>
                        </a:rPr>
                        <a:t>+</a:t>
                      </a:r>
                      <a:endParaRPr sz="1200" baseline="24305">
                        <a:latin typeface="Arial Narrow"/>
                        <a:cs typeface="Arial Narrow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EADA"/>
                    </a:solidFill>
                  </a:tcPr>
                </a:tc>
              </a:tr>
              <a:tr h="338327">
                <a:tc>
                  <a:txBody>
                    <a:bodyPr/>
                    <a:lstStyle/>
                    <a:p>
                      <a:pPr marL="17526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5" dirty="0">
                          <a:latin typeface="Arial Narrow"/>
                          <a:cs typeface="Arial Narrow"/>
                        </a:rPr>
                        <a:t>9. Мультипотентные эпителиальные</a:t>
                      </a:r>
                      <a:r>
                        <a:rPr sz="1400" spc="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400" spc="-5" dirty="0">
                          <a:latin typeface="Arial Narrow"/>
                          <a:cs typeface="Arial Narrow"/>
                        </a:rPr>
                        <a:t>прекурсоры</a:t>
                      </a:r>
                      <a:endParaRPr sz="1400">
                        <a:latin typeface="Arial Narrow"/>
                        <a:cs typeface="Arial Narrow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200" spc="-5" dirty="0">
                          <a:latin typeface="Arial Narrow"/>
                          <a:cs typeface="Arial Narrow"/>
                        </a:rPr>
                        <a:t>CD326hiCD49f</a:t>
                      </a:r>
                      <a:r>
                        <a:rPr sz="1200" spc="-7" baseline="24305" dirty="0">
                          <a:latin typeface="Arial Narrow"/>
                          <a:cs typeface="Arial Narrow"/>
                        </a:rPr>
                        <a:t>+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CD45</a:t>
                      </a:r>
                      <a:r>
                        <a:rPr sz="1200" spc="-7" baseline="24305" dirty="0">
                          <a:latin typeface="Arial Narrow"/>
                          <a:cs typeface="Arial Narrow"/>
                        </a:rPr>
                        <a:t>-</a:t>
                      </a:r>
                      <a:endParaRPr sz="1200" baseline="24305">
                        <a:latin typeface="Arial Narrow"/>
                        <a:cs typeface="Arial Narrow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5" dirty="0">
                          <a:latin typeface="Arial Narrow"/>
                          <a:cs typeface="Arial Narrow"/>
                        </a:rPr>
                        <a:t>10. Эпителиальные прекурсоры</a:t>
                      </a:r>
                      <a:endParaRPr sz="1400">
                        <a:latin typeface="Arial Narrow"/>
                        <a:cs typeface="Arial Narrow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 marR="104775">
                        <a:lnSpc>
                          <a:spcPct val="125000"/>
                        </a:lnSpc>
                        <a:spcBef>
                          <a:spcPts val="160"/>
                        </a:spcBef>
                      </a:pPr>
                      <a:r>
                        <a:rPr sz="1200" spc="-5" dirty="0">
                          <a:latin typeface="Arial Narrow"/>
                          <a:cs typeface="Arial Narrow"/>
                        </a:rPr>
                        <a:t>CD45</a:t>
                      </a:r>
                      <a:r>
                        <a:rPr sz="1200" spc="-7" baseline="24305" dirty="0">
                          <a:latin typeface="Arial Narrow"/>
                          <a:cs typeface="Arial Narrow"/>
                        </a:rPr>
                        <a:t>-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TER119</a:t>
                      </a:r>
                      <a:r>
                        <a:rPr sz="1200" spc="-7" baseline="24305" dirty="0">
                          <a:latin typeface="Arial Narrow"/>
                          <a:cs typeface="Arial Narrow"/>
                        </a:rPr>
                        <a:t>-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CD49f</a:t>
                      </a:r>
                      <a:r>
                        <a:rPr sz="1200" spc="-7" baseline="24305" dirty="0">
                          <a:latin typeface="Arial Narrow"/>
                          <a:cs typeface="Arial Narrow"/>
                        </a:rPr>
                        <a:t>+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; CD45</a:t>
                      </a:r>
                      <a:r>
                        <a:rPr sz="1200" spc="-7" baseline="24305" dirty="0">
                          <a:latin typeface="Arial Narrow"/>
                          <a:cs typeface="Arial Narrow"/>
                        </a:rPr>
                        <a:t>-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CD31</a:t>
                      </a:r>
                      <a:r>
                        <a:rPr sz="1200" spc="-7" baseline="24305" dirty="0">
                          <a:latin typeface="Arial Narrow"/>
                          <a:cs typeface="Arial Narrow"/>
                        </a:rPr>
                        <a:t>-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CD49f</a:t>
                      </a:r>
                      <a:r>
                        <a:rPr sz="1200" spc="-7" baseline="24305" dirty="0">
                          <a:latin typeface="Arial Narrow"/>
                          <a:cs typeface="Arial Narrow"/>
                        </a:rPr>
                        <a:t>+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CD326</a:t>
                      </a:r>
                      <a:r>
                        <a:rPr sz="1200" spc="-7" baseline="24305" dirty="0">
                          <a:latin typeface="Arial Narrow"/>
                          <a:cs typeface="Arial Narrow"/>
                        </a:rPr>
                        <a:t>+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; CD45</a:t>
                      </a:r>
                      <a:r>
                        <a:rPr sz="1200" spc="-7" baseline="24305" dirty="0">
                          <a:latin typeface="Arial Narrow"/>
                          <a:cs typeface="Arial Narrow"/>
                        </a:rPr>
                        <a:t>-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CD31</a:t>
                      </a:r>
                      <a:r>
                        <a:rPr sz="1200" spc="-7" baseline="24305" dirty="0">
                          <a:latin typeface="Arial Narrow"/>
                          <a:cs typeface="Arial Narrow"/>
                        </a:rPr>
                        <a:t>-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Sca1</a:t>
                      </a:r>
                      <a:r>
                        <a:rPr sz="1200" spc="-7" baseline="24305" dirty="0">
                          <a:latin typeface="Arial Narrow"/>
                          <a:cs typeface="Arial Narrow"/>
                        </a:rPr>
                        <a:t>+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CD49f</a:t>
                      </a:r>
                      <a:r>
                        <a:rPr sz="1200" spc="-7" baseline="24305" dirty="0">
                          <a:latin typeface="Arial Narrow"/>
                          <a:cs typeface="Arial Narrow"/>
                        </a:rPr>
                        <a:t>+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;  CD45</a:t>
                      </a:r>
                      <a:r>
                        <a:rPr sz="1200" spc="-7" baseline="24305" dirty="0">
                          <a:latin typeface="Arial Narrow"/>
                          <a:cs typeface="Arial Narrow"/>
                        </a:rPr>
                        <a:t>-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CD31</a:t>
                      </a:r>
                      <a:r>
                        <a:rPr sz="1200" spc="-7" baseline="24305" dirty="0">
                          <a:latin typeface="Arial Narrow"/>
                          <a:cs typeface="Arial Narrow"/>
                        </a:rPr>
                        <a:t>-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CD326</a:t>
                      </a:r>
                      <a:r>
                        <a:rPr sz="1200" spc="-7" baseline="24305" dirty="0">
                          <a:latin typeface="Arial Narrow"/>
                          <a:cs typeface="Arial Narrow"/>
                        </a:rPr>
                        <a:t>+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CD34</a:t>
                      </a:r>
                      <a:r>
                        <a:rPr sz="1200" spc="-7" baseline="24305" dirty="0">
                          <a:latin typeface="Arial Narrow"/>
                          <a:cs typeface="Arial Narrow"/>
                        </a:rPr>
                        <a:t>+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Sca1low;</a:t>
                      </a:r>
                      <a:r>
                        <a:rPr sz="1200" spc="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CD45</a:t>
                      </a:r>
                      <a:r>
                        <a:rPr sz="1200" spc="-7" baseline="24305" dirty="0">
                          <a:latin typeface="Arial Narrow"/>
                          <a:cs typeface="Arial Narrow"/>
                        </a:rPr>
                        <a:t>-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CD49f</a:t>
                      </a:r>
                      <a:r>
                        <a:rPr sz="1200" spc="-7" baseline="24305" dirty="0">
                          <a:latin typeface="Arial Narrow"/>
                          <a:cs typeface="Arial Narrow"/>
                        </a:rPr>
                        <a:t>+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CD326</a:t>
                      </a:r>
                      <a:r>
                        <a:rPr sz="1200" spc="-7" baseline="24305" dirty="0">
                          <a:latin typeface="Arial Narrow"/>
                          <a:cs typeface="Arial Narrow"/>
                        </a:rPr>
                        <a:t>+</a:t>
                      </a:r>
                      <a:endParaRPr sz="1200" baseline="24305">
                        <a:latin typeface="Arial Narrow"/>
                        <a:cs typeface="Arial Narrow"/>
                      </a:endParaRPr>
                    </a:p>
                  </a:txBody>
                  <a:tcPr marL="0" marR="0" marT="203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319913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spc="-35" dirty="0">
                          <a:latin typeface="Arial Narrow"/>
                          <a:cs typeface="Arial Narrow"/>
                        </a:rPr>
                        <a:t>11. </a:t>
                      </a:r>
                      <a:r>
                        <a:rPr sz="1400" spc="-5" dirty="0">
                          <a:latin typeface="Arial Narrow"/>
                          <a:cs typeface="Arial Narrow"/>
                        </a:rPr>
                        <a:t>Бронхиальные 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СК </a:t>
                      </a:r>
                      <a:r>
                        <a:rPr sz="1400" spc="-5" dirty="0">
                          <a:latin typeface="Arial Narrow"/>
                          <a:cs typeface="Arial Narrow"/>
                        </a:rPr>
                        <a:t>(клетки</a:t>
                      </a:r>
                      <a:r>
                        <a:rPr sz="1400" spc="2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400" spc="-5" dirty="0">
                          <a:latin typeface="Arial Narrow"/>
                          <a:cs typeface="Arial Narrow"/>
                        </a:rPr>
                        <a:t>Клара)</a:t>
                      </a:r>
                      <a:endParaRPr sz="1400">
                        <a:latin typeface="Arial Narrow"/>
                        <a:cs typeface="Arial Narrow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1200" spc="-5" dirty="0">
                          <a:latin typeface="Arial Narrow"/>
                          <a:cs typeface="Arial Narrow"/>
                        </a:rPr>
                        <a:t>CD45</a:t>
                      </a:r>
                      <a:r>
                        <a:rPr sz="1200" spc="-7" baseline="24305" dirty="0">
                          <a:latin typeface="Arial Narrow"/>
                          <a:cs typeface="Arial Narrow"/>
                        </a:rPr>
                        <a:t>-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CD31</a:t>
                      </a:r>
                      <a:r>
                        <a:rPr sz="1200" spc="-7" baseline="24305" dirty="0">
                          <a:latin typeface="Arial Narrow"/>
                          <a:cs typeface="Arial Narrow"/>
                        </a:rPr>
                        <a:t>-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CD34</a:t>
                      </a:r>
                      <a:r>
                        <a:rPr sz="1200" spc="-7" baseline="24305" dirty="0">
                          <a:latin typeface="Arial Narrow"/>
                          <a:cs typeface="Arial Narrow"/>
                        </a:rPr>
                        <a:t>-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Sca-1</a:t>
                      </a:r>
                      <a:r>
                        <a:rPr sz="1200" spc="-7" baseline="24305" dirty="0">
                          <a:latin typeface="Arial Narrow"/>
                          <a:cs typeface="Arial Narrow"/>
                        </a:rPr>
                        <a:t>low</a:t>
                      </a:r>
                      <a:endParaRPr sz="1200" baseline="24305">
                        <a:latin typeface="Arial Narrow"/>
                        <a:cs typeface="Arial Narrow"/>
                      </a:endParaRPr>
                    </a:p>
                  </a:txBody>
                  <a:tcPr marL="0" marR="0" marT="666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spc="-5" dirty="0">
                          <a:latin typeface="Arial Narrow"/>
                          <a:cs typeface="Arial Narrow"/>
                        </a:rPr>
                        <a:t>12. Сперматогониальные</a:t>
                      </a:r>
                      <a:r>
                        <a:rPr sz="1400" spc="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400" spc="-5" dirty="0">
                          <a:latin typeface="Arial Narrow"/>
                          <a:cs typeface="Arial Narrow"/>
                        </a:rPr>
                        <a:t>СК</a:t>
                      </a:r>
                      <a:endParaRPr sz="1400">
                        <a:latin typeface="Arial Narrow"/>
                        <a:cs typeface="Arial Narrow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1200" spc="-10" dirty="0">
                          <a:latin typeface="Arial Narrow"/>
                          <a:cs typeface="Arial Narrow"/>
                        </a:rPr>
                        <a:t>CD117</a:t>
                      </a:r>
                      <a:r>
                        <a:rPr sz="1200" spc="-15" baseline="24305" dirty="0">
                          <a:latin typeface="Arial Narrow"/>
                          <a:cs typeface="Arial Narrow"/>
                        </a:rPr>
                        <a:t>-</a:t>
                      </a:r>
                      <a:r>
                        <a:rPr sz="1200" spc="-10" dirty="0">
                          <a:latin typeface="Arial Narrow"/>
                          <a:cs typeface="Arial Narrow"/>
                        </a:rPr>
                        <a:t>CD29</a:t>
                      </a:r>
                      <a:r>
                        <a:rPr sz="1200" spc="-15" baseline="24305" dirty="0">
                          <a:latin typeface="Arial Narrow"/>
                          <a:cs typeface="Arial Narrow"/>
                        </a:rPr>
                        <a:t>+</a:t>
                      </a:r>
                      <a:r>
                        <a:rPr sz="1200" spc="-10" dirty="0">
                          <a:latin typeface="Arial Narrow"/>
                          <a:cs typeface="Arial Narrow"/>
                        </a:rPr>
                        <a:t>CD90</a:t>
                      </a:r>
                      <a:r>
                        <a:rPr sz="1200" spc="-15" baseline="24305" dirty="0">
                          <a:latin typeface="Arial Narrow"/>
                          <a:cs typeface="Arial Narrow"/>
                        </a:rPr>
                        <a:t>+</a:t>
                      </a:r>
                      <a:r>
                        <a:rPr sz="1200" spc="-10" dirty="0">
                          <a:latin typeface="Arial Narrow"/>
                          <a:cs typeface="Arial Narrow"/>
                        </a:rPr>
                        <a:t>; CD117</a:t>
                      </a:r>
                      <a:r>
                        <a:rPr sz="1200" spc="-15" baseline="24305" dirty="0">
                          <a:latin typeface="Arial Narrow"/>
                          <a:cs typeface="Arial Narrow"/>
                        </a:rPr>
                        <a:t>+</a:t>
                      </a:r>
                      <a:r>
                        <a:rPr sz="1200" spc="-10" dirty="0">
                          <a:latin typeface="Arial Narrow"/>
                          <a:cs typeface="Arial Narrow"/>
                        </a:rPr>
                        <a:t>CD29</a:t>
                      </a:r>
                      <a:r>
                        <a:rPr sz="1200" spc="-15" baseline="24305" dirty="0">
                          <a:latin typeface="Arial Narrow"/>
                          <a:cs typeface="Arial Narrow"/>
                        </a:rPr>
                        <a:t>+</a:t>
                      </a:r>
                      <a:r>
                        <a:rPr sz="1200" spc="-10" dirty="0">
                          <a:latin typeface="Arial Narrow"/>
                          <a:cs typeface="Arial Narrow"/>
                        </a:rPr>
                        <a:t>CD90</a:t>
                      </a:r>
                      <a:r>
                        <a:rPr sz="1200" spc="-15" baseline="24305" dirty="0">
                          <a:latin typeface="Arial Narrow"/>
                          <a:cs typeface="Arial Narrow"/>
                        </a:rPr>
                        <a:t>+</a:t>
                      </a:r>
                      <a:r>
                        <a:rPr sz="1200" spc="-10" dirty="0">
                          <a:latin typeface="Arial Narrow"/>
                          <a:cs typeface="Arial Narrow"/>
                        </a:rPr>
                        <a:t>;</a:t>
                      </a:r>
                      <a:r>
                        <a:rPr sz="1200" spc="5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CD51</a:t>
                      </a:r>
                      <a:r>
                        <a:rPr sz="1200" spc="-7" baseline="24305" dirty="0">
                          <a:latin typeface="Arial Narrow"/>
                          <a:cs typeface="Arial Narrow"/>
                        </a:rPr>
                        <a:t>-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CD24</a:t>
                      </a:r>
                      <a:r>
                        <a:rPr sz="1200" spc="-7" baseline="24305" dirty="0">
                          <a:latin typeface="Arial Narrow"/>
                          <a:cs typeface="Arial Narrow"/>
                        </a:rPr>
                        <a:t>+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CD52</a:t>
                      </a:r>
                      <a:r>
                        <a:rPr sz="1200" spc="-7" baseline="24305" dirty="0">
                          <a:latin typeface="Arial Narrow"/>
                          <a:cs typeface="Arial Narrow"/>
                        </a:rPr>
                        <a:t>+</a:t>
                      </a:r>
                      <a:endParaRPr sz="1200" baseline="24305">
                        <a:latin typeface="Arial Narrow"/>
                        <a:cs typeface="Arial Narrow"/>
                      </a:endParaRPr>
                    </a:p>
                  </a:txBody>
                  <a:tcPr marL="0" marR="0" marT="666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BE0"/>
                    </a:solidFill>
                  </a:tcPr>
                </a:tc>
              </a:tr>
              <a:tr h="32009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spc="-5" dirty="0">
                          <a:latin typeface="Arial Narrow"/>
                          <a:cs typeface="Arial Narrow"/>
                        </a:rPr>
                        <a:t>13. Предшественники</a:t>
                      </a:r>
                      <a:r>
                        <a:rPr sz="1400" spc="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400" spc="-5" dirty="0">
                          <a:latin typeface="Arial Narrow"/>
                          <a:cs typeface="Arial Narrow"/>
                        </a:rPr>
                        <a:t>бета-клеток</a:t>
                      </a:r>
                      <a:endParaRPr sz="1400">
                        <a:latin typeface="Arial Narrow"/>
                        <a:cs typeface="Arial Narrow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1200" spc="-10" dirty="0">
                          <a:latin typeface="Arial Narrow"/>
                          <a:cs typeface="Arial Narrow"/>
                        </a:rPr>
                        <a:t>CD45</a:t>
                      </a:r>
                      <a:r>
                        <a:rPr sz="1200" spc="-15" baseline="24305" dirty="0">
                          <a:latin typeface="Arial Narrow"/>
                          <a:cs typeface="Arial Narrow"/>
                        </a:rPr>
                        <a:t>-</a:t>
                      </a:r>
                      <a:r>
                        <a:rPr sz="1200" spc="-10" dirty="0">
                          <a:latin typeface="Arial Narrow"/>
                          <a:cs typeface="Arial Narrow"/>
                        </a:rPr>
                        <a:t>TER119</a:t>
                      </a:r>
                      <a:r>
                        <a:rPr sz="1200" spc="-15" baseline="24305" dirty="0">
                          <a:latin typeface="Arial Narrow"/>
                          <a:cs typeface="Arial Narrow"/>
                        </a:rPr>
                        <a:t>-</a:t>
                      </a:r>
                      <a:r>
                        <a:rPr sz="1200" spc="-10" dirty="0">
                          <a:latin typeface="Arial Narrow"/>
                          <a:cs typeface="Arial Narrow"/>
                        </a:rPr>
                        <a:t>CD117</a:t>
                      </a:r>
                      <a:r>
                        <a:rPr sz="1200" spc="-15" baseline="24305" dirty="0">
                          <a:latin typeface="Arial Narrow"/>
                          <a:cs typeface="Arial Narrow"/>
                        </a:rPr>
                        <a:t>-</a:t>
                      </a:r>
                      <a:r>
                        <a:rPr sz="1200" spc="-10" dirty="0">
                          <a:latin typeface="Arial Narrow"/>
                          <a:cs typeface="Arial Narrow"/>
                        </a:rPr>
                        <a:t>Flk-1</a:t>
                      </a:r>
                      <a:r>
                        <a:rPr sz="1200" spc="-15" baseline="24305" dirty="0">
                          <a:latin typeface="Arial Narrow"/>
                          <a:cs typeface="Arial Narrow"/>
                        </a:rPr>
                        <a:t>-</a:t>
                      </a:r>
                      <a:r>
                        <a:rPr sz="1200" spc="-10" dirty="0">
                          <a:latin typeface="Arial Narrow"/>
                          <a:cs typeface="Arial Narrow"/>
                        </a:rPr>
                        <a:t>;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CD45</a:t>
                      </a:r>
                      <a:r>
                        <a:rPr sz="1200" spc="-7" baseline="24305" dirty="0">
                          <a:latin typeface="Arial Narrow"/>
                          <a:cs typeface="Arial Narrow"/>
                        </a:rPr>
                        <a:t>-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TER119</a:t>
                      </a:r>
                      <a:r>
                        <a:rPr sz="1200" spc="-7" baseline="24305" dirty="0">
                          <a:latin typeface="Arial Narrow"/>
                          <a:cs typeface="Arial Narrow"/>
                        </a:rPr>
                        <a:t>-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CD133</a:t>
                      </a:r>
                      <a:r>
                        <a:rPr sz="1200" spc="-7" baseline="24305" dirty="0">
                          <a:latin typeface="Arial Narrow"/>
                          <a:cs typeface="Arial Narrow"/>
                        </a:rPr>
                        <a:t>+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CD49f</a:t>
                      </a:r>
                      <a:r>
                        <a:rPr sz="1200" spc="-7" baseline="24305" dirty="0">
                          <a:latin typeface="Arial Narrow"/>
                          <a:cs typeface="Arial Narrow"/>
                        </a:rPr>
                        <a:t>low</a:t>
                      </a:r>
                      <a:endParaRPr sz="1200" baseline="24305">
                        <a:latin typeface="Arial Narrow"/>
                        <a:cs typeface="Arial Narrow"/>
                      </a:endParaRPr>
                    </a:p>
                  </a:txBody>
                  <a:tcPr marL="0" marR="0" marT="666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DCDB"/>
                    </a:solidFill>
                  </a:tcPr>
                </a:tc>
              </a:tr>
            </a:tbl>
          </a:graphicData>
        </a:graphic>
      </p:graphicFrame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511677" y="433273"/>
            <a:ext cx="233743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5" dirty="0">
                <a:solidFill>
                  <a:srgbClr val="548ED4"/>
                </a:solidFill>
                <a:latin typeface="Arial Narrow"/>
                <a:cs typeface="Arial Narrow"/>
              </a:rPr>
              <a:t>Объект</a:t>
            </a:r>
            <a:r>
              <a:rPr sz="2000" spc="-75" dirty="0">
                <a:solidFill>
                  <a:srgbClr val="548ED4"/>
                </a:solidFill>
                <a:latin typeface="Arial Narrow"/>
                <a:cs typeface="Arial Narrow"/>
              </a:rPr>
              <a:t> </a:t>
            </a:r>
            <a:r>
              <a:rPr sz="2000" dirty="0">
                <a:solidFill>
                  <a:srgbClr val="548ED4"/>
                </a:solidFill>
                <a:latin typeface="Arial Narrow"/>
                <a:cs typeface="Arial Narrow"/>
              </a:rPr>
              <a:t>исследования</a:t>
            </a:r>
            <a:endParaRPr sz="20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32382" y="268605"/>
            <a:ext cx="453834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C00000"/>
                </a:solidFill>
                <a:latin typeface="Arial Narrow"/>
                <a:cs typeface="Arial Narrow"/>
              </a:rPr>
              <a:t>Алгоритм исследования </a:t>
            </a:r>
            <a:r>
              <a:rPr sz="2000" spc="-5" dirty="0">
                <a:solidFill>
                  <a:srgbClr val="C00000"/>
                </a:solidFill>
                <a:latin typeface="Arial Narrow"/>
                <a:cs typeface="Arial Narrow"/>
              </a:rPr>
              <a:t>стволовых</a:t>
            </a:r>
            <a:r>
              <a:rPr sz="2000" spc="-120" dirty="0">
                <a:solidFill>
                  <a:srgbClr val="C00000"/>
                </a:solidFill>
                <a:latin typeface="Arial Narrow"/>
                <a:cs typeface="Arial Narrow"/>
              </a:rPr>
              <a:t> </a:t>
            </a:r>
            <a:r>
              <a:rPr sz="2000" spc="-5" dirty="0">
                <a:solidFill>
                  <a:srgbClr val="C00000"/>
                </a:solidFill>
                <a:latin typeface="Arial Narrow"/>
                <a:cs typeface="Arial Narrow"/>
              </a:rPr>
              <a:t>клеток</a:t>
            </a:r>
            <a:endParaRPr sz="2000">
              <a:latin typeface="Arial Narrow"/>
              <a:cs typeface="Arial Narrow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174927" y="1594230"/>
            <a:ext cx="2113915" cy="1991995"/>
            <a:chOff x="1174927" y="1594230"/>
            <a:chExt cx="2113915" cy="1991995"/>
          </a:xfrm>
        </p:grpSpPr>
        <p:sp>
          <p:nvSpPr>
            <p:cNvPr id="4" name="object 4"/>
            <p:cNvSpPr/>
            <p:nvPr/>
          </p:nvSpPr>
          <p:spPr>
            <a:xfrm>
              <a:off x="1187627" y="1606930"/>
              <a:ext cx="2088514" cy="53340"/>
            </a:xfrm>
            <a:custGeom>
              <a:avLst/>
              <a:gdLst/>
              <a:ahLst/>
              <a:cxnLst/>
              <a:rect l="l" t="t" r="r" b="b"/>
              <a:pathLst>
                <a:path w="2088514" h="53339">
                  <a:moveTo>
                    <a:pt x="0" y="52832"/>
                  </a:moveTo>
                  <a:lnTo>
                    <a:pt x="2088261" y="52832"/>
                  </a:lnTo>
                  <a:lnTo>
                    <a:pt x="2088261" y="0"/>
                  </a:lnTo>
                  <a:lnTo>
                    <a:pt x="0" y="0"/>
                  </a:lnTo>
                  <a:lnTo>
                    <a:pt x="0" y="52832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87627" y="1606930"/>
              <a:ext cx="2088514" cy="1966595"/>
            </a:xfrm>
            <a:custGeom>
              <a:avLst/>
              <a:gdLst/>
              <a:ahLst/>
              <a:cxnLst/>
              <a:rect l="l" t="t" r="r" b="b"/>
              <a:pathLst>
                <a:path w="2088514" h="1966595">
                  <a:moveTo>
                    <a:pt x="0" y="1966087"/>
                  </a:moveTo>
                  <a:lnTo>
                    <a:pt x="2088261" y="1966087"/>
                  </a:lnTo>
                  <a:lnTo>
                    <a:pt x="2088261" y="0"/>
                  </a:lnTo>
                  <a:lnTo>
                    <a:pt x="0" y="0"/>
                  </a:lnTo>
                  <a:lnTo>
                    <a:pt x="0" y="1966087"/>
                  </a:lnTo>
                  <a:close/>
                </a:path>
              </a:pathLst>
            </a:custGeom>
            <a:ln w="25400">
              <a:solidFill>
                <a:srgbClr val="F1F1F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174927" y="1672463"/>
            <a:ext cx="2113915" cy="1913255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22860" rIns="0" bIns="0" rtlCol="0">
            <a:spAutoFit/>
          </a:bodyPr>
          <a:lstStyle/>
          <a:p>
            <a:pPr marL="390525" indent="-287020">
              <a:lnSpc>
                <a:spcPct val="100000"/>
              </a:lnSpc>
              <a:spcBef>
                <a:spcPts val="180"/>
              </a:spcBef>
              <a:buChar char="-"/>
              <a:tabLst>
                <a:tab pos="390525" algn="l"/>
                <a:tab pos="391160" algn="l"/>
              </a:tabLst>
            </a:pPr>
            <a:r>
              <a:rPr sz="1300" spc="-5" dirty="0">
                <a:latin typeface="Arial Narrow"/>
                <a:cs typeface="Arial Narrow"/>
              </a:rPr>
              <a:t>костный</a:t>
            </a:r>
            <a:r>
              <a:rPr sz="1300" spc="-20" dirty="0">
                <a:latin typeface="Arial Narrow"/>
                <a:cs typeface="Arial Narrow"/>
              </a:rPr>
              <a:t> </a:t>
            </a:r>
            <a:r>
              <a:rPr sz="1300" spc="-5" dirty="0">
                <a:latin typeface="Arial Narrow"/>
                <a:cs typeface="Arial Narrow"/>
              </a:rPr>
              <a:t>мозг,</a:t>
            </a:r>
            <a:endParaRPr sz="1300">
              <a:latin typeface="Arial Narrow"/>
              <a:cs typeface="Arial Narrow"/>
            </a:endParaRPr>
          </a:p>
          <a:p>
            <a:pPr marL="390525" indent="-287020">
              <a:lnSpc>
                <a:spcPct val="100000"/>
              </a:lnSpc>
              <a:buChar char="-"/>
              <a:tabLst>
                <a:tab pos="390525" algn="l"/>
                <a:tab pos="391160" algn="l"/>
              </a:tabLst>
            </a:pPr>
            <a:r>
              <a:rPr sz="1300" spc="-5" dirty="0">
                <a:latin typeface="Arial Narrow"/>
                <a:cs typeface="Arial Narrow"/>
              </a:rPr>
              <a:t>кровь,</a:t>
            </a:r>
            <a:endParaRPr sz="1300">
              <a:latin typeface="Arial Narrow"/>
              <a:cs typeface="Arial Narrow"/>
            </a:endParaRPr>
          </a:p>
          <a:p>
            <a:pPr marL="390525" indent="-287020">
              <a:lnSpc>
                <a:spcPct val="100000"/>
              </a:lnSpc>
              <a:buChar char="-"/>
              <a:tabLst>
                <a:tab pos="390525" algn="l"/>
                <a:tab pos="391160" algn="l"/>
              </a:tabLst>
            </a:pPr>
            <a:r>
              <a:rPr sz="1300" spc="-10" dirty="0">
                <a:latin typeface="Arial Narrow"/>
                <a:cs typeface="Arial Narrow"/>
              </a:rPr>
              <a:t>легкие,</a:t>
            </a:r>
            <a:endParaRPr sz="1300">
              <a:latin typeface="Arial Narrow"/>
              <a:cs typeface="Arial Narrow"/>
            </a:endParaRPr>
          </a:p>
          <a:p>
            <a:pPr marL="390525" indent="-287020">
              <a:lnSpc>
                <a:spcPct val="100000"/>
              </a:lnSpc>
              <a:buChar char="-"/>
              <a:tabLst>
                <a:tab pos="390525" algn="l"/>
                <a:tab pos="391160" algn="l"/>
              </a:tabLst>
            </a:pPr>
            <a:r>
              <a:rPr sz="1300" spc="-10" dirty="0">
                <a:latin typeface="Arial Narrow"/>
                <a:cs typeface="Arial Narrow"/>
              </a:rPr>
              <a:t>поджелудочная</a:t>
            </a:r>
            <a:r>
              <a:rPr sz="1300" dirty="0">
                <a:latin typeface="Arial Narrow"/>
                <a:cs typeface="Arial Narrow"/>
              </a:rPr>
              <a:t> </a:t>
            </a:r>
            <a:r>
              <a:rPr sz="1300" spc="-10" dirty="0">
                <a:latin typeface="Arial Narrow"/>
                <a:cs typeface="Arial Narrow"/>
              </a:rPr>
              <a:t>железа,</a:t>
            </a:r>
            <a:endParaRPr sz="1300">
              <a:latin typeface="Arial Narrow"/>
              <a:cs typeface="Arial Narrow"/>
            </a:endParaRPr>
          </a:p>
          <a:p>
            <a:pPr marL="390525" indent="-287020">
              <a:lnSpc>
                <a:spcPct val="100000"/>
              </a:lnSpc>
              <a:buChar char="-"/>
              <a:tabLst>
                <a:tab pos="390525" algn="l"/>
                <a:tab pos="391160" algn="l"/>
              </a:tabLst>
            </a:pPr>
            <a:r>
              <a:rPr sz="1300" spc="-10" dirty="0">
                <a:latin typeface="Arial Narrow"/>
                <a:cs typeface="Arial Narrow"/>
              </a:rPr>
              <a:t>жировая</a:t>
            </a:r>
            <a:r>
              <a:rPr sz="1300" spc="-5" dirty="0">
                <a:latin typeface="Arial Narrow"/>
                <a:cs typeface="Arial Narrow"/>
              </a:rPr>
              <a:t> ткань,</a:t>
            </a:r>
            <a:endParaRPr sz="1300">
              <a:latin typeface="Arial Narrow"/>
              <a:cs typeface="Arial Narrow"/>
            </a:endParaRPr>
          </a:p>
          <a:p>
            <a:pPr marL="390525" indent="-287020">
              <a:lnSpc>
                <a:spcPct val="100000"/>
              </a:lnSpc>
              <a:buChar char="-"/>
              <a:tabLst>
                <a:tab pos="390525" algn="l"/>
                <a:tab pos="391160" algn="l"/>
              </a:tabLst>
            </a:pPr>
            <a:r>
              <a:rPr sz="1300" spc="-10" dirty="0">
                <a:latin typeface="Arial Narrow"/>
                <a:cs typeface="Arial Narrow"/>
              </a:rPr>
              <a:t>печень,</a:t>
            </a:r>
            <a:endParaRPr sz="1300">
              <a:latin typeface="Arial Narrow"/>
              <a:cs typeface="Arial Narrow"/>
            </a:endParaRPr>
          </a:p>
          <a:p>
            <a:pPr marL="390525" indent="-287020">
              <a:lnSpc>
                <a:spcPct val="100000"/>
              </a:lnSpc>
              <a:buChar char="-"/>
              <a:tabLst>
                <a:tab pos="390525" algn="l"/>
                <a:tab pos="391160" algn="l"/>
              </a:tabLst>
            </a:pPr>
            <a:r>
              <a:rPr sz="1300" spc="-10" dirty="0">
                <a:latin typeface="Arial Narrow"/>
                <a:cs typeface="Arial Narrow"/>
              </a:rPr>
              <a:t>селезенка</a:t>
            </a:r>
            <a:endParaRPr sz="1300">
              <a:latin typeface="Arial Narrow"/>
              <a:cs typeface="Arial Narrow"/>
            </a:endParaRPr>
          </a:p>
          <a:p>
            <a:pPr marL="390525" indent="-287020">
              <a:lnSpc>
                <a:spcPct val="100000"/>
              </a:lnSpc>
              <a:buChar char="-"/>
              <a:tabLst>
                <a:tab pos="390525" algn="l"/>
                <a:tab pos="391160" algn="l"/>
              </a:tabLst>
            </a:pPr>
            <a:r>
              <a:rPr sz="1300" spc="-5" dirty="0">
                <a:latin typeface="Arial Narrow"/>
                <a:cs typeface="Arial Narrow"/>
              </a:rPr>
              <a:t>семенники,</a:t>
            </a:r>
            <a:endParaRPr sz="1300">
              <a:latin typeface="Arial Narrow"/>
              <a:cs typeface="Arial Narrow"/>
            </a:endParaRPr>
          </a:p>
          <a:p>
            <a:pPr marL="390525" indent="-287020">
              <a:lnSpc>
                <a:spcPct val="100000"/>
              </a:lnSpc>
              <a:buChar char="-"/>
              <a:tabLst>
                <a:tab pos="390525" algn="l"/>
                <a:tab pos="391160" algn="l"/>
              </a:tabLst>
            </a:pPr>
            <a:r>
              <a:rPr sz="1300" spc="-5" dirty="0">
                <a:latin typeface="Arial Narrow"/>
                <a:cs typeface="Arial Narrow"/>
              </a:rPr>
              <a:t>молочная</a:t>
            </a:r>
            <a:r>
              <a:rPr sz="1300" spc="-10" dirty="0">
                <a:latin typeface="Arial Narrow"/>
                <a:cs typeface="Arial Narrow"/>
              </a:rPr>
              <a:t> </a:t>
            </a:r>
            <a:r>
              <a:rPr sz="1300" spc="-5" dirty="0">
                <a:latin typeface="Arial Narrow"/>
                <a:cs typeface="Arial Narrow"/>
              </a:rPr>
              <a:t>железа</a:t>
            </a:r>
            <a:r>
              <a:rPr sz="1200" spc="-5" dirty="0">
                <a:latin typeface="Arial Narrow"/>
                <a:cs typeface="Arial Narrow"/>
              </a:rPr>
              <a:t>.</a:t>
            </a:r>
            <a:endParaRPr sz="1200">
              <a:latin typeface="Arial Narrow"/>
              <a:cs typeface="Arial Narrow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701560" y="925194"/>
            <a:ext cx="2505075" cy="747395"/>
            <a:chOff x="701560" y="925194"/>
            <a:chExt cx="2505075" cy="747395"/>
          </a:xfrm>
        </p:grpSpPr>
        <p:sp>
          <p:nvSpPr>
            <p:cNvPr id="8" name="object 8"/>
            <p:cNvSpPr/>
            <p:nvPr/>
          </p:nvSpPr>
          <p:spPr>
            <a:xfrm>
              <a:off x="714260" y="937894"/>
              <a:ext cx="2479675" cy="721995"/>
            </a:xfrm>
            <a:custGeom>
              <a:avLst/>
              <a:gdLst/>
              <a:ahLst/>
              <a:cxnLst/>
              <a:rect l="l" t="t" r="r" b="b"/>
              <a:pathLst>
                <a:path w="2479675" h="721994">
                  <a:moveTo>
                    <a:pt x="2479548" y="0"/>
                  </a:moveTo>
                  <a:lnTo>
                    <a:pt x="0" y="0"/>
                  </a:lnTo>
                  <a:lnTo>
                    <a:pt x="0" y="721867"/>
                  </a:lnTo>
                  <a:lnTo>
                    <a:pt x="2479548" y="721867"/>
                  </a:lnTo>
                  <a:lnTo>
                    <a:pt x="2479548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14260" y="937894"/>
              <a:ext cx="2479675" cy="721995"/>
            </a:xfrm>
            <a:custGeom>
              <a:avLst/>
              <a:gdLst/>
              <a:ahLst/>
              <a:cxnLst/>
              <a:rect l="l" t="t" r="r" b="b"/>
              <a:pathLst>
                <a:path w="2479675" h="721994">
                  <a:moveTo>
                    <a:pt x="0" y="721867"/>
                  </a:moveTo>
                  <a:lnTo>
                    <a:pt x="2479548" y="721867"/>
                  </a:lnTo>
                  <a:lnTo>
                    <a:pt x="2479548" y="0"/>
                  </a:lnTo>
                  <a:lnTo>
                    <a:pt x="0" y="0"/>
                  </a:lnTo>
                  <a:lnTo>
                    <a:pt x="0" y="721867"/>
                  </a:lnTo>
                  <a:close/>
                </a:path>
              </a:pathLst>
            </a:custGeom>
            <a:ln w="25400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701560" y="925194"/>
            <a:ext cx="2505075" cy="669290"/>
          </a:xfrm>
          <a:prstGeom prst="rect">
            <a:avLst/>
          </a:prstGeom>
          <a:solidFill>
            <a:srgbClr val="C0504D"/>
          </a:solidFill>
        </p:spPr>
        <p:txBody>
          <a:bodyPr vert="horz" wrap="square" lIns="0" tIns="156210" rIns="0" bIns="0" rtlCol="0">
            <a:spAutoFit/>
          </a:bodyPr>
          <a:lstStyle/>
          <a:p>
            <a:pPr marL="193040" marR="187325" indent="116839">
              <a:lnSpc>
                <a:spcPct val="100000"/>
              </a:lnSpc>
              <a:spcBef>
                <a:spcPts val="1230"/>
              </a:spcBef>
            </a:pP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1. </a:t>
            </a:r>
            <a:r>
              <a:rPr sz="1400" dirty="0">
                <a:solidFill>
                  <a:srgbClr val="FFFFFF"/>
                </a:solidFill>
                <a:latin typeface="Arial Narrow"/>
                <a:cs typeface="Arial Narrow"/>
              </a:rPr>
              <a:t>Оценка </a:t>
            </a: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содержания </a:t>
            </a:r>
            <a:r>
              <a:rPr sz="1400" dirty="0">
                <a:solidFill>
                  <a:srgbClr val="FFFFFF"/>
                </a:solidFill>
                <a:latin typeface="Arial Narrow"/>
                <a:cs typeface="Arial Narrow"/>
              </a:rPr>
              <a:t>СК и  </a:t>
            </a: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прогениторных клеток </a:t>
            </a:r>
            <a:r>
              <a:rPr sz="1400" dirty="0">
                <a:solidFill>
                  <a:srgbClr val="FFFFFF"/>
                </a:solidFill>
                <a:latin typeface="Arial Narrow"/>
                <a:cs typeface="Arial Narrow"/>
              </a:rPr>
              <a:t>в</a:t>
            </a:r>
            <a:r>
              <a:rPr sz="1400" spc="-3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тканях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136263" y="2182876"/>
            <a:ext cx="3545204" cy="1489710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16510" rIns="0" bIns="0" rtlCol="0">
            <a:spAutoFit/>
          </a:bodyPr>
          <a:lstStyle/>
          <a:p>
            <a:pPr marL="391160" indent="-287020">
              <a:lnSpc>
                <a:spcPct val="100000"/>
              </a:lnSpc>
              <a:spcBef>
                <a:spcPts val="130"/>
              </a:spcBef>
              <a:buChar char="-"/>
              <a:tabLst>
                <a:tab pos="391160" algn="l"/>
                <a:tab pos="391795" algn="l"/>
              </a:tabLst>
            </a:pPr>
            <a:r>
              <a:rPr sz="1300" spc="-10" dirty="0">
                <a:latin typeface="Arial Narrow"/>
                <a:cs typeface="Arial Narrow"/>
              </a:rPr>
              <a:t>МСК </a:t>
            </a:r>
            <a:r>
              <a:rPr sz="1300" spc="-5" dirty="0">
                <a:latin typeface="Arial Narrow"/>
                <a:cs typeface="Arial Narrow"/>
              </a:rPr>
              <a:t>и </a:t>
            </a:r>
            <a:r>
              <a:rPr sz="1300" spc="-10" dirty="0">
                <a:latin typeface="Arial Narrow"/>
                <a:cs typeface="Arial Narrow"/>
              </a:rPr>
              <a:t>прогениторные </a:t>
            </a:r>
            <a:r>
              <a:rPr sz="1300" spc="-5" dirty="0">
                <a:latin typeface="Arial Narrow"/>
                <a:cs typeface="Arial Narrow"/>
              </a:rPr>
              <a:t>фибробластные</a:t>
            </a:r>
            <a:r>
              <a:rPr sz="1300" spc="75" dirty="0">
                <a:latin typeface="Arial Narrow"/>
                <a:cs typeface="Arial Narrow"/>
              </a:rPr>
              <a:t> </a:t>
            </a:r>
            <a:r>
              <a:rPr sz="1300" spc="-5" dirty="0">
                <a:latin typeface="Arial Narrow"/>
                <a:cs typeface="Arial Narrow"/>
              </a:rPr>
              <a:t>клетки,</a:t>
            </a:r>
            <a:endParaRPr sz="1300">
              <a:latin typeface="Arial Narrow"/>
              <a:cs typeface="Arial Narrow"/>
            </a:endParaRPr>
          </a:p>
          <a:p>
            <a:pPr marL="391160" indent="-287020">
              <a:lnSpc>
                <a:spcPct val="100000"/>
              </a:lnSpc>
              <a:buChar char="-"/>
              <a:tabLst>
                <a:tab pos="391160" algn="l"/>
                <a:tab pos="391795" algn="l"/>
              </a:tabLst>
            </a:pPr>
            <a:r>
              <a:rPr sz="1300" spc="-5" dirty="0">
                <a:latin typeface="Arial Narrow"/>
                <a:cs typeface="Arial Narrow"/>
              </a:rPr>
              <a:t>ГСК и </a:t>
            </a:r>
            <a:r>
              <a:rPr sz="1300" spc="-10" dirty="0">
                <a:latin typeface="Arial Narrow"/>
                <a:cs typeface="Arial Narrow"/>
              </a:rPr>
              <a:t>прогениторные </a:t>
            </a:r>
            <a:r>
              <a:rPr sz="1300" spc="-5" dirty="0">
                <a:latin typeface="Arial Narrow"/>
                <a:cs typeface="Arial Narrow"/>
              </a:rPr>
              <a:t>гемопоэтические</a:t>
            </a:r>
            <a:r>
              <a:rPr sz="1300" spc="55" dirty="0">
                <a:latin typeface="Arial Narrow"/>
                <a:cs typeface="Arial Narrow"/>
              </a:rPr>
              <a:t> </a:t>
            </a:r>
            <a:r>
              <a:rPr sz="1300" spc="-5" dirty="0">
                <a:latin typeface="Arial Narrow"/>
                <a:cs typeface="Arial Narrow"/>
              </a:rPr>
              <a:t>клетки,</a:t>
            </a:r>
            <a:endParaRPr sz="1300">
              <a:latin typeface="Arial Narrow"/>
              <a:cs typeface="Arial Narrow"/>
            </a:endParaRPr>
          </a:p>
          <a:p>
            <a:pPr marL="391160" indent="-287020">
              <a:lnSpc>
                <a:spcPct val="100000"/>
              </a:lnSpc>
              <a:buChar char="-"/>
              <a:tabLst>
                <a:tab pos="391160" algn="l"/>
                <a:tab pos="391795" algn="l"/>
              </a:tabLst>
            </a:pPr>
            <a:r>
              <a:rPr sz="1300" spc="-5" dirty="0">
                <a:latin typeface="Arial Narrow"/>
                <a:cs typeface="Arial Narrow"/>
              </a:rPr>
              <a:t>предшественники</a:t>
            </a:r>
            <a:r>
              <a:rPr sz="1300" spc="-10" dirty="0">
                <a:latin typeface="Arial Narrow"/>
                <a:cs typeface="Arial Narrow"/>
              </a:rPr>
              <a:t> </a:t>
            </a:r>
            <a:r>
              <a:rPr sz="1300" spc="-5" dirty="0">
                <a:latin typeface="Arial Narrow"/>
                <a:cs typeface="Arial Narrow"/>
              </a:rPr>
              <a:t>бета-клеток,</a:t>
            </a:r>
            <a:endParaRPr sz="1300">
              <a:latin typeface="Arial Narrow"/>
              <a:cs typeface="Arial Narrow"/>
            </a:endParaRPr>
          </a:p>
          <a:p>
            <a:pPr marL="391160" indent="-287020">
              <a:lnSpc>
                <a:spcPct val="100000"/>
              </a:lnSpc>
              <a:buChar char="-"/>
              <a:tabLst>
                <a:tab pos="391160" algn="l"/>
                <a:tab pos="391795" algn="l"/>
              </a:tabLst>
            </a:pPr>
            <a:r>
              <a:rPr sz="1300" spc="-10" dirty="0">
                <a:latin typeface="Arial Narrow"/>
                <a:cs typeface="Arial Narrow"/>
              </a:rPr>
              <a:t>эндотелиальные прогениторные</a:t>
            </a:r>
            <a:r>
              <a:rPr sz="1300" spc="5" dirty="0">
                <a:latin typeface="Arial Narrow"/>
                <a:cs typeface="Arial Narrow"/>
              </a:rPr>
              <a:t> </a:t>
            </a:r>
            <a:r>
              <a:rPr sz="1300" spc="-5" dirty="0">
                <a:latin typeface="Arial Narrow"/>
                <a:cs typeface="Arial Narrow"/>
              </a:rPr>
              <a:t>клетки,</a:t>
            </a:r>
            <a:endParaRPr sz="1300">
              <a:latin typeface="Arial Narrow"/>
              <a:cs typeface="Arial Narrow"/>
            </a:endParaRPr>
          </a:p>
          <a:p>
            <a:pPr marL="391160" indent="-287020">
              <a:lnSpc>
                <a:spcPct val="100000"/>
              </a:lnSpc>
              <a:buChar char="-"/>
              <a:tabLst>
                <a:tab pos="391160" algn="l"/>
                <a:tab pos="391795" algn="l"/>
              </a:tabLst>
            </a:pPr>
            <a:r>
              <a:rPr sz="1300" spc="-5" dirty="0">
                <a:latin typeface="Arial Narrow"/>
                <a:cs typeface="Arial Narrow"/>
              </a:rPr>
              <a:t>эпителиальных</a:t>
            </a:r>
            <a:r>
              <a:rPr sz="1300" spc="5" dirty="0">
                <a:latin typeface="Arial Narrow"/>
                <a:cs typeface="Arial Narrow"/>
              </a:rPr>
              <a:t> </a:t>
            </a:r>
            <a:r>
              <a:rPr sz="1300" spc="-10" dirty="0">
                <a:latin typeface="Arial Narrow"/>
                <a:cs typeface="Arial Narrow"/>
              </a:rPr>
              <a:t>прекурсоры,</a:t>
            </a:r>
            <a:endParaRPr sz="1300">
              <a:latin typeface="Arial Narrow"/>
              <a:cs typeface="Arial Narrow"/>
            </a:endParaRPr>
          </a:p>
          <a:p>
            <a:pPr marL="391160" indent="-287020">
              <a:lnSpc>
                <a:spcPct val="100000"/>
              </a:lnSpc>
              <a:spcBef>
                <a:spcPts val="5"/>
              </a:spcBef>
              <a:buChar char="-"/>
              <a:tabLst>
                <a:tab pos="391160" algn="l"/>
                <a:tab pos="391795" algn="l"/>
              </a:tabLst>
            </a:pPr>
            <a:r>
              <a:rPr sz="1300" spc="-10" dirty="0">
                <a:latin typeface="Arial Narrow"/>
                <a:cs typeface="Arial Narrow"/>
              </a:rPr>
              <a:t>сперматогониальные стволовые</a:t>
            </a:r>
            <a:r>
              <a:rPr sz="1300" spc="10" dirty="0">
                <a:latin typeface="Arial Narrow"/>
                <a:cs typeface="Arial Narrow"/>
              </a:rPr>
              <a:t> </a:t>
            </a:r>
            <a:r>
              <a:rPr sz="1300" spc="-5" dirty="0">
                <a:latin typeface="Arial Narrow"/>
                <a:cs typeface="Arial Narrow"/>
              </a:rPr>
              <a:t>клетки,</a:t>
            </a:r>
            <a:endParaRPr sz="1300">
              <a:latin typeface="Arial Narrow"/>
              <a:cs typeface="Arial Narrow"/>
            </a:endParaRPr>
          </a:p>
          <a:p>
            <a:pPr marL="391160" indent="-287020">
              <a:lnSpc>
                <a:spcPct val="100000"/>
              </a:lnSpc>
              <a:buChar char="-"/>
              <a:tabLst>
                <a:tab pos="391160" algn="l"/>
                <a:tab pos="391795" algn="l"/>
              </a:tabLst>
            </a:pPr>
            <a:r>
              <a:rPr sz="1300" spc="-10" dirty="0">
                <a:latin typeface="Arial Narrow"/>
                <a:cs typeface="Arial Narrow"/>
              </a:rPr>
              <a:t>стволовые опухолевые</a:t>
            </a:r>
            <a:r>
              <a:rPr sz="1300" spc="10" dirty="0">
                <a:latin typeface="Arial Narrow"/>
                <a:cs typeface="Arial Narrow"/>
              </a:rPr>
              <a:t> </a:t>
            </a:r>
            <a:r>
              <a:rPr sz="1300" spc="-5" dirty="0">
                <a:latin typeface="Arial Narrow"/>
                <a:cs typeface="Arial Narrow"/>
              </a:rPr>
              <a:t>клетки.</a:t>
            </a:r>
            <a:endParaRPr sz="1300">
              <a:latin typeface="Arial Narrow"/>
              <a:cs typeface="Arial Narro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882516" y="1544358"/>
            <a:ext cx="2618105" cy="575310"/>
          </a:xfrm>
          <a:prstGeom prst="rect">
            <a:avLst/>
          </a:prstGeom>
          <a:solidFill>
            <a:srgbClr val="C0504D"/>
          </a:solidFill>
        </p:spPr>
        <p:txBody>
          <a:bodyPr vert="horz" wrap="square" lIns="0" tIns="44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5"/>
              </a:spcBef>
            </a:pPr>
            <a:endParaRPr sz="1400">
              <a:latin typeface="Times New Roman"/>
              <a:cs typeface="Times New Roman"/>
            </a:endParaRPr>
          </a:p>
          <a:p>
            <a:pPr marL="184150">
              <a:lnSpc>
                <a:spcPct val="100000"/>
              </a:lnSpc>
            </a:pP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2. </a:t>
            </a:r>
            <a:r>
              <a:rPr sz="1400" dirty="0">
                <a:solidFill>
                  <a:srgbClr val="FFFFFF"/>
                </a:solidFill>
                <a:latin typeface="Arial Narrow"/>
                <a:cs typeface="Arial Narrow"/>
              </a:rPr>
              <a:t>Получение </a:t>
            </a: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первичных</a:t>
            </a:r>
            <a:r>
              <a:rPr sz="1400" spc="-1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культур</a:t>
            </a:r>
            <a:endParaRPr sz="1400">
              <a:latin typeface="Arial Narrow"/>
              <a:cs typeface="Arial Narrow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444373" y="4510239"/>
            <a:ext cx="3277235" cy="1379855"/>
            <a:chOff x="444373" y="4510239"/>
            <a:chExt cx="3277235" cy="1379855"/>
          </a:xfrm>
        </p:grpSpPr>
        <p:sp>
          <p:nvSpPr>
            <p:cNvPr id="14" name="object 14"/>
            <p:cNvSpPr/>
            <p:nvPr/>
          </p:nvSpPr>
          <p:spPr>
            <a:xfrm>
              <a:off x="457073" y="4522939"/>
              <a:ext cx="3251835" cy="56515"/>
            </a:xfrm>
            <a:custGeom>
              <a:avLst/>
              <a:gdLst/>
              <a:ahLst/>
              <a:cxnLst/>
              <a:rect l="l" t="t" r="r" b="b"/>
              <a:pathLst>
                <a:path w="3251835" h="56514">
                  <a:moveTo>
                    <a:pt x="0" y="56172"/>
                  </a:moveTo>
                  <a:lnTo>
                    <a:pt x="3251454" y="56172"/>
                  </a:lnTo>
                  <a:lnTo>
                    <a:pt x="3251454" y="0"/>
                  </a:lnTo>
                  <a:lnTo>
                    <a:pt x="0" y="0"/>
                  </a:lnTo>
                  <a:lnTo>
                    <a:pt x="0" y="56172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57073" y="4522939"/>
              <a:ext cx="3251835" cy="1354455"/>
            </a:xfrm>
            <a:custGeom>
              <a:avLst/>
              <a:gdLst/>
              <a:ahLst/>
              <a:cxnLst/>
              <a:rect l="l" t="t" r="r" b="b"/>
              <a:pathLst>
                <a:path w="3251835" h="1354454">
                  <a:moveTo>
                    <a:pt x="0" y="1354328"/>
                  </a:moveTo>
                  <a:lnTo>
                    <a:pt x="3251454" y="1354328"/>
                  </a:lnTo>
                  <a:lnTo>
                    <a:pt x="3251454" y="0"/>
                  </a:lnTo>
                  <a:lnTo>
                    <a:pt x="0" y="0"/>
                  </a:lnTo>
                  <a:lnTo>
                    <a:pt x="0" y="1354328"/>
                  </a:lnTo>
                  <a:close/>
                </a:path>
              </a:pathLst>
            </a:custGeom>
            <a:ln w="25400">
              <a:solidFill>
                <a:srgbClr val="F1F1F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444373" y="4591811"/>
            <a:ext cx="3277235" cy="1298575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110490" rIns="0" bIns="0" rtlCol="0">
            <a:spAutoFit/>
          </a:bodyPr>
          <a:lstStyle/>
          <a:p>
            <a:pPr marL="390525" indent="-287020">
              <a:lnSpc>
                <a:spcPct val="100000"/>
              </a:lnSpc>
              <a:spcBef>
                <a:spcPts val="870"/>
              </a:spcBef>
              <a:buChar char="-"/>
              <a:tabLst>
                <a:tab pos="390525" algn="l"/>
                <a:tab pos="391160" algn="l"/>
              </a:tabLst>
            </a:pPr>
            <a:r>
              <a:rPr sz="1300" spc="-5" dirty="0">
                <a:latin typeface="Arial Narrow"/>
                <a:cs typeface="Arial Narrow"/>
              </a:rPr>
              <a:t>пролиферация,</a:t>
            </a:r>
            <a:endParaRPr sz="1300">
              <a:latin typeface="Arial Narrow"/>
              <a:cs typeface="Arial Narrow"/>
            </a:endParaRPr>
          </a:p>
          <a:p>
            <a:pPr marL="390525" indent="-287020">
              <a:lnSpc>
                <a:spcPct val="100000"/>
              </a:lnSpc>
              <a:buChar char="-"/>
              <a:tabLst>
                <a:tab pos="390525" algn="l"/>
                <a:tab pos="391160" algn="l"/>
              </a:tabLst>
            </a:pPr>
            <a:r>
              <a:rPr sz="1300" spc="-10" dirty="0">
                <a:latin typeface="Arial Narrow"/>
                <a:cs typeface="Arial Narrow"/>
              </a:rPr>
              <a:t>клональная</a:t>
            </a:r>
            <a:r>
              <a:rPr sz="1300" dirty="0">
                <a:latin typeface="Arial Narrow"/>
                <a:cs typeface="Arial Narrow"/>
              </a:rPr>
              <a:t> </a:t>
            </a:r>
            <a:r>
              <a:rPr sz="1300" spc="-5" dirty="0">
                <a:latin typeface="Arial Narrow"/>
                <a:cs typeface="Arial Narrow"/>
              </a:rPr>
              <a:t>активность,</a:t>
            </a:r>
            <a:endParaRPr sz="1300">
              <a:latin typeface="Arial Narrow"/>
              <a:cs typeface="Arial Narrow"/>
            </a:endParaRPr>
          </a:p>
          <a:p>
            <a:pPr marL="390525" indent="-287020">
              <a:lnSpc>
                <a:spcPct val="100000"/>
              </a:lnSpc>
              <a:buChar char="-"/>
              <a:tabLst>
                <a:tab pos="390525" algn="l"/>
                <a:tab pos="391160" algn="l"/>
              </a:tabLst>
            </a:pPr>
            <a:r>
              <a:rPr sz="1300" spc="-5" dirty="0">
                <a:latin typeface="Arial Narrow"/>
                <a:cs typeface="Arial Narrow"/>
              </a:rPr>
              <a:t>дифференцировка,</a:t>
            </a:r>
            <a:endParaRPr sz="1300">
              <a:latin typeface="Arial Narrow"/>
              <a:cs typeface="Arial Narrow"/>
            </a:endParaRPr>
          </a:p>
          <a:p>
            <a:pPr marL="390525" indent="-287020">
              <a:lnSpc>
                <a:spcPct val="100000"/>
              </a:lnSpc>
              <a:buChar char="-"/>
              <a:tabLst>
                <a:tab pos="390525" algn="l"/>
                <a:tab pos="391160" algn="l"/>
              </a:tabLst>
            </a:pPr>
            <a:r>
              <a:rPr sz="1300" spc="-5" dirty="0">
                <a:latin typeface="Arial Narrow"/>
                <a:cs typeface="Arial Narrow"/>
              </a:rPr>
              <a:t>эпителиально-мезенхимальный</a:t>
            </a:r>
            <a:r>
              <a:rPr sz="1300" spc="-45" dirty="0">
                <a:latin typeface="Arial Narrow"/>
                <a:cs typeface="Arial Narrow"/>
              </a:rPr>
              <a:t> </a:t>
            </a:r>
            <a:r>
              <a:rPr sz="1300" spc="-10" dirty="0">
                <a:latin typeface="Arial Narrow"/>
                <a:cs typeface="Arial Narrow"/>
              </a:rPr>
              <a:t>переход,</a:t>
            </a:r>
            <a:endParaRPr sz="1300">
              <a:latin typeface="Arial Narrow"/>
              <a:cs typeface="Arial Narrow"/>
            </a:endParaRPr>
          </a:p>
          <a:p>
            <a:pPr marL="390525" indent="-287020">
              <a:lnSpc>
                <a:spcPct val="100000"/>
              </a:lnSpc>
              <a:buChar char="-"/>
              <a:tabLst>
                <a:tab pos="390525" algn="l"/>
                <a:tab pos="391160" algn="l"/>
              </a:tabLst>
            </a:pPr>
            <a:r>
              <a:rPr sz="1300" spc="-5" dirty="0">
                <a:latin typeface="Arial Narrow"/>
                <a:cs typeface="Arial Narrow"/>
              </a:rPr>
              <a:t>мезенхимально-эпителиальный</a:t>
            </a:r>
            <a:r>
              <a:rPr sz="1300" spc="-60" dirty="0">
                <a:latin typeface="Arial Narrow"/>
                <a:cs typeface="Arial Narrow"/>
              </a:rPr>
              <a:t> </a:t>
            </a:r>
            <a:r>
              <a:rPr sz="1300" spc="-10" dirty="0">
                <a:latin typeface="Arial Narrow"/>
                <a:cs typeface="Arial Narrow"/>
              </a:rPr>
              <a:t>переход.</a:t>
            </a:r>
            <a:endParaRPr sz="1300">
              <a:latin typeface="Arial Narrow"/>
              <a:cs typeface="Arial Narrow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1464183" y="3837952"/>
            <a:ext cx="2444115" cy="754380"/>
            <a:chOff x="1464183" y="3837952"/>
            <a:chExt cx="2444115" cy="754380"/>
          </a:xfrm>
        </p:grpSpPr>
        <p:sp>
          <p:nvSpPr>
            <p:cNvPr id="18" name="object 18"/>
            <p:cNvSpPr/>
            <p:nvPr/>
          </p:nvSpPr>
          <p:spPr>
            <a:xfrm>
              <a:off x="1476883" y="3850652"/>
              <a:ext cx="2418715" cy="728980"/>
            </a:xfrm>
            <a:custGeom>
              <a:avLst/>
              <a:gdLst/>
              <a:ahLst/>
              <a:cxnLst/>
              <a:rect l="l" t="t" r="r" b="b"/>
              <a:pathLst>
                <a:path w="2418715" h="728979">
                  <a:moveTo>
                    <a:pt x="2418333" y="0"/>
                  </a:moveTo>
                  <a:lnTo>
                    <a:pt x="0" y="0"/>
                  </a:lnTo>
                  <a:lnTo>
                    <a:pt x="0" y="728459"/>
                  </a:lnTo>
                  <a:lnTo>
                    <a:pt x="2418333" y="728459"/>
                  </a:lnTo>
                  <a:lnTo>
                    <a:pt x="2418333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476883" y="3850652"/>
              <a:ext cx="2418715" cy="728980"/>
            </a:xfrm>
            <a:custGeom>
              <a:avLst/>
              <a:gdLst/>
              <a:ahLst/>
              <a:cxnLst/>
              <a:rect l="l" t="t" r="r" b="b"/>
              <a:pathLst>
                <a:path w="2418715" h="728979">
                  <a:moveTo>
                    <a:pt x="0" y="728459"/>
                  </a:moveTo>
                  <a:lnTo>
                    <a:pt x="2418333" y="728459"/>
                  </a:lnTo>
                  <a:lnTo>
                    <a:pt x="2418333" y="0"/>
                  </a:lnTo>
                  <a:lnTo>
                    <a:pt x="0" y="0"/>
                  </a:lnTo>
                  <a:lnTo>
                    <a:pt x="0" y="728459"/>
                  </a:lnTo>
                  <a:close/>
                </a:path>
              </a:pathLst>
            </a:custGeom>
            <a:ln w="25400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1464183" y="3837952"/>
            <a:ext cx="2444115" cy="672465"/>
          </a:xfrm>
          <a:prstGeom prst="rect">
            <a:avLst/>
          </a:prstGeom>
          <a:solidFill>
            <a:srgbClr val="C0504D"/>
          </a:solidFill>
        </p:spPr>
        <p:txBody>
          <a:bodyPr vert="horz" wrap="square" lIns="0" tIns="16065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265"/>
              </a:spcBef>
            </a:pP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3. Изучение свойств </a:t>
            </a:r>
            <a:r>
              <a:rPr sz="1400" dirty="0">
                <a:solidFill>
                  <a:srgbClr val="FFFFFF"/>
                </a:solidFill>
                <a:latin typeface="Arial Narrow"/>
                <a:cs typeface="Arial Narrow"/>
              </a:rPr>
              <a:t>СК</a:t>
            </a:r>
            <a:r>
              <a:rPr sz="1400" spc="-1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400" dirty="0">
                <a:solidFill>
                  <a:srgbClr val="FFFFFF"/>
                </a:solidFill>
                <a:latin typeface="Arial Narrow"/>
                <a:cs typeface="Arial Narrow"/>
              </a:rPr>
              <a:t>и</a:t>
            </a:r>
            <a:endParaRPr sz="1400">
              <a:latin typeface="Arial Narrow"/>
              <a:cs typeface="Arial Narrow"/>
            </a:endParaRPr>
          </a:p>
          <a:p>
            <a:pPr marL="1270" algn="ctr">
              <a:lnSpc>
                <a:spcPct val="100000"/>
              </a:lnSpc>
            </a:pP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прогениторных клеток </a:t>
            </a:r>
            <a:r>
              <a:rPr sz="1400" i="1" spc="-5" dirty="0">
                <a:solidFill>
                  <a:srgbClr val="FFFFFF"/>
                </a:solidFill>
                <a:latin typeface="Arial Narrow"/>
                <a:cs typeface="Arial Narrow"/>
              </a:rPr>
              <a:t>in</a:t>
            </a:r>
            <a:r>
              <a:rPr sz="1400" i="1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400" i="1" spc="-5" dirty="0">
                <a:solidFill>
                  <a:srgbClr val="FFFFFF"/>
                </a:solidFill>
                <a:latin typeface="Arial Narrow"/>
                <a:cs typeface="Arial Narrow"/>
              </a:rPr>
              <a:t>vitro</a:t>
            </a:r>
            <a:endParaRPr sz="1400">
              <a:latin typeface="Arial Narrow"/>
              <a:cs typeface="Arial Narrow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5251450" y="5000015"/>
            <a:ext cx="3554095" cy="1534795"/>
            <a:chOff x="5251450" y="5000015"/>
            <a:chExt cx="3554095" cy="1534795"/>
          </a:xfrm>
        </p:grpSpPr>
        <p:sp>
          <p:nvSpPr>
            <p:cNvPr id="22" name="object 22"/>
            <p:cNvSpPr/>
            <p:nvPr/>
          </p:nvSpPr>
          <p:spPr>
            <a:xfrm>
              <a:off x="5264150" y="5012715"/>
              <a:ext cx="3528695" cy="69850"/>
            </a:xfrm>
            <a:custGeom>
              <a:avLst/>
              <a:gdLst/>
              <a:ahLst/>
              <a:cxnLst/>
              <a:rect l="l" t="t" r="r" b="b"/>
              <a:pathLst>
                <a:path w="3528695" h="69850">
                  <a:moveTo>
                    <a:pt x="0" y="69316"/>
                  </a:moveTo>
                  <a:lnTo>
                    <a:pt x="3528440" y="69316"/>
                  </a:lnTo>
                  <a:lnTo>
                    <a:pt x="3528440" y="0"/>
                  </a:lnTo>
                  <a:lnTo>
                    <a:pt x="0" y="0"/>
                  </a:lnTo>
                  <a:lnTo>
                    <a:pt x="0" y="69316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264150" y="5012715"/>
              <a:ext cx="3528695" cy="1509395"/>
            </a:xfrm>
            <a:custGeom>
              <a:avLst/>
              <a:gdLst/>
              <a:ahLst/>
              <a:cxnLst/>
              <a:rect l="l" t="t" r="r" b="b"/>
              <a:pathLst>
                <a:path w="3528695" h="1509395">
                  <a:moveTo>
                    <a:pt x="0" y="1509141"/>
                  </a:moveTo>
                  <a:lnTo>
                    <a:pt x="3528440" y="1509141"/>
                  </a:lnTo>
                  <a:lnTo>
                    <a:pt x="3528440" y="0"/>
                  </a:lnTo>
                  <a:lnTo>
                    <a:pt x="0" y="0"/>
                  </a:lnTo>
                  <a:lnTo>
                    <a:pt x="0" y="1509141"/>
                  </a:lnTo>
                  <a:close/>
                </a:path>
              </a:pathLst>
            </a:custGeom>
            <a:ln w="25400">
              <a:solidFill>
                <a:srgbClr val="F1F1F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5251450" y="5094732"/>
            <a:ext cx="3554095" cy="1440180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75565" rIns="0" bIns="0" rtlCol="0">
            <a:spAutoFit/>
          </a:bodyPr>
          <a:lstStyle/>
          <a:p>
            <a:pPr marL="391160" indent="-287020">
              <a:lnSpc>
                <a:spcPct val="100000"/>
              </a:lnSpc>
              <a:spcBef>
                <a:spcPts val="595"/>
              </a:spcBef>
              <a:buChar char="-"/>
              <a:tabLst>
                <a:tab pos="391160" algn="l"/>
                <a:tab pos="391795" algn="l"/>
              </a:tabLst>
            </a:pPr>
            <a:r>
              <a:rPr sz="1300" spc="-5" dirty="0">
                <a:latin typeface="Arial Narrow"/>
                <a:cs typeface="Arial Narrow"/>
              </a:rPr>
              <a:t>ГСК и </a:t>
            </a:r>
            <a:r>
              <a:rPr sz="1300" spc="-10" dirty="0">
                <a:latin typeface="Arial Narrow"/>
                <a:cs typeface="Arial Narrow"/>
              </a:rPr>
              <a:t>прогениторные </a:t>
            </a:r>
            <a:r>
              <a:rPr sz="1300" spc="-5" dirty="0">
                <a:latin typeface="Arial Narrow"/>
                <a:cs typeface="Arial Narrow"/>
              </a:rPr>
              <a:t>гемопоэтические</a:t>
            </a:r>
            <a:r>
              <a:rPr sz="1300" spc="55" dirty="0">
                <a:latin typeface="Arial Narrow"/>
                <a:cs typeface="Arial Narrow"/>
              </a:rPr>
              <a:t> </a:t>
            </a:r>
            <a:r>
              <a:rPr sz="1300" spc="-5" dirty="0">
                <a:latin typeface="Arial Narrow"/>
                <a:cs typeface="Arial Narrow"/>
              </a:rPr>
              <a:t>клетки,</a:t>
            </a:r>
            <a:endParaRPr sz="1300">
              <a:latin typeface="Arial Narrow"/>
              <a:cs typeface="Arial Narrow"/>
            </a:endParaRPr>
          </a:p>
          <a:p>
            <a:pPr marL="391160" indent="-287020">
              <a:lnSpc>
                <a:spcPct val="100000"/>
              </a:lnSpc>
              <a:buChar char="-"/>
              <a:tabLst>
                <a:tab pos="391160" algn="l"/>
                <a:tab pos="391795" algn="l"/>
              </a:tabLst>
            </a:pPr>
            <a:r>
              <a:rPr sz="1300" spc="-10" dirty="0">
                <a:latin typeface="Arial Narrow"/>
                <a:cs typeface="Arial Narrow"/>
              </a:rPr>
              <a:t>сперматогониальные стволовые</a:t>
            </a:r>
            <a:r>
              <a:rPr sz="1300" spc="10" dirty="0">
                <a:latin typeface="Arial Narrow"/>
                <a:cs typeface="Arial Narrow"/>
              </a:rPr>
              <a:t> </a:t>
            </a:r>
            <a:r>
              <a:rPr sz="1300" spc="-5" dirty="0">
                <a:latin typeface="Arial Narrow"/>
                <a:cs typeface="Arial Narrow"/>
              </a:rPr>
              <a:t>клетки,</a:t>
            </a:r>
            <a:endParaRPr sz="1300">
              <a:latin typeface="Arial Narrow"/>
              <a:cs typeface="Arial Narrow"/>
            </a:endParaRPr>
          </a:p>
          <a:p>
            <a:pPr marL="391160" indent="-287020">
              <a:lnSpc>
                <a:spcPct val="100000"/>
              </a:lnSpc>
              <a:buChar char="-"/>
              <a:tabLst>
                <a:tab pos="391160" algn="l"/>
                <a:tab pos="391795" algn="l"/>
              </a:tabLst>
            </a:pPr>
            <a:r>
              <a:rPr sz="1300" spc="-10" dirty="0">
                <a:latin typeface="Arial Narrow"/>
                <a:cs typeface="Arial Narrow"/>
              </a:rPr>
              <a:t>МСК </a:t>
            </a:r>
            <a:r>
              <a:rPr sz="1300" spc="-5" dirty="0">
                <a:latin typeface="Arial Narrow"/>
                <a:cs typeface="Arial Narrow"/>
              </a:rPr>
              <a:t>и </a:t>
            </a:r>
            <a:r>
              <a:rPr sz="1300" spc="-10" dirty="0">
                <a:latin typeface="Arial Narrow"/>
                <a:cs typeface="Arial Narrow"/>
              </a:rPr>
              <a:t>прогениторные </a:t>
            </a:r>
            <a:r>
              <a:rPr sz="1300" spc="-5" dirty="0">
                <a:latin typeface="Arial Narrow"/>
                <a:cs typeface="Arial Narrow"/>
              </a:rPr>
              <a:t>фибробластные</a:t>
            </a:r>
            <a:r>
              <a:rPr sz="1300" spc="55" dirty="0">
                <a:latin typeface="Arial Narrow"/>
                <a:cs typeface="Arial Narrow"/>
              </a:rPr>
              <a:t> </a:t>
            </a:r>
            <a:r>
              <a:rPr sz="1300" spc="-5" dirty="0">
                <a:latin typeface="Arial Narrow"/>
                <a:cs typeface="Arial Narrow"/>
              </a:rPr>
              <a:t>клетки,</a:t>
            </a:r>
            <a:endParaRPr sz="1300">
              <a:latin typeface="Arial Narrow"/>
              <a:cs typeface="Arial Narrow"/>
            </a:endParaRPr>
          </a:p>
          <a:p>
            <a:pPr marL="391160" indent="-287020">
              <a:lnSpc>
                <a:spcPct val="100000"/>
              </a:lnSpc>
              <a:buChar char="-"/>
              <a:tabLst>
                <a:tab pos="391160" algn="l"/>
                <a:tab pos="391795" algn="l"/>
              </a:tabLst>
            </a:pPr>
            <a:r>
              <a:rPr sz="1300" spc="-10" dirty="0">
                <a:latin typeface="Arial Narrow"/>
                <a:cs typeface="Arial Narrow"/>
              </a:rPr>
              <a:t>эндотелиальные</a:t>
            </a:r>
            <a:r>
              <a:rPr sz="1300" spc="5" dirty="0">
                <a:latin typeface="Arial Narrow"/>
                <a:cs typeface="Arial Narrow"/>
              </a:rPr>
              <a:t> </a:t>
            </a:r>
            <a:r>
              <a:rPr sz="1300" spc="-10" dirty="0">
                <a:latin typeface="Arial Narrow"/>
                <a:cs typeface="Arial Narrow"/>
              </a:rPr>
              <a:t>прекурсоры,</a:t>
            </a:r>
            <a:endParaRPr sz="1300">
              <a:latin typeface="Arial Narrow"/>
              <a:cs typeface="Arial Narrow"/>
            </a:endParaRPr>
          </a:p>
          <a:p>
            <a:pPr marL="391160" indent="-287020">
              <a:lnSpc>
                <a:spcPct val="100000"/>
              </a:lnSpc>
              <a:buChar char="-"/>
              <a:tabLst>
                <a:tab pos="391160" algn="l"/>
                <a:tab pos="391795" algn="l"/>
              </a:tabLst>
            </a:pPr>
            <a:r>
              <a:rPr sz="1300" spc="-10" dirty="0">
                <a:latin typeface="Arial Narrow"/>
                <a:cs typeface="Arial Narrow"/>
              </a:rPr>
              <a:t>эндотелиальные</a:t>
            </a:r>
            <a:r>
              <a:rPr sz="1300" spc="5" dirty="0">
                <a:latin typeface="Arial Narrow"/>
                <a:cs typeface="Arial Narrow"/>
              </a:rPr>
              <a:t> </a:t>
            </a:r>
            <a:r>
              <a:rPr sz="1300" spc="-10" dirty="0">
                <a:latin typeface="Arial Narrow"/>
                <a:cs typeface="Arial Narrow"/>
              </a:rPr>
              <a:t>прекурсоры,</a:t>
            </a:r>
            <a:endParaRPr sz="1300">
              <a:latin typeface="Arial Narrow"/>
              <a:cs typeface="Arial Narrow"/>
            </a:endParaRPr>
          </a:p>
          <a:p>
            <a:pPr marL="391160" indent="-287020">
              <a:lnSpc>
                <a:spcPct val="100000"/>
              </a:lnSpc>
              <a:buChar char="-"/>
              <a:tabLst>
                <a:tab pos="391160" algn="l"/>
                <a:tab pos="391795" algn="l"/>
              </a:tabLst>
            </a:pPr>
            <a:r>
              <a:rPr sz="1300" spc="-5" dirty="0">
                <a:latin typeface="Arial Narrow"/>
                <a:cs typeface="Arial Narrow"/>
              </a:rPr>
              <a:t>предшественники</a:t>
            </a:r>
            <a:r>
              <a:rPr sz="1300" spc="-10" dirty="0">
                <a:latin typeface="Arial Narrow"/>
                <a:cs typeface="Arial Narrow"/>
              </a:rPr>
              <a:t> </a:t>
            </a:r>
            <a:r>
              <a:rPr sz="1300" spc="-5" dirty="0">
                <a:latin typeface="Arial Narrow"/>
                <a:cs typeface="Arial Narrow"/>
              </a:rPr>
              <a:t>бета-клеток.</a:t>
            </a:r>
            <a:endParaRPr sz="1300">
              <a:latin typeface="Arial Narrow"/>
              <a:cs typeface="Arial Narrow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4588636" y="4202214"/>
            <a:ext cx="2738755" cy="892810"/>
            <a:chOff x="4588636" y="4202214"/>
            <a:chExt cx="2738755" cy="892810"/>
          </a:xfrm>
        </p:grpSpPr>
        <p:sp>
          <p:nvSpPr>
            <p:cNvPr id="26" name="object 26"/>
            <p:cNvSpPr/>
            <p:nvPr/>
          </p:nvSpPr>
          <p:spPr>
            <a:xfrm>
              <a:off x="4601336" y="4214914"/>
              <a:ext cx="2713355" cy="867410"/>
            </a:xfrm>
            <a:custGeom>
              <a:avLst/>
              <a:gdLst/>
              <a:ahLst/>
              <a:cxnLst/>
              <a:rect l="l" t="t" r="r" b="b"/>
              <a:pathLst>
                <a:path w="2713354" h="867410">
                  <a:moveTo>
                    <a:pt x="2712974" y="0"/>
                  </a:moveTo>
                  <a:lnTo>
                    <a:pt x="0" y="0"/>
                  </a:lnTo>
                  <a:lnTo>
                    <a:pt x="0" y="867117"/>
                  </a:lnTo>
                  <a:lnTo>
                    <a:pt x="2712974" y="867117"/>
                  </a:lnTo>
                  <a:lnTo>
                    <a:pt x="2712974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601336" y="4214914"/>
              <a:ext cx="2713355" cy="867410"/>
            </a:xfrm>
            <a:custGeom>
              <a:avLst/>
              <a:gdLst/>
              <a:ahLst/>
              <a:cxnLst/>
              <a:rect l="l" t="t" r="r" b="b"/>
              <a:pathLst>
                <a:path w="2713354" h="867410">
                  <a:moveTo>
                    <a:pt x="0" y="867117"/>
                  </a:moveTo>
                  <a:lnTo>
                    <a:pt x="2712974" y="867117"/>
                  </a:lnTo>
                  <a:lnTo>
                    <a:pt x="2712974" y="0"/>
                  </a:lnTo>
                  <a:lnTo>
                    <a:pt x="0" y="0"/>
                  </a:lnTo>
                  <a:lnTo>
                    <a:pt x="0" y="867117"/>
                  </a:lnTo>
                  <a:close/>
                </a:path>
              </a:pathLst>
            </a:custGeom>
            <a:ln w="25400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4588636" y="4202214"/>
            <a:ext cx="2738755" cy="798195"/>
          </a:xfrm>
          <a:prstGeom prst="rect">
            <a:avLst/>
          </a:prstGeom>
          <a:solidFill>
            <a:srgbClr val="C0504D"/>
          </a:solidFill>
        </p:spPr>
        <p:txBody>
          <a:bodyPr vert="horz" wrap="square" lIns="0" tIns="123190" rIns="0" bIns="0" rtlCol="0">
            <a:spAutoFit/>
          </a:bodyPr>
          <a:lstStyle/>
          <a:p>
            <a:pPr marL="909955" marR="434975" indent="-465455">
              <a:lnSpc>
                <a:spcPct val="100000"/>
              </a:lnSpc>
              <a:spcBef>
                <a:spcPts val="970"/>
              </a:spcBef>
            </a:pP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4. </a:t>
            </a:r>
            <a:r>
              <a:rPr sz="1400" dirty="0">
                <a:solidFill>
                  <a:srgbClr val="FFFFFF"/>
                </a:solidFill>
                <a:latin typeface="Arial Narrow"/>
                <a:cs typeface="Arial Narrow"/>
              </a:rPr>
              <a:t>Оценка </a:t>
            </a: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регенеративного  потенциала</a:t>
            </a:r>
            <a:r>
              <a:rPr sz="1400" spc="-1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400" dirty="0">
                <a:solidFill>
                  <a:srgbClr val="FFFFFF"/>
                </a:solidFill>
                <a:latin typeface="Arial Narrow"/>
                <a:cs typeface="Arial Narrow"/>
              </a:rPr>
              <a:t>в</a:t>
            </a:r>
            <a:endParaRPr sz="1400">
              <a:latin typeface="Arial Narrow"/>
              <a:cs typeface="Arial Narrow"/>
            </a:endParaRPr>
          </a:p>
          <a:p>
            <a:pPr marL="461645">
              <a:lnSpc>
                <a:spcPct val="100000"/>
              </a:lnSpc>
            </a:pP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трансплантационном</a:t>
            </a:r>
            <a:r>
              <a:rPr sz="140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тесте</a:t>
            </a:r>
            <a:endParaRPr sz="1400">
              <a:latin typeface="Arial Narrow"/>
              <a:cs typeface="Arial Narrow"/>
            </a:endParaRPr>
          </a:p>
        </p:txBody>
      </p:sp>
      <p:pic>
        <p:nvPicPr>
          <p:cNvPr id="29" name="object 2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93814" y="493013"/>
            <a:ext cx="1898777" cy="137058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1484" y="3462533"/>
            <a:ext cx="1665723" cy="120384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9486" y="2074545"/>
            <a:ext cx="1668868" cy="1297939"/>
          </a:xfrm>
          <a:prstGeom prst="rect">
            <a:avLst/>
          </a:prstGeom>
        </p:spPr>
      </p:pic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560323" y="2134024"/>
          <a:ext cx="1364615" cy="10892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64615"/>
              </a:tblGrid>
              <a:tr h="407476">
                <a:tc>
                  <a:txBody>
                    <a:bodyPr/>
                    <a:lstStyle/>
                    <a:p>
                      <a:pPr marL="236220">
                        <a:lnSpc>
                          <a:spcPts val="1365"/>
                        </a:lnSpc>
                      </a:pPr>
                      <a:r>
                        <a:rPr sz="1200" spc="-5" dirty="0">
                          <a:latin typeface="Arial Narrow"/>
                          <a:cs typeface="Arial Narrow"/>
                        </a:rPr>
                        <a:t>Пролиферация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  <a:p>
                      <a:pPr marL="285115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 Narrow"/>
                          <a:cs typeface="Arial Narrow"/>
                        </a:rPr>
                        <a:t>Мобилизация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T="0" marB="0"/>
                </a:tc>
              </a:tr>
              <a:tr h="457200">
                <a:tc>
                  <a:txBody>
                    <a:bodyPr/>
                    <a:lstStyle/>
                    <a:p>
                      <a:pPr marL="471170" marR="388620" indent="-7175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200" spc="-5" dirty="0">
                          <a:latin typeface="Arial Narrow"/>
                          <a:cs typeface="Arial Narrow"/>
                        </a:rPr>
                        <a:t>Ми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грация 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Хоминг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T="40005" marB="0"/>
                </a:tc>
              </a:tr>
              <a:tr h="224596">
                <a:tc>
                  <a:txBody>
                    <a:bodyPr/>
                    <a:lstStyle/>
                    <a:p>
                      <a:pPr marL="127000">
                        <a:lnSpc>
                          <a:spcPts val="1355"/>
                        </a:lnSpc>
                        <a:spcBef>
                          <a:spcPts val="315"/>
                        </a:spcBef>
                      </a:pPr>
                      <a:r>
                        <a:rPr sz="1200" spc="-5" dirty="0">
                          <a:latin typeface="Arial Narrow"/>
                          <a:cs typeface="Arial Narrow"/>
                        </a:rPr>
                        <a:t>Дифференцировка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T="40005" marB="0"/>
                </a:tc>
              </a:tr>
            </a:tbl>
          </a:graphicData>
        </a:graphic>
      </p:graphicFrame>
      <p:grpSp>
        <p:nvGrpSpPr>
          <p:cNvPr id="5" name="object 5"/>
          <p:cNvGrpSpPr/>
          <p:nvPr/>
        </p:nvGrpSpPr>
        <p:grpSpPr>
          <a:xfrm>
            <a:off x="2600705" y="2018538"/>
            <a:ext cx="1540510" cy="2736850"/>
            <a:chOff x="2600705" y="2018538"/>
            <a:chExt cx="1540510" cy="273685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02996" y="4009644"/>
              <a:ext cx="1537711" cy="74523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00705" y="2018538"/>
              <a:ext cx="1537970" cy="2002028"/>
            </a:xfrm>
            <a:prstGeom prst="rect">
              <a:avLst/>
            </a:prstGeom>
          </p:spPr>
        </p:pic>
      </p:grp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2678938" y="2077890"/>
          <a:ext cx="1382395" cy="179361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82395"/>
              </a:tblGrid>
              <a:tr h="272920">
                <a:tc>
                  <a:txBody>
                    <a:bodyPr/>
                    <a:lstStyle/>
                    <a:p>
                      <a:pPr algn="ctr">
                        <a:lnSpc>
                          <a:spcPts val="1365"/>
                        </a:lnSpc>
                      </a:pPr>
                      <a:r>
                        <a:rPr sz="1200" spc="-5" dirty="0">
                          <a:latin typeface="Arial Narrow"/>
                          <a:cs typeface="Arial Narrow"/>
                        </a:rPr>
                        <a:t>Воспаление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T="0" marB="0"/>
                </a:tc>
              </a:tr>
              <a:tr h="34124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sz="1200" spc="-5" dirty="0">
                          <a:latin typeface="Arial Narrow"/>
                          <a:cs typeface="Arial Narrow"/>
                        </a:rPr>
                        <a:t>Фиброз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T="88265" marB="0"/>
                </a:tc>
              </a:tr>
              <a:tr h="658669">
                <a:tc>
                  <a:txBody>
                    <a:bodyPr/>
                    <a:lstStyle/>
                    <a:p>
                      <a:pPr marL="208915" marR="203835" indent="635" algn="ctr">
                        <a:lnSpc>
                          <a:spcPct val="100000"/>
                        </a:lnSpc>
                        <a:spcBef>
                          <a:spcPts val="459"/>
                        </a:spcBef>
                      </a:pPr>
                      <a:r>
                        <a:rPr sz="1200" dirty="0">
                          <a:latin typeface="Arial Narrow"/>
                          <a:cs typeface="Arial Narrow"/>
                        </a:rPr>
                        <a:t>Транс- 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энд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отелиальная 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миграция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T="58419" marB="0"/>
                </a:tc>
              </a:tr>
              <a:tr h="28541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200" dirty="0">
                          <a:latin typeface="Arial Narrow"/>
                          <a:cs typeface="Arial Narrow"/>
                        </a:rPr>
                        <a:t>Тканевая</a:t>
                      </a:r>
                      <a:r>
                        <a:rPr sz="1200" spc="-3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миграция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T="40005" marB="0"/>
                </a:tc>
              </a:tr>
              <a:tr h="235359">
                <a:tc>
                  <a:txBody>
                    <a:bodyPr/>
                    <a:lstStyle/>
                    <a:p>
                      <a:pPr algn="ctr">
                        <a:lnSpc>
                          <a:spcPts val="1355"/>
                        </a:lnSpc>
                        <a:spcBef>
                          <a:spcPts val="395"/>
                        </a:spcBef>
                      </a:pPr>
                      <a:r>
                        <a:rPr sz="1200" spc="-5" dirty="0">
                          <a:latin typeface="Arial Narrow"/>
                          <a:cs typeface="Arial Narrow"/>
                        </a:rPr>
                        <a:t>Вазоконстрикция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T="50165" marB="0"/>
                </a:tc>
              </a:tr>
            </a:tbl>
          </a:graphicData>
        </a:graphic>
      </p:graphicFrame>
      <p:grpSp>
        <p:nvGrpSpPr>
          <p:cNvPr id="9" name="object 9"/>
          <p:cNvGrpSpPr/>
          <p:nvPr/>
        </p:nvGrpSpPr>
        <p:grpSpPr>
          <a:xfrm>
            <a:off x="1746504" y="801623"/>
            <a:ext cx="2235835" cy="3949065"/>
            <a:chOff x="1746504" y="801623"/>
            <a:chExt cx="2235835" cy="3949065"/>
          </a:xfrm>
        </p:grpSpPr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18232" y="801623"/>
              <a:ext cx="1363980" cy="137464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46504" y="1414272"/>
              <a:ext cx="992124" cy="315467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789303" y="1491233"/>
              <a:ext cx="792480" cy="114300"/>
            </a:xfrm>
            <a:custGeom>
              <a:avLst/>
              <a:gdLst/>
              <a:ahLst/>
              <a:cxnLst/>
              <a:rect l="l" t="t" r="r" b="b"/>
              <a:pathLst>
                <a:path w="792480" h="114300">
                  <a:moveTo>
                    <a:pt x="715899" y="57150"/>
                  </a:moveTo>
                  <a:lnTo>
                    <a:pt x="677799" y="114300"/>
                  </a:lnTo>
                  <a:lnTo>
                    <a:pt x="753999" y="76200"/>
                  </a:lnTo>
                  <a:lnTo>
                    <a:pt x="715899" y="76200"/>
                  </a:lnTo>
                  <a:lnTo>
                    <a:pt x="715899" y="57150"/>
                  </a:lnTo>
                  <a:close/>
                </a:path>
                <a:path w="792480" h="114300">
                  <a:moveTo>
                    <a:pt x="703199" y="38100"/>
                  </a:moveTo>
                  <a:lnTo>
                    <a:pt x="0" y="38100"/>
                  </a:lnTo>
                  <a:lnTo>
                    <a:pt x="0" y="76200"/>
                  </a:lnTo>
                  <a:lnTo>
                    <a:pt x="703199" y="76200"/>
                  </a:lnTo>
                  <a:lnTo>
                    <a:pt x="715899" y="57150"/>
                  </a:lnTo>
                  <a:lnTo>
                    <a:pt x="703199" y="38100"/>
                  </a:lnTo>
                  <a:close/>
                </a:path>
                <a:path w="792480" h="114300">
                  <a:moveTo>
                    <a:pt x="753999" y="38100"/>
                  </a:moveTo>
                  <a:lnTo>
                    <a:pt x="715899" y="38100"/>
                  </a:lnTo>
                  <a:lnTo>
                    <a:pt x="715899" y="76200"/>
                  </a:lnTo>
                  <a:lnTo>
                    <a:pt x="753999" y="76200"/>
                  </a:lnTo>
                  <a:lnTo>
                    <a:pt x="792099" y="57150"/>
                  </a:lnTo>
                  <a:lnTo>
                    <a:pt x="753999" y="38100"/>
                  </a:lnTo>
                  <a:close/>
                </a:path>
                <a:path w="792480" h="114300">
                  <a:moveTo>
                    <a:pt x="677799" y="0"/>
                  </a:moveTo>
                  <a:lnTo>
                    <a:pt x="715899" y="57150"/>
                  </a:lnTo>
                  <a:lnTo>
                    <a:pt x="715899" y="38100"/>
                  </a:lnTo>
                  <a:lnTo>
                    <a:pt x="753999" y="38100"/>
                  </a:lnTo>
                  <a:lnTo>
                    <a:pt x="677799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80360" y="4133088"/>
              <a:ext cx="1007363" cy="40386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822448" y="4346447"/>
              <a:ext cx="1121664" cy="403860"/>
            </a:xfrm>
            <a:prstGeom prst="rect">
              <a:avLst/>
            </a:prstGeom>
          </p:spPr>
        </p:pic>
      </p:grpSp>
      <p:grpSp>
        <p:nvGrpSpPr>
          <p:cNvPr id="15" name="object 15"/>
          <p:cNvGrpSpPr/>
          <p:nvPr/>
        </p:nvGrpSpPr>
        <p:grpSpPr>
          <a:xfrm>
            <a:off x="4646548" y="1956689"/>
            <a:ext cx="1669414" cy="3432175"/>
            <a:chOff x="4646548" y="1956689"/>
            <a:chExt cx="1669414" cy="3432175"/>
          </a:xfrm>
        </p:grpSpPr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648204" y="4373880"/>
              <a:ext cx="1665723" cy="101498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646548" y="1956689"/>
              <a:ext cx="1668906" cy="2376805"/>
            </a:xfrm>
            <a:prstGeom prst="rect">
              <a:avLst/>
            </a:prstGeom>
          </p:spPr>
        </p:pic>
      </p:grpSp>
      <p:graphicFrame>
        <p:nvGraphicFramePr>
          <p:cNvPr id="18" name="object 18"/>
          <p:cNvGraphicFramePr>
            <a:graphicFrameLocks noGrp="1"/>
          </p:cNvGraphicFramePr>
          <p:nvPr/>
        </p:nvGraphicFramePr>
        <p:xfrm>
          <a:off x="4680584" y="2016041"/>
          <a:ext cx="1601470" cy="20039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01470"/>
              </a:tblGrid>
              <a:tr h="590356">
                <a:tc>
                  <a:txBody>
                    <a:bodyPr/>
                    <a:lstStyle/>
                    <a:p>
                      <a:pPr marL="156845">
                        <a:lnSpc>
                          <a:spcPts val="1365"/>
                        </a:lnSpc>
                      </a:pPr>
                      <a:r>
                        <a:rPr sz="1200" dirty="0">
                          <a:latin typeface="Arial Narrow"/>
                          <a:cs typeface="Arial Narrow"/>
                        </a:rPr>
                        <a:t>КА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гранулярного</a:t>
                      </a:r>
                      <a:r>
                        <a:rPr sz="1200" spc="-2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депо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  <a:p>
                      <a:pPr marL="230504" marR="221615" indent="40640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 Narrow"/>
                          <a:cs typeface="Arial Narrow"/>
                        </a:rPr>
                        <a:t>пресинаптических  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нервных</a:t>
                      </a:r>
                      <a:r>
                        <a:rPr sz="1200" spc="-10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окончаний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T="0" marB="0"/>
                </a:tc>
              </a:tr>
              <a:tr h="457454">
                <a:tc>
                  <a:txBody>
                    <a:bodyPr/>
                    <a:lstStyle/>
                    <a:p>
                      <a:pPr marL="480059" marR="242570" indent="-23177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200" dirty="0">
                          <a:latin typeface="Arial Narrow"/>
                          <a:cs typeface="Arial Narrow"/>
                        </a:rPr>
                        <a:t>С2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серотониновые  рецепторы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T="40005" marB="0"/>
                </a:tc>
              </a:tr>
              <a:tr h="457200">
                <a:tc>
                  <a:txBody>
                    <a:bodyPr/>
                    <a:lstStyle/>
                    <a:p>
                      <a:pPr marL="480059" marR="278765" indent="-19367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200" dirty="0">
                          <a:latin typeface="Arial Narrow"/>
                          <a:cs typeface="Arial Narrow"/>
                        </a:rPr>
                        <a:t>Д2</a:t>
                      </a:r>
                      <a:r>
                        <a:rPr sz="1200" spc="-6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дофаминовые  рецепторы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T="40005" marB="0"/>
                </a:tc>
              </a:tr>
              <a:tr h="27431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200" spc="-5" dirty="0">
                          <a:latin typeface="Arial Narrow"/>
                          <a:cs typeface="Arial Narrow"/>
                        </a:rPr>
                        <a:t>Рецептор 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к</a:t>
                      </a:r>
                      <a:r>
                        <a:rPr sz="12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ГПП1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T="40005" marB="0"/>
                </a:tc>
              </a:tr>
              <a:tr h="224596">
                <a:tc>
                  <a:txBody>
                    <a:bodyPr/>
                    <a:lstStyle/>
                    <a:p>
                      <a:pPr algn="ctr">
                        <a:lnSpc>
                          <a:spcPts val="1355"/>
                        </a:lnSpc>
                        <a:spcBef>
                          <a:spcPts val="315"/>
                        </a:spcBef>
                      </a:pPr>
                      <a:r>
                        <a:rPr sz="1200" spc="-5" dirty="0">
                          <a:latin typeface="Arial Narrow"/>
                          <a:cs typeface="Arial Narrow"/>
                        </a:rPr>
                        <a:t>Внеклеточный</a:t>
                      </a:r>
                      <a:r>
                        <a:rPr sz="1200" spc="-2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матрикс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T="40005" marB="0"/>
                </a:tc>
              </a:tr>
            </a:tbl>
          </a:graphicData>
        </a:graphic>
      </p:graphicFrame>
      <p:pic>
        <p:nvPicPr>
          <p:cNvPr id="19" name="object 1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965191" y="4424171"/>
            <a:ext cx="925067" cy="403860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5066538" y="4468495"/>
            <a:ext cx="70675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006FC0"/>
                </a:solidFill>
                <a:latin typeface="Arial Narrow"/>
                <a:cs typeface="Arial Narrow"/>
              </a:rPr>
              <a:t>МИШЕ</a:t>
            </a:r>
            <a:r>
              <a:rPr sz="1400" b="1" spc="-10" dirty="0">
                <a:solidFill>
                  <a:srgbClr val="006FC0"/>
                </a:solidFill>
                <a:latin typeface="Arial Narrow"/>
                <a:cs typeface="Arial Narrow"/>
              </a:rPr>
              <a:t>Н</a:t>
            </a:r>
            <a:r>
              <a:rPr sz="1400" b="1" dirty="0">
                <a:solidFill>
                  <a:srgbClr val="006FC0"/>
                </a:solidFill>
                <a:latin typeface="Arial Narrow"/>
                <a:cs typeface="Arial Narrow"/>
              </a:rPr>
              <a:t>И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924048" y="4175886"/>
            <a:ext cx="90360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7785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4F6128"/>
                </a:solidFill>
                <a:latin typeface="Arial Narrow"/>
                <a:cs typeface="Arial Narrow"/>
              </a:rPr>
              <a:t>ТИПОВЫЕ  ПРОЦЕС</a:t>
            </a:r>
            <a:r>
              <a:rPr sz="1400" b="1" spc="-10" dirty="0">
                <a:solidFill>
                  <a:srgbClr val="4F6128"/>
                </a:solidFill>
                <a:latin typeface="Arial Narrow"/>
                <a:cs typeface="Arial Narrow"/>
              </a:rPr>
              <a:t>С</a:t>
            </a:r>
            <a:r>
              <a:rPr sz="1400" b="1" dirty="0">
                <a:solidFill>
                  <a:srgbClr val="4F6128"/>
                </a:solidFill>
                <a:latin typeface="Arial Narrow"/>
                <a:cs typeface="Arial Narrow"/>
              </a:rPr>
              <a:t>Ы</a:t>
            </a:r>
            <a:endParaRPr sz="1400">
              <a:latin typeface="Arial Narrow"/>
              <a:cs typeface="Arial Narrow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6995921" y="1622425"/>
            <a:ext cx="1698625" cy="3665220"/>
            <a:chOff x="6995921" y="1622425"/>
            <a:chExt cx="1698625" cy="3665220"/>
          </a:xfrm>
        </p:grpSpPr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998207" y="4203193"/>
              <a:ext cx="1696211" cy="108421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995921" y="1622425"/>
              <a:ext cx="1695450" cy="2541651"/>
            </a:xfrm>
            <a:prstGeom prst="rect">
              <a:avLst/>
            </a:prstGeom>
          </p:spPr>
        </p:pic>
      </p:grpSp>
      <p:graphicFrame>
        <p:nvGraphicFramePr>
          <p:cNvPr id="25" name="object 25"/>
          <p:cNvGraphicFramePr>
            <a:graphicFrameLocks noGrp="1"/>
          </p:cNvGraphicFramePr>
          <p:nvPr/>
        </p:nvGraphicFramePr>
        <p:xfrm>
          <a:off x="7122032" y="1681650"/>
          <a:ext cx="1449070" cy="23618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49070"/>
              </a:tblGrid>
              <a:tr h="288477">
                <a:tc>
                  <a:txBody>
                    <a:bodyPr/>
                    <a:lstStyle/>
                    <a:p>
                      <a:pPr marL="1905" algn="ctr">
                        <a:lnSpc>
                          <a:spcPts val="1365"/>
                        </a:lnSpc>
                      </a:pPr>
                      <a:r>
                        <a:rPr sz="1200" spc="-5" dirty="0">
                          <a:latin typeface="Arial Narrow"/>
                          <a:cs typeface="Arial Narrow"/>
                        </a:rPr>
                        <a:t>Резерпин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T="0" marB="0"/>
                </a:tc>
              </a:tr>
              <a:tr h="521207">
                <a:tc>
                  <a:txBody>
                    <a:bodyPr/>
                    <a:lstStyle/>
                    <a:p>
                      <a:pPr marL="279400" marR="269240" indent="104775">
                        <a:lnSpc>
                          <a:spcPct val="100000"/>
                        </a:lnSpc>
                        <a:spcBef>
                          <a:spcPts val="815"/>
                        </a:spcBef>
                      </a:pPr>
                      <a:r>
                        <a:rPr sz="1200" spc="-5" dirty="0">
                          <a:latin typeface="Arial Narrow"/>
                          <a:cs typeface="Arial Narrow"/>
                        </a:rPr>
                        <a:t>Кетансерин  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Ц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ипр</a:t>
                      </a:r>
                      <a:r>
                        <a:rPr sz="1200" spc="5" dirty="0">
                          <a:latin typeface="Arial Narrow"/>
                          <a:cs typeface="Arial Narrow"/>
                        </a:rPr>
                        <a:t>о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г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е</a:t>
                      </a:r>
                      <a:r>
                        <a:rPr sz="1200" spc="-10" dirty="0">
                          <a:latin typeface="Arial Narrow"/>
                          <a:cs typeface="Arial Narrow"/>
                        </a:rPr>
                        <a:t>п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тадин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T="103505" marB="0"/>
                </a:tc>
              </a:tr>
              <a:tr h="457326">
                <a:tc>
                  <a:txBody>
                    <a:bodyPr/>
                    <a:lstStyle/>
                    <a:p>
                      <a:pPr marL="338455" marR="329565" indent="10033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200" spc="-5" dirty="0">
                          <a:latin typeface="Arial Narrow"/>
                          <a:cs typeface="Arial Narrow"/>
                        </a:rPr>
                        <a:t>Спиперон  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Г</a:t>
                      </a:r>
                      <a:r>
                        <a:rPr sz="1200" spc="5" dirty="0">
                          <a:latin typeface="Arial Narrow"/>
                          <a:cs typeface="Arial Narrow"/>
                        </a:rPr>
                        <a:t>а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л</a:t>
                      </a:r>
                      <a:r>
                        <a:rPr sz="1200" spc="5" dirty="0">
                          <a:latin typeface="Arial Narrow"/>
                          <a:cs typeface="Arial Narrow"/>
                        </a:rPr>
                        <a:t>о</a:t>
                      </a:r>
                      <a:r>
                        <a:rPr sz="1200" spc="-10" dirty="0">
                          <a:latin typeface="Arial Narrow"/>
                          <a:cs typeface="Arial Narrow"/>
                        </a:rPr>
                        <a:t>п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ер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и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дол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T="40005" marB="0"/>
                </a:tc>
              </a:tr>
              <a:tr h="457200">
                <a:tc>
                  <a:txBody>
                    <a:bodyPr/>
                    <a:lstStyle/>
                    <a:p>
                      <a:pPr marL="469900" marR="119380" indent="-34290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200" dirty="0">
                          <a:latin typeface="Arial Narrow"/>
                          <a:cs typeface="Arial Narrow"/>
                        </a:rPr>
                        <a:t>Гл</a:t>
                      </a:r>
                      <a:r>
                        <a:rPr sz="1200" spc="-10" dirty="0">
                          <a:latin typeface="Arial Narrow"/>
                          <a:cs typeface="Arial Narrow"/>
                        </a:rPr>
                        <a:t>ю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к</a:t>
                      </a:r>
                      <a:r>
                        <a:rPr sz="1200" spc="5" dirty="0">
                          <a:latin typeface="Arial Narrow"/>
                          <a:cs typeface="Arial Narrow"/>
                        </a:rPr>
                        <a:t>а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г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оно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п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од</a:t>
                      </a:r>
                      <a:r>
                        <a:rPr sz="1200" spc="5" dirty="0">
                          <a:latin typeface="Arial Narrow"/>
                          <a:cs typeface="Arial Narrow"/>
                        </a:rPr>
                        <a:t>о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бн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ы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й  </a:t>
                      </a:r>
                      <a:r>
                        <a:rPr sz="1200" spc="-5" dirty="0">
                          <a:latin typeface="Arial Narrow"/>
                          <a:cs typeface="Arial Narrow"/>
                        </a:rPr>
                        <a:t>пептид</a:t>
                      </a:r>
                      <a:r>
                        <a:rPr sz="1200" spc="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200" dirty="0">
                          <a:latin typeface="Arial Narrow"/>
                          <a:cs typeface="Arial Narrow"/>
                        </a:rPr>
                        <a:t>1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T="40005" marB="0"/>
                </a:tc>
              </a:tr>
              <a:tr h="343662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200" dirty="0">
                          <a:latin typeface="Arial Narrow"/>
                          <a:cs typeface="Arial Narrow"/>
                        </a:rPr>
                        <a:t>Гиалуронидаза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T="40005" marB="0"/>
                </a:tc>
              </a:tr>
              <a:tr h="293938">
                <a:tc>
                  <a:txBody>
                    <a:bodyPr/>
                    <a:lstStyle/>
                    <a:p>
                      <a:pPr marL="635" algn="ctr">
                        <a:lnSpc>
                          <a:spcPts val="1355"/>
                        </a:lnSpc>
                        <a:spcBef>
                          <a:spcPts val="860"/>
                        </a:spcBef>
                      </a:pPr>
                      <a:r>
                        <a:rPr sz="1200" spc="-5" dirty="0">
                          <a:latin typeface="Arial Narrow"/>
                          <a:cs typeface="Arial Narrow"/>
                        </a:rPr>
                        <a:t>Цитокины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T="109220" marB="0"/>
                </a:tc>
              </a:tr>
            </a:tbl>
          </a:graphicData>
        </a:graphic>
      </p:graphicFrame>
      <p:pic>
        <p:nvPicPr>
          <p:cNvPr id="26" name="object 26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7258811" y="4270247"/>
            <a:ext cx="1193292" cy="403860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7360411" y="4313935"/>
            <a:ext cx="97472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C00000"/>
                </a:solidFill>
                <a:latin typeface="Arial Narrow"/>
                <a:cs typeface="Arial Narrow"/>
              </a:rPr>
              <a:t>ПРЕ</a:t>
            </a:r>
            <a:r>
              <a:rPr sz="1400" b="1" spc="-10" dirty="0">
                <a:solidFill>
                  <a:srgbClr val="C00000"/>
                </a:solidFill>
                <a:latin typeface="Arial Narrow"/>
                <a:cs typeface="Arial Narrow"/>
              </a:rPr>
              <a:t>П</a:t>
            </a:r>
            <a:r>
              <a:rPr sz="1400" b="1" dirty="0">
                <a:solidFill>
                  <a:srgbClr val="C00000"/>
                </a:solidFill>
                <a:latin typeface="Arial Narrow"/>
                <a:cs typeface="Arial Narrow"/>
              </a:rPr>
              <a:t>АР</a:t>
            </a:r>
            <a:r>
              <a:rPr sz="1400" b="1" spc="-10" dirty="0">
                <a:solidFill>
                  <a:srgbClr val="C00000"/>
                </a:solidFill>
                <a:latin typeface="Arial Narrow"/>
                <a:cs typeface="Arial Narrow"/>
              </a:rPr>
              <a:t>А</a:t>
            </a:r>
            <a:r>
              <a:rPr sz="1400" b="1" dirty="0">
                <a:solidFill>
                  <a:srgbClr val="C00000"/>
                </a:solidFill>
                <a:latin typeface="Arial Narrow"/>
                <a:cs typeface="Arial Narrow"/>
              </a:rPr>
              <a:t>ТЫ</a:t>
            </a:r>
            <a:endParaRPr sz="1400">
              <a:latin typeface="Arial Narrow"/>
              <a:cs typeface="Arial Narrow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863790" y="1291463"/>
            <a:ext cx="762635" cy="468630"/>
            <a:chOff x="863790" y="1291463"/>
            <a:chExt cx="762635" cy="468630"/>
          </a:xfrm>
        </p:grpSpPr>
        <p:pic>
          <p:nvPicPr>
            <p:cNvPr id="29" name="object 2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66965" y="1294638"/>
              <a:ext cx="756094" cy="461772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866965" y="1294638"/>
              <a:ext cx="756285" cy="462280"/>
            </a:xfrm>
            <a:custGeom>
              <a:avLst/>
              <a:gdLst/>
              <a:ahLst/>
              <a:cxnLst/>
              <a:rect l="l" t="t" r="r" b="b"/>
              <a:pathLst>
                <a:path w="756285" h="462280">
                  <a:moveTo>
                    <a:pt x="0" y="230886"/>
                  </a:moveTo>
                  <a:lnTo>
                    <a:pt x="16005" y="164205"/>
                  </a:lnTo>
                  <a:lnTo>
                    <a:pt x="60904" y="105169"/>
                  </a:lnTo>
                  <a:lnTo>
                    <a:pt x="92726" y="79410"/>
                  </a:lnTo>
                  <a:lnTo>
                    <a:pt x="130017" y="56634"/>
                  </a:lnTo>
                  <a:lnTo>
                    <a:pt x="172192" y="37198"/>
                  </a:lnTo>
                  <a:lnTo>
                    <a:pt x="218667" y="21460"/>
                  </a:lnTo>
                  <a:lnTo>
                    <a:pt x="268857" y="9776"/>
                  </a:lnTo>
                  <a:lnTo>
                    <a:pt x="322176" y="2503"/>
                  </a:lnTo>
                  <a:lnTo>
                    <a:pt x="378040" y="0"/>
                  </a:lnTo>
                  <a:lnTo>
                    <a:pt x="433899" y="2503"/>
                  </a:lnTo>
                  <a:lnTo>
                    <a:pt x="487216" y="9776"/>
                  </a:lnTo>
                  <a:lnTo>
                    <a:pt x="537405" y="21460"/>
                  </a:lnTo>
                  <a:lnTo>
                    <a:pt x="583881" y="37198"/>
                  </a:lnTo>
                  <a:lnTo>
                    <a:pt x="626059" y="56634"/>
                  </a:lnTo>
                  <a:lnTo>
                    <a:pt x="663353" y="79410"/>
                  </a:lnTo>
                  <a:lnTo>
                    <a:pt x="695179" y="105169"/>
                  </a:lnTo>
                  <a:lnTo>
                    <a:pt x="720952" y="133553"/>
                  </a:lnTo>
                  <a:lnTo>
                    <a:pt x="751994" y="196768"/>
                  </a:lnTo>
                  <a:lnTo>
                    <a:pt x="756094" y="230886"/>
                  </a:lnTo>
                  <a:lnTo>
                    <a:pt x="751994" y="265003"/>
                  </a:lnTo>
                  <a:lnTo>
                    <a:pt x="720952" y="328218"/>
                  </a:lnTo>
                  <a:lnTo>
                    <a:pt x="695179" y="356602"/>
                  </a:lnTo>
                  <a:lnTo>
                    <a:pt x="663353" y="382361"/>
                  </a:lnTo>
                  <a:lnTo>
                    <a:pt x="626059" y="405137"/>
                  </a:lnTo>
                  <a:lnTo>
                    <a:pt x="583881" y="424573"/>
                  </a:lnTo>
                  <a:lnTo>
                    <a:pt x="537405" y="440311"/>
                  </a:lnTo>
                  <a:lnTo>
                    <a:pt x="487216" y="451995"/>
                  </a:lnTo>
                  <a:lnTo>
                    <a:pt x="433899" y="459268"/>
                  </a:lnTo>
                  <a:lnTo>
                    <a:pt x="378040" y="461772"/>
                  </a:lnTo>
                  <a:lnTo>
                    <a:pt x="322176" y="459268"/>
                  </a:lnTo>
                  <a:lnTo>
                    <a:pt x="268857" y="451995"/>
                  </a:lnTo>
                  <a:lnTo>
                    <a:pt x="218667" y="440311"/>
                  </a:lnTo>
                  <a:lnTo>
                    <a:pt x="172192" y="424573"/>
                  </a:lnTo>
                  <a:lnTo>
                    <a:pt x="130017" y="405137"/>
                  </a:lnTo>
                  <a:lnTo>
                    <a:pt x="92726" y="382361"/>
                  </a:lnTo>
                  <a:lnTo>
                    <a:pt x="60904" y="356602"/>
                  </a:lnTo>
                  <a:lnTo>
                    <a:pt x="35135" y="328218"/>
                  </a:lnTo>
                  <a:lnTo>
                    <a:pt x="4098" y="265003"/>
                  </a:lnTo>
                  <a:lnTo>
                    <a:pt x="0" y="230886"/>
                  </a:lnTo>
                  <a:close/>
                </a:path>
              </a:pathLst>
            </a:custGeom>
            <a:ln w="6350">
              <a:solidFill>
                <a:srgbClr val="2C69B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042708" y="1294638"/>
              <a:ext cx="461352" cy="253746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1042708" y="1294638"/>
              <a:ext cx="461645" cy="254000"/>
            </a:xfrm>
            <a:custGeom>
              <a:avLst/>
              <a:gdLst/>
              <a:ahLst/>
              <a:cxnLst/>
              <a:rect l="l" t="t" r="r" b="b"/>
              <a:pathLst>
                <a:path w="461644" h="254000">
                  <a:moveTo>
                    <a:pt x="0" y="126873"/>
                  </a:moveTo>
                  <a:lnTo>
                    <a:pt x="31498" y="62822"/>
                  </a:lnTo>
                  <a:lnTo>
                    <a:pt x="67573" y="37147"/>
                  </a:lnTo>
                  <a:lnTo>
                    <a:pt x="114268" y="17314"/>
                  </a:lnTo>
                  <a:lnTo>
                    <a:pt x="169383" y="4529"/>
                  </a:lnTo>
                  <a:lnTo>
                    <a:pt x="230720" y="0"/>
                  </a:lnTo>
                  <a:lnTo>
                    <a:pt x="292034" y="4529"/>
                  </a:lnTo>
                  <a:lnTo>
                    <a:pt x="347128" y="17314"/>
                  </a:lnTo>
                  <a:lnTo>
                    <a:pt x="393804" y="37147"/>
                  </a:lnTo>
                  <a:lnTo>
                    <a:pt x="429866" y="62822"/>
                  </a:lnTo>
                  <a:lnTo>
                    <a:pt x="453114" y="93133"/>
                  </a:lnTo>
                  <a:lnTo>
                    <a:pt x="461352" y="126873"/>
                  </a:lnTo>
                  <a:lnTo>
                    <a:pt x="453114" y="160612"/>
                  </a:lnTo>
                  <a:lnTo>
                    <a:pt x="429866" y="190923"/>
                  </a:lnTo>
                  <a:lnTo>
                    <a:pt x="393804" y="216598"/>
                  </a:lnTo>
                  <a:lnTo>
                    <a:pt x="347128" y="236431"/>
                  </a:lnTo>
                  <a:lnTo>
                    <a:pt x="292034" y="249216"/>
                  </a:lnTo>
                  <a:lnTo>
                    <a:pt x="230720" y="253746"/>
                  </a:lnTo>
                  <a:lnTo>
                    <a:pt x="169383" y="249216"/>
                  </a:lnTo>
                  <a:lnTo>
                    <a:pt x="114268" y="236431"/>
                  </a:lnTo>
                  <a:lnTo>
                    <a:pt x="67573" y="216598"/>
                  </a:lnTo>
                  <a:lnTo>
                    <a:pt x="31498" y="190923"/>
                  </a:lnTo>
                  <a:lnTo>
                    <a:pt x="8241" y="160612"/>
                  </a:lnTo>
                  <a:lnTo>
                    <a:pt x="0" y="126873"/>
                  </a:lnTo>
                  <a:close/>
                </a:path>
              </a:pathLst>
            </a:custGeom>
            <a:ln w="6350">
              <a:solidFill>
                <a:srgbClr val="4F612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/>
          <p:nvPr/>
        </p:nvSpPr>
        <p:spPr>
          <a:xfrm>
            <a:off x="433057" y="5460428"/>
            <a:ext cx="8211184" cy="954405"/>
          </a:xfrm>
          <a:custGeom>
            <a:avLst/>
            <a:gdLst/>
            <a:ahLst/>
            <a:cxnLst/>
            <a:rect l="l" t="t" r="r" b="b"/>
            <a:pathLst>
              <a:path w="8211184" h="954404">
                <a:moveTo>
                  <a:pt x="8210804" y="0"/>
                </a:moveTo>
                <a:lnTo>
                  <a:pt x="0" y="0"/>
                </a:lnTo>
                <a:lnTo>
                  <a:pt x="0" y="954112"/>
                </a:lnTo>
                <a:lnTo>
                  <a:pt x="8210804" y="954112"/>
                </a:lnTo>
                <a:lnTo>
                  <a:pt x="82108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511860" y="5490159"/>
            <a:ext cx="8053070" cy="880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Arial Narrow"/>
                <a:cs typeface="Arial Narrow"/>
              </a:rPr>
              <a:t>Ускорить регенерацию повреждённых тканей возможно, </a:t>
            </a:r>
            <a:r>
              <a:rPr sz="1400" dirty="0">
                <a:latin typeface="Arial Narrow"/>
                <a:cs typeface="Arial Narrow"/>
              </a:rPr>
              <a:t>влияя на </a:t>
            </a:r>
            <a:r>
              <a:rPr sz="1400" spc="-5" dirty="0">
                <a:latin typeface="Arial Narrow"/>
                <a:cs typeface="Arial Narrow"/>
              </a:rPr>
              <a:t>симпатическую регуляцию </a:t>
            </a:r>
            <a:r>
              <a:rPr sz="1400" dirty="0">
                <a:latin typeface="Arial Narrow"/>
                <a:cs typeface="Arial Narrow"/>
              </a:rPr>
              <a:t>«ниш» СК,  </a:t>
            </a:r>
            <a:r>
              <a:rPr sz="1400" spc="-5" dirty="0">
                <a:latin typeface="Arial Narrow"/>
                <a:cs typeface="Arial Narrow"/>
              </a:rPr>
              <a:t>гиалуроновую составляющую внеклеточного матрикса, </a:t>
            </a:r>
            <a:r>
              <a:rPr sz="1400" dirty="0">
                <a:latin typeface="Arial Narrow"/>
                <a:cs typeface="Arial Narrow"/>
              </a:rPr>
              <a:t>дофаминовую </a:t>
            </a:r>
            <a:r>
              <a:rPr sz="1400" spc="-5" dirty="0">
                <a:latin typeface="Arial Narrow"/>
                <a:cs typeface="Arial Narrow"/>
              </a:rPr>
              <a:t>регуляцию транс-эндотелиального перехода,  серотониновую составляющую фиброза </a:t>
            </a:r>
            <a:r>
              <a:rPr sz="1400" dirty="0">
                <a:latin typeface="Arial Narrow"/>
                <a:cs typeface="Arial Narrow"/>
              </a:rPr>
              <a:t>и </a:t>
            </a:r>
            <a:r>
              <a:rPr sz="1400" spc="-5" dirty="0">
                <a:latin typeface="Arial Narrow"/>
                <a:cs typeface="Arial Narrow"/>
              </a:rPr>
              <a:t>катехоламиновую регуляцию воспаления. Использовали лекарственные  срéдства, </a:t>
            </a:r>
            <a:r>
              <a:rPr sz="1400" dirty="0">
                <a:latin typeface="Arial Narrow"/>
                <a:cs typeface="Arial Narrow"/>
              </a:rPr>
              <a:t>входящие в </a:t>
            </a:r>
            <a:r>
              <a:rPr sz="1400" spc="-5" dirty="0">
                <a:latin typeface="Arial Narrow"/>
                <a:cs typeface="Arial Narrow"/>
              </a:rPr>
              <a:t>Государственный реестр лекарственных препаратов </a:t>
            </a:r>
            <a:r>
              <a:rPr sz="1400" dirty="0">
                <a:latin typeface="Arial Narrow"/>
                <a:cs typeface="Arial Narrow"/>
              </a:rPr>
              <a:t>РФ </a:t>
            </a:r>
            <a:r>
              <a:rPr sz="1400" spc="-5" dirty="0">
                <a:latin typeface="Arial Narrow"/>
                <a:cs typeface="Arial Narrow"/>
              </a:rPr>
              <a:t>или </a:t>
            </a:r>
            <a:r>
              <a:rPr sz="1400" dirty="0">
                <a:latin typeface="Arial Narrow"/>
                <a:cs typeface="Arial Narrow"/>
              </a:rPr>
              <a:t>их </a:t>
            </a:r>
            <a:r>
              <a:rPr sz="1400" spc="-5" dirty="0">
                <a:latin typeface="Arial Narrow"/>
                <a:cs typeface="Arial Narrow"/>
              </a:rPr>
              <a:t>зарубежные</a:t>
            </a:r>
            <a:r>
              <a:rPr sz="1400" spc="90" dirty="0">
                <a:latin typeface="Arial Narrow"/>
                <a:cs typeface="Arial Narrow"/>
              </a:rPr>
              <a:t> </a:t>
            </a:r>
            <a:r>
              <a:rPr sz="1400" spc="-5" dirty="0">
                <a:latin typeface="Arial Narrow"/>
                <a:cs typeface="Arial Narrow"/>
              </a:rPr>
              <a:t>аналоги.</a:t>
            </a:r>
            <a:endParaRPr sz="1400">
              <a:latin typeface="Arial Narrow"/>
              <a:cs typeface="Arial Narrow"/>
            </a:endParaRPr>
          </a:p>
        </p:txBody>
      </p:sp>
      <p:pic>
        <p:nvPicPr>
          <p:cNvPr id="35" name="object 35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4355585" y="1109443"/>
            <a:ext cx="2238765" cy="711746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608076" y="3512820"/>
            <a:ext cx="1255776" cy="403859"/>
          </a:xfrm>
          <a:prstGeom prst="rect">
            <a:avLst/>
          </a:prstGeom>
        </p:spPr>
      </p:pic>
      <p:sp>
        <p:nvSpPr>
          <p:cNvPr id="37" name="object 37"/>
          <p:cNvSpPr txBox="1"/>
          <p:nvPr/>
        </p:nvSpPr>
        <p:spPr>
          <a:xfrm>
            <a:off x="708456" y="3556253"/>
            <a:ext cx="103822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solidFill>
                  <a:srgbClr val="E36C09"/>
                </a:solidFill>
                <a:latin typeface="Arial Narrow"/>
                <a:cs typeface="Arial Narrow"/>
              </a:rPr>
              <a:t>АКТИВНОСТЬ</a:t>
            </a:r>
            <a:endParaRPr sz="1400">
              <a:latin typeface="Arial Narrow"/>
              <a:cs typeface="Arial Narrow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6251447" y="2686811"/>
            <a:ext cx="637540" cy="315595"/>
            <a:chOff x="6251447" y="2686811"/>
            <a:chExt cx="637540" cy="315595"/>
          </a:xfrm>
        </p:grpSpPr>
        <p:pic>
          <p:nvPicPr>
            <p:cNvPr id="39" name="object 3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251447" y="2686811"/>
              <a:ext cx="637031" cy="315467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6408800" y="2762630"/>
              <a:ext cx="436880" cy="114300"/>
            </a:xfrm>
            <a:custGeom>
              <a:avLst/>
              <a:gdLst/>
              <a:ahLst/>
              <a:cxnLst/>
              <a:rect l="l" t="t" r="r" b="b"/>
              <a:pathLst>
                <a:path w="436879" h="114300">
                  <a:moveTo>
                    <a:pt x="113665" y="0"/>
                  </a:moveTo>
                  <a:lnTo>
                    <a:pt x="0" y="58293"/>
                  </a:lnTo>
                  <a:lnTo>
                    <a:pt x="114807" y="114173"/>
                  </a:lnTo>
                  <a:lnTo>
                    <a:pt x="89184" y="76581"/>
                  </a:lnTo>
                  <a:lnTo>
                    <a:pt x="76326" y="76581"/>
                  </a:lnTo>
                  <a:lnTo>
                    <a:pt x="75946" y="38481"/>
                  </a:lnTo>
                  <a:lnTo>
                    <a:pt x="88693" y="38346"/>
                  </a:lnTo>
                  <a:lnTo>
                    <a:pt x="113665" y="0"/>
                  </a:lnTo>
                  <a:close/>
                </a:path>
                <a:path w="436879" h="114300">
                  <a:moveTo>
                    <a:pt x="88693" y="38346"/>
                  </a:moveTo>
                  <a:lnTo>
                    <a:pt x="75946" y="38481"/>
                  </a:lnTo>
                  <a:lnTo>
                    <a:pt x="76326" y="76581"/>
                  </a:lnTo>
                  <a:lnTo>
                    <a:pt x="89092" y="76445"/>
                  </a:lnTo>
                  <a:lnTo>
                    <a:pt x="76200" y="57531"/>
                  </a:lnTo>
                  <a:lnTo>
                    <a:pt x="88693" y="38346"/>
                  </a:lnTo>
                  <a:close/>
                </a:path>
                <a:path w="436879" h="114300">
                  <a:moveTo>
                    <a:pt x="89092" y="76445"/>
                  </a:moveTo>
                  <a:lnTo>
                    <a:pt x="76326" y="76581"/>
                  </a:lnTo>
                  <a:lnTo>
                    <a:pt x="89184" y="76581"/>
                  </a:lnTo>
                  <a:lnTo>
                    <a:pt x="89092" y="76445"/>
                  </a:lnTo>
                  <a:close/>
                </a:path>
                <a:path w="436879" h="114300">
                  <a:moveTo>
                    <a:pt x="435991" y="34671"/>
                  </a:moveTo>
                  <a:lnTo>
                    <a:pt x="88693" y="38346"/>
                  </a:lnTo>
                  <a:lnTo>
                    <a:pt x="76200" y="57531"/>
                  </a:lnTo>
                  <a:lnTo>
                    <a:pt x="89092" y="76445"/>
                  </a:lnTo>
                  <a:lnTo>
                    <a:pt x="436372" y="72771"/>
                  </a:lnTo>
                  <a:lnTo>
                    <a:pt x="435991" y="34671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1"/>
          <p:cNvSpPr txBox="1">
            <a:spLocks noGrp="1"/>
          </p:cNvSpPr>
          <p:nvPr>
            <p:ph type="title"/>
          </p:nvPr>
        </p:nvSpPr>
        <p:spPr>
          <a:xfrm>
            <a:off x="1966976" y="400304"/>
            <a:ext cx="521779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0" spc="-10" dirty="0">
                <a:solidFill>
                  <a:srgbClr val="C00000"/>
                </a:solidFill>
                <a:latin typeface="Arial Narrow"/>
                <a:cs typeface="Arial Narrow"/>
              </a:rPr>
              <a:t>Нейромедиаторная регуляция стволовых</a:t>
            </a:r>
            <a:r>
              <a:rPr sz="2200" b="0" spc="90" dirty="0">
                <a:solidFill>
                  <a:srgbClr val="C00000"/>
                </a:solidFill>
                <a:latin typeface="Arial Narrow"/>
                <a:cs typeface="Arial Narrow"/>
              </a:rPr>
              <a:t> </a:t>
            </a:r>
            <a:r>
              <a:rPr sz="2200" b="0" spc="-10" dirty="0">
                <a:solidFill>
                  <a:srgbClr val="C00000"/>
                </a:solidFill>
                <a:latin typeface="Arial Narrow"/>
                <a:cs typeface="Arial Narrow"/>
              </a:rPr>
              <a:t>клеток</a:t>
            </a:r>
            <a:endParaRPr sz="22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96373" y="407890"/>
            <a:ext cx="1725930" cy="1906270"/>
            <a:chOff x="796373" y="407890"/>
            <a:chExt cx="1725930" cy="19062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6373" y="407890"/>
              <a:ext cx="1725423" cy="1905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276604" y="1978875"/>
              <a:ext cx="920750" cy="218440"/>
            </a:xfrm>
            <a:custGeom>
              <a:avLst/>
              <a:gdLst/>
              <a:ahLst/>
              <a:cxnLst/>
              <a:rect l="l" t="t" r="r" b="b"/>
              <a:pathLst>
                <a:path w="920750" h="218439">
                  <a:moveTo>
                    <a:pt x="920153" y="0"/>
                  </a:moveTo>
                  <a:lnTo>
                    <a:pt x="0" y="0"/>
                  </a:lnTo>
                  <a:lnTo>
                    <a:pt x="0" y="218097"/>
                  </a:lnTo>
                  <a:lnTo>
                    <a:pt x="920153" y="218097"/>
                  </a:lnTo>
                  <a:lnTo>
                    <a:pt x="92015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76604" y="1978875"/>
              <a:ext cx="920750" cy="218440"/>
            </a:xfrm>
            <a:custGeom>
              <a:avLst/>
              <a:gdLst/>
              <a:ahLst/>
              <a:cxnLst/>
              <a:rect l="l" t="t" r="r" b="b"/>
              <a:pathLst>
                <a:path w="920750" h="218439">
                  <a:moveTo>
                    <a:pt x="0" y="218097"/>
                  </a:moveTo>
                  <a:lnTo>
                    <a:pt x="920153" y="218097"/>
                  </a:lnTo>
                  <a:lnTo>
                    <a:pt x="920153" y="0"/>
                  </a:lnTo>
                  <a:lnTo>
                    <a:pt x="0" y="0"/>
                  </a:lnTo>
                  <a:lnTo>
                    <a:pt x="0" y="218097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107817" y="1119885"/>
            <a:ext cx="44608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D54F38"/>
                </a:solidFill>
                <a:latin typeface="Arial Narrow"/>
                <a:cs typeface="Arial Narrow"/>
              </a:rPr>
              <a:t>Резерпин </a:t>
            </a:r>
            <a:r>
              <a:rPr sz="1200" dirty="0">
                <a:latin typeface="Arial Narrow"/>
                <a:cs typeface="Arial Narrow"/>
              </a:rPr>
              <a:t>- </a:t>
            </a:r>
            <a:r>
              <a:rPr sz="1200" spc="-5" dirty="0">
                <a:latin typeface="Arial Narrow"/>
                <a:cs typeface="Arial Narrow"/>
              </a:rPr>
              <a:t>ингибитор везикулярного захвата катехоламинов </a:t>
            </a:r>
            <a:r>
              <a:rPr sz="1200" dirty="0">
                <a:latin typeface="Arial Narrow"/>
                <a:cs typeface="Arial Narrow"/>
              </a:rPr>
              <a:t>и</a:t>
            </a:r>
            <a:r>
              <a:rPr sz="1200" spc="70" dirty="0">
                <a:latin typeface="Arial Narrow"/>
                <a:cs typeface="Arial Narrow"/>
              </a:rPr>
              <a:t> </a:t>
            </a:r>
            <a:r>
              <a:rPr sz="1200" spc="-5" dirty="0">
                <a:latin typeface="Arial Narrow"/>
                <a:cs typeface="Arial Narrow"/>
              </a:rPr>
              <a:t>серотонина.</a:t>
            </a:r>
            <a:endParaRPr sz="1200">
              <a:latin typeface="Arial Narrow"/>
              <a:cs typeface="Arial Narrow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5017" y="2441269"/>
            <a:ext cx="1772938" cy="827039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3082417" y="2611882"/>
            <a:ext cx="43821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D54F38"/>
                </a:solidFill>
                <a:latin typeface="Arial Narrow"/>
                <a:cs typeface="Arial Narrow"/>
              </a:rPr>
              <a:t>Кетансерин </a:t>
            </a:r>
            <a:r>
              <a:rPr sz="1200" b="1" dirty="0">
                <a:solidFill>
                  <a:srgbClr val="D54F38"/>
                </a:solidFill>
                <a:latin typeface="Arial Narrow"/>
                <a:cs typeface="Arial Narrow"/>
              </a:rPr>
              <a:t>- </a:t>
            </a:r>
            <a:r>
              <a:rPr sz="1200" dirty="0">
                <a:latin typeface="Arial Narrow"/>
                <a:cs typeface="Arial Narrow"/>
              </a:rPr>
              <a:t>селективный антагонист </a:t>
            </a:r>
            <a:r>
              <a:rPr sz="1200" spc="-5" dirty="0">
                <a:latin typeface="Arial Narrow"/>
                <a:cs typeface="Arial Narrow"/>
              </a:rPr>
              <a:t>5-НТ</a:t>
            </a:r>
            <a:r>
              <a:rPr sz="1200" spc="-7" baseline="-20833" dirty="0">
                <a:latin typeface="Arial Narrow"/>
                <a:cs typeface="Arial Narrow"/>
              </a:rPr>
              <a:t>2 </a:t>
            </a:r>
            <a:r>
              <a:rPr sz="1200" spc="-5" dirty="0">
                <a:latin typeface="Arial Narrow"/>
                <a:cs typeface="Arial Narrow"/>
              </a:rPr>
              <a:t>серотониновых</a:t>
            </a:r>
            <a:r>
              <a:rPr sz="1200" spc="-130" dirty="0">
                <a:latin typeface="Arial Narrow"/>
                <a:cs typeface="Arial Narrow"/>
              </a:rPr>
              <a:t> </a:t>
            </a:r>
            <a:r>
              <a:rPr sz="1200" dirty="0">
                <a:latin typeface="Arial Narrow"/>
                <a:cs typeface="Arial Narrow"/>
              </a:rPr>
              <a:t>рецепторов.</a:t>
            </a:r>
            <a:endParaRPr sz="1200">
              <a:latin typeface="Arial Narrow"/>
              <a:cs typeface="Arial Narrow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81092" y="3550602"/>
            <a:ext cx="817074" cy="746056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3048635" y="3725926"/>
            <a:ext cx="55733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D54F38"/>
                </a:solidFill>
                <a:latin typeface="Arial Narrow"/>
                <a:cs typeface="Arial Narrow"/>
              </a:rPr>
              <a:t>Ципрогептадин </a:t>
            </a:r>
            <a:r>
              <a:rPr sz="1200" spc="-5" dirty="0">
                <a:latin typeface="Arial Narrow"/>
                <a:cs typeface="Arial Narrow"/>
              </a:rPr>
              <a:t>блокирует гистаминные H</a:t>
            </a:r>
            <a:r>
              <a:rPr sz="1200" spc="-7" baseline="-20833" dirty="0">
                <a:latin typeface="Arial Narrow"/>
                <a:cs typeface="Arial Narrow"/>
              </a:rPr>
              <a:t>1</a:t>
            </a:r>
            <a:r>
              <a:rPr sz="1200" spc="-5" dirty="0">
                <a:latin typeface="Arial Narrow"/>
                <a:cs typeface="Arial Narrow"/>
              </a:rPr>
              <a:t>-рецепторы, серотониновые </a:t>
            </a:r>
            <a:r>
              <a:rPr sz="1200" spc="-10" dirty="0">
                <a:latin typeface="Arial Narrow"/>
                <a:cs typeface="Arial Narrow"/>
              </a:rPr>
              <a:t>5-НТ</a:t>
            </a:r>
            <a:r>
              <a:rPr sz="1200" spc="-15" baseline="-20833" dirty="0">
                <a:latin typeface="Arial Narrow"/>
                <a:cs typeface="Arial Narrow"/>
              </a:rPr>
              <a:t>2 </a:t>
            </a:r>
            <a:r>
              <a:rPr sz="1200" spc="-5" dirty="0">
                <a:latin typeface="Arial Narrow"/>
                <a:cs typeface="Arial Narrow"/>
              </a:rPr>
              <a:t>рецепторы,  влияет на ГАМК </a:t>
            </a:r>
            <a:r>
              <a:rPr sz="1200" dirty="0">
                <a:latin typeface="Arial Narrow"/>
                <a:cs typeface="Arial Narrow"/>
              </a:rPr>
              <a:t>и </a:t>
            </a:r>
            <a:r>
              <a:rPr sz="1200" spc="-5" dirty="0">
                <a:latin typeface="Arial Narrow"/>
                <a:cs typeface="Arial Narrow"/>
              </a:rPr>
              <a:t>холинергическую</a:t>
            </a:r>
            <a:r>
              <a:rPr sz="1200" dirty="0">
                <a:latin typeface="Arial Narrow"/>
                <a:cs typeface="Arial Narrow"/>
              </a:rPr>
              <a:t> </a:t>
            </a:r>
            <a:r>
              <a:rPr sz="1200" spc="-5" dirty="0">
                <a:latin typeface="Arial Narrow"/>
                <a:cs typeface="Arial Narrow"/>
              </a:rPr>
              <a:t>систему.</a:t>
            </a:r>
            <a:endParaRPr sz="1200">
              <a:latin typeface="Arial Narrow"/>
              <a:cs typeface="Arial Narrow"/>
            </a:endParaRPr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01284" y="4496568"/>
            <a:ext cx="1471060" cy="784659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3074542" y="4708017"/>
            <a:ext cx="55499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D54F38"/>
                </a:solidFill>
                <a:latin typeface="Arial Narrow"/>
                <a:cs typeface="Arial Narrow"/>
              </a:rPr>
              <a:t>Спиперон - </a:t>
            </a:r>
            <a:r>
              <a:rPr sz="1200" spc="-5" dirty="0">
                <a:latin typeface="Arial Narrow"/>
                <a:cs typeface="Arial Narrow"/>
              </a:rPr>
              <a:t>селективный антагонист </a:t>
            </a:r>
            <a:r>
              <a:rPr sz="1200" spc="-10" dirty="0">
                <a:latin typeface="Arial Narrow"/>
                <a:cs typeface="Arial Narrow"/>
              </a:rPr>
              <a:t>D</a:t>
            </a:r>
            <a:r>
              <a:rPr sz="1200" spc="-15" baseline="-20833" dirty="0">
                <a:latin typeface="Arial Narrow"/>
                <a:cs typeface="Arial Narrow"/>
              </a:rPr>
              <a:t>2</a:t>
            </a:r>
            <a:r>
              <a:rPr sz="1200" spc="240" baseline="-20833" dirty="0">
                <a:latin typeface="Arial Narrow"/>
                <a:cs typeface="Arial Narrow"/>
              </a:rPr>
              <a:t> </a:t>
            </a:r>
            <a:r>
              <a:rPr sz="1200" spc="-5" dirty="0">
                <a:latin typeface="Arial Narrow"/>
                <a:cs typeface="Arial Narrow"/>
              </a:rPr>
              <a:t>дофаминовых рецепторов; α1B-адреноблокатор;  </a:t>
            </a:r>
            <a:r>
              <a:rPr sz="1200" dirty="0">
                <a:latin typeface="Arial Narrow"/>
                <a:cs typeface="Arial Narrow"/>
              </a:rPr>
              <a:t>антагонист </a:t>
            </a:r>
            <a:r>
              <a:rPr sz="1200" spc="-5" dirty="0">
                <a:latin typeface="Arial Narrow"/>
                <a:cs typeface="Arial Narrow"/>
              </a:rPr>
              <a:t>5-HT</a:t>
            </a:r>
            <a:r>
              <a:rPr sz="1200" spc="-7" baseline="-20833" dirty="0">
                <a:latin typeface="Arial Narrow"/>
                <a:cs typeface="Arial Narrow"/>
              </a:rPr>
              <a:t>2A </a:t>
            </a:r>
            <a:r>
              <a:rPr sz="1200" dirty="0">
                <a:latin typeface="Arial Narrow"/>
                <a:cs typeface="Arial Narrow"/>
              </a:rPr>
              <a:t>/ </a:t>
            </a:r>
            <a:r>
              <a:rPr sz="1200" spc="-5" dirty="0">
                <a:latin typeface="Arial Narrow"/>
                <a:cs typeface="Arial Narrow"/>
              </a:rPr>
              <a:t>5-HT</a:t>
            </a:r>
            <a:r>
              <a:rPr sz="1200" spc="-7" baseline="-20833" dirty="0">
                <a:latin typeface="Arial Narrow"/>
                <a:cs typeface="Arial Narrow"/>
              </a:rPr>
              <a:t>1 </a:t>
            </a:r>
            <a:r>
              <a:rPr sz="1200" spc="-5" dirty="0">
                <a:latin typeface="Arial Narrow"/>
                <a:cs typeface="Arial Narrow"/>
              </a:rPr>
              <a:t>серотониновых</a:t>
            </a:r>
            <a:r>
              <a:rPr sz="1200" spc="-165" dirty="0">
                <a:latin typeface="Arial Narrow"/>
                <a:cs typeface="Arial Narrow"/>
              </a:rPr>
              <a:t> </a:t>
            </a:r>
            <a:r>
              <a:rPr sz="1200" dirty="0">
                <a:latin typeface="Arial Narrow"/>
                <a:cs typeface="Arial Narrow"/>
              </a:rPr>
              <a:t>рецепторов.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083305" y="5761735"/>
            <a:ext cx="55410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>
              <a:lnSpc>
                <a:spcPct val="100000"/>
              </a:lnSpc>
              <a:spcBef>
                <a:spcPts val="100"/>
              </a:spcBef>
              <a:tabLst>
                <a:tab pos="1003935" algn="l"/>
                <a:tab pos="1734185" algn="l"/>
                <a:tab pos="2038985" algn="l"/>
                <a:tab pos="2342515" algn="l"/>
                <a:tab pos="2610485" algn="l"/>
                <a:tab pos="3583304" algn="l"/>
                <a:tab pos="4391025" algn="l"/>
              </a:tabLst>
            </a:pPr>
            <a:r>
              <a:rPr sz="1200" b="1" spc="-5" dirty="0">
                <a:solidFill>
                  <a:srgbClr val="D54F38"/>
                </a:solidFill>
                <a:latin typeface="Arial Narrow"/>
                <a:cs typeface="Arial Narrow"/>
              </a:rPr>
              <a:t>Гало</a:t>
            </a:r>
            <a:r>
              <a:rPr sz="1200" b="1" dirty="0">
                <a:solidFill>
                  <a:srgbClr val="D54F38"/>
                </a:solidFill>
                <a:latin typeface="Arial Narrow"/>
                <a:cs typeface="Arial Narrow"/>
              </a:rPr>
              <a:t>пер</a:t>
            </a:r>
            <a:r>
              <a:rPr sz="1200" b="1" spc="-10" dirty="0">
                <a:solidFill>
                  <a:srgbClr val="D54F38"/>
                </a:solidFill>
                <a:latin typeface="Arial Narrow"/>
                <a:cs typeface="Arial Narrow"/>
              </a:rPr>
              <a:t>и</a:t>
            </a:r>
            <a:r>
              <a:rPr sz="1200" b="1" dirty="0">
                <a:solidFill>
                  <a:srgbClr val="D54F38"/>
                </a:solidFill>
                <a:latin typeface="Arial Narrow"/>
                <a:cs typeface="Arial Narrow"/>
              </a:rPr>
              <a:t>дол	</a:t>
            </a:r>
            <a:r>
              <a:rPr sz="1200" dirty="0">
                <a:latin typeface="Arial Narrow"/>
                <a:cs typeface="Arial Narrow"/>
              </a:rPr>
              <a:t>бл</a:t>
            </a:r>
            <a:r>
              <a:rPr sz="1200" spc="5" dirty="0">
                <a:latin typeface="Arial Narrow"/>
                <a:cs typeface="Arial Narrow"/>
              </a:rPr>
              <a:t>о</a:t>
            </a:r>
            <a:r>
              <a:rPr sz="1200" spc="-5" dirty="0">
                <a:latin typeface="Arial Narrow"/>
                <a:cs typeface="Arial Narrow"/>
              </a:rPr>
              <a:t>к</a:t>
            </a:r>
            <a:r>
              <a:rPr sz="1200" spc="-10" dirty="0">
                <a:latin typeface="Arial Narrow"/>
                <a:cs typeface="Arial Narrow"/>
              </a:rPr>
              <a:t>и</a:t>
            </a:r>
            <a:r>
              <a:rPr sz="1200" dirty="0">
                <a:latin typeface="Arial Narrow"/>
                <a:cs typeface="Arial Narrow"/>
              </a:rPr>
              <a:t>р</a:t>
            </a:r>
            <a:r>
              <a:rPr sz="1200" spc="-5" dirty="0">
                <a:latin typeface="Arial Narrow"/>
                <a:cs typeface="Arial Narrow"/>
              </a:rPr>
              <a:t>у</a:t>
            </a:r>
            <a:r>
              <a:rPr sz="1200" spc="-10" dirty="0">
                <a:latin typeface="Arial Narrow"/>
                <a:cs typeface="Arial Narrow"/>
              </a:rPr>
              <a:t>е</a:t>
            </a:r>
            <a:r>
              <a:rPr sz="1200" dirty="0">
                <a:latin typeface="Arial Narrow"/>
                <a:cs typeface="Arial Narrow"/>
              </a:rPr>
              <a:t>т	</a:t>
            </a:r>
            <a:r>
              <a:rPr sz="1200" spc="-5" dirty="0">
                <a:latin typeface="Arial Narrow"/>
                <a:cs typeface="Arial Narrow"/>
              </a:rPr>
              <a:t>D</a:t>
            </a:r>
            <a:r>
              <a:rPr sz="1200" spc="7" baseline="-20833" dirty="0">
                <a:latin typeface="Arial Narrow"/>
                <a:cs typeface="Arial Narrow"/>
              </a:rPr>
              <a:t>2</a:t>
            </a:r>
            <a:r>
              <a:rPr sz="1200" dirty="0">
                <a:latin typeface="Arial Narrow"/>
                <a:cs typeface="Arial Narrow"/>
              </a:rPr>
              <a:t>,	</a:t>
            </a:r>
            <a:r>
              <a:rPr sz="1200" spc="-15" dirty="0">
                <a:latin typeface="Arial Narrow"/>
                <a:cs typeface="Arial Narrow"/>
              </a:rPr>
              <a:t>D</a:t>
            </a:r>
            <a:r>
              <a:rPr sz="1200" spc="7" baseline="-20833" dirty="0">
                <a:latin typeface="Arial Narrow"/>
                <a:cs typeface="Arial Narrow"/>
              </a:rPr>
              <a:t>3</a:t>
            </a:r>
            <a:r>
              <a:rPr sz="1200" dirty="0">
                <a:latin typeface="Arial Narrow"/>
                <a:cs typeface="Arial Narrow"/>
              </a:rPr>
              <a:t>,	</a:t>
            </a:r>
            <a:r>
              <a:rPr sz="1200" spc="-15" dirty="0">
                <a:latin typeface="Arial Narrow"/>
                <a:cs typeface="Arial Narrow"/>
              </a:rPr>
              <a:t>D</a:t>
            </a:r>
            <a:r>
              <a:rPr sz="1200" baseline="-20833" dirty="0">
                <a:latin typeface="Arial Narrow"/>
                <a:cs typeface="Arial Narrow"/>
              </a:rPr>
              <a:t>4	</a:t>
            </a:r>
            <a:r>
              <a:rPr sz="1200" dirty="0">
                <a:latin typeface="Arial Narrow"/>
                <a:cs typeface="Arial Narrow"/>
              </a:rPr>
              <a:t>д</a:t>
            </a:r>
            <a:r>
              <a:rPr sz="1200" spc="5" dirty="0">
                <a:latin typeface="Arial Narrow"/>
                <a:cs typeface="Arial Narrow"/>
              </a:rPr>
              <a:t>о</a:t>
            </a:r>
            <a:r>
              <a:rPr sz="1200" spc="-10" dirty="0">
                <a:latin typeface="Arial Narrow"/>
                <a:cs typeface="Arial Narrow"/>
              </a:rPr>
              <a:t>ф</a:t>
            </a:r>
            <a:r>
              <a:rPr sz="1200" dirty="0">
                <a:latin typeface="Arial Narrow"/>
                <a:cs typeface="Arial Narrow"/>
              </a:rPr>
              <a:t>а</a:t>
            </a:r>
            <a:r>
              <a:rPr sz="1200" spc="-5" dirty="0">
                <a:latin typeface="Arial Narrow"/>
                <a:cs typeface="Arial Narrow"/>
              </a:rPr>
              <a:t>мин</a:t>
            </a:r>
            <a:r>
              <a:rPr sz="1200" dirty="0">
                <a:latin typeface="Arial Narrow"/>
                <a:cs typeface="Arial Narrow"/>
              </a:rPr>
              <a:t>овые	реце</a:t>
            </a:r>
            <a:r>
              <a:rPr sz="1200" spc="-10" dirty="0">
                <a:latin typeface="Arial Narrow"/>
                <a:cs typeface="Arial Narrow"/>
              </a:rPr>
              <a:t>п</a:t>
            </a:r>
            <a:r>
              <a:rPr sz="1200" dirty="0">
                <a:latin typeface="Arial Narrow"/>
                <a:cs typeface="Arial Narrow"/>
              </a:rPr>
              <a:t>торы,	</a:t>
            </a:r>
            <a:r>
              <a:rPr sz="1200" spc="-10" dirty="0">
                <a:latin typeface="Arial Narrow"/>
                <a:cs typeface="Arial Narrow"/>
              </a:rPr>
              <a:t>α</a:t>
            </a:r>
            <a:r>
              <a:rPr sz="1200" spc="-5" dirty="0">
                <a:latin typeface="Arial Narrow"/>
                <a:cs typeface="Arial Narrow"/>
              </a:rPr>
              <a:t>-</a:t>
            </a:r>
            <a:r>
              <a:rPr sz="1200" spc="-10" dirty="0">
                <a:latin typeface="Arial Narrow"/>
                <a:cs typeface="Arial Narrow"/>
              </a:rPr>
              <a:t>а</a:t>
            </a:r>
            <a:r>
              <a:rPr sz="1200" dirty="0">
                <a:latin typeface="Arial Narrow"/>
                <a:cs typeface="Arial Narrow"/>
              </a:rPr>
              <a:t>д</a:t>
            </a:r>
            <a:r>
              <a:rPr sz="1200" spc="5" dirty="0">
                <a:latin typeface="Arial Narrow"/>
                <a:cs typeface="Arial Narrow"/>
              </a:rPr>
              <a:t>р</a:t>
            </a:r>
            <a:r>
              <a:rPr sz="1200" dirty="0">
                <a:latin typeface="Arial Narrow"/>
                <a:cs typeface="Arial Narrow"/>
              </a:rPr>
              <a:t>ене</a:t>
            </a:r>
            <a:r>
              <a:rPr sz="1200" spc="5" dirty="0">
                <a:latin typeface="Arial Narrow"/>
                <a:cs typeface="Arial Narrow"/>
              </a:rPr>
              <a:t>р</a:t>
            </a:r>
            <a:r>
              <a:rPr sz="1200" spc="-5" dirty="0">
                <a:latin typeface="Arial Narrow"/>
                <a:cs typeface="Arial Narrow"/>
              </a:rPr>
              <a:t>г</a:t>
            </a:r>
            <a:r>
              <a:rPr sz="1200" dirty="0">
                <a:latin typeface="Arial Narrow"/>
                <a:cs typeface="Arial Narrow"/>
              </a:rPr>
              <a:t>и</a:t>
            </a:r>
            <a:r>
              <a:rPr sz="1200" spc="-5" dirty="0">
                <a:latin typeface="Arial Narrow"/>
                <a:cs typeface="Arial Narrow"/>
              </a:rPr>
              <a:t>чес</a:t>
            </a:r>
            <a:r>
              <a:rPr sz="1200" spc="-10" dirty="0">
                <a:latin typeface="Arial Narrow"/>
                <a:cs typeface="Arial Narrow"/>
              </a:rPr>
              <a:t>к</a:t>
            </a:r>
            <a:r>
              <a:rPr sz="1200" spc="-5" dirty="0">
                <a:latin typeface="Arial Narrow"/>
                <a:cs typeface="Arial Narrow"/>
              </a:rPr>
              <a:t>ие  рецепторы, 5-НТ</a:t>
            </a:r>
            <a:r>
              <a:rPr sz="1200" spc="-7" baseline="-20833" dirty="0">
                <a:latin typeface="Arial Narrow"/>
                <a:cs typeface="Arial Narrow"/>
              </a:rPr>
              <a:t>2А </a:t>
            </a:r>
            <a:r>
              <a:rPr sz="1200" spc="-5" dirty="0">
                <a:latin typeface="Arial Narrow"/>
                <a:cs typeface="Arial Narrow"/>
              </a:rPr>
              <a:t>серотониновые</a:t>
            </a:r>
            <a:r>
              <a:rPr sz="1200" spc="-100" dirty="0">
                <a:latin typeface="Arial Narrow"/>
                <a:cs typeface="Arial Narrow"/>
              </a:rPr>
              <a:t> </a:t>
            </a:r>
            <a:r>
              <a:rPr sz="1200" spc="-5" dirty="0">
                <a:latin typeface="Arial Narrow"/>
                <a:cs typeface="Arial Narrow"/>
              </a:rPr>
              <a:t>рецепторы.</a:t>
            </a:r>
            <a:endParaRPr sz="1200">
              <a:latin typeface="Arial Narrow"/>
              <a:cs typeface="Arial Narrow"/>
            </a:endParaRPr>
          </a:p>
        </p:txBody>
      </p:sp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23271" y="5746393"/>
            <a:ext cx="1908771" cy="63303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28140" y="1000505"/>
            <a:ext cx="685927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2540" algn="ctr">
              <a:lnSpc>
                <a:spcPct val="100000"/>
              </a:lnSpc>
              <a:spcBef>
                <a:spcPts val="100"/>
              </a:spcBef>
            </a:pPr>
            <a:r>
              <a:rPr sz="1800" b="0" dirty="0">
                <a:latin typeface="Arial Narrow"/>
                <a:cs typeface="Arial Narrow"/>
              </a:rPr>
              <a:t>На модели </a:t>
            </a:r>
            <a:r>
              <a:rPr sz="1800" b="0" spc="-5" dirty="0">
                <a:latin typeface="Arial Narrow"/>
                <a:cs typeface="Arial Narrow"/>
              </a:rPr>
              <a:t>сахарного диабета типа </a:t>
            </a:r>
            <a:r>
              <a:rPr sz="1800" b="0" dirty="0">
                <a:latin typeface="Arial Narrow"/>
                <a:cs typeface="Arial Narrow"/>
              </a:rPr>
              <a:t>1 </a:t>
            </a:r>
            <a:r>
              <a:rPr sz="1800" b="0" spc="-5" dirty="0">
                <a:latin typeface="Arial Narrow"/>
                <a:cs typeface="Arial Narrow"/>
              </a:rPr>
              <a:t>продемонстрирован </a:t>
            </a:r>
            <a:r>
              <a:rPr sz="1800" b="0" spc="-10" dirty="0">
                <a:latin typeface="Arial Narrow"/>
                <a:cs typeface="Arial Narrow"/>
              </a:rPr>
              <a:t>значительный  регенеративный </a:t>
            </a:r>
            <a:r>
              <a:rPr sz="1800" b="0" spc="-5" dirty="0">
                <a:latin typeface="Arial Narrow"/>
                <a:cs typeface="Arial Narrow"/>
              </a:rPr>
              <a:t>эффект при сочетании </a:t>
            </a:r>
            <a:r>
              <a:rPr sz="1800" b="0" spc="-10" dirty="0">
                <a:latin typeface="Arial Narrow"/>
                <a:cs typeface="Arial Narrow"/>
              </a:rPr>
              <a:t>резерпина, </a:t>
            </a:r>
            <a:r>
              <a:rPr sz="1800" b="0" spc="-5" dirty="0">
                <a:latin typeface="Arial Narrow"/>
                <a:cs typeface="Arial Narrow"/>
              </a:rPr>
              <a:t>как фактора, снижающего  активность воспаления, </a:t>
            </a:r>
            <a:r>
              <a:rPr sz="1800" b="0" dirty="0">
                <a:latin typeface="Arial Narrow"/>
                <a:cs typeface="Arial Narrow"/>
              </a:rPr>
              <a:t>и ГПП-1, </a:t>
            </a:r>
            <a:r>
              <a:rPr sz="1800" b="0" spc="-5" dirty="0">
                <a:latin typeface="Arial Narrow"/>
                <a:cs typeface="Arial Narrow"/>
              </a:rPr>
              <a:t>стимулирующего дифференцировку  предшественников бета-клеток</a:t>
            </a:r>
            <a:r>
              <a:rPr sz="1800" b="0" spc="70" dirty="0">
                <a:latin typeface="Arial Narrow"/>
                <a:cs typeface="Arial Narrow"/>
              </a:rPr>
              <a:t> </a:t>
            </a:r>
            <a:r>
              <a:rPr sz="1800" b="0" dirty="0">
                <a:latin typeface="Arial Narrow"/>
                <a:cs typeface="Arial Narrow"/>
              </a:rPr>
              <a:t>.</a:t>
            </a:r>
            <a:endParaRPr sz="1800">
              <a:latin typeface="Arial Narrow"/>
              <a:cs typeface="Arial Narro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36447" y="2796285"/>
            <a:ext cx="7548245" cy="2769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 Narrow"/>
                <a:cs typeface="Arial Narrow"/>
              </a:rPr>
              <a:t>Глюкагоноподобный пептид </a:t>
            </a:r>
            <a:r>
              <a:rPr sz="1800" dirty="0">
                <a:latin typeface="Arial Narrow"/>
                <a:cs typeface="Arial Narrow"/>
              </a:rPr>
              <a:t>1 представляет (ГПП-1) </a:t>
            </a:r>
            <a:r>
              <a:rPr sz="1800" spc="-5" dirty="0">
                <a:latin typeface="Arial Narrow"/>
                <a:cs typeface="Arial Narrow"/>
              </a:rPr>
              <a:t>собой полипептид (гормон),  вырабатываемый </a:t>
            </a:r>
            <a:r>
              <a:rPr sz="1800" dirty="0">
                <a:latin typeface="Arial Narrow"/>
                <a:cs typeface="Arial Narrow"/>
              </a:rPr>
              <a:t>L </a:t>
            </a:r>
            <a:r>
              <a:rPr sz="1800" spc="-5" dirty="0">
                <a:latin typeface="Arial Narrow"/>
                <a:cs typeface="Arial Narrow"/>
              </a:rPr>
              <a:t>клетками желудочно-кишечного </a:t>
            </a:r>
            <a:r>
              <a:rPr sz="1800" dirty="0">
                <a:latin typeface="Arial Narrow"/>
                <a:cs typeface="Arial Narrow"/>
              </a:rPr>
              <a:t>тракта в </a:t>
            </a:r>
            <a:r>
              <a:rPr sz="1800" spc="-5" dirty="0">
                <a:latin typeface="Arial Narrow"/>
                <a:cs typeface="Arial Narrow"/>
              </a:rPr>
              <a:t>ответ </a:t>
            </a:r>
            <a:r>
              <a:rPr sz="1800" dirty="0">
                <a:latin typeface="Arial Narrow"/>
                <a:cs typeface="Arial Narrow"/>
              </a:rPr>
              <a:t>на </a:t>
            </a:r>
            <a:r>
              <a:rPr sz="1800" spc="-5" dirty="0">
                <a:latin typeface="Arial Narrow"/>
                <a:cs typeface="Arial Narrow"/>
              </a:rPr>
              <a:t>прием </a:t>
            </a:r>
            <a:r>
              <a:rPr sz="1800" dirty="0">
                <a:latin typeface="Arial Narrow"/>
                <a:cs typeface="Arial Narrow"/>
              </a:rPr>
              <a:t>пищи  </a:t>
            </a:r>
            <a:r>
              <a:rPr sz="1800" spc="-5" dirty="0">
                <a:latin typeface="Arial Narrow"/>
                <a:cs typeface="Arial Narrow"/>
              </a:rPr>
              <a:t>[Baazm M. et al., </a:t>
            </a:r>
            <a:r>
              <a:rPr sz="1800" dirty="0">
                <a:latin typeface="Arial Narrow"/>
                <a:cs typeface="Arial Narrow"/>
              </a:rPr>
              <a:t>2013]. </a:t>
            </a:r>
            <a:r>
              <a:rPr sz="1800" spc="-5" dirty="0">
                <a:latin typeface="Arial Narrow"/>
                <a:cs typeface="Arial Narrow"/>
              </a:rPr>
              <a:t>Мишенью </a:t>
            </a:r>
            <a:r>
              <a:rPr sz="1800" dirty="0">
                <a:latin typeface="Arial Narrow"/>
                <a:cs typeface="Arial Narrow"/>
              </a:rPr>
              <a:t>для </a:t>
            </a:r>
            <a:r>
              <a:rPr sz="1800" spc="-5" dirty="0">
                <a:latin typeface="Arial Narrow"/>
                <a:cs typeface="Arial Narrow"/>
              </a:rPr>
              <a:t>ГПП-1 выступает рецептор GLP-1R,  экспрессирующийся </a:t>
            </a:r>
            <a:r>
              <a:rPr sz="1800" dirty="0">
                <a:latin typeface="Arial Narrow"/>
                <a:cs typeface="Arial Narrow"/>
              </a:rPr>
              <a:t>на </a:t>
            </a:r>
            <a:r>
              <a:rPr sz="1800" spc="-5" dirty="0">
                <a:latin typeface="Arial Narrow"/>
                <a:cs typeface="Arial Narrow"/>
              </a:rPr>
              <a:t>эндокринных клетках поджелудочной железы </a:t>
            </a:r>
            <a:r>
              <a:rPr sz="1800" dirty="0">
                <a:latin typeface="Arial Narrow"/>
                <a:cs typeface="Arial Narrow"/>
              </a:rPr>
              <a:t>и клетках  </a:t>
            </a:r>
            <a:r>
              <a:rPr sz="1800" spc="-10" dirty="0">
                <a:latin typeface="Arial Narrow"/>
                <a:cs typeface="Arial Narrow"/>
              </a:rPr>
              <a:t>протоков </a:t>
            </a:r>
            <a:r>
              <a:rPr sz="1800" spc="-5" dirty="0">
                <a:latin typeface="Arial Narrow"/>
                <a:cs typeface="Arial Narrow"/>
              </a:rPr>
              <a:t>[Патент </a:t>
            </a:r>
            <a:r>
              <a:rPr sz="1800" dirty="0">
                <a:latin typeface="Arial Narrow"/>
                <a:cs typeface="Arial Narrow"/>
              </a:rPr>
              <a:t>№ </a:t>
            </a:r>
            <a:r>
              <a:rPr sz="1800" spc="-25" dirty="0">
                <a:latin typeface="Arial Narrow"/>
                <a:cs typeface="Arial Narrow"/>
              </a:rPr>
              <a:t>2611936 </a:t>
            </a:r>
            <a:r>
              <a:rPr sz="1800" spc="-5" dirty="0">
                <a:latin typeface="Arial Narrow"/>
                <a:cs typeface="Arial Narrow"/>
              </a:rPr>
              <a:t>от</a:t>
            </a:r>
            <a:r>
              <a:rPr sz="1800" spc="150" dirty="0">
                <a:latin typeface="Arial Narrow"/>
                <a:cs typeface="Arial Narrow"/>
              </a:rPr>
              <a:t> </a:t>
            </a:r>
            <a:r>
              <a:rPr sz="1800" spc="-5" dirty="0">
                <a:latin typeface="Arial Narrow"/>
                <a:cs typeface="Arial Narrow"/>
              </a:rPr>
              <a:t>23.01.2017].</a:t>
            </a:r>
            <a:endParaRPr sz="1800">
              <a:latin typeface="Arial Narrow"/>
              <a:cs typeface="Arial Narrow"/>
            </a:endParaRPr>
          </a:p>
          <a:p>
            <a:pPr marL="12700" algn="just">
              <a:lnSpc>
                <a:spcPts val="2150"/>
              </a:lnSpc>
            </a:pPr>
            <a:r>
              <a:rPr sz="1800" spc="-5" dirty="0">
                <a:latin typeface="Arial Narrow"/>
                <a:cs typeface="Arial Narrow"/>
              </a:rPr>
              <a:t>ГПП-1</a:t>
            </a:r>
            <a:r>
              <a:rPr sz="1800" spc="235" dirty="0">
                <a:latin typeface="Arial Narrow"/>
                <a:cs typeface="Arial Narrow"/>
              </a:rPr>
              <a:t> </a:t>
            </a:r>
            <a:r>
              <a:rPr sz="1800" dirty="0">
                <a:latin typeface="Arial Narrow"/>
                <a:cs typeface="Arial Narrow"/>
              </a:rPr>
              <a:t>увеличивает</a:t>
            </a:r>
            <a:r>
              <a:rPr sz="1800" spc="235" dirty="0">
                <a:latin typeface="Arial Narrow"/>
                <a:cs typeface="Arial Narrow"/>
              </a:rPr>
              <a:t> </a:t>
            </a:r>
            <a:r>
              <a:rPr sz="1800" dirty="0">
                <a:latin typeface="Arial Narrow"/>
                <a:cs typeface="Arial Narrow"/>
              </a:rPr>
              <a:t>массу</a:t>
            </a:r>
            <a:r>
              <a:rPr sz="1800" spc="250" dirty="0">
                <a:latin typeface="Arial Narrow"/>
                <a:cs typeface="Arial Narrow"/>
              </a:rPr>
              <a:t> </a:t>
            </a:r>
            <a:r>
              <a:rPr sz="1800" spc="-5" dirty="0">
                <a:latin typeface="Arial Narrow"/>
                <a:cs typeface="Arial Narrow"/>
              </a:rPr>
              <a:t>бета-клеток</a:t>
            </a:r>
            <a:r>
              <a:rPr sz="1800" spc="245" dirty="0">
                <a:latin typeface="Arial Narrow"/>
                <a:cs typeface="Arial Narrow"/>
              </a:rPr>
              <a:t> </a:t>
            </a:r>
            <a:r>
              <a:rPr sz="1800" spc="-5" dirty="0">
                <a:latin typeface="Arial Narrow"/>
                <a:cs typeface="Arial Narrow"/>
              </a:rPr>
              <a:t>поджелудочной</a:t>
            </a:r>
            <a:r>
              <a:rPr sz="1800" spc="250" dirty="0">
                <a:latin typeface="Arial Narrow"/>
                <a:cs typeface="Arial Narrow"/>
              </a:rPr>
              <a:t> </a:t>
            </a:r>
            <a:r>
              <a:rPr sz="1800" spc="-5" dirty="0">
                <a:latin typeface="Arial Narrow"/>
                <a:cs typeface="Arial Narrow"/>
              </a:rPr>
              <a:t>железы</a:t>
            </a:r>
            <a:r>
              <a:rPr sz="1800" spc="240" dirty="0">
                <a:latin typeface="Arial Narrow"/>
                <a:cs typeface="Arial Narrow"/>
              </a:rPr>
              <a:t> </a:t>
            </a:r>
            <a:r>
              <a:rPr sz="1800" i="1" dirty="0">
                <a:latin typeface="Arial Narrow"/>
                <a:cs typeface="Arial Narrow"/>
              </a:rPr>
              <a:t>in</a:t>
            </a:r>
            <a:r>
              <a:rPr sz="1800" i="1" spc="240" dirty="0">
                <a:latin typeface="Arial Narrow"/>
                <a:cs typeface="Arial Narrow"/>
              </a:rPr>
              <a:t> </a:t>
            </a:r>
            <a:r>
              <a:rPr sz="1800" i="1" dirty="0">
                <a:latin typeface="Arial Narrow"/>
                <a:cs typeface="Arial Narrow"/>
              </a:rPr>
              <a:t>vitro</a:t>
            </a:r>
            <a:r>
              <a:rPr sz="1800" i="1" spc="235" dirty="0">
                <a:latin typeface="Arial Narrow"/>
                <a:cs typeface="Arial Narrow"/>
              </a:rPr>
              <a:t> </a:t>
            </a:r>
            <a:r>
              <a:rPr sz="1800" dirty="0">
                <a:latin typeface="Arial Narrow"/>
                <a:cs typeface="Arial Narrow"/>
              </a:rPr>
              <a:t>[Дыгай</a:t>
            </a:r>
            <a:r>
              <a:rPr sz="1800" spc="240" dirty="0">
                <a:latin typeface="Arial Narrow"/>
                <a:cs typeface="Arial Narrow"/>
              </a:rPr>
              <a:t> </a:t>
            </a:r>
            <a:r>
              <a:rPr sz="1800" spc="-5" dirty="0">
                <a:latin typeface="Arial Narrow"/>
                <a:cs typeface="Arial Narrow"/>
              </a:rPr>
              <a:t>А.М.,</a:t>
            </a:r>
            <a:endParaRPr sz="1800">
              <a:latin typeface="Arial Narrow"/>
              <a:cs typeface="Arial Narrow"/>
            </a:endParaRPr>
          </a:p>
          <a:p>
            <a:pPr marL="12700" marR="5080" algn="just">
              <a:lnSpc>
                <a:spcPct val="100000"/>
              </a:lnSpc>
              <a:spcBef>
                <a:spcPts val="10"/>
              </a:spcBef>
            </a:pPr>
            <a:r>
              <a:rPr sz="1800" spc="-5" dirty="0">
                <a:latin typeface="Arial Narrow"/>
                <a:cs typeface="Arial Narrow"/>
              </a:rPr>
              <a:t>Скурихин Е.Г., </a:t>
            </a:r>
            <a:r>
              <a:rPr sz="1800" dirty="0">
                <a:latin typeface="Arial Narrow"/>
                <a:cs typeface="Arial Narrow"/>
              </a:rPr>
              <a:t>Пахомова А.В., </a:t>
            </a:r>
            <a:r>
              <a:rPr sz="1800" spc="-5" dirty="0">
                <a:latin typeface="Arial Narrow"/>
                <a:cs typeface="Arial Narrow"/>
              </a:rPr>
              <a:t>Першина О.В., </a:t>
            </a:r>
            <a:r>
              <a:rPr sz="1800" dirty="0">
                <a:latin typeface="Arial Narrow"/>
                <a:cs typeface="Arial Narrow"/>
              </a:rPr>
              <a:t>2019]. Однако </a:t>
            </a:r>
            <a:r>
              <a:rPr sz="1800" spc="-5" dirty="0">
                <a:latin typeface="Arial Narrow"/>
                <a:cs typeface="Arial Narrow"/>
              </a:rPr>
              <a:t>разработка препаратов  ГПП-1 </a:t>
            </a:r>
            <a:r>
              <a:rPr sz="1800" dirty="0">
                <a:latin typeface="Arial Narrow"/>
                <a:cs typeface="Arial Narrow"/>
              </a:rPr>
              <a:t>для лечения </a:t>
            </a:r>
            <a:r>
              <a:rPr sz="1800" spc="-5" dirty="0">
                <a:latin typeface="Arial Narrow"/>
                <a:cs typeface="Arial Narrow"/>
              </a:rPr>
              <a:t>СД1 </a:t>
            </a:r>
            <a:r>
              <a:rPr sz="1800" dirty="0">
                <a:latin typeface="Arial Narrow"/>
                <a:cs typeface="Arial Narrow"/>
              </a:rPr>
              <a:t>сдерживается в </a:t>
            </a:r>
            <a:r>
              <a:rPr sz="1800" spc="-5" dirty="0">
                <a:latin typeface="Arial Narrow"/>
                <a:cs typeface="Arial Narrow"/>
              </a:rPr>
              <a:t>силу высокой скорости энзиматической  деградации </a:t>
            </a:r>
            <a:r>
              <a:rPr sz="1800" dirty="0">
                <a:latin typeface="Arial Narrow"/>
                <a:cs typeface="Arial Narrow"/>
              </a:rPr>
              <a:t>пептида и </a:t>
            </a:r>
            <a:r>
              <a:rPr sz="1800" spc="-5" dirty="0">
                <a:latin typeface="Arial Narrow"/>
                <a:cs typeface="Arial Narrow"/>
              </a:rPr>
              <a:t>ингибирующего </a:t>
            </a:r>
            <a:r>
              <a:rPr sz="1800" dirty="0">
                <a:latin typeface="Arial Narrow"/>
                <a:cs typeface="Arial Narrow"/>
              </a:rPr>
              <a:t>влияния </a:t>
            </a:r>
            <a:r>
              <a:rPr sz="1800" spc="-5" dirty="0">
                <a:latin typeface="Arial Narrow"/>
                <a:cs typeface="Arial Narrow"/>
              </a:rPr>
              <a:t>воспаления </a:t>
            </a:r>
            <a:r>
              <a:rPr sz="1800" dirty="0">
                <a:latin typeface="Arial Narrow"/>
                <a:cs typeface="Arial Narrow"/>
              </a:rPr>
              <a:t>на </a:t>
            </a:r>
            <a:r>
              <a:rPr sz="1800" spc="-5" dirty="0">
                <a:latin typeface="Arial Narrow"/>
                <a:cs typeface="Arial Narrow"/>
              </a:rPr>
              <a:t>предшественники  бета-клеток.</a:t>
            </a:r>
            <a:endParaRPr sz="18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92629" y="247903"/>
            <a:ext cx="522605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0" spc="-5" dirty="0">
                <a:solidFill>
                  <a:srgbClr val="006FC0"/>
                </a:solidFill>
                <a:latin typeface="Arial Narrow"/>
                <a:cs typeface="Arial Narrow"/>
              </a:rPr>
              <a:t>Эффекты резерпина </a:t>
            </a:r>
            <a:r>
              <a:rPr sz="2000" b="0" dirty="0">
                <a:solidFill>
                  <a:srgbClr val="006FC0"/>
                </a:solidFill>
                <a:latin typeface="Arial Narrow"/>
                <a:cs typeface="Arial Narrow"/>
              </a:rPr>
              <a:t>и ГПП1 </a:t>
            </a:r>
            <a:r>
              <a:rPr sz="2000" b="0" spc="-5" dirty="0">
                <a:solidFill>
                  <a:srgbClr val="006FC0"/>
                </a:solidFill>
                <a:latin typeface="Arial Narrow"/>
                <a:cs typeface="Arial Narrow"/>
              </a:rPr>
              <a:t>при сахарном диабете</a:t>
            </a:r>
            <a:r>
              <a:rPr sz="2000" b="0" spc="-114" dirty="0">
                <a:solidFill>
                  <a:srgbClr val="006FC0"/>
                </a:solidFill>
                <a:latin typeface="Arial Narrow"/>
                <a:cs typeface="Arial Narrow"/>
              </a:rPr>
              <a:t> </a:t>
            </a:r>
            <a:r>
              <a:rPr sz="2000" b="0" dirty="0">
                <a:solidFill>
                  <a:srgbClr val="006FC0"/>
                </a:solidFill>
                <a:latin typeface="Arial Narrow"/>
                <a:cs typeface="Arial Narrow"/>
              </a:rPr>
              <a:t>1</a:t>
            </a:r>
            <a:endParaRPr sz="2000">
              <a:latin typeface="Arial Narrow"/>
              <a:cs typeface="Arial Narrow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7956740" y="4760976"/>
            <a:ext cx="692150" cy="1713230"/>
            <a:chOff x="7956740" y="4760976"/>
            <a:chExt cx="692150" cy="171323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90332" y="4760976"/>
              <a:ext cx="658368" cy="166420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961503" y="4813808"/>
              <a:ext cx="603885" cy="1655445"/>
            </a:xfrm>
            <a:custGeom>
              <a:avLst/>
              <a:gdLst/>
              <a:ahLst/>
              <a:cxnLst/>
              <a:rect l="l" t="t" r="r" b="b"/>
              <a:pathLst>
                <a:path w="603884" h="1655445">
                  <a:moveTo>
                    <a:pt x="31369" y="1604289"/>
                  </a:moveTo>
                  <a:lnTo>
                    <a:pt x="0" y="1604289"/>
                  </a:lnTo>
                </a:path>
                <a:path w="603884" h="1655445">
                  <a:moveTo>
                    <a:pt x="31369" y="1374648"/>
                  </a:moveTo>
                  <a:lnTo>
                    <a:pt x="0" y="1374648"/>
                  </a:lnTo>
                </a:path>
                <a:path w="603884" h="1655445">
                  <a:moveTo>
                    <a:pt x="31369" y="1146048"/>
                  </a:moveTo>
                  <a:lnTo>
                    <a:pt x="0" y="1146048"/>
                  </a:lnTo>
                </a:path>
                <a:path w="603884" h="1655445">
                  <a:moveTo>
                    <a:pt x="31369" y="915924"/>
                  </a:moveTo>
                  <a:lnTo>
                    <a:pt x="0" y="915924"/>
                  </a:lnTo>
                </a:path>
                <a:path w="603884" h="1655445">
                  <a:moveTo>
                    <a:pt x="31369" y="687324"/>
                  </a:moveTo>
                  <a:lnTo>
                    <a:pt x="0" y="687324"/>
                  </a:lnTo>
                </a:path>
                <a:path w="603884" h="1655445">
                  <a:moveTo>
                    <a:pt x="31369" y="458724"/>
                  </a:moveTo>
                  <a:lnTo>
                    <a:pt x="0" y="458724"/>
                  </a:lnTo>
                </a:path>
                <a:path w="603884" h="1655445">
                  <a:moveTo>
                    <a:pt x="31369" y="228600"/>
                  </a:moveTo>
                  <a:lnTo>
                    <a:pt x="0" y="228600"/>
                  </a:lnTo>
                </a:path>
                <a:path w="603884" h="1655445">
                  <a:moveTo>
                    <a:pt x="31369" y="0"/>
                  </a:moveTo>
                  <a:lnTo>
                    <a:pt x="0" y="0"/>
                  </a:lnTo>
                </a:path>
                <a:path w="603884" h="1655445">
                  <a:moveTo>
                    <a:pt x="32003" y="1604772"/>
                  </a:moveTo>
                  <a:lnTo>
                    <a:pt x="32003" y="1655368"/>
                  </a:lnTo>
                </a:path>
                <a:path w="603884" h="1655445">
                  <a:moveTo>
                    <a:pt x="603376" y="1604772"/>
                  </a:moveTo>
                  <a:lnTo>
                    <a:pt x="603376" y="1655368"/>
                  </a:lnTo>
                </a:path>
              </a:pathLst>
            </a:custGeom>
            <a:ln w="9525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7846314" y="6340246"/>
            <a:ext cx="7239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0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799958" y="6111036"/>
            <a:ext cx="116839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Arial Narrow"/>
                <a:cs typeface="Arial Narrow"/>
              </a:rPr>
              <a:t>50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753604" y="5881522"/>
            <a:ext cx="165100" cy="1485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spc="-10" dirty="0">
                <a:latin typeface="Arial Narrow"/>
                <a:cs typeface="Arial Narrow"/>
              </a:rPr>
              <a:t>1</a:t>
            </a:r>
            <a:r>
              <a:rPr sz="800" dirty="0">
                <a:latin typeface="Arial Narrow"/>
                <a:cs typeface="Arial Narrow"/>
              </a:rPr>
              <a:t>00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753604" y="5652312"/>
            <a:ext cx="1651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Arial Narrow"/>
                <a:cs typeface="Arial Narrow"/>
              </a:rPr>
              <a:t>1</a:t>
            </a:r>
            <a:r>
              <a:rPr sz="800" dirty="0">
                <a:latin typeface="Arial Narrow"/>
                <a:cs typeface="Arial Narrow"/>
              </a:rPr>
              <a:t>50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753604" y="5423153"/>
            <a:ext cx="1651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Arial Narrow"/>
                <a:cs typeface="Arial Narrow"/>
              </a:rPr>
              <a:t>2</a:t>
            </a:r>
            <a:r>
              <a:rPr sz="800" dirty="0">
                <a:latin typeface="Arial Narrow"/>
                <a:cs typeface="Arial Narrow"/>
              </a:rPr>
              <a:t>00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753604" y="5193919"/>
            <a:ext cx="1651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Arial Narrow"/>
                <a:cs typeface="Arial Narrow"/>
              </a:rPr>
              <a:t>2</a:t>
            </a:r>
            <a:r>
              <a:rPr sz="800" dirty="0">
                <a:latin typeface="Arial Narrow"/>
                <a:cs typeface="Arial Narrow"/>
              </a:rPr>
              <a:t>50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753604" y="4964684"/>
            <a:ext cx="1651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Arial Narrow"/>
                <a:cs typeface="Arial Narrow"/>
              </a:rPr>
              <a:t>3</a:t>
            </a:r>
            <a:r>
              <a:rPr sz="800" dirty="0">
                <a:latin typeface="Arial Narrow"/>
                <a:cs typeface="Arial Narrow"/>
              </a:rPr>
              <a:t>00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753604" y="4735448"/>
            <a:ext cx="1651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Arial Narrow"/>
                <a:cs typeface="Arial Narrow"/>
              </a:rPr>
              <a:t>3</a:t>
            </a:r>
            <a:r>
              <a:rPr sz="800" dirty="0">
                <a:latin typeface="Arial Narrow"/>
                <a:cs typeface="Arial Narrow"/>
              </a:rPr>
              <a:t>50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4" name="object 14"/>
          <p:cNvSpPr txBox="1"/>
          <p:nvPr/>
        </p:nvSpPr>
        <p:spPr>
          <a:xfrm rot="10860000">
            <a:off x="8117262" y="5716127"/>
            <a:ext cx="171831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sz="1200" dirty="0">
                <a:latin typeface="Times New Roman"/>
                <a:cs typeface="Times New Roman"/>
              </a:rPr>
              <a:t>*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8266958" y="4536566"/>
            <a:ext cx="396240" cy="464820"/>
          </a:xfrm>
          <a:custGeom>
            <a:avLst/>
            <a:gdLst/>
            <a:ahLst/>
            <a:cxnLst/>
            <a:rect l="l" t="t" r="r" b="b"/>
            <a:pathLst>
              <a:path w="396240" h="464820">
                <a:moveTo>
                  <a:pt x="312781" y="135254"/>
                </a:moveTo>
                <a:lnTo>
                  <a:pt x="254615" y="110803"/>
                </a:lnTo>
                <a:lnTo>
                  <a:pt x="199211" y="91662"/>
                </a:lnTo>
                <a:lnTo>
                  <a:pt x="148903" y="83141"/>
                </a:lnTo>
                <a:lnTo>
                  <a:pt x="106025" y="90550"/>
                </a:lnTo>
                <a:lnTo>
                  <a:pt x="69637" y="120900"/>
                </a:lnTo>
                <a:lnTo>
                  <a:pt x="38762" y="169322"/>
                </a:lnTo>
                <a:lnTo>
                  <a:pt x="15960" y="223317"/>
                </a:lnTo>
                <a:lnTo>
                  <a:pt x="3790" y="270382"/>
                </a:lnTo>
                <a:lnTo>
                  <a:pt x="0" y="309713"/>
                </a:lnTo>
                <a:lnTo>
                  <a:pt x="3853" y="347090"/>
                </a:lnTo>
                <a:lnTo>
                  <a:pt x="54971" y="406653"/>
                </a:lnTo>
                <a:lnTo>
                  <a:pt x="133601" y="435166"/>
                </a:lnTo>
                <a:lnTo>
                  <a:pt x="185743" y="448655"/>
                </a:lnTo>
                <a:lnTo>
                  <a:pt x="239815" y="458995"/>
                </a:lnTo>
                <a:lnTo>
                  <a:pt x="290852" y="464211"/>
                </a:lnTo>
                <a:lnTo>
                  <a:pt x="333889" y="462324"/>
                </a:lnTo>
                <a:lnTo>
                  <a:pt x="363962" y="451357"/>
                </a:lnTo>
                <a:lnTo>
                  <a:pt x="384052" y="423480"/>
                </a:lnTo>
                <a:lnTo>
                  <a:pt x="394216" y="381286"/>
                </a:lnTo>
                <a:lnTo>
                  <a:pt x="395870" y="330358"/>
                </a:lnTo>
                <a:lnTo>
                  <a:pt x="390434" y="276276"/>
                </a:lnTo>
                <a:lnTo>
                  <a:pt x="379325" y="224621"/>
                </a:lnTo>
                <a:lnTo>
                  <a:pt x="363962" y="180974"/>
                </a:lnTo>
                <a:lnTo>
                  <a:pt x="342831" y="144991"/>
                </a:lnTo>
                <a:lnTo>
                  <a:pt x="314465" y="112183"/>
                </a:lnTo>
                <a:lnTo>
                  <a:pt x="280348" y="81914"/>
                </a:lnTo>
                <a:lnTo>
                  <a:pt x="241966" y="53551"/>
                </a:lnTo>
                <a:lnTo>
                  <a:pt x="200805" y="26458"/>
                </a:lnTo>
                <a:lnTo>
                  <a:pt x="158349" y="0"/>
                </a:lnTo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7807197" y="4220921"/>
            <a:ext cx="1034415" cy="5302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3030" algn="ctr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Arial Narrow"/>
                <a:cs typeface="Arial Narrow"/>
              </a:rPr>
              <a:t>Инсулин</a:t>
            </a:r>
            <a:endParaRPr sz="1000">
              <a:latin typeface="Arial Narrow"/>
              <a:cs typeface="Arial Narrow"/>
            </a:endParaRPr>
          </a:p>
          <a:p>
            <a:pPr marL="113664" algn="ctr">
              <a:lnSpc>
                <a:spcPct val="100000"/>
              </a:lnSpc>
            </a:pPr>
            <a:r>
              <a:rPr sz="1000" spc="-5" dirty="0">
                <a:latin typeface="Arial Narrow"/>
                <a:cs typeface="Arial Narrow"/>
              </a:rPr>
              <a:t>в </a:t>
            </a:r>
            <a:r>
              <a:rPr sz="1000" spc="-10" dirty="0">
                <a:latin typeface="Arial Narrow"/>
                <a:cs typeface="Arial Narrow"/>
              </a:rPr>
              <a:t>сыворотке</a:t>
            </a:r>
            <a:r>
              <a:rPr sz="1000" spc="-35" dirty="0">
                <a:latin typeface="Arial Narrow"/>
                <a:cs typeface="Arial Narrow"/>
              </a:rPr>
              <a:t> </a:t>
            </a:r>
            <a:r>
              <a:rPr sz="1000" spc="-5" dirty="0">
                <a:latin typeface="Arial Narrow"/>
                <a:cs typeface="Arial Narrow"/>
              </a:rPr>
              <a:t>крови</a:t>
            </a:r>
            <a:endParaRPr sz="10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615"/>
              </a:spcBef>
            </a:pPr>
            <a:r>
              <a:rPr sz="800" dirty="0">
                <a:latin typeface="Arial Narrow"/>
                <a:cs typeface="Arial Narrow"/>
              </a:rPr>
              <a:t>nIU/ml</a:t>
            </a:r>
            <a:endParaRPr sz="800">
              <a:latin typeface="Arial Narrow"/>
              <a:cs typeface="Arial Narrow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6742112" y="4824158"/>
            <a:ext cx="645160" cy="1610360"/>
            <a:chOff x="6742112" y="4824158"/>
            <a:chExt cx="645160" cy="1610360"/>
          </a:xfrm>
        </p:grpSpPr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72571" y="4826434"/>
              <a:ext cx="614382" cy="1607905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6746875" y="4828921"/>
              <a:ext cx="29209" cy="1598295"/>
            </a:xfrm>
            <a:custGeom>
              <a:avLst/>
              <a:gdLst/>
              <a:ahLst/>
              <a:cxnLst/>
              <a:rect l="l" t="t" r="r" b="b"/>
              <a:pathLst>
                <a:path w="29209" h="1598295">
                  <a:moveTo>
                    <a:pt x="28701" y="1598142"/>
                  </a:moveTo>
                  <a:lnTo>
                    <a:pt x="0" y="1598142"/>
                  </a:lnTo>
                </a:path>
                <a:path w="29209" h="1598295">
                  <a:moveTo>
                    <a:pt x="28701" y="1438668"/>
                  </a:moveTo>
                  <a:lnTo>
                    <a:pt x="0" y="1438668"/>
                  </a:lnTo>
                </a:path>
                <a:path w="29209" h="1598295">
                  <a:moveTo>
                    <a:pt x="28701" y="1278648"/>
                  </a:moveTo>
                  <a:lnTo>
                    <a:pt x="0" y="1278648"/>
                  </a:lnTo>
                </a:path>
                <a:path w="29209" h="1598295">
                  <a:moveTo>
                    <a:pt x="28701" y="1118628"/>
                  </a:moveTo>
                  <a:lnTo>
                    <a:pt x="0" y="1118628"/>
                  </a:lnTo>
                </a:path>
                <a:path w="29209" h="1598295">
                  <a:moveTo>
                    <a:pt x="28701" y="958608"/>
                  </a:moveTo>
                  <a:lnTo>
                    <a:pt x="0" y="958608"/>
                  </a:lnTo>
                </a:path>
                <a:path w="29209" h="1598295">
                  <a:moveTo>
                    <a:pt x="28701" y="798588"/>
                  </a:moveTo>
                  <a:lnTo>
                    <a:pt x="0" y="798588"/>
                  </a:lnTo>
                </a:path>
                <a:path w="29209" h="1598295">
                  <a:moveTo>
                    <a:pt x="28701" y="638555"/>
                  </a:moveTo>
                  <a:lnTo>
                    <a:pt x="0" y="638555"/>
                  </a:lnTo>
                </a:path>
                <a:path w="29209" h="1598295">
                  <a:moveTo>
                    <a:pt x="28701" y="480059"/>
                  </a:moveTo>
                  <a:lnTo>
                    <a:pt x="0" y="480059"/>
                  </a:lnTo>
                </a:path>
                <a:path w="29209" h="1598295">
                  <a:moveTo>
                    <a:pt x="28701" y="320039"/>
                  </a:moveTo>
                  <a:lnTo>
                    <a:pt x="0" y="320039"/>
                  </a:lnTo>
                </a:path>
                <a:path w="29209" h="1598295">
                  <a:moveTo>
                    <a:pt x="28701" y="160019"/>
                  </a:moveTo>
                  <a:lnTo>
                    <a:pt x="0" y="160019"/>
                  </a:lnTo>
                </a:path>
                <a:path w="29209" h="1598295">
                  <a:moveTo>
                    <a:pt x="28701" y="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6579234" y="5187441"/>
            <a:ext cx="130175" cy="1304290"/>
          </a:xfrm>
          <a:prstGeom prst="rect">
            <a:avLst/>
          </a:prstGeom>
        </p:spPr>
        <p:txBody>
          <a:bodyPr vert="horz" wrap="square" lIns="0" tIns="654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700" dirty="0">
                <a:latin typeface="Arial Narrow"/>
                <a:cs typeface="Arial Narrow"/>
              </a:rPr>
              <a:t>3</a:t>
            </a:r>
            <a:r>
              <a:rPr sz="700" spc="5" dirty="0">
                <a:latin typeface="Arial Narrow"/>
                <a:cs typeface="Arial Narrow"/>
              </a:rPr>
              <a:t>,5</a:t>
            </a:r>
            <a:endParaRPr sz="700">
              <a:latin typeface="Arial Narrow"/>
              <a:cs typeface="Arial Narrow"/>
            </a:endParaRPr>
          </a:p>
          <a:p>
            <a:pPr marL="74930">
              <a:lnSpc>
                <a:spcPct val="100000"/>
              </a:lnSpc>
              <a:spcBef>
                <a:spcPts val="415"/>
              </a:spcBef>
            </a:pPr>
            <a:r>
              <a:rPr sz="700" spc="5" dirty="0">
                <a:latin typeface="Arial Narrow"/>
                <a:cs typeface="Arial Narrow"/>
              </a:rPr>
              <a:t>3</a:t>
            </a:r>
            <a:endParaRPr sz="7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700" dirty="0">
                <a:latin typeface="Arial Narrow"/>
                <a:cs typeface="Arial Narrow"/>
              </a:rPr>
              <a:t>2</a:t>
            </a:r>
            <a:r>
              <a:rPr sz="700" spc="5" dirty="0">
                <a:latin typeface="Arial Narrow"/>
                <a:cs typeface="Arial Narrow"/>
              </a:rPr>
              <a:t>,5</a:t>
            </a:r>
            <a:endParaRPr sz="700">
              <a:latin typeface="Arial Narrow"/>
              <a:cs typeface="Arial Narrow"/>
            </a:endParaRPr>
          </a:p>
          <a:p>
            <a:pPr marL="74930">
              <a:lnSpc>
                <a:spcPct val="100000"/>
              </a:lnSpc>
              <a:spcBef>
                <a:spcPts val="420"/>
              </a:spcBef>
            </a:pPr>
            <a:r>
              <a:rPr sz="700" spc="5" dirty="0">
                <a:latin typeface="Arial Narrow"/>
                <a:cs typeface="Arial Narrow"/>
              </a:rPr>
              <a:t>2</a:t>
            </a:r>
            <a:endParaRPr sz="7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415"/>
              </a:spcBef>
            </a:pPr>
            <a:r>
              <a:rPr sz="700" dirty="0">
                <a:latin typeface="Arial Narrow"/>
                <a:cs typeface="Arial Narrow"/>
              </a:rPr>
              <a:t>1</a:t>
            </a:r>
            <a:r>
              <a:rPr sz="700" spc="5" dirty="0">
                <a:latin typeface="Arial Narrow"/>
                <a:cs typeface="Arial Narrow"/>
              </a:rPr>
              <a:t>,5</a:t>
            </a:r>
            <a:endParaRPr sz="700">
              <a:latin typeface="Arial Narrow"/>
              <a:cs typeface="Arial Narrow"/>
            </a:endParaRPr>
          </a:p>
          <a:p>
            <a:pPr marL="74930">
              <a:lnSpc>
                <a:spcPct val="100000"/>
              </a:lnSpc>
              <a:spcBef>
                <a:spcPts val="420"/>
              </a:spcBef>
            </a:pPr>
            <a:r>
              <a:rPr sz="700" spc="5" dirty="0">
                <a:latin typeface="Arial Narrow"/>
                <a:cs typeface="Arial Narrow"/>
              </a:rPr>
              <a:t>1</a:t>
            </a:r>
            <a:endParaRPr sz="7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700" dirty="0">
                <a:latin typeface="Arial Narrow"/>
                <a:cs typeface="Arial Narrow"/>
              </a:rPr>
              <a:t>0</a:t>
            </a:r>
            <a:r>
              <a:rPr sz="700" spc="5" dirty="0">
                <a:latin typeface="Arial Narrow"/>
                <a:cs typeface="Arial Narrow"/>
              </a:rPr>
              <a:t>,5</a:t>
            </a:r>
            <a:endParaRPr sz="700">
              <a:latin typeface="Arial Narrow"/>
              <a:cs typeface="Arial Narrow"/>
            </a:endParaRPr>
          </a:p>
          <a:p>
            <a:pPr marL="74930">
              <a:lnSpc>
                <a:spcPct val="100000"/>
              </a:lnSpc>
              <a:spcBef>
                <a:spcPts val="420"/>
              </a:spcBef>
            </a:pPr>
            <a:r>
              <a:rPr sz="700" spc="5" dirty="0">
                <a:latin typeface="Arial Narrow"/>
                <a:cs typeface="Arial Narrow"/>
              </a:rPr>
              <a:t>0</a:t>
            </a:r>
            <a:endParaRPr sz="700">
              <a:latin typeface="Arial Narrow"/>
              <a:cs typeface="Arial Narro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579234" y="4707382"/>
            <a:ext cx="130175" cy="505459"/>
          </a:xfrm>
          <a:prstGeom prst="rect">
            <a:avLst/>
          </a:prstGeom>
        </p:spPr>
        <p:txBody>
          <a:bodyPr vert="horz" wrap="square" lIns="0" tIns="65405" rIns="0" bIns="0" rtlCol="0">
            <a:spAutoFit/>
          </a:bodyPr>
          <a:lstStyle/>
          <a:p>
            <a:pPr marL="74930">
              <a:lnSpc>
                <a:spcPct val="100000"/>
              </a:lnSpc>
              <a:spcBef>
                <a:spcPts val="515"/>
              </a:spcBef>
            </a:pPr>
            <a:r>
              <a:rPr sz="700" spc="5" dirty="0">
                <a:latin typeface="Arial Narrow"/>
                <a:cs typeface="Arial Narrow"/>
              </a:rPr>
              <a:t>5</a:t>
            </a:r>
            <a:endParaRPr sz="7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700" dirty="0">
                <a:latin typeface="Arial Narrow"/>
                <a:cs typeface="Arial Narrow"/>
              </a:rPr>
              <a:t>4</a:t>
            </a:r>
            <a:r>
              <a:rPr sz="700" spc="5" dirty="0">
                <a:latin typeface="Arial Narrow"/>
                <a:cs typeface="Arial Narrow"/>
              </a:rPr>
              <a:t>,5</a:t>
            </a:r>
            <a:endParaRPr sz="700">
              <a:latin typeface="Arial Narrow"/>
              <a:cs typeface="Arial Narrow"/>
            </a:endParaRPr>
          </a:p>
          <a:p>
            <a:pPr marL="74930">
              <a:lnSpc>
                <a:spcPct val="100000"/>
              </a:lnSpc>
              <a:spcBef>
                <a:spcPts val="415"/>
              </a:spcBef>
            </a:pPr>
            <a:r>
              <a:rPr sz="700" spc="5" dirty="0">
                <a:latin typeface="Arial Narrow"/>
                <a:cs typeface="Arial Narrow"/>
              </a:rPr>
              <a:t>4</a:t>
            </a:r>
            <a:endParaRPr sz="700">
              <a:latin typeface="Arial Narrow"/>
              <a:cs typeface="Arial Narrow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6771068" y="4634738"/>
            <a:ext cx="741045" cy="1836420"/>
            <a:chOff x="6771068" y="4634738"/>
            <a:chExt cx="741045" cy="1836420"/>
          </a:xfrm>
        </p:grpSpPr>
        <p:sp>
          <p:nvSpPr>
            <p:cNvPr id="23" name="object 23"/>
            <p:cNvSpPr/>
            <p:nvPr/>
          </p:nvSpPr>
          <p:spPr>
            <a:xfrm>
              <a:off x="6775831" y="6427609"/>
              <a:ext cx="532765" cy="43180"/>
            </a:xfrm>
            <a:custGeom>
              <a:avLst/>
              <a:gdLst/>
              <a:ahLst/>
              <a:cxnLst/>
              <a:rect l="l" t="t" r="r" b="b"/>
              <a:pathLst>
                <a:path w="532765" h="43179">
                  <a:moveTo>
                    <a:pt x="0" y="0"/>
                  </a:moveTo>
                  <a:lnTo>
                    <a:pt x="0" y="43180"/>
                  </a:lnTo>
                </a:path>
                <a:path w="532765" h="43179">
                  <a:moveTo>
                    <a:pt x="532384" y="0"/>
                  </a:moveTo>
                  <a:lnTo>
                    <a:pt x="532384" y="43180"/>
                  </a:lnTo>
                </a:path>
              </a:pathLst>
            </a:custGeom>
            <a:ln w="9525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7112381" y="4650613"/>
              <a:ext cx="383540" cy="356870"/>
            </a:xfrm>
            <a:custGeom>
              <a:avLst/>
              <a:gdLst/>
              <a:ahLst/>
              <a:cxnLst/>
              <a:rect l="l" t="t" r="r" b="b"/>
              <a:pathLst>
                <a:path w="383540" h="356870">
                  <a:moveTo>
                    <a:pt x="324612" y="162179"/>
                  </a:moveTo>
                  <a:lnTo>
                    <a:pt x="324262" y="114794"/>
                  </a:lnTo>
                  <a:lnTo>
                    <a:pt x="320389" y="71802"/>
                  </a:lnTo>
                  <a:lnTo>
                    <a:pt x="287400" y="15620"/>
                  </a:lnTo>
                  <a:lnTo>
                    <a:pt x="248372" y="9679"/>
                  </a:lnTo>
                  <a:lnTo>
                    <a:pt x="195961" y="16383"/>
                  </a:lnTo>
                  <a:lnTo>
                    <a:pt x="141739" y="30801"/>
                  </a:lnTo>
                  <a:lnTo>
                    <a:pt x="97282" y="48006"/>
                  </a:lnTo>
                  <a:lnTo>
                    <a:pt x="62436" y="66105"/>
                  </a:lnTo>
                  <a:lnTo>
                    <a:pt x="9985" y="114782"/>
                  </a:lnTo>
                  <a:lnTo>
                    <a:pt x="0" y="149098"/>
                  </a:lnTo>
                  <a:lnTo>
                    <a:pt x="1558" y="189382"/>
                  </a:lnTo>
                  <a:lnTo>
                    <a:pt x="10121" y="241218"/>
                  </a:lnTo>
                  <a:lnTo>
                    <a:pt x="25347" y="293664"/>
                  </a:lnTo>
                  <a:lnTo>
                    <a:pt x="46894" y="335777"/>
                  </a:lnTo>
                  <a:lnTo>
                    <a:pt x="74422" y="356616"/>
                  </a:lnTo>
                  <a:lnTo>
                    <a:pt x="105445" y="354158"/>
                  </a:lnTo>
                  <a:lnTo>
                    <a:pt x="145024" y="338356"/>
                  </a:lnTo>
                  <a:lnTo>
                    <a:pt x="188928" y="312943"/>
                  </a:lnTo>
                  <a:lnTo>
                    <a:pt x="232927" y="281657"/>
                  </a:lnTo>
                  <a:lnTo>
                    <a:pt x="272791" y="248233"/>
                  </a:lnTo>
                  <a:lnTo>
                    <a:pt x="304292" y="216407"/>
                  </a:lnTo>
                  <a:lnTo>
                    <a:pt x="331137" y="178576"/>
                  </a:lnTo>
                  <a:lnTo>
                    <a:pt x="350595" y="137050"/>
                  </a:lnTo>
                  <a:lnTo>
                    <a:pt x="364541" y="92799"/>
                  </a:lnTo>
                  <a:lnTo>
                    <a:pt x="374855" y="46792"/>
                  </a:lnTo>
                  <a:lnTo>
                    <a:pt x="383413" y="0"/>
                  </a:lnTo>
                </a:path>
              </a:pathLst>
            </a:custGeom>
            <a:ln w="317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6517385" y="4229227"/>
            <a:ext cx="1089660" cy="5441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68275" algn="ctr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Arial Narrow"/>
                <a:cs typeface="Arial Narrow"/>
              </a:rPr>
              <a:t>ГПП1</a:t>
            </a:r>
            <a:endParaRPr sz="1000">
              <a:latin typeface="Arial Narrow"/>
              <a:cs typeface="Arial Narrow"/>
            </a:endParaRPr>
          </a:p>
          <a:p>
            <a:pPr marL="168910" algn="ctr">
              <a:lnSpc>
                <a:spcPct val="100000"/>
              </a:lnSpc>
            </a:pPr>
            <a:r>
              <a:rPr sz="1000" spc="-5" dirty="0">
                <a:latin typeface="Arial Narrow"/>
                <a:cs typeface="Arial Narrow"/>
              </a:rPr>
              <a:t>в </a:t>
            </a:r>
            <a:r>
              <a:rPr sz="1000" spc="-10" dirty="0">
                <a:latin typeface="Arial Narrow"/>
                <a:cs typeface="Arial Narrow"/>
              </a:rPr>
              <a:t>сыворотке</a:t>
            </a:r>
            <a:r>
              <a:rPr sz="1000" spc="-35" dirty="0">
                <a:latin typeface="Arial Narrow"/>
                <a:cs typeface="Arial Narrow"/>
              </a:rPr>
              <a:t> </a:t>
            </a:r>
            <a:r>
              <a:rPr sz="1000" spc="-5" dirty="0">
                <a:latin typeface="Arial Narrow"/>
                <a:cs typeface="Arial Narrow"/>
              </a:rPr>
              <a:t>крови</a:t>
            </a:r>
            <a:endParaRPr sz="10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725"/>
              </a:spcBef>
            </a:pPr>
            <a:r>
              <a:rPr sz="800" dirty="0">
                <a:latin typeface="Arial Narrow"/>
                <a:cs typeface="Arial Narrow"/>
              </a:rPr>
              <a:t>pg/ml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794883" y="4892167"/>
            <a:ext cx="76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Times New Roman"/>
                <a:cs typeface="Times New Roman"/>
              </a:rPr>
              <a:t>*</a:t>
            </a:r>
            <a:endParaRPr sz="1200">
              <a:latin typeface="Times New Roman"/>
              <a:cs typeface="Times New Roman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5578983" y="4741164"/>
            <a:ext cx="751205" cy="1739264"/>
            <a:chOff x="5578983" y="4741164"/>
            <a:chExt cx="751205" cy="1739264"/>
          </a:xfrm>
        </p:grpSpPr>
        <p:sp>
          <p:nvSpPr>
            <p:cNvPr id="28" name="object 28"/>
            <p:cNvSpPr/>
            <p:nvPr/>
          </p:nvSpPr>
          <p:spPr>
            <a:xfrm>
              <a:off x="5964872" y="5499481"/>
              <a:ext cx="349885" cy="423545"/>
            </a:xfrm>
            <a:custGeom>
              <a:avLst/>
              <a:gdLst/>
              <a:ahLst/>
              <a:cxnLst/>
              <a:rect l="l" t="t" r="r" b="b"/>
              <a:pathLst>
                <a:path w="349885" h="423545">
                  <a:moveTo>
                    <a:pt x="276034" y="123482"/>
                  </a:moveTo>
                  <a:lnTo>
                    <a:pt x="224678" y="101127"/>
                  </a:lnTo>
                  <a:lnTo>
                    <a:pt x="175799" y="83623"/>
                  </a:lnTo>
                  <a:lnTo>
                    <a:pt x="131444" y="75815"/>
                  </a:lnTo>
                  <a:lnTo>
                    <a:pt x="93662" y="82550"/>
                  </a:lnTo>
                  <a:lnTo>
                    <a:pt x="61533" y="110317"/>
                  </a:lnTo>
                  <a:lnTo>
                    <a:pt x="34274" y="154584"/>
                  </a:lnTo>
                  <a:lnTo>
                    <a:pt x="14134" y="203947"/>
                  </a:lnTo>
                  <a:lnTo>
                    <a:pt x="3365" y="247002"/>
                  </a:lnTo>
                  <a:lnTo>
                    <a:pt x="0" y="282925"/>
                  </a:lnTo>
                  <a:lnTo>
                    <a:pt x="3397" y="317058"/>
                  </a:lnTo>
                  <a:lnTo>
                    <a:pt x="48577" y="371436"/>
                  </a:lnTo>
                  <a:lnTo>
                    <a:pt x="84067" y="386324"/>
                  </a:lnTo>
                  <a:lnTo>
                    <a:pt x="132811" y="401816"/>
                  </a:lnTo>
                  <a:lnTo>
                    <a:pt x="187848" y="415037"/>
                  </a:lnTo>
                  <a:lnTo>
                    <a:pt x="242219" y="423111"/>
                  </a:lnTo>
                  <a:lnTo>
                    <a:pt x="288963" y="423163"/>
                  </a:lnTo>
                  <a:lnTo>
                    <a:pt x="321119" y="412318"/>
                  </a:lnTo>
                  <a:lnTo>
                    <a:pt x="341321" y="379995"/>
                  </a:lnTo>
                  <a:lnTo>
                    <a:pt x="349264" y="330322"/>
                  </a:lnTo>
                  <a:lnTo>
                    <a:pt x="347106" y="272105"/>
                  </a:lnTo>
                  <a:lnTo>
                    <a:pt x="337005" y="214150"/>
                  </a:lnTo>
                  <a:lnTo>
                    <a:pt x="321119" y="165265"/>
                  </a:lnTo>
                  <a:lnTo>
                    <a:pt x="297918" y="126188"/>
                  </a:lnTo>
                  <a:lnTo>
                    <a:pt x="265932" y="91130"/>
                  </a:lnTo>
                  <a:lnTo>
                    <a:pt x="227411" y="59084"/>
                  </a:lnTo>
                  <a:lnTo>
                    <a:pt x="184605" y="29043"/>
                  </a:lnTo>
                  <a:lnTo>
                    <a:pt x="139763" y="0"/>
                  </a:lnTo>
                </a:path>
              </a:pathLst>
            </a:custGeom>
            <a:ln w="317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86984" y="4741164"/>
              <a:ext cx="661415" cy="1738883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5578983" y="4826508"/>
              <a:ext cx="29845" cy="1632585"/>
            </a:xfrm>
            <a:custGeom>
              <a:avLst/>
              <a:gdLst/>
              <a:ahLst/>
              <a:cxnLst/>
              <a:rect l="l" t="t" r="r" b="b"/>
              <a:pathLst>
                <a:path w="29845" h="1632585">
                  <a:moveTo>
                    <a:pt x="29844" y="1632089"/>
                  </a:moveTo>
                  <a:lnTo>
                    <a:pt x="0" y="1632089"/>
                  </a:lnTo>
                </a:path>
                <a:path w="29845" h="1632585">
                  <a:moveTo>
                    <a:pt x="29844" y="1306131"/>
                  </a:moveTo>
                  <a:lnTo>
                    <a:pt x="0" y="1306131"/>
                  </a:lnTo>
                </a:path>
                <a:path w="29845" h="1632585">
                  <a:moveTo>
                    <a:pt x="29844" y="978471"/>
                  </a:moveTo>
                  <a:lnTo>
                    <a:pt x="0" y="978471"/>
                  </a:lnTo>
                </a:path>
                <a:path w="29845" h="1632585">
                  <a:moveTo>
                    <a:pt x="29844" y="652272"/>
                  </a:moveTo>
                  <a:lnTo>
                    <a:pt x="0" y="652272"/>
                  </a:lnTo>
                </a:path>
                <a:path w="29845" h="1632585">
                  <a:moveTo>
                    <a:pt x="29844" y="326136"/>
                  </a:moveTo>
                  <a:lnTo>
                    <a:pt x="0" y="326136"/>
                  </a:lnTo>
                </a:path>
                <a:path w="29845" h="1632585">
                  <a:moveTo>
                    <a:pt x="29844" y="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5306567" y="4330065"/>
            <a:ext cx="1030605" cy="5632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257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Arial Narrow"/>
                <a:cs typeface="Arial Narrow"/>
              </a:rPr>
              <a:t>Глюкоза в</a:t>
            </a:r>
            <a:r>
              <a:rPr sz="1000" spc="-70" dirty="0">
                <a:latin typeface="Arial Narrow"/>
                <a:cs typeface="Arial Narrow"/>
              </a:rPr>
              <a:t> </a:t>
            </a:r>
            <a:r>
              <a:rPr sz="1000" spc="-10" dirty="0">
                <a:latin typeface="Arial Narrow"/>
                <a:cs typeface="Arial Narrow"/>
              </a:rPr>
              <a:t>крови</a:t>
            </a:r>
            <a:endParaRPr sz="1000">
              <a:latin typeface="Arial Narrow"/>
              <a:cs typeface="Arial Narrow"/>
            </a:endParaRPr>
          </a:p>
          <a:p>
            <a:pPr marR="694690" algn="ctr">
              <a:lnSpc>
                <a:spcPct val="100000"/>
              </a:lnSpc>
              <a:spcBef>
                <a:spcPts val="885"/>
              </a:spcBef>
            </a:pPr>
            <a:r>
              <a:rPr sz="800" dirty="0">
                <a:latin typeface="Arial Narrow"/>
                <a:cs typeface="Arial Narrow"/>
              </a:rPr>
              <a:t>ммол</a:t>
            </a:r>
            <a:r>
              <a:rPr sz="800" spc="5" dirty="0">
                <a:latin typeface="Arial Narrow"/>
                <a:cs typeface="Arial Narrow"/>
              </a:rPr>
              <a:t>ь</a:t>
            </a:r>
            <a:r>
              <a:rPr sz="800" spc="-5" dirty="0">
                <a:latin typeface="Arial Narrow"/>
                <a:cs typeface="Arial Narrow"/>
              </a:rPr>
              <a:t>/л</a:t>
            </a:r>
            <a:endParaRPr sz="800">
              <a:latin typeface="Arial Narrow"/>
              <a:cs typeface="Arial Narrow"/>
            </a:endParaRPr>
          </a:p>
          <a:p>
            <a:pPr marR="671830" algn="ctr">
              <a:lnSpc>
                <a:spcPct val="100000"/>
              </a:lnSpc>
              <a:spcBef>
                <a:spcPts val="290"/>
              </a:spcBef>
            </a:pPr>
            <a:r>
              <a:rPr sz="750" dirty="0">
                <a:latin typeface="Arial Narrow"/>
                <a:cs typeface="Arial Narrow"/>
              </a:rPr>
              <a:t>25</a:t>
            </a:r>
            <a:endParaRPr sz="750">
              <a:latin typeface="Arial Narrow"/>
              <a:cs typeface="Arial Narrow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069203" y="5629147"/>
            <a:ext cx="1708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000" spc="-235" dirty="0">
                <a:latin typeface="Calibri"/>
                <a:cs typeface="Calibri"/>
              </a:rPr>
              <a:t>●</a:t>
            </a:r>
            <a:r>
              <a:rPr sz="1800" spc="-352" baseline="-23148" dirty="0">
                <a:latin typeface="Times New Roman"/>
                <a:cs typeface="Times New Roman"/>
              </a:rPr>
              <a:t>*</a:t>
            </a:r>
            <a:endParaRPr sz="1800" baseline="-23148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468873" y="6385052"/>
            <a:ext cx="69850" cy="141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50" dirty="0">
                <a:latin typeface="Arial Narrow"/>
                <a:cs typeface="Arial Narrow"/>
              </a:rPr>
              <a:t>0</a:t>
            </a:r>
            <a:endParaRPr sz="750">
              <a:latin typeface="Arial Narrow"/>
              <a:cs typeface="Arial Narrow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468873" y="6058611"/>
            <a:ext cx="69215" cy="1409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50" dirty="0">
                <a:latin typeface="Arial Narrow"/>
                <a:cs typeface="Arial Narrow"/>
              </a:rPr>
              <a:t>5</a:t>
            </a:r>
            <a:endParaRPr sz="750">
              <a:latin typeface="Arial Narrow"/>
              <a:cs typeface="Arial Narrow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424932" y="5731865"/>
            <a:ext cx="114300" cy="1409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50" dirty="0">
                <a:latin typeface="Arial Narrow"/>
                <a:cs typeface="Arial Narrow"/>
              </a:rPr>
              <a:t>10</a:t>
            </a:r>
            <a:endParaRPr sz="750">
              <a:latin typeface="Arial Narrow"/>
              <a:cs typeface="Arial Narrow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424932" y="5405373"/>
            <a:ext cx="114300" cy="1409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50" dirty="0">
                <a:latin typeface="Arial Narrow"/>
                <a:cs typeface="Arial Narrow"/>
              </a:rPr>
              <a:t>15</a:t>
            </a:r>
            <a:endParaRPr sz="750">
              <a:latin typeface="Arial Narrow"/>
              <a:cs typeface="Arial Narrow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437632" y="5078729"/>
            <a:ext cx="88900" cy="1409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750" dirty="0">
                <a:latin typeface="Arial Narrow"/>
                <a:cs typeface="Arial Narrow"/>
              </a:rPr>
              <a:t>20</a:t>
            </a:r>
            <a:endParaRPr sz="750">
              <a:latin typeface="Arial Narrow"/>
              <a:cs typeface="Arial Narrow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475487" y="1334388"/>
            <a:ext cx="8206740" cy="2614295"/>
            <a:chOff x="475487" y="1334388"/>
            <a:chExt cx="8206740" cy="2614295"/>
          </a:xfrm>
        </p:grpSpPr>
        <p:pic>
          <p:nvPicPr>
            <p:cNvPr id="39" name="object 3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6887" y="1334388"/>
              <a:ext cx="1636522" cy="1228725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165730" y="1334388"/>
              <a:ext cx="1636521" cy="1228725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831716" y="1334388"/>
              <a:ext cx="1640205" cy="1228725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516117" y="1334388"/>
              <a:ext cx="1542922" cy="1228725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130795" y="1340992"/>
              <a:ext cx="1551304" cy="1228725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496887" y="2563241"/>
              <a:ext cx="8185150" cy="1384935"/>
            </a:xfrm>
            <a:custGeom>
              <a:avLst/>
              <a:gdLst/>
              <a:ahLst/>
              <a:cxnLst/>
              <a:rect l="l" t="t" r="r" b="b"/>
              <a:pathLst>
                <a:path w="8185150" h="1384935">
                  <a:moveTo>
                    <a:pt x="8185150" y="0"/>
                  </a:moveTo>
                  <a:lnTo>
                    <a:pt x="0" y="0"/>
                  </a:lnTo>
                  <a:lnTo>
                    <a:pt x="0" y="1384935"/>
                  </a:lnTo>
                  <a:lnTo>
                    <a:pt x="8185150" y="1384935"/>
                  </a:lnTo>
                  <a:lnTo>
                    <a:pt x="8185150" y="0"/>
                  </a:lnTo>
                  <a:close/>
                </a:path>
              </a:pathLst>
            </a:custGeom>
            <a:solidFill>
              <a:srgbClr val="EBF0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75487" y="2549652"/>
              <a:ext cx="1606296" cy="403860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837943" y="2549652"/>
              <a:ext cx="283463" cy="403860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75487" y="2976371"/>
              <a:ext cx="1220724" cy="403860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452371" y="2976371"/>
              <a:ext cx="284988" cy="403860"/>
            </a:xfrm>
            <a:prstGeom prst="rect">
              <a:avLst/>
            </a:prstGeom>
          </p:spPr>
        </p:pic>
      </p:grpSp>
      <p:sp>
        <p:nvSpPr>
          <p:cNvPr id="49" name="object 49"/>
          <p:cNvSpPr txBox="1"/>
          <p:nvPr/>
        </p:nvSpPr>
        <p:spPr>
          <a:xfrm>
            <a:off x="2777108" y="561187"/>
            <a:ext cx="5873750" cy="732155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982344">
              <a:lnSpc>
                <a:spcPct val="100000"/>
              </a:lnSpc>
              <a:spcBef>
                <a:spcPts val="385"/>
              </a:spcBef>
            </a:pPr>
            <a:r>
              <a:rPr sz="1400" dirty="0">
                <a:latin typeface="Arial Narrow"/>
                <a:cs typeface="Arial Narrow"/>
              </a:rPr>
              <a:t>( </a:t>
            </a:r>
            <a:r>
              <a:rPr sz="1400" spc="-5" dirty="0">
                <a:latin typeface="Arial Narrow"/>
                <a:cs typeface="Arial Narrow"/>
              </a:rPr>
              <a:t>38 сутки эксперимента</a:t>
            </a:r>
            <a:r>
              <a:rPr sz="1400" spc="-15" dirty="0">
                <a:latin typeface="Arial Narrow"/>
                <a:cs typeface="Arial Narrow"/>
              </a:rPr>
              <a:t> </a:t>
            </a:r>
            <a:r>
              <a:rPr sz="1400" dirty="0">
                <a:latin typeface="Arial Narrow"/>
                <a:cs typeface="Arial Narrow"/>
              </a:rPr>
              <a:t>)</a:t>
            </a:r>
            <a:endParaRPr sz="1400">
              <a:latin typeface="Arial Narrow"/>
              <a:cs typeface="Arial Narrow"/>
            </a:endParaRPr>
          </a:p>
          <a:p>
            <a:pPr marL="544195">
              <a:lnSpc>
                <a:spcPct val="100000"/>
              </a:lnSpc>
              <a:spcBef>
                <a:spcPts val="285"/>
              </a:spcBef>
            </a:pPr>
            <a:r>
              <a:rPr sz="1400" b="1" spc="-5" dirty="0">
                <a:latin typeface="Arial Narrow"/>
                <a:cs typeface="Arial Narrow"/>
              </a:rPr>
              <a:t>Морфология поджелудочной</a:t>
            </a:r>
            <a:r>
              <a:rPr sz="1400" b="1" spc="-50" dirty="0">
                <a:latin typeface="Arial Narrow"/>
                <a:cs typeface="Arial Narrow"/>
              </a:rPr>
              <a:t> </a:t>
            </a:r>
            <a:r>
              <a:rPr sz="1400" b="1" spc="-5" dirty="0">
                <a:latin typeface="Arial Narrow"/>
                <a:cs typeface="Arial Narrow"/>
              </a:rPr>
              <a:t>железы</a:t>
            </a:r>
            <a:endParaRPr sz="14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  <a:tabLst>
                <a:tab pos="1298575" algn="l"/>
                <a:tab pos="3088640" algn="l"/>
                <a:tab pos="4416425" algn="l"/>
              </a:tabLst>
            </a:pPr>
            <a:r>
              <a:rPr sz="1200" dirty="0">
                <a:latin typeface="Arial Narrow"/>
                <a:cs typeface="Arial Narrow"/>
              </a:rPr>
              <a:t>Диабет	Диабет</a:t>
            </a:r>
            <a:r>
              <a:rPr sz="1200" spc="-15" dirty="0">
                <a:latin typeface="Arial Narrow"/>
                <a:cs typeface="Arial Narrow"/>
              </a:rPr>
              <a:t> </a:t>
            </a:r>
            <a:r>
              <a:rPr sz="1200" dirty="0">
                <a:latin typeface="Arial Narrow"/>
                <a:cs typeface="Arial Narrow"/>
              </a:rPr>
              <a:t>+</a:t>
            </a:r>
            <a:r>
              <a:rPr sz="1200" spc="5" dirty="0">
                <a:latin typeface="Arial Narrow"/>
                <a:cs typeface="Arial Narrow"/>
              </a:rPr>
              <a:t> </a:t>
            </a:r>
            <a:r>
              <a:rPr sz="1200" spc="-5" dirty="0">
                <a:latin typeface="Arial Narrow"/>
                <a:cs typeface="Arial Narrow"/>
              </a:rPr>
              <a:t>Резерпин	</a:t>
            </a:r>
            <a:r>
              <a:rPr sz="1200" dirty="0">
                <a:latin typeface="Arial Narrow"/>
                <a:cs typeface="Arial Narrow"/>
              </a:rPr>
              <a:t>Диабет</a:t>
            </a:r>
            <a:r>
              <a:rPr sz="1200" spc="-20" dirty="0">
                <a:latin typeface="Arial Narrow"/>
                <a:cs typeface="Arial Narrow"/>
              </a:rPr>
              <a:t> </a:t>
            </a:r>
            <a:r>
              <a:rPr sz="1200" dirty="0">
                <a:latin typeface="Arial Narrow"/>
                <a:cs typeface="Arial Narrow"/>
              </a:rPr>
              <a:t>+</a:t>
            </a:r>
            <a:r>
              <a:rPr sz="1200" spc="5" dirty="0">
                <a:latin typeface="Arial Narrow"/>
                <a:cs typeface="Arial Narrow"/>
              </a:rPr>
              <a:t> </a:t>
            </a:r>
            <a:r>
              <a:rPr sz="1200" dirty="0">
                <a:latin typeface="Arial Narrow"/>
                <a:cs typeface="Arial Narrow"/>
              </a:rPr>
              <a:t>ГПП1	</a:t>
            </a:r>
            <a:r>
              <a:rPr sz="1200" spc="-5" dirty="0">
                <a:latin typeface="Arial Narrow"/>
                <a:cs typeface="Arial Narrow"/>
              </a:rPr>
              <a:t>Диабет+Резерпин+ГПП1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729487" y="1083945"/>
            <a:ext cx="12179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Arial Narrow"/>
                <a:cs typeface="Arial Narrow"/>
              </a:rPr>
              <a:t>Интактный</a:t>
            </a:r>
            <a:r>
              <a:rPr sz="1200" spc="-60" dirty="0">
                <a:latin typeface="Arial Narrow"/>
                <a:cs typeface="Arial Narrow"/>
              </a:rPr>
              <a:t> </a:t>
            </a:r>
            <a:r>
              <a:rPr sz="1200" dirty="0">
                <a:latin typeface="Arial Narrow"/>
                <a:cs typeface="Arial Narrow"/>
              </a:rPr>
              <a:t>контроль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285879" y="1317538"/>
            <a:ext cx="143510" cy="1153160"/>
          </a:xfrm>
          <a:prstGeom prst="rect">
            <a:avLst/>
          </a:prstGeom>
        </p:spPr>
        <p:txBody>
          <a:bodyPr vert="vert270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800" spc="-5" dirty="0">
                <a:latin typeface="Arial Narrow"/>
                <a:cs typeface="Arial Narrow"/>
              </a:rPr>
              <a:t>Гемотоксилин </a:t>
            </a:r>
            <a:r>
              <a:rPr sz="800" dirty="0">
                <a:latin typeface="Arial Narrow"/>
                <a:cs typeface="Arial Narrow"/>
              </a:rPr>
              <a:t>и </a:t>
            </a:r>
            <a:r>
              <a:rPr sz="800" spc="-5" dirty="0">
                <a:latin typeface="Arial Narrow"/>
                <a:cs typeface="Arial Narrow"/>
              </a:rPr>
              <a:t>эозин,</a:t>
            </a:r>
            <a:r>
              <a:rPr sz="800" spc="-55" dirty="0">
                <a:latin typeface="Arial Narrow"/>
                <a:cs typeface="Arial Narrow"/>
              </a:rPr>
              <a:t> </a:t>
            </a:r>
            <a:r>
              <a:rPr sz="800" spc="5" dirty="0">
                <a:latin typeface="Times New Roman"/>
                <a:cs typeface="Times New Roman"/>
              </a:rPr>
              <a:t>×</a:t>
            </a:r>
            <a:r>
              <a:rPr sz="800" spc="5" dirty="0">
                <a:latin typeface="Arial Narrow"/>
                <a:cs typeface="Arial Narrow"/>
              </a:rPr>
              <a:t>400.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496887" y="2563241"/>
            <a:ext cx="8185150" cy="1384935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91440" algn="just">
              <a:lnSpc>
                <a:spcPct val="100000"/>
              </a:lnSpc>
              <a:spcBef>
                <a:spcPts val="330"/>
              </a:spcBef>
            </a:pPr>
            <a:r>
              <a:rPr sz="1400" spc="-5" dirty="0">
                <a:solidFill>
                  <a:srgbClr val="FF0000"/>
                </a:solidFill>
                <a:latin typeface="Arial Narrow"/>
                <a:cs typeface="Arial Narrow"/>
              </a:rPr>
              <a:t>ПРЕДПОЛОЖЕНИЕ:</a:t>
            </a:r>
            <a:r>
              <a:rPr sz="1400" spc="110" dirty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sz="1400" dirty="0">
                <a:latin typeface="Arial Narrow"/>
                <a:cs typeface="Arial Narrow"/>
              </a:rPr>
              <a:t>в</a:t>
            </a:r>
            <a:r>
              <a:rPr sz="1400" spc="114" dirty="0">
                <a:latin typeface="Arial Narrow"/>
                <a:cs typeface="Arial Narrow"/>
              </a:rPr>
              <a:t> </a:t>
            </a:r>
            <a:r>
              <a:rPr sz="1400" spc="-5" dirty="0">
                <a:latin typeface="Arial Narrow"/>
                <a:cs typeface="Arial Narrow"/>
              </a:rPr>
              <a:t>условиях</a:t>
            </a:r>
            <a:r>
              <a:rPr sz="1400" spc="120" dirty="0">
                <a:latin typeface="Arial Narrow"/>
                <a:cs typeface="Arial Narrow"/>
              </a:rPr>
              <a:t> </a:t>
            </a:r>
            <a:r>
              <a:rPr sz="1400" spc="-5" dirty="0">
                <a:latin typeface="Arial Narrow"/>
                <a:cs typeface="Arial Narrow"/>
              </a:rPr>
              <a:t>терапии</a:t>
            </a:r>
            <a:r>
              <a:rPr sz="1400" spc="130" dirty="0">
                <a:latin typeface="Arial Narrow"/>
                <a:cs typeface="Arial Narrow"/>
              </a:rPr>
              <a:t> </a:t>
            </a:r>
            <a:r>
              <a:rPr sz="1400" spc="-5" dirty="0">
                <a:latin typeface="Arial Narrow"/>
                <a:cs typeface="Arial Narrow"/>
              </a:rPr>
              <a:t>симпатолитиком</a:t>
            </a:r>
            <a:r>
              <a:rPr sz="1400" spc="120" dirty="0">
                <a:latin typeface="Arial Narrow"/>
                <a:cs typeface="Arial Narrow"/>
              </a:rPr>
              <a:t> </a:t>
            </a:r>
            <a:r>
              <a:rPr sz="1400" dirty="0">
                <a:latin typeface="Arial Narrow"/>
                <a:cs typeface="Arial Narrow"/>
              </a:rPr>
              <a:t>введение</a:t>
            </a:r>
            <a:r>
              <a:rPr sz="1400" spc="120" dirty="0">
                <a:latin typeface="Arial Narrow"/>
                <a:cs typeface="Arial Narrow"/>
              </a:rPr>
              <a:t> </a:t>
            </a:r>
            <a:r>
              <a:rPr sz="1400" spc="-5" dirty="0">
                <a:latin typeface="Arial Narrow"/>
                <a:cs typeface="Arial Narrow"/>
              </a:rPr>
              <a:t>фактора</a:t>
            </a:r>
            <a:r>
              <a:rPr sz="1400" spc="120" dirty="0">
                <a:latin typeface="Arial Narrow"/>
                <a:cs typeface="Arial Narrow"/>
              </a:rPr>
              <a:t> </a:t>
            </a:r>
            <a:r>
              <a:rPr sz="1400" spc="-5" dirty="0">
                <a:latin typeface="Arial Narrow"/>
                <a:cs typeface="Arial Narrow"/>
              </a:rPr>
              <a:t>дифференцировки</a:t>
            </a:r>
            <a:r>
              <a:rPr sz="1400" spc="120" dirty="0">
                <a:latin typeface="Arial Narrow"/>
                <a:cs typeface="Arial Narrow"/>
              </a:rPr>
              <a:t> </a:t>
            </a:r>
            <a:r>
              <a:rPr sz="1400" spc="-5" dirty="0">
                <a:latin typeface="Arial Narrow"/>
                <a:cs typeface="Arial Narrow"/>
              </a:rPr>
              <a:t>предшественников</a:t>
            </a:r>
            <a:endParaRPr sz="1400">
              <a:latin typeface="Arial Narrow"/>
              <a:cs typeface="Arial Narrow"/>
            </a:endParaRPr>
          </a:p>
          <a:p>
            <a:pPr marL="91440" algn="just">
              <a:lnSpc>
                <a:spcPct val="100000"/>
              </a:lnSpc>
              <a:spcBef>
                <a:spcPts val="5"/>
              </a:spcBef>
            </a:pPr>
            <a:r>
              <a:rPr sz="1400" spc="-5" dirty="0">
                <a:latin typeface="Arial Narrow"/>
                <a:cs typeface="Arial Narrow"/>
              </a:rPr>
              <a:t>глюкагоноподобный пептид </a:t>
            </a:r>
            <a:r>
              <a:rPr sz="1400" dirty="0">
                <a:latin typeface="Arial Narrow"/>
                <a:cs typeface="Arial Narrow"/>
              </a:rPr>
              <a:t>1 </a:t>
            </a:r>
            <a:r>
              <a:rPr sz="1400" spc="-5" dirty="0">
                <a:latin typeface="Arial Narrow"/>
                <a:cs typeface="Arial Narrow"/>
              </a:rPr>
              <a:t>может индуцировать неогенез</a:t>
            </a:r>
            <a:r>
              <a:rPr sz="1400" spc="50" dirty="0">
                <a:latin typeface="Arial Narrow"/>
                <a:cs typeface="Arial Narrow"/>
              </a:rPr>
              <a:t> </a:t>
            </a:r>
            <a:r>
              <a:rPr sz="1400" spc="-5" dirty="0">
                <a:latin typeface="Arial Narrow"/>
                <a:cs typeface="Arial Narrow"/>
              </a:rPr>
              <a:t>бета-клеток.</a:t>
            </a:r>
            <a:endParaRPr sz="1400">
              <a:latin typeface="Arial Narrow"/>
              <a:cs typeface="Arial Narrow"/>
            </a:endParaRPr>
          </a:p>
          <a:p>
            <a:pPr marL="91440" marR="83820" algn="just">
              <a:lnSpc>
                <a:spcPct val="100000"/>
              </a:lnSpc>
            </a:pPr>
            <a:r>
              <a:rPr sz="1400" spc="-5" dirty="0">
                <a:solidFill>
                  <a:srgbClr val="FF0000"/>
                </a:solidFill>
                <a:latin typeface="Arial Narrow"/>
                <a:cs typeface="Arial Narrow"/>
              </a:rPr>
              <a:t>РЕЗУЛЬТАТЫ: </a:t>
            </a:r>
            <a:r>
              <a:rPr sz="1400" spc="-5" dirty="0">
                <a:latin typeface="Arial Narrow"/>
                <a:cs typeface="Arial Narrow"/>
              </a:rPr>
              <a:t>политерапия </a:t>
            </a:r>
            <a:r>
              <a:rPr sz="1400" b="1" spc="-5" dirty="0">
                <a:latin typeface="Arial Narrow"/>
                <a:cs typeface="Arial Narrow"/>
              </a:rPr>
              <a:t>резерпином </a:t>
            </a:r>
            <a:r>
              <a:rPr sz="1400" dirty="0">
                <a:latin typeface="Arial Narrow"/>
                <a:cs typeface="Arial Narrow"/>
              </a:rPr>
              <a:t>и </a:t>
            </a:r>
            <a:r>
              <a:rPr sz="1400" b="1" spc="-5" dirty="0">
                <a:latin typeface="Arial Narrow"/>
                <a:cs typeface="Arial Narrow"/>
              </a:rPr>
              <a:t>ГПП1 </a:t>
            </a:r>
            <a:r>
              <a:rPr sz="1400" spc="-5" dirty="0">
                <a:latin typeface="Arial Narrow"/>
                <a:cs typeface="Arial Narrow"/>
              </a:rPr>
              <a:t>повышает число созревающих </a:t>
            </a:r>
            <a:r>
              <a:rPr sz="1400" dirty="0">
                <a:latin typeface="Arial Narrow"/>
                <a:cs typeface="Arial Narrow"/>
              </a:rPr>
              <a:t>Pdx1</a:t>
            </a:r>
            <a:r>
              <a:rPr sz="1350" baseline="24691" dirty="0">
                <a:latin typeface="Arial Narrow"/>
                <a:cs typeface="Arial Narrow"/>
              </a:rPr>
              <a:t>+ </a:t>
            </a:r>
            <a:r>
              <a:rPr sz="1400" spc="-5" dirty="0">
                <a:latin typeface="Arial Narrow"/>
                <a:cs typeface="Arial Narrow"/>
              </a:rPr>
              <a:t>бета-клеток </a:t>
            </a:r>
            <a:r>
              <a:rPr sz="1400" dirty="0">
                <a:latin typeface="Arial Narrow"/>
                <a:cs typeface="Arial Narrow"/>
              </a:rPr>
              <a:t>в  </a:t>
            </a:r>
            <a:r>
              <a:rPr sz="1400" spc="-5" dirty="0">
                <a:latin typeface="Arial Narrow"/>
                <a:cs typeface="Arial Narrow"/>
              </a:rPr>
              <a:t>поджелудочной </a:t>
            </a:r>
            <a:r>
              <a:rPr sz="1400" dirty="0">
                <a:latin typeface="Arial Narrow"/>
                <a:cs typeface="Arial Narrow"/>
              </a:rPr>
              <a:t>железе мышей с СД1 более </a:t>
            </a:r>
            <a:r>
              <a:rPr sz="1400" spc="-5" dirty="0">
                <a:latin typeface="Arial Narrow"/>
                <a:cs typeface="Arial Narrow"/>
              </a:rPr>
              <a:t>чем </a:t>
            </a:r>
            <a:r>
              <a:rPr sz="1400" b="1" dirty="0">
                <a:latin typeface="Arial Narrow"/>
                <a:cs typeface="Arial Narrow"/>
              </a:rPr>
              <a:t>в </a:t>
            </a:r>
            <a:r>
              <a:rPr sz="1400" b="1" spc="-5" dirty="0">
                <a:latin typeface="Arial Narrow"/>
                <a:cs typeface="Arial Narrow"/>
              </a:rPr>
              <a:t>20 </a:t>
            </a:r>
            <a:r>
              <a:rPr sz="1400" b="1" dirty="0">
                <a:latin typeface="Arial Narrow"/>
                <a:cs typeface="Arial Narrow"/>
              </a:rPr>
              <a:t>раз </a:t>
            </a:r>
            <a:r>
              <a:rPr sz="1400" dirty="0">
                <a:latin typeface="Arial Narrow"/>
                <a:cs typeface="Arial Narrow"/>
              </a:rPr>
              <a:t>в силу </a:t>
            </a:r>
            <a:r>
              <a:rPr sz="1400" spc="-5" dirty="0">
                <a:latin typeface="Arial Narrow"/>
                <a:cs typeface="Arial Narrow"/>
              </a:rPr>
              <a:t>дифференцировки предшественников бета-клеток.  Восстанавливается структура островков Лангерганса, повышается концентрация </a:t>
            </a:r>
            <a:r>
              <a:rPr sz="1400" dirty="0">
                <a:latin typeface="Arial Narrow"/>
                <a:cs typeface="Arial Narrow"/>
              </a:rPr>
              <a:t>инсулина в </a:t>
            </a:r>
            <a:r>
              <a:rPr sz="1400" spc="-5" dirty="0">
                <a:latin typeface="Arial Narrow"/>
                <a:cs typeface="Arial Narrow"/>
              </a:rPr>
              <a:t>сыворотке, снижается  уровень глюкозы </a:t>
            </a:r>
            <a:r>
              <a:rPr sz="1400" dirty="0">
                <a:latin typeface="Arial Narrow"/>
                <a:cs typeface="Arial Narrow"/>
              </a:rPr>
              <a:t>в</a:t>
            </a:r>
            <a:r>
              <a:rPr sz="1400" spc="25" dirty="0">
                <a:latin typeface="Arial Narrow"/>
                <a:cs typeface="Arial Narrow"/>
              </a:rPr>
              <a:t> </a:t>
            </a:r>
            <a:r>
              <a:rPr sz="1400" spc="-5" dirty="0">
                <a:latin typeface="Arial Narrow"/>
                <a:cs typeface="Arial Narrow"/>
              </a:rPr>
              <a:t>крови.</a:t>
            </a:r>
            <a:endParaRPr sz="1400">
              <a:latin typeface="Arial Narrow"/>
              <a:cs typeface="Arial Narrow"/>
            </a:endParaRPr>
          </a:p>
        </p:txBody>
      </p:sp>
      <p:grpSp>
        <p:nvGrpSpPr>
          <p:cNvPr id="53" name="object 53"/>
          <p:cNvGrpSpPr/>
          <p:nvPr/>
        </p:nvGrpSpPr>
        <p:grpSpPr>
          <a:xfrm>
            <a:off x="620522" y="5268383"/>
            <a:ext cx="725805" cy="1126490"/>
            <a:chOff x="620522" y="5268383"/>
            <a:chExt cx="725805" cy="1126490"/>
          </a:xfrm>
        </p:grpSpPr>
        <p:pic>
          <p:nvPicPr>
            <p:cNvPr id="54" name="object 5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47662" y="5268383"/>
              <a:ext cx="698094" cy="1112640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621474" y="5297550"/>
              <a:ext cx="683260" cy="1096010"/>
            </a:xfrm>
            <a:custGeom>
              <a:avLst/>
              <a:gdLst/>
              <a:ahLst/>
              <a:cxnLst/>
              <a:rect l="l" t="t" r="r" b="b"/>
              <a:pathLst>
                <a:path w="683260" h="1096010">
                  <a:moveTo>
                    <a:pt x="31648" y="1074496"/>
                  </a:moveTo>
                  <a:lnTo>
                    <a:pt x="0" y="1074496"/>
                  </a:lnTo>
                </a:path>
                <a:path w="683260" h="1096010">
                  <a:moveTo>
                    <a:pt x="31648" y="896124"/>
                  </a:moveTo>
                  <a:lnTo>
                    <a:pt x="0" y="896124"/>
                  </a:lnTo>
                </a:path>
                <a:path w="683260" h="1096010">
                  <a:moveTo>
                    <a:pt x="31648" y="716292"/>
                  </a:moveTo>
                  <a:lnTo>
                    <a:pt x="0" y="716292"/>
                  </a:lnTo>
                </a:path>
                <a:path w="683260" h="1096010">
                  <a:moveTo>
                    <a:pt x="31648" y="537984"/>
                  </a:moveTo>
                  <a:lnTo>
                    <a:pt x="0" y="537984"/>
                  </a:lnTo>
                </a:path>
                <a:path w="683260" h="1096010">
                  <a:moveTo>
                    <a:pt x="31648" y="358152"/>
                  </a:moveTo>
                  <a:lnTo>
                    <a:pt x="0" y="358152"/>
                  </a:lnTo>
                </a:path>
                <a:path w="683260" h="1096010">
                  <a:moveTo>
                    <a:pt x="31648" y="179832"/>
                  </a:moveTo>
                  <a:lnTo>
                    <a:pt x="0" y="179832"/>
                  </a:lnTo>
                </a:path>
                <a:path w="683260" h="1096010">
                  <a:moveTo>
                    <a:pt x="31648" y="0"/>
                  </a:moveTo>
                  <a:lnTo>
                    <a:pt x="0" y="0"/>
                  </a:lnTo>
                </a:path>
                <a:path w="683260" h="1096010">
                  <a:moveTo>
                    <a:pt x="32003" y="1074432"/>
                  </a:moveTo>
                  <a:lnTo>
                    <a:pt x="32003" y="1095756"/>
                  </a:lnTo>
                </a:path>
                <a:path w="683260" h="1096010">
                  <a:moveTo>
                    <a:pt x="682688" y="1074432"/>
                  </a:moveTo>
                  <a:lnTo>
                    <a:pt x="682688" y="109575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6" name="object 56"/>
          <p:cNvSpPr txBox="1"/>
          <p:nvPr/>
        </p:nvSpPr>
        <p:spPr>
          <a:xfrm>
            <a:off x="505459" y="5163413"/>
            <a:ext cx="72390" cy="1278890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sz="800" dirty="0">
                <a:latin typeface="Arial Narrow"/>
                <a:cs typeface="Arial Narrow"/>
              </a:rPr>
              <a:t>6</a:t>
            </a:r>
            <a:endParaRPr sz="8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450"/>
              </a:spcBef>
            </a:pPr>
            <a:r>
              <a:rPr sz="800" dirty="0">
                <a:latin typeface="Arial Narrow"/>
                <a:cs typeface="Arial Narrow"/>
              </a:rPr>
              <a:t>5</a:t>
            </a:r>
            <a:endParaRPr sz="8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450"/>
              </a:spcBef>
            </a:pPr>
            <a:r>
              <a:rPr sz="800" dirty="0">
                <a:latin typeface="Arial Narrow"/>
                <a:cs typeface="Arial Narrow"/>
              </a:rPr>
              <a:t>4</a:t>
            </a:r>
            <a:endParaRPr sz="8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450"/>
              </a:spcBef>
            </a:pPr>
            <a:r>
              <a:rPr sz="800" dirty="0">
                <a:latin typeface="Arial Narrow"/>
                <a:cs typeface="Arial Narrow"/>
              </a:rPr>
              <a:t>3</a:t>
            </a:r>
            <a:endParaRPr sz="8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450"/>
              </a:spcBef>
            </a:pPr>
            <a:r>
              <a:rPr sz="800" dirty="0">
                <a:latin typeface="Arial Narrow"/>
                <a:cs typeface="Arial Narrow"/>
              </a:rPr>
              <a:t>2</a:t>
            </a:r>
            <a:endParaRPr sz="8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450"/>
              </a:spcBef>
            </a:pPr>
            <a:r>
              <a:rPr sz="800" dirty="0">
                <a:latin typeface="Arial Narrow"/>
                <a:cs typeface="Arial Narrow"/>
              </a:rPr>
              <a:t>1</a:t>
            </a:r>
            <a:endParaRPr sz="8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450"/>
              </a:spcBef>
            </a:pPr>
            <a:r>
              <a:rPr sz="800" dirty="0">
                <a:latin typeface="Arial Narrow"/>
                <a:cs typeface="Arial Narrow"/>
              </a:rPr>
              <a:t>0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466850" y="4011295"/>
            <a:ext cx="17418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latin typeface="Arial Narrow"/>
                <a:cs typeface="Arial Narrow"/>
              </a:rPr>
              <a:t>Поджелудочная</a:t>
            </a:r>
            <a:r>
              <a:rPr sz="1400" b="1" spc="-50" dirty="0">
                <a:latin typeface="Arial Narrow"/>
                <a:cs typeface="Arial Narrow"/>
              </a:rPr>
              <a:t> </a:t>
            </a:r>
            <a:r>
              <a:rPr sz="1400" b="1" spc="-5" dirty="0">
                <a:latin typeface="Arial Narrow"/>
                <a:cs typeface="Arial Narrow"/>
              </a:rPr>
              <a:t>железа</a:t>
            </a:r>
            <a:endParaRPr sz="1400">
              <a:latin typeface="Arial Narrow"/>
              <a:cs typeface="Arial Narrow"/>
            </a:endParaRPr>
          </a:p>
        </p:txBody>
      </p:sp>
      <p:grpSp>
        <p:nvGrpSpPr>
          <p:cNvPr id="58" name="object 58"/>
          <p:cNvGrpSpPr/>
          <p:nvPr/>
        </p:nvGrpSpPr>
        <p:grpSpPr>
          <a:xfrm>
            <a:off x="3048444" y="5027231"/>
            <a:ext cx="644525" cy="1487170"/>
            <a:chOff x="3048444" y="5027231"/>
            <a:chExt cx="644525" cy="1487170"/>
          </a:xfrm>
        </p:grpSpPr>
        <p:pic>
          <p:nvPicPr>
            <p:cNvPr id="59" name="object 5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081485" y="5029038"/>
              <a:ext cx="611229" cy="1451036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3053207" y="5031994"/>
              <a:ext cx="561975" cy="1477645"/>
            </a:xfrm>
            <a:custGeom>
              <a:avLst/>
              <a:gdLst/>
              <a:ahLst/>
              <a:cxnLst/>
              <a:rect l="l" t="t" r="r" b="b"/>
              <a:pathLst>
                <a:path w="561975" h="1477645">
                  <a:moveTo>
                    <a:pt x="30734" y="1440421"/>
                  </a:moveTo>
                  <a:lnTo>
                    <a:pt x="0" y="1440421"/>
                  </a:lnTo>
                </a:path>
                <a:path w="561975" h="1477645">
                  <a:moveTo>
                    <a:pt x="30734" y="1152093"/>
                  </a:moveTo>
                  <a:lnTo>
                    <a:pt x="0" y="1152093"/>
                  </a:lnTo>
                </a:path>
                <a:path w="561975" h="1477645">
                  <a:moveTo>
                    <a:pt x="30734" y="864057"/>
                  </a:moveTo>
                  <a:lnTo>
                    <a:pt x="0" y="864057"/>
                  </a:lnTo>
                </a:path>
                <a:path w="561975" h="1477645">
                  <a:moveTo>
                    <a:pt x="30734" y="576021"/>
                  </a:moveTo>
                  <a:lnTo>
                    <a:pt x="0" y="576021"/>
                  </a:lnTo>
                </a:path>
                <a:path w="561975" h="1477645">
                  <a:moveTo>
                    <a:pt x="30734" y="288035"/>
                  </a:moveTo>
                  <a:lnTo>
                    <a:pt x="0" y="288035"/>
                  </a:lnTo>
                </a:path>
                <a:path w="561975" h="1477645">
                  <a:moveTo>
                    <a:pt x="30734" y="0"/>
                  </a:moveTo>
                  <a:lnTo>
                    <a:pt x="0" y="0"/>
                  </a:lnTo>
                </a:path>
                <a:path w="561975" h="1477645">
                  <a:moveTo>
                    <a:pt x="30480" y="1440129"/>
                  </a:moveTo>
                  <a:lnTo>
                    <a:pt x="30480" y="1477048"/>
                  </a:lnTo>
                </a:path>
                <a:path w="561975" h="1477645">
                  <a:moveTo>
                    <a:pt x="561975" y="1440129"/>
                  </a:moveTo>
                  <a:lnTo>
                    <a:pt x="561975" y="1477048"/>
                  </a:lnTo>
                </a:path>
              </a:pathLst>
            </a:custGeom>
            <a:ln w="9525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1" name="object 61"/>
          <p:cNvSpPr txBox="1"/>
          <p:nvPr/>
        </p:nvSpPr>
        <p:spPr>
          <a:xfrm>
            <a:off x="2936494" y="6394500"/>
            <a:ext cx="7239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0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2820670" y="6106464"/>
            <a:ext cx="18796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Arial Narrow"/>
                <a:cs typeface="Arial Narrow"/>
              </a:rPr>
              <a:t>0</a:t>
            </a:r>
            <a:r>
              <a:rPr sz="800" spc="5" dirty="0">
                <a:latin typeface="Arial Narrow"/>
                <a:cs typeface="Arial Narrow"/>
              </a:rPr>
              <a:t>,</a:t>
            </a:r>
            <a:r>
              <a:rPr sz="800" spc="-10" dirty="0">
                <a:latin typeface="Arial Narrow"/>
                <a:cs typeface="Arial Narrow"/>
              </a:rPr>
              <a:t>0</a:t>
            </a:r>
            <a:r>
              <a:rPr sz="800" dirty="0">
                <a:latin typeface="Arial Narrow"/>
                <a:cs typeface="Arial Narrow"/>
              </a:rPr>
              <a:t>5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2867025" y="5818428"/>
            <a:ext cx="14224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Arial Narrow"/>
                <a:cs typeface="Arial Narrow"/>
              </a:rPr>
              <a:t>0</a:t>
            </a:r>
            <a:r>
              <a:rPr sz="800" spc="5" dirty="0">
                <a:latin typeface="Arial Narrow"/>
                <a:cs typeface="Arial Narrow"/>
              </a:rPr>
              <a:t>,</a:t>
            </a:r>
            <a:r>
              <a:rPr sz="800" dirty="0">
                <a:latin typeface="Arial Narrow"/>
                <a:cs typeface="Arial Narrow"/>
              </a:rPr>
              <a:t>1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2820670" y="5530088"/>
            <a:ext cx="187960" cy="1485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spc="-10" dirty="0">
                <a:latin typeface="Arial Narrow"/>
                <a:cs typeface="Arial Narrow"/>
              </a:rPr>
              <a:t>0</a:t>
            </a:r>
            <a:r>
              <a:rPr sz="800" spc="5" dirty="0">
                <a:latin typeface="Arial Narrow"/>
                <a:cs typeface="Arial Narrow"/>
              </a:rPr>
              <a:t>,</a:t>
            </a:r>
            <a:r>
              <a:rPr sz="800" spc="-10" dirty="0">
                <a:latin typeface="Arial Narrow"/>
                <a:cs typeface="Arial Narrow"/>
              </a:rPr>
              <a:t>1</a:t>
            </a:r>
            <a:r>
              <a:rPr sz="800" dirty="0">
                <a:latin typeface="Arial Narrow"/>
                <a:cs typeface="Arial Narrow"/>
              </a:rPr>
              <a:t>5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2867025" y="5242052"/>
            <a:ext cx="14224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Arial Narrow"/>
                <a:cs typeface="Arial Narrow"/>
              </a:rPr>
              <a:t>0</a:t>
            </a:r>
            <a:r>
              <a:rPr sz="800" spc="5" dirty="0">
                <a:latin typeface="Arial Narrow"/>
                <a:cs typeface="Arial Narrow"/>
              </a:rPr>
              <a:t>,</a:t>
            </a:r>
            <a:r>
              <a:rPr sz="800" dirty="0">
                <a:latin typeface="Arial Narrow"/>
                <a:cs typeface="Arial Narrow"/>
              </a:rPr>
              <a:t>2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2820670" y="4954015"/>
            <a:ext cx="18796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Arial Narrow"/>
                <a:cs typeface="Arial Narrow"/>
              </a:rPr>
              <a:t>0</a:t>
            </a:r>
            <a:r>
              <a:rPr sz="800" spc="5" dirty="0">
                <a:latin typeface="Arial Narrow"/>
                <a:cs typeface="Arial Narrow"/>
              </a:rPr>
              <a:t>,</a:t>
            </a:r>
            <a:r>
              <a:rPr sz="800" spc="-10" dirty="0">
                <a:latin typeface="Arial Narrow"/>
                <a:cs typeface="Arial Narrow"/>
              </a:rPr>
              <a:t>2</a:t>
            </a:r>
            <a:r>
              <a:rPr sz="800" dirty="0">
                <a:latin typeface="Arial Narrow"/>
                <a:cs typeface="Arial Narrow"/>
              </a:rPr>
              <a:t>5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3794633" y="5124887"/>
            <a:ext cx="78105" cy="78105"/>
          </a:xfrm>
          <a:custGeom>
            <a:avLst/>
            <a:gdLst/>
            <a:ahLst/>
            <a:cxnLst/>
            <a:rect l="l" t="t" r="r" b="b"/>
            <a:pathLst>
              <a:path w="78104" h="78104">
                <a:moveTo>
                  <a:pt x="77666" y="0"/>
                </a:moveTo>
                <a:lnTo>
                  <a:pt x="0" y="0"/>
                </a:lnTo>
                <a:lnTo>
                  <a:pt x="0" y="77666"/>
                </a:lnTo>
                <a:lnTo>
                  <a:pt x="77666" y="77666"/>
                </a:lnTo>
                <a:lnTo>
                  <a:pt x="77666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 txBox="1"/>
          <p:nvPr/>
        </p:nvSpPr>
        <p:spPr>
          <a:xfrm>
            <a:off x="3894201" y="5051552"/>
            <a:ext cx="1290320" cy="861060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 marR="1024890">
              <a:lnSpc>
                <a:spcPts val="1290"/>
              </a:lnSpc>
              <a:spcBef>
                <a:spcPts val="265"/>
              </a:spcBef>
            </a:pPr>
            <a:r>
              <a:rPr sz="1200" dirty="0">
                <a:latin typeface="Arial Narrow"/>
                <a:cs typeface="Arial Narrow"/>
              </a:rPr>
              <a:t>ИК  СД1</a:t>
            </a:r>
            <a:endParaRPr sz="1200">
              <a:latin typeface="Arial Narrow"/>
              <a:cs typeface="Arial Narrow"/>
            </a:endParaRPr>
          </a:p>
          <a:p>
            <a:pPr marL="12700">
              <a:lnSpc>
                <a:spcPts val="1185"/>
              </a:lnSpc>
            </a:pPr>
            <a:r>
              <a:rPr sz="1200" spc="-5" dirty="0">
                <a:latin typeface="Arial Narrow"/>
                <a:cs typeface="Arial Narrow"/>
              </a:rPr>
              <a:t>СД1+Резерпин</a:t>
            </a:r>
            <a:endParaRPr sz="1200">
              <a:latin typeface="Arial Narrow"/>
              <a:cs typeface="Arial Narrow"/>
            </a:endParaRPr>
          </a:p>
          <a:p>
            <a:pPr marL="12700">
              <a:lnSpc>
                <a:spcPts val="1285"/>
              </a:lnSpc>
            </a:pPr>
            <a:r>
              <a:rPr sz="1200" dirty="0">
                <a:latin typeface="Arial Narrow"/>
                <a:cs typeface="Arial Narrow"/>
              </a:rPr>
              <a:t>СД1+ГПП1</a:t>
            </a:r>
            <a:endParaRPr sz="1200">
              <a:latin typeface="Arial Narrow"/>
              <a:cs typeface="Arial Narrow"/>
            </a:endParaRPr>
          </a:p>
          <a:p>
            <a:pPr marL="12700">
              <a:lnSpc>
                <a:spcPts val="1360"/>
              </a:lnSpc>
            </a:pPr>
            <a:r>
              <a:rPr sz="1200" spc="-5" dirty="0">
                <a:latin typeface="Arial Narrow"/>
                <a:cs typeface="Arial Narrow"/>
              </a:rPr>
              <a:t>СД1+Резерпин+ГПП1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3794633" y="5287956"/>
            <a:ext cx="78105" cy="78105"/>
          </a:xfrm>
          <a:custGeom>
            <a:avLst/>
            <a:gdLst/>
            <a:ahLst/>
            <a:cxnLst/>
            <a:rect l="l" t="t" r="r" b="b"/>
            <a:pathLst>
              <a:path w="78104" h="78104">
                <a:moveTo>
                  <a:pt x="77666" y="0"/>
                </a:moveTo>
                <a:lnTo>
                  <a:pt x="0" y="0"/>
                </a:lnTo>
                <a:lnTo>
                  <a:pt x="0" y="77666"/>
                </a:lnTo>
                <a:lnTo>
                  <a:pt x="77666" y="77666"/>
                </a:lnTo>
                <a:lnTo>
                  <a:pt x="77666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3794633" y="5451024"/>
            <a:ext cx="78105" cy="78105"/>
          </a:xfrm>
          <a:custGeom>
            <a:avLst/>
            <a:gdLst/>
            <a:ahLst/>
            <a:cxnLst/>
            <a:rect l="l" t="t" r="r" b="b"/>
            <a:pathLst>
              <a:path w="78104" h="78104">
                <a:moveTo>
                  <a:pt x="77666" y="0"/>
                </a:moveTo>
                <a:lnTo>
                  <a:pt x="0" y="0"/>
                </a:lnTo>
                <a:lnTo>
                  <a:pt x="0" y="77666"/>
                </a:lnTo>
                <a:lnTo>
                  <a:pt x="77666" y="77666"/>
                </a:lnTo>
                <a:lnTo>
                  <a:pt x="77666" y="0"/>
                </a:lnTo>
                <a:close/>
              </a:path>
            </a:pathLst>
          </a:custGeom>
          <a:solidFill>
            <a:srgbClr val="008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3794633" y="5614193"/>
            <a:ext cx="78105" cy="78105"/>
          </a:xfrm>
          <a:custGeom>
            <a:avLst/>
            <a:gdLst/>
            <a:ahLst/>
            <a:cxnLst/>
            <a:rect l="l" t="t" r="r" b="b"/>
            <a:pathLst>
              <a:path w="78104" h="78104">
                <a:moveTo>
                  <a:pt x="77666" y="0"/>
                </a:moveTo>
                <a:lnTo>
                  <a:pt x="0" y="0"/>
                </a:lnTo>
                <a:lnTo>
                  <a:pt x="0" y="77666"/>
                </a:lnTo>
                <a:lnTo>
                  <a:pt x="77666" y="77666"/>
                </a:lnTo>
                <a:lnTo>
                  <a:pt x="77666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3794633" y="5777312"/>
            <a:ext cx="78105" cy="78105"/>
          </a:xfrm>
          <a:custGeom>
            <a:avLst/>
            <a:gdLst/>
            <a:ahLst/>
            <a:cxnLst/>
            <a:rect l="l" t="t" r="r" b="b"/>
            <a:pathLst>
              <a:path w="78104" h="78104">
                <a:moveTo>
                  <a:pt x="77666" y="0"/>
                </a:moveTo>
                <a:lnTo>
                  <a:pt x="0" y="0"/>
                </a:lnTo>
                <a:lnTo>
                  <a:pt x="0" y="77666"/>
                </a:lnTo>
                <a:lnTo>
                  <a:pt x="77666" y="77666"/>
                </a:lnTo>
                <a:lnTo>
                  <a:pt x="77666" y="0"/>
                </a:lnTo>
                <a:close/>
              </a:path>
            </a:pathLst>
          </a:custGeom>
          <a:solidFill>
            <a:srgbClr val="00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 txBox="1"/>
          <p:nvPr/>
        </p:nvSpPr>
        <p:spPr>
          <a:xfrm>
            <a:off x="3069463" y="4330065"/>
            <a:ext cx="889000" cy="482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2540" algn="ctr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Arial Narrow"/>
                <a:cs typeface="Arial Narrow"/>
              </a:rPr>
              <a:t>Олигопотентные  </a:t>
            </a:r>
            <a:r>
              <a:rPr sz="1000" spc="-10" dirty="0">
                <a:latin typeface="Arial Narrow"/>
                <a:cs typeface="Arial Narrow"/>
              </a:rPr>
              <a:t>п</a:t>
            </a:r>
            <a:r>
              <a:rPr sz="1000" spc="-5" dirty="0">
                <a:latin typeface="Arial Narrow"/>
                <a:cs typeface="Arial Narrow"/>
              </a:rPr>
              <a:t>р</a:t>
            </a:r>
            <a:r>
              <a:rPr sz="1000" spc="-10" dirty="0">
                <a:latin typeface="Arial Narrow"/>
                <a:cs typeface="Arial Narrow"/>
              </a:rPr>
              <a:t>е</a:t>
            </a:r>
            <a:r>
              <a:rPr sz="1000" spc="-5" dirty="0">
                <a:latin typeface="Arial Narrow"/>
                <a:cs typeface="Arial Narrow"/>
              </a:rPr>
              <a:t>дш</a:t>
            </a:r>
            <a:r>
              <a:rPr sz="1000" spc="-10" dirty="0">
                <a:latin typeface="Arial Narrow"/>
                <a:cs typeface="Arial Narrow"/>
              </a:rPr>
              <a:t>естве</a:t>
            </a:r>
            <a:r>
              <a:rPr sz="1000" spc="-5" dirty="0">
                <a:latin typeface="Arial Narrow"/>
                <a:cs typeface="Arial Narrow"/>
              </a:rPr>
              <a:t>нн</a:t>
            </a:r>
            <a:r>
              <a:rPr sz="1000" spc="-10" dirty="0">
                <a:latin typeface="Arial Narrow"/>
                <a:cs typeface="Arial Narrow"/>
              </a:rPr>
              <a:t>и</a:t>
            </a:r>
            <a:r>
              <a:rPr sz="1000" spc="-5" dirty="0">
                <a:latin typeface="Arial Narrow"/>
                <a:cs typeface="Arial Narrow"/>
              </a:rPr>
              <a:t>ки  бета-клеток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3238626" y="5703214"/>
            <a:ext cx="101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Times New Roman"/>
                <a:cs typeface="Times New Roman"/>
              </a:rPr>
              <a:t>*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3204082" y="4889618"/>
            <a:ext cx="398780" cy="338455"/>
          </a:xfrm>
          <a:custGeom>
            <a:avLst/>
            <a:gdLst/>
            <a:ahLst/>
            <a:cxnLst/>
            <a:rect l="l" t="t" r="r" b="b"/>
            <a:pathLst>
              <a:path w="398779" h="338454">
                <a:moveTo>
                  <a:pt x="141096" y="35441"/>
                </a:moveTo>
                <a:lnTo>
                  <a:pt x="108416" y="78365"/>
                </a:lnTo>
                <a:lnTo>
                  <a:pt x="80533" y="120134"/>
                </a:lnTo>
                <a:lnTo>
                  <a:pt x="62104" y="159974"/>
                </a:lnTo>
                <a:lnTo>
                  <a:pt x="72751" y="233969"/>
                </a:lnTo>
                <a:lnTo>
                  <a:pt x="103028" y="270232"/>
                </a:lnTo>
                <a:lnTo>
                  <a:pt x="139545" y="301017"/>
                </a:lnTo>
                <a:lnTo>
                  <a:pt x="173228" y="321445"/>
                </a:lnTo>
                <a:lnTo>
                  <a:pt x="232695" y="338272"/>
                </a:lnTo>
                <a:lnTo>
                  <a:pt x="262239" y="331767"/>
                </a:lnTo>
                <a:lnTo>
                  <a:pt x="312943" y="279185"/>
                </a:lnTo>
                <a:lnTo>
                  <a:pt x="339085" y="237074"/>
                </a:lnTo>
                <a:lnTo>
                  <a:pt x="364966" y="188507"/>
                </a:lnTo>
                <a:lnTo>
                  <a:pt x="386296" y="139327"/>
                </a:lnTo>
                <a:lnTo>
                  <a:pt x="398785" y="95374"/>
                </a:lnTo>
                <a:lnTo>
                  <a:pt x="398144" y="62492"/>
                </a:lnTo>
                <a:lnTo>
                  <a:pt x="376106" y="35743"/>
                </a:lnTo>
                <a:lnTo>
                  <a:pt x="336079" y="16359"/>
                </a:lnTo>
                <a:lnTo>
                  <a:pt x="286103" y="4418"/>
                </a:lnTo>
                <a:lnTo>
                  <a:pt x="234219" y="0"/>
                </a:lnTo>
                <a:lnTo>
                  <a:pt x="188468" y="3183"/>
                </a:lnTo>
                <a:lnTo>
                  <a:pt x="149152" y="15591"/>
                </a:lnTo>
                <a:lnTo>
                  <a:pt x="110898" y="37223"/>
                </a:lnTo>
                <a:lnTo>
                  <a:pt x="73454" y="65718"/>
                </a:lnTo>
                <a:lnTo>
                  <a:pt x="36571" y="98719"/>
                </a:lnTo>
                <a:lnTo>
                  <a:pt x="0" y="133866"/>
                </a:lnTo>
              </a:path>
            </a:pathLst>
          </a:custGeom>
          <a:ln w="317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6" name="object 76"/>
          <p:cNvGrpSpPr/>
          <p:nvPr/>
        </p:nvGrpSpPr>
        <p:grpSpPr>
          <a:xfrm>
            <a:off x="1867026" y="4828423"/>
            <a:ext cx="673735" cy="1673860"/>
            <a:chOff x="1867026" y="4828423"/>
            <a:chExt cx="673735" cy="1673860"/>
          </a:xfrm>
        </p:grpSpPr>
        <p:pic>
          <p:nvPicPr>
            <p:cNvPr id="77" name="object 7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894289" y="5032085"/>
              <a:ext cx="602087" cy="1441893"/>
            </a:xfrm>
            <a:prstGeom prst="rect">
              <a:avLst/>
            </a:prstGeom>
          </p:spPr>
        </p:pic>
        <p:sp>
          <p:nvSpPr>
            <p:cNvPr id="78" name="object 78"/>
            <p:cNvSpPr/>
            <p:nvPr/>
          </p:nvSpPr>
          <p:spPr>
            <a:xfrm>
              <a:off x="1867026" y="5034533"/>
              <a:ext cx="552450" cy="1467485"/>
            </a:xfrm>
            <a:custGeom>
              <a:avLst/>
              <a:gdLst/>
              <a:ahLst/>
              <a:cxnLst/>
              <a:rect l="l" t="t" r="r" b="b"/>
              <a:pathLst>
                <a:path w="552450" h="1467485">
                  <a:moveTo>
                    <a:pt x="30606" y="1431848"/>
                  </a:moveTo>
                  <a:lnTo>
                    <a:pt x="0" y="1431848"/>
                  </a:lnTo>
                </a:path>
                <a:path w="552450" h="1467485">
                  <a:moveTo>
                    <a:pt x="30606" y="1226820"/>
                  </a:moveTo>
                  <a:lnTo>
                    <a:pt x="0" y="1226820"/>
                  </a:lnTo>
                </a:path>
                <a:path w="552450" h="1467485">
                  <a:moveTo>
                    <a:pt x="30606" y="1022604"/>
                  </a:moveTo>
                  <a:lnTo>
                    <a:pt x="0" y="1022604"/>
                  </a:lnTo>
                </a:path>
                <a:path w="552450" h="1467485">
                  <a:moveTo>
                    <a:pt x="30606" y="818388"/>
                  </a:moveTo>
                  <a:lnTo>
                    <a:pt x="0" y="818388"/>
                  </a:lnTo>
                </a:path>
                <a:path w="552450" h="1467485">
                  <a:moveTo>
                    <a:pt x="30606" y="614172"/>
                  </a:moveTo>
                  <a:lnTo>
                    <a:pt x="0" y="614172"/>
                  </a:lnTo>
                </a:path>
                <a:path w="552450" h="1467485">
                  <a:moveTo>
                    <a:pt x="30606" y="409956"/>
                  </a:moveTo>
                  <a:lnTo>
                    <a:pt x="0" y="409956"/>
                  </a:lnTo>
                </a:path>
                <a:path w="552450" h="1467485">
                  <a:moveTo>
                    <a:pt x="30606" y="204216"/>
                  </a:moveTo>
                  <a:lnTo>
                    <a:pt x="0" y="204216"/>
                  </a:lnTo>
                </a:path>
                <a:path w="552450" h="1467485">
                  <a:moveTo>
                    <a:pt x="30606" y="0"/>
                  </a:moveTo>
                  <a:lnTo>
                    <a:pt x="0" y="0"/>
                  </a:lnTo>
                </a:path>
                <a:path w="552450" h="1467485">
                  <a:moveTo>
                    <a:pt x="30480" y="1432560"/>
                  </a:moveTo>
                  <a:lnTo>
                    <a:pt x="30480" y="1467319"/>
                  </a:lnTo>
                </a:path>
                <a:path w="552450" h="1467485">
                  <a:moveTo>
                    <a:pt x="552323" y="1432560"/>
                  </a:moveTo>
                  <a:lnTo>
                    <a:pt x="552323" y="1467319"/>
                  </a:lnTo>
                </a:path>
              </a:pathLst>
            </a:custGeom>
            <a:ln w="9525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2254408" y="5001132"/>
              <a:ext cx="270510" cy="464184"/>
            </a:xfrm>
            <a:custGeom>
              <a:avLst/>
              <a:gdLst/>
              <a:ahLst/>
              <a:cxnLst/>
              <a:rect l="l" t="t" r="r" b="b"/>
              <a:pathLst>
                <a:path w="270510" h="464185">
                  <a:moveTo>
                    <a:pt x="213455" y="135128"/>
                  </a:moveTo>
                  <a:lnTo>
                    <a:pt x="173763" y="110676"/>
                  </a:lnTo>
                  <a:lnTo>
                    <a:pt x="135953" y="91535"/>
                  </a:lnTo>
                  <a:lnTo>
                    <a:pt x="72358" y="90424"/>
                  </a:lnTo>
                  <a:lnTo>
                    <a:pt x="47480" y="120701"/>
                  </a:lnTo>
                  <a:lnTo>
                    <a:pt x="26400" y="169100"/>
                  </a:lnTo>
                  <a:lnTo>
                    <a:pt x="10868" y="223119"/>
                  </a:lnTo>
                  <a:lnTo>
                    <a:pt x="2635" y="270256"/>
                  </a:lnTo>
                  <a:lnTo>
                    <a:pt x="0" y="309512"/>
                  </a:lnTo>
                  <a:lnTo>
                    <a:pt x="2603" y="346852"/>
                  </a:lnTo>
                  <a:lnTo>
                    <a:pt x="37433" y="406400"/>
                  </a:lnTo>
                  <a:lnTo>
                    <a:pt x="71819" y="426081"/>
                  </a:lnTo>
                  <a:lnTo>
                    <a:pt x="119404" y="445837"/>
                  </a:lnTo>
                  <a:lnTo>
                    <a:pt x="170889" y="460221"/>
                  </a:lnTo>
                  <a:lnTo>
                    <a:pt x="216980" y="463791"/>
                  </a:lnTo>
                  <a:lnTo>
                    <a:pt x="248380" y="451104"/>
                  </a:lnTo>
                  <a:lnTo>
                    <a:pt x="262120" y="423182"/>
                  </a:lnTo>
                  <a:lnTo>
                    <a:pt x="269067" y="380981"/>
                  </a:lnTo>
                  <a:lnTo>
                    <a:pt x="270192" y="330073"/>
                  </a:lnTo>
                  <a:lnTo>
                    <a:pt x="266470" y="276032"/>
                  </a:lnTo>
                  <a:lnTo>
                    <a:pt x="258875" y="224432"/>
                  </a:lnTo>
                  <a:lnTo>
                    <a:pt x="248380" y="180848"/>
                  </a:lnTo>
                  <a:lnTo>
                    <a:pt x="230444" y="138070"/>
                  </a:lnTo>
                  <a:lnTo>
                    <a:pt x="205694" y="99687"/>
                  </a:lnTo>
                  <a:lnTo>
                    <a:pt x="175877" y="64609"/>
                  </a:lnTo>
                  <a:lnTo>
                    <a:pt x="142744" y="31743"/>
                  </a:lnTo>
                  <a:lnTo>
                    <a:pt x="108045" y="0"/>
                  </a:lnTo>
                </a:path>
              </a:pathLst>
            </a:custGeom>
            <a:ln w="31750">
              <a:solidFill>
                <a:srgbClr val="6F2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2032507" y="4844298"/>
              <a:ext cx="372110" cy="356235"/>
            </a:xfrm>
            <a:custGeom>
              <a:avLst/>
              <a:gdLst/>
              <a:ahLst/>
              <a:cxnLst/>
              <a:rect l="l" t="t" r="r" b="b"/>
              <a:pathLst>
                <a:path w="372110" h="356235">
                  <a:moveTo>
                    <a:pt x="68706" y="143372"/>
                  </a:moveTo>
                  <a:lnTo>
                    <a:pt x="64978" y="197470"/>
                  </a:lnTo>
                  <a:lnTo>
                    <a:pt x="64881" y="247735"/>
                  </a:lnTo>
                  <a:lnTo>
                    <a:pt x="72189" y="290712"/>
                  </a:lnTo>
                  <a:lnTo>
                    <a:pt x="126509" y="343185"/>
                  </a:lnTo>
                  <a:lnTo>
                    <a:pt x="175879" y="353573"/>
                  </a:lnTo>
                  <a:lnTo>
                    <a:pt x="227605" y="355794"/>
                  </a:lnTo>
                  <a:lnTo>
                    <a:pt x="270510" y="351525"/>
                  </a:lnTo>
                  <a:lnTo>
                    <a:pt x="334629" y="328586"/>
                  </a:lnTo>
                  <a:lnTo>
                    <a:pt x="369697" y="269737"/>
                  </a:lnTo>
                  <a:lnTo>
                    <a:pt x="371752" y="232480"/>
                  </a:lnTo>
                  <a:lnTo>
                    <a:pt x="370054" y="182963"/>
                  </a:lnTo>
                  <a:lnTo>
                    <a:pt x="364236" y="128466"/>
                  </a:lnTo>
                  <a:lnTo>
                    <a:pt x="353930" y="76265"/>
                  </a:lnTo>
                  <a:lnTo>
                    <a:pt x="338770" y="33638"/>
                  </a:lnTo>
                  <a:lnTo>
                    <a:pt x="282247" y="0"/>
                  </a:lnTo>
                  <a:lnTo>
                    <a:pt x="234207" y="8991"/>
                  </a:lnTo>
                  <a:lnTo>
                    <a:pt x="181631" y="29992"/>
                  </a:lnTo>
                  <a:lnTo>
                    <a:pt x="131883" y="58155"/>
                  </a:lnTo>
                  <a:lnTo>
                    <a:pt x="92329" y="88635"/>
                  </a:lnTo>
                  <a:lnTo>
                    <a:pt x="64085" y="122528"/>
                  </a:lnTo>
                  <a:lnTo>
                    <a:pt x="42400" y="163151"/>
                  </a:lnTo>
                  <a:lnTo>
                    <a:pt x="25605" y="208760"/>
                  </a:lnTo>
                  <a:lnTo>
                    <a:pt x="12028" y="257612"/>
                  </a:lnTo>
                  <a:lnTo>
                    <a:pt x="0" y="307964"/>
                  </a:lnTo>
                </a:path>
              </a:pathLst>
            </a:custGeom>
            <a:ln w="317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1" name="object 81"/>
          <p:cNvSpPr txBox="1"/>
          <p:nvPr/>
        </p:nvSpPr>
        <p:spPr>
          <a:xfrm>
            <a:off x="1703577" y="5161026"/>
            <a:ext cx="118745" cy="13754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Arial Narrow"/>
                <a:cs typeface="Arial Narrow"/>
              </a:rPr>
              <a:t>30</a:t>
            </a:r>
            <a:endParaRPr sz="8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650"/>
              </a:spcBef>
            </a:pPr>
            <a:r>
              <a:rPr sz="800" spc="-10" dirty="0">
                <a:latin typeface="Arial Narrow"/>
                <a:cs typeface="Arial Narrow"/>
              </a:rPr>
              <a:t>25</a:t>
            </a:r>
            <a:endParaRPr sz="8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655"/>
              </a:spcBef>
            </a:pPr>
            <a:r>
              <a:rPr sz="800" spc="-10" dirty="0">
                <a:latin typeface="Arial Narrow"/>
                <a:cs typeface="Arial Narrow"/>
              </a:rPr>
              <a:t>20</a:t>
            </a:r>
            <a:endParaRPr sz="8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650"/>
              </a:spcBef>
            </a:pPr>
            <a:r>
              <a:rPr sz="800" spc="-10" dirty="0">
                <a:latin typeface="Arial Narrow"/>
                <a:cs typeface="Arial Narrow"/>
              </a:rPr>
              <a:t>15</a:t>
            </a:r>
            <a:endParaRPr sz="8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650"/>
              </a:spcBef>
            </a:pPr>
            <a:r>
              <a:rPr sz="800" spc="-10" dirty="0">
                <a:latin typeface="Arial Narrow"/>
                <a:cs typeface="Arial Narrow"/>
              </a:rPr>
              <a:t>10</a:t>
            </a:r>
            <a:endParaRPr sz="800">
              <a:latin typeface="Arial Narrow"/>
              <a:cs typeface="Arial Narrow"/>
            </a:endParaRPr>
          </a:p>
          <a:p>
            <a:pPr marL="59055">
              <a:lnSpc>
                <a:spcPct val="100000"/>
              </a:lnSpc>
              <a:spcBef>
                <a:spcPts val="650"/>
              </a:spcBef>
            </a:pPr>
            <a:r>
              <a:rPr sz="800" dirty="0">
                <a:latin typeface="Arial Narrow"/>
                <a:cs typeface="Arial Narrow"/>
              </a:rPr>
              <a:t>5</a:t>
            </a:r>
            <a:endParaRPr sz="800">
              <a:latin typeface="Arial Narrow"/>
              <a:cs typeface="Arial Narrow"/>
            </a:endParaRPr>
          </a:p>
          <a:p>
            <a:pPr marL="59055">
              <a:lnSpc>
                <a:spcPct val="100000"/>
              </a:lnSpc>
              <a:spcBef>
                <a:spcPts val="650"/>
              </a:spcBef>
            </a:pPr>
            <a:r>
              <a:rPr sz="800" dirty="0">
                <a:latin typeface="Arial Narrow"/>
                <a:cs typeface="Arial Narrow"/>
              </a:rPr>
              <a:t>0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1703577" y="4956428"/>
            <a:ext cx="116839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Arial Narrow"/>
                <a:cs typeface="Arial Narrow"/>
              </a:rPr>
              <a:t>35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1675002" y="4311141"/>
            <a:ext cx="1174750" cy="482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Arial Narrow"/>
                <a:cs typeface="Arial Narrow"/>
              </a:rPr>
              <a:t>Мультипотентные  предшественники</a:t>
            </a:r>
            <a:r>
              <a:rPr sz="1000" spc="-65" dirty="0">
                <a:latin typeface="Arial Narrow"/>
                <a:cs typeface="Arial Narrow"/>
              </a:rPr>
              <a:t> </a:t>
            </a:r>
            <a:r>
              <a:rPr sz="1000" spc="-5" dirty="0">
                <a:latin typeface="Arial Narrow"/>
                <a:cs typeface="Arial Narrow"/>
              </a:rPr>
              <a:t>бета-  клеток</a:t>
            </a:r>
            <a:endParaRPr sz="1000">
              <a:latin typeface="Arial Narrow"/>
              <a:cs typeface="Arial Narrow"/>
            </a:endParaRPr>
          </a:p>
        </p:txBody>
      </p:sp>
      <p:grpSp>
        <p:nvGrpSpPr>
          <p:cNvPr id="84" name="object 84"/>
          <p:cNvGrpSpPr/>
          <p:nvPr/>
        </p:nvGrpSpPr>
        <p:grpSpPr>
          <a:xfrm>
            <a:off x="842397" y="5135879"/>
            <a:ext cx="893444" cy="1299210"/>
            <a:chOff x="842397" y="5135879"/>
            <a:chExt cx="893444" cy="1299210"/>
          </a:xfrm>
        </p:grpSpPr>
        <p:sp>
          <p:nvSpPr>
            <p:cNvPr id="85" name="object 85"/>
            <p:cNvSpPr/>
            <p:nvPr/>
          </p:nvSpPr>
          <p:spPr>
            <a:xfrm>
              <a:off x="1043913" y="5513831"/>
              <a:ext cx="314960" cy="431800"/>
            </a:xfrm>
            <a:custGeom>
              <a:avLst/>
              <a:gdLst/>
              <a:ahLst/>
              <a:cxnLst/>
              <a:rect l="l" t="t" r="r" b="b"/>
              <a:pathLst>
                <a:path w="314959" h="431800">
                  <a:moveTo>
                    <a:pt x="248819" y="125641"/>
                  </a:moveTo>
                  <a:lnTo>
                    <a:pt x="202546" y="102908"/>
                  </a:lnTo>
                  <a:lnTo>
                    <a:pt x="158470" y="85120"/>
                  </a:lnTo>
                  <a:lnTo>
                    <a:pt x="118458" y="77197"/>
                  </a:lnTo>
                  <a:lnTo>
                    <a:pt x="55407" y="112268"/>
                  </a:lnTo>
                  <a:lnTo>
                    <a:pt x="30841" y="157281"/>
                  </a:lnTo>
                  <a:lnTo>
                    <a:pt x="12711" y="207492"/>
                  </a:lnTo>
                  <a:lnTo>
                    <a:pt x="3048" y="251294"/>
                  </a:lnTo>
                  <a:lnTo>
                    <a:pt x="0" y="287834"/>
                  </a:lnTo>
                  <a:lnTo>
                    <a:pt x="3050" y="322553"/>
                  </a:lnTo>
                  <a:lnTo>
                    <a:pt x="43714" y="377875"/>
                  </a:lnTo>
                  <a:lnTo>
                    <a:pt x="83760" y="396211"/>
                  </a:lnTo>
                  <a:lnTo>
                    <a:pt x="139201" y="414592"/>
                  </a:lnTo>
                  <a:lnTo>
                    <a:pt x="199193" y="427964"/>
                  </a:lnTo>
                  <a:lnTo>
                    <a:pt x="252893" y="431271"/>
                  </a:lnTo>
                  <a:lnTo>
                    <a:pt x="289459" y="419455"/>
                  </a:lnTo>
                  <a:lnTo>
                    <a:pt x="307674" y="386574"/>
                  </a:lnTo>
                  <a:lnTo>
                    <a:pt x="314843" y="336043"/>
                  </a:lnTo>
                  <a:lnTo>
                    <a:pt x="312904" y="276821"/>
                  </a:lnTo>
                  <a:lnTo>
                    <a:pt x="303797" y="217865"/>
                  </a:lnTo>
                  <a:lnTo>
                    <a:pt x="289459" y="168135"/>
                  </a:lnTo>
                  <a:lnTo>
                    <a:pt x="268572" y="128379"/>
                  </a:lnTo>
                  <a:lnTo>
                    <a:pt x="239733" y="92699"/>
                  </a:lnTo>
                  <a:lnTo>
                    <a:pt x="204988" y="60083"/>
                  </a:lnTo>
                  <a:lnTo>
                    <a:pt x="166377" y="29520"/>
                  </a:lnTo>
                  <a:lnTo>
                    <a:pt x="125946" y="0"/>
                  </a:lnTo>
                </a:path>
              </a:pathLst>
            </a:custGeom>
            <a:ln w="31750">
              <a:solidFill>
                <a:srgbClr val="6F2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858272" y="5946762"/>
              <a:ext cx="263525" cy="472440"/>
            </a:xfrm>
            <a:custGeom>
              <a:avLst/>
              <a:gdLst/>
              <a:ahLst/>
              <a:cxnLst/>
              <a:rect l="l" t="t" r="r" b="b"/>
              <a:pathLst>
                <a:path w="263525" h="472439">
                  <a:moveTo>
                    <a:pt x="207803" y="137515"/>
                  </a:moveTo>
                  <a:lnTo>
                    <a:pt x="169153" y="112631"/>
                  </a:lnTo>
                  <a:lnTo>
                    <a:pt x="132343" y="93151"/>
                  </a:lnTo>
                  <a:lnTo>
                    <a:pt x="70466" y="92011"/>
                  </a:lnTo>
                  <a:lnTo>
                    <a:pt x="46269" y="122881"/>
                  </a:lnTo>
                  <a:lnTo>
                    <a:pt x="25752" y="172143"/>
                  </a:lnTo>
                  <a:lnTo>
                    <a:pt x="10612" y="227094"/>
                  </a:lnTo>
                  <a:lnTo>
                    <a:pt x="2546" y="275031"/>
                  </a:lnTo>
                  <a:lnTo>
                    <a:pt x="0" y="315014"/>
                  </a:lnTo>
                  <a:lnTo>
                    <a:pt x="2548" y="353010"/>
                  </a:lnTo>
                  <a:lnTo>
                    <a:pt x="36506" y="413550"/>
                  </a:lnTo>
                  <a:lnTo>
                    <a:pt x="69950" y="433622"/>
                  </a:lnTo>
                  <a:lnTo>
                    <a:pt x="116253" y="453742"/>
                  </a:lnTo>
                  <a:lnTo>
                    <a:pt x="166360" y="468376"/>
                  </a:lnTo>
                  <a:lnTo>
                    <a:pt x="211215" y="471991"/>
                  </a:lnTo>
                  <a:lnTo>
                    <a:pt x="241763" y="459054"/>
                  </a:lnTo>
                  <a:lnTo>
                    <a:pt x="255127" y="430678"/>
                  </a:lnTo>
                  <a:lnTo>
                    <a:pt x="261889" y="387752"/>
                  </a:lnTo>
                  <a:lnTo>
                    <a:pt x="262990" y="335949"/>
                  </a:lnTo>
                  <a:lnTo>
                    <a:pt x="259374" y="280944"/>
                  </a:lnTo>
                  <a:lnTo>
                    <a:pt x="251984" y="228411"/>
                  </a:lnTo>
                  <a:lnTo>
                    <a:pt x="241763" y="184022"/>
                  </a:lnTo>
                  <a:lnTo>
                    <a:pt x="224297" y="140518"/>
                  </a:lnTo>
                  <a:lnTo>
                    <a:pt x="200204" y="101480"/>
                  </a:lnTo>
                  <a:lnTo>
                    <a:pt x="171185" y="65791"/>
                  </a:lnTo>
                  <a:lnTo>
                    <a:pt x="138942" y="32336"/>
                  </a:lnTo>
                  <a:lnTo>
                    <a:pt x="105175" y="0"/>
                  </a:lnTo>
                </a:path>
              </a:pathLst>
            </a:custGeom>
            <a:ln w="317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893317" y="5157114"/>
              <a:ext cx="794385" cy="339090"/>
            </a:xfrm>
            <a:custGeom>
              <a:avLst/>
              <a:gdLst/>
              <a:ahLst/>
              <a:cxnLst/>
              <a:rect l="l" t="t" r="r" b="b"/>
              <a:pathLst>
                <a:path w="794385" h="339089">
                  <a:moveTo>
                    <a:pt x="793800" y="0"/>
                  </a:moveTo>
                  <a:lnTo>
                    <a:pt x="0" y="0"/>
                  </a:lnTo>
                  <a:lnTo>
                    <a:pt x="0" y="338556"/>
                  </a:lnTo>
                  <a:lnTo>
                    <a:pt x="793800" y="338556"/>
                  </a:lnTo>
                  <a:lnTo>
                    <a:pt x="79380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8" name="object 8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56487" y="5135879"/>
              <a:ext cx="371856" cy="457200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54023" y="5135879"/>
              <a:ext cx="781812" cy="457200"/>
            </a:xfrm>
            <a:prstGeom prst="rect">
              <a:avLst/>
            </a:prstGeom>
          </p:spPr>
        </p:pic>
      </p:grpSp>
      <p:sp>
        <p:nvSpPr>
          <p:cNvPr id="90" name="object 90"/>
          <p:cNvSpPr txBox="1"/>
          <p:nvPr/>
        </p:nvSpPr>
        <p:spPr>
          <a:xfrm>
            <a:off x="684276" y="4527930"/>
            <a:ext cx="64960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 marR="30480" indent="14732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Arial Narrow"/>
                <a:cs typeface="Arial Narrow"/>
              </a:rPr>
              <a:t>Pdx1</a:t>
            </a:r>
            <a:r>
              <a:rPr sz="975" spc="-7" baseline="25641" dirty="0">
                <a:latin typeface="Arial Narrow"/>
                <a:cs typeface="Arial Narrow"/>
              </a:rPr>
              <a:t>+  </a:t>
            </a:r>
            <a:r>
              <a:rPr sz="1000" spc="-5" dirty="0">
                <a:latin typeface="Arial Narrow"/>
                <a:cs typeface="Arial Narrow"/>
              </a:rPr>
              <a:t>бета-кл</a:t>
            </a:r>
            <a:r>
              <a:rPr sz="1000" spc="-10" dirty="0">
                <a:latin typeface="Arial Narrow"/>
                <a:cs typeface="Arial Narrow"/>
              </a:rPr>
              <a:t>ет</a:t>
            </a:r>
            <a:r>
              <a:rPr sz="1000" spc="-5" dirty="0">
                <a:latin typeface="Arial Narrow"/>
                <a:cs typeface="Arial Narrow"/>
              </a:rPr>
              <a:t>ки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189562" y="5075499"/>
            <a:ext cx="142875" cy="1441450"/>
          </a:xfrm>
          <a:prstGeom prst="rect">
            <a:avLst/>
          </a:prstGeom>
        </p:spPr>
        <p:txBody>
          <a:bodyPr vert="vert270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800" dirty="0">
                <a:latin typeface="Arial Narrow"/>
                <a:cs typeface="Arial Narrow"/>
              </a:rPr>
              <a:t>% от </a:t>
            </a:r>
            <a:r>
              <a:rPr sz="800" spc="-5" dirty="0">
                <a:latin typeface="Arial Narrow"/>
                <a:cs typeface="Arial Narrow"/>
              </a:rPr>
              <a:t>всех </a:t>
            </a:r>
            <a:r>
              <a:rPr sz="800" dirty="0">
                <a:latin typeface="Arial Narrow"/>
                <a:cs typeface="Arial Narrow"/>
              </a:rPr>
              <a:t>меченных</a:t>
            </a:r>
            <a:r>
              <a:rPr sz="800" spc="-70" dirty="0">
                <a:latin typeface="Arial Narrow"/>
                <a:cs typeface="Arial Narrow"/>
              </a:rPr>
              <a:t> </a:t>
            </a:r>
            <a:r>
              <a:rPr sz="800" spc="-5" dirty="0">
                <a:latin typeface="Arial Narrow"/>
                <a:cs typeface="Arial Narrow"/>
              </a:rPr>
              <a:t>мононуклеаров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972108" y="5188458"/>
            <a:ext cx="63055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FFFFFF"/>
                </a:solidFill>
                <a:latin typeface="Arial Narrow"/>
                <a:cs typeface="Arial Narrow"/>
              </a:rPr>
              <a:t>×20</a:t>
            </a:r>
            <a:r>
              <a:rPr sz="1600" b="1" spc="-8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 Narrow"/>
                <a:cs typeface="Arial Narrow"/>
              </a:rPr>
              <a:t>раз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1621663" y="6513982"/>
            <a:ext cx="566610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Times New Roman"/>
                <a:cs typeface="Times New Roman"/>
              </a:rPr>
              <a:t>* - </a:t>
            </a:r>
            <a:r>
              <a:rPr sz="800" spc="-5" dirty="0">
                <a:latin typeface="Times New Roman"/>
                <a:cs typeface="Times New Roman"/>
              </a:rPr>
              <a:t>различия достоверны по сравнению </a:t>
            </a:r>
            <a:r>
              <a:rPr sz="800" dirty="0">
                <a:latin typeface="Times New Roman"/>
                <a:cs typeface="Times New Roman"/>
              </a:rPr>
              <a:t>с </a:t>
            </a:r>
            <a:r>
              <a:rPr sz="800" spc="-5" dirty="0">
                <a:latin typeface="Times New Roman"/>
                <a:cs typeface="Times New Roman"/>
              </a:rPr>
              <a:t>интактным контролем </a:t>
            </a:r>
            <a:r>
              <a:rPr sz="800" dirty="0">
                <a:latin typeface="Times New Roman"/>
                <a:cs typeface="Times New Roman"/>
              </a:rPr>
              <a:t>(р&lt;0,05); ● - </a:t>
            </a:r>
            <a:r>
              <a:rPr sz="800" spc="-5" dirty="0">
                <a:latin typeface="Times New Roman"/>
                <a:cs typeface="Times New Roman"/>
              </a:rPr>
              <a:t>достоверность различие </a:t>
            </a:r>
            <a:r>
              <a:rPr sz="800" dirty="0">
                <a:latin typeface="Times New Roman"/>
                <a:cs typeface="Times New Roman"/>
              </a:rPr>
              <a:t>с </a:t>
            </a:r>
            <a:r>
              <a:rPr sz="800" spc="-5" dirty="0">
                <a:latin typeface="Times New Roman"/>
                <a:cs typeface="Times New Roman"/>
              </a:rPr>
              <a:t>патологическим</a:t>
            </a:r>
            <a:r>
              <a:rPr sz="800" spc="-110" dirty="0">
                <a:latin typeface="Times New Roman"/>
                <a:cs typeface="Times New Roman"/>
              </a:rPr>
              <a:t> </a:t>
            </a:r>
            <a:r>
              <a:rPr sz="800" spc="-5" dirty="0">
                <a:latin typeface="Times New Roman"/>
                <a:cs typeface="Times New Roman"/>
              </a:rPr>
              <a:t>контролем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8460740" y="4737608"/>
            <a:ext cx="1022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Calibri"/>
                <a:cs typeface="Calibri"/>
              </a:rPr>
              <a:t>●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7225410" y="4695825"/>
            <a:ext cx="1022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Calibri"/>
                <a:cs typeface="Calibri"/>
              </a:rPr>
              <a:t>●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5851397" y="5278373"/>
            <a:ext cx="1022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Calibri"/>
                <a:cs typeface="Calibri"/>
              </a:rPr>
              <a:t>●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7079742" y="5278373"/>
            <a:ext cx="1022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Calibri"/>
                <a:cs typeface="Calibri"/>
              </a:rPr>
              <a:t>●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6969379" y="5349366"/>
            <a:ext cx="1022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Calibri"/>
                <a:cs typeface="Calibri"/>
              </a:rPr>
              <a:t>●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8259318" y="5305805"/>
            <a:ext cx="1022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Calibri"/>
                <a:cs typeface="Calibri"/>
              </a:rPr>
              <a:t>●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3352927" y="4900422"/>
            <a:ext cx="1022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Calibri"/>
                <a:cs typeface="Calibri"/>
              </a:rPr>
              <a:t>●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2322957" y="5103114"/>
            <a:ext cx="1022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Calibri"/>
                <a:cs typeface="Calibri"/>
              </a:rPr>
              <a:t>●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2119376" y="4929378"/>
            <a:ext cx="20447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Calibri"/>
                <a:cs typeface="Calibri"/>
              </a:rPr>
              <a:t>●</a:t>
            </a:r>
            <a:r>
              <a:rPr sz="1000" spc="-9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●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1170838" y="5655055"/>
            <a:ext cx="1022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Calibri"/>
                <a:cs typeface="Calibri"/>
              </a:rPr>
              <a:t>●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836675" y="6009233"/>
            <a:ext cx="2482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baseline="-39351" dirty="0">
                <a:latin typeface="Times New Roman"/>
                <a:cs typeface="Times New Roman"/>
              </a:rPr>
              <a:t>*</a:t>
            </a:r>
            <a:r>
              <a:rPr sz="1800" spc="-277" baseline="-39351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Calibri"/>
                <a:cs typeface="Calibri"/>
              </a:rPr>
              <a:t>●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48283" y="356107"/>
            <a:ext cx="671957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0" spc="-5" dirty="0">
                <a:solidFill>
                  <a:srgbClr val="006FC0"/>
                </a:solidFill>
                <a:latin typeface="Arial Narrow"/>
                <a:cs typeface="Arial Narrow"/>
              </a:rPr>
              <a:t>Эффекты пегилированного </a:t>
            </a:r>
            <a:r>
              <a:rPr sz="2000" b="0" dirty="0">
                <a:solidFill>
                  <a:srgbClr val="006FC0"/>
                </a:solidFill>
                <a:latin typeface="Arial Narrow"/>
                <a:cs typeface="Arial Narrow"/>
              </a:rPr>
              <a:t>ГПП1 (пегГПП1) </a:t>
            </a:r>
            <a:r>
              <a:rPr sz="2000" b="0" spc="-5" dirty="0">
                <a:solidFill>
                  <a:srgbClr val="006FC0"/>
                </a:solidFill>
                <a:latin typeface="Arial Narrow"/>
                <a:cs typeface="Arial Narrow"/>
              </a:rPr>
              <a:t>при сахарном диабете</a:t>
            </a:r>
            <a:r>
              <a:rPr sz="2000" b="0" spc="-100" dirty="0">
                <a:solidFill>
                  <a:srgbClr val="006FC0"/>
                </a:solidFill>
                <a:latin typeface="Arial Narrow"/>
                <a:cs typeface="Arial Narrow"/>
              </a:rPr>
              <a:t> </a:t>
            </a:r>
            <a:r>
              <a:rPr sz="2000" b="0" dirty="0">
                <a:solidFill>
                  <a:srgbClr val="006FC0"/>
                </a:solidFill>
                <a:latin typeface="Arial Narrow"/>
                <a:cs typeface="Arial Narrow"/>
              </a:rPr>
              <a:t>1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523108" y="1808124"/>
            <a:ext cx="2476500" cy="523240"/>
          </a:xfrm>
          <a:custGeom>
            <a:avLst/>
            <a:gdLst/>
            <a:ahLst/>
            <a:cxnLst/>
            <a:rect l="l" t="t" r="r" b="b"/>
            <a:pathLst>
              <a:path w="2476500" h="523239">
                <a:moveTo>
                  <a:pt x="2476119" y="0"/>
                </a:moveTo>
                <a:lnTo>
                  <a:pt x="0" y="0"/>
                </a:lnTo>
                <a:lnTo>
                  <a:pt x="0" y="523214"/>
                </a:lnTo>
                <a:lnTo>
                  <a:pt x="2476119" y="523214"/>
                </a:lnTo>
                <a:lnTo>
                  <a:pt x="2476119" y="0"/>
                </a:lnTo>
                <a:close/>
              </a:path>
            </a:pathLst>
          </a:custGeom>
          <a:solidFill>
            <a:srgbClr val="C5D9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725673" y="1837182"/>
            <a:ext cx="2194560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969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Arial Narrow"/>
                <a:cs typeface="Arial Narrow"/>
              </a:rPr>
              <a:t>Среднее время</a:t>
            </a:r>
            <a:r>
              <a:rPr sz="1400" b="1" spc="-125" dirty="0">
                <a:latin typeface="Arial Narrow"/>
                <a:cs typeface="Arial Narrow"/>
              </a:rPr>
              <a:t> </a:t>
            </a:r>
            <a:r>
              <a:rPr sz="1400" b="1" dirty="0">
                <a:latin typeface="Arial Narrow"/>
                <a:cs typeface="Arial Narrow"/>
              </a:rPr>
              <a:t>удерживания</a:t>
            </a:r>
            <a:endParaRPr sz="14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</a:pPr>
            <a:r>
              <a:rPr sz="1400" spc="-5" dirty="0">
                <a:latin typeface="Arial Narrow"/>
                <a:cs typeface="Arial Narrow"/>
              </a:rPr>
              <a:t>пегГПП1 </a:t>
            </a:r>
            <a:r>
              <a:rPr sz="1400" dirty="0">
                <a:latin typeface="Arial Narrow"/>
                <a:cs typeface="Arial Narrow"/>
              </a:rPr>
              <a:t>в </a:t>
            </a:r>
            <a:r>
              <a:rPr sz="1400" spc="-5" dirty="0">
                <a:latin typeface="Arial Narrow"/>
                <a:cs typeface="Arial Narrow"/>
              </a:rPr>
              <a:t>организме MRT=15</a:t>
            </a:r>
            <a:r>
              <a:rPr sz="1400" spc="-40" dirty="0">
                <a:latin typeface="Arial Narrow"/>
                <a:cs typeface="Arial Narrow"/>
              </a:rPr>
              <a:t> </a:t>
            </a:r>
            <a:r>
              <a:rPr sz="1400" dirty="0">
                <a:latin typeface="Arial Narrow"/>
                <a:cs typeface="Arial Narrow"/>
              </a:rPr>
              <a:t>ч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69595" y="1808124"/>
            <a:ext cx="2004695" cy="523240"/>
          </a:xfrm>
          <a:prstGeom prst="rect">
            <a:avLst/>
          </a:prstGeom>
          <a:solidFill>
            <a:srgbClr val="E6B8B8"/>
          </a:solidFill>
        </p:spPr>
        <p:txBody>
          <a:bodyPr vert="horz" wrap="square" lIns="0" tIns="41910" rIns="0" bIns="0" rtlCol="0">
            <a:spAutoFit/>
          </a:bodyPr>
          <a:lstStyle/>
          <a:p>
            <a:pPr marR="84455" algn="r">
              <a:lnSpc>
                <a:spcPct val="100000"/>
              </a:lnSpc>
              <a:spcBef>
                <a:spcPts val="330"/>
              </a:spcBef>
            </a:pPr>
            <a:r>
              <a:rPr sz="1400" b="1" dirty="0">
                <a:latin typeface="Arial Narrow"/>
                <a:cs typeface="Arial Narrow"/>
              </a:rPr>
              <a:t>Период</a:t>
            </a:r>
            <a:r>
              <a:rPr sz="1400" b="1" spc="-90" dirty="0">
                <a:latin typeface="Arial Narrow"/>
                <a:cs typeface="Arial Narrow"/>
              </a:rPr>
              <a:t> </a:t>
            </a:r>
            <a:r>
              <a:rPr sz="1400" b="1" spc="-5" dirty="0">
                <a:latin typeface="Arial Narrow"/>
                <a:cs typeface="Arial Narrow"/>
              </a:rPr>
              <a:t>полувыведения</a:t>
            </a:r>
            <a:endParaRPr sz="1400">
              <a:latin typeface="Arial Narrow"/>
              <a:cs typeface="Arial Narrow"/>
            </a:endParaRPr>
          </a:p>
          <a:p>
            <a:pPr marR="83185" algn="r">
              <a:lnSpc>
                <a:spcPct val="100000"/>
              </a:lnSpc>
            </a:pPr>
            <a:r>
              <a:rPr sz="1400" spc="-5" dirty="0">
                <a:latin typeface="Arial Narrow"/>
                <a:cs typeface="Arial Narrow"/>
              </a:rPr>
              <a:t>пегГПП1 </a:t>
            </a:r>
            <a:r>
              <a:rPr sz="1400" spc="5" dirty="0">
                <a:latin typeface="Arial Narrow"/>
                <a:cs typeface="Arial Narrow"/>
              </a:rPr>
              <a:t>Т</a:t>
            </a:r>
            <a:r>
              <a:rPr sz="1350" spc="7" baseline="-21604" dirty="0">
                <a:latin typeface="Arial Narrow"/>
                <a:cs typeface="Arial Narrow"/>
              </a:rPr>
              <a:t>1/2</a:t>
            </a:r>
            <a:r>
              <a:rPr sz="1400" spc="5" dirty="0">
                <a:latin typeface="Arial Narrow"/>
                <a:cs typeface="Arial Narrow"/>
              </a:rPr>
              <a:t>=8½</a:t>
            </a:r>
            <a:r>
              <a:rPr sz="1400" spc="-75" dirty="0">
                <a:latin typeface="Arial Narrow"/>
                <a:cs typeface="Arial Narrow"/>
              </a:rPr>
              <a:t> </a:t>
            </a:r>
            <a:r>
              <a:rPr sz="1400" dirty="0">
                <a:latin typeface="Arial Narrow"/>
                <a:cs typeface="Arial Narrow"/>
              </a:rPr>
              <a:t>ч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40206" y="964526"/>
            <a:ext cx="7639050" cy="739140"/>
          </a:xfrm>
          <a:prstGeom prst="rect">
            <a:avLst/>
          </a:prstGeom>
          <a:solidFill>
            <a:srgbClr val="EBF0DE"/>
          </a:solidFill>
        </p:spPr>
        <p:txBody>
          <a:bodyPr vert="horz" wrap="square" lIns="0" tIns="41910" rIns="0" bIns="0" rtlCol="0">
            <a:spAutoFit/>
          </a:bodyPr>
          <a:lstStyle/>
          <a:p>
            <a:pPr marL="91440" marR="82550" algn="just">
              <a:lnSpc>
                <a:spcPct val="100000"/>
              </a:lnSpc>
              <a:spcBef>
                <a:spcPts val="330"/>
              </a:spcBef>
            </a:pPr>
            <a:r>
              <a:rPr sz="1400" spc="-5" dirty="0">
                <a:latin typeface="Arial Narrow"/>
                <a:cs typeface="Arial Narrow"/>
              </a:rPr>
              <a:t>Совместно </a:t>
            </a:r>
            <a:r>
              <a:rPr sz="1400" dirty="0">
                <a:latin typeface="Arial Narrow"/>
                <a:cs typeface="Arial Narrow"/>
              </a:rPr>
              <a:t>с </a:t>
            </a:r>
            <a:r>
              <a:rPr sz="1400" b="1" spc="-5" dirty="0">
                <a:latin typeface="Arial Narrow"/>
                <a:cs typeface="Arial Narrow"/>
              </a:rPr>
              <a:t>Томским филиалом НПО Микрогена </a:t>
            </a:r>
            <a:r>
              <a:rPr sz="1400" spc="-5" dirty="0">
                <a:latin typeface="Arial Narrow"/>
                <a:cs typeface="Arial Narrow"/>
              </a:rPr>
              <a:t>нами синтезирован пегГПП-1 </a:t>
            </a:r>
            <a:r>
              <a:rPr sz="1400" dirty="0">
                <a:latin typeface="Arial Narrow"/>
                <a:cs typeface="Arial Narrow"/>
              </a:rPr>
              <a:t>с </a:t>
            </a:r>
            <a:r>
              <a:rPr sz="1400" spc="-5" dirty="0">
                <a:latin typeface="Arial Narrow"/>
                <a:cs typeface="Arial Narrow"/>
              </a:rPr>
              <a:t>улучшенными  фармакокинетическими параметрами </a:t>
            </a:r>
            <a:r>
              <a:rPr sz="1400" dirty="0">
                <a:latin typeface="Arial Narrow"/>
                <a:cs typeface="Arial Narrow"/>
              </a:rPr>
              <a:t>по </a:t>
            </a:r>
            <a:r>
              <a:rPr sz="1400" spc="-5" dirty="0">
                <a:latin typeface="Arial Narrow"/>
                <a:cs typeface="Arial Narrow"/>
              </a:rPr>
              <a:t>сравнению </a:t>
            </a:r>
            <a:r>
              <a:rPr sz="1400" dirty="0">
                <a:latin typeface="Arial Narrow"/>
                <a:cs typeface="Arial Narrow"/>
              </a:rPr>
              <a:t>с </a:t>
            </a:r>
            <a:r>
              <a:rPr sz="1400" spc="-5" dirty="0">
                <a:latin typeface="Arial Narrow"/>
                <a:cs typeface="Arial Narrow"/>
              </a:rPr>
              <a:t>нативным инкретином: </a:t>
            </a:r>
            <a:r>
              <a:rPr sz="1400" spc="-10" dirty="0">
                <a:latin typeface="Arial Narrow"/>
                <a:cs typeface="Arial Narrow"/>
              </a:rPr>
              <a:t>устойчив </a:t>
            </a:r>
            <a:r>
              <a:rPr sz="1400" dirty="0">
                <a:latin typeface="Arial Narrow"/>
                <a:cs typeface="Arial Narrow"/>
              </a:rPr>
              <a:t>к </a:t>
            </a:r>
            <a:r>
              <a:rPr sz="1400" spc="-5" dirty="0">
                <a:latin typeface="Arial Narrow"/>
                <a:cs typeface="Arial Narrow"/>
              </a:rPr>
              <a:t>протеиназам,  снижен почечный</a:t>
            </a:r>
            <a:r>
              <a:rPr sz="1400" spc="5" dirty="0">
                <a:latin typeface="Arial Narrow"/>
                <a:cs typeface="Arial Narrow"/>
              </a:rPr>
              <a:t> </a:t>
            </a:r>
            <a:r>
              <a:rPr sz="1400" spc="-5" dirty="0">
                <a:latin typeface="Arial Narrow"/>
                <a:cs typeface="Arial Narrow"/>
              </a:rPr>
              <a:t>клиренс.</a:t>
            </a:r>
            <a:endParaRPr sz="1400">
              <a:latin typeface="Arial Narrow"/>
              <a:cs typeface="Arial Narrow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71081" y="3552507"/>
            <a:ext cx="628015" cy="1664335"/>
            <a:chOff x="471081" y="3552507"/>
            <a:chExt cx="628015" cy="1664335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4443" y="3553815"/>
              <a:ext cx="594360" cy="163390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75843" y="3557270"/>
              <a:ext cx="536575" cy="1654810"/>
            </a:xfrm>
            <a:custGeom>
              <a:avLst/>
              <a:gdLst/>
              <a:ahLst/>
              <a:cxnLst/>
              <a:rect l="l" t="t" r="r" b="b"/>
              <a:pathLst>
                <a:path w="536575" h="1654810">
                  <a:moveTo>
                    <a:pt x="31686" y="1623567"/>
                  </a:moveTo>
                  <a:lnTo>
                    <a:pt x="0" y="1623567"/>
                  </a:lnTo>
                </a:path>
                <a:path w="536575" h="1654810">
                  <a:moveTo>
                    <a:pt x="31686" y="1420367"/>
                  </a:moveTo>
                  <a:lnTo>
                    <a:pt x="0" y="1420367"/>
                  </a:lnTo>
                </a:path>
                <a:path w="536575" h="1654810">
                  <a:moveTo>
                    <a:pt x="31686" y="1217675"/>
                  </a:moveTo>
                  <a:lnTo>
                    <a:pt x="0" y="1217675"/>
                  </a:lnTo>
                </a:path>
                <a:path w="536575" h="1654810">
                  <a:moveTo>
                    <a:pt x="31686" y="1014983"/>
                  </a:moveTo>
                  <a:lnTo>
                    <a:pt x="0" y="1014983"/>
                  </a:lnTo>
                </a:path>
                <a:path w="536575" h="1654810">
                  <a:moveTo>
                    <a:pt x="31686" y="812291"/>
                  </a:moveTo>
                  <a:lnTo>
                    <a:pt x="0" y="812291"/>
                  </a:lnTo>
                </a:path>
                <a:path w="536575" h="1654810">
                  <a:moveTo>
                    <a:pt x="31686" y="609599"/>
                  </a:moveTo>
                  <a:lnTo>
                    <a:pt x="0" y="609599"/>
                  </a:lnTo>
                </a:path>
                <a:path w="536575" h="1654810">
                  <a:moveTo>
                    <a:pt x="31686" y="405383"/>
                  </a:moveTo>
                  <a:lnTo>
                    <a:pt x="0" y="405383"/>
                  </a:lnTo>
                </a:path>
                <a:path w="536575" h="1654810">
                  <a:moveTo>
                    <a:pt x="31686" y="202691"/>
                  </a:moveTo>
                  <a:lnTo>
                    <a:pt x="0" y="202691"/>
                  </a:lnTo>
                </a:path>
                <a:path w="536575" h="1654810">
                  <a:moveTo>
                    <a:pt x="31686" y="0"/>
                  </a:moveTo>
                  <a:lnTo>
                    <a:pt x="0" y="0"/>
                  </a:lnTo>
                </a:path>
                <a:path w="536575" h="1654810">
                  <a:moveTo>
                    <a:pt x="32003" y="1623059"/>
                  </a:moveTo>
                  <a:lnTo>
                    <a:pt x="32003" y="1654809"/>
                  </a:lnTo>
                </a:path>
                <a:path w="536575" h="1654810">
                  <a:moveTo>
                    <a:pt x="536346" y="1623059"/>
                  </a:moveTo>
                  <a:lnTo>
                    <a:pt x="536346" y="1654809"/>
                  </a:lnTo>
                </a:path>
              </a:pathLst>
            </a:custGeom>
            <a:ln w="9525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359765" y="4899786"/>
            <a:ext cx="72390" cy="351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2</a:t>
            </a:r>
            <a:endParaRPr sz="8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640"/>
              </a:spcBef>
            </a:pPr>
            <a:r>
              <a:rPr sz="800" dirty="0">
                <a:latin typeface="Arial Narrow"/>
                <a:cs typeface="Arial Narrow"/>
              </a:rPr>
              <a:t>0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13436" y="3479038"/>
            <a:ext cx="118745" cy="13658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spc="-10" dirty="0">
                <a:latin typeface="Arial Narrow"/>
                <a:cs typeface="Arial Narrow"/>
              </a:rPr>
              <a:t>16</a:t>
            </a:r>
            <a:endParaRPr sz="8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800" spc="-10" dirty="0">
                <a:latin typeface="Arial Narrow"/>
                <a:cs typeface="Arial Narrow"/>
              </a:rPr>
              <a:t>14</a:t>
            </a:r>
            <a:endParaRPr sz="8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800" spc="-10" dirty="0">
                <a:latin typeface="Arial Narrow"/>
                <a:cs typeface="Arial Narrow"/>
              </a:rPr>
              <a:t>12</a:t>
            </a:r>
            <a:endParaRPr sz="8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640"/>
              </a:spcBef>
            </a:pPr>
            <a:r>
              <a:rPr sz="800" spc="-10" dirty="0">
                <a:latin typeface="Arial Narrow"/>
                <a:cs typeface="Arial Narrow"/>
              </a:rPr>
              <a:t>10</a:t>
            </a:r>
            <a:endParaRPr sz="800">
              <a:latin typeface="Arial Narrow"/>
              <a:cs typeface="Arial Narrow"/>
            </a:endParaRPr>
          </a:p>
          <a:p>
            <a:pPr marL="58419">
              <a:lnSpc>
                <a:spcPct val="100000"/>
              </a:lnSpc>
              <a:spcBef>
                <a:spcPts val="640"/>
              </a:spcBef>
            </a:pPr>
            <a:r>
              <a:rPr sz="800" dirty="0">
                <a:latin typeface="Arial Narrow"/>
                <a:cs typeface="Arial Narrow"/>
              </a:rPr>
              <a:t>8</a:t>
            </a:r>
            <a:endParaRPr sz="800">
              <a:latin typeface="Arial Narrow"/>
              <a:cs typeface="Arial Narrow"/>
            </a:endParaRPr>
          </a:p>
          <a:p>
            <a:pPr marL="58419">
              <a:lnSpc>
                <a:spcPct val="100000"/>
              </a:lnSpc>
              <a:spcBef>
                <a:spcPts val="635"/>
              </a:spcBef>
            </a:pPr>
            <a:r>
              <a:rPr sz="800" dirty="0">
                <a:latin typeface="Arial Narrow"/>
                <a:cs typeface="Arial Narrow"/>
              </a:rPr>
              <a:t>6</a:t>
            </a:r>
            <a:endParaRPr sz="800">
              <a:latin typeface="Arial Narrow"/>
              <a:cs typeface="Arial Narrow"/>
            </a:endParaRPr>
          </a:p>
          <a:p>
            <a:pPr marL="58419">
              <a:lnSpc>
                <a:spcPct val="100000"/>
              </a:lnSpc>
              <a:spcBef>
                <a:spcPts val="640"/>
              </a:spcBef>
            </a:pPr>
            <a:r>
              <a:rPr sz="800" dirty="0">
                <a:latin typeface="Arial Narrow"/>
                <a:cs typeface="Arial Narrow"/>
              </a:rPr>
              <a:t>4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87451" y="5224094"/>
            <a:ext cx="345440" cy="1485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dirty="0">
                <a:latin typeface="Arial Narrow"/>
                <a:cs typeface="Arial Narrow"/>
              </a:rPr>
              <a:t>32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spc="-5" dirty="0">
                <a:latin typeface="Arial Narrow"/>
                <a:cs typeface="Arial Narrow"/>
              </a:rPr>
              <a:t>сутки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293494" y="4795187"/>
            <a:ext cx="64769" cy="64769"/>
          </a:xfrm>
          <a:custGeom>
            <a:avLst/>
            <a:gdLst/>
            <a:ahLst/>
            <a:cxnLst/>
            <a:rect l="l" t="t" r="r" b="b"/>
            <a:pathLst>
              <a:path w="64769" h="64770">
                <a:moveTo>
                  <a:pt x="64721" y="0"/>
                </a:moveTo>
                <a:lnTo>
                  <a:pt x="0" y="0"/>
                </a:lnTo>
                <a:lnTo>
                  <a:pt x="0" y="64721"/>
                </a:lnTo>
                <a:lnTo>
                  <a:pt x="64721" y="64721"/>
                </a:lnTo>
                <a:lnTo>
                  <a:pt x="64721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373505" y="4691278"/>
            <a:ext cx="738505" cy="7962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15620">
              <a:lnSpc>
                <a:spcPct val="126400"/>
              </a:lnSpc>
              <a:spcBef>
                <a:spcPts val="100"/>
              </a:spcBef>
            </a:pPr>
            <a:r>
              <a:rPr sz="1000" spc="-5" dirty="0">
                <a:latin typeface="Arial Narrow"/>
                <a:cs typeface="Arial Narrow"/>
              </a:rPr>
              <a:t>ИК  </a:t>
            </a:r>
            <a:r>
              <a:rPr sz="1000" spc="-10" dirty="0">
                <a:latin typeface="Arial Narrow"/>
                <a:cs typeface="Arial Narrow"/>
              </a:rPr>
              <a:t>СД1</a:t>
            </a:r>
            <a:endParaRPr sz="1000">
              <a:latin typeface="Arial Narrow"/>
              <a:cs typeface="Arial Narrow"/>
            </a:endParaRPr>
          </a:p>
          <a:p>
            <a:pPr marL="12700" marR="5080">
              <a:lnSpc>
                <a:spcPct val="126400"/>
              </a:lnSpc>
            </a:pPr>
            <a:r>
              <a:rPr sz="1000" spc="-5" dirty="0">
                <a:latin typeface="Arial Narrow"/>
                <a:cs typeface="Arial Narrow"/>
              </a:rPr>
              <a:t>СД1+ГПП-1  СД1+п</a:t>
            </a:r>
            <a:r>
              <a:rPr sz="1000" spc="-10" dirty="0">
                <a:latin typeface="Arial Narrow"/>
                <a:cs typeface="Arial Narrow"/>
              </a:rPr>
              <a:t>е</a:t>
            </a:r>
            <a:r>
              <a:rPr sz="1000" spc="-5" dirty="0">
                <a:latin typeface="Arial Narrow"/>
                <a:cs typeface="Arial Narrow"/>
              </a:rPr>
              <a:t>г</a:t>
            </a:r>
            <a:r>
              <a:rPr sz="1000" spc="-10" dirty="0">
                <a:latin typeface="Arial Narrow"/>
                <a:cs typeface="Arial Narrow"/>
              </a:rPr>
              <a:t>Г</a:t>
            </a:r>
            <a:r>
              <a:rPr sz="1000" spc="-5" dirty="0">
                <a:latin typeface="Arial Narrow"/>
                <a:cs typeface="Arial Narrow"/>
              </a:rPr>
              <a:t>П</a:t>
            </a:r>
            <a:r>
              <a:rPr sz="1000" spc="-10" dirty="0">
                <a:latin typeface="Arial Narrow"/>
                <a:cs typeface="Arial Narrow"/>
              </a:rPr>
              <a:t>П</a:t>
            </a:r>
            <a:r>
              <a:rPr sz="1000" spc="-5" dirty="0">
                <a:latin typeface="Arial Narrow"/>
                <a:cs typeface="Arial Narrow"/>
              </a:rPr>
              <a:t>-1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293494" y="4987719"/>
            <a:ext cx="64769" cy="64769"/>
          </a:xfrm>
          <a:custGeom>
            <a:avLst/>
            <a:gdLst/>
            <a:ahLst/>
            <a:cxnLst/>
            <a:rect l="l" t="t" r="r" b="b"/>
            <a:pathLst>
              <a:path w="64769" h="64770">
                <a:moveTo>
                  <a:pt x="64721" y="0"/>
                </a:moveTo>
                <a:lnTo>
                  <a:pt x="0" y="0"/>
                </a:lnTo>
                <a:lnTo>
                  <a:pt x="0" y="64721"/>
                </a:lnTo>
                <a:lnTo>
                  <a:pt x="64721" y="64721"/>
                </a:lnTo>
                <a:lnTo>
                  <a:pt x="64721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293494" y="5180251"/>
            <a:ext cx="64769" cy="64769"/>
          </a:xfrm>
          <a:custGeom>
            <a:avLst/>
            <a:gdLst/>
            <a:ahLst/>
            <a:cxnLst/>
            <a:rect l="l" t="t" r="r" b="b"/>
            <a:pathLst>
              <a:path w="64769" h="64770">
                <a:moveTo>
                  <a:pt x="64721" y="0"/>
                </a:moveTo>
                <a:lnTo>
                  <a:pt x="0" y="0"/>
                </a:lnTo>
                <a:lnTo>
                  <a:pt x="0" y="64721"/>
                </a:lnTo>
                <a:lnTo>
                  <a:pt x="64721" y="64721"/>
                </a:lnTo>
                <a:lnTo>
                  <a:pt x="64721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293494" y="5372783"/>
            <a:ext cx="64769" cy="64769"/>
          </a:xfrm>
          <a:custGeom>
            <a:avLst/>
            <a:gdLst/>
            <a:ahLst/>
            <a:cxnLst/>
            <a:rect l="l" t="t" r="r" b="b"/>
            <a:pathLst>
              <a:path w="64769" h="64770">
                <a:moveTo>
                  <a:pt x="64721" y="0"/>
                </a:moveTo>
                <a:lnTo>
                  <a:pt x="0" y="0"/>
                </a:lnTo>
                <a:lnTo>
                  <a:pt x="0" y="64721"/>
                </a:lnTo>
                <a:lnTo>
                  <a:pt x="64721" y="64721"/>
                </a:lnTo>
                <a:lnTo>
                  <a:pt x="64721" y="0"/>
                </a:lnTo>
                <a:close/>
              </a:path>
            </a:pathLst>
          </a:custGeom>
          <a:solidFill>
            <a:srgbClr val="8063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74017" y="4088610"/>
            <a:ext cx="142875" cy="232410"/>
          </a:xfrm>
          <a:prstGeom prst="rect">
            <a:avLst/>
          </a:prstGeom>
        </p:spPr>
        <p:txBody>
          <a:bodyPr vert="vert270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800" spc="5" dirty="0">
                <a:latin typeface="Arial Narrow"/>
                <a:cs typeface="Arial Narrow"/>
              </a:rPr>
              <a:t>pg</a:t>
            </a:r>
            <a:r>
              <a:rPr sz="800" spc="-5" dirty="0">
                <a:latin typeface="Arial Narrow"/>
                <a:cs typeface="Arial Narrow"/>
              </a:rPr>
              <a:t>/</a:t>
            </a:r>
            <a:r>
              <a:rPr sz="800" dirty="0">
                <a:latin typeface="Arial Narrow"/>
                <a:cs typeface="Arial Narrow"/>
              </a:rPr>
              <a:t>ml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90778" y="4947920"/>
            <a:ext cx="8890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Times New Roman"/>
                <a:cs typeface="Times New Roman"/>
              </a:rPr>
              <a:t>*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25373" y="3303883"/>
            <a:ext cx="403225" cy="349250"/>
          </a:xfrm>
          <a:custGeom>
            <a:avLst/>
            <a:gdLst/>
            <a:ahLst/>
            <a:cxnLst/>
            <a:rect l="l" t="t" r="r" b="b"/>
            <a:pathLst>
              <a:path w="403225" h="349250">
                <a:moveTo>
                  <a:pt x="89662" y="220239"/>
                </a:moveTo>
                <a:lnTo>
                  <a:pt x="80040" y="166860"/>
                </a:lnTo>
                <a:lnTo>
                  <a:pt x="74663" y="117052"/>
                </a:lnTo>
                <a:lnTo>
                  <a:pt x="77867" y="74007"/>
                </a:lnTo>
                <a:lnTo>
                  <a:pt x="129656" y="18657"/>
                </a:lnTo>
                <a:lnTo>
                  <a:pt x="180614" y="5339"/>
                </a:lnTo>
                <a:lnTo>
                  <a:pt x="234908" y="0"/>
                </a:lnTo>
                <a:lnTo>
                  <a:pt x="280581" y="1672"/>
                </a:lnTo>
                <a:lnTo>
                  <a:pt x="350570" y="20373"/>
                </a:lnTo>
                <a:lnTo>
                  <a:pt x="393738" y="76602"/>
                </a:lnTo>
                <a:lnTo>
                  <a:pt x="403223" y="162591"/>
                </a:lnTo>
                <a:lnTo>
                  <a:pt x="402801" y="216985"/>
                </a:lnTo>
                <a:lnTo>
                  <a:pt x="397401" y="269379"/>
                </a:lnTo>
                <a:lnTo>
                  <a:pt x="385873" y="312572"/>
                </a:lnTo>
                <a:lnTo>
                  <a:pt x="367068" y="339365"/>
                </a:lnTo>
                <a:lnTo>
                  <a:pt x="337203" y="348919"/>
                </a:lnTo>
                <a:lnTo>
                  <a:pt x="296455" y="346877"/>
                </a:lnTo>
                <a:lnTo>
                  <a:pt x="249602" y="335762"/>
                </a:lnTo>
                <a:lnTo>
                  <a:pt x="201427" y="318095"/>
                </a:lnTo>
                <a:lnTo>
                  <a:pt x="156709" y="296400"/>
                </a:lnTo>
                <a:lnTo>
                  <a:pt x="120230" y="273198"/>
                </a:lnTo>
                <a:lnTo>
                  <a:pt x="86933" y="241267"/>
                </a:lnTo>
                <a:lnTo>
                  <a:pt x="59822" y="202308"/>
                </a:lnTo>
                <a:lnTo>
                  <a:pt x="37337" y="158130"/>
                </a:lnTo>
                <a:lnTo>
                  <a:pt x="17917" y="110545"/>
                </a:lnTo>
                <a:lnTo>
                  <a:pt x="0" y="61362"/>
                </a:lnTo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object 21"/>
          <p:cNvGrpSpPr/>
          <p:nvPr/>
        </p:nvGrpSpPr>
        <p:grpSpPr>
          <a:xfrm>
            <a:off x="2338768" y="3439667"/>
            <a:ext cx="1258570" cy="1769110"/>
            <a:chOff x="2338768" y="3439667"/>
            <a:chExt cx="1258570" cy="1769110"/>
          </a:xfrm>
        </p:grpSpPr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69776" y="3439667"/>
              <a:ext cx="1226939" cy="1741932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2343530" y="3445382"/>
              <a:ext cx="1157605" cy="1758950"/>
            </a:xfrm>
            <a:custGeom>
              <a:avLst/>
              <a:gdLst/>
              <a:ahLst/>
              <a:cxnLst/>
              <a:rect l="l" t="t" r="r" b="b"/>
              <a:pathLst>
                <a:path w="1157604" h="1758950">
                  <a:moveTo>
                    <a:pt x="31242" y="1727072"/>
                  </a:moveTo>
                  <a:lnTo>
                    <a:pt x="0" y="1727072"/>
                  </a:lnTo>
                </a:path>
                <a:path w="1157604" h="1758950">
                  <a:moveTo>
                    <a:pt x="31242" y="1479803"/>
                  </a:moveTo>
                  <a:lnTo>
                    <a:pt x="0" y="1479803"/>
                  </a:lnTo>
                </a:path>
                <a:path w="1157604" h="1758950">
                  <a:moveTo>
                    <a:pt x="31242" y="1234439"/>
                  </a:moveTo>
                  <a:lnTo>
                    <a:pt x="0" y="1234439"/>
                  </a:lnTo>
                </a:path>
                <a:path w="1157604" h="1758950">
                  <a:moveTo>
                    <a:pt x="31242" y="987551"/>
                  </a:moveTo>
                  <a:lnTo>
                    <a:pt x="0" y="987551"/>
                  </a:lnTo>
                </a:path>
                <a:path w="1157604" h="1758950">
                  <a:moveTo>
                    <a:pt x="31242" y="740663"/>
                  </a:moveTo>
                  <a:lnTo>
                    <a:pt x="0" y="740663"/>
                  </a:lnTo>
                </a:path>
                <a:path w="1157604" h="1758950">
                  <a:moveTo>
                    <a:pt x="31242" y="493775"/>
                  </a:moveTo>
                  <a:lnTo>
                    <a:pt x="0" y="493775"/>
                  </a:lnTo>
                </a:path>
                <a:path w="1157604" h="1758950">
                  <a:moveTo>
                    <a:pt x="31242" y="246887"/>
                  </a:moveTo>
                  <a:lnTo>
                    <a:pt x="0" y="246887"/>
                  </a:lnTo>
                </a:path>
                <a:path w="1157604" h="1758950">
                  <a:moveTo>
                    <a:pt x="31242" y="0"/>
                  </a:moveTo>
                  <a:lnTo>
                    <a:pt x="0" y="0"/>
                  </a:lnTo>
                </a:path>
                <a:path w="1157604" h="1758950">
                  <a:moveTo>
                    <a:pt x="30480" y="1726691"/>
                  </a:moveTo>
                  <a:lnTo>
                    <a:pt x="30480" y="1758441"/>
                  </a:lnTo>
                </a:path>
                <a:path w="1157604" h="1758950">
                  <a:moveTo>
                    <a:pt x="594360" y="1726691"/>
                  </a:moveTo>
                  <a:lnTo>
                    <a:pt x="594360" y="1758441"/>
                  </a:lnTo>
                </a:path>
                <a:path w="1157604" h="1758950">
                  <a:moveTo>
                    <a:pt x="1157605" y="1726691"/>
                  </a:moveTo>
                  <a:lnTo>
                    <a:pt x="1157605" y="1758441"/>
                  </a:lnTo>
                </a:path>
              </a:pathLst>
            </a:custGeom>
            <a:ln w="9525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2227326" y="5094223"/>
            <a:ext cx="7239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0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180970" y="4847590"/>
            <a:ext cx="116839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Arial Narrow"/>
                <a:cs typeface="Arial Narrow"/>
              </a:rPr>
              <a:t>20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180970" y="4600702"/>
            <a:ext cx="116839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Arial Narrow"/>
                <a:cs typeface="Arial Narrow"/>
              </a:rPr>
              <a:t>40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180970" y="4354195"/>
            <a:ext cx="116839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Arial Narrow"/>
                <a:cs typeface="Arial Narrow"/>
              </a:rPr>
              <a:t>60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180970" y="4107307"/>
            <a:ext cx="116839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Arial Narrow"/>
                <a:cs typeface="Arial Narrow"/>
              </a:rPr>
              <a:t>80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134361" y="3860368"/>
            <a:ext cx="165100" cy="1485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spc="-10" dirty="0">
                <a:latin typeface="Arial Narrow"/>
                <a:cs typeface="Arial Narrow"/>
              </a:rPr>
              <a:t>1</a:t>
            </a:r>
            <a:r>
              <a:rPr sz="800" dirty="0">
                <a:latin typeface="Arial Narrow"/>
                <a:cs typeface="Arial Narrow"/>
              </a:rPr>
              <a:t>00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134361" y="3613784"/>
            <a:ext cx="1651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Arial Narrow"/>
                <a:cs typeface="Arial Narrow"/>
              </a:rPr>
              <a:t>1</a:t>
            </a:r>
            <a:r>
              <a:rPr sz="800" dirty="0">
                <a:latin typeface="Arial Narrow"/>
                <a:cs typeface="Arial Narrow"/>
              </a:rPr>
              <a:t>20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134361" y="3366896"/>
            <a:ext cx="165100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spc="-10" dirty="0">
                <a:latin typeface="Arial Narrow"/>
                <a:cs typeface="Arial Narrow"/>
              </a:rPr>
              <a:t>1</a:t>
            </a:r>
            <a:r>
              <a:rPr sz="800" dirty="0">
                <a:latin typeface="Arial Narrow"/>
                <a:cs typeface="Arial Narrow"/>
              </a:rPr>
              <a:t>40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35051" y="2636485"/>
            <a:ext cx="3477260" cy="617220"/>
          </a:xfrm>
          <a:prstGeom prst="rect">
            <a:avLst/>
          </a:prstGeom>
        </p:spPr>
        <p:txBody>
          <a:bodyPr vert="horz" wrap="square" lIns="0" tIns="130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25"/>
              </a:spcBef>
            </a:pPr>
            <a:r>
              <a:rPr sz="1400" b="1" dirty="0">
                <a:latin typeface="Arial Narrow"/>
                <a:cs typeface="Arial Narrow"/>
              </a:rPr>
              <a:t>Сыворотка крови при </a:t>
            </a:r>
            <a:r>
              <a:rPr sz="1400" b="1" spc="-5" dirty="0">
                <a:latin typeface="Arial Narrow"/>
                <a:cs typeface="Arial Narrow"/>
              </a:rPr>
              <a:t>сахарном диабете </a:t>
            </a:r>
            <a:r>
              <a:rPr sz="1400" b="1" dirty="0">
                <a:latin typeface="Arial Narrow"/>
                <a:cs typeface="Arial Narrow"/>
              </a:rPr>
              <a:t>1</a:t>
            </a:r>
            <a:r>
              <a:rPr sz="1400" b="1" spc="-105" dirty="0">
                <a:latin typeface="Arial Narrow"/>
                <a:cs typeface="Arial Narrow"/>
              </a:rPr>
              <a:t> </a:t>
            </a:r>
            <a:r>
              <a:rPr sz="1400" b="1" dirty="0">
                <a:latin typeface="Arial Narrow"/>
                <a:cs typeface="Arial Narrow"/>
              </a:rPr>
              <a:t>типа</a:t>
            </a:r>
            <a:endParaRPr sz="1400">
              <a:latin typeface="Arial Narrow"/>
              <a:cs typeface="Arial Narrow"/>
            </a:endParaRPr>
          </a:p>
          <a:p>
            <a:pPr marL="273050">
              <a:lnSpc>
                <a:spcPct val="100000"/>
              </a:lnSpc>
              <a:spcBef>
                <a:spcPts val="730"/>
              </a:spcBef>
              <a:tabLst>
                <a:tab pos="2359660" algn="l"/>
              </a:tabLst>
            </a:pPr>
            <a:r>
              <a:rPr sz="1000" spc="-5" dirty="0">
                <a:latin typeface="Arial Narrow"/>
                <a:cs typeface="Arial Narrow"/>
              </a:rPr>
              <a:t>GLP</a:t>
            </a:r>
            <a:r>
              <a:rPr sz="1100" spc="-5" dirty="0">
                <a:latin typeface="Arial Narrow"/>
                <a:cs typeface="Arial Narrow"/>
              </a:rPr>
              <a:t>-1	</a:t>
            </a:r>
            <a:r>
              <a:rPr sz="1100" dirty="0">
                <a:latin typeface="Arial Narrow"/>
                <a:cs typeface="Arial Narrow"/>
              </a:rPr>
              <a:t>Инсулин</a:t>
            </a:r>
            <a:endParaRPr sz="1100">
              <a:latin typeface="Arial Narrow"/>
              <a:cs typeface="Arial Narrow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483866" y="5215839"/>
            <a:ext cx="345440" cy="1485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dirty="0">
                <a:latin typeface="Arial Narrow"/>
                <a:cs typeface="Arial Narrow"/>
              </a:rPr>
              <a:t>27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spc="-5" dirty="0">
                <a:latin typeface="Arial Narrow"/>
                <a:cs typeface="Arial Narrow"/>
              </a:rPr>
              <a:t>сутки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047238" y="5215839"/>
            <a:ext cx="345440" cy="1485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dirty="0">
                <a:latin typeface="Arial Narrow"/>
                <a:cs typeface="Arial Narrow"/>
              </a:rPr>
              <a:t>32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spc="-5" dirty="0">
                <a:latin typeface="Arial Narrow"/>
                <a:cs typeface="Arial Narrow"/>
              </a:rPr>
              <a:t>сутки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008863" y="4060289"/>
            <a:ext cx="142875" cy="269240"/>
          </a:xfrm>
          <a:prstGeom prst="rect">
            <a:avLst/>
          </a:prstGeom>
        </p:spPr>
        <p:txBody>
          <a:bodyPr vert="vert270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800" dirty="0">
                <a:latin typeface="Arial Narrow"/>
                <a:cs typeface="Arial Narrow"/>
              </a:rPr>
              <a:t>n</a:t>
            </a:r>
            <a:r>
              <a:rPr sz="800" spc="-5" dirty="0">
                <a:latin typeface="Arial Narrow"/>
                <a:cs typeface="Arial Narrow"/>
              </a:rPr>
              <a:t>I</a:t>
            </a:r>
            <a:r>
              <a:rPr sz="800" spc="5" dirty="0">
                <a:latin typeface="Arial Narrow"/>
                <a:cs typeface="Arial Narrow"/>
              </a:rPr>
              <a:t>U</a:t>
            </a:r>
            <a:r>
              <a:rPr sz="800" spc="-5" dirty="0">
                <a:latin typeface="Arial Narrow"/>
                <a:cs typeface="Arial Narrow"/>
              </a:rPr>
              <a:t>/</a:t>
            </a:r>
            <a:r>
              <a:rPr sz="800" dirty="0">
                <a:latin typeface="Arial Narrow"/>
                <a:cs typeface="Arial Narrow"/>
              </a:rPr>
              <a:t>ml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606801" y="4412742"/>
            <a:ext cx="101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Times New Roman"/>
                <a:cs typeface="Times New Roman"/>
              </a:rPr>
              <a:t>*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193795" y="4512055"/>
            <a:ext cx="101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Times New Roman"/>
                <a:cs typeface="Times New Roman"/>
              </a:rPr>
              <a:t>*</a:t>
            </a:r>
            <a:endParaRPr sz="1200">
              <a:latin typeface="Times New Roman"/>
              <a:cs typeface="Times New Roman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2563556" y="3187826"/>
            <a:ext cx="1012825" cy="918844"/>
            <a:chOff x="2563556" y="3187826"/>
            <a:chExt cx="1012825" cy="918844"/>
          </a:xfrm>
        </p:grpSpPr>
        <p:sp>
          <p:nvSpPr>
            <p:cNvPr id="39" name="object 39"/>
            <p:cNvSpPr/>
            <p:nvPr/>
          </p:nvSpPr>
          <p:spPr>
            <a:xfrm>
              <a:off x="3282166" y="3651630"/>
              <a:ext cx="278765" cy="438784"/>
            </a:xfrm>
            <a:custGeom>
              <a:avLst/>
              <a:gdLst/>
              <a:ahLst/>
              <a:cxnLst/>
              <a:rect l="l" t="t" r="r" b="b"/>
              <a:pathLst>
                <a:path w="278764" h="438785">
                  <a:moveTo>
                    <a:pt x="219858" y="127762"/>
                  </a:moveTo>
                  <a:lnTo>
                    <a:pt x="179012" y="104669"/>
                  </a:lnTo>
                  <a:lnTo>
                    <a:pt x="140071" y="86566"/>
                  </a:lnTo>
                  <a:lnTo>
                    <a:pt x="74570" y="85471"/>
                  </a:lnTo>
                  <a:lnTo>
                    <a:pt x="48962" y="114202"/>
                  </a:lnTo>
                  <a:lnTo>
                    <a:pt x="27247" y="159972"/>
                  </a:lnTo>
                  <a:lnTo>
                    <a:pt x="11223" y="211004"/>
                  </a:lnTo>
                  <a:lnTo>
                    <a:pt x="2688" y="255524"/>
                  </a:lnTo>
                  <a:lnTo>
                    <a:pt x="0" y="292683"/>
                  </a:lnTo>
                  <a:lnTo>
                    <a:pt x="2704" y="328009"/>
                  </a:lnTo>
                  <a:lnTo>
                    <a:pt x="38629" y="384302"/>
                  </a:lnTo>
                  <a:lnTo>
                    <a:pt x="74004" y="402952"/>
                  </a:lnTo>
                  <a:lnTo>
                    <a:pt x="122992" y="421646"/>
                  </a:lnTo>
                  <a:lnTo>
                    <a:pt x="176009" y="435243"/>
                  </a:lnTo>
                  <a:lnTo>
                    <a:pt x="223472" y="438605"/>
                  </a:lnTo>
                  <a:lnTo>
                    <a:pt x="255799" y="426593"/>
                  </a:lnTo>
                  <a:lnTo>
                    <a:pt x="271905" y="393166"/>
                  </a:lnTo>
                  <a:lnTo>
                    <a:pt x="278239" y="341787"/>
                  </a:lnTo>
                  <a:lnTo>
                    <a:pt x="276520" y="281569"/>
                  </a:lnTo>
                  <a:lnTo>
                    <a:pt x="268467" y="221625"/>
                  </a:lnTo>
                  <a:lnTo>
                    <a:pt x="255799" y="171069"/>
                  </a:lnTo>
                  <a:lnTo>
                    <a:pt x="237355" y="130600"/>
                  </a:lnTo>
                  <a:lnTo>
                    <a:pt x="211876" y="94302"/>
                  </a:lnTo>
                  <a:lnTo>
                    <a:pt x="181166" y="61130"/>
                  </a:lnTo>
                  <a:lnTo>
                    <a:pt x="147030" y="30044"/>
                  </a:lnTo>
                  <a:lnTo>
                    <a:pt x="111273" y="0"/>
                  </a:lnTo>
                </a:path>
              </a:pathLst>
            </a:custGeom>
            <a:ln w="317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2579431" y="3203701"/>
              <a:ext cx="461645" cy="643890"/>
            </a:xfrm>
            <a:custGeom>
              <a:avLst/>
              <a:gdLst/>
              <a:ahLst/>
              <a:cxnLst/>
              <a:rect l="l" t="t" r="r" b="b"/>
              <a:pathLst>
                <a:path w="461644" h="643889">
                  <a:moveTo>
                    <a:pt x="260923" y="148462"/>
                  </a:moveTo>
                  <a:lnTo>
                    <a:pt x="204940" y="134168"/>
                  </a:lnTo>
                  <a:lnTo>
                    <a:pt x="151687" y="123386"/>
                  </a:lnTo>
                  <a:lnTo>
                    <a:pt x="103592" y="119686"/>
                  </a:lnTo>
                  <a:lnTo>
                    <a:pt x="63080" y="126643"/>
                  </a:lnTo>
                  <a:lnTo>
                    <a:pt x="15515" y="181085"/>
                  </a:lnTo>
                  <a:lnTo>
                    <a:pt x="5000" y="228087"/>
                  </a:lnTo>
                  <a:lnTo>
                    <a:pt x="129" y="283209"/>
                  </a:lnTo>
                  <a:lnTo>
                    <a:pt x="0" y="340830"/>
                  </a:lnTo>
                  <a:lnTo>
                    <a:pt x="3708" y="395325"/>
                  </a:lnTo>
                  <a:lnTo>
                    <a:pt x="10352" y="441071"/>
                  </a:lnTo>
                  <a:lnTo>
                    <a:pt x="20958" y="488028"/>
                  </a:lnTo>
                  <a:lnTo>
                    <a:pt x="35429" y="532261"/>
                  </a:lnTo>
                  <a:lnTo>
                    <a:pt x="55862" y="571226"/>
                  </a:lnTo>
                  <a:lnTo>
                    <a:pt x="84354" y="602383"/>
                  </a:lnTo>
                  <a:lnTo>
                    <a:pt x="123001" y="623189"/>
                  </a:lnTo>
                  <a:lnTo>
                    <a:pt x="162856" y="632942"/>
                  </a:lnTo>
                  <a:lnTo>
                    <a:pt x="215027" y="640191"/>
                  </a:lnTo>
                  <a:lnTo>
                    <a:pt x="273621" y="643599"/>
                  </a:lnTo>
                  <a:lnTo>
                    <a:pt x="332743" y="641829"/>
                  </a:lnTo>
                  <a:lnTo>
                    <a:pt x="386500" y="633543"/>
                  </a:lnTo>
                  <a:lnTo>
                    <a:pt x="428999" y="617404"/>
                  </a:lnTo>
                  <a:lnTo>
                    <a:pt x="454344" y="592074"/>
                  </a:lnTo>
                  <a:lnTo>
                    <a:pt x="461524" y="563195"/>
                  </a:lnTo>
                  <a:lnTo>
                    <a:pt x="460812" y="525318"/>
                  </a:lnTo>
                  <a:lnTo>
                    <a:pt x="453375" y="480713"/>
                  </a:lnTo>
                  <a:lnTo>
                    <a:pt x="440382" y="431653"/>
                  </a:lnTo>
                  <a:lnTo>
                    <a:pt x="423000" y="380408"/>
                  </a:lnTo>
                  <a:lnTo>
                    <a:pt x="402397" y="329249"/>
                  </a:lnTo>
                  <a:lnTo>
                    <a:pt x="379739" y="280449"/>
                  </a:lnTo>
                  <a:lnTo>
                    <a:pt x="356195" y="236278"/>
                  </a:lnTo>
                  <a:lnTo>
                    <a:pt x="332932" y="199009"/>
                  </a:lnTo>
                  <a:lnTo>
                    <a:pt x="301187" y="159380"/>
                  </a:lnTo>
                  <a:lnTo>
                    <a:pt x="265023" y="124932"/>
                  </a:lnTo>
                  <a:lnTo>
                    <a:pt x="225200" y="94796"/>
                  </a:lnTo>
                  <a:lnTo>
                    <a:pt x="182478" y="68103"/>
                  </a:lnTo>
                  <a:lnTo>
                    <a:pt x="137617" y="43985"/>
                  </a:lnTo>
                  <a:lnTo>
                    <a:pt x="91376" y="21574"/>
                  </a:lnTo>
                  <a:lnTo>
                    <a:pt x="44515" y="0"/>
                  </a:lnTo>
                </a:path>
              </a:pathLst>
            </a:custGeom>
            <a:ln w="317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1" name="object 41"/>
          <p:cNvGrpSpPr/>
          <p:nvPr/>
        </p:nvGrpSpPr>
        <p:grpSpPr>
          <a:xfrm>
            <a:off x="4259579" y="3325367"/>
            <a:ext cx="1503045" cy="2039620"/>
            <a:chOff x="4259579" y="3325367"/>
            <a:chExt cx="1503045" cy="2039620"/>
          </a:xfrm>
        </p:grpSpPr>
        <p:sp>
          <p:nvSpPr>
            <p:cNvPr id="42" name="object 42"/>
            <p:cNvSpPr/>
            <p:nvPr/>
          </p:nvSpPr>
          <p:spPr>
            <a:xfrm>
              <a:off x="4259579" y="3329939"/>
              <a:ext cx="1442085" cy="2034539"/>
            </a:xfrm>
            <a:custGeom>
              <a:avLst/>
              <a:gdLst/>
              <a:ahLst/>
              <a:cxnLst/>
              <a:rect l="l" t="t" r="r" b="b"/>
              <a:pathLst>
                <a:path w="1442085" h="2034539">
                  <a:moveTo>
                    <a:pt x="30480" y="2002536"/>
                  </a:moveTo>
                  <a:lnTo>
                    <a:pt x="30480" y="0"/>
                  </a:lnTo>
                </a:path>
                <a:path w="1442085" h="2034539">
                  <a:moveTo>
                    <a:pt x="0" y="2002536"/>
                  </a:moveTo>
                  <a:lnTo>
                    <a:pt x="30480" y="2002536"/>
                  </a:lnTo>
                </a:path>
                <a:path w="1442085" h="2034539">
                  <a:moveTo>
                    <a:pt x="0" y="1668780"/>
                  </a:moveTo>
                  <a:lnTo>
                    <a:pt x="30480" y="1668780"/>
                  </a:lnTo>
                </a:path>
                <a:path w="1442085" h="2034539">
                  <a:moveTo>
                    <a:pt x="0" y="1335024"/>
                  </a:moveTo>
                  <a:lnTo>
                    <a:pt x="30480" y="1335024"/>
                  </a:lnTo>
                </a:path>
                <a:path w="1442085" h="2034539">
                  <a:moveTo>
                    <a:pt x="0" y="1001268"/>
                  </a:moveTo>
                  <a:lnTo>
                    <a:pt x="30480" y="1001268"/>
                  </a:lnTo>
                </a:path>
                <a:path w="1442085" h="2034539">
                  <a:moveTo>
                    <a:pt x="0" y="667512"/>
                  </a:moveTo>
                  <a:lnTo>
                    <a:pt x="30480" y="667512"/>
                  </a:lnTo>
                </a:path>
                <a:path w="1442085" h="2034539">
                  <a:moveTo>
                    <a:pt x="0" y="333756"/>
                  </a:moveTo>
                  <a:lnTo>
                    <a:pt x="30480" y="333756"/>
                  </a:lnTo>
                </a:path>
                <a:path w="1442085" h="2034539">
                  <a:moveTo>
                    <a:pt x="0" y="0"/>
                  </a:moveTo>
                  <a:lnTo>
                    <a:pt x="30480" y="0"/>
                  </a:lnTo>
                </a:path>
                <a:path w="1442085" h="2034539">
                  <a:moveTo>
                    <a:pt x="30480" y="2002536"/>
                  </a:moveTo>
                  <a:lnTo>
                    <a:pt x="1441704" y="2002536"/>
                  </a:lnTo>
                </a:path>
                <a:path w="1442085" h="2034539">
                  <a:moveTo>
                    <a:pt x="30480" y="2002536"/>
                  </a:moveTo>
                  <a:lnTo>
                    <a:pt x="30480" y="2034540"/>
                  </a:lnTo>
                </a:path>
                <a:path w="1442085" h="2034539">
                  <a:moveTo>
                    <a:pt x="266700" y="2002536"/>
                  </a:moveTo>
                  <a:lnTo>
                    <a:pt x="266700" y="2034540"/>
                  </a:lnTo>
                </a:path>
                <a:path w="1442085" h="2034539">
                  <a:moveTo>
                    <a:pt x="501396" y="2002536"/>
                  </a:moveTo>
                  <a:lnTo>
                    <a:pt x="501396" y="2034540"/>
                  </a:lnTo>
                </a:path>
                <a:path w="1442085" h="2034539">
                  <a:moveTo>
                    <a:pt x="736092" y="2002536"/>
                  </a:moveTo>
                  <a:lnTo>
                    <a:pt x="736092" y="2034540"/>
                  </a:lnTo>
                </a:path>
                <a:path w="1442085" h="2034539">
                  <a:moveTo>
                    <a:pt x="970788" y="2002536"/>
                  </a:moveTo>
                  <a:lnTo>
                    <a:pt x="970788" y="2034540"/>
                  </a:lnTo>
                </a:path>
                <a:path w="1442085" h="2034539">
                  <a:moveTo>
                    <a:pt x="1207008" y="2002536"/>
                  </a:moveTo>
                  <a:lnTo>
                    <a:pt x="1207008" y="2034540"/>
                  </a:lnTo>
                </a:path>
                <a:path w="1442085" h="2034539">
                  <a:moveTo>
                    <a:pt x="1441704" y="2002536"/>
                  </a:moveTo>
                  <a:lnTo>
                    <a:pt x="1441704" y="2034540"/>
                  </a:lnTo>
                </a:path>
              </a:pathLst>
            </a:custGeom>
            <a:ln w="9144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4407407" y="4905755"/>
              <a:ext cx="1176655" cy="74930"/>
            </a:xfrm>
            <a:custGeom>
              <a:avLst/>
              <a:gdLst/>
              <a:ahLst/>
              <a:cxnLst/>
              <a:rect l="l" t="t" r="r" b="b"/>
              <a:pathLst>
                <a:path w="1176654" h="74929">
                  <a:moveTo>
                    <a:pt x="0" y="38100"/>
                  </a:moveTo>
                  <a:lnTo>
                    <a:pt x="236219" y="74676"/>
                  </a:lnTo>
                  <a:lnTo>
                    <a:pt x="470915" y="65532"/>
                  </a:lnTo>
                  <a:lnTo>
                    <a:pt x="705612" y="0"/>
                  </a:lnTo>
                  <a:lnTo>
                    <a:pt x="941831" y="9144"/>
                  </a:lnTo>
                  <a:lnTo>
                    <a:pt x="1176527" y="50292"/>
                  </a:lnTo>
                </a:path>
              </a:pathLst>
            </a:custGeom>
            <a:ln w="27432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4381626" y="491782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145" y="0"/>
                  </a:moveTo>
                  <a:lnTo>
                    <a:pt x="0" y="25146"/>
                  </a:lnTo>
                  <a:lnTo>
                    <a:pt x="25145" y="50291"/>
                  </a:lnTo>
                  <a:lnTo>
                    <a:pt x="50291" y="25146"/>
                  </a:lnTo>
                  <a:lnTo>
                    <a:pt x="25145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4380864" y="4917058"/>
              <a:ext cx="52069" cy="52069"/>
            </a:xfrm>
            <a:custGeom>
              <a:avLst/>
              <a:gdLst/>
              <a:ahLst/>
              <a:cxnLst/>
              <a:rect l="l" t="t" r="r" b="b"/>
              <a:pathLst>
                <a:path w="52070" h="52070">
                  <a:moveTo>
                    <a:pt x="25908" y="762"/>
                  </a:moveTo>
                  <a:lnTo>
                    <a:pt x="25908" y="0"/>
                  </a:lnTo>
                  <a:lnTo>
                    <a:pt x="25908" y="762"/>
                  </a:lnTo>
                  <a:lnTo>
                    <a:pt x="51054" y="25908"/>
                  </a:lnTo>
                  <a:lnTo>
                    <a:pt x="51815" y="25908"/>
                  </a:lnTo>
                  <a:lnTo>
                    <a:pt x="51054" y="25908"/>
                  </a:lnTo>
                  <a:lnTo>
                    <a:pt x="25908" y="51054"/>
                  </a:lnTo>
                  <a:lnTo>
                    <a:pt x="25908" y="51816"/>
                  </a:lnTo>
                  <a:lnTo>
                    <a:pt x="25908" y="51054"/>
                  </a:lnTo>
                  <a:lnTo>
                    <a:pt x="762" y="25908"/>
                  </a:lnTo>
                  <a:lnTo>
                    <a:pt x="0" y="25908"/>
                  </a:lnTo>
                  <a:lnTo>
                    <a:pt x="762" y="25908"/>
                  </a:lnTo>
                  <a:lnTo>
                    <a:pt x="25908" y="762"/>
                  </a:lnTo>
                  <a:close/>
                </a:path>
              </a:pathLst>
            </a:custGeom>
            <a:ln w="9525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4616322" y="4954397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146" y="0"/>
                  </a:moveTo>
                  <a:lnTo>
                    <a:pt x="0" y="25145"/>
                  </a:lnTo>
                  <a:lnTo>
                    <a:pt x="25146" y="50291"/>
                  </a:lnTo>
                  <a:lnTo>
                    <a:pt x="50291" y="25145"/>
                  </a:lnTo>
                  <a:lnTo>
                    <a:pt x="25146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4615560" y="4953635"/>
              <a:ext cx="52069" cy="52069"/>
            </a:xfrm>
            <a:custGeom>
              <a:avLst/>
              <a:gdLst/>
              <a:ahLst/>
              <a:cxnLst/>
              <a:rect l="l" t="t" r="r" b="b"/>
              <a:pathLst>
                <a:path w="52070" h="52070">
                  <a:moveTo>
                    <a:pt x="25908" y="762"/>
                  </a:moveTo>
                  <a:lnTo>
                    <a:pt x="25908" y="0"/>
                  </a:lnTo>
                  <a:lnTo>
                    <a:pt x="25908" y="762"/>
                  </a:lnTo>
                  <a:lnTo>
                    <a:pt x="51053" y="25907"/>
                  </a:lnTo>
                  <a:lnTo>
                    <a:pt x="51815" y="25907"/>
                  </a:lnTo>
                  <a:lnTo>
                    <a:pt x="51053" y="25907"/>
                  </a:lnTo>
                  <a:lnTo>
                    <a:pt x="25908" y="51053"/>
                  </a:lnTo>
                  <a:lnTo>
                    <a:pt x="25908" y="51815"/>
                  </a:lnTo>
                  <a:lnTo>
                    <a:pt x="25908" y="51053"/>
                  </a:lnTo>
                  <a:lnTo>
                    <a:pt x="762" y="25907"/>
                  </a:lnTo>
                  <a:lnTo>
                    <a:pt x="0" y="25907"/>
                  </a:lnTo>
                  <a:lnTo>
                    <a:pt x="762" y="25907"/>
                  </a:lnTo>
                  <a:lnTo>
                    <a:pt x="25908" y="762"/>
                  </a:lnTo>
                  <a:close/>
                </a:path>
              </a:pathLst>
            </a:custGeom>
            <a:ln w="9525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4852542" y="4946776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146" y="0"/>
                  </a:moveTo>
                  <a:lnTo>
                    <a:pt x="0" y="25146"/>
                  </a:lnTo>
                  <a:lnTo>
                    <a:pt x="25146" y="50292"/>
                  </a:lnTo>
                  <a:lnTo>
                    <a:pt x="50292" y="25146"/>
                  </a:lnTo>
                  <a:lnTo>
                    <a:pt x="25146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4851780" y="4946014"/>
              <a:ext cx="52069" cy="52069"/>
            </a:xfrm>
            <a:custGeom>
              <a:avLst/>
              <a:gdLst/>
              <a:ahLst/>
              <a:cxnLst/>
              <a:rect l="l" t="t" r="r" b="b"/>
              <a:pathLst>
                <a:path w="52070" h="52070">
                  <a:moveTo>
                    <a:pt x="25908" y="762"/>
                  </a:moveTo>
                  <a:lnTo>
                    <a:pt x="25908" y="0"/>
                  </a:lnTo>
                  <a:lnTo>
                    <a:pt x="25908" y="762"/>
                  </a:lnTo>
                  <a:lnTo>
                    <a:pt x="51054" y="25908"/>
                  </a:lnTo>
                  <a:lnTo>
                    <a:pt x="51816" y="25908"/>
                  </a:lnTo>
                  <a:lnTo>
                    <a:pt x="51054" y="25908"/>
                  </a:lnTo>
                  <a:lnTo>
                    <a:pt x="25908" y="51054"/>
                  </a:lnTo>
                  <a:lnTo>
                    <a:pt x="25908" y="51816"/>
                  </a:lnTo>
                  <a:lnTo>
                    <a:pt x="25908" y="51054"/>
                  </a:lnTo>
                  <a:lnTo>
                    <a:pt x="762" y="25908"/>
                  </a:lnTo>
                  <a:lnTo>
                    <a:pt x="0" y="25908"/>
                  </a:lnTo>
                  <a:lnTo>
                    <a:pt x="762" y="25908"/>
                  </a:lnTo>
                  <a:lnTo>
                    <a:pt x="25908" y="762"/>
                  </a:lnTo>
                  <a:close/>
                </a:path>
              </a:pathLst>
            </a:custGeom>
            <a:ln w="9525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5087238" y="4881244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146" y="0"/>
                  </a:moveTo>
                  <a:lnTo>
                    <a:pt x="0" y="25145"/>
                  </a:lnTo>
                  <a:lnTo>
                    <a:pt x="25146" y="50291"/>
                  </a:lnTo>
                  <a:lnTo>
                    <a:pt x="50291" y="25145"/>
                  </a:lnTo>
                  <a:lnTo>
                    <a:pt x="25146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5086476" y="4880482"/>
              <a:ext cx="52069" cy="52069"/>
            </a:xfrm>
            <a:custGeom>
              <a:avLst/>
              <a:gdLst/>
              <a:ahLst/>
              <a:cxnLst/>
              <a:rect l="l" t="t" r="r" b="b"/>
              <a:pathLst>
                <a:path w="52070" h="52070">
                  <a:moveTo>
                    <a:pt x="25908" y="762"/>
                  </a:moveTo>
                  <a:lnTo>
                    <a:pt x="25908" y="0"/>
                  </a:lnTo>
                  <a:lnTo>
                    <a:pt x="25908" y="762"/>
                  </a:lnTo>
                  <a:lnTo>
                    <a:pt x="51053" y="25908"/>
                  </a:lnTo>
                  <a:lnTo>
                    <a:pt x="51815" y="25908"/>
                  </a:lnTo>
                  <a:lnTo>
                    <a:pt x="51053" y="25908"/>
                  </a:lnTo>
                  <a:lnTo>
                    <a:pt x="25908" y="51054"/>
                  </a:lnTo>
                  <a:lnTo>
                    <a:pt x="25908" y="51816"/>
                  </a:lnTo>
                  <a:lnTo>
                    <a:pt x="25908" y="51054"/>
                  </a:lnTo>
                  <a:lnTo>
                    <a:pt x="762" y="25908"/>
                  </a:lnTo>
                  <a:lnTo>
                    <a:pt x="0" y="25908"/>
                  </a:lnTo>
                  <a:lnTo>
                    <a:pt x="762" y="25908"/>
                  </a:lnTo>
                  <a:lnTo>
                    <a:pt x="25908" y="762"/>
                  </a:lnTo>
                  <a:close/>
                </a:path>
              </a:pathLst>
            </a:custGeom>
            <a:ln w="9525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5321934" y="4888864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145" y="0"/>
                  </a:moveTo>
                  <a:lnTo>
                    <a:pt x="0" y="25146"/>
                  </a:lnTo>
                  <a:lnTo>
                    <a:pt x="25145" y="50292"/>
                  </a:lnTo>
                  <a:lnTo>
                    <a:pt x="50291" y="25146"/>
                  </a:lnTo>
                  <a:lnTo>
                    <a:pt x="25145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5321172" y="4888102"/>
              <a:ext cx="52069" cy="52069"/>
            </a:xfrm>
            <a:custGeom>
              <a:avLst/>
              <a:gdLst/>
              <a:ahLst/>
              <a:cxnLst/>
              <a:rect l="l" t="t" r="r" b="b"/>
              <a:pathLst>
                <a:path w="52070" h="52070">
                  <a:moveTo>
                    <a:pt x="25907" y="762"/>
                  </a:moveTo>
                  <a:lnTo>
                    <a:pt x="25907" y="0"/>
                  </a:lnTo>
                  <a:lnTo>
                    <a:pt x="25907" y="762"/>
                  </a:lnTo>
                  <a:lnTo>
                    <a:pt x="51053" y="25908"/>
                  </a:lnTo>
                  <a:lnTo>
                    <a:pt x="51815" y="25908"/>
                  </a:lnTo>
                  <a:lnTo>
                    <a:pt x="51053" y="25908"/>
                  </a:lnTo>
                  <a:lnTo>
                    <a:pt x="25907" y="51054"/>
                  </a:lnTo>
                  <a:lnTo>
                    <a:pt x="25907" y="51816"/>
                  </a:lnTo>
                  <a:lnTo>
                    <a:pt x="25907" y="51054"/>
                  </a:lnTo>
                  <a:lnTo>
                    <a:pt x="762" y="25908"/>
                  </a:lnTo>
                  <a:lnTo>
                    <a:pt x="0" y="25908"/>
                  </a:lnTo>
                  <a:lnTo>
                    <a:pt x="762" y="25908"/>
                  </a:lnTo>
                  <a:lnTo>
                    <a:pt x="25907" y="762"/>
                  </a:lnTo>
                  <a:close/>
                </a:path>
              </a:pathLst>
            </a:custGeom>
            <a:ln w="9525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5556630" y="4930012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145" y="0"/>
                  </a:moveTo>
                  <a:lnTo>
                    <a:pt x="0" y="25145"/>
                  </a:lnTo>
                  <a:lnTo>
                    <a:pt x="25145" y="50292"/>
                  </a:lnTo>
                  <a:lnTo>
                    <a:pt x="50291" y="25145"/>
                  </a:lnTo>
                  <a:lnTo>
                    <a:pt x="25145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5555868" y="4929250"/>
              <a:ext cx="52069" cy="52069"/>
            </a:xfrm>
            <a:custGeom>
              <a:avLst/>
              <a:gdLst/>
              <a:ahLst/>
              <a:cxnLst/>
              <a:rect l="l" t="t" r="r" b="b"/>
              <a:pathLst>
                <a:path w="52070" h="52070">
                  <a:moveTo>
                    <a:pt x="25907" y="762"/>
                  </a:moveTo>
                  <a:lnTo>
                    <a:pt x="25907" y="0"/>
                  </a:lnTo>
                  <a:lnTo>
                    <a:pt x="25907" y="762"/>
                  </a:lnTo>
                  <a:lnTo>
                    <a:pt x="51053" y="25907"/>
                  </a:lnTo>
                  <a:lnTo>
                    <a:pt x="51815" y="25907"/>
                  </a:lnTo>
                  <a:lnTo>
                    <a:pt x="51053" y="25907"/>
                  </a:lnTo>
                  <a:lnTo>
                    <a:pt x="25907" y="51054"/>
                  </a:lnTo>
                  <a:lnTo>
                    <a:pt x="25907" y="51816"/>
                  </a:lnTo>
                  <a:lnTo>
                    <a:pt x="25907" y="51054"/>
                  </a:lnTo>
                  <a:lnTo>
                    <a:pt x="761" y="25907"/>
                  </a:lnTo>
                  <a:lnTo>
                    <a:pt x="0" y="25907"/>
                  </a:lnTo>
                  <a:lnTo>
                    <a:pt x="761" y="25907"/>
                  </a:lnTo>
                  <a:lnTo>
                    <a:pt x="25907" y="762"/>
                  </a:lnTo>
                  <a:close/>
                </a:path>
              </a:pathLst>
            </a:custGeom>
            <a:ln w="9525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4407407" y="3794759"/>
              <a:ext cx="1176655" cy="1170940"/>
            </a:xfrm>
            <a:custGeom>
              <a:avLst/>
              <a:gdLst/>
              <a:ahLst/>
              <a:cxnLst/>
              <a:rect l="l" t="t" r="r" b="b"/>
              <a:pathLst>
                <a:path w="1176654" h="1170939">
                  <a:moveTo>
                    <a:pt x="0" y="1170432"/>
                  </a:moveTo>
                  <a:lnTo>
                    <a:pt x="236219" y="589788"/>
                  </a:lnTo>
                  <a:lnTo>
                    <a:pt x="470915" y="306323"/>
                  </a:lnTo>
                  <a:lnTo>
                    <a:pt x="705612" y="67056"/>
                  </a:lnTo>
                  <a:lnTo>
                    <a:pt x="941831" y="0"/>
                  </a:lnTo>
                  <a:lnTo>
                    <a:pt x="1176527" y="112775"/>
                  </a:lnTo>
                </a:path>
              </a:pathLst>
            </a:custGeom>
            <a:ln w="27432">
              <a:solidFill>
                <a:srgbClr val="BD4A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4380864" y="4938394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50291" y="0"/>
                  </a:moveTo>
                  <a:lnTo>
                    <a:pt x="0" y="0"/>
                  </a:lnTo>
                  <a:lnTo>
                    <a:pt x="0" y="50291"/>
                  </a:lnTo>
                  <a:lnTo>
                    <a:pt x="50291" y="50291"/>
                  </a:lnTo>
                  <a:lnTo>
                    <a:pt x="50291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4380864" y="4938394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0" y="50291"/>
                  </a:moveTo>
                  <a:lnTo>
                    <a:pt x="50291" y="50291"/>
                  </a:lnTo>
                  <a:lnTo>
                    <a:pt x="50291" y="0"/>
                  </a:lnTo>
                  <a:lnTo>
                    <a:pt x="0" y="0"/>
                  </a:lnTo>
                  <a:lnTo>
                    <a:pt x="0" y="50291"/>
                  </a:lnTo>
                  <a:close/>
                </a:path>
              </a:pathLst>
            </a:custGeom>
            <a:ln w="9525">
              <a:solidFill>
                <a:srgbClr val="BD4A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4615560" y="435775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50291" y="0"/>
                  </a:moveTo>
                  <a:lnTo>
                    <a:pt x="0" y="0"/>
                  </a:lnTo>
                  <a:lnTo>
                    <a:pt x="0" y="50292"/>
                  </a:lnTo>
                  <a:lnTo>
                    <a:pt x="50291" y="50292"/>
                  </a:lnTo>
                  <a:lnTo>
                    <a:pt x="50291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4615560" y="435775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0" y="50292"/>
                  </a:moveTo>
                  <a:lnTo>
                    <a:pt x="50291" y="50292"/>
                  </a:lnTo>
                  <a:lnTo>
                    <a:pt x="50291" y="0"/>
                  </a:lnTo>
                  <a:lnTo>
                    <a:pt x="0" y="0"/>
                  </a:lnTo>
                  <a:lnTo>
                    <a:pt x="0" y="50292"/>
                  </a:lnTo>
                  <a:close/>
                </a:path>
              </a:pathLst>
            </a:custGeom>
            <a:ln w="9525">
              <a:solidFill>
                <a:srgbClr val="BD4A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4851780" y="407581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50291" y="0"/>
                  </a:moveTo>
                  <a:lnTo>
                    <a:pt x="0" y="0"/>
                  </a:lnTo>
                  <a:lnTo>
                    <a:pt x="0" y="50292"/>
                  </a:lnTo>
                  <a:lnTo>
                    <a:pt x="50291" y="50292"/>
                  </a:lnTo>
                  <a:lnTo>
                    <a:pt x="50291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4851780" y="407581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0" y="50292"/>
                  </a:moveTo>
                  <a:lnTo>
                    <a:pt x="50291" y="50292"/>
                  </a:lnTo>
                  <a:lnTo>
                    <a:pt x="50291" y="0"/>
                  </a:lnTo>
                  <a:lnTo>
                    <a:pt x="0" y="0"/>
                  </a:lnTo>
                  <a:lnTo>
                    <a:pt x="0" y="50292"/>
                  </a:lnTo>
                  <a:close/>
                </a:path>
              </a:pathLst>
            </a:custGeom>
            <a:ln w="9525">
              <a:solidFill>
                <a:srgbClr val="BD4A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5086476" y="3836542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50291" y="0"/>
                  </a:moveTo>
                  <a:lnTo>
                    <a:pt x="0" y="0"/>
                  </a:lnTo>
                  <a:lnTo>
                    <a:pt x="0" y="50291"/>
                  </a:lnTo>
                  <a:lnTo>
                    <a:pt x="50291" y="50291"/>
                  </a:lnTo>
                  <a:lnTo>
                    <a:pt x="50291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5086476" y="3836542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0" y="50291"/>
                  </a:moveTo>
                  <a:lnTo>
                    <a:pt x="50291" y="50291"/>
                  </a:lnTo>
                  <a:lnTo>
                    <a:pt x="50291" y="0"/>
                  </a:lnTo>
                  <a:lnTo>
                    <a:pt x="0" y="0"/>
                  </a:lnTo>
                  <a:lnTo>
                    <a:pt x="0" y="50291"/>
                  </a:lnTo>
                  <a:close/>
                </a:path>
              </a:pathLst>
            </a:custGeom>
            <a:ln w="9525">
              <a:solidFill>
                <a:srgbClr val="BD4A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5321172" y="3767962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50291" y="0"/>
                  </a:moveTo>
                  <a:lnTo>
                    <a:pt x="0" y="0"/>
                  </a:lnTo>
                  <a:lnTo>
                    <a:pt x="0" y="50292"/>
                  </a:lnTo>
                  <a:lnTo>
                    <a:pt x="50291" y="50292"/>
                  </a:lnTo>
                  <a:lnTo>
                    <a:pt x="50291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5321172" y="3767962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0" y="50292"/>
                  </a:moveTo>
                  <a:lnTo>
                    <a:pt x="50291" y="50292"/>
                  </a:lnTo>
                  <a:lnTo>
                    <a:pt x="50291" y="0"/>
                  </a:lnTo>
                  <a:lnTo>
                    <a:pt x="0" y="0"/>
                  </a:lnTo>
                  <a:lnTo>
                    <a:pt x="0" y="50292"/>
                  </a:lnTo>
                  <a:close/>
                </a:path>
              </a:pathLst>
            </a:custGeom>
            <a:ln w="9525">
              <a:solidFill>
                <a:srgbClr val="BD4A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5555868" y="3880738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50291" y="0"/>
                  </a:moveTo>
                  <a:lnTo>
                    <a:pt x="0" y="0"/>
                  </a:lnTo>
                  <a:lnTo>
                    <a:pt x="0" y="50292"/>
                  </a:lnTo>
                  <a:lnTo>
                    <a:pt x="50291" y="50292"/>
                  </a:lnTo>
                  <a:lnTo>
                    <a:pt x="50291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5555868" y="3880738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0" y="50292"/>
                  </a:moveTo>
                  <a:lnTo>
                    <a:pt x="50291" y="50292"/>
                  </a:lnTo>
                  <a:lnTo>
                    <a:pt x="50291" y="0"/>
                  </a:lnTo>
                  <a:lnTo>
                    <a:pt x="0" y="0"/>
                  </a:lnTo>
                  <a:lnTo>
                    <a:pt x="0" y="50292"/>
                  </a:lnTo>
                  <a:close/>
                </a:path>
              </a:pathLst>
            </a:custGeom>
            <a:ln w="9525">
              <a:solidFill>
                <a:srgbClr val="BD4A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4407407" y="3948683"/>
              <a:ext cx="1176655" cy="954405"/>
            </a:xfrm>
            <a:custGeom>
              <a:avLst/>
              <a:gdLst/>
              <a:ahLst/>
              <a:cxnLst/>
              <a:rect l="l" t="t" r="r" b="b"/>
              <a:pathLst>
                <a:path w="1176654" h="954404">
                  <a:moveTo>
                    <a:pt x="0" y="954024"/>
                  </a:moveTo>
                  <a:lnTo>
                    <a:pt x="236219" y="452628"/>
                  </a:lnTo>
                  <a:lnTo>
                    <a:pt x="470915" y="129540"/>
                  </a:lnTo>
                  <a:lnTo>
                    <a:pt x="705612" y="0"/>
                  </a:lnTo>
                  <a:lnTo>
                    <a:pt x="941831" y="301752"/>
                  </a:lnTo>
                  <a:lnTo>
                    <a:pt x="1176527" y="64008"/>
                  </a:lnTo>
                </a:path>
              </a:pathLst>
            </a:custGeom>
            <a:ln w="27432">
              <a:solidFill>
                <a:srgbClr val="97B8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4381626" y="4878196"/>
              <a:ext cx="50800" cy="51435"/>
            </a:xfrm>
            <a:custGeom>
              <a:avLst/>
              <a:gdLst/>
              <a:ahLst/>
              <a:cxnLst/>
              <a:rect l="l" t="t" r="r" b="b"/>
              <a:pathLst>
                <a:path w="50800" h="51435">
                  <a:moveTo>
                    <a:pt x="25146" y="0"/>
                  </a:moveTo>
                  <a:lnTo>
                    <a:pt x="0" y="51053"/>
                  </a:lnTo>
                  <a:lnTo>
                    <a:pt x="50292" y="51053"/>
                  </a:lnTo>
                  <a:lnTo>
                    <a:pt x="25146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4380864" y="4877434"/>
              <a:ext cx="52069" cy="52069"/>
            </a:xfrm>
            <a:custGeom>
              <a:avLst/>
              <a:gdLst/>
              <a:ahLst/>
              <a:cxnLst/>
              <a:rect l="l" t="t" r="r" b="b"/>
              <a:pathLst>
                <a:path w="52070" h="52070">
                  <a:moveTo>
                    <a:pt x="25908" y="762"/>
                  </a:moveTo>
                  <a:lnTo>
                    <a:pt x="25908" y="0"/>
                  </a:lnTo>
                  <a:lnTo>
                    <a:pt x="25908" y="762"/>
                  </a:lnTo>
                  <a:lnTo>
                    <a:pt x="51054" y="51815"/>
                  </a:lnTo>
                  <a:lnTo>
                    <a:pt x="51815" y="51815"/>
                  </a:lnTo>
                  <a:lnTo>
                    <a:pt x="0" y="51815"/>
                  </a:lnTo>
                  <a:lnTo>
                    <a:pt x="762" y="51815"/>
                  </a:lnTo>
                  <a:lnTo>
                    <a:pt x="25908" y="762"/>
                  </a:lnTo>
                  <a:close/>
                </a:path>
              </a:pathLst>
            </a:custGeom>
            <a:ln w="9525">
              <a:solidFill>
                <a:srgbClr val="97B8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4616322" y="4376800"/>
              <a:ext cx="50800" cy="51435"/>
            </a:xfrm>
            <a:custGeom>
              <a:avLst/>
              <a:gdLst/>
              <a:ahLst/>
              <a:cxnLst/>
              <a:rect l="l" t="t" r="r" b="b"/>
              <a:pathLst>
                <a:path w="50800" h="51435">
                  <a:moveTo>
                    <a:pt x="25146" y="0"/>
                  </a:moveTo>
                  <a:lnTo>
                    <a:pt x="0" y="51054"/>
                  </a:lnTo>
                  <a:lnTo>
                    <a:pt x="50291" y="51054"/>
                  </a:lnTo>
                  <a:lnTo>
                    <a:pt x="25146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4615560" y="4376038"/>
              <a:ext cx="52069" cy="52069"/>
            </a:xfrm>
            <a:custGeom>
              <a:avLst/>
              <a:gdLst/>
              <a:ahLst/>
              <a:cxnLst/>
              <a:rect l="l" t="t" r="r" b="b"/>
              <a:pathLst>
                <a:path w="52070" h="52070">
                  <a:moveTo>
                    <a:pt x="25908" y="762"/>
                  </a:moveTo>
                  <a:lnTo>
                    <a:pt x="25908" y="0"/>
                  </a:lnTo>
                  <a:lnTo>
                    <a:pt x="25908" y="762"/>
                  </a:lnTo>
                  <a:lnTo>
                    <a:pt x="51053" y="51816"/>
                  </a:lnTo>
                  <a:lnTo>
                    <a:pt x="51815" y="51816"/>
                  </a:lnTo>
                  <a:lnTo>
                    <a:pt x="0" y="51816"/>
                  </a:lnTo>
                  <a:lnTo>
                    <a:pt x="762" y="51816"/>
                  </a:lnTo>
                  <a:lnTo>
                    <a:pt x="25908" y="762"/>
                  </a:lnTo>
                  <a:close/>
                </a:path>
              </a:pathLst>
            </a:custGeom>
            <a:ln w="9525">
              <a:solidFill>
                <a:srgbClr val="97B8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4852542" y="4053712"/>
              <a:ext cx="50800" cy="51435"/>
            </a:xfrm>
            <a:custGeom>
              <a:avLst/>
              <a:gdLst/>
              <a:ahLst/>
              <a:cxnLst/>
              <a:rect l="l" t="t" r="r" b="b"/>
              <a:pathLst>
                <a:path w="50800" h="51435">
                  <a:moveTo>
                    <a:pt x="25146" y="0"/>
                  </a:moveTo>
                  <a:lnTo>
                    <a:pt x="0" y="51054"/>
                  </a:lnTo>
                  <a:lnTo>
                    <a:pt x="50292" y="51054"/>
                  </a:lnTo>
                  <a:lnTo>
                    <a:pt x="25146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4851780" y="4052950"/>
              <a:ext cx="52069" cy="52069"/>
            </a:xfrm>
            <a:custGeom>
              <a:avLst/>
              <a:gdLst/>
              <a:ahLst/>
              <a:cxnLst/>
              <a:rect l="l" t="t" r="r" b="b"/>
              <a:pathLst>
                <a:path w="52070" h="52070">
                  <a:moveTo>
                    <a:pt x="25908" y="762"/>
                  </a:moveTo>
                  <a:lnTo>
                    <a:pt x="25908" y="0"/>
                  </a:lnTo>
                  <a:lnTo>
                    <a:pt x="25908" y="762"/>
                  </a:lnTo>
                  <a:lnTo>
                    <a:pt x="51054" y="51816"/>
                  </a:lnTo>
                  <a:lnTo>
                    <a:pt x="51816" y="51816"/>
                  </a:lnTo>
                  <a:lnTo>
                    <a:pt x="0" y="51816"/>
                  </a:lnTo>
                  <a:lnTo>
                    <a:pt x="762" y="51816"/>
                  </a:lnTo>
                  <a:lnTo>
                    <a:pt x="25908" y="762"/>
                  </a:lnTo>
                  <a:close/>
                </a:path>
              </a:pathLst>
            </a:custGeom>
            <a:ln w="9525">
              <a:solidFill>
                <a:srgbClr val="97B8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5087238" y="3924172"/>
              <a:ext cx="50800" cy="51435"/>
            </a:xfrm>
            <a:custGeom>
              <a:avLst/>
              <a:gdLst/>
              <a:ahLst/>
              <a:cxnLst/>
              <a:rect l="l" t="t" r="r" b="b"/>
              <a:pathLst>
                <a:path w="50800" h="51435">
                  <a:moveTo>
                    <a:pt x="25146" y="0"/>
                  </a:moveTo>
                  <a:lnTo>
                    <a:pt x="0" y="51053"/>
                  </a:lnTo>
                  <a:lnTo>
                    <a:pt x="50291" y="51053"/>
                  </a:lnTo>
                  <a:lnTo>
                    <a:pt x="25146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5086476" y="3923410"/>
              <a:ext cx="52069" cy="52069"/>
            </a:xfrm>
            <a:custGeom>
              <a:avLst/>
              <a:gdLst/>
              <a:ahLst/>
              <a:cxnLst/>
              <a:rect l="l" t="t" r="r" b="b"/>
              <a:pathLst>
                <a:path w="52070" h="52070">
                  <a:moveTo>
                    <a:pt x="25908" y="762"/>
                  </a:moveTo>
                  <a:lnTo>
                    <a:pt x="25908" y="0"/>
                  </a:lnTo>
                  <a:lnTo>
                    <a:pt x="25908" y="762"/>
                  </a:lnTo>
                  <a:lnTo>
                    <a:pt x="51053" y="51815"/>
                  </a:lnTo>
                  <a:lnTo>
                    <a:pt x="51815" y="51815"/>
                  </a:lnTo>
                  <a:lnTo>
                    <a:pt x="0" y="51815"/>
                  </a:lnTo>
                  <a:lnTo>
                    <a:pt x="762" y="51815"/>
                  </a:lnTo>
                  <a:lnTo>
                    <a:pt x="25908" y="762"/>
                  </a:lnTo>
                  <a:close/>
                </a:path>
              </a:pathLst>
            </a:custGeom>
            <a:ln w="9525">
              <a:solidFill>
                <a:srgbClr val="97B8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5321934" y="4224400"/>
              <a:ext cx="50800" cy="51435"/>
            </a:xfrm>
            <a:custGeom>
              <a:avLst/>
              <a:gdLst/>
              <a:ahLst/>
              <a:cxnLst/>
              <a:rect l="l" t="t" r="r" b="b"/>
              <a:pathLst>
                <a:path w="50800" h="51435">
                  <a:moveTo>
                    <a:pt x="25145" y="0"/>
                  </a:moveTo>
                  <a:lnTo>
                    <a:pt x="0" y="51054"/>
                  </a:lnTo>
                  <a:lnTo>
                    <a:pt x="50291" y="51054"/>
                  </a:lnTo>
                  <a:lnTo>
                    <a:pt x="25145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5321172" y="4223638"/>
              <a:ext cx="52069" cy="52069"/>
            </a:xfrm>
            <a:custGeom>
              <a:avLst/>
              <a:gdLst/>
              <a:ahLst/>
              <a:cxnLst/>
              <a:rect l="l" t="t" r="r" b="b"/>
              <a:pathLst>
                <a:path w="52070" h="52070">
                  <a:moveTo>
                    <a:pt x="25907" y="762"/>
                  </a:moveTo>
                  <a:lnTo>
                    <a:pt x="25907" y="0"/>
                  </a:lnTo>
                  <a:lnTo>
                    <a:pt x="25907" y="762"/>
                  </a:lnTo>
                  <a:lnTo>
                    <a:pt x="51053" y="51816"/>
                  </a:lnTo>
                  <a:lnTo>
                    <a:pt x="51815" y="51816"/>
                  </a:lnTo>
                  <a:lnTo>
                    <a:pt x="0" y="51816"/>
                  </a:lnTo>
                  <a:lnTo>
                    <a:pt x="762" y="51816"/>
                  </a:lnTo>
                  <a:lnTo>
                    <a:pt x="25907" y="762"/>
                  </a:lnTo>
                  <a:close/>
                </a:path>
              </a:pathLst>
            </a:custGeom>
            <a:ln w="9525">
              <a:solidFill>
                <a:srgbClr val="97B8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5556630" y="3988180"/>
              <a:ext cx="50800" cy="51435"/>
            </a:xfrm>
            <a:custGeom>
              <a:avLst/>
              <a:gdLst/>
              <a:ahLst/>
              <a:cxnLst/>
              <a:rect l="l" t="t" r="r" b="b"/>
              <a:pathLst>
                <a:path w="50800" h="51435">
                  <a:moveTo>
                    <a:pt x="25146" y="0"/>
                  </a:moveTo>
                  <a:lnTo>
                    <a:pt x="0" y="51054"/>
                  </a:lnTo>
                  <a:lnTo>
                    <a:pt x="50292" y="51054"/>
                  </a:lnTo>
                  <a:lnTo>
                    <a:pt x="25146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5555868" y="3987418"/>
              <a:ext cx="52069" cy="52069"/>
            </a:xfrm>
            <a:custGeom>
              <a:avLst/>
              <a:gdLst/>
              <a:ahLst/>
              <a:cxnLst/>
              <a:rect l="l" t="t" r="r" b="b"/>
              <a:pathLst>
                <a:path w="52070" h="52070">
                  <a:moveTo>
                    <a:pt x="25907" y="761"/>
                  </a:moveTo>
                  <a:lnTo>
                    <a:pt x="25907" y="0"/>
                  </a:lnTo>
                  <a:lnTo>
                    <a:pt x="25907" y="761"/>
                  </a:lnTo>
                  <a:lnTo>
                    <a:pt x="51053" y="51815"/>
                  </a:lnTo>
                  <a:lnTo>
                    <a:pt x="51815" y="51815"/>
                  </a:lnTo>
                  <a:lnTo>
                    <a:pt x="0" y="51815"/>
                  </a:lnTo>
                  <a:lnTo>
                    <a:pt x="761" y="51815"/>
                  </a:lnTo>
                  <a:lnTo>
                    <a:pt x="25907" y="761"/>
                  </a:lnTo>
                  <a:close/>
                </a:path>
              </a:pathLst>
            </a:custGeom>
            <a:ln w="9525">
              <a:solidFill>
                <a:srgbClr val="97B8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4407407" y="3537203"/>
              <a:ext cx="1176655" cy="1447800"/>
            </a:xfrm>
            <a:custGeom>
              <a:avLst/>
              <a:gdLst/>
              <a:ahLst/>
              <a:cxnLst/>
              <a:rect l="l" t="t" r="r" b="b"/>
              <a:pathLst>
                <a:path w="1176654" h="1447800">
                  <a:moveTo>
                    <a:pt x="0" y="1447800"/>
                  </a:moveTo>
                  <a:lnTo>
                    <a:pt x="236219" y="827532"/>
                  </a:lnTo>
                  <a:lnTo>
                    <a:pt x="470915" y="504444"/>
                  </a:lnTo>
                  <a:lnTo>
                    <a:pt x="705612" y="0"/>
                  </a:lnTo>
                  <a:lnTo>
                    <a:pt x="941831" y="1112520"/>
                  </a:lnTo>
                  <a:lnTo>
                    <a:pt x="1176527" y="999744"/>
                  </a:lnTo>
                </a:path>
              </a:pathLst>
            </a:custGeom>
            <a:ln w="27432">
              <a:solidFill>
                <a:srgbClr val="7C5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4380864" y="4958207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146" y="0"/>
                  </a:moveTo>
                  <a:lnTo>
                    <a:pt x="15323" y="1982"/>
                  </a:lnTo>
                  <a:lnTo>
                    <a:pt x="7334" y="7381"/>
                  </a:lnTo>
                  <a:lnTo>
                    <a:pt x="1964" y="15376"/>
                  </a:lnTo>
                  <a:lnTo>
                    <a:pt x="0" y="25146"/>
                  </a:lnTo>
                  <a:lnTo>
                    <a:pt x="1964" y="34968"/>
                  </a:lnTo>
                  <a:lnTo>
                    <a:pt x="7334" y="42957"/>
                  </a:lnTo>
                  <a:lnTo>
                    <a:pt x="15323" y="48327"/>
                  </a:lnTo>
                  <a:lnTo>
                    <a:pt x="25146" y="50292"/>
                  </a:lnTo>
                  <a:lnTo>
                    <a:pt x="34915" y="48327"/>
                  </a:lnTo>
                  <a:lnTo>
                    <a:pt x="42910" y="42957"/>
                  </a:lnTo>
                  <a:lnTo>
                    <a:pt x="48309" y="34968"/>
                  </a:lnTo>
                  <a:lnTo>
                    <a:pt x="50292" y="25146"/>
                  </a:lnTo>
                  <a:lnTo>
                    <a:pt x="48309" y="15376"/>
                  </a:lnTo>
                  <a:lnTo>
                    <a:pt x="42910" y="7381"/>
                  </a:lnTo>
                  <a:lnTo>
                    <a:pt x="34915" y="1982"/>
                  </a:lnTo>
                  <a:lnTo>
                    <a:pt x="25146" y="0"/>
                  </a:lnTo>
                  <a:close/>
                </a:path>
              </a:pathLst>
            </a:custGeom>
            <a:solidFill>
              <a:srgbClr val="8063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4380864" y="4958207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50292" y="25146"/>
                  </a:moveTo>
                  <a:lnTo>
                    <a:pt x="48309" y="34968"/>
                  </a:lnTo>
                  <a:lnTo>
                    <a:pt x="42910" y="42957"/>
                  </a:lnTo>
                  <a:lnTo>
                    <a:pt x="34915" y="48327"/>
                  </a:lnTo>
                  <a:lnTo>
                    <a:pt x="25146" y="50292"/>
                  </a:lnTo>
                  <a:lnTo>
                    <a:pt x="15323" y="48327"/>
                  </a:lnTo>
                  <a:lnTo>
                    <a:pt x="7334" y="42957"/>
                  </a:lnTo>
                  <a:lnTo>
                    <a:pt x="1964" y="34968"/>
                  </a:lnTo>
                  <a:lnTo>
                    <a:pt x="0" y="25146"/>
                  </a:lnTo>
                  <a:lnTo>
                    <a:pt x="1964" y="15376"/>
                  </a:lnTo>
                  <a:lnTo>
                    <a:pt x="7334" y="7381"/>
                  </a:lnTo>
                  <a:lnTo>
                    <a:pt x="15323" y="1982"/>
                  </a:lnTo>
                  <a:lnTo>
                    <a:pt x="25146" y="0"/>
                  </a:lnTo>
                  <a:lnTo>
                    <a:pt x="34915" y="1982"/>
                  </a:lnTo>
                  <a:lnTo>
                    <a:pt x="42910" y="7381"/>
                  </a:lnTo>
                  <a:lnTo>
                    <a:pt x="48309" y="15376"/>
                  </a:lnTo>
                  <a:lnTo>
                    <a:pt x="50292" y="25146"/>
                  </a:lnTo>
                  <a:close/>
                </a:path>
              </a:pathLst>
            </a:custGeom>
            <a:ln w="9525">
              <a:solidFill>
                <a:srgbClr val="7C5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4615560" y="4337938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146" y="0"/>
                  </a:moveTo>
                  <a:lnTo>
                    <a:pt x="15323" y="1982"/>
                  </a:lnTo>
                  <a:lnTo>
                    <a:pt x="7334" y="7381"/>
                  </a:lnTo>
                  <a:lnTo>
                    <a:pt x="1964" y="15376"/>
                  </a:lnTo>
                  <a:lnTo>
                    <a:pt x="0" y="25146"/>
                  </a:lnTo>
                  <a:lnTo>
                    <a:pt x="1964" y="34968"/>
                  </a:lnTo>
                  <a:lnTo>
                    <a:pt x="7334" y="42957"/>
                  </a:lnTo>
                  <a:lnTo>
                    <a:pt x="15323" y="48327"/>
                  </a:lnTo>
                  <a:lnTo>
                    <a:pt x="25146" y="50292"/>
                  </a:lnTo>
                  <a:lnTo>
                    <a:pt x="34915" y="48327"/>
                  </a:lnTo>
                  <a:lnTo>
                    <a:pt x="42910" y="42957"/>
                  </a:lnTo>
                  <a:lnTo>
                    <a:pt x="48309" y="34968"/>
                  </a:lnTo>
                  <a:lnTo>
                    <a:pt x="50291" y="25146"/>
                  </a:lnTo>
                  <a:lnTo>
                    <a:pt x="48309" y="15376"/>
                  </a:lnTo>
                  <a:lnTo>
                    <a:pt x="42910" y="7381"/>
                  </a:lnTo>
                  <a:lnTo>
                    <a:pt x="34915" y="1982"/>
                  </a:lnTo>
                  <a:lnTo>
                    <a:pt x="25146" y="0"/>
                  </a:lnTo>
                  <a:close/>
                </a:path>
              </a:pathLst>
            </a:custGeom>
            <a:solidFill>
              <a:srgbClr val="8063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4615560" y="4337938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50291" y="25146"/>
                  </a:moveTo>
                  <a:lnTo>
                    <a:pt x="48309" y="34968"/>
                  </a:lnTo>
                  <a:lnTo>
                    <a:pt x="42910" y="42957"/>
                  </a:lnTo>
                  <a:lnTo>
                    <a:pt x="34915" y="48327"/>
                  </a:lnTo>
                  <a:lnTo>
                    <a:pt x="25146" y="50292"/>
                  </a:lnTo>
                  <a:lnTo>
                    <a:pt x="15323" y="48327"/>
                  </a:lnTo>
                  <a:lnTo>
                    <a:pt x="7334" y="42957"/>
                  </a:lnTo>
                  <a:lnTo>
                    <a:pt x="1964" y="34968"/>
                  </a:lnTo>
                  <a:lnTo>
                    <a:pt x="0" y="25146"/>
                  </a:lnTo>
                  <a:lnTo>
                    <a:pt x="1964" y="15376"/>
                  </a:lnTo>
                  <a:lnTo>
                    <a:pt x="7334" y="7381"/>
                  </a:lnTo>
                  <a:lnTo>
                    <a:pt x="15323" y="1982"/>
                  </a:lnTo>
                  <a:lnTo>
                    <a:pt x="25146" y="0"/>
                  </a:lnTo>
                  <a:lnTo>
                    <a:pt x="34915" y="1982"/>
                  </a:lnTo>
                  <a:lnTo>
                    <a:pt x="42910" y="7381"/>
                  </a:lnTo>
                  <a:lnTo>
                    <a:pt x="48309" y="15376"/>
                  </a:lnTo>
                  <a:lnTo>
                    <a:pt x="50291" y="25146"/>
                  </a:lnTo>
                  <a:close/>
                </a:path>
              </a:pathLst>
            </a:custGeom>
            <a:ln w="9525">
              <a:solidFill>
                <a:srgbClr val="7C5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4851780" y="401485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146" y="0"/>
                  </a:moveTo>
                  <a:lnTo>
                    <a:pt x="15323" y="1982"/>
                  </a:lnTo>
                  <a:lnTo>
                    <a:pt x="7334" y="7381"/>
                  </a:lnTo>
                  <a:lnTo>
                    <a:pt x="1964" y="15376"/>
                  </a:lnTo>
                  <a:lnTo>
                    <a:pt x="0" y="25146"/>
                  </a:lnTo>
                  <a:lnTo>
                    <a:pt x="1964" y="34968"/>
                  </a:lnTo>
                  <a:lnTo>
                    <a:pt x="7334" y="42957"/>
                  </a:lnTo>
                  <a:lnTo>
                    <a:pt x="15323" y="48327"/>
                  </a:lnTo>
                  <a:lnTo>
                    <a:pt x="25146" y="50292"/>
                  </a:lnTo>
                  <a:lnTo>
                    <a:pt x="34915" y="48327"/>
                  </a:lnTo>
                  <a:lnTo>
                    <a:pt x="42910" y="42957"/>
                  </a:lnTo>
                  <a:lnTo>
                    <a:pt x="48309" y="34968"/>
                  </a:lnTo>
                  <a:lnTo>
                    <a:pt x="50292" y="25146"/>
                  </a:lnTo>
                  <a:lnTo>
                    <a:pt x="48309" y="15376"/>
                  </a:lnTo>
                  <a:lnTo>
                    <a:pt x="42910" y="7381"/>
                  </a:lnTo>
                  <a:lnTo>
                    <a:pt x="34915" y="1982"/>
                  </a:lnTo>
                  <a:lnTo>
                    <a:pt x="25146" y="0"/>
                  </a:lnTo>
                  <a:close/>
                </a:path>
              </a:pathLst>
            </a:custGeom>
            <a:solidFill>
              <a:srgbClr val="8063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4851780" y="401485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50292" y="25146"/>
                  </a:moveTo>
                  <a:lnTo>
                    <a:pt x="48309" y="34968"/>
                  </a:lnTo>
                  <a:lnTo>
                    <a:pt x="42910" y="42957"/>
                  </a:lnTo>
                  <a:lnTo>
                    <a:pt x="34915" y="48327"/>
                  </a:lnTo>
                  <a:lnTo>
                    <a:pt x="25146" y="50292"/>
                  </a:lnTo>
                  <a:lnTo>
                    <a:pt x="15323" y="48327"/>
                  </a:lnTo>
                  <a:lnTo>
                    <a:pt x="7334" y="42957"/>
                  </a:lnTo>
                  <a:lnTo>
                    <a:pt x="1964" y="34968"/>
                  </a:lnTo>
                  <a:lnTo>
                    <a:pt x="0" y="25146"/>
                  </a:lnTo>
                  <a:lnTo>
                    <a:pt x="1964" y="15376"/>
                  </a:lnTo>
                  <a:lnTo>
                    <a:pt x="7334" y="7381"/>
                  </a:lnTo>
                  <a:lnTo>
                    <a:pt x="15323" y="1982"/>
                  </a:lnTo>
                  <a:lnTo>
                    <a:pt x="25146" y="0"/>
                  </a:lnTo>
                  <a:lnTo>
                    <a:pt x="34915" y="1982"/>
                  </a:lnTo>
                  <a:lnTo>
                    <a:pt x="42910" y="7381"/>
                  </a:lnTo>
                  <a:lnTo>
                    <a:pt x="48309" y="15376"/>
                  </a:lnTo>
                  <a:lnTo>
                    <a:pt x="50292" y="25146"/>
                  </a:lnTo>
                  <a:close/>
                </a:path>
              </a:pathLst>
            </a:custGeom>
            <a:ln w="9525">
              <a:solidFill>
                <a:srgbClr val="7C5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5086476" y="3510406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146" y="0"/>
                  </a:moveTo>
                  <a:lnTo>
                    <a:pt x="15323" y="1982"/>
                  </a:lnTo>
                  <a:lnTo>
                    <a:pt x="7334" y="7381"/>
                  </a:lnTo>
                  <a:lnTo>
                    <a:pt x="1964" y="15376"/>
                  </a:lnTo>
                  <a:lnTo>
                    <a:pt x="0" y="25145"/>
                  </a:lnTo>
                  <a:lnTo>
                    <a:pt x="1964" y="34968"/>
                  </a:lnTo>
                  <a:lnTo>
                    <a:pt x="7334" y="42957"/>
                  </a:lnTo>
                  <a:lnTo>
                    <a:pt x="15323" y="48327"/>
                  </a:lnTo>
                  <a:lnTo>
                    <a:pt x="25146" y="50291"/>
                  </a:lnTo>
                  <a:lnTo>
                    <a:pt x="34915" y="48327"/>
                  </a:lnTo>
                  <a:lnTo>
                    <a:pt x="42910" y="42957"/>
                  </a:lnTo>
                  <a:lnTo>
                    <a:pt x="48309" y="34968"/>
                  </a:lnTo>
                  <a:lnTo>
                    <a:pt x="50292" y="25145"/>
                  </a:lnTo>
                  <a:lnTo>
                    <a:pt x="48309" y="15376"/>
                  </a:lnTo>
                  <a:lnTo>
                    <a:pt x="42910" y="7381"/>
                  </a:lnTo>
                  <a:lnTo>
                    <a:pt x="34915" y="1982"/>
                  </a:lnTo>
                  <a:lnTo>
                    <a:pt x="25146" y="0"/>
                  </a:lnTo>
                  <a:close/>
                </a:path>
              </a:pathLst>
            </a:custGeom>
            <a:solidFill>
              <a:srgbClr val="8063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5086476" y="3510406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50292" y="25145"/>
                  </a:moveTo>
                  <a:lnTo>
                    <a:pt x="48309" y="34968"/>
                  </a:lnTo>
                  <a:lnTo>
                    <a:pt x="42910" y="42957"/>
                  </a:lnTo>
                  <a:lnTo>
                    <a:pt x="34915" y="48327"/>
                  </a:lnTo>
                  <a:lnTo>
                    <a:pt x="25146" y="50291"/>
                  </a:lnTo>
                  <a:lnTo>
                    <a:pt x="15323" y="48327"/>
                  </a:lnTo>
                  <a:lnTo>
                    <a:pt x="7334" y="42957"/>
                  </a:lnTo>
                  <a:lnTo>
                    <a:pt x="1964" y="34968"/>
                  </a:lnTo>
                  <a:lnTo>
                    <a:pt x="0" y="25145"/>
                  </a:lnTo>
                  <a:lnTo>
                    <a:pt x="1964" y="15376"/>
                  </a:lnTo>
                  <a:lnTo>
                    <a:pt x="7334" y="7381"/>
                  </a:lnTo>
                  <a:lnTo>
                    <a:pt x="15323" y="1982"/>
                  </a:lnTo>
                  <a:lnTo>
                    <a:pt x="25146" y="0"/>
                  </a:lnTo>
                  <a:lnTo>
                    <a:pt x="34915" y="1982"/>
                  </a:lnTo>
                  <a:lnTo>
                    <a:pt x="42910" y="7381"/>
                  </a:lnTo>
                  <a:lnTo>
                    <a:pt x="48309" y="15376"/>
                  </a:lnTo>
                  <a:lnTo>
                    <a:pt x="50292" y="25145"/>
                  </a:lnTo>
                  <a:close/>
                </a:path>
              </a:pathLst>
            </a:custGeom>
            <a:ln w="9524">
              <a:solidFill>
                <a:srgbClr val="7C5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5321172" y="462445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146" y="0"/>
                  </a:moveTo>
                  <a:lnTo>
                    <a:pt x="15323" y="1982"/>
                  </a:lnTo>
                  <a:lnTo>
                    <a:pt x="7334" y="7381"/>
                  </a:lnTo>
                  <a:lnTo>
                    <a:pt x="1964" y="15376"/>
                  </a:lnTo>
                  <a:lnTo>
                    <a:pt x="0" y="25146"/>
                  </a:lnTo>
                  <a:lnTo>
                    <a:pt x="1964" y="34968"/>
                  </a:lnTo>
                  <a:lnTo>
                    <a:pt x="7334" y="42957"/>
                  </a:lnTo>
                  <a:lnTo>
                    <a:pt x="15323" y="48327"/>
                  </a:lnTo>
                  <a:lnTo>
                    <a:pt x="25146" y="50292"/>
                  </a:lnTo>
                  <a:lnTo>
                    <a:pt x="34915" y="48327"/>
                  </a:lnTo>
                  <a:lnTo>
                    <a:pt x="42910" y="42957"/>
                  </a:lnTo>
                  <a:lnTo>
                    <a:pt x="48309" y="34968"/>
                  </a:lnTo>
                  <a:lnTo>
                    <a:pt x="50291" y="25146"/>
                  </a:lnTo>
                  <a:lnTo>
                    <a:pt x="48309" y="15376"/>
                  </a:lnTo>
                  <a:lnTo>
                    <a:pt x="42910" y="7381"/>
                  </a:lnTo>
                  <a:lnTo>
                    <a:pt x="34915" y="1982"/>
                  </a:lnTo>
                  <a:lnTo>
                    <a:pt x="25146" y="0"/>
                  </a:lnTo>
                  <a:close/>
                </a:path>
              </a:pathLst>
            </a:custGeom>
            <a:solidFill>
              <a:srgbClr val="8063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5321172" y="462445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50291" y="25146"/>
                  </a:moveTo>
                  <a:lnTo>
                    <a:pt x="48309" y="34968"/>
                  </a:lnTo>
                  <a:lnTo>
                    <a:pt x="42910" y="42957"/>
                  </a:lnTo>
                  <a:lnTo>
                    <a:pt x="34915" y="48327"/>
                  </a:lnTo>
                  <a:lnTo>
                    <a:pt x="25146" y="50292"/>
                  </a:lnTo>
                  <a:lnTo>
                    <a:pt x="15323" y="48327"/>
                  </a:lnTo>
                  <a:lnTo>
                    <a:pt x="7334" y="42957"/>
                  </a:lnTo>
                  <a:lnTo>
                    <a:pt x="1964" y="34968"/>
                  </a:lnTo>
                  <a:lnTo>
                    <a:pt x="0" y="25146"/>
                  </a:lnTo>
                  <a:lnTo>
                    <a:pt x="1964" y="15376"/>
                  </a:lnTo>
                  <a:lnTo>
                    <a:pt x="7334" y="7381"/>
                  </a:lnTo>
                  <a:lnTo>
                    <a:pt x="15323" y="1982"/>
                  </a:lnTo>
                  <a:lnTo>
                    <a:pt x="25146" y="0"/>
                  </a:lnTo>
                  <a:lnTo>
                    <a:pt x="34915" y="1982"/>
                  </a:lnTo>
                  <a:lnTo>
                    <a:pt x="42910" y="7381"/>
                  </a:lnTo>
                  <a:lnTo>
                    <a:pt x="48309" y="15376"/>
                  </a:lnTo>
                  <a:lnTo>
                    <a:pt x="50291" y="25146"/>
                  </a:lnTo>
                  <a:close/>
                </a:path>
              </a:pathLst>
            </a:custGeom>
            <a:ln w="9525">
              <a:solidFill>
                <a:srgbClr val="7C5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5555868" y="451015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145" y="0"/>
                  </a:moveTo>
                  <a:lnTo>
                    <a:pt x="15323" y="1982"/>
                  </a:lnTo>
                  <a:lnTo>
                    <a:pt x="7334" y="7381"/>
                  </a:lnTo>
                  <a:lnTo>
                    <a:pt x="1964" y="15376"/>
                  </a:lnTo>
                  <a:lnTo>
                    <a:pt x="0" y="25146"/>
                  </a:lnTo>
                  <a:lnTo>
                    <a:pt x="1964" y="34968"/>
                  </a:lnTo>
                  <a:lnTo>
                    <a:pt x="7334" y="42957"/>
                  </a:lnTo>
                  <a:lnTo>
                    <a:pt x="15323" y="48327"/>
                  </a:lnTo>
                  <a:lnTo>
                    <a:pt x="25145" y="50292"/>
                  </a:lnTo>
                  <a:lnTo>
                    <a:pt x="34915" y="48327"/>
                  </a:lnTo>
                  <a:lnTo>
                    <a:pt x="42910" y="42957"/>
                  </a:lnTo>
                  <a:lnTo>
                    <a:pt x="48309" y="34968"/>
                  </a:lnTo>
                  <a:lnTo>
                    <a:pt x="50291" y="25146"/>
                  </a:lnTo>
                  <a:lnTo>
                    <a:pt x="48309" y="15376"/>
                  </a:lnTo>
                  <a:lnTo>
                    <a:pt x="42910" y="7381"/>
                  </a:lnTo>
                  <a:lnTo>
                    <a:pt x="34915" y="1982"/>
                  </a:lnTo>
                  <a:lnTo>
                    <a:pt x="25145" y="0"/>
                  </a:lnTo>
                  <a:close/>
                </a:path>
              </a:pathLst>
            </a:custGeom>
            <a:solidFill>
              <a:srgbClr val="8063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5555868" y="451015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50291" y="25146"/>
                  </a:moveTo>
                  <a:lnTo>
                    <a:pt x="48309" y="34968"/>
                  </a:lnTo>
                  <a:lnTo>
                    <a:pt x="42910" y="42957"/>
                  </a:lnTo>
                  <a:lnTo>
                    <a:pt x="34915" y="48327"/>
                  </a:lnTo>
                  <a:lnTo>
                    <a:pt x="25145" y="50292"/>
                  </a:lnTo>
                  <a:lnTo>
                    <a:pt x="15323" y="48327"/>
                  </a:lnTo>
                  <a:lnTo>
                    <a:pt x="7334" y="42957"/>
                  </a:lnTo>
                  <a:lnTo>
                    <a:pt x="1964" y="34968"/>
                  </a:lnTo>
                  <a:lnTo>
                    <a:pt x="0" y="25146"/>
                  </a:lnTo>
                  <a:lnTo>
                    <a:pt x="1964" y="15376"/>
                  </a:lnTo>
                  <a:lnTo>
                    <a:pt x="7334" y="7381"/>
                  </a:lnTo>
                  <a:lnTo>
                    <a:pt x="15323" y="1982"/>
                  </a:lnTo>
                  <a:lnTo>
                    <a:pt x="25145" y="0"/>
                  </a:lnTo>
                  <a:lnTo>
                    <a:pt x="34915" y="1982"/>
                  </a:lnTo>
                  <a:lnTo>
                    <a:pt x="42910" y="7381"/>
                  </a:lnTo>
                  <a:lnTo>
                    <a:pt x="48309" y="15376"/>
                  </a:lnTo>
                  <a:lnTo>
                    <a:pt x="50291" y="25146"/>
                  </a:lnTo>
                  <a:close/>
                </a:path>
              </a:pathLst>
            </a:custGeom>
            <a:ln w="9525">
              <a:solidFill>
                <a:srgbClr val="7C5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5198109" y="4225399"/>
              <a:ext cx="548640" cy="438150"/>
            </a:xfrm>
            <a:custGeom>
              <a:avLst/>
              <a:gdLst/>
              <a:ahLst/>
              <a:cxnLst/>
              <a:rect l="l" t="t" r="r" b="b"/>
              <a:pathLst>
                <a:path w="548639" h="438150">
                  <a:moveTo>
                    <a:pt x="192786" y="42689"/>
                  </a:moveTo>
                  <a:lnTo>
                    <a:pt x="156954" y="86130"/>
                  </a:lnTo>
                  <a:lnTo>
                    <a:pt x="124494" y="128852"/>
                  </a:lnTo>
                  <a:lnTo>
                    <a:pt x="98685" y="170440"/>
                  </a:lnTo>
                  <a:lnTo>
                    <a:pt x="82806" y="210479"/>
                  </a:lnTo>
                  <a:lnTo>
                    <a:pt x="80137" y="248556"/>
                  </a:lnTo>
                  <a:lnTo>
                    <a:pt x="94841" y="287003"/>
                  </a:lnTo>
                  <a:lnTo>
                    <a:pt x="124621" y="326164"/>
                  </a:lnTo>
                  <a:lnTo>
                    <a:pt x="163063" y="362636"/>
                  </a:lnTo>
                  <a:lnTo>
                    <a:pt x="203755" y="393019"/>
                  </a:lnTo>
                  <a:lnTo>
                    <a:pt x="240284" y="413910"/>
                  </a:lnTo>
                  <a:lnTo>
                    <a:pt x="281025" y="430358"/>
                  </a:lnTo>
                  <a:lnTo>
                    <a:pt x="322087" y="438056"/>
                  </a:lnTo>
                  <a:lnTo>
                    <a:pt x="362602" y="430823"/>
                  </a:lnTo>
                  <a:lnTo>
                    <a:pt x="401700" y="402480"/>
                  </a:lnTo>
                  <a:lnTo>
                    <a:pt x="426942" y="371291"/>
                  </a:lnTo>
                  <a:lnTo>
                    <a:pt x="456781" y="327748"/>
                  </a:lnTo>
                  <a:lnTo>
                    <a:pt x="487545" y="276510"/>
                  </a:lnTo>
                  <a:lnTo>
                    <a:pt x="515559" y="222235"/>
                  </a:lnTo>
                  <a:lnTo>
                    <a:pt x="537148" y="169581"/>
                  </a:lnTo>
                  <a:lnTo>
                    <a:pt x="548638" y="123208"/>
                  </a:lnTo>
                  <a:lnTo>
                    <a:pt x="546353" y="87774"/>
                  </a:lnTo>
                  <a:lnTo>
                    <a:pt x="494489" y="39736"/>
                  </a:lnTo>
                  <a:lnTo>
                    <a:pt x="451305" y="22533"/>
                  </a:lnTo>
                  <a:lnTo>
                    <a:pt x="401997" y="10075"/>
                  </a:lnTo>
                  <a:lnTo>
                    <a:pt x="350601" y="2514"/>
                  </a:lnTo>
                  <a:lnTo>
                    <a:pt x="301152" y="0"/>
                  </a:lnTo>
                  <a:lnTo>
                    <a:pt x="257682" y="2684"/>
                  </a:lnTo>
                  <a:lnTo>
                    <a:pt x="212604" y="13849"/>
                  </a:lnTo>
                  <a:lnTo>
                    <a:pt x="168665" y="33710"/>
                  </a:lnTo>
                  <a:lnTo>
                    <a:pt x="125650" y="60485"/>
                  </a:lnTo>
                  <a:lnTo>
                    <a:pt x="83344" y="92393"/>
                  </a:lnTo>
                  <a:lnTo>
                    <a:pt x="41533" y="127652"/>
                  </a:lnTo>
                  <a:lnTo>
                    <a:pt x="0" y="164482"/>
                  </a:lnTo>
                </a:path>
              </a:pathLst>
            </a:custGeom>
            <a:ln w="317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6" name="object 96"/>
          <p:cNvSpPr txBox="1"/>
          <p:nvPr/>
        </p:nvSpPr>
        <p:spPr>
          <a:xfrm>
            <a:off x="4142613" y="5251830"/>
            <a:ext cx="7239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0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4142613" y="4918075"/>
            <a:ext cx="7239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5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4096258" y="4583938"/>
            <a:ext cx="116839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Arial Narrow"/>
                <a:cs typeface="Arial Narrow"/>
              </a:rPr>
              <a:t>10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4096258" y="4250182"/>
            <a:ext cx="116839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Arial Narrow"/>
                <a:cs typeface="Arial Narrow"/>
              </a:rPr>
              <a:t>15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4096258" y="3916426"/>
            <a:ext cx="116839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Arial Narrow"/>
                <a:cs typeface="Arial Narrow"/>
              </a:rPr>
              <a:t>20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4096258" y="3582415"/>
            <a:ext cx="116839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spc="-10" dirty="0">
                <a:latin typeface="Arial Narrow"/>
                <a:cs typeface="Arial Narrow"/>
              </a:rPr>
              <a:t>25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4096258" y="3248660"/>
            <a:ext cx="116839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spc="-10" dirty="0">
                <a:latin typeface="Arial Narrow"/>
                <a:cs typeface="Arial Narrow"/>
              </a:rPr>
              <a:t>30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4338954" y="5376798"/>
            <a:ext cx="165227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80670" algn="l"/>
                <a:tab pos="492759" algn="l"/>
                <a:tab pos="727710" algn="l"/>
                <a:tab pos="963294" algn="l"/>
                <a:tab pos="1198245" algn="l"/>
                <a:tab pos="1435100" algn="l"/>
              </a:tabLst>
            </a:pPr>
            <a:r>
              <a:rPr sz="800" spc="-5" dirty="0">
                <a:latin typeface="Arial Narrow"/>
                <a:cs typeface="Arial Narrow"/>
              </a:rPr>
              <a:t>ИУ	</a:t>
            </a:r>
            <a:r>
              <a:rPr sz="800" dirty="0">
                <a:latin typeface="Arial Narrow"/>
                <a:cs typeface="Arial Narrow"/>
              </a:rPr>
              <a:t>4	</a:t>
            </a:r>
            <a:r>
              <a:rPr sz="800" spc="-5" dirty="0">
                <a:latin typeface="Arial Narrow"/>
                <a:cs typeface="Arial Narrow"/>
              </a:rPr>
              <a:t>14	21	27	29	</a:t>
            </a:r>
            <a:r>
              <a:rPr sz="1200" spc="-15" baseline="3472" dirty="0">
                <a:latin typeface="Arial Narrow"/>
                <a:cs typeface="Arial Narrow"/>
              </a:rPr>
              <a:t>сутки</a:t>
            </a:r>
            <a:endParaRPr sz="1200" baseline="3472">
              <a:latin typeface="Arial Narrow"/>
              <a:cs typeface="Arial Narrow"/>
            </a:endParaRPr>
          </a:p>
        </p:txBody>
      </p:sp>
      <p:grpSp>
        <p:nvGrpSpPr>
          <p:cNvPr id="104" name="object 104"/>
          <p:cNvGrpSpPr/>
          <p:nvPr/>
        </p:nvGrpSpPr>
        <p:grpSpPr>
          <a:xfrm>
            <a:off x="5772911" y="3247770"/>
            <a:ext cx="243840" cy="60325"/>
            <a:chOff x="5772911" y="3247770"/>
            <a:chExt cx="243840" cy="60325"/>
          </a:xfrm>
        </p:grpSpPr>
        <p:sp>
          <p:nvSpPr>
            <p:cNvPr id="105" name="object 105"/>
            <p:cNvSpPr/>
            <p:nvPr/>
          </p:nvSpPr>
          <p:spPr>
            <a:xfrm>
              <a:off x="5772911" y="3278123"/>
              <a:ext cx="243840" cy="0"/>
            </a:xfrm>
            <a:custGeom>
              <a:avLst/>
              <a:gdLst/>
              <a:ahLst/>
              <a:cxnLst/>
              <a:rect l="l" t="t" r="r" b="b"/>
              <a:pathLst>
                <a:path w="243839">
                  <a:moveTo>
                    <a:pt x="0" y="0"/>
                  </a:moveTo>
                  <a:lnTo>
                    <a:pt x="243839" y="0"/>
                  </a:lnTo>
                </a:path>
              </a:pathLst>
            </a:custGeom>
            <a:ln w="27432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5870066" y="3252342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0" y="25400"/>
                  </a:lnTo>
                  <a:lnTo>
                    <a:pt x="25400" y="50800"/>
                  </a:lnTo>
                  <a:lnTo>
                    <a:pt x="50800" y="25400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5870066" y="3252342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50800" y="25400"/>
                  </a:lnTo>
                  <a:lnTo>
                    <a:pt x="25400" y="50800"/>
                  </a:lnTo>
                  <a:lnTo>
                    <a:pt x="0" y="25400"/>
                  </a:lnTo>
                  <a:lnTo>
                    <a:pt x="25400" y="0"/>
                  </a:lnTo>
                </a:path>
              </a:pathLst>
            </a:custGeom>
            <a:ln w="9144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8" name="object 108"/>
          <p:cNvSpPr txBox="1"/>
          <p:nvPr/>
        </p:nvSpPr>
        <p:spPr>
          <a:xfrm>
            <a:off x="6030848" y="3175761"/>
            <a:ext cx="749300" cy="629285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 marR="516255">
              <a:lnSpc>
                <a:spcPts val="1190"/>
              </a:lnSpc>
              <a:spcBef>
                <a:spcPts val="140"/>
              </a:spcBef>
            </a:pPr>
            <a:r>
              <a:rPr sz="1000" spc="-10" dirty="0">
                <a:latin typeface="Calibri"/>
                <a:cs typeface="Calibri"/>
              </a:rPr>
              <a:t>ИК  С</a:t>
            </a:r>
            <a:r>
              <a:rPr sz="1000" spc="-15" dirty="0">
                <a:latin typeface="Calibri"/>
                <a:cs typeface="Calibri"/>
              </a:rPr>
              <a:t>Д</a:t>
            </a:r>
            <a:r>
              <a:rPr sz="1000" spc="-5" dirty="0">
                <a:latin typeface="Calibri"/>
                <a:cs typeface="Calibri"/>
              </a:rPr>
              <a:t>1</a:t>
            </a:r>
            <a:endParaRPr sz="1000">
              <a:latin typeface="Calibri"/>
              <a:cs typeface="Calibri"/>
            </a:endParaRPr>
          </a:p>
          <a:p>
            <a:pPr marL="12700">
              <a:lnSpc>
                <a:spcPts val="1135"/>
              </a:lnSpc>
              <a:spcBef>
                <a:spcPts val="5"/>
              </a:spcBef>
            </a:pPr>
            <a:r>
              <a:rPr sz="1000" spc="-5" dirty="0">
                <a:latin typeface="Calibri"/>
                <a:cs typeface="Calibri"/>
              </a:rPr>
              <a:t>СД1+ГПП1</a:t>
            </a:r>
            <a:endParaRPr sz="1000">
              <a:latin typeface="Calibri"/>
              <a:cs typeface="Calibri"/>
            </a:endParaRPr>
          </a:p>
          <a:p>
            <a:pPr marL="12700">
              <a:lnSpc>
                <a:spcPts val="1195"/>
              </a:lnSpc>
            </a:pPr>
            <a:r>
              <a:rPr sz="1000" spc="-10" dirty="0">
                <a:latin typeface="Calibri"/>
                <a:cs typeface="Calibri"/>
              </a:rPr>
              <a:t>С</a:t>
            </a:r>
            <a:r>
              <a:rPr sz="1000" spc="-15" dirty="0">
                <a:latin typeface="Calibri"/>
                <a:cs typeface="Calibri"/>
              </a:rPr>
              <a:t>Д</a:t>
            </a:r>
            <a:r>
              <a:rPr sz="1000" spc="-5" dirty="0">
                <a:latin typeface="Calibri"/>
                <a:cs typeface="Calibri"/>
              </a:rPr>
              <a:t>1</a:t>
            </a:r>
            <a:r>
              <a:rPr sz="1000" spc="-10" dirty="0">
                <a:latin typeface="Calibri"/>
                <a:cs typeface="Calibri"/>
              </a:rPr>
              <a:t>+</a:t>
            </a:r>
            <a:r>
              <a:rPr sz="1000" spc="-5" dirty="0">
                <a:latin typeface="Calibri"/>
                <a:cs typeface="Calibri"/>
              </a:rPr>
              <a:t>п</a:t>
            </a:r>
            <a:r>
              <a:rPr sz="1000" spc="-15" dirty="0">
                <a:latin typeface="Calibri"/>
                <a:cs typeface="Calibri"/>
              </a:rPr>
              <a:t>е</a:t>
            </a:r>
            <a:r>
              <a:rPr sz="1000" spc="-5" dirty="0">
                <a:latin typeface="Calibri"/>
                <a:cs typeface="Calibri"/>
              </a:rPr>
              <a:t>гГПП1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5257927" y="2753613"/>
            <a:ext cx="3457575" cy="51498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Arial Narrow"/>
                <a:cs typeface="Arial Narrow"/>
              </a:rPr>
              <a:t>Кровь при </a:t>
            </a:r>
            <a:r>
              <a:rPr sz="1400" b="1" spc="-5" dirty="0">
                <a:latin typeface="Arial Narrow"/>
                <a:cs typeface="Arial Narrow"/>
              </a:rPr>
              <a:t>сахарном диабете </a:t>
            </a:r>
            <a:r>
              <a:rPr sz="1400" b="1" dirty="0">
                <a:latin typeface="Arial Narrow"/>
                <a:cs typeface="Arial Narrow"/>
              </a:rPr>
              <a:t>1</a:t>
            </a:r>
            <a:r>
              <a:rPr sz="1400" b="1" spc="-70" dirty="0">
                <a:latin typeface="Arial Narrow"/>
                <a:cs typeface="Arial Narrow"/>
              </a:rPr>
              <a:t> </a:t>
            </a:r>
            <a:r>
              <a:rPr sz="1400" b="1" dirty="0">
                <a:latin typeface="Arial Narrow"/>
                <a:cs typeface="Arial Narrow"/>
              </a:rPr>
              <a:t>типа</a:t>
            </a:r>
            <a:endParaRPr sz="1400">
              <a:latin typeface="Arial Narrow"/>
              <a:cs typeface="Arial Narrow"/>
            </a:endParaRPr>
          </a:p>
          <a:p>
            <a:pPr marL="2038350">
              <a:lnSpc>
                <a:spcPct val="100000"/>
              </a:lnSpc>
              <a:spcBef>
                <a:spcPts val="844"/>
              </a:spcBef>
            </a:pPr>
            <a:r>
              <a:rPr sz="1100" dirty="0">
                <a:latin typeface="Arial Narrow"/>
                <a:cs typeface="Arial Narrow"/>
              </a:rPr>
              <a:t>Глюкозотолерантный</a:t>
            </a:r>
            <a:r>
              <a:rPr sz="1100" spc="-80" dirty="0">
                <a:latin typeface="Arial Narrow"/>
                <a:cs typeface="Arial Narrow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тест</a:t>
            </a:r>
            <a:endParaRPr sz="1100">
              <a:latin typeface="Arial Narrow"/>
              <a:cs typeface="Arial Narrow"/>
            </a:endParaRPr>
          </a:p>
        </p:txBody>
      </p:sp>
      <p:grpSp>
        <p:nvGrpSpPr>
          <p:cNvPr id="110" name="object 110"/>
          <p:cNvGrpSpPr/>
          <p:nvPr/>
        </p:nvGrpSpPr>
        <p:grpSpPr>
          <a:xfrm>
            <a:off x="5772911" y="3398520"/>
            <a:ext cx="243840" cy="59690"/>
            <a:chOff x="5772911" y="3398520"/>
            <a:chExt cx="243840" cy="59690"/>
          </a:xfrm>
        </p:grpSpPr>
        <p:sp>
          <p:nvSpPr>
            <p:cNvPr id="111" name="object 111"/>
            <p:cNvSpPr/>
            <p:nvPr/>
          </p:nvSpPr>
          <p:spPr>
            <a:xfrm>
              <a:off x="5772911" y="3427476"/>
              <a:ext cx="243840" cy="0"/>
            </a:xfrm>
            <a:custGeom>
              <a:avLst/>
              <a:gdLst/>
              <a:ahLst/>
              <a:cxnLst/>
              <a:rect l="l" t="t" r="r" b="b"/>
              <a:pathLst>
                <a:path w="243839">
                  <a:moveTo>
                    <a:pt x="0" y="0"/>
                  </a:moveTo>
                  <a:lnTo>
                    <a:pt x="243839" y="0"/>
                  </a:lnTo>
                </a:path>
              </a:pathLst>
            </a:custGeom>
            <a:ln w="27432">
              <a:solidFill>
                <a:srgbClr val="BD4A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5870447" y="3403092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50291" y="0"/>
                  </a:moveTo>
                  <a:lnTo>
                    <a:pt x="0" y="0"/>
                  </a:lnTo>
                  <a:lnTo>
                    <a:pt x="0" y="50291"/>
                  </a:lnTo>
                  <a:lnTo>
                    <a:pt x="50291" y="50291"/>
                  </a:lnTo>
                  <a:lnTo>
                    <a:pt x="50291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5870447" y="3403092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0" y="50291"/>
                  </a:moveTo>
                  <a:lnTo>
                    <a:pt x="50291" y="50291"/>
                  </a:lnTo>
                  <a:lnTo>
                    <a:pt x="50291" y="0"/>
                  </a:lnTo>
                  <a:lnTo>
                    <a:pt x="0" y="0"/>
                  </a:lnTo>
                  <a:lnTo>
                    <a:pt x="0" y="50291"/>
                  </a:lnTo>
                  <a:close/>
                </a:path>
              </a:pathLst>
            </a:custGeom>
            <a:ln w="9144">
              <a:solidFill>
                <a:srgbClr val="BD4A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4" name="object 114"/>
          <p:cNvGrpSpPr/>
          <p:nvPr/>
        </p:nvGrpSpPr>
        <p:grpSpPr>
          <a:xfrm>
            <a:off x="5772911" y="3548634"/>
            <a:ext cx="243840" cy="60325"/>
            <a:chOff x="5772911" y="3548634"/>
            <a:chExt cx="243840" cy="60325"/>
          </a:xfrm>
        </p:grpSpPr>
        <p:sp>
          <p:nvSpPr>
            <p:cNvPr id="115" name="object 115"/>
            <p:cNvSpPr/>
            <p:nvPr/>
          </p:nvSpPr>
          <p:spPr>
            <a:xfrm>
              <a:off x="5772911" y="3578352"/>
              <a:ext cx="243840" cy="0"/>
            </a:xfrm>
            <a:custGeom>
              <a:avLst/>
              <a:gdLst/>
              <a:ahLst/>
              <a:cxnLst/>
              <a:rect l="l" t="t" r="r" b="b"/>
              <a:pathLst>
                <a:path w="243839">
                  <a:moveTo>
                    <a:pt x="0" y="0"/>
                  </a:moveTo>
                  <a:lnTo>
                    <a:pt x="243839" y="0"/>
                  </a:lnTo>
                </a:path>
              </a:pathLst>
            </a:custGeom>
            <a:ln w="27432">
              <a:solidFill>
                <a:srgbClr val="97B8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5870066" y="3553206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0" y="50800"/>
                  </a:lnTo>
                  <a:lnTo>
                    <a:pt x="50800" y="50800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5870066" y="3553206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50800" y="50800"/>
                  </a:lnTo>
                  <a:lnTo>
                    <a:pt x="0" y="50800"/>
                  </a:lnTo>
                  <a:lnTo>
                    <a:pt x="25400" y="0"/>
                  </a:lnTo>
                </a:path>
              </a:pathLst>
            </a:custGeom>
            <a:ln w="9144">
              <a:solidFill>
                <a:srgbClr val="97B8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8" name="object 118"/>
          <p:cNvGrpSpPr/>
          <p:nvPr/>
        </p:nvGrpSpPr>
        <p:grpSpPr>
          <a:xfrm>
            <a:off x="5772911" y="3698747"/>
            <a:ext cx="243840" cy="60960"/>
            <a:chOff x="5772911" y="3698747"/>
            <a:chExt cx="243840" cy="60960"/>
          </a:xfrm>
        </p:grpSpPr>
        <p:sp>
          <p:nvSpPr>
            <p:cNvPr id="119" name="object 119"/>
            <p:cNvSpPr/>
            <p:nvPr/>
          </p:nvSpPr>
          <p:spPr>
            <a:xfrm>
              <a:off x="5772911" y="3729227"/>
              <a:ext cx="243840" cy="0"/>
            </a:xfrm>
            <a:custGeom>
              <a:avLst/>
              <a:gdLst/>
              <a:ahLst/>
              <a:cxnLst/>
              <a:rect l="l" t="t" r="r" b="b"/>
              <a:pathLst>
                <a:path w="243839">
                  <a:moveTo>
                    <a:pt x="0" y="0"/>
                  </a:moveTo>
                  <a:lnTo>
                    <a:pt x="243839" y="0"/>
                  </a:lnTo>
                </a:path>
              </a:pathLst>
            </a:custGeom>
            <a:ln w="27432">
              <a:solidFill>
                <a:srgbClr val="7C5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5870447" y="3703319"/>
              <a:ext cx="50800" cy="52069"/>
            </a:xfrm>
            <a:custGeom>
              <a:avLst/>
              <a:gdLst/>
              <a:ahLst/>
              <a:cxnLst/>
              <a:rect l="l" t="t" r="r" b="b"/>
              <a:pathLst>
                <a:path w="50800" h="52070">
                  <a:moveTo>
                    <a:pt x="25146" y="0"/>
                  </a:moveTo>
                  <a:lnTo>
                    <a:pt x="15376" y="2030"/>
                  </a:lnTo>
                  <a:lnTo>
                    <a:pt x="7381" y="7572"/>
                  </a:lnTo>
                  <a:lnTo>
                    <a:pt x="1982" y="15805"/>
                  </a:lnTo>
                  <a:lnTo>
                    <a:pt x="0" y="25907"/>
                  </a:lnTo>
                  <a:lnTo>
                    <a:pt x="1982" y="36010"/>
                  </a:lnTo>
                  <a:lnTo>
                    <a:pt x="7381" y="44243"/>
                  </a:lnTo>
                  <a:lnTo>
                    <a:pt x="15376" y="49785"/>
                  </a:lnTo>
                  <a:lnTo>
                    <a:pt x="25146" y="51815"/>
                  </a:lnTo>
                  <a:lnTo>
                    <a:pt x="34915" y="49785"/>
                  </a:lnTo>
                  <a:lnTo>
                    <a:pt x="42910" y="44243"/>
                  </a:lnTo>
                  <a:lnTo>
                    <a:pt x="48309" y="36010"/>
                  </a:lnTo>
                  <a:lnTo>
                    <a:pt x="50291" y="25907"/>
                  </a:lnTo>
                  <a:lnTo>
                    <a:pt x="48309" y="15805"/>
                  </a:lnTo>
                  <a:lnTo>
                    <a:pt x="42910" y="7572"/>
                  </a:lnTo>
                  <a:lnTo>
                    <a:pt x="34915" y="2030"/>
                  </a:lnTo>
                  <a:lnTo>
                    <a:pt x="25146" y="0"/>
                  </a:lnTo>
                  <a:close/>
                </a:path>
              </a:pathLst>
            </a:custGeom>
            <a:solidFill>
              <a:srgbClr val="8063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5870447" y="3703319"/>
              <a:ext cx="50800" cy="52069"/>
            </a:xfrm>
            <a:custGeom>
              <a:avLst/>
              <a:gdLst/>
              <a:ahLst/>
              <a:cxnLst/>
              <a:rect l="l" t="t" r="r" b="b"/>
              <a:pathLst>
                <a:path w="50800" h="52070">
                  <a:moveTo>
                    <a:pt x="50291" y="25907"/>
                  </a:moveTo>
                  <a:lnTo>
                    <a:pt x="48309" y="36010"/>
                  </a:lnTo>
                  <a:lnTo>
                    <a:pt x="42910" y="44243"/>
                  </a:lnTo>
                  <a:lnTo>
                    <a:pt x="34915" y="49785"/>
                  </a:lnTo>
                  <a:lnTo>
                    <a:pt x="25146" y="51815"/>
                  </a:lnTo>
                  <a:lnTo>
                    <a:pt x="15376" y="49785"/>
                  </a:lnTo>
                  <a:lnTo>
                    <a:pt x="7381" y="44243"/>
                  </a:lnTo>
                  <a:lnTo>
                    <a:pt x="1982" y="36010"/>
                  </a:lnTo>
                  <a:lnTo>
                    <a:pt x="0" y="25907"/>
                  </a:lnTo>
                  <a:lnTo>
                    <a:pt x="1982" y="15805"/>
                  </a:lnTo>
                  <a:lnTo>
                    <a:pt x="7381" y="7572"/>
                  </a:lnTo>
                  <a:lnTo>
                    <a:pt x="15376" y="2030"/>
                  </a:lnTo>
                  <a:lnTo>
                    <a:pt x="25146" y="0"/>
                  </a:lnTo>
                  <a:lnTo>
                    <a:pt x="34915" y="2030"/>
                  </a:lnTo>
                  <a:lnTo>
                    <a:pt x="42910" y="7572"/>
                  </a:lnTo>
                  <a:lnTo>
                    <a:pt x="48309" y="15805"/>
                  </a:lnTo>
                  <a:lnTo>
                    <a:pt x="50291" y="25907"/>
                  </a:lnTo>
                  <a:close/>
                </a:path>
              </a:pathLst>
            </a:custGeom>
            <a:ln w="9144">
              <a:solidFill>
                <a:srgbClr val="7C5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2" name="object 122"/>
          <p:cNvSpPr txBox="1"/>
          <p:nvPr/>
        </p:nvSpPr>
        <p:spPr>
          <a:xfrm>
            <a:off x="4747005" y="3085592"/>
            <a:ext cx="47180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latin typeface="Arial Narrow"/>
                <a:cs typeface="Arial Narrow"/>
              </a:rPr>
              <a:t>Г</a:t>
            </a:r>
            <a:r>
              <a:rPr sz="1100" dirty="0">
                <a:latin typeface="Arial Narrow"/>
                <a:cs typeface="Arial Narrow"/>
              </a:rPr>
              <a:t>лю</a:t>
            </a:r>
            <a:r>
              <a:rPr sz="1100" spc="-5" dirty="0">
                <a:latin typeface="Arial Narrow"/>
                <a:cs typeface="Arial Narrow"/>
              </a:rPr>
              <a:t>ко</a:t>
            </a:r>
            <a:r>
              <a:rPr sz="1100" spc="5" dirty="0">
                <a:latin typeface="Arial Narrow"/>
                <a:cs typeface="Arial Narrow"/>
              </a:rPr>
              <a:t>з</a:t>
            </a:r>
            <a:r>
              <a:rPr sz="1100" dirty="0">
                <a:latin typeface="Arial Narrow"/>
                <a:cs typeface="Arial Narrow"/>
              </a:rPr>
              <a:t>а</a:t>
            </a:r>
            <a:endParaRPr sz="1100">
              <a:latin typeface="Arial Narrow"/>
              <a:cs typeface="Arial Narrow"/>
            </a:endParaRPr>
          </a:p>
        </p:txBody>
      </p:sp>
      <p:sp>
        <p:nvSpPr>
          <p:cNvPr id="123" name="object 123"/>
          <p:cNvSpPr txBox="1"/>
          <p:nvPr/>
        </p:nvSpPr>
        <p:spPr>
          <a:xfrm>
            <a:off x="3924912" y="4291710"/>
            <a:ext cx="142875" cy="353060"/>
          </a:xfrm>
          <a:prstGeom prst="rect">
            <a:avLst/>
          </a:prstGeom>
        </p:spPr>
        <p:txBody>
          <a:bodyPr vert="vert270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800" dirty="0">
                <a:latin typeface="Arial Narrow"/>
                <a:cs typeface="Arial Narrow"/>
              </a:rPr>
              <a:t>ммол</a:t>
            </a:r>
            <a:r>
              <a:rPr sz="800" spc="5" dirty="0">
                <a:latin typeface="Arial Narrow"/>
                <a:cs typeface="Arial Narrow"/>
              </a:rPr>
              <a:t>ь</a:t>
            </a:r>
            <a:r>
              <a:rPr sz="800" spc="-5" dirty="0">
                <a:latin typeface="Arial Narrow"/>
                <a:cs typeface="Arial Narrow"/>
              </a:rPr>
              <a:t>/л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24" name="object 124"/>
          <p:cNvSpPr txBox="1"/>
          <p:nvPr/>
        </p:nvSpPr>
        <p:spPr>
          <a:xfrm>
            <a:off x="6869915" y="4297806"/>
            <a:ext cx="142875" cy="353060"/>
          </a:xfrm>
          <a:prstGeom prst="rect">
            <a:avLst/>
          </a:prstGeom>
        </p:spPr>
        <p:txBody>
          <a:bodyPr vert="vert270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800" dirty="0">
                <a:latin typeface="Arial Narrow"/>
                <a:cs typeface="Arial Narrow"/>
              </a:rPr>
              <a:t>ммол</a:t>
            </a:r>
            <a:r>
              <a:rPr sz="800" spc="5" dirty="0">
                <a:latin typeface="Arial Narrow"/>
                <a:cs typeface="Arial Narrow"/>
              </a:rPr>
              <a:t>ь</a:t>
            </a:r>
            <a:r>
              <a:rPr sz="800" spc="-5" dirty="0">
                <a:latin typeface="Arial Narrow"/>
                <a:cs typeface="Arial Narrow"/>
              </a:rPr>
              <a:t>/л</a:t>
            </a:r>
            <a:endParaRPr sz="800">
              <a:latin typeface="Arial Narrow"/>
              <a:cs typeface="Arial Narrow"/>
            </a:endParaRPr>
          </a:p>
        </p:txBody>
      </p:sp>
      <p:grpSp>
        <p:nvGrpSpPr>
          <p:cNvPr id="125" name="object 125"/>
          <p:cNvGrpSpPr/>
          <p:nvPr/>
        </p:nvGrpSpPr>
        <p:grpSpPr>
          <a:xfrm>
            <a:off x="7180897" y="3367849"/>
            <a:ext cx="1477645" cy="2023110"/>
            <a:chOff x="7180897" y="3367849"/>
            <a:chExt cx="1477645" cy="2023110"/>
          </a:xfrm>
        </p:grpSpPr>
        <p:sp>
          <p:nvSpPr>
            <p:cNvPr id="126" name="object 126"/>
            <p:cNvSpPr/>
            <p:nvPr/>
          </p:nvSpPr>
          <p:spPr>
            <a:xfrm>
              <a:off x="7185659" y="3372611"/>
              <a:ext cx="1468120" cy="2013585"/>
            </a:xfrm>
            <a:custGeom>
              <a:avLst/>
              <a:gdLst/>
              <a:ahLst/>
              <a:cxnLst/>
              <a:rect l="l" t="t" r="r" b="b"/>
              <a:pathLst>
                <a:path w="1468120" h="2013585">
                  <a:moveTo>
                    <a:pt x="27432" y="1987296"/>
                  </a:moveTo>
                  <a:lnTo>
                    <a:pt x="27432" y="0"/>
                  </a:lnTo>
                </a:path>
                <a:path w="1468120" h="2013585">
                  <a:moveTo>
                    <a:pt x="0" y="1987296"/>
                  </a:moveTo>
                  <a:lnTo>
                    <a:pt x="27432" y="1987296"/>
                  </a:lnTo>
                </a:path>
                <a:path w="1468120" h="2013585">
                  <a:moveTo>
                    <a:pt x="0" y="1589532"/>
                  </a:moveTo>
                  <a:lnTo>
                    <a:pt x="27432" y="1589532"/>
                  </a:lnTo>
                </a:path>
                <a:path w="1468120" h="2013585">
                  <a:moveTo>
                    <a:pt x="0" y="1191768"/>
                  </a:moveTo>
                  <a:lnTo>
                    <a:pt x="27432" y="1191768"/>
                  </a:lnTo>
                </a:path>
                <a:path w="1468120" h="2013585">
                  <a:moveTo>
                    <a:pt x="0" y="795527"/>
                  </a:moveTo>
                  <a:lnTo>
                    <a:pt x="27432" y="795527"/>
                  </a:lnTo>
                </a:path>
                <a:path w="1468120" h="2013585">
                  <a:moveTo>
                    <a:pt x="0" y="397763"/>
                  </a:moveTo>
                  <a:lnTo>
                    <a:pt x="27432" y="397763"/>
                  </a:lnTo>
                </a:path>
                <a:path w="1468120" h="2013585">
                  <a:moveTo>
                    <a:pt x="0" y="0"/>
                  </a:moveTo>
                  <a:lnTo>
                    <a:pt x="27432" y="0"/>
                  </a:lnTo>
                </a:path>
                <a:path w="1468120" h="2013585">
                  <a:moveTo>
                    <a:pt x="27432" y="1987296"/>
                  </a:moveTo>
                  <a:lnTo>
                    <a:pt x="1467612" y="1987296"/>
                  </a:lnTo>
                </a:path>
                <a:path w="1468120" h="2013585">
                  <a:moveTo>
                    <a:pt x="27432" y="1987296"/>
                  </a:moveTo>
                  <a:lnTo>
                    <a:pt x="27432" y="2013203"/>
                  </a:lnTo>
                </a:path>
                <a:path w="1468120" h="2013585">
                  <a:moveTo>
                    <a:pt x="266700" y="1987296"/>
                  </a:moveTo>
                  <a:lnTo>
                    <a:pt x="266700" y="2013203"/>
                  </a:lnTo>
                </a:path>
                <a:path w="1468120" h="2013585">
                  <a:moveTo>
                    <a:pt x="507492" y="1987296"/>
                  </a:moveTo>
                  <a:lnTo>
                    <a:pt x="507492" y="2013203"/>
                  </a:lnTo>
                </a:path>
                <a:path w="1468120" h="2013585">
                  <a:moveTo>
                    <a:pt x="746760" y="1987296"/>
                  </a:moveTo>
                  <a:lnTo>
                    <a:pt x="746760" y="2013203"/>
                  </a:lnTo>
                </a:path>
                <a:path w="1468120" h="2013585">
                  <a:moveTo>
                    <a:pt x="987551" y="1987296"/>
                  </a:moveTo>
                  <a:lnTo>
                    <a:pt x="987551" y="2013203"/>
                  </a:lnTo>
                </a:path>
                <a:path w="1468120" h="2013585">
                  <a:moveTo>
                    <a:pt x="1226820" y="1987296"/>
                  </a:moveTo>
                  <a:lnTo>
                    <a:pt x="1226820" y="2013203"/>
                  </a:lnTo>
                </a:path>
                <a:path w="1468120" h="2013585">
                  <a:moveTo>
                    <a:pt x="1467612" y="1987296"/>
                  </a:moveTo>
                  <a:lnTo>
                    <a:pt x="1467612" y="2013203"/>
                  </a:lnTo>
                </a:path>
              </a:pathLst>
            </a:custGeom>
            <a:ln w="9144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7331963" y="3532631"/>
              <a:ext cx="1201420" cy="1386840"/>
            </a:xfrm>
            <a:custGeom>
              <a:avLst/>
              <a:gdLst/>
              <a:ahLst/>
              <a:cxnLst/>
              <a:rect l="l" t="t" r="r" b="b"/>
              <a:pathLst>
                <a:path w="1201420" h="1386839">
                  <a:moveTo>
                    <a:pt x="0" y="1386839"/>
                  </a:moveTo>
                  <a:lnTo>
                    <a:pt x="240791" y="0"/>
                  </a:lnTo>
                  <a:lnTo>
                    <a:pt x="480059" y="128015"/>
                  </a:lnTo>
                  <a:lnTo>
                    <a:pt x="720851" y="589787"/>
                  </a:lnTo>
                  <a:lnTo>
                    <a:pt x="960119" y="1158239"/>
                  </a:lnTo>
                  <a:lnTo>
                    <a:pt x="1200911" y="1380743"/>
                  </a:lnTo>
                </a:path>
              </a:pathLst>
            </a:custGeom>
            <a:ln w="27432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8" name="object 12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95959" y="4882451"/>
              <a:ext cx="73532" cy="73533"/>
            </a:xfrm>
            <a:prstGeom prst="rect">
              <a:avLst/>
            </a:prstGeom>
          </p:spPr>
        </p:pic>
        <p:pic>
          <p:nvPicPr>
            <p:cNvPr id="129" name="object 12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35227" y="3495611"/>
              <a:ext cx="73532" cy="73533"/>
            </a:xfrm>
            <a:prstGeom prst="rect">
              <a:avLst/>
            </a:prstGeom>
          </p:spPr>
        </p:pic>
        <p:pic>
          <p:nvPicPr>
            <p:cNvPr id="130" name="object 13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776019" y="3623627"/>
              <a:ext cx="73533" cy="73533"/>
            </a:xfrm>
            <a:prstGeom prst="rect">
              <a:avLst/>
            </a:prstGeom>
          </p:spPr>
        </p:pic>
        <p:pic>
          <p:nvPicPr>
            <p:cNvPr id="131" name="object 13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15287" y="4083875"/>
              <a:ext cx="73532" cy="73532"/>
            </a:xfrm>
            <a:prstGeom prst="rect">
              <a:avLst/>
            </a:prstGeom>
          </p:spPr>
        </p:pic>
        <p:pic>
          <p:nvPicPr>
            <p:cNvPr id="132" name="object 13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256079" y="4652327"/>
              <a:ext cx="73532" cy="73533"/>
            </a:xfrm>
            <a:prstGeom prst="rect">
              <a:avLst/>
            </a:prstGeom>
          </p:spPr>
        </p:pic>
        <p:pic>
          <p:nvPicPr>
            <p:cNvPr id="133" name="object 13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96871" y="4876355"/>
              <a:ext cx="73533" cy="73532"/>
            </a:xfrm>
            <a:prstGeom prst="rect">
              <a:avLst/>
            </a:prstGeom>
          </p:spPr>
        </p:pic>
        <p:sp>
          <p:nvSpPr>
            <p:cNvPr id="134" name="object 134"/>
            <p:cNvSpPr/>
            <p:nvPr/>
          </p:nvSpPr>
          <p:spPr>
            <a:xfrm>
              <a:off x="7331963" y="3506723"/>
              <a:ext cx="1201420" cy="495300"/>
            </a:xfrm>
            <a:custGeom>
              <a:avLst/>
              <a:gdLst/>
              <a:ahLst/>
              <a:cxnLst/>
              <a:rect l="l" t="t" r="r" b="b"/>
              <a:pathLst>
                <a:path w="1201420" h="495300">
                  <a:moveTo>
                    <a:pt x="0" y="495300"/>
                  </a:moveTo>
                  <a:lnTo>
                    <a:pt x="240791" y="24384"/>
                  </a:lnTo>
                  <a:lnTo>
                    <a:pt x="480059" y="0"/>
                  </a:lnTo>
                  <a:lnTo>
                    <a:pt x="720851" y="76200"/>
                  </a:lnTo>
                  <a:lnTo>
                    <a:pt x="960119" y="106680"/>
                  </a:lnTo>
                  <a:lnTo>
                    <a:pt x="1200911" y="48767"/>
                  </a:lnTo>
                </a:path>
              </a:pathLst>
            </a:custGeom>
            <a:ln w="27432">
              <a:solidFill>
                <a:srgbClr val="BD4A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7300467" y="3967987"/>
              <a:ext cx="64135" cy="64135"/>
            </a:xfrm>
            <a:custGeom>
              <a:avLst/>
              <a:gdLst/>
              <a:ahLst/>
              <a:cxnLst/>
              <a:rect l="l" t="t" r="r" b="b"/>
              <a:pathLst>
                <a:path w="64134" h="64135">
                  <a:moveTo>
                    <a:pt x="64007" y="0"/>
                  </a:moveTo>
                  <a:lnTo>
                    <a:pt x="0" y="0"/>
                  </a:lnTo>
                  <a:lnTo>
                    <a:pt x="0" y="64007"/>
                  </a:lnTo>
                  <a:lnTo>
                    <a:pt x="64007" y="64007"/>
                  </a:lnTo>
                  <a:lnTo>
                    <a:pt x="64007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7300467" y="3967987"/>
              <a:ext cx="64135" cy="64135"/>
            </a:xfrm>
            <a:custGeom>
              <a:avLst/>
              <a:gdLst/>
              <a:ahLst/>
              <a:cxnLst/>
              <a:rect l="l" t="t" r="r" b="b"/>
              <a:pathLst>
                <a:path w="64134" h="64135">
                  <a:moveTo>
                    <a:pt x="0" y="64007"/>
                  </a:moveTo>
                  <a:lnTo>
                    <a:pt x="64007" y="64007"/>
                  </a:lnTo>
                  <a:lnTo>
                    <a:pt x="64007" y="0"/>
                  </a:lnTo>
                  <a:lnTo>
                    <a:pt x="0" y="0"/>
                  </a:lnTo>
                  <a:lnTo>
                    <a:pt x="0" y="64007"/>
                  </a:lnTo>
                  <a:close/>
                </a:path>
              </a:pathLst>
            </a:custGeom>
            <a:ln w="9525">
              <a:solidFill>
                <a:srgbClr val="BD4A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7539735" y="3497071"/>
              <a:ext cx="64135" cy="64135"/>
            </a:xfrm>
            <a:custGeom>
              <a:avLst/>
              <a:gdLst/>
              <a:ahLst/>
              <a:cxnLst/>
              <a:rect l="l" t="t" r="r" b="b"/>
              <a:pathLst>
                <a:path w="64134" h="64135">
                  <a:moveTo>
                    <a:pt x="64007" y="0"/>
                  </a:moveTo>
                  <a:lnTo>
                    <a:pt x="0" y="0"/>
                  </a:lnTo>
                  <a:lnTo>
                    <a:pt x="0" y="64008"/>
                  </a:lnTo>
                  <a:lnTo>
                    <a:pt x="64007" y="64008"/>
                  </a:lnTo>
                  <a:lnTo>
                    <a:pt x="64007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7539735" y="3497071"/>
              <a:ext cx="64135" cy="64135"/>
            </a:xfrm>
            <a:custGeom>
              <a:avLst/>
              <a:gdLst/>
              <a:ahLst/>
              <a:cxnLst/>
              <a:rect l="l" t="t" r="r" b="b"/>
              <a:pathLst>
                <a:path w="64134" h="64135">
                  <a:moveTo>
                    <a:pt x="0" y="64008"/>
                  </a:moveTo>
                  <a:lnTo>
                    <a:pt x="64007" y="64008"/>
                  </a:lnTo>
                  <a:lnTo>
                    <a:pt x="64007" y="0"/>
                  </a:lnTo>
                  <a:lnTo>
                    <a:pt x="0" y="0"/>
                  </a:lnTo>
                  <a:lnTo>
                    <a:pt x="0" y="64008"/>
                  </a:lnTo>
                  <a:close/>
                </a:path>
              </a:pathLst>
            </a:custGeom>
            <a:ln w="9525">
              <a:solidFill>
                <a:srgbClr val="BD4A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7780527" y="3474211"/>
              <a:ext cx="64135" cy="64135"/>
            </a:xfrm>
            <a:custGeom>
              <a:avLst/>
              <a:gdLst/>
              <a:ahLst/>
              <a:cxnLst/>
              <a:rect l="l" t="t" r="r" b="b"/>
              <a:pathLst>
                <a:path w="64134" h="64135">
                  <a:moveTo>
                    <a:pt x="64007" y="0"/>
                  </a:moveTo>
                  <a:lnTo>
                    <a:pt x="0" y="0"/>
                  </a:lnTo>
                  <a:lnTo>
                    <a:pt x="0" y="64008"/>
                  </a:lnTo>
                  <a:lnTo>
                    <a:pt x="64007" y="64008"/>
                  </a:lnTo>
                  <a:lnTo>
                    <a:pt x="64007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7780527" y="3474211"/>
              <a:ext cx="64135" cy="64135"/>
            </a:xfrm>
            <a:custGeom>
              <a:avLst/>
              <a:gdLst/>
              <a:ahLst/>
              <a:cxnLst/>
              <a:rect l="l" t="t" r="r" b="b"/>
              <a:pathLst>
                <a:path w="64134" h="64135">
                  <a:moveTo>
                    <a:pt x="0" y="64008"/>
                  </a:moveTo>
                  <a:lnTo>
                    <a:pt x="64007" y="64008"/>
                  </a:lnTo>
                  <a:lnTo>
                    <a:pt x="64007" y="0"/>
                  </a:lnTo>
                  <a:lnTo>
                    <a:pt x="0" y="0"/>
                  </a:lnTo>
                  <a:lnTo>
                    <a:pt x="0" y="64008"/>
                  </a:lnTo>
                  <a:close/>
                </a:path>
              </a:pathLst>
            </a:custGeom>
            <a:ln w="9525">
              <a:solidFill>
                <a:srgbClr val="BD4A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8019795" y="3550411"/>
              <a:ext cx="64135" cy="64135"/>
            </a:xfrm>
            <a:custGeom>
              <a:avLst/>
              <a:gdLst/>
              <a:ahLst/>
              <a:cxnLst/>
              <a:rect l="l" t="t" r="r" b="b"/>
              <a:pathLst>
                <a:path w="64134" h="64135">
                  <a:moveTo>
                    <a:pt x="64007" y="0"/>
                  </a:moveTo>
                  <a:lnTo>
                    <a:pt x="0" y="0"/>
                  </a:lnTo>
                  <a:lnTo>
                    <a:pt x="0" y="64007"/>
                  </a:lnTo>
                  <a:lnTo>
                    <a:pt x="64007" y="64007"/>
                  </a:lnTo>
                  <a:lnTo>
                    <a:pt x="64007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8019795" y="3550411"/>
              <a:ext cx="64135" cy="64135"/>
            </a:xfrm>
            <a:custGeom>
              <a:avLst/>
              <a:gdLst/>
              <a:ahLst/>
              <a:cxnLst/>
              <a:rect l="l" t="t" r="r" b="b"/>
              <a:pathLst>
                <a:path w="64134" h="64135">
                  <a:moveTo>
                    <a:pt x="0" y="64007"/>
                  </a:moveTo>
                  <a:lnTo>
                    <a:pt x="64007" y="64007"/>
                  </a:lnTo>
                  <a:lnTo>
                    <a:pt x="64007" y="0"/>
                  </a:lnTo>
                  <a:lnTo>
                    <a:pt x="0" y="0"/>
                  </a:lnTo>
                  <a:lnTo>
                    <a:pt x="0" y="64007"/>
                  </a:lnTo>
                  <a:close/>
                </a:path>
              </a:pathLst>
            </a:custGeom>
            <a:ln w="9525">
              <a:solidFill>
                <a:srgbClr val="BD4A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8260587" y="3580891"/>
              <a:ext cx="64135" cy="64135"/>
            </a:xfrm>
            <a:custGeom>
              <a:avLst/>
              <a:gdLst/>
              <a:ahLst/>
              <a:cxnLst/>
              <a:rect l="l" t="t" r="r" b="b"/>
              <a:pathLst>
                <a:path w="64134" h="64135">
                  <a:moveTo>
                    <a:pt x="64007" y="0"/>
                  </a:moveTo>
                  <a:lnTo>
                    <a:pt x="0" y="0"/>
                  </a:lnTo>
                  <a:lnTo>
                    <a:pt x="0" y="64008"/>
                  </a:lnTo>
                  <a:lnTo>
                    <a:pt x="64007" y="64008"/>
                  </a:lnTo>
                  <a:lnTo>
                    <a:pt x="64007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8260587" y="3580891"/>
              <a:ext cx="64135" cy="64135"/>
            </a:xfrm>
            <a:custGeom>
              <a:avLst/>
              <a:gdLst/>
              <a:ahLst/>
              <a:cxnLst/>
              <a:rect l="l" t="t" r="r" b="b"/>
              <a:pathLst>
                <a:path w="64134" h="64135">
                  <a:moveTo>
                    <a:pt x="0" y="64008"/>
                  </a:moveTo>
                  <a:lnTo>
                    <a:pt x="64007" y="64008"/>
                  </a:lnTo>
                  <a:lnTo>
                    <a:pt x="64007" y="0"/>
                  </a:lnTo>
                  <a:lnTo>
                    <a:pt x="0" y="0"/>
                  </a:lnTo>
                  <a:lnTo>
                    <a:pt x="0" y="64008"/>
                  </a:lnTo>
                  <a:close/>
                </a:path>
              </a:pathLst>
            </a:custGeom>
            <a:ln w="9525">
              <a:solidFill>
                <a:srgbClr val="BD4A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8501379" y="3522979"/>
              <a:ext cx="64135" cy="64135"/>
            </a:xfrm>
            <a:custGeom>
              <a:avLst/>
              <a:gdLst/>
              <a:ahLst/>
              <a:cxnLst/>
              <a:rect l="l" t="t" r="r" b="b"/>
              <a:pathLst>
                <a:path w="64134" h="64135">
                  <a:moveTo>
                    <a:pt x="64007" y="0"/>
                  </a:moveTo>
                  <a:lnTo>
                    <a:pt x="0" y="0"/>
                  </a:lnTo>
                  <a:lnTo>
                    <a:pt x="0" y="64008"/>
                  </a:lnTo>
                  <a:lnTo>
                    <a:pt x="64007" y="64008"/>
                  </a:lnTo>
                  <a:lnTo>
                    <a:pt x="64007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8501379" y="3522979"/>
              <a:ext cx="64135" cy="64135"/>
            </a:xfrm>
            <a:custGeom>
              <a:avLst/>
              <a:gdLst/>
              <a:ahLst/>
              <a:cxnLst/>
              <a:rect l="l" t="t" r="r" b="b"/>
              <a:pathLst>
                <a:path w="64134" h="64135">
                  <a:moveTo>
                    <a:pt x="0" y="64008"/>
                  </a:moveTo>
                  <a:lnTo>
                    <a:pt x="64007" y="64008"/>
                  </a:lnTo>
                  <a:lnTo>
                    <a:pt x="64007" y="0"/>
                  </a:lnTo>
                  <a:lnTo>
                    <a:pt x="0" y="0"/>
                  </a:lnTo>
                  <a:lnTo>
                    <a:pt x="0" y="64008"/>
                  </a:lnTo>
                  <a:close/>
                </a:path>
              </a:pathLst>
            </a:custGeom>
            <a:ln w="9525">
              <a:solidFill>
                <a:srgbClr val="BD4A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7331963" y="3528059"/>
              <a:ext cx="1201420" cy="501650"/>
            </a:xfrm>
            <a:custGeom>
              <a:avLst/>
              <a:gdLst/>
              <a:ahLst/>
              <a:cxnLst/>
              <a:rect l="l" t="t" r="r" b="b"/>
              <a:pathLst>
                <a:path w="1201420" h="501650">
                  <a:moveTo>
                    <a:pt x="0" y="388619"/>
                  </a:moveTo>
                  <a:lnTo>
                    <a:pt x="240791" y="25907"/>
                  </a:lnTo>
                  <a:lnTo>
                    <a:pt x="480059" y="0"/>
                  </a:lnTo>
                  <a:lnTo>
                    <a:pt x="720851" y="13715"/>
                  </a:lnTo>
                  <a:lnTo>
                    <a:pt x="960119" y="39624"/>
                  </a:lnTo>
                  <a:lnTo>
                    <a:pt x="1200911" y="501395"/>
                  </a:lnTo>
                </a:path>
              </a:pathLst>
            </a:custGeom>
            <a:ln w="27432">
              <a:solidFill>
                <a:srgbClr val="97B8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8" name="object 14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295959" y="3879659"/>
              <a:ext cx="73532" cy="73532"/>
            </a:xfrm>
            <a:prstGeom prst="rect">
              <a:avLst/>
            </a:prstGeom>
          </p:spPr>
        </p:pic>
        <p:pic>
          <p:nvPicPr>
            <p:cNvPr id="149" name="object 14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35227" y="3515423"/>
              <a:ext cx="73532" cy="73533"/>
            </a:xfrm>
            <a:prstGeom prst="rect">
              <a:avLst/>
            </a:prstGeom>
          </p:spPr>
        </p:pic>
        <p:pic>
          <p:nvPicPr>
            <p:cNvPr id="150" name="object 15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776019" y="3491039"/>
              <a:ext cx="73533" cy="73533"/>
            </a:xfrm>
            <a:prstGeom prst="rect">
              <a:avLst/>
            </a:prstGeom>
          </p:spPr>
        </p:pic>
        <p:pic>
          <p:nvPicPr>
            <p:cNvPr id="151" name="object 15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015287" y="3504755"/>
              <a:ext cx="73532" cy="73533"/>
            </a:xfrm>
            <a:prstGeom prst="rect">
              <a:avLst/>
            </a:prstGeom>
          </p:spPr>
        </p:pic>
        <p:pic>
          <p:nvPicPr>
            <p:cNvPr id="152" name="object 15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256079" y="3529139"/>
              <a:ext cx="73532" cy="73533"/>
            </a:xfrm>
            <a:prstGeom prst="rect">
              <a:avLst/>
            </a:prstGeom>
          </p:spPr>
        </p:pic>
        <p:pic>
          <p:nvPicPr>
            <p:cNvPr id="153" name="object 15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496871" y="3990911"/>
              <a:ext cx="73533" cy="73532"/>
            </a:xfrm>
            <a:prstGeom prst="rect">
              <a:avLst/>
            </a:prstGeom>
          </p:spPr>
        </p:pic>
        <p:sp>
          <p:nvSpPr>
            <p:cNvPr id="154" name="object 154"/>
            <p:cNvSpPr/>
            <p:nvPr/>
          </p:nvSpPr>
          <p:spPr>
            <a:xfrm>
              <a:off x="7331963" y="3531107"/>
              <a:ext cx="1201420" cy="1047115"/>
            </a:xfrm>
            <a:custGeom>
              <a:avLst/>
              <a:gdLst/>
              <a:ahLst/>
              <a:cxnLst/>
              <a:rect l="l" t="t" r="r" b="b"/>
              <a:pathLst>
                <a:path w="1201420" h="1047114">
                  <a:moveTo>
                    <a:pt x="0" y="416051"/>
                  </a:moveTo>
                  <a:lnTo>
                    <a:pt x="240791" y="0"/>
                  </a:lnTo>
                  <a:lnTo>
                    <a:pt x="480059" y="36575"/>
                  </a:lnTo>
                  <a:lnTo>
                    <a:pt x="720851" y="341375"/>
                  </a:lnTo>
                  <a:lnTo>
                    <a:pt x="960119" y="833627"/>
                  </a:lnTo>
                  <a:lnTo>
                    <a:pt x="1200911" y="1046987"/>
                  </a:lnTo>
                </a:path>
              </a:pathLst>
            </a:custGeom>
            <a:ln w="27432">
              <a:solidFill>
                <a:srgbClr val="7C5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5" name="object 15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295705" y="3908361"/>
              <a:ext cx="73532" cy="73532"/>
            </a:xfrm>
            <a:prstGeom prst="rect">
              <a:avLst/>
            </a:prstGeom>
          </p:spPr>
        </p:pic>
        <p:pic>
          <p:nvPicPr>
            <p:cNvPr id="156" name="object 15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534973" y="3492309"/>
              <a:ext cx="73533" cy="73532"/>
            </a:xfrm>
            <a:prstGeom prst="rect">
              <a:avLst/>
            </a:prstGeom>
          </p:spPr>
        </p:pic>
        <p:pic>
          <p:nvPicPr>
            <p:cNvPr id="157" name="object 15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775765" y="3530409"/>
              <a:ext cx="73532" cy="73532"/>
            </a:xfrm>
            <a:prstGeom prst="rect">
              <a:avLst/>
            </a:prstGeom>
          </p:spPr>
        </p:pic>
        <p:pic>
          <p:nvPicPr>
            <p:cNvPr id="158" name="object 15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015033" y="3833685"/>
              <a:ext cx="73532" cy="73532"/>
            </a:xfrm>
            <a:prstGeom prst="rect">
              <a:avLst/>
            </a:prstGeom>
          </p:spPr>
        </p:pic>
        <p:pic>
          <p:nvPicPr>
            <p:cNvPr id="159" name="object 15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255825" y="4325937"/>
              <a:ext cx="73532" cy="73532"/>
            </a:xfrm>
            <a:prstGeom prst="rect">
              <a:avLst/>
            </a:prstGeom>
          </p:spPr>
        </p:pic>
        <p:pic>
          <p:nvPicPr>
            <p:cNvPr id="160" name="object 16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496617" y="4540821"/>
              <a:ext cx="73533" cy="73533"/>
            </a:xfrm>
            <a:prstGeom prst="rect">
              <a:avLst/>
            </a:prstGeom>
          </p:spPr>
        </p:pic>
      </p:grpSp>
      <p:sp>
        <p:nvSpPr>
          <p:cNvPr id="161" name="object 161"/>
          <p:cNvSpPr txBox="1"/>
          <p:nvPr/>
        </p:nvSpPr>
        <p:spPr>
          <a:xfrm>
            <a:off x="7088505" y="5289930"/>
            <a:ext cx="64769" cy="1282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650" spc="10" dirty="0">
                <a:latin typeface="Arial Narrow"/>
                <a:cs typeface="Arial Narrow"/>
              </a:rPr>
              <a:t>0</a:t>
            </a:r>
            <a:endParaRPr sz="650">
              <a:latin typeface="Arial Narrow"/>
              <a:cs typeface="Arial Narrow"/>
            </a:endParaRPr>
          </a:p>
        </p:txBody>
      </p:sp>
      <p:sp>
        <p:nvSpPr>
          <p:cNvPr id="162" name="object 162"/>
          <p:cNvSpPr txBox="1"/>
          <p:nvPr/>
        </p:nvSpPr>
        <p:spPr>
          <a:xfrm>
            <a:off x="7088505" y="4892166"/>
            <a:ext cx="64769" cy="1282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650" spc="10" dirty="0">
                <a:latin typeface="Arial Narrow"/>
                <a:cs typeface="Arial Narrow"/>
              </a:rPr>
              <a:t>5</a:t>
            </a:r>
            <a:endParaRPr sz="650">
              <a:latin typeface="Arial Narrow"/>
              <a:cs typeface="Arial Narrow"/>
            </a:endParaRPr>
          </a:p>
        </p:txBody>
      </p:sp>
      <p:sp>
        <p:nvSpPr>
          <p:cNvPr id="163" name="object 163"/>
          <p:cNvSpPr txBox="1"/>
          <p:nvPr/>
        </p:nvSpPr>
        <p:spPr>
          <a:xfrm>
            <a:off x="7049769" y="4494403"/>
            <a:ext cx="101600" cy="1282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650" dirty="0">
                <a:latin typeface="Arial Narrow"/>
                <a:cs typeface="Arial Narrow"/>
              </a:rPr>
              <a:t>10</a:t>
            </a:r>
            <a:endParaRPr sz="650">
              <a:latin typeface="Arial Narrow"/>
              <a:cs typeface="Arial Narrow"/>
            </a:endParaRPr>
          </a:p>
        </p:txBody>
      </p:sp>
      <p:sp>
        <p:nvSpPr>
          <p:cNvPr id="164" name="object 164"/>
          <p:cNvSpPr txBox="1"/>
          <p:nvPr/>
        </p:nvSpPr>
        <p:spPr>
          <a:xfrm>
            <a:off x="7049769" y="4096639"/>
            <a:ext cx="101600" cy="1282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650" dirty="0">
                <a:latin typeface="Arial Narrow"/>
                <a:cs typeface="Arial Narrow"/>
              </a:rPr>
              <a:t>15</a:t>
            </a:r>
            <a:endParaRPr sz="650">
              <a:latin typeface="Arial Narrow"/>
              <a:cs typeface="Arial Narrow"/>
            </a:endParaRPr>
          </a:p>
        </p:txBody>
      </p:sp>
      <p:sp>
        <p:nvSpPr>
          <p:cNvPr id="165" name="object 165"/>
          <p:cNvSpPr txBox="1"/>
          <p:nvPr/>
        </p:nvSpPr>
        <p:spPr>
          <a:xfrm>
            <a:off x="7049769" y="3698875"/>
            <a:ext cx="101600" cy="1282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650" dirty="0">
                <a:latin typeface="Arial Narrow"/>
                <a:cs typeface="Arial Narrow"/>
              </a:rPr>
              <a:t>20</a:t>
            </a:r>
            <a:endParaRPr sz="650">
              <a:latin typeface="Arial Narrow"/>
              <a:cs typeface="Arial Narrow"/>
            </a:endParaRPr>
          </a:p>
        </p:txBody>
      </p:sp>
      <p:sp>
        <p:nvSpPr>
          <p:cNvPr id="166" name="object 166"/>
          <p:cNvSpPr txBox="1"/>
          <p:nvPr/>
        </p:nvSpPr>
        <p:spPr>
          <a:xfrm>
            <a:off x="7049769" y="3300806"/>
            <a:ext cx="101600" cy="12827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50" dirty="0">
                <a:latin typeface="Arial Narrow"/>
                <a:cs typeface="Arial Narrow"/>
              </a:rPr>
              <a:t>25</a:t>
            </a:r>
            <a:endParaRPr sz="650">
              <a:latin typeface="Arial Narrow"/>
              <a:cs typeface="Arial Narrow"/>
            </a:endParaRPr>
          </a:p>
        </p:txBody>
      </p:sp>
      <p:sp>
        <p:nvSpPr>
          <p:cNvPr id="167" name="object 167"/>
          <p:cNvSpPr txBox="1"/>
          <p:nvPr/>
        </p:nvSpPr>
        <p:spPr>
          <a:xfrm>
            <a:off x="7274432" y="5377688"/>
            <a:ext cx="159258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60985" algn="l"/>
                <a:tab pos="501015" algn="l"/>
                <a:tab pos="741045" algn="l"/>
                <a:tab pos="962025" algn="l"/>
              </a:tabLst>
            </a:pPr>
            <a:r>
              <a:rPr sz="650" spc="10" dirty="0">
                <a:latin typeface="Arial Narrow"/>
                <a:cs typeface="Arial Narrow"/>
              </a:rPr>
              <a:t>ИУ	</a:t>
            </a:r>
            <a:r>
              <a:rPr sz="650" spc="5" dirty="0">
                <a:latin typeface="Arial Narrow"/>
                <a:cs typeface="Arial Narrow"/>
              </a:rPr>
              <a:t>30	60	90	120 150</a:t>
            </a:r>
            <a:r>
              <a:rPr sz="650" spc="70" dirty="0">
                <a:latin typeface="Arial Narrow"/>
                <a:cs typeface="Arial Narrow"/>
              </a:rPr>
              <a:t> </a:t>
            </a:r>
            <a:r>
              <a:rPr sz="1200" baseline="3472" dirty="0">
                <a:latin typeface="Arial Narrow"/>
                <a:cs typeface="Arial Narrow"/>
              </a:rPr>
              <a:t>мин</a:t>
            </a:r>
            <a:endParaRPr sz="1200" baseline="3472">
              <a:latin typeface="Arial Narrow"/>
              <a:cs typeface="Arial Narrow"/>
            </a:endParaRPr>
          </a:p>
        </p:txBody>
      </p:sp>
      <p:sp>
        <p:nvSpPr>
          <p:cNvPr id="168" name="object 168"/>
          <p:cNvSpPr/>
          <p:nvPr/>
        </p:nvSpPr>
        <p:spPr>
          <a:xfrm>
            <a:off x="8226824" y="3951604"/>
            <a:ext cx="453390" cy="547370"/>
          </a:xfrm>
          <a:custGeom>
            <a:avLst/>
            <a:gdLst/>
            <a:ahLst/>
            <a:cxnLst/>
            <a:rect l="l" t="t" r="r" b="b"/>
            <a:pathLst>
              <a:path w="453390" h="547370">
                <a:moveTo>
                  <a:pt x="288017" y="125603"/>
                </a:moveTo>
                <a:lnTo>
                  <a:pt x="232225" y="113594"/>
                </a:lnTo>
                <a:lnTo>
                  <a:pt x="178876" y="104579"/>
                </a:lnTo>
                <a:lnTo>
                  <a:pt x="130082" y="101581"/>
                </a:lnTo>
                <a:lnTo>
                  <a:pt x="87951" y="107623"/>
                </a:lnTo>
                <a:lnTo>
                  <a:pt x="30275" y="161340"/>
                </a:lnTo>
                <a:lnTo>
                  <a:pt x="13470" y="212374"/>
                </a:lnTo>
                <a:lnTo>
                  <a:pt x="3577" y="270570"/>
                </a:lnTo>
                <a:lnTo>
                  <a:pt x="0" y="327670"/>
                </a:lnTo>
                <a:lnTo>
                  <a:pt x="2140" y="375412"/>
                </a:lnTo>
                <a:lnTo>
                  <a:pt x="10332" y="424993"/>
                </a:lnTo>
                <a:lnTo>
                  <a:pt x="26048" y="470122"/>
                </a:lnTo>
                <a:lnTo>
                  <a:pt x="54004" y="506535"/>
                </a:lnTo>
                <a:lnTo>
                  <a:pt x="98914" y="529971"/>
                </a:lnTo>
                <a:lnTo>
                  <a:pt x="138653" y="538135"/>
                </a:lnTo>
                <a:lnTo>
                  <a:pt x="191241" y="544137"/>
                </a:lnTo>
                <a:lnTo>
                  <a:pt x="250790" y="546859"/>
                </a:lnTo>
                <a:lnTo>
                  <a:pt x="311409" y="545179"/>
                </a:lnTo>
                <a:lnTo>
                  <a:pt x="367210" y="537979"/>
                </a:lnTo>
                <a:lnTo>
                  <a:pt x="412303" y="524139"/>
                </a:lnTo>
                <a:lnTo>
                  <a:pt x="452616" y="469414"/>
                </a:lnTo>
                <a:lnTo>
                  <a:pt x="453072" y="424588"/>
                </a:lnTo>
                <a:lnTo>
                  <a:pt x="444211" y="372160"/>
                </a:lnTo>
                <a:lnTo>
                  <a:pt x="428076" y="316228"/>
                </a:lnTo>
                <a:lnTo>
                  <a:pt x="406712" y="260892"/>
                </a:lnTo>
                <a:lnTo>
                  <a:pt x="382162" y="210250"/>
                </a:lnTo>
                <a:lnTo>
                  <a:pt x="356470" y="168402"/>
                </a:lnTo>
                <a:lnTo>
                  <a:pt x="328071" y="134774"/>
                </a:lnTo>
                <a:lnTo>
                  <a:pt x="294613" y="105569"/>
                </a:lnTo>
                <a:lnTo>
                  <a:pt x="256963" y="80047"/>
                </a:lnTo>
                <a:lnTo>
                  <a:pt x="215987" y="57469"/>
                </a:lnTo>
                <a:lnTo>
                  <a:pt x="172552" y="37095"/>
                </a:lnTo>
                <a:lnTo>
                  <a:pt x="127524" y="18185"/>
                </a:lnTo>
                <a:lnTo>
                  <a:pt x="81769" y="0"/>
                </a:lnTo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 txBox="1"/>
          <p:nvPr/>
        </p:nvSpPr>
        <p:spPr>
          <a:xfrm>
            <a:off x="1697227" y="5565140"/>
            <a:ext cx="566610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Times New Roman"/>
                <a:cs typeface="Times New Roman"/>
              </a:rPr>
              <a:t>* - </a:t>
            </a:r>
            <a:r>
              <a:rPr sz="800" spc="-5" dirty="0">
                <a:latin typeface="Times New Roman"/>
                <a:cs typeface="Times New Roman"/>
              </a:rPr>
              <a:t>различия достоверны по сравнению </a:t>
            </a:r>
            <a:r>
              <a:rPr sz="800" dirty="0">
                <a:latin typeface="Times New Roman"/>
                <a:cs typeface="Times New Roman"/>
              </a:rPr>
              <a:t>с </a:t>
            </a:r>
            <a:r>
              <a:rPr sz="800" spc="-5" dirty="0">
                <a:latin typeface="Times New Roman"/>
                <a:cs typeface="Times New Roman"/>
              </a:rPr>
              <a:t>интактным контролем </a:t>
            </a:r>
            <a:r>
              <a:rPr sz="800" dirty="0">
                <a:latin typeface="Times New Roman"/>
                <a:cs typeface="Times New Roman"/>
              </a:rPr>
              <a:t>(р&lt;0,05); ● - </a:t>
            </a:r>
            <a:r>
              <a:rPr sz="800" spc="-5" dirty="0">
                <a:latin typeface="Times New Roman"/>
                <a:cs typeface="Times New Roman"/>
              </a:rPr>
              <a:t>достоверность различие </a:t>
            </a:r>
            <a:r>
              <a:rPr sz="800" dirty="0">
                <a:latin typeface="Times New Roman"/>
                <a:cs typeface="Times New Roman"/>
              </a:rPr>
              <a:t>с </a:t>
            </a:r>
            <a:r>
              <a:rPr sz="800" spc="-5" dirty="0">
                <a:latin typeface="Times New Roman"/>
                <a:cs typeface="Times New Roman"/>
              </a:rPr>
              <a:t>патологическим</a:t>
            </a:r>
            <a:r>
              <a:rPr sz="800" spc="-105" dirty="0">
                <a:latin typeface="Times New Roman"/>
                <a:cs typeface="Times New Roman"/>
              </a:rPr>
              <a:t> </a:t>
            </a:r>
            <a:r>
              <a:rPr sz="800" spc="-5" dirty="0">
                <a:latin typeface="Times New Roman"/>
                <a:cs typeface="Times New Roman"/>
              </a:rPr>
              <a:t>контролем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70" name="object 170"/>
          <p:cNvSpPr txBox="1"/>
          <p:nvPr/>
        </p:nvSpPr>
        <p:spPr>
          <a:xfrm>
            <a:off x="886460" y="3324605"/>
            <a:ext cx="191770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827530" algn="l"/>
              </a:tabLst>
            </a:pPr>
            <a:r>
              <a:rPr sz="1000" spc="-5" dirty="0">
                <a:latin typeface="Calibri"/>
                <a:cs typeface="Calibri"/>
              </a:rPr>
              <a:t>●	●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71" name="object 171"/>
          <p:cNvSpPr txBox="1"/>
          <p:nvPr/>
        </p:nvSpPr>
        <p:spPr>
          <a:xfrm>
            <a:off x="2853689" y="3598290"/>
            <a:ext cx="1022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Calibri"/>
                <a:cs typeface="Calibri"/>
              </a:rPr>
              <a:t>●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72" name="object 172"/>
          <p:cNvSpPr txBox="1"/>
          <p:nvPr/>
        </p:nvSpPr>
        <p:spPr>
          <a:xfrm>
            <a:off x="3398901" y="3800347"/>
            <a:ext cx="1022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Calibri"/>
                <a:cs typeface="Calibri"/>
              </a:rPr>
              <a:t>●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73" name="object 173"/>
          <p:cNvSpPr txBox="1"/>
          <p:nvPr/>
        </p:nvSpPr>
        <p:spPr>
          <a:xfrm>
            <a:off x="5374894" y="4356861"/>
            <a:ext cx="1022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Calibri"/>
                <a:cs typeface="Calibri"/>
              </a:rPr>
              <a:t>●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74" name="object 174"/>
          <p:cNvSpPr txBox="1"/>
          <p:nvPr/>
        </p:nvSpPr>
        <p:spPr>
          <a:xfrm>
            <a:off x="5562980" y="4267580"/>
            <a:ext cx="1022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Calibri"/>
                <a:cs typeface="Calibri"/>
              </a:rPr>
              <a:t>●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75" name="object 175"/>
          <p:cNvSpPr txBox="1"/>
          <p:nvPr/>
        </p:nvSpPr>
        <p:spPr>
          <a:xfrm>
            <a:off x="8502777" y="4286503"/>
            <a:ext cx="1022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Calibri"/>
                <a:cs typeface="Calibri"/>
              </a:rPr>
              <a:t>●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76" name="object 176"/>
          <p:cNvSpPr txBox="1"/>
          <p:nvPr/>
        </p:nvSpPr>
        <p:spPr>
          <a:xfrm>
            <a:off x="8322691" y="4136263"/>
            <a:ext cx="1022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Calibri"/>
                <a:cs typeface="Calibri"/>
              </a:rPr>
              <a:t>●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77" name="object 177"/>
          <p:cNvSpPr txBox="1"/>
          <p:nvPr/>
        </p:nvSpPr>
        <p:spPr>
          <a:xfrm>
            <a:off x="5063363" y="1795437"/>
            <a:ext cx="3698240" cy="710565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31115" rIns="0" bIns="0" rtlCol="0">
            <a:spAutoFit/>
          </a:bodyPr>
          <a:lstStyle/>
          <a:p>
            <a:pPr marL="222250" marR="215265" indent="635" algn="ctr">
              <a:lnSpc>
                <a:spcPct val="100000"/>
              </a:lnSpc>
              <a:spcBef>
                <a:spcPts val="245"/>
              </a:spcBef>
            </a:pPr>
            <a:r>
              <a:rPr sz="1400" b="1" dirty="0">
                <a:latin typeface="Arial Narrow"/>
                <a:cs typeface="Arial Narrow"/>
              </a:rPr>
              <a:t>Эффекты при </a:t>
            </a:r>
            <a:r>
              <a:rPr sz="1400" b="1" spc="-5" dirty="0">
                <a:latin typeface="Arial Narrow"/>
                <a:cs typeface="Arial Narrow"/>
              </a:rPr>
              <a:t>экспериментальном СД1:  </a:t>
            </a:r>
            <a:r>
              <a:rPr sz="1400" spc="-5" dirty="0">
                <a:latin typeface="Arial Narrow"/>
                <a:cs typeface="Arial Narrow"/>
              </a:rPr>
              <a:t>снижает уровень глюкозы </a:t>
            </a:r>
            <a:r>
              <a:rPr sz="1400" dirty="0">
                <a:latin typeface="Arial Narrow"/>
                <a:cs typeface="Arial Narrow"/>
              </a:rPr>
              <a:t>в </a:t>
            </a:r>
            <a:r>
              <a:rPr sz="1400" spc="-5" dirty="0">
                <a:latin typeface="Arial Narrow"/>
                <a:cs typeface="Arial Narrow"/>
              </a:rPr>
              <a:t>крови, увеличивает  уровень </a:t>
            </a:r>
            <a:r>
              <a:rPr sz="1400" dirty="0">
                <a:latin typeface="Arial Narrow"/>
                <a:cs typeface="Arial Narrow"/>
              </a:rPr>
              <a:t>инсулина и </a:t>
            </a:r>
            <a:r>
              <a:rPr sz="1400" b="1" spc="-5" dirty="0">
                <a:latin typeface="Arial Narrow"/>
                <a:cs typeface="Arial Narrow"/>
              </a:rPr>
              <a:t>ГПП-1 </a:t>
            </a:r>
            <a:r>
              <a:rPr sz="1400" dirty="0">
                <a:latin typeface="Arial Narrow"/>
                <a:cs typeface="Arial Narrow"/>
              </a:rPr>
              <a:t>в </a:t>
            </a:r>
            <a:r>
              <a:rPr sz="1400" spc="-5" dirty="0">
                <a:latin typeface="Arial Narrow"/>
                <a:cs typeface="Arial Narrow"/>
              </a:rPr>
              <a:t>сыворотке</a:t>
            </a:r>
            <a:r>
              <a:rPr sz="1400" spc="-15" dirty="0">
                <a:latin typeface="Arial Narrow"/>
                <a:cs typeface="Arial Narrow"/>
              </a:rPr>
              <a:t> </a:t>
            </a:r>
            <a:r>
              <a:rPr sz="1400" spc="-5" dirty="0">
                <a:latin typeface="Arial Narrow"/>
                <a:cs typeface="Arial Narrow"/>
              </a:rPr>
              <a:t>крови</a:t>
            </a:r>
            <a:endParaRPr sz="14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47800" y="433451"/>
            <a:ext cx="4876800" cy="610387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29767" y="265302"/>
            <a:ext cx="214820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0" dirty="0">
                <a:latin typeface="Times New Roman"/>
                <a:cs typeface="Times New Roman"/>
              </a:rPr>
              <a:t>Схема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spc="-10" dirty="0">
                <a:latin typeface="Times New Roman"/>
                <a:cs typeface="Times New Roman"/>
              </a:rPr>
              <a:t>дифференцировки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29767" y="874598"/>
            <a:ext cx="2075814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5" dirty="0">
                <a:latin typeface="Times New Roman"/>
                <a:cs typeface="Times New Roman"/>
              </a:rPr>
              <a:t>мезенхимальной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b="1" spc="-15" dirty="0">
                <a:latin typeface="Times New Roman"/>
                <a:cs typeface="Times New Roman"/>
              </a:rPr>
              <a:t>стволовой</a:t>
            </a:r>
            <a:r>
              <a:rPr sz="2000" b="1" spc="-75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imes New Roman"/>
                <a:cs typeface="Times New Roman"/>
              </a:rPr>
              <a:t>клетки</a:t>
            </a:r>
            <a:endParaRPr sz="2000">
              <a:latin typeface="Times New Roman"/>
              <a:cs typeface="Times New Roman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655307" y="2350007"/>
            <a:ext cx="2437130" cy="4508500"/>
            <a:chOff x="6655307" y="2350007"/>
            <a:chExt cx="2437130" cy="450850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82759" y="6044182"/>
              <a:ext cx="2383496" cy="81381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55307" y="2350007"/>
              <a:ext cx="2436876" cy="382828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769099" y="2463825"/>
              <a:ext cx="2209800" cy="3601085"/>
            </a:xfrm>
            <a:custGeom>
              <a:avLst/>
              <a:gdLst/>
              <a:ahLst/>
              <a:cxnLst/>
              <a:rect l="l" t="t" r="r" b="b"/>
              <a:pathLst>
                <a:path w="2209800" h="3601085">
                  <a:moveTo>
                    <a:pt x="0" y="3600958"/>
                  </a:moveTo>
                  <a:lnTo>
                    <a:pt x="2209800" y="3600958"/>
                  </a:lnTo>
                  <a:lnTo>
                    <a:pt x="2209800" y="0"/>
                  </a:lnTo>
                  <a:lnTo>
                    <a:pt x="0" y="0"/>
                  </a:lnTo>
                  <a:lnTo>
                    <a:pt x="0" y="3600958"/>
                  </a:lnTo>
                  <a:close/>
                </a:path>
              </a:pathLst>
            </a:custGeom>
            <a:ln w="15875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7828153" y="2488184"/>
            <a:ext cx="107378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6235" marR="5080" algn="r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C0504D"/>
                </a:solidFill>
                <a:latin typeface="Calibri"/>
                <a:cs typeface="Calibri"/>
              </a:rPr>
              <a:t>и</a:t>
            </a:r>
            <a:r>
              <a:rPr sz="1200" b="1" spc="-10" dirty="0">
                <a:solidFill>
                  <a:srgbClr val="C0504D"/>
                </a:solidFill>
                <a:latin typeface="Calibri"/>
                <a:cs typeface="Calibri"/>
              </a:rPr>
              <a:t>з</a:t>
            </a:r>
            <a:r>
              <a:rPr sz="1200" b="1" spc="-20" dirty="0">
                <a:solidFill>
                  <a:srgbClr val="C0504D"/>
                </a:solidFill>
                <a:latin typeface="Calibri"/>
                <a:cs typeface="Calibri"/>
              </a:rPr>
              <a:t>у</a:t>
            </a:r>
            <a:r>
              <a:rPr sz="1200" b="1" spc="-5" dirty="0">
                <a:solidFill>
                  <a:srgbClr val="C0504D"/>
                </a:solidFill>
                <a:latin typeface="Calibri"/>
                <a:cs typeface="Calibri"/>
              </a:rPr>
              <a:t>че</a:t>
            </a:r>
            <a:r>
              <a:rPr sz="1200" b="1" spc="-10" dirty="0">
                <a:solidFill>
                  <a:srgbClr val="C0504D"/>
                </a:solidFill>
                <a:latin typeface="Calibri"/>
                <a:cs typeface="Calibri"/>
              </a:rPr>
              <a:t>н</a:t>
            </a:r>
            <a:r>
              <a:rPr sz="1200" b="1" dirty="0">
                <a:solidFill>
                  <a:srgbClr val="C0504D"/>
                </a:solidFill>
                <a:latin typeface="Calibri"/>
                <a:cs typeface="Calibri"/>
              </a:rPr>
              <a:t>ной  </a:t>
            </a:r>
            <a:r>
              <a:rPr sz="1200" b="1" spc="-20" dirty="0">
                <a:solidFill>
                  <a:srgbClr val="C0504D"/>
                </a:solidFill>
                <a:latin typeface="Calibri"/>
                <a:cs typeface="Calibri"/>
              </a:rPr>
              <a:t>к</a:t>
            </a:r>
            <a:r>
              <a:rPr sz="1200" b="1" spc="-10" dirty="0">
                <a:solidFill>
                  <a:srgbClr val="C0504D"/>
                </a:solidFill>
                <a:latin typeface="Calibri"/>
                <a:cs typeface="Calibri"/>
              </a:rPr>
              <a:t>л</a:t>
            </a:r>
            <a:r>
              <a:rPr sz="1200" b="1" spc="-20" dirty="0">
                <a:solidFill>
                  <a:srgbClr val="C0504D"/>
                </a:solidFill>
                <a:latin typeface="Calibri"/>
                <a:cs typeface="Calibri"/>
              </a:rPr>
              <a:t>е</a:t>
            </a:r>
            <a:r>
              <a:rPr sz="1200" b="1" spc="-15" dirty="0">
                <a:solidFill>
                  <a:srgbClr val="C0504D"/>
                </a:solidFill>
                <a:latin typeface="Calibri"/>
                <a:cs typeface="Calibri"/>
              </a:rPr>
              <a:t>т</a:t>
            </a:r>
            <a:r>
              <a:rPr sz="1200" b="1" dirty="0">
                <a:solidFill>
                  <a:srgbClr val="C0504D"/>
                </a:solidFill>
                <a:latin typeface="Calibri"/>
                <a:cs typeface="Calibri"/>
              </a:rPr>
              <a:t>очных</a:t>
            </a:r>
            <a:endParaRPr sz="1200">
              <a:latin typeface="Calibri"/>
              <a:cs typeface="Calibri"/>
            </a:endParaRPr>
          </a:p>
          <a:p>
            <a:pPr marL="193040" marR="5080" indent="-193675" algn="r">
              <a:lnSpc>
                <a:spcPct val="100000"/>
              </a:lnSpc>
              <a:tabLst>
                <a:tab pos="421640" algn="l"/>
              </a:tabLst>
            </a:pPr>
            <a:r>
              <a:rPr sz="1200" b="1" spc="-10" dirty="0">
                <a:solidFill>
                  <a:srgbClr val="C0504D"/>
                </a:solidFill>
                <a:latin typeface="Calibri"/>
                <a:cs typeface="Calibri"/>
              </a:rPr>
              <a:t>в</a:t>
            </a:r>
            <a:r>
              <a:rPr sz="1200" b="1" dirty="0">
                <a:solidFill>
                  <a:srgbClr val="C0504D"/>
                </a:solidFill>
                <a:latin typeface="Calibri"/>
                <a:cs typeface="Calibri"/>
              </a:rPr>
              <a:t>о		</a:t>
            </a:r>
            <a:r>
              <a:rPr sz="1200" b="1" spc="-10" dirty="0">
                <a:solidFill>
                  <a:srgbClr val="C0504D"/>
                </a:solidFill>
                <a:latin typeface="Calibri"/>
                <a:cs typeface="Calibri"/>
              </a:rPr>
              <a:t>вз</a:t>
            </a:r>
            <a:r>
              <a:rPr sz="1200" b="1" dirty="0">
                <a:solidFill>
                  <a:srgbClr val="C0504D"/>
                </a:solidFill>
                <a:latin typeface="Calibri"/>
                <a:cs typeface="Calibri"/>
              </a:rPr>
              <a:t>рослом  о</a:t>
            </a:r>
            <a:r>
              <a:rPr sz="1200" b="1" spc="-25" dirty="0">
                <a:solidFill>
                  <a:srgbClr val="C0504D"/>
                </a:solidFill>
                <a:latin typeface="Calibri"/>
                <a:cs typeface="Calibri"/>
              </a:rPr>
              <a:t>б</a:t>
            </a:r>
            <a:r>
              <a:rPr sz="1200" b="1" dirty="0">
                <a:solidFill>
                  <a:srgbClr val="C0504D"/>
                </a:solidFill>
                <a:latin typeface="Calibri"/>
                <a:cs typeface="Calibri"/>
              </a:rPr>
              <a:t>л</a:t>
            </a:r>
            <a:r>
              <a:rPr sz="1200" b="1" spc="-20" dirty="0">
                <a:solidFill>
                  <a:srgbClr val="C0504D"/>
                </a:solidFill>
                <a:latin typeface="Calibri"/>
                <a:cs typeface="Calibri"/>
              </a:rPr>
              <a:t>а</a:t>
            </a:r>
            <a:r>
              <a:rPr sz="1200" b="1" dirty="0">
                <a:solidFill>
                  <a:srgbClr val="C0504D"/>
                </a:solidFill>
                <a:latin typeface="Calibri"/>
                <a:cs typeface="Calibri"/>
              </a:rPr>
              <a:t>д</a:t>
            </a:r>
            <a:r>
              <a:rPr sz="1200" b="1" spc="-10" dirty="0">
                <a:solidFill>
                  <a:srgbClr val="C0504D"/>
                </a:solidFill>
                <a:latin typeface="Calibri"/>
                <a:cs typeface="Calibri"/>
              </a:rPr>
              <a:t>а</a:t>
            </a:r>
            <a:r>
              <a:rPr sz="1200" b="1" spc="-5" dirty="0">
                <a:solidFill>
                  <a:srgbClr val="C0504D"/>
                </a:solidFill>
                <a:latin typeface="Calibri"/>
                <a:cs typeface="Calibri"/>
              </a:rPr>
              <a:t>ющ</a:t>
            </a:r>
            <a:r>
              <a:rPr sz="1200" b="1" dirty="0">
                <a:solidFill>
                  <a:srgbClr val="C0504D"/>
                </a:solidFill>
                <a:latin typeface="Calibri"/>
                <a:cs typeface="Calibri"/>
              </a:rPr>
              <a:t>их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861682" y="2488184"/>
            <a:ext cx="810895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C0504D"/>
                </a:solidFill>
                <a:latin typeface="Calibri"/>
                <a:cs typeface="Calibri"/>
              </a:rPr>
              <a:t>Наиболее  </a:t>
            </a:r>
            <a:r>
              <a:rPr sz="1200" b="1" spc="-5" dirty="0">
                <a:solidFill>
                  <a:srgbClr val="C0504D"/>
                </a:solidFill>
                <a:latin typeface="Calibri"/>
                <a:cs typeface="Calibri"/>
              </a:rPr>
              <a:t>п</a:t>
            </a:r>
            <a:r>
              <a:rPr sz="1200" b="1" dirty="0">
                <a:solidFill>
                  <a:srgbClr val="C0504D"/>
                </a:solidFill>
                <a:latin typeface="Calibri"/>
                <a:cs typeface="Calibri"/>
              </a:rPr>
              <a:t>оп</a:t>
            </a:r>
            <a:r>
              <a:rPr sz="1200" b="1" spc="-45" dirty="0">
                <a:solidFill>
                  <a:srgbClr val="C0504D"/>
                </a:solidFill>
                <a:latin typeface="Calibri"/>
                <a:cs typeface="Calibri"/>
              </a:rPr>
              <a:t>у</a:t>
            </a:r>
            <a:r>
              <a:rPr sz="1200" b="1" dirty="0">
                <a:solidFill>
                  <a:srgbClr val="C0504D"/>
                </a:solidFill>
                <a:latin typeface="Calibri"/>
                <a:cs typeface="Calibri"/>
              </a:rPr>
              <a:t>л</a:t>
            </a:r>
            <a:r>
              <a:rPr sz="1200" b="1" spc="-5" dirty="0">
                <a:solidFill>
                  <a:srgbClr val="C0504D"/>
                </a:solidFill>
                <a:latin typeface="Calibri"/>
                <a:cs typeface="Calibri"/>
              </a:rPr>
              <a:t>я</a:t>
            </a:r>
            <a:r>
              <a:rPr sz="1200" b="1" spc="-15" dirty="0">
                <a:solidFill>
                  <a:srgbClr val="C0504D"/>
                </a:solidFill>
                <a:latin typeface="Calibri"/>
                <a:cs typeface="Calibri"/>
              </a:rPr>
              <a:t>ц</a:t>
            </a:r>
            <a:r>
              <a:rPr sz="1200" b="1" dirty="0">
                <a:solidFill>
                  <a:srgbClr val="C0504D"/>
                </a:solidFill>
                <a:latin typeface="Calibri"/>
                <a:cs typeface="Calibri"/>
              </a:rPr>
              <a:t>и</a:t>
            </a:r>
            <a:r>
              <a:rPr sz="1200" b="1" spc="-5" dirty="0">
                <a:solidFill>
                  <a:srgbClr val="C0504D"/>
                </a:solidFill>
                <a:latin typeface="Calibri"/>
                <a:cs typeface="Calibri"/>
              </a:rPr>
              <a:t>е</a:t>
            </a:r>
            <a:r>
              <a:rPr sz="1200" b="1" dirty="0">
                <a:solidFill>
                  <a:srgbClr val="C0504D"/>
                </a:solidFill>
                <a:latin typeface="Calibri"/>
                <a:cs typeface="Calibri"/>
              </a:rPr>
              <a:t>й  </a:t>
            </a:r>
            <a:r>
              <a:rPr sz="1200" b="1" spc="-10" dirty="0">
                <a:solidFill>
                  <a:srgbClr val="C0504D"/>
                </a:solidFill>
                <a:latin typeface="Calibri"/>
                <a:cs typeface="Calibri"/>
              </a:rPr>
              <a:t>элементов  </a:t>
            </a:r>
            <a:r>
              <a:rPr sz="1200" b="1" spc="-5" dirty="0">
                <a:solidFill>
                  <a:srgbClr val="C0504D"/>
                </a:solidFill>
                <a:latin typeface="Calibri"/>
                <a:cs typeface="Calibri"/>
              </a:rPr>
              <a:t>организме,  у</a:t>
            </a:r>
            <a:r>
              <a:rPr sz="1200" b="1" spc="-10" dirty="0">
                <a:solidFill>
                  <a:srgbClr val="C0504D"/>
                </a:solidFill>
                <a:latin typeface="Calibri"/>
                <a:cs typeface="Calibri"/>
              </a:rPr>
              <a:t>н</a:t>
            </a:r>
            <a:r>
              <a:rPr sz="1200" b="1" dirty="0">
                <a:solidFill>
                  <a:srgbClr val="C0504D"/>
                </a:solidFill>
                <a:latin typeface="Calibri"/>
                <a:cs typeface="Calibri"/>
              </a:rPr>
              <a:t>и</a:t>
            </a:r>
            <a:r>
              <a:rPr sz="1200" b="1" spc="-20" dirty="0">
                <a:solidFill>
                  <a:srgbClr val="C0504D"/>
                </a:solidFill>
                <a:latin typeface="Calibri"/>
                <a:cs typeface="Calibri"/>
              </a:rPr>
              <a:t>ка</a:t>
            </a:r>
            <a:r>
              <a:rPr sz="1200" b="1" dirty="0">
                <a:solidFill>
                  <a:srgbClr val="C0504D"/>
                </a:solidFill>
                <a:latin typeface="Calibri"/>
                <a:cs typeface="Calibri"/>
              </a:rPr>
              <a:t>л</a:t>
            </a:r>
            <a:r>
              <a:rPr sz="1200" b="1" spc="-20" dirty="0">
                <a:solidFill>
                  <a:srgbClr val="C0504D"/>
                </a:solidFill>
                <a:latin typeface="Calibri"/>
                <a:cs typeface="Calibri"/>
              </a:rPr>
              <a:t>ь</a:t>
            </a:r>
            <a:r>
              <a:rPr sz="1200" b="1" dirty="0">
                <a:solidFill>
                  <a:srgbClr val="C0504D"/>
                </a:solidFill>
                <a:latin typeface="Calibri"/>
                <a:cs typeface="Calibri"/>
              </a:rPr>
              <a:t>н</a:t>
            </a:r>
            <a:r>
              <a:rPr sz="1200" b="1" spc="-10" dirty="0">
                <a:solidFill>
                  <a:srgbClr val="C0504D"/>
                </a:solidFill>
                <a:latin typeface="Calibri"/>
                <a:cs typeface="Calibri"/>
              </a:rPr>
              <a:t>о</a:t>
            </a:r>
            <a:r>
              <a:rPr sz="1200" b="1" dirty="0">
                <a:solidFill>
                  <a:srgbClr val="C0504D"/>
                </a:solidFill>
                <a:latin typeface="Calibri"/>
                <a:cs typeface="Calibri"/>
              </a:rPr>
              <a:t>й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766939" y="3219958"/>
            <a:ext cx="11353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C0504D"/>
                </a:solidFill>
                <a:latin typeface="Calibri"/>
                <a:cs typeface="Calibri"/>
              </a:rPr>
              <a:t>способностью</a:t>
            </a:r>
            <a:r>
              <a:rPr sz="1200" b="1" spc="3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C0504D"/>
                </a:solidFill>
                <a:latin typeface="Calibri"/>
                <a:cs typeface="Calibri"/>
              </a:rPr>
              <a:t>к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861682" y="3402838"/>
            <a:ext cx="2040889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just">
              <a:lnSpc>
                <a:spcPct val="100000"/>
              </a:lnSpc>
              <a:spcBef>
                <a:spcPts val="100"/>
              </a:spcBef>
              <a:tabLst>
                <a:tab pos="549910" algn="l"/>
                <a:tab pos="1189990" algn="l"/>
                <a:tab pos="1868170" algn="l"/>
              </a:tabLst>
            </a:pPr>
            <a:r>
              <a:rPr sz="1200" b="1" spc="-5" dirty="0">
                <a:solidFill>
                  <a:srgbClr val="C0504D"/>
                </a:solidFill>
                <a:latin typeface="Calibri"/>
                <a:cs typeface="Calibri"/>
              </a:rPr>
              <a:t>самоподдержанию, </a:t>
            </a:r>
            <a:r>
              <a:rPr sz="1200" b="1" dirty="0">
                <a:solidFill>
                  <a:srgbClr val="C0504D"/>
                </a:solidFill>
                <a:latin typeface="Calibri"/>
                <a:cs typeface="Calibri"/>
              </a:rPr>
              <a:t>а в</a:t>
            </a:r>
            <a:r>
              <a:rPr sz="1200" b="1" spc="-9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C0504D"/>
                </a:solidFill>
                <a:latin typeface="Calibri"/>
                <a:cs typeface="Calibri"/>
              </a:rPr>
              <a:t>случае  </a:t>
            </a:r>
            <a:r>
              <a:rPr sz="1200" b="1" spc="-10" dirty="0">
                <a:solidFill>
                  <a:srgbClr val="C0504D"/>
                </a:solidFill>
                <a:latin typeface="Calibri"/>
                <a:cs typeface="Calibri"/>
              </a:rPr>
              <a:t>необходимости </a:t>
            </a:r>
            <a:r>
              <a:rPr sz="1200" b="1" dirty="0">
                <a:solidFill>
                  <a:srgbClr val="C0504D"/>
                </a:solidFill>
                <a:latin typeface="Calibri"/>
                <a:cs typeface="Calibri"/>
              </a:rPr>
              <a:t>к </a:t>
            </a:r>
            <a:r>
              <a:rPr sz="1200" b="1" spc="-5" dirty="0">
                <a:solidFill>
                  <a:srgbClr val="C0504D"/>
                </a:solidFill>
                <a:latin typeface="Calibri"/>
                <a:cs typeface="Calibri"/>
              </a:rPr>
              <a:t>миграции </a:t>
            </a:r>
            <a:r>
              <a:rPr sz="1200" b="1" dirty="0">
                <a:solidFill>
                  <a:srgbClr val="C0504D"/>
                </a:solidFill>
                <a:latin typeface="Calibri"/>
                <a:cs typeface="Calibri"/>
              </a:rPr>
              <a:t>и  </a:t>
            </a:r>
            <a:r>
              <a:rPr sz="1200" b="1" spc="-10" dirty="0">
                <a:solidFill>
                  <a:srgbClr val="C0504D"/>
                </a:solidFill>
                <a:latin typeface="Calibri"/>
                <a:cs typeface="Calibri"/>
              </a:rPr>
              <a:t>хомингу </a:t>
            </a:r>
            <a:r>
              <a:rPr sz="1200" b="1" dirty="0">
                <a:solidFill>
                  <a:srgbClr val="C0504D"/>
                </a:solidFill>
                <a:latin typeface="Calibri"/>
                <a:cs typeface="Calibri"/>
              </a:rPr>
              <a:t>в </a:t>
            </a:r>
            <a:r>
              <a:rPr sz="1200" b="1" spc="-10" dirty="0">
                <a:solidFill>
                  <a:srgbClr val="C0504D"/>
                </a:solidFill>
                <a:latin typeface="Calibri"/>
                <a:cs typeface="Calibri"/>
              </a:rPr>
              <a:t>отдаленные </a:t>
            </a:r>
            <a:r>
              <a:rPr sz="1200" b="1" spc="-5" dirty="0">
                <a:solidFill>
                  <a:srgbClr val="C0504D"/>
                </a:solidFill>
                <a:latin typeface="Calibri"/>
                <a:cs typeface="Calibri"/>
              </a:rPr>
              <a:t>органы  </a:t>
            </a:r>
            <a:r>
              <a:rPr sz="1200" b="1" dirty="0">
                <a:solidFill>
                  <a:srgbClr val="C0504D"/>
                </a:solidFill>
                <a:latin typeface="Calibri"/>
                <a:cs typeface="Calibri"/>
              </a:rPr>
              <a:t>с	</a:t>
            </a:r>
            <a:r>
              <a:rPr sz="1200" b="1" spc="-10" dirty="0">
                <a:solidFill>
                  <a:srgbClr val="C0504D"/>
                </a:solidFill>
                <a:latin typeface="Calibri"/>
                <a:cs typeface="Calibri"/>
              </a:rPr>
              <a:t>и</a:t>
            </a:r>
            <a:r>
              <a:rPr sz="1200" b="1" dirty="0">
                <a:solidFill>
                  <a:srgbClr val="C0504D"/>
                </a:solidFill>
                <a:latin typeface="Calibri"/>
                <a:cs typeface="Calibri"/>
              </a:rPr>
              <a:t>х	д</a:t>
            </a:r>
            <a:r>
              <a:rPr sz="1200" b="1" spc="-10" dirty="0">
                <a:solidFill>
                  <a:srgbClr val="C0504D"/>
                </a:solidFill>
                <a:latin typeface="Calibri"/>
                <a:cs typeface="Calibri"/>
              </a:rPr>
              <a:t>а</a:t>
            </a:r>
            <a:r>
              <a:rPr sz="1200" b="1" dirty="0">
                <a:solidFill>
                  <a:srgbClr val="C0504D"/>
                </a:solidFill>
                <a:latin typeface="Calibri"/>
                <a:cs typeface="Calibri"/>
              </a:rPr>
              <a:t>л</a:t>
            </a:r>
            <a:r>
              <a:rPr sz="1200" b="1" spc="-20" dirty="0">
                <a:solidFill>
                  <a:srgbClr val="C0504D"/>
                </a:solidFill>
                <a:latin typeface="Calibri"/>
                <a:cs typeface="Calibri"/>
              </a:rPr>
              <a:t>ь</a:t>
            </a:r>
            <a:r>
              <a:rPr sz="1200" b="1" dirty="0">
                <a:solidFill>
                  <a:srgbClr val="C0504D"/>
                </a:solidFill>
                <a:latin typeface="Calibri"/>
                <a:cs typeface="Calibri"/>
              </a:rPr>
              <a:t>н</a:t>
            </a:r>
            <a:r>
              <a:rPr sz="1200" b="1" spc="-20" dirty="0">
                <a:solidFill>
                  <a:srgbClr val="C0504D"/>
                </a:solidFill>
                <a:latin typeface="Calibri"/>
                <a:cs typeface="Calibri"/>
              </a:rPr>
              <a:t>е</a:t>
            </a:r>
            <a:r>
              <a:rPr sz="1200" b="1" dirty="0">
                <a:solidFill>
                  <a:srgbClr val="C0504D"/>
                </a:solidFill>
                <a:latin typeface="Calibri"/>
                <a:cs typeface="Calibri"/>
              </a:rPr>
              <a:t>й</a:t>
            </a:r>
            <a:r>
              <a:rPr sz="1200" b="1" spc="-5" dirty="0">
                <a:solidFill>
                  <a:srgbClr val="C0504D"/>
                </a:solidFill>
                <a:latin typeface="Calibri"/>
                <a:cs typeface="Calibri"/>
              </a:rPr>
              <a:t>ш</a:t>
            </a:r>
            <a:r>
              <a:rPr sz="1200" b="1" spc="-20" dirty="0">
                <a:solidFill>
                  <a:srgbClr val="C0504D"/>
                </a:solidFill>
                <a:latin typeface="Calibri"/>
                <a:cs typeface="Calibri"/>
              </a:rPr>
              <a:t>е</a:t>
            </a:r>
            <a:r>
              <a:rPr sz="1200" b="1" dirty="0">
                <a:solidFill>
                  <a:srgbClr val="C0504D"/>
                </a:solidFill>
                <a:latin typeface="Calibri"/>
                <a:cs typeface="Calibri"/>
              </a:rPr>
              <a:t>й  </a:t>
            </a:r>
            <a:r>
              <a:rPr sz="1200" b="1" spc="-5" dirty="0">
                <a:solidFill>
                  <a:srgbClr val="C0504D"/>
                </a:solidFill>
                <a:latin typeface="Calibri"/>
                <a:cs typeface="Calibri"/>
              </a:rPr>
              <a:t>д</a:t>
            </a:r>
            <a:r>
              <a:rPr sz="1200" b="1" dirty="0">
                <a:solidFill>
                  <a:srgbClr val="C0504D"/>
                </a:solidFill>
                <a:latin typeface="Calibri"/>
                <a:cs typeface="Calibri"/>
              </a:rPr>
              <a:t>и</a:t>
            </a:r>
            <a:r>
              <a:rPr sz="1200" b="1" spc="5" dirty="0">
                <a:solidFill>
                  <a:srgbClr val="C0504D"/>
                </a:solidFill>
                <a:latin typeface="Calibri"/>
                <a:cs typeface="Calibri"/>
              </a:rPr>
              <a:t>ф</a:t>
            </a:r>
            <a:r>
              <a:rPr sz="1200" b="1" dirty="0">
                <a:solidFill>
                  <a:srgbClr val="C0504D"/>
                </a:solidFill>
                <a:latin typeface="Calibri"/>
                <a:cs typeface="Calibri"/>
              </a:rPr>
              <a:t>ф</a:t>
            </a:r>
            <a:r>
              <a:rPr sz="1200" b="1" spc="-10" dirty="0">
                <a:solidFill>
                  <a:srgbClr val="C0504D"/>
                </a:solidFill>
                <a:latin typeface="Calibri"/>
                <a:cs typeface="Calibri"/>
              </a:rPr>
              <a:t>е</a:t>
            </a:r>
            <a:r>
              <a:rPr sz="1200" b="1" dirty="0">
                <a:solidFill>
                  <a:srgbClr val="C0504D"/>
                </a:solidFill>
                <a:latin typeface="Calibri"/>
                <a:cs typeface="Calibri"/>
              </a:rPr>
              <a:t>р</a:t>
            </a:r>
            <a:r>
              <a:rPr sz="1200" b="1" spc="-15" dirty="0">
                <a:solidFill>
                  <a:srgbClr val="C0504D"/>
                </a:solidFill>
                <a:latin typeface="Calibri"/>
                <a:cs typeface="Calibri"/>
              </a:rPr>
              <a:t>е</a:t>
            </a:r>
            <a:r>
              <a:rPr sz="1200" b="1" dirty="0">
                <a:solidFill>
                  <a:srgbClr val="C0504D"/>
                </a:solidFill>
                <a:latin typeface="Calibri"/>
                <a:cs typeface="Calibri"/>
              </a:rPr>
              <a:t>н</a:t>
            </a:r>
            <a:r>
              <a:rPr sz="1200" b="1" spc="-5" dirty="0">
                <a:solidFill>
                  <a:srgbClr val="C0504D"/>
                </a:solidFill>
                <a:latin typeface="Calibri"/>
                <a:cs typeface="Calibri"/>
              </a:rPr>
              <a:t>ц</a:t>
            </a:r>
            <a:r>
              <a:rPr sz="1200" b="1" dirty="0">
                <a:solidFill>
                  <a:srgbClr val="C0504D"/>
                </a:solidFill>
                <a:latin typeface="Calibri"/>
                <a:cs typeface="Calibri"/>
              </a:rPr>
              <a:t>иро</a:t>
            </a:r>
            <a:r>
              <a:rPr sz="1200" b="1" spc="-10" dirty="0">
                <a:solidFill>
                  <a:srgbClr val="C0504D"/>
                </a:solidFill>
                <a:latin typeface="Calibri"/>
                <a:cs typeface="Calibri"/>
              </a:rPr>
              <a:t>в</a:t>
            </a:r>
            <a:r>
              <a:rPr sz="1200" b="1" spc="-35" dirty="0">
                <a:solidFill>
                  <a:srgbClr val="C0504D"/>
                </a:solidFill>
                <a:latin typeface="Calibri"/>
                <a:cs typeface="Calibri"/>
              </a:rPr>
              <a:t>к</a:t>
            </a:r>
            <a:r>
              <a:rPr sz="1200" b="1" dirty="0">
                <a:solidFill>
                  <a:srgbClr val="C0504D"/>
                </a:solidFill>
                <a:latin typeface="Calibri"/>
                <a:cs typeface="Calibri"/>
              </a:rPr>
              <a:t>ой,	</a:t>
            </a:r>
            <a:r>
              <a:rPr sz="1200" b="1" spc="-10" dirty="0">
                <a:solidFill>
                  <a:srgbClr val="C0504D"/>
                </a:solidFill>
                <a:latin typeface="Calibri"/>
                <a:cs typeface="Calibri"/>
              </a:rPr>
              <a:t>во  </a:t>
            </a:r>
            <a:r>
              <a:rPr sz="1200" b="1" spc="-5" dirty="0">
                <a:solidFill>
                  <a:srgbClr val="C0504D"/>
                </a:solidFill>
                <a:latin typeface="Calibri"/>
                <a:cs typeface="Calibri"/>
              </a:rPr>
              <a:t>многие</a:t>
            </a:r>
            <a:r>
              <a:rPr sz="1200" b="1" spc="21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C0504D"/>
                </a:solidFill>
                <a:latin typeface="Calibri"/>
                <a:cs typeface="Calibri"/>
              </a:rPr>
              <a:t>специализированные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756270" y="4500498"/>
            <a:ext cx="11449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553085" algn="l"/>
              </a:tabLst>
            </a:pPr>
            <a:r>
              <a:rPr sz="1200" b="1" spc="-5" dirty="0">
                <a:solidFill>
                  <a:srgbClr val="C0504D"/>
                </a:solidFill>
                <a:latin typeface="Calibri"/>
                <a:cs typeface="Calibri"/>
              </a:rPr>
              <a:t>типы,	</a:t>
            </a:r>
            <a:r>
              <a:rPr sz="1200" b="1" spc="-10" dirty="0">
                <a:solidFill>
                  <a:srgbClr val="C0504D"/>
                </a:solidFill>
                <a:latin typeface="Calibri"/>
                <a:cs typeface="Calibri"/>
              </a:rPr>
              <a:t>является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710551" y="4683379"/>
            <a:ext cx="11906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indent="17780">
              <a:lnSpc>
                <a:spcPct val="100000"/>
              </a:lnSpc>
              <a:spcBef>
                <a:spcPts val="100"/>
              </a:spcBef>
              <a:tabLst>
                <a:tab pos="600075" algn="l"/>
              </a:tabLst>
            </a:pPr>
            <a:r>
              <a:rPr sz="1200" b="1" spc="-5" dirty="0">
                <a:solidFill>
                  <a:srgbClr val="C0504D"/>
                </a:solidFill>
                <a:latin typeface="Calibri"/>
                <a:cs typeface="Calibri"/>
              </a:rPr>
              <a:t>м</a:t>
            </a:r>
            <a:r>
              <a:rPr sz="1200" b="1" spc="-10" dirty="0">
                <a:solidFill>
                  <a:srgbClr val="C0504D"/>
                </a:solidFill>
                <a:latin typeface="Calibri"/>
                <a:cs typeface="Calibri"/>
              </a:rPr>
              <a:t>е</a:t>
            </a:r>
            <a:r>
              <a:rPr sz="1200" b="1" dirty="0">
                <a:solidFill>
                  <a:srgbClr val="C0504D"/>
                </a:solidFill>
                <a:latin typeface="Calibri"/>
                <a:cs typeface="Calibri"/>
              </a:rPr>
              <a:t>з</a:t>
            </a:r>
            <a:r>
              <a:rPr sz="1200" b="1" spc="-15" dirty="0">
                <a:solidFill>
                  <a:srgbClr val="C0504D"/>
                </a:solidFill>
                <a:latin typeface="Calibri"/>
                <a:cs typeface="Calibri"/>
              </a:rPr>
              <a:t>е</a:t>
            </a:r>
            <a:r>
              <a:rPr sz="1200" b="1" dirty="0">
                <a:solidFill>
                  <a:srgbClr val="C0504D"/>
                </a:solidFill>
                <a:latin typeface="Calibri"/>
                <a:cs typeface="Calibri"/>
              </a:rPr>
              <a:t>н</a:t>
            </a:r>
            <a:r>
              <a:rPr sz="1200" b="1" spc="-15" dirty="0">
                <a:solidFill>
                  <a:srgbClr val="C0504D"/>
                </a:solidFill>
                <a:latin typeface="Calibri"/>
                <a:cs typeface="Calibri"/>
              </a:rPr>
              <a:t>х</a:t>
            </a:r>
            <a:r>
              <a:rPr sz="1200" b="1" dirty="0">
                <a:solidFill>
                  <a:srgbClr val="C0504D"/>
                </a:solidFill>
                <a:latin typeface="Calibri"/>
                <a:cs typeface="Calibri"/>
              </a:rPr>
              <a:t>и</a:t>
            </a:r>
            <a:r>
              <a:rPr sz="1200" b="1" spc="-20" dirty="0">
                <a:solidFill>
                  <a:srgbClr val="C0504D"/>
                </a:solidFill>
                <a:latin typeface="Calibri"/>
                <a:cs typeface="Calibri"/>
              </a:rPr>
              <a:t>м</a:t>
            </a:r>
            <a:r>
              <a:rPr sz="1200" b="1" spc="-5" dirty="0">
                <a:solidFill>
                  <a:srgbClr val="C0504D"/>
                </a:solidFill>
                <a:latin typeface="Calibri"/>
                <a:cs typeface="Calibri"/>
              </a:rPr>
              <a:t>а</a:t>
            </a:r>
            <a:r>
              <a:rPr sz="1200" b="1" dirty="0">
                <a:solidFill>
                  <a:srgbClr val="C0504D"/>
                </a:solidFill>
                <a:latin typeface="Calibri"/>
                <a:cs typeface="Calibri"/>
              </a:rPr>
              <a:t>л</a:t>
            </a:r>
            <a:r>
              <a:rPr sz="1200" b="1" spc="-20" dirty="0">
                <a:solidFill>
                  <a:srgbClr val="C0504D"/>
                </a:solidFill>
                <a:latin typeface="Calibri"/>
                <a:cs typeface="Calibri"/>
              </a:rPr>
              <a:t>ь</a:t>
            </a:r>
            <a:r>
              <a:rPr sz="1200" b="1" dirty="0">
                <a:solidFill>
                  <a:srgbClr val="C0504D"/>
                </a:solidFill>
                <a:latin typeface="Calibri"/>
                <a:cs typeface="Calibri"/>
              </a:rPr>
              <a:t>ных  </a:t>
            </a:r>
            <a:r>
              <a:rPr sz="1200" b="1" spc="-20" dirty="0">
                <a:solidFill>
                  <a:srgbClr val="C0504D"/>
                </a:solidFill>
                <a:latin typeface="Calibri"/>
                <a:cs typeface="Calibri"/>
              </a:rPr>
              <a:t>к</a:t>
            </a:r>
            <a:r>
              <a:rPr sz="1200" b="1" dirty="0">
                <a:solidFill>
                  <a:srgbClr val="C0504D"/>
                </a:solidFill>
                <a:latin typeface="Calibri"/>
                <a:cs typeface="Calibri"/>
              </a:rPr>
              <a:t>л</a:t>
            </a:r>
            <a:r>
              <a:rPr sz="1200" b="1" spc="-5" dirty="0">
                <a:solidFill>
                  <a:srgbClr val="C0504D"/>
                </a:solidFill>
                <a:latin typeface="Calibri"/>
                <a:cs typeface="Calibri"/>
              </a:rPr>
              <a:t>е</a:t>
            </a:r>
            <a:r>
              <a:rPr sz="1200" b="1" spc="-15" dirty="0">
                <a:solidFill>
                  <a:srgbClr val="C0504D"/>
                </a:solidFill>
                <a:latin typeface="Calibri"/>
                <a:cs typeface="Calibri"/>
              </a:rPr>
              <a:t>т</a:t>
            </a:r>
            <a:r>
              <a:rPr sz="1200" b="1" dirty="0">
                <a:solidFill>
                  <a:srgbClr val="C0504D"/>
                </a:solidFill>
                <a:latin typeface="Calibri"/>
                <a:cs typeface="Calibri"/>
              </a:rPr>
              <a:t>ок	</a:t>
            </a:r>
            <a:r>
              <a:rPr sz="1200" b="1" spc="-30" dirty="0">
                <a:solidFill>
                  <a:srgbClr val="C0504D"/>
                </a:solidFill>
                <a:latin typeface="Calibri"/>
                <a:cs typeface="Calibri"/>
              </a:rPr>
              <a:t>к</a:t>
            </a:r>
            <a:r>
              <a:rPr sz="1200" b="1" dirty="0">
                <a:solidFill>
                  <a:srgbClr val="C0504D"/>
                </a:solidFill>
                <a:latin typeface="Calibri"/>
                <a:cs typeface="Calibri"/>
              </a:rPr>
              <a:t>ост</a:t>
            </a:r>
            <a:r>
              <a:rPr sz="1200" b="1" spc="5" dirty="0">
                <a:solidFill>
                  <a:srgbClr val="C0504D"/>
                </a:solidFill>
                <a:latin typeface="Calibri"/>
                <a:cs typeface="Calibri"/>
              </a:rPr>
              <a:t>н</a:t>
            </a:r>
            <a:r>
              <a:rPr sz="1200" b="1" dirty="0">
                <a:solidFill>
                  <a:srgbClr val="C0504D"/>
                </a:solidFill>
                <a:latin typeface="Calibri"/>
                <a:cs typeface="Calibri"/>
              </a:rPr>
              <a:t>о</a:t>
            </a:r>
            <a:r>
              <a:rPr sz="1200" b="1" spc="-20" dirty="0">
                <a:solidFill>
                  <a:srgbClr val="C0504D"/>
                </a:solidFill>
                <a:latin typeface="Calibri"/>
                <a:cs typeface="Calibri"/>
              </a:rPr>
              <a:t>г</a:t>
            </a:r>
            <a:r>
              <a:rPr sz="1200" b="1" dirty="0">
                <a:solidFill>
                  <a:srgbClr val="C0504D"/>
                </a:solidFill>
                <a:latin typeface="Calibri"/>
                <a:cs typeface="Calibri"/>
              </a:rPr>
              <a:t>о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861682" y="4500498"/>
            <a:ext cx="72644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just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C0504D"/>
                </a:solidFill>
                <a:latin typeface="Calibri"/>
                <a:cs typeface="Calibri"/>
              </a:rPr>
              <a:t>к</a:t>
            </a:r>
            <a:r>
              <a:rPr sz="1200" b="1" dirty="0">
                <a:solidFill>
                  <a:srgbClr val="C0504D"/>
                </a:solidFill>
                <a:latin typeface="Calibri"/>
                <a:cs typeface="Calibri"/>
              </a:rPr>
              <a:t>л</a:t>
            </a:r>
            <a:r>
              <a:rPr sz="1200" b="1" spc="-20" dirty="0">
                <a:solidFill>
                  <a:srgbClr val="C0504D"/>
                </a:solidFill>
                <a:latin typeface="Calibri"/>
                <a:cs typeface="Calibri"/>
              </a:rPr>
              <a:t>е</a:t>
            </a:r>
            <a:r>
              <a:rPr sz="1200" b="1" spc="-15" dirty="0">
                <a:solidFill>
                  <a:srgbClr val="C0504D"/>
                </a:solidFill>
                <a:latin typeface="Calibri"/>
                <a:cs typeface="Calibri"/>
              </a:rPr>
              <a:t>т</a:t>
            </a:r>
            <a:r>
              <a:rPr sz="1200" b="1" dirty="0">
                <a:solidFill>
                  <a:srgbClr val="C0504D"/>
                </a:solidFill>
                <a:latin typeface="Calibri"/>
                <a:cs typeface="Calibri"/>
              </a:rPr>
              <a:t>очные  </a:t>
            </a:r>
            <a:r>
              <a:rPr sz="1200" b="1" spc="-5" dirty="0">
                <a:solidFill>
                  <a:srgbClr val="C0504D"/>
                </a:solidFill>
                <a:latin typeface="Calibri"/>
                <a:cs typeface="Calibri"/>
              </a:rPr>
              <a:t>п</a:t>
            </a:r>
            <a:r>
              <a:rPr sz="1200" b="1" dirty="0">
                <a:solidFill>
                  <a:srgbClr val="C0504D"/>
                </a:solidFill>
                <a:latin typeface="Calibri"/>
                <a:cs typeface="Calibri"/>
              </a:rPr>
              <a:t>оп</a:t>
            </a:r>
            <a:r>
              <a:rPr sz="1200" b="1" spc="-45" dirty="0">
                <a:solidFill>
                  <a:srgbClr val="C0504D"/>
                </a:solidFill>
                <a:latin typeface="Calibri"/>
                <a:cs typeface="Calibri"/>
              </a:rPr>
              <a:t>у</a:t>
            </a:r>
            <a:r>
              <a:rPr sz="1200" b="1" dirty="0">
                <a:solidFill>
                  <a:srgbClr val="C0504D"/>
                </a:solidFill>
                <a:latin typeface="Calibri"/>
                <a:cs typeface="Calibri"/>
              </a:rPr>
              <a:t>л</a:t>
            </a:r>
            <a:r>
              <a:rPr sz="1200" b="1" spc="-5" dirty="0">
                <a:solidFill>
                  <a:srgbClr val="C0504D"/>
                </a:solidFill>
                <a:latin typeface="Calibri"/>
                <a:cs typeface="Calibri"/>
              </a:rPr>
              <a:t>я</a:t>
            </a:r>
            <a:r>
              <a:rPr sz="1200" b="1" spc="-15" dirty="0">
                <a:solidFill>
                  <a:srgbClr val="C0504D"/>
                </a:solidFill>
                <a:latin typeface="Calibri"/>
                <a:cs typeface="Calibri"/>
              </a:rPr>
              <a:t>ц</a:t>
            </a:r>
            <a:r>
              <a:rPr sz="1200" b="1" dirty="0">
                <a:solidFill>
                  <a:srgbClr val="C0504D"/>
                </a:solidFill>
                <a:latin typeface="Calibri"/>
                <a:cs typeface="Calibri"/>
              </a:rPr>
              <a:t>ия  </a:t>
            </a:r>
            <a:r>
              <a:rPr sz="1200" b="1" spc="-10" dirty="0">
                <a:solidFill>
                  <a:srgbClr val="C0504D"/>
                </a:solidFill>
                <a:latin typeface="Calibri"/>
                <a:cs typeface="Calibri"/>
              </a:rPr>
              <a:t>стволовых  </a:t>
            </a:r>
            <a:r>
              <a:rPr sz="1200" b="1" spc="-5" dirty="0">
                <a:solidFill>
                  <a:srgbClr val="C0504D"/>
                </a:solidFill>
                <a:latin typeface="Calibri"/>
                <a:cs typeface="Calibri"/>
              </a:rPr>
              <a:t>мозга.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653530" y="269875"/>
            <a:ext cx="231140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Arial Narrow"/>
                <a:cs typeface="Arial Narrow"/>
              </a:rPr>
              <a:t>Направления клеточной терапии: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653530" y="483234"/>
            <a:ext cx="2099310" cy="8801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5"/>
              </a:spcBef>
              <a:buChar char="-"/>
              <a:tabLst>
                <a:tab pos="299085" algn="l"/>
                <a:tab pos="299720" algn="l"/>
              </a:tabLst>
            </a:pPr>
            <a:r>
              <a:rPr sz="1400" spc="-5" dirty="0">
                <a:latin typeface="Arial Narrow"/>
                <a:cs typeface="Arial Narrow"/>
              </a:rPr>
              <a:t>эмбриональные</a:t>
            </a:r>
            <a:r>
              <a:rPr sz="1400" spc="-15" dirty="0">
                <a:latin typeface="Arial Narrow"/>
                <a:cs typeface="Arial Narrow"/>
              </a:rPr>
              <a:t> </a:t>
            </a:r>
            <a:r>
              <a:rPr sz="1400" dirty="0">
                <a:latin typeface="Arial Narrow"/>
                <a:cs typeface="Arial Narrow"/>
              </a:rPr>
              <a:t>СК</a:t>
            </a:r>
            <a:endParaRPr sz="1400">
              <a:latin typeface="Arial Narrow"/>
              <a:cs typeface="Arial Narrow"/>
            </a:endParaRPr>
          </a:p>
          <a:p>
            <a:pPr marL="299085" indent="-287020">
              <a:lnSpc>
                <a:spcPct val="100000"/>
              </a:lnSpc>
              <a:buChar char="-"/>
              <a:tabLst>
                <a:tab pos="299085" algn="l"/>
                <a:tab pos="299720" algn="l"/>
              </a:tabLst>
            </a:pPr>
            <a:r>
              <a:rPr sz="1400" dirty="0">
                <a:latin typeface="Arial Narrow"/>
                <a:cs typeface="Arial Narrow"/>
              </a:rPr>
              <a:t>фетальные СК</a:t>
            </a:r>
            <a:endParaRPr sz="1400">
              <a:latin typeface="Arial Narrow"/>
              <a:cs typeface="Arial Narrow"/>
            </a:endParaRPr>
          </a:p>
          <a:p>
            <a:pPr marL="299085" indent="-287020">
              <a:lnSpc>
                <a:spcPct val="100000"/>
              </a:lnSpc>
              <a:buChar char="-"/>
              <a:tabLst>
                <a:tab pos="299085" algn="l"/>
                <a:tab pos="299720" algn="l"/>
              </a:tabLst>
            </a:pPr>
            <a:r>
              <a:rPr sz="1400" spc="-5" dirty="0">
                <a:latin typeface="Arial Narrow"/>
                <a:cs typeface="Arial Narrow"/>
              </a:rPr>
              <a:t>клетки пуповинной</a:t>
            </a:r>
            <a:r>
              <a:rPr sz="1400" spc="-25" dirty="0">
                <a:latin typeface="Arial Narrow"/>
                <a:cs typeface="Arial Narrow"/>
              </a:rPr>
              <a:t> </a:t>
            </a:r>
            <a:r>
              <a:rPr sz="1400" spc="-5" dirty="0">
                <a:latin typeface="Arial Narrow"/>
                <a:cs typeface="Arial Narrow"/>
              </a:rPr>
              <a:t>крови</a:t>
            </a:r>
            <a:endParaRPr sz="1400">
              <a:latin typeface="Arial Narrow"/>
              <a:cs typeface="Arial Narrow"/>
            </a:endParaRPr>
          </a:p>
          <a:p>
            <a:pPr marL="299085" indent="-287020">
              <a:lnSpc>
                <a:spcPct val="100000"/>
              </a:lnSpc>
              <a:buChar char="-"/>
              <a:tabLst>
                <a:tab pos="299085" algn="l"/>
                <a:tab pos="299720" algn="l"/>
              </a:tabLst>
            </a:pPr>
            <a:r>
              <a:rPr sz="1400" spc="-5" dirty="0">
                <a:latin typeface="Arial Narrow"/>
                <a:cs typeface="Arial Narrow"/>
              </a:rPr>
              <a:t>выращенные </a:t>
            </a:r>
            <a:r>
              <a:rPr sz="1400" i="1" spc="-5" dirty="0">
                <a:latin typeface="Arial Narrow"/>
                <a:cs typeface="Arial Narrow"/>
              </a:rPr>
              <a:t>in vitro</a:t>
            </a:r>
            <a:r>
              <a:rPr sz="1400" i="1" spc="-15" dirty="0">
                <a:latin typeface="Arial Narrow"/>
                <a:cs typeface="Arial Narrow"/>
              </a:rPr>
              <a:t> </a:t>
            </a:r>
            <a:r>
              <a:rPr sz="1400" spc="-5" dirty="0">
                <a:latin typeface="Arial Narrow"/>
                <a:cs typeface="Arial Narrow"/>
              </a:rPr>
              <a:t>ткани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653530" y="1336928"/>
            <a:ext cx="63309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Arial Narrow"/>
                <a:cs typeface="Arial Narrow"/>
              </a:rPr>
              <a:t>и</a:t>
            </a:r>
            <a:r>
              <a:rPr sz="1400" spc="-70" dirty="0">
                <a:latin typeface="Arial Narrow"/>
                <a:cs typeface="Arial Narrow"/>
              </a:rPr>
              <a:t> </a:t>
            </a:r>
            <a:r>
              <a:rPr sz="1400" spc="-5" dirty="0">
                <a:latin typeface="Arial Narrow"/>
                <a:cs typeface="Arial Narrow"/>
              </a:rPr>
              <a:t>органы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984238" y="1550288"/>
            <a:ext cx="35496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Arial Narrow"/>
                <a:cs typeface="Arial Narrow"/>
              </a:rPr>
              <a:t>и</a:t>
            </a:r>
            <a:r>
              <a:rPr sz="1400" spc="-75" dirty="0">
                <a:latin typeface="Arial Narrow"/>
                <a:cs typeface="Arial Narrow"/>
              </a:rPr>
              <a:t> </a:t>
            </a:r>
            <a:r>
              <a:rPr sz="1400" dirty="0">
                <a:latin typeface="Arial Narrow"/>
                <a:cs typeface="Arial Narrow"/>
              </a:rPr>
              <a:t>др.</a:t>
            </a:r>
            <a:endParaRPr sz="14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00807" y="745362"/>
            <a:ext cx="630364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latin typeface="Arial Narrow"/>
                <a:cs typeface="Arial Narrow"/>
              </a:rPr>
              <a:t>Олигопотентные </a:t>
            </a:r>
            <a:r>
              <a:rPr sz="1600" b="1" spc="-5" dirty="0">
                <a:latin typeface="Arial Narrow"/>
                <a:cs typeface="Arial Narrow"/>
              </a:rPr>
              <a:t>предшественники бета-клеток</a:t>
            </a:r>
            <a:r>
              <a:rPr sz="1600" b="1" spc="75" dirty="0">
                <a:latin typeface="Arial Narrow"/>
                <a:cs typeface="Arial Narrow"/>
              </a:rPr>
              <a:t> </a:t>
            </a:r>
            <a:r>
              <a:rPr sz="1400" spc="-5" dirty="0">
                <a:latin typeface="Arial Narrow"/>
                <a:cs typeface="Arial Narrow"/>
              </a:rPr>
              <a:t>(CD45</a:t>
            </a:r>
            <a:r>
              <a:rPr sz="1350" spc="-7" baseline="24691" dirty="0">
                <a:latin typeface="Arial Narrow"/>
                <a:cs typeface="Arial Narrow"/>
              </a:rPr>
              <a:t>–</a:t>
            </a:r>
            <a:r>
              <a:rPr sz="1400" spc="-5" dirty="0">
                <a:latin typeface="Arial Narrow"/>
                <a:cs typeface="Arial Narrow"/>
              </a:rPr>
              <a:t>TER119</a:t>
            </a:r>
            <a:r>
              <a:rPr sz="1350" spc="-7" baseline="24691" dirty="0">
                <a:latin typeface="Arial Narrow"/>
                <a:cs typeface="Arial Narrow"/>
              </a:rPr>
              <a:t>–</a:t>
            </a:r>
            <a:r>
              <a:rPr sz="1400" spc="-5" dirty="0">
                <a:latin typeface="Arial Narrow"/>
                <a:cs typeface="Arial Narrow"/>
              </a:rPr>
              <a:t>CD133</a:t>
            </a:r>
            <a:r>
              <a:rPr sz="1350" spc="-7" baseline="24691" dirty="0">
                <a:latin typeface="Arial Narrow"/>
                <a:cs typeface="Arial Narrow"/>
              </a:rPr>
              <a:t>+</a:t>
            </a:r>
            <a:r>
              <a:rPr sz="1400" spc="-5" dirty="0">
                <a:latin typeface="Arial Narrow"/>
                <a:cs typeface="Arial Narrow"/>
              </a:rPr>
              <a:t>CD49flow)</a:t>
            </a:r>
            <a:endParaRPr sz="1400">
              <a:latin typeface="Arial Narrow"/>
              <a:cs typeface="Arial Narrow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200" dirty="0">
                <a:latin typeface="Arial Narrow"/>
                <a:cs typeface="Arial Narrow"/>
              </a:rPr>
              <a:t>(27 </a:t>
            </a:r>
            <a:r>
              <a:rPr sz="1200" spc="-5" dirty="0">
                <a:latin typeface="Arial Narrow"/>
                <a:cs typeface="Arial Narrow"/>
              </a:rPr>
              <a:t>сутки</a:t>
            </a:r>
            <a:r>
              <a:rPr sz="1200" spc="-20" dirty="0">
                <a:latin typeface="Arial Narrow"/>
                <a:cs typeface="Arial Narrow"/>
              </a:rPr>
              <a:t> </a:t>
            </a:r>
            <a:r>
              <a:rPr sz="1200" spc="-5" dirty="0">
                <a:latin typeface="Arial Narrow"/>
                <a:cs typeface="Arial Narrow"/>
              </a:rPr>
              <a:t>эксперимента)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22680" y="235661"/>
            <a:ext cx="6785609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0" spc="-10" dirty="0">
                <a:solidFill>
                  <a:srgbClr val="006FC0"/>
                </a:solidFill>
                <a:latin typeface="Arial Narrow"/>
                <a:cs typeface="Arial Narrow"/>
              </a:rPr>
              <a:t>ПегГПП-1 </a:t>
            </a:r>
            <a:r>
              <a:rPr sz="2200" b="0" spc="-5" dirty="0">
                <a:solidFill>
                  <a:srgbClr val="006FC0"/>
                </a:solidFill>
                <a:latin typeface="Arial Narrow"/>
                <a:cs typeface="Arial Narrow"/>
              </a:rPr>
              <a:t>и </a:t>
            </a:r>
            <a:r>
              <a:rPr sz="2200" b="0" spc="-10" dirty="0">
                <a:solidFill>
                  <a:srgbClr val="006FC0"/>
                </a:solidFill>
                <a:latin typeface="Arial Narrow"/>
                <a:cs typeface="Arial Narrow"/>
              </a:rPr>
              <a:t>стволовые </a:t>
            </a:r>
            <a:r>
              <a:rPr sz="2200" b="0" spc="-5" dirty="0">
                <a:solidFill>
                  <a:srgbClr val="006FC0"/>
                </a:solidFill>
                <a:latin typeface="Arial Narrow"/>
                <a:cs typeface="Arial Narrow"/>
              </a:rPr>
              <a:t>клетки </a:t>
            </a:r>
            <a:r>
              <a:rPr sz="2200" b="0" spc="-10" dirty="0">
                <a:solidFill>
                  <a:srgbClr val="006FC0"/>
                </a:solidFill>
                <a:latin typeface="Arial Narrow"/>
                <a:cs typeface="Arial Narrow"/>
              </a:rPr>
              <a:t>поджелудочной железы при</a:t>
            </a:r>
            <a:r>
              <a:rPr sz="2200" b="0" spc="145" dirty="0">
                <a:solidFill>
                  <a:srgbClr val="006FC0"/>
                </a:solidFill>
                <a:latin typeface="Arial Narrow"/>
                <a:cs typeface="Arial Narrow"/>
              </a:rPr>
              <a:t> </a:t>
            </a:r>
            <a:r>
              <a:rPr sz="2200" b="0" spc="-5" dirty="0">
                <a:solidFill>
                  <a:srgbClr val="006FC0"/>
                </a:solidFill>
                <a:latin typeface="Arial Narrow"/>
                <a:cs typeface="Arial Narrow"/>
              </a:rPr>
              <a:t>СД1</a:t>
            </a:r>
            <a:endParaRPr sz="2200">
              <a:latin typeface="Arial Narrow"/>
              <a:cs typeface="Arial Narrow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74065" y="1239266"/>
            <a:ext cx="2108200" cy="2677795"/>
          </a:xfrm>
          <a:custGeom>
            <a:avLst/>
            <a:gdLst/>
            <a:ahLst/>
            <a:cxnLst/>
            <a:rect l="l" t="t" r="r" b="b"/>
            <a:pathLst>
              <a:path w="2108200" h="2677795">
                <a:moveTo>
                  <a:pt x="2108200" y="0"/>
                </a:moveTo>
                <a:lnTo>
                  <a:pt x="0" y="0"/>
                </a:lnTo>
                <a:lnTo>
                  <a:pt x="0" y="2677668"/>
                </a:lnTo>
                <a:lnTo>
                  <a:pt x="2108200" y="2677668"/>
                </a:lnTo>
                <a:lnTo>
                  <a:pt x="2108200" y="0"/>
                </a:lnTo>
                <a:close/>
              </a:path>
            </a:pathLst>
          </a:custGeom>
          <a:solidFill>
            <a:srgbClr val="EBF0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65455" y="1268095"/>
            <a:ext cx="1939289" cy="2160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Arial Narrow"/>
                <a:cs typeface="Arial Narrow"/>
              </a:rPr>
              <a:t>ПегГПП-1</a:t>
            </a:r>
            <a:endParaRPr sz="1400">
              <a:latin typeface="Arial Narrow"/>
              <a:cs typeface="Arial Narrow"/>
            </a:endParaRPr>
          </a:p>
          <a:p>
            <a:pPr marR="5715" algn="just">
              <a:lnSpc>
                <a:spcPct val="100000"/>
              </a:lnSpc>
              <a:buChar char="-"/>
              <a:tabLst>
                <a:tab pos="172720" algn="l"/>
              </a:tabLst>
            </a:pPr>
            <a:r>
              <a:rPr sz="1400" spc="-5" dirty="0">
                <a:latin typeface="Arial Narrow"/>
                <a:cs typeface="Arial Narrow"/>
              </a:rPr>
              <a:t>увеличивает количество  олигопотентных</a:t>
            </a:r>
            <a:endParaRPr sz="1400">
              <a:latin typeface="Arial Narrow"/>
              <a:cs typeface="Arial Narrow"/>
            </a:endParaRPr>
          </a:p>
          <a:p>
            <a:pPr marR="6985" algn="just">
              <a:lnSpc>
                <a:spcPct val="100000"/>
              </a:lnSpc>
            </a:pPr>
            <a:r>
              <a:rPr sz="1400" b="1" spc="-5" dirty="0">
                <a:latin typeface="Arial Narrow"/>
                <a:cs typeface="Arial Narrow"/>
              </a:rPr>
              <a:t>предшественников бета-  клеток </a:t>
            </a:r>
            <a:r>
              <a:rPr sz="1400" dirty="0">
                <a:latin typeface="Arial Narrow"/>
                <a:cs typeface="Arial Narrow"/>
              </a:rPr>
              <a:t>в </a:t>
            </a:r>
            <a:r>
              <a:rPr sz="1400" spc="-5" dirty="0">
                <a:latin typeface="Arial Narrow"/>
                <a:cs typeface="Arial Narrow"/>
              </a:rPr>
              <a:t>поджелудочной  железе </a:t>
            </a:r>
            <a:r>
              <a:rPr sz="1400" dirty="0">
                <a:latin typeface="Arial Narrow"/>
                <a:cs typeface="Arial Narrow"/>
              </a:rPr>
              <a:t>у </a:t>
            </a:r>
            <a:r>
              <a:rPr sz="1400" spc="-5" dirty="0">
                <a:latin typeface="Arial Narrow"/>
                <a:cs typeface="Arial Narrow"/>
              </a:rPr>
              <a:t>мышей </a:t>
            </a:r>
            <a:r>
              <a:rPr sz="1400" dirty="0">
                <a:latin typeface="Arial Narrow"/>
                <a:cs typeface="Arial Narrow"/>
              </a:rPr>
              <a:t>с</a:t>
            </a:r>
            <a:r>
              <a:rPr sz="1400" spc="-10" dirty="0">
                <a:latin typeface="Arial Narrow"/>
                <a:cs typeface="Arial Narrow"/>
              </a:rPr>
              <a:t> </a:t>
            </a:r>
            <a:r>
              <a:rPr sz="1400" spc="-5" dirty="0">
                <a:latin typeface="Arial Narrow"/>
                <a:cs typeface="Arial Narrow"/>
              </a:rPr>
              <a:t>СД1.</a:t>
            </a:r>
            <a:endParaRPr sz="1400">
              <a:latin typeface="Arial Narrow"/>
              <a:cs typeface="Arial Narrow"/>
            </a:endParaRPr>
          </a:p>
          <a:p>
            <a:pPr marR="5080">
              <a:lnSpc>
                <a:spcPct val="100000"/>
              </a:lnSpc>
              <a:buFont typeface="Arial Narrow"/>
              <a:buChar char="-"/>
              <a:tabLst>
                <a:tab pos="271145" algn="l"/>
                <a:tab pos="271780" algn="l"/>
                <a:tab pos="606425" algn="l"/>
                <a:tab pos="866775" algn="l"/>
                <a:tab pos="1106170" algn="l"/>
                <a:tab pos="1562100" algn="l"/>
              </a:tabLst>
            </a:pPr>
            <a:r>
              <a:rPr sz="1400" i="1" spc="-5" dirty="0">
                <a:latin typeface="Arial Narrow"/>
                <a:cs typeface="Arial Narrow"/>
              </a:rPr>
              <a:t>i</a:t>
            </a:r>
            <a:r>
              <a:rPr sz="1400" i="1" dirty="0">
                <a:latin typeface="Arial Narrow"/>
                <a:cs typeface="Arial Narrow"/>
              </a:rPr>
              <a:t>n	</a:t>
            </a:r>
            <a:r>
              <a:rPr sz="1400" i="1" spc="-5" dirty="0">
                <a:latin typeface="Arial Narrow"/>
                <a:cs typeface="Arial Narrow"/>
              </a:rPr>
              <a:t>vit</a:t>
            </a:r>
            <a:r>
              <a:rPr sz="1400" i="1" spc="10" dirty="0">
                <a:latin typeface="Arial Narrow"/>
                <a:cs typeface="Arial Narrow"/>
              </a:rPr>
              <a:t>r</a:t>
            </a:r>
            <a:r>
              <a:rPr sz="1400" i="1" dirty="0">
                <a:latin typeface="Arial Narrow"/>
                <a:cs typeface="Arial Narrow"/>
              </a:rPr>
              <a:t>o	</a:t>
            </a:r>
            <a:r>
              <a:rPr sz="1400" dirty="0">
                <a:latin typeface="Arial Narrow"/>
                <a:cs typeface="Arial Narrow"/>
              </a:rPr>
              <a:t>инду</a:t>
            </a:r>
            <a:r>
              <a:rPr sz="1400" spc="10" dirty="0">
                <a:latin typeface="Arial Narrow"/>
                <a:cs typeface="Arial Narrow"/>
              </a:rPr>
              <a:t>ц</a:t>
            </a:r>
            <a:r>
              <a:rPr sz="1400" dirty="0">
                <a:latin typeface="Arial Narrow"/>
                <a:cs typeface="Arial Narrow"/>
              </a:rPr>
              <a:t>и</a:t>
            </a:r>
            <a:r>
              <a:rPr sz="1400" spc="-5" dirty="0">
                <a:latin typeface="Arial Narrow"/>
                <a:cs typeface="Arial Narrow"/>
              </a:rPr>
              <a:t>руют  </a:t>
            </a:r>
            <a:r>
              <a:rPr sz="1400" b="1" spc="-5" dirty="0">
                <a:latin typeface="Arial Narrow"/>
                <a:cs typeface="Arial Narrow"/>
              </a:rPr>
              <a:t>дифференцировку  </a:t>
            </a:r>
            <a:r>
              <a:rPr sz="1400" spc="-5" dirty="0">
                <a:latin typeface="Arial Narrow"/>
                <a:cs typeface="Arial Narrow"/>
              </a:rPr>
              <a:t>пр</a:t>
            </a:r>
            <a:r>
              <a:rPr sz="1400" spc="-10" dirty="0">
                <a:latin typeface="Arial Narrow"/>
                <a:cs typeface="Arial Narrow"/>
              </a:rPr>
              <a:t>е</a:t>
            </a:r>
            <a:r>
              <a:rPr sz="1400" dirty="0">
                <a:latin typeface="Arial Narrow"/>
                <a:cs typeface="Arial Narrow"/>
              </a:rPr>
              <a:t>дшеств</a:t>
            </a:r>
            <a:r>
              <a:rPr sz="1400" spc="-10" dirty="0">
                <a:latin typeface="Arial Narrow"/>
                <a:cs typeface="Arial Narrow"/>
              </a:rPr>
              <a:t>е</a:t>
            </a:r>
            <a:r>
              <a:rPr sz="1400" dirty="0">
                <a:latin typeface="Arial Narrow"/>
                <a:cs typeface="Arial Narrow"/>
              </a:rPr>
              <a:t>нни</a:t>
            </a:r>
            <a:r>
              <a:rPr sz="1400" spc="-5" dirty="0">
                <a:latin typeface="Arial Narrow"/>
                <a:cs typeface="Arial Narrow"/>
              </a:rPr>
              <a:t>ко</a:t>
            </a:r>
            <a:r>
              <a:rPr sz="1400" dirty="0">
                <a:latin typeface="Arial Narrow"/>
                <a:cs typeface="Arial Narrow"/>
              </a:rPr>
              <a:t>в	бет</a:t>
            </a:r>
            <a:r>
              <a:rPr sz="1400" spc="-10" dirty="0">
                <a:latin typeface="Arial Narrow"/>
                <a:cs typeface="Arial Narrow"/>
              </a:rPr>
              <a:t>а</a:t>
            </a:r>
            <a:r>
              <a:rPr sz="1400" dirty="0">
                <a:latin typeface="Arial Narrow"/>
                <a:cs typeface="Arial Narrow"/>
              </a:rPr>
              <a:t>-  </a:t>
            </a:r>
            <a:r>
              <a:rPr sz="1400" spc="-5" dirty="0">
                <a:latin typeface="Arial Narrow"/>
                <a:cs typeface="Arial Narrow"/>
              </a:rPr>
              <a:t>клеток		</a:t>
            </a:r>
            <a:r>
              <a:rPr sz="1400" dirty="0">
                <a:latin typeface="Arial Narrow"/>
                <a:cs typeface="Arial Narrow"/>
              </a:rPr>
              <a:t>в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34311" y="3188588"/>
            <a:ext cx="568960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Arial Narrow"/>
                <a:cs typeface="Arial Narrow"/>
              </a:rPr>
              <a:t>и</a:t>
            </a:r>
            <a:r>
              <a:rPr sz="1400" spc="-15" dirty="0">
                <a:latin typeface="Arial Narrow"/>
                <a:cs typeface="Arial Narrow"/>
              </a:rPr>
              <a:t>н</a:t>
            </a:r>
            <a:r>
              <a:rPr sz="1400" spc="-5" dirty="0">
                <a:latin typeface="Arial Narrow"/>
                <a:cs typeface="Arial Narrow"/>
              </a:rPr>
              <a:t>сул</a:t>
            </a:r>
            <a:r>
              <a:rPr sz="1400" spc="5" dirty="0">
                <a:latin typeface="Arial Narrow"/>
                <a:cs typeface="Arial Narrow"/>
              </a:rPr>
              <a:t>и</a:t>
            </a:r>
            <a:r>
              <a:rPr sz="1400" dirty="0">
                <a:latin typeface="Arial Narrow"/>
                <a:cs typeface="Arial Narrow"/>
              </a:rPr>
              <a:t>н</a:t>
            </a:r>
            <a:endParaRPr sz="1400">
              <a:latin typeface="Arial Narrow"/>
              <a:cs typeface="Arial Narrow"/>
            </a:endParaRPr>
          </a:p>
          <a:p>
            <a:pPr marR="6350" algn="r">
              <a:lnSpc>
                <a:spcPct val="100000"/>
              </a:lnSpc>
            </a:pPr>
            <a:r>
              <a:rPr sz="1400" spc="-5" dirty="0">
                <a:latin typeface="Arial Narrow"/>
                <a:cs typeface="Arial Narrow"/>
              </a:rPr>
              <a:t>бета-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65455" y="3401948"/>
            <a:ext cx="1087755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latin typeface="Arial Narrow"/>
                <a:cs typeface="Arial Narrow"/>
              </a:rPr>
              <a:t>секретирующие</a:t>
            </a:r>
            <a:endParaRPr sz="14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</a:pPr>
            <a:r>
              <a:rPr sz="1400" spc="-5" dirty="0">
                <a:latin typeface="Arial Narrow"/>
                <a:cs typeface="Arial Narrow"/>
              </a:rPr>
              <a:t>клетки.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74065" y="4074401"/>
            <a:ext cx="2108200" cy="2031364"/>
          </a:xfrm>
          <a:custGeom>
            <a:avLst/>
            <a:gdLst/>
            <a:ahLst/>
            <a:cxnLst/>
            <a:rect l="l" t="t" r="r" b="b"/>
            <a:pathLst>
              <a:path w="2108200" h="2031364">
                <a:moveTo>
                  <a:pt x="2108200" y="0"/>
                </a:moveTo>
                <a:lnTo>
                  <a:pt x="0" y="0"/>
                </a:lnTo>
                <a:lnTo>
                  <a:pt x="0" y="2031364"/>
                </a:lnTo>
                <a:lnTo>
                  <a:pt x="2108200" y="2031364"/>
                </a:lnTo>
                <a:lnTo>
                  <a:pt x="2108200" y="0"/>
                </a:lnTo>
                <a:close/>
              </a:path>
            </a:pathLst>
          </a:custGeom>
          <a:solidFill>
            <a:srgbClr val="FCE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65455" y="4103877"/>
            <a:ext cx="193865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100"/>
              </a:spcBef>
              <a:tabLst>
                <a:tab pos="816610" algn="l"/>
                <a:tab pos="1292225" algn="l"/>
              </a:tabLst>
            </a:pPr>
            <a:r>
              <a:rPr sz="1400" b="1" spc="-5" dirty="0">
                <a:latin typeface="Arial Narrow"/>
                <a:cs typeface="Arial Narrow"/>
              </a:rPr>
              <a:t>Мише</a:t>
            </a:r>
            <a:r>
              <a:rPr sz="1400" b="1" spc="-15" dirty="0">
                <a:latin typeface="Arial Narrow"/>
                <a:cs typeface="Arial Narrow"/>
              </a:rPr>
              <a:t>н</a:t>
            </a:r>
            <a:r>
              <a:rPr sz="1400" b="1" dirty="0">
                <a:latin typeface="Arial Narrow"/>
                <a:cs typeface="Arial Narrow"/>
              </a:rPr>
              <a:t>ь	</a:t>
            </a:r>
            <a:r>
              <a:rPr sz="1400" dirty="0">
                <a:latin typeface="Arial Narrow"/>
                <a:cs typeface="Arial Narrow"/>
              </a:rPr>
              <a:t>для	</a:t>
            </a:r>
            <a:r>
              <a:rPr sz="1400" spc="-5" dirty="0">
                <a:latin typeface="Arial Narrow"/>
                <a:cs typeface="Arial Narrow"/>
              </a:rPr>
              <a:t>пе</a:t>
            </a:r>
            <a:r>
              <a:rPr sz="1400" spc="5" dirty="0">
                <a:latin typeface="Arial Narrow"/>
                <a:cs typeface="Arial Narrow"/>
              </a:rPr>
              <a:t>г</a:t>
            </a:r>
            <a:r>
              <a:rPr sz="1400" dirty="0">
                <a:latin typeface="Arial Narrow"/>
                <a:cs typeface="Arial Narrow"/>
              </a:rPr>
              <a:t>Г</a:t>
            </a:r>
            <a:r>
              <a:rPr sz="1400" spc="-10" dirty="0">
                <a:latin typeface="Arial Narrow"/>
                <a:cs typeface="Arial Narrow"/>
              </a:rPr>
              <a:t>П</a:t>
            </a:r>
            <a:r>
              <a:rPr sz="1400" spc="-5" dirty="0">
                <a:latin typeface="Arial Narrow"/>
                <a:cs typeface="Arial Narrow"/>
              </a:rPr>
              <a:t>П</a:t>
            </a:r>
            <a:r>
              <a:rPr sz="1400" dirty="0">
                <a:latin typeface="Arial Narrow"/>
                <a:cs typeface="Arial Narrow"/>
              </a:rPr>
              <a:t>-1  являются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927860" y="4530597"/>
            <a:ext cx="37401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Arial Narrow"/>
                <a:cs typeface="Arial Narrow"/>
              </a:rPr>
              <a:t>бет</a:t>
            </a:r>
            <a:r>
              <a:rPr sz="1400" spc="-10" dirty="0">
                <a:latin typeface="Arial Narrow"/>
                <a:cs typeface="Arial Narrow"/>
              </a:rPr>
              <a:t>а</a:t>
            </a:r>
            <a:r>
              <a:rPr sz="1400" dirty="0">
                <a:latin typeface="Arial Narrow"/>
                <a:cs typeface="Arial Narrow"/>
              </a:rPr>
              <a:t>-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65455" y="4530597"/>
            <a:ext cx="1938020" cy="666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latin typeface="Arial Narrow"/>
                <a:cs typeface="Arial Narrow"/>
              </a:rPr>
              <a:t>предшественники</a:t>
            </a:r>
            <a:endParaRPr sz="14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r>
              <a:rPr sz="1400" spc="-5" dirty="0">
                <a:latin typeface="Arial Narrow"/>
                <a:cs typeface="Arial Narrow"/>
              </a:rPr>
              <a:t>клеток.</a:t>
            </a:r>
            <a:endParaRPr sz="14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  <a:tabLst>
                <a:tab pos="819785" algn="l"/>
                <a:tab pos="1715770" algn="l"/>
              </a:tabLst>
            </a:pPr>
            <a:r>
              <a:rPr sz="1400" spc="-5" dirty="0">
                <a:latin typeface="Arial Narrow"/>
                <a:cs typeface="Arial Narrow"/>
              </a:rPr>
              <a:t>пег</a:t>
            </a:r>
            <a:r>
              <a:rPr sz="1400" spc="-10" dirty="0">
                <a:latin typeface="Arial Narrow"/>
                <a:cs typeface="Arial Narrow"/>
              </a:rPr>
              <a:t>Г</a:t>
            </a:r>
            <a:r>
              <a:rPr sz="1400" dirty="0">
                <a:latin typeface="Arial Narrow"/>
                <a:cs typeface="Arial Narrow"/>
              </a:rPr>
              <a:t>П</a:t>
            </a:r>
            <a:r>
              <a:rPr sz="1400" spc="-5" dirty="0">
                <a:latin typeface="Arial Narrow"/>
                <a:cs typeface="Arial Narrow"/>
              </a:rPr>
              <a:t>П</a:t>
            </a:r>
            <a:r>
              <a:rPr sz="1400" dirty="0">
                <a:latin typeface="Arial Narrow"/>
                <a:cs typeface="Arial Narrow"/>
              </a:rPr>
              <a:t>-1	в</a:t>
            </a:r>
            <a:r>
              <a:rPr sz="1400" spc="-5" dirty="0">
                <a:latin typeface="Arial Narrow"/>
                <a:cs typeface="Arial Narrow"/>
              </a:rPr>
              <a:t>ыступа</a:t>
            </a:r>
            <a:r>
              <a:rPr sz="1400" spc="-10" dirty="0">
                <a:latin typeface="Arial Narrow"/>
                <a:cs typeface="Arial Narrow"/>
              </a:rPr>
              <a:t>е</a:t>
            </a:r>
            <a:r>
              <a:rPr sz="1400" dirty="0">
                <a:latin typeface="Arial Narrow"/>
                <a:cs typeface="Arial Narrow"/>
              </a:rPr>
              <a:t>т	</a:t>
            </a:r>
            <a:r>
              <a:rPr sz="1400" spc="-5" dirty="0">
                <a:latin typeface="Arial Narrow"/>
                <a:cs typeface="Arial Narrow"/>
              </a:rPr>
              <a:t>как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65455" y="5170754"/>
            <a:ext cx="1939289" cy="8801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080" algn="just">
              <a:lnSpc>
                <a:spcPct val="100000"/>
              </a:lnSpc>
              <a:spcBef>
                <a:spcPts val="105"/>
              </a:spcBef>
              <a:tabLst>
                <a:tab pos="1120140" algn="l"/>
              </a:tabLst>
            </a:pPr>
            <a:r>
              <a:rPr sz="1400" spc="-5" dirty="0">
                <a:latin typeface="Arial Narrow"/>
                <a:cs typeface="Arial Narrow"/>
              </a:rPr>
              <a:t>основа для </a:t>
            </a:r>
            <a:r>
              <a:rPr sz="1400" dirty="0">
                <a:latin typeface="Arial Narrow"/>
                <a:cs typeface="Arial Narrow"/>
              </a:rPr>
              <a:t>создания  </a:t>
            </a:r>
            <a:r>
              <a:rPr sz="1400" spc="-5" dirty="0">
                <a:latin typeface="Arial Narrow"/>
                <a:cs typeface="Arial Narrow"/>
              </a:rPr>
              <a:t>препарата </a:t>
            </a:r>
            <a:r>
              <a:rPr sz="1400" spc="5" dirty="0">
                <a:latin typeface="Arial Narrow"/>
                <a:cs typeface="Arial Narrow"/>
              </a:rPr>
              <a:t>для </a:t>
            </a:r>
            <a:r>
              <a:rPr sz="1400" dirty="0">
                <a:latin typeface="Arial Narrow"/>
                <a:cs typeface="Arial Narrow"/>
              </a:rPr>
              <a:t>стимуляции  н</a:t>
            </a:r>
            <a:r>
              <a:rPr sz="1400" spc="-5" dirty="0">
                <a:latin typeface="Arial Narrow"/>
                <a:cs typeface="Arial Narrow"/>
              </a:rPr>
              <a:t>еоген</a:t>
            </a:r>
            <a:r>
              <a:rPr sz="1400" spc="-10" dirty="0">
                <a:latin typeface="Arial Narrow"/>
                <a:cs typeface="Arial Narrow"/>
              </a:rPr>
              <a:t>е</a:t>
            </a:r>
            <a:r>
              <a:rPr sz="1400" spc="-5" dirty="0">
                <a:latin typeface="Arial Narrow"/>
                <a:cs typeface="Arial Narrow"/>
              </a:rPr>
              <a:t>з</a:t>
            </a:r>
            <a:r>
              <a:rPr sz="1400" dirty="0">
                <a:latin typeface="Arial Narrow"/>
                <a:cs typeface="Arial Narrow"/>
              </a:rPr>
              <a:t>а	бет</a:t>
            </a:r>
            <a:r>
              <a:rPr sz="1400" spc="-10" dirty="0">
                <a:latin typeface="Arial Narrow"/>
                <a:cs typeface="Arial Narrow"/>
              </a:rPr>
              <a:t>а</a:t>
            </a:r>
            <a:r>
              <a:rPr sz="1400" dirty="0">
                <a:latin typeface="Arial Narrow"/>
                <a:cs typeface="Arial Narrow"/>
              </a:rPr>
              <a:t>-</a:t>
            </a:r>
            <a:r>
              <a:rPr sz="1400" spc="10" dirty="0">
                <a:latin typeface="Arial Narrow"/>
                <a:cs typeface="Arial Narrow"/>
              </a:rPr>
              <a:t>к</a:t>
            </a:r>
            <a:r>
              <a:rPr sz="1400" dirty="0">
                <a:latin typeface="Arial Narrow"/>
                <a:cs typeface="Arial Narrow"/>
              </a:rPr>
              <a:t>лет</a:t>
            </a:r>
            <a:r>
              <a:rPr sz="1400" spc="-10" dirty="0">
                <a:latin typeface="Arial Narrow"/>
                <a:cs typeface="Arial Narrow"/>
              </a:rPr>
              <a:t>о</a:t>
            </a:r>
            <a:r>
              <a:rPr sz="1400" dirty="0">
                <a:latin typeface="Arial Narrow"/>
                <a:cs typeface="Arial Narrow"/>
              </a:rPr>
              <a:t>к  больных</a:t>
            </a:r>
            <a:r>
              <a:rPr sz="1400" spc="10" dirty="0">
                <a:latin typeface="Arial Narrow"/>
                <a:cs typeface="Arial Narrow"/>
              </a:rPr>
              <a:t> </a:t>
            </a:r>
            <a:r>
              <a:rPr sz="1400" spc="-5" dirty="0">
                <a:latin typeface="Arial Narrow"/>
                <a:cs typeface="Arial Narrow"/>
              </a:rPr>
              <a:t>СД1.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033648" y="1873122"/>
            <a:ext cx="9163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indent="1270" algn="ctr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 Narrow"/>
                <a:cs typeface="Arial Narrow"/>
              </a:rPr>
              <a:t>Содержание в  </a:t>
            </a:r>
            <a:r>
              <a:rPr sz="1200" spc="-10" dirty="0">
                <a:latin typeface="Arial Narrow"/>
                <a:cs typeface="Arial Narrow"/>
              </a:rPr>
              <a:t>п</a:t>
            </a:r>
            <a:r>
              <a:rPr sz="1200" dirty="0">
                <a:latin typeface="Arial Narrow"/>
                <a:cs typeface="Arial Narrow"/>
              </a:rPr>
              <a:t>оджелудо</a:t>
            </a:r>
            <a:r>
              <a:rPr sz="1200" spc="-5" dirty="0">
                <a:latin typeface="Arial Narrow"/>
                <a:cs typeface="Arial Narrow"/>
              </a:rPr>
              <a:t>чн</a:t>
            </a:r>
            <a:r>
              <a:rPr sz="1200" dirty="0">
                <a:latin typeface="Arial Narrow"/>
                <a:cs typeface="Arial Narrow"/>
              </a:rPr>
              <a:t>ой  железе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790694" y="1927986"/>
            <a:ext cx="1229360" cy="3854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356870" marR="5080" indent="-344805">
              <a:lnSpc>
                <a:spcPts val="1390"/>
              </a:lnSpc>
              <a:spcBef>
                <a:spcPts val="185"/>
              </a:spcBef>
            </a:pPr>
            <a:r>
              <a:rPr sz="1200" dirty="0">
                <a:latin typeface="Arial Narrow"/>
                <a:cs typeface="Arial Narrow"/>
              </a:rPr>
              <a:t>Самоподдержание</a:t>
            </a:r>
            <a:r>
              <a:rPr sz="1200" spc="-80" dirty="0">
                <a:latin typeface="Arial Narrow"/>
                <a:cs typeface="Arial Narrow"/>
              </a:rPr>
              <a:t> </a:t>
            </a:r>
            <a:r>
              <a:rPr sz="1200" dirty="0">
                <a:latin typeface="Arial Narrow"/>
                <a:cs typeface="Arial Narrow"/>
              </a:rPr>
              <a:t>в  </a:t>
            </a:r>
            <a:r>
              <a:rPr sz="1200" spc="-5" dirty="0">
                <a:latin typeface="Arial Narrow"/>
                <a:cs typeface="Arial Narrow"/>
              </a:rPr>
              <a:t>культуре</a:t>
            </a:r>
            <a:endParaRPr sz="1200">
              <a:latin typeface="Arial Narrow"/>
              <a:cs typeface="Arial Narrow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724082" y="2793555"/>
            <a:ext cx="1375410" cy="1768475"/>
            <a:chOff x="4724082" y="2793555"/>
            <a:chExt cx="1375410" cy="1768475"/>
          </a:xfrm>
        </p:grpSpPr>
        <p:pic>
          <p:nvPicPr>
            <p:cNvPr id="16" name="object 1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51812" y="2795015"/>
              <a:ext cx="1347270" cy="1732788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4728845" y="2798317"/>
              <a:ext cx="1285240" cy="1758950"/>
            </a:xfrm>
            <a:custGeom>
              <a:avLst/>
              <a:gdLst/>
              <a:ahLst/>
              <a:cxnLst/>
              <a:rect l="l" t="t" r="r" b="b"/>
              <a:pathLst>
                <a:path w="1285239" h="1758950">
                  <a:moveTo>
                    <a:pt x="27812" y="1719707"/>
                  </a:moveTo>
                  <a:lnTo>
                    <a:pt x="0" y="1719707"/>
                  </a:lnTo>
                </a:path>
                <a:path w="1285239" h="1758950">
                  <a:moveTo>
                    <a:pt x="27812" y="1504188"/>
                  </a:moveTo>
                  <a:lnTo>
                    <a:pt x="0" y="1504188"/>
                  </a:lnTo>
                </a:path>
                <a:path w="1285239" h="1758950">
                  <a:moveTo>
                    <a:pt x="27812" y="1289304"/>
                  </a:moveTo>
                  <a:lnTo>
                    <a:pt x="0" y="1289304"/>
                  </a:lnTo>
                </a:path>
                <a:path w="1285239" h="1758950">
                  <a:moveTo>
                    <a:pt x="27812" y="1074420"/>
                  </a:moveTo>
                  <a:lnTo>
                    <a:pt x="0" y="1074420"/>
                  </a:lnTo>
                </a:path>
                <a:path w="1285239" h="1758950">
                  <a:moveTo>
                    <a:pt x="27812" y="859536"/>
                  </a:moveTo>
                  <a:lnTo>
                    <a:pt x="0" y="859536"/>
                  </a:lnTo>
                </a:path>
                <a:path w="1285239" h="1758950">
                  <a:moveTo>
                    <a:pt x="27812" y="644652"/>
                  </a:moveTo>
                  <a:lnTo>
                    <a:pt x="0" y="644652"/>
                  </a:lnTo>
                </a:path>
                <a:path w="1285239" h="1758950">
                  <a:moveTo>
                    <a:pt x="27812" y="429768"/>
                  </a:moveTo>
                  <a:lnTo>
                    <a:pt x="0" y="429768"/>
                  </a:lnTo>
                </a:path>
                <a:path w="1285239" h="1758950">
                  <a:moveTo>
                    <a:pt x="27812" y="214884"/>
                  </a:moveTo>
                  <a:lnTo>
                    <a:pt x="0" y="214884"/>
                  </a:lnTo>
                </a:path>
                <a:path w="1285239" h="1758950">
                  <a:moveTo>
                    <a:pt x="27812" y="0"/>
                  </a:moveTo>
                  <a:lnTo>
                    <a:pt x="0" y="0"/>
                  </a:lnTo>
                </a:path>
                <a:path w="1285239" h="1758950">
                  <a:moveTo>
                    <a:pt x="27431" y="1720596"/>
                  </a:moveTo>
                  <a:lnTo>
                    <a:pt x="27431" y="1758950"/>
                  </a:lnTo>
                </a:path>
                <a:path w="1285239" h="1758950">
                  <a:moveTo>
                    <a:pt x="341375" y="1720596"/>
                  </a:moveTo>
                  <a:lnTo>
                    <a:pt x="341375" y="1758950"/>
                  </a:lnTo>
                </a:path>
                <a:path w="1285239" h="1758950">
                  <a:moveTo>
                    <a:pt x="656843" y="1720596"/>
                  </a:moveTo>
                  <a:lnTo>
                    <a:pt x="656843" y="1758950"/>
                  </a:lnTo>
                </a:path>
                <a:path w="1285239" h="1758950">
                  <a:moveTo>
                    <a:pt x="970788" y="1720596"/>
                  </a:moveTo>
                  <a:lnTo>
                    <a:pt x="970788" y="1758950"/>
                  </a:lnTo>
                </a:path>
                <a:path w="1285239" h="1758950">
                  <a:moveTo>
                    <a:pt x="1284985" y="1720596"/>
                  </a:moveTo>
                  <a:lnTo>
                    <a:pt x="1284985" y="1758950"/>
                  </a:lnTo>
                </a:path>
              </a:pathLst>
            </a:custGeom>
            <a:ln w="9525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4623308" y="4447158"/>
            <a:ext cx="67310" cy="1352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00" spc="5" dirty="0">
                <a:latin typeface="Arial Narrow"/>
                <a:cs typeface="Arial Narrow"/>
              </a:rPr>
              <a:t>0</a:t>
            </a:r>
            <a:endParaRPr sz="700">
              <a:latin typeface="Arial Narrow"/>
              <a:cs typeface="Arial Narrow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581525" y="4231588"/>
            <a:ext cx="107950" cy="1358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00" dirty="0">
                <a:latin typeface="Arial Narrow"/>
                <a:cs typeface="Arial Narrow"/>
              </a:rPr>
              <a:t>10</a:t>
            </a:r>
            <a:endParaRPr sz="700">
              <a:latin typeface="Arial Narrow"/>
              <a:cs typeface="Arial Narro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581525" y="4017009"/>
            <a:ext cx="107950" cy="1352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00" dirty="0">
                <a:latin typeface="Arial Narrow"/>
                <a:cs typeface="Arial Narrow"/>
              </a:rPr>
              <a:t>20</a:t>
            </a:r>
            <a:endParaRPr sz="700">
              <a:latin typeface="Arial Narrow"/>
              <a:cs typeface="Arial Narro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581525" y="3801871"/>
            <a:ext cx="107950" cy="1352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00" dirty="0">
                <a:latin typeface="Arial Narrow"/>
                <a:cs typeface="Arial Narrow"/>
              </a:rPr>
              <a:t>30</a:t>
            </a:r>
            <a:endParaRPr sz="700">
              <a:latin typeface="Arial Narrow"/>
              <a:cs typeface="Arial Narrow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581525" y="3586988"/>
            <a:ext cx="107950" cy="1352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00" dirty="0">
                <a:latin typeface="Arial Narrow"/>
                <a:cs typeface="Arial Narrow"/>
              </a:rPr>
              <a:t>40</a:t>
            </a:r>
            <a:endParaRPr sz="700">
              <a:latin typeface="Arial Narrow"/>
              <a:cs typeface="Arial Narrow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581525" y="3371850"/>
            <a:ext cx="107950" cy="1352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00" dirty="0">
                <a:latin typeface="Arial Narrow"/>
                <a:cs typeface="Arial Narrow"/>
              </a:rPr>
              <a:t>50</a:t>
            </a:r>
            <a:endParaRPr sz="700">
              <a:latin typeface="Arial Narrow"/>
              <a:cs typeface="Arial Narrow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581525" y="3156966"/>
            <a:ext cx="107950" cy="1352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00" dirty="0">
                <a:latin typeface="Arial Narrow"/>
                <a:cs typeface="Arial Narrow"/>
              </a:rPr>
              <a:t>60</a:t>
            </a:r>
            <a:endParaRPr sz="700">
              <a:latin typeface="Arial Narrow"/>
              <a:cs typeface="Arial Narrow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581525" y="2941700"/>
            <a:ext cx="107950" cy="1352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00" dirty="0">
                <a:latin typeface="Arial Narrow"/>
                <a:cs typeface="Arial Narrow"/>
              </a:rPr>
              <a:t>70</a:t>
            </a:r>
            <a:endParaRPr sz="700">
              <a:latin typeface="Arial Narrow"/>
              <a:cs typeface="Arial Narrow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581525" y="2726817"/>
            <a:ext cx="107950" cy="1352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00" dirty="0">
                <a:latin typeface="Arial Narrow"/>
                <a:cs typeface="Arial Narrow"/>
              </a:rPr>
              <a:t>80</a:t>
            </a:r>
            <a:endParaRPr sz="700">
              <a:latin typeface="Arial Narrow"/>
              <a:cs typeface="Arial Narrow"/>
            </a:endParaRPr>
          </a:p>
        </p:txBody>
      </p:sp>
      <p:pic>
        <p:nvPicPr>
          <p:cNvPr id="27" name="object 2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91964" y="4617592"/>
            <a:ext cx="153543" cy="153034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69925" y="4630292"/>
            <a:ext cx="804078" cy="539242"/>
          </a:xfrm>
          <a:prstGeom prst="rect">
            <a:avLst/>
          </a:prstGeom>
        </p:spPr>
      </p:pic>
      <p:sp>
        <p:nvSpPr>
          <p:cNvPr id="29" name="object 29"/>
          <p:cNvSpPr/>
          <p:nvPr/>
        </p:nvSpPr>
        <p:spPr>
          <a:xfrm>
            <a:off x="4816602" y="5339001"/>
            <a:ext cx="64769" cy="64769"/>
          </a:xfrm>
          <a:custGeom>
            <a:avLst/>
            <a:gdLst/>
            <a:ahLst/>
            <a:cxnLst/>
            <a:rect l="l" t="t" r="r" b="b"/>
            <a:pathLst>
              <a:path w="64770" h="64770">
                <a:moveTo>
                  <a:pt x="64721" y="0"/>
                </a:moveTo>
                <a:lnTo>
                  <a:pt x="0" y="0"/>
                </a:lnTo>
                <a:lnTo>
                  <a:pt x="0" y="64721"/>
                </a:lnTo>
                <a:lnTo>
                  <a:pt x="64721" y="64721"/>
                </a:lnTo>
                <a:lnTo>
                  <a:pt x="64721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4896992" y="5242712"/>
            <a:ext cx="1187450" cy="396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1600"/>
              </a:lnSpc>
              <a:spcBef>
                <a:spcPts val="100"/>
              </a:spcBef>
            </a:pPr>
            <a:r>
              <a:rPr sz="1000" spc="-5" dirty="0">
                <a:latin typeface="Arial Narrow"/>
                <a:cs typeface="Arial Narrow"/>
              </a:rPr>
              <a:t>До </a:t>
            </a:r>
            <a:r>
              <a:rPr sz="1000" spc="-10" dirty="0">
                <a:latin typeface="Arial Narrow"/>
                <a:cs typeface="Arial Narrow"/>
              </a:rPr>
              <a:t>культивирования  </a:t>
            </a:r>
            <a:r>
              <a:rPr sz="1000" spc="-5" dirty="0">
                <a:latin typeface="Arial Narrow"/>
                <a:cs typeface="Arial Narrow"/>
              </a:rPr>
              <a:t>После</a:t>
            </a:r>
            <a:r>
              <a:rPr sz="1000" spc="-15" dirty="0">
                <a:latin typeface="Arial Narrow"/>
                <a:cs typeface="Arial Narrow"/>
              </a:rPr>
              <a:t> </a:t>
            </a:r>
            <a:r>
              <a:rPr sz="1000" spc="-10" dirty="0">
                <a:latin typeface="Arial Narrow"/>
                <a:cs typeface="Arial Narrow"/>
              </a:rPr>
              <a:t>культивирования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4816602" y="5524205"/>
            <a:ext cx="64769" cy="64769"/>
          </a:xfrm>
          <a:custGeom>
            <a:avLst/>
            <a:gdLst/>
            <a:ahLst/>
            <a:cxnLst/>
            <a:rect l="l" t="t" r="r" b="b"/>
            <a:pathLst>
              <a:path w="64770" h="64770">
                <a:moveTo>
                  <a:pt x="64721" y="0"/>
                </a:moveTo>
                <a:lnTo>
                  <a:pt x="0" y="0"/>
                </a:lnTo>
                <a:lnTo>
                  <a:pt x="0" y="64721"/>
                </a:lnTo>
                <a:lnTo>
                  <a:pt x="64721" y="64721"/>
                </a:lnTo>
                <a:lnTo>
                  <a:pt x="64721" y="0"/>
                </a:lnTo>
                <a:close/>
              </a:path>
            </a:pathLst>
          </a:custGeom>
          <a:solidFill>
            <a:srgbClr val="4945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5916295" y="2624709"/>
            <a:ext cx="101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Times New Roman"/>
                <a:cs typeface="Times New Roman"/>
              </a:rPr>
              <a:t>*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5795390" y="2470276"/>
            <a:ext cx="330200" cy="453390"/>
          </a:xfrm>
          <a:custGeom>
            <a:avLst/>
            <a:gdLst/>
            <a:ahLst/>
            <a:cxnLst/>
            <a:rect l="l" t="t" r="r" b="b"/>
            <a:pathLst>
              <a:path w="330200" h="453389">
                <a:moveTo>
                  <a:pt x="260476" y="132207"/>
                </a:moveTo>
                <a:lnTo>
                  <a:pt x="212032" y="108307"/>
                </a:lnTo>
                <a:lnTo>
                  <a:pt x="165909" y="89598"/>
                </a:lnTo>
                <a:lnTo>
                  <a:pt x="124049" y="81272"/>
                </a:lnTo>
                <a:lnTo>
                  <a:pt x="58003" y="118179"/>
                </a:lnTo>
                <a:lnTo>
                  <a:pt x="32258" y="165496"/>
                </a:lnTo>
                <a:lnTo>
                  <a:pt x="13275" y="218267"/>
                </a:lnTo>
                <a:lnTo>
                  <a:pt x="3175" y="264287"/>
                </a:lnTo>
                <a:lnTo>
                  <a:pt x="0" y="302746"/>
                </a:lnTo>
                <a:lnTo>
                  <a:pt x="3206" y="339264"/>
                </a:lnTo>
                <a:lnTo>
                  <a:pt x="45720" y="397383"/>
                </a:lnTo>
                <a:lnTo>
                  <a:pt x="125269" y="429909"/>
                </a:lnTo>
                <a:lnTo>
                  <a:pt x="177228" y="444055"/>
                </a:lnTo>
                <a:lnTo>
                  <a:pt x="228552" y="452698"/>
                </a:lnTo>
                <a:lnTo>
                  <a:pt x="272673" y="452769"/>
                </a:lnTo>
                <a:lnTo>
                  <a:pt x="303022" y="441198"/>
                </a:lnTo>
                <a:lnTo>
                  <a:pt x="319814" y="413912"/>
                </a:lnTo>
                <a:lnTo>
                  <a:pt x="328309" y="372650"/>
                </a:lnTo>
                <a:lnTo>
                  <a:pt x="329692" y="322865"/>
                </a:lnTo>
                <a:lnTo>
                  <a:pt x="325148" y="270011"/>
                </a:lnTo>
                <a:lnTo>
                  <a:pt x="315863" y="219541"/>
                </a:lnTo>
                <a:lnTo>
                  <a:pt x="303022" y="176911"/>
                </a:lnTo>
                <a:lnTo>
                  <a:pt x="281157" y="135079"/>
                </a:lnTo>
                <a:lnTo>
                  <a:pt x="250972" y="97557"/>
                </a:lnTo>
                <a:lnTo>
                  <a:pt x="214599" y="63260"/>
                </a:lnTo>
                <a:lnTo>
                  <a:pt x="174172" y="31102"/>
                </a:lnTo>
                <a:lnTo>
                  <a:pt x="131825" y="0"/>
                </a:lnTo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4239999" y="2950733"/>
            <a:ext cx="264795" cy="1477010"/>
          </a:xfrm>
          <a:prstGeom prst="rect">
            <a:avLst/>
          </a:prstGeom>
        </p:spPr>
        <p:txBody>
          <a:bodyPr vert="vert270" wrap="square" lIns="0" tIns="6350" rIns="0" bIns="0" rtlCol="0">
            <a:spAutoFit/>
          </a:bodyPr>
          <a:lstStyle/>
          <a:p>
            <a:pPr marL="437515" marR="5080" indent="-425450">
              <a:lnSpc>
                <a:spcPct val="100000"/>
              </a:lnSpc>
              <a:spcBef>
                <a:spcPts val="50"/>
              </a:spcBef>
            </a:pPr>
            <a:r>
              <a:rPr sz="800" dirty="0">
                <a:latin typeface="Arial Narrow"/>
                <a:cs typeface="Arial Narrow"/>
              </a:rPr>
              <a:t>% от </a:t>
            </a:r>
            <a:r>
              <a:rPr sz="800" spc="-5" dirty="0">
                <a:latin typeface="Arial Narrow"/>
                <a:cs typeface="Arial Narrow"/>
              </a:rPr>
              <a:t>всех </a:t>
            </a:r>
            <a:r>
              <a:rPr sz="800" dirty="0">
                <a:latin typeface="Arial Narrow"/>
                <a:cs typeface="Arial Narrow"/>
              </a:rPr>
              <a:t>меченных </a:t>
            </a:r>
            <a:r>
              <a:rPr sz="800" spc="-5" dirty="0">
                <a:latin typeface="Arial Narrow"/>
                <a:cs typeface="Arial Narrow"/>
              </a:rPr>
              <a:t>неприлипающих  мононуклеаров</a:t>
            </a:r>
            <a:endParaRPr sz="800">
              <a:latin typeface="Arial Narrow"/>
              <a:cs typeface="Arial Narrow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3073717" y="2803969"/>
            <a:ext cx="689610" cy="2085339"/>
            <a:chOff x="3073717" y="2803969"/>
            <a:chExt cx="689610" cy="2085339"/>
          </a:xfrm>
        </p:grpSpPr>
        <p:sp>
          <p:nvSpPr>
            <p:cNvPr id="36" name="object 36"/>
            <p:cNvSpPr/>
            <p:nvPr/>
          </p:nvSpPr>
          <p:spPr>
            <a:xfrm>
              <a:off x="3195827" y="3448812"/>
              <a:ext cx="117475" cy="1403985"/>
            </a:xfrm>
            <a:custGeom>
              <a:avLst/>
              <a:gdLst/>
              <a:ahLst/>
              <a:cxnLst/>
              <a:rect l="l" t="t" r="r" b="b"/>
              <a:pathLst>
                <a:path w="117475" h="1403985">
                  <a:moveTo>
                    <a:pt x="117348" y="0"/>
                  </a:moveTo>
                  <a:lnTo>
                    <a:pt x="0" y="0"/>
                  </a:lnTo>
                  <a:lnTo>
                    <a:pt x="0" y="1403604"/>
                  </a:lnTo>
                  <a:lnTo>
                    <a:pt x="117348" y="1403604"/>
                  </a:lnTo>
                  <a:lnTo>
                    <a:pt x="117348" y="0"/>
                  </a:lnTo>
                  <a:close/>
                </a:path>
              </a:pathLst>
            </a:custGeom>
            <a:solidFill>
              <a:srgbClr val="548E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3313175" y="3875532"/>
              <a:ext cx="119380" cy="977265"/>
            </a:xfrm>
            <a:custGeom>
              <a:avLst/>
              <a:gdLst/>
              <a:ahLst/>
              <a:cxnLst/>
              <a:rect l="l" t="t" r="r" b="b"/>
              <a:pathLst>
                <a:path w="119379" h="977264">
                  <a:moveTo>
                    <a:pt x="118872" y="0"/>
                  </a:moveTo>
                  <a:lnTo>
                    <a:pt x="0" y="0"/>
                  </a:lnTo>
                  <a:lnTo>
                    <a:pt x="0" y="976883"/>
                  </a:lnTo>
                  <a:lnTo>
                    <a:pt x="118872" y="976883"/>
                  </a:lnTo>
                  <a:lnTo>
                    <a:pt x="118872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3432047" y="3898392"/>
              <a:ext cx="119380" cy="954405"/>
            </a:xfrm>
            <a:custGeom>
              <a:avLst/>
              <a:gdLst/>
              <a:ahLst/>
              <a:cxnLst/>
              <a:rect l="l" t="t" r="r" b="b"/>
              <a:pathLst>
                <a:path w="119379" h="954404">
                  <a:moveTo>
                    <a:pt x="118872" y="0"/>
                  </a:moveTo>
                  <a:lnTo>
                    <a:pt x="0" y="0"/>
                  </a:lnTo>
                  <a:lnTo>
                    <a:pt x="0" y="954023"/>
                  </a:lnTo>
                  <a:lnTo>
                    <a:pt x="118872" y="954023"/>
                  </a:lnTo>
                  <a:lnTo>
                    <a:pt x="118872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3550919" y="3023616"/>
              <a:ext cx="119380" cy="1828800"/>
            </a:xfrm>
            <a:custGeom>
              <a:avLst/>
              <a:gdLst/>
              <a:ahLst/>
              <a:cxnLst/>
              <a:rect l="l" t="t" r="r" b="b"/>
              <a:pathLst>
                <a:path w="119379" h="1828800">
                  <a:moveTo>
                    <a:pt x="118872" y="0"/>
                  </a:moveTo>
                  <a:lnTo>
                    <a:pt x="0" y="0"/>
                  </a:lnTo>
                  <a:lnTo>
                    <a:pt x="0" y="1828799"/>
                  </a:lnTo>
                  <a:lnTo>
                    <a:pt x="118872" y="1828799"/>
                  </a:lnTo>
                  <a:lnTo>
                    <a:pt x="118872" y="0"/>
                  </a:lnTo>
                  <a:close/>
                </a:path>
              </a:pathLst>
            </a:custGeom>
            <a:solidFill>
              <a:srgbClr val="8063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3078479" y="2808732"/>
              <a:ext cx="680085" cy="2075814"/>
            </a:xfrm>
            <a:custGeom>
              <a:avLst/>
              <a:gdLst/>
              <a:ahLst/>
              <a:cxnLst/>
              <a:rect l="l" t="t" r="r" b="b"/>
              <a:pathLst>
                <a:path w="680085" h="2075814">
                  <a:moveTo>
                    <a:pt x="27431" y="2043683"/>
                  </a:moveTo>
                  <a:lnTo>
                    <a:pt x="27431" y="0"/>
                  </a:lnTo>
                </a:path>
                <a:path w="680085" h="2075814">
                  <a:moveTo>
                    <a:pt x="0" y="2043683"/>
                  </a:moveTo>
                  <a:lnTo>
                    <a:pt x="27431" y="2043683"/>
                  </a:lnTo>
                </a:path>
                <a:path w="680085" h="2075814">
                  <a:moveTo>
                    <a:pt x="0" y="1702307"/>
                  </a:moveTo>
                  <a:lnTo>
                    <a:pt x="27431" y="1702307"/>
                  </a:lnTo>
                </a:path>
                <a:path w="680085" h="2075814">
                  <a:moveTo>
                    <a:pt x="0" y="1362455"/>
                  </a:moveTo>
                  <a:lnTo>
                    <a:pt x="27431" y="1362455"/>
                  </a:lnTo>
                </a:path>
                <a:path w="680085" h="2075814">
                  <a:moveTo>
                    <a:pt x="0" y="1021079"/>
                  </a:moveTo>
                  <a:lnTo>
                    <a:pt x="27431" y="1021079"/>
                  </a:lnTo>
                </a:path>
                <a:path w="680085" h="2075814">
                  <a:moveTo>
                    <a:pt x="0" y="681227"/>
                  </a:moveTo>
                  <a:lnTo>
                    <a:pt x="27431" y="681227"/>
                  </a:lnTo>
                </a:path>
                <a:path w="680085" h="2075814">
                  <a:moveTo>
                    <a:pt x="0" y="341375"/>
                  </a:moveTo>
                  <a:lnTo>
                    <a:pt x="27431" y="341375"/>
                  </a:lnTo>
                </a:path>
                <a:path w="680085" h="2075814">
                  <a:moveTo>
                    <a:pt x="0" y="0"/>
                  </a:moveTo>
                  <a:lnTo>
                    <a:pt x="27431" y="0"/>
                  </a:lnTo>
                </a:path>
                <a:path w="680085" h="2075814">
                  <a:moveTo>
                    <a:pt x="27431" y="2043683"/>
                  </a:moveTo>
                  <a:lnTo>
                    <a:pt x="679704" y="2043683"/>
                  </a:lnTo>
                </a:path>
                <a:path w="680085" h="2075814">
                  <a:moveTo>
                    <a:pt x="27431" y="2043683"/>
                  </a:moveTo>
                  <a:lnTo>
                    <a:pt x="27431" y="2075687"/>
                  </a:lnTo>
                </a:path>
                <a:path w="680085" h="2075814">
                  <a:moveTo>
                    <a:pt x="679704" y="2043683"/>
                  </a:moveTo>
                  <a:lnTo>
                    <a:pt x="679704" y="2075687"/>
                  </a:lnTo>
                </a:path>
              </a:pathLst>
            </a:custGeom>
            <a:ln w="9144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2972561" y="4778755"/>
            <a:ext cx="67310" cy="1352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00" spc="5" dirty="0">
                <a:latin typeface="Arial Narrow"/>
                <a:cs typeface="Arial Narrow"/>
              </a:rPr>
              <a:t>0</a:t>
            </a:r>
            <a:endParaRPr sz="700">
              <a:latin typeface="Arial Narrow"/>
              <a:cs typeface="Arial Narrow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2909697" y="4438014"/>
            <a:ext cx="129539" cy="1352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00" dirty="0">
                <a:latin typeface="Arial Narrow"/>
                <a:cs typeface="Arial Narrow"/>
              </a:rPr>
              <a:t>0</a:t>
            </a:r>
            <a:r>
              <a:rPr sz="700" spc="5" dirty="0">
                <a:latin typeface="Arial Narrow"/>
                <a:cs typeface="Arial Narrow"/>
              </a:rPr>
              <a:t>,1</a:t>
            </a:r>
            <a:endParaRPr sz="700">
              <a:latin typeface="Arial Narrow"/>
              <a:cs typeface="Arial Narrow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2909697" y="4097527"/>
            <a:ext cx="129539" cy="1352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00" dirty="0">
                <a:latin typeface="Arial Narrow"/>
                <a:cs typeface="Arial Narrow"/>
              </a:rPr>
              <a:t>0</a:t>
            </a:r>
            <a:r>
              <a:rPr sz="700" spc="5" dirty="0">
                <a:latin typeface="Arial Narrow"/>
                <a:cs typeface="Arial Narrow"/>
              </a:rPr>
              <a:t>,2</a:t>
            </a:r>
            <a:endParaRPr sz="700">
              <a:latin typeface="Arial Narrow"/>
              <a:cs typeface="Arial Narrow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2909697" y="3757040"/>
            <a:ext cx="129539" cy="1352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00" dirty="0">
                <a:latin typeface="Arial Narrow"/>
                <a:cs typeface="Arial Narrow"/>
              </a:rPr>
              <a:t>0</a:t>
            </a:r>
            <a:r>
              <a:rPr sz="700" spc="5" dirty="0">
                <a:latin typeface="Arial Narrow"/>
                <a:cs typeface="Arial Narrow"/>
              </a:rPr>
              <a:t>,3</a:t>
            </a:r>
            <a:endParaRPr sz="700">
              <a:latin typeface="Arial Narrow"/>
              <a:cs typeface="Arial Narrow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2909697" y="3416300"/>
            <a:ext cx="129539" cy="1352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00" dirty="0">
                <a:latin typeface="Arial Narrow"/>
                <a:cs typeface="Arial Narrow"/>
              </a:rPr>
              <a:t>0</a:t>
            </a:r>
            <a:r>
              <a:rPr sz="700" spc="5" dirty="0">
                <a:latin typeface="Arial Narrow"/>
                <a:cs typeface="Arial Narrow"/>
              </a:rPr>
              <a:t>,4</a:t>
            </a:r>
            <a:endParaRPr sz="700">
              <a:latin typeface="Arial Narrow"/>
              <a:cs typeface="Arial Narrow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2909697" y="3075813"/>
            <a:ext cx="129539" cy="1352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00" dirty="0">
                <a:latin typeface="Arial Narrow"/>
                <a:cs typeface="Arial Narrow"/>
              </a:rPr>
              <a:t>0</a:t>
            </a:r>
            <a:r>
              <a:rPr sz="700" spc="5" dirty="0">
                <a:latin typeface="Arial Narrow"/>
                <a:cs typeface="Arial Narrow"/>
              </a:rPr>
              <a:t>,5</a:t>
            </a:r>
            <a:endParaRPr sz="700">
              <a:latin typeface="Arial Narrow"/>
              <a:cs typeface="Arial Narrow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2909697" y="2735325"/>
            <a:ext cx="129539" cy="1352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00" dirty="0">
                <a:latin typeface="Arial Narrow"/>
                <a:cs typeface="Arial Narrow"/>
              </a:rPr>
              <a:t>0</a:t>
            </a:r>
            <a:r>
              <a:rPr sz="700" spc="5" dirty="0">
                <a:latin typeface="Arial Narrow"/>
                <a:cs typeface="Arial Narrow"/>
              </a:rPr>
              <a:t>,6</a:t>
            </a:r>
            <a:endParaRPr sz="700">
              <a:latin typeface="Arial Narrow"/>
              <a:cs typeface="Arial Narrow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3188207" y="5009388"/>
            <a:ext cx="66040" cy="64135"/>
          </a:xfrm>
          <a:custGeom>
            <a:avLst/>
            <a:gdLst/>
            <a:ahLst/>
            <a:cxnLst/>
            <a:rect l="l" t="t" r="r" b="b"/>
            <a:pathLst>
              <a:path w="66039" h="64135">
                <a:moveTo>
                  <a:pt x="65531" y="0"/>
                </a:moveTo>
                <a:lnTo>
                  <a:pt x="0" y="0"/>
                </a:lnTo>
                <a:lnTo>
                  <a:pt x="0" y="64007"/>
                </a:lnTo>
                <a:lnTo>
                  <a:pt x="65531" y="64007"/>
                </a:lnTo>
                <a:lnTo>
                  <a:pt x="65531" y="0"/>
                </a:lnTo>
                <a:close/>
              </a:path>
            </a:pathLst>
          </a:custGeom>
          <a:solidFill>
            <a:srgbClr val="548E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/>
          <p:nvPr/>
        </p:nvSpPr>
        <p:spPr>
          <a:xfrm>
            <a:off x="3268726" y="4938928"/>
            <a:ext cx="703580" cy="663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80695">
              <a:lnSpc>
                <a:spcPct val="104700"/>
              </a:lnSpc>
              <a:spcBef>
                <a:spcPts val="100"/>
              </a:spcBef>
            </a:pPr>
            <a:r>
              <a:rPr sz="1000" spc="-5" dirty="0">
                <a:latin typeface="Arial Narrow"/>
                <a:cs typeface="Arial Narrow"/>
              </a:rPr>
              <a:t>ИК  </a:t>
            </a:r>
            <a:r>
              <a:rPr sz="1000" spc="-10" dirty="0">
                <a:latin typeface="Arial Narrow"/>
                <a:cs typeface="Arial Narrow"/>
              </a:rPr>
              <a:t>СД1</a:t>
            </a:r>
            <a:endParaRPr sz="1000">
              <a:latin typeface="Arial Narrow"/>
              <a:cs typeface="Arial Narrow"/>
            </a:endParaRPr>
          </a:p>
          <a:p>
            <a:pPr marL="12700" marR="5080">
              <a:lnSpc>
                <a:spcPct val="104600"/>
              </a:lnSpc>
            </a:pPr>
            <a:r>
              <a:rPr sz="1000" spc="-5" dirty="0">
                <a:latin typeface="Arial Narrow"/>
                <a:cs typeface="Arial Narrow"/>
              </a:rPr>
              <a:t>СД1+ГПП1  СД1+п</a:t>
            </a:r>
            <a:r>
              <a:rPr sz="1000" spc="-10" dirty="0">
                <a:latin typeface="Arial Narrow"/>
                <a:cs typeface="Arial Narrow"/>
              </a:rPr>
              <a:t>е</a:t>
            </a:r>
            <a:r>
              <a:rPr sz="1000" spc="-5" dirty="0">
                <a:latin typeface="Arial Narrow"/>
                <a:cs typeface="Arial Narrow"/>
              </a:rPr>
              <a:t>г</a:t>
            </a:r>
            <a:r>
              <a:rPr sz="1000" spc="-10" dirty="0">
                <a:latin typeface="Arial Narrow"/>
                <a:cs typeface="Arial Narrow"/>
              </a:rPr>
              <a:t>Г</a:t>
            </a:r>
            <a:r>
              <a:rPr sz="1000" spc="-5" dirty="0">
                <a:latin typeface="Arial Narrow"/>
                <a:cs typeface="Arial Narrow"/>
              </a:rPr>
              <a:t>П</a:t>
            </a:r>
            <a:r>
              <a:rPr sz="1000" spc="-10" dirty="0">
                <a:latin typeface="Arial Narrow"/>
                <a:cs typeface="Arial Narrow"/>
              </a:rPr>
              <a:t>П</a:t>
            </a:r>
            <a:r>
              <a:rPr sz="1000" spc="-5" dirty="0">
                <a:latin typeface="Arial Narrow"/>
                <a:cs typeface="Arial Narrow"/>
              </a:rPr>
              <a:t>1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3188207" y="5167884"/>
            <a:ext cx="66040" cy="66040"/>
          </a:xfrm>
          <a:custGeom>
            <a:avLst/>
            <a:gdLst/>
            <a:ahLst/>
            <a:cxnLst/>
            <a:rect l="l" t="t" r="r" b="b"/>
            <a:pathLst>
              <a:path w="66039" h="66039">
                <a:moveTo>
                  <a:pt x="65531" y="0"/>
                </a:moveTo>
                <a:lnTo>
                  <a:pt x="0" y="0"/>
                </a:lnTo>
                <a:lnTo>
                  <a:pt x="0" y="65532"/>
                </a:lnTo>
                <a:lnTo>
                  <a:pt x="65531" y="65532"/>
                </a:lnTo>
                <a:lnTo>
                  <a:pt x="65531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3188207" y="5327903"/>
            <a:ext cx="66040" cy="64135"/>
          </a:xfrm>
          <a:custGeom>
            <a:avLst/>
            <a:gdLst/>
            <a:ahLst/>
            <a:cxnLst/>
            <a:rect l="l" t="t" r="r" b="b"/>
            <a:pathLst>
              <a:path w="66039" h="64135">
                <a:moveTo>
                  <a:pt x="65531" y="0"/>
                </a:moveTo>
                <a:lnTo>
                  <a:pt x="0" y="0"/>
                </a:lnTo>
                <a:lnTo>
                  <a:pt x="0" y="64008"/>
                </a:lnTo>
                <a:lnTo>
                  <a:pt x="65531" y="64008"/>
                </a:lnTo>
                <a:lnTo>
                  <a:pt x="65531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3188207" y="5486400"/>
            <a:ext cx="66040" cy="66040"/>
          </a:xfrm>
          <a:custGeom>
            <a:avLst/>
            <a:gdLst/>
            <a:ahLst/>
            <a:cxnLst/>
            <a:rect l="l" t="t" r="r" b="b"/>
            <a:pathLst>
              <a:path w="66039" h="66039">
                <a:moveTo>
                  <a:pt x="65531" y="0"/>
                </a:moveTo>
                <a:lnTo>
                  <a:pt x="0" y="0"/>
                </a:lnTo>
                <a:lnTo>
                  <a:pt x="0" y="65531"/>
                </a:lnTo>
                <a:lnTo>
                  <a:pt x="65531" y="65531"/>
                </a:lnTo>
                <a:lnTo>
                  <a:pt x="65531" y="0"/>
                </a:lnTo>
                <a:close/>
              </a:path>
            </a:pathLst>
          </a:custGeom>
          <a:solidFill>
            <a:srgbClr val="8063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 txBox="1"/>
          <p:nvPr/>
        </p:nvSpPr>
        <p:spPr>
          <a:xfrm>
            <a:off x="3313557" y="3670249"/>
            <a:ext cx="10223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Times New Roman"/>
                <a:cs typeface="Times New Roman"/>
              </a:rPr>
              <a:t>*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3451352" y="2579116"/>
            <a:ext cx="330200" cy="457834"/>
          </a:xfrm>
          <a:custGeom>
            <a:avLst/>
            <a:gdLst/>
            <a:ahLst/>
            <a:cxnLst/>
            <a:rect l="l" t="t" r="r" b="b"/>
            <a:pathLst>
              <a:path w="330200" h="457835">
                <a:moveTo>
                  <a:pt x="260476" y="133604"/>
                </a:moveTo>
                <a:lnTo>
                  <a:pt x="212032" y="109428"/>
                </a:lnTo>
                <a:lnTo>
                  <a:pt x="165909" y="90503"/>
                </a:lnTo>
                <a:lnTo>
                  <a:pt x="124049" y="82079"/>
                </a:lnTo>
                <a:lnTo>
                  <a:pt x="58003" y="119403"/>
                </a:lnTo>
                <a:lnTo>
                  <a:pt x="32258" y="167259"/>
                </a:lnTo>
                <a:lnTo>
                  <a:pt x="13275" y="220638"/>
                </a:lnTo>
                <a:lnTo>
                  <a:pt x="3175" y="267208"/>
                </a:lnTo>
                <a:lnTo>
                  <a:pt x="0" y="306066"/>
                </a:lnTo>
                <a:lnTo>
                  <a:pt x="3206" y="342995"/>
                </a:lnTo>
                <a:lnTo>
                  <a:pt x="45720" y="401828"/>
                </a:lnTo>
                <a:lnTo>
                  <a:pt x="125269" y="434678"/>
                </a:lnTo>
                <a:lnTo>
                  <a:pt x="177228" y="448976"/>
                </a:lnTo>
                <a:lnTo>
                  <a:pt x="228552" y="457708"/>
                </a:lnTo>
                <a:lnTo>
                  <a:pt x="272673" y="457760"/>
                </a:lnTo>
                <a:lnTo>
                  <a:pt x="303022" y="446024"/>
                </a:lnTo>
                <a:lnTo>
                  <a:pt x="319770" y="418452"/>
                </a:lnTo>
                <a:lnTo>
                  <a:pt x="328252" y="376747"/>
                </a:lnTo>
                <a:lnTo>
                  <a:pt x="329644" y="326421"/>
                </a:lnTo>
                <a:lnTo>
                  <a:pt x="325120" y="272984"/>
                </a:lnTo>
                <a:lnTo>
                  <a:pt x="315854" y="221945"/>
                </a:lnTo>
                <a:lnTo>
                  <a:pt x="303022" y="178816"/>
                </a:lnTo>
                <a:lnTo>
                  <a:pt x="281157" y="136542"/>
                </a:lnTo>
                <a:lnTo>
                  <a:pt x="250972" y="98608"/>
                </a:lnTo>
                <a:lnTo>
                  <a:pt x="214599" y="63930"/>
                </a:lnTo>
                <a:lnTo>
                  <a:pt x="174172" y="31422"/>
                </a:lnTo>
                <a:lnTo>
                  <a:pt x="131825" y="0"/>
                </a:lnTo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 txBox="1"/>
          <p:nvPr/>
        </p:nvSpPr>
        <p:spPr>
          <a:xfrm>
            <a:off x="2581887" y="2991881"/>
            <a:ext cx="264795" cy="1477010"/>
          </a:xfrm>
          <a:prstGeom prst="rect">
            <a:avLst/>
          </a:prstGeom>
        </p:spPr>
        <p:txBody>
          <a:bodyPr vert="vert270" wrap="square" lIns="0" tIns="6350" rIns="0" bIns="0" rtlCol="0">
            <a:spAutoFit/>
          </a:bodyPr>
          <a:lstStyle/>
          <a:p>
            <a:pPr marL="437515" marR="5080" indent="-425450">
              <a:lnSpc>
                <a:spcPct val="100000"/>
              </a:lnSpc>
              <a:spcBef>
                <a:spcPts val="50"/>
              </a:spcBef>
            </a:pPr>
            <a:r>
              <a:rPr sz="800" dirty="0">
                <a:latin typeface="Arial Narrow"/>
                <a:cs typeface="Arial Narrow"/>
              </a:rPr>
              <a:t>% от </a:t>
            </a:r>
            <a:r>
              <a:rPr sz="800" spc="-5" dirty="0">
                <a:latin typeface="Arial Narrow"/>
                <a:cs typeface="Arial Narrow"/>
              </a:rPr>
              <a:t>всех </a:t>
            </a:r>
            <a:r>
              <a:rPr sz="800" dirty="0">
                <a:latin typeface="Arial Narrow"/>
                <a:cs typeface="Arial Narrow"/>
              </a:rPr>
              <a:t>меченных </a:t>
            </a:r>
            <a:r>
              <a:rPr sz="800" spc="-5" dirty="0">
                <a:latin typeface="Arial Narrow"/>
                <a:cs typeface="Arial Narrow"/>
              </a:rPr>
              <a:t>неприлипающих  мононуклеаров</a:t>
            </a:r>
            <a:endParaRPr sz="800">
              <a:latin typeface="Arial Narrow"/>
              <a:cs typeface="Arial Narrow"/>
            </a:endParaRPr>
          </a:p>
        </p:txBody>
      </p:sp>
      <p:grpSp>
        <p:nvGrpSpPr>
          <p:cNvPr id="56" name="object 56"/>
          <p:cNvGrpSpPr/>
          <p:nvPr/>
        </p:nvGrpSpPr>
        <p:grpSpPr>
          <a:xfrm>
            <a:off x="6892607" y="2804013"/>
            <a:ext cx="1343660" cy="1977389"/>
            <a:chOff x="6892607" y="2804013"/>
            <a:chExt cx="1343660" cy="1977389"/>
          </a:xfrm>
        </p:grpSpPr>
        <p:pic>
          <p:nvPicPr>
            <p:cNvPr id="57" name="object 5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918959" y="2804013"/>
              <a:ext cx="1316735" cy="1976794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6897369" y="2809620"/>
              <a:ext cx="27305" cy="1960880"/>
            </a:xfrm>
            <a:custGeom>
              <a:avLst/>
              <a:gdLst/>
              <a:ahLst/>
              <a:cxnLst/>
              <a:rect l="l" t="t" r="r" b="b"/>
              <a:pathLst>
                <a:path w="27304" h="1960879">
                  <a:moveTo>
                    <a:pt x="26924" y="1960752"/>
                  </a:moveTo>
                  <a:lnTo>
                    <a:pt x="0" y="1960752"/>
                  </a:lnTo>
                </a:path>
                <a:path w="27304" h="1960879">
                  <a:moveTo>
                    <a:pt x="26924" y="1568195"/>
                  </a:moveTo>
                  <a:lnTo>
                    <a:pt x="0" y="1568195"/>
                  </a:lnTo>
                </a:path>
                <a:path w="27304" h="1960879">
                  <a:moveTo>
                    <a:pt x="26924" y="1176527"/>
                  </a:moveTo>
                  <a:lnTo>
                    <a:pt x="0" y="1176527"/>
                  </a:lnTo>
                </a:path>
                <a:path w="27304" h="1960879">
                  <a:moveTo>
                    <a:pt x="26924" y="784859"/>
                  </a:moveTo>
                  <a:lnTo>
                    <a:pt x="0" y="784859"/>
                  </a:lnTo>
                </a:path>
                <a:path w="27304" h="1960879">
                  <a:moveTo>
                    <a:pt x="26924" y="391667"/>
                  </a:moveTo>
                  <a:lnTo>
                    <a:pt x="0" y="391667"/>
                  </a:lnTo>
                </a:path>
                <a:path w="27304" h="1960879">
                  <a:moveTo>
                    <a:pt x="26924" y="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9" name="object 59"/>
          <p:cNvSpPr txBox="1"/>
          <p:nvPr/>
        </p:nvSpPr>
        <p:spPr>
          <a:xfrm>
            <a:off x="6589776" y="1524127"/>
            <a:ext cx="2205990" cy="1348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indent="2540" algn="ctr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Arial Narrow"/>
                <a:cs typeface="Arial Narrow"/>
              </a:rPr>
              <a:t>Инсулин </a:t>
            </a:r>
            <a:r>
              <a:rPr sz="1200" dirty="0">
                <a:latin typeface="Arial Narrow"/>
                <a:cs typeface="Arial Narrow"/>
              </a:rPr>
              <a:t>в </a:t>
            </a:r>
            <a:r>
              <a:rPr sz="1200" spc="-5" dirty="0">
                <a:latin typeface="Arial Narrow"/>
                <a:cs typeface="Arial Narrow"/>
              </a:rPr>
              <a:t>супернатантах </a:t>
            </a:r>
            <a:r>
              <a:rPr sz="1200" dirty="0">
                <a:latin typeface="Arial Narrow"/>
                <a:cs typeface="Arial Narrow"/>
              </a:rPr>
              <a:t>от дитизон-  </a:t>
            </a:r>
            <a:r>
              <a:rPr sz="1200" spc="-5" dirty="0">
                <a:latin typeface="Arial Narrow"/>
                <a:cs typeface="Arial Narrow"/>
              </a:rPr>
              <a:t>положительных клеток, полученных </a:t>
            </a:r>
            <a:r>
              <a:rPr sz="1200" dirty="0">
                <a:latin typeface="Arial Narrow"/>
                <a:cs typeface="Arial Narrow"/>
              </a:rPr>
              <a:t>в  </a:t>
            </a:r>
            <a:r>
              <a:rPr sz="1200" spc="-5" dirty="0">
                <a:latin typeface="Arial Narrow"/>
                <a:cs typeface="Arial Narrow"/>
              </a:rPr>
              <a:t>результате ГПП-1- </a:t>
            </a:r>
            <a:r>
              <a:rPr sz="1200" dirty="0">
                <a:latin typeface="Arial Narrow"/>
                <a:cs typeface="Arial Narrow"/>
              </a:rPr>
              <a:t>и </a:t>
            </a:r>
            <a:r>
              <a:rPr sz="1200" spc="-5" dirty="0">
                <a:latin typeface="Arial Narrow"/>
                <a:cs typeface="Arial Narrow"/>
              </a:rPr>
              <a:t>пегГПП-1  индуцированной дифференцировки  предшественников </a:t>
            </a:r>
            <a:r>
              <a:rPr sz="1200" dirty="0">
                <a:latin typeface="Arial Narrow"/>
                <a:cs typeface="Arial Narrow"/>
              </a:rPr>
              <a:t>бета-клеток  </a:t>
            </a:r>
            <a:r>
              <a:rPr sz="1200" spc="-5" dirty="0">
                <a:latin typeface="Arial Narrow"/>
                <a:cs typeface="Arial Narrow"/>
              </a:rPr>
              <a:t>поджелудочной </a:t>
            </a:r>
            <a:r>
              <a:rPr sz="1200" dirty="0">
                <a:latin typeface="Arial Narrow"/>
                <a:cs typeface="Arial Narrow"/>
              </a:rPr>
              <a:t>железы </a:t>
            </a:r>
            <a:r>
              <a:rPr sz="1200" i="1" spc="-5" dirty="0">
                <a:latin typeface="Arial Narrow"/>
                <a:cs typeface="Arial Narrow"/>
              </a:rPr>
              <a:t>in</a:t>
            </a:r>
            <a:r>
              <a:rPr sz="1200" i="1" spc="-10" dirty="0">
                <a:latin typeface="Arial Narrow"/>
                <a:cs typeface="Arial Narrow"/>
              </a:rPr>
              <a:t> </a:t>
            </a:r>
            <a:r>
              <a:rPr sz="1200" i="1" spc="-5" dirty="0">
                <a:latin typeface="Arial Narrow"/>
                <a:cs typeface="Arial Narrow"/>
              </a:rPr>
              <a:t>vitro</a:t>
            </a:r>
            <a:endParaRPr sz="1200">
              <a:latin typeface="Arial Narrow"/>
              <a:cs typeface="Arial Narrow"/>
            </a:endParaRPr>
          </a:p>
          <a:p>
            <a:pPr marL="133350">
              <a:lnSpc>
                <a:spcPct val="100000"/>
              </a:lnSpc>
              <a:spcBef>
                <a:spcPts val="930"/>
              </a:spcBef>
            </a:pPr>
            <a:r>
              <a:rPr sz="700" dirty="0">
                <a:latin typeface="Arial Narrow"/>
                <a:cs typeface="Arial Narrow"/>
              </a:rPr>
              <a:t>250</a:t>
            </a:r>
            <a:endParaRPr sz="700">
              <a:latin typeface="Arial Narrow"/>
              <a:cs typeface="Arial Narrow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6792848" y="4700142"/>
            <a:ext cx="66675" cy="133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" dirty="0">
                <a:latin typeface="Arial Narrow"/>
                <a:cs typeface="Arial Narrow"/>
              </a:rPr>
              <a:t>0</a:t>
            </a:r>
            <a:endParaRPr sz="700">
              <a:latin typeface="Arial Narrow"/>
              <a:cs typeface="Arial Narrow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6752081" y="4307840"/>
            <a:ext cx="107950" cy="133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" dirty="0">
                <a:latin typeface="Arial Narrow"/>
                <a:cs typeface="Arial Narrow"/>
              </a:rPr>
              <a:t>50</a:t>
            </a:r>
            <a:endParaRPr sz="700">
              <a:latin typeface="Arial Narrow"/>
              <a:cs typeface="Arial Narrow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6710933" y="3915917"/>
            <a:ext cx="149225" cy="133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" dirty="0">
                <a:latin typeface="Arial Narrow"/>
                <a:cs typeface="Arial Narrow"/>
              </a:rPr>
              <a:t>100</a:t>
            </a:r>
            <a:endParaRPr sz="700">
              <a:latin typeface="Arial Narrow"/>
              <a:cs typeface="Arial Narrow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6710933" y="3523615"/>
            <a:ext cx="149225" cy="133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" dirty="0">
                <a:latin typeface="Arial Narrow"/>
                <a:cs typeface="Arial Narrow"/>
              </a:rPr>
              <a:t>150</a:t>
            </a:r>
            <a:endParaRPr sz="700">
              <a:latin typeface="Arial Narrow"/>
              <a:cs typeface="Arial Narrow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6723633" y="3131312"/>
            <a:ext cx="123825" cy="133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700" dirty="0">
                <a:latin typeface="Arial Narrow"/>
                <a:cs typeface="Arial Narrow"/>
              </a:rPr>
              <a:t>200</a:t>
            </a:r>
            <a:endParaRPr sz="700">
              <a:latin typeface="Arial Narrow"/>
              <a:cs typeface="Arial Narrow"/>
            </a:endParaRPr>
          </a:p>
        </p:txBody>
      </p:sp>
      <p:grpSp>
        <p:nvGrpSpPr>
          <p:cNvPr id="65" name="object 65"/>
          <p:cNvGrpSpPr/>
          <p:nvPr/>
        </p:nvGrpSpPr>
        <p:grpSpPr>
          <a:xfrm>
            <a:off x="6920039" y="2693416"/>
            <a:ext cx="1311275" cy="2113915"/>
            <a:chOff x="6920039" y="2693416"/>
            <a:chExt cx="1311275" cy="2113915"/>
          </a:xfrm>
        </p:grpSpPr>
        <p:sp>
          <p:nvSpPr>
            <p:cNvPr id="66" name="object 66"/>
            <p:cNvSpPr/>
            <p:nvPr/>
          </p:nvSpPr>
          <p:spPr>
            <a:xfrm>
              <a:off x="6924802" y="4771008"/>
              <a:ext cx="1209675" cy="36830"/>
            </a:xfrm>
            <a:custGeom>
              <a:avLst/>
              <a:gdLst/>
              <a:ahLst/>
              <a:cxnLst/>
              <a:rect l="l" t="t" r="r" b="b"/>
              <a:pathLst>
                <a:path w="1209675" h="36829">
                  <a:moveTo>
                    <a:pt x="0" y="0"/>
                  </a:moveTo>
                  <a:lnTo>
                    <a:pt x="0" y="36322"/>
                  </a:lnTo>
                </a:path>
                <a:path w="1209675" h="36829">
                  <a:moveTo>
                    <a:pt x="605027" y="0"/>
                  </a:moveTo>
                  <a:lnTo>
                    <a:pt x="605027" y="36322"/>
                  </a:lnTo>
                </a:path>
                <a:path w="1209675" h="36829">
                  <a:moveTo>
                    <a:pt x="1209675" y="0"/>
                  </a:moveTo>
                  <a:lnTo>
                    <a:pt x="1209675" y="36322"/>
                  </a:lnTo>
                </a:path>
              </a:pathLst>
            </a:custGeom>
            <a:ln w="9525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7190121" y="2709291"/>
              <a:ext cx="1025525" cy="1367790"/>
            </a:xfrm>
            <a:custGeom>
              <a:avLst/>
              <a:gdLst/>
              <a:ahLst/>
              <a:cxnLst/>
              <a:rect l="l" t="t" r="r" b="b"/>
              <a:pathLst>
                <a:path w="1025525" h="1367789">
                  <a:moveTo>
                    <a:pt x="930259" y="151764"/>
                  </a:moveTo>
                  <a:lnTo>
                    <a:pt x="877221" y="129502"/>
                  </a:lnTo>
                  <a:lnTo>
                    <a:pt x="825848" y="110306"/>
                  </a:lnTo>
                  <a:lnTo>
                    <a:pt x="777499" y="97211"/>
                  </a:lnTo>
                  <a:lnTo>
                    <a:pt x="733533" y="93255"/>
                  </a:lnTo>
                  <a:lnTo>
                    <a:pt x="695309" y="101473"/>
                  </a:lnTo>
                  <a:lnTo>
                    <a:pt x="661814" y="126655"/>
                  </a:lnTo>
                  <a:lnTo>
                    <a:pt x="631965" y="166627"/>
                  </a:lnTo>
                  <a:lnTo>
                    <a:pt x="607243" y="214200"/>
                  </a:lnTo>
                  <a:lnTo>
                    <a:pt x="589128" y="262187"/>
                  </a:lnTo>
                  <a:lnTo>
                    <a:pt x="579104" y="303403"/>
                  </a:lnTo>
                  <a:lnTo>
                    <a:pt x="574762" y="347491"/>
                  </a:lnTo>
                  <a:lnTo>
                    <a:pt x="579135" y="389413"/>
                  </a:lnTo>
                  <a:lnTo>
                    <a:pt x="598035" y="426525"/>
                  </a:lnTo>
                  <a:lnTo>
                    <a:pt x="637270" y="456184"/>
                  </a:lnTo>
                  <a:lnTo>
                    <a:pt x="675223" y="471745"/>
                  </a:lnTo>
                  <a:lnTo>
                    <a:pt x="726647" y="488211"/>
                  </a:lnTo>
                  <a:lnTo>
                    <a:pt x="785903" y="503360"/>
                  </a:lnTo>
                  <a:lnTo>
                    <a:pt x="847349" y="514969"/>
                  </a:lnTo>
                  <a:lnTo>
                    <a:pt x="905345" y="520818"/>
                  </a:lnTo>
                  <a:lnTo>
                    <a:pt x="954251" y="518685"/>
                  </a:lnTo>
                  <a:lnTo>
                    <a:pt x="988425" y="506349"/>
                  </a:lnTo>
                  <a:lnTo>
                    <a:pt x="1008732" y="480678"/>
                  </a:lnTo>
                  <a:lnTo>
                    <a:pt x="1020582" y="442547"/>
                  </a:lnTo>
                  <a:lnTo>
                    <a:pt x="1024987" y="395901"/>
                  </a:lnTo>
                  <a:lnTo>
                    <a:pt x="1022961" y="344685"/>
                  </a:lnTo>
                  <a:lnTo>
                    <a:pt x="1015517" y="292844"/>
                  </a:lnTo>
                  <a:lnTo>
                    <a:pt x="1003667" y="244325"/>
                  </a:lnTo>
                  <a:lnTo>
                    <a:pt x="988425" y="203073"/>
                  </a:lnTo>
                  <a:lnTo>
                    <a:pt x="964386" y="162683"/>
                  </a:lnTo>
                  <a:lnTo>
                    <a:pt x="932131" y="125871"/>
                  </a:lnTo>
                  <a:lnTo>
                    <a:pt x="893349" y="91916"/>
                  </a:lnTo>
                  <a:lnTo>
                    <a:pt x="849731" y="60099"/>
                  </a:lnTo>
                  <a:lnTo>
                    <a:pt x="802966" y="29700"/>
                  </a:lnTo>
                  <a:lnTo>
                    <a:pt x="754745" y="0"/>
                  </a:lnTo>
                </a:path>
                <a:path w="1025525" h="1367789">
                  <a:moveTo>
                    <a:pt x="318246" y="979424"/>
                  </a:moveTo>
                  <a:lnTo>
                    <a:pt x="270746" y="956032"/>
                  </a:lnTo>
                  <a:lnTo>
                    <a:pt x="224757" y="935853"/>
                  </a:lnTo>
                  <a:lnTo>
                    <a:pt x="181488" y="922100"/>
                  </a:lnTo>
                  <a:lnTo>
                    <a:pt x="142144" y="917984"/>
                  </a:lnTo>
                  <a:lnTo>
                    <a:pt x="77902" y="953153"/>
                  </a:lnTo>
                  <a:lnTo>
                    <a:pt x="51168" y="995120"/>
                  </a:lnTo>
                  <a:lnTo>
                    <a:pt x="29048" y="1045078"/>
                  </a:lnTo>
                  <a:lnTo>
                    <a:pt x="12860" y="1095488"/>
                  </a:lnTo>
                  <a:lnTo>
                    <a:pt x="3921" y="1138809"/>
                  </a:lnTo>
                  <a:lnTo>
                    <a:pt x="0" y="1185164"/>
                  </a:lnTo>
                  <a:lnTo>
                    <a:pt x="3889" y="1229233"/>
                  </a:lnTo>
                  <a:lnTo>
                    <a:pt x="20780" y="1268253"/>
                  </a:lnTo>
                  <a:lnTo>
                    <a:pt x="55864" y="1299464"/>
                  </a:lnTo>
                  <a:lnTo>
                    <a:pt x="135921" y="1333094"/>
                  </a:lnTo>
                  <a:lnTo>
                    <a:pt x="188985" y="1349012"/>
                  </a:lnTo>
                  <a:lnTo>
                    <a:pt x="244006" y="1361216"/>
                  </a:lnTo>
                  <a:lnTo>
                    <a:pt x="295934" y="1367368"/>
                  </a:lnTo>
                  <a:lnTo>
                    <a:pt x="339721" y="1365131"/>
                  </a:lnTo>
                  <a:lnTo>
                    <a:pt x="370316" y="1352169"/>
                  </a:lnTo>
                  <a:lnTo>
                    <a:pt x="388490" y="1325147"/>
                  </a:lnTo>
                  <a:lnTo>
                    <a:pt x="399096" y="1285051"/>
                  </a:lnTo>
                  <a:lnTo>
                    <a:pt x="403039" y="1236022"/>
                  </a:lnTo>
                  <a:lnTo>
                    <a:pt x="401227" y="1182202"/>
                  </a:lnTo>
                  <a:lnTo>
                    <a:pt x="394564" y="1127730"/>
                  </a:lnTo>
                  <a:lnTo>
                    <a:pt x="383958" y="1076749"/>
                  </a:lnTo>
                  <a:lnTo>
                    <a:pt x="370316" y="1033399"/>
                  </a:lnTo>
                  <a:lnTo>
                    <a:pt x="348798" y="990951"/>
                  </a:lnTo>
                  <a:lnTo>
                    <a:pt x="319925" y="952260"/>
                  </a:lnTo>
                  <a:lnTo>
                    <a:pt x="285210" y="916574"/>
                  </a:lnTo>
                  <a:lnTo>
                    <a:pt x="246166" y="883143"/>
                  </a:lnTo>
                  <a:lnTo>
                    <a:pt x="204307" y="851215"/>
                  </a:lnTo>
                  <a:lnTo>
                    <a:pt x="161147" y="820038"/>
                  </a:lnTo>
                </a:path>
              </a:pathLst>
            </a:custGeom>
            <a:ln w="317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8" name="object 68"/>
          <p:cNvSpPr txBox="1"/>
          <p:nvPr/>
        </p:nvSpPr>
        <p:spPr>
          <a:xfrm>
            <a:off x="6979666" y="4825110"/>
            <a:ext cx="1127125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50" spc="-5" dirty="0">
                <a:latin typeface="Arial Narrow"/>
                <a:cs typeface="Arial Narrow"/>
              </a:rPr>
              <a:t>3 ммоль/л 20</a:t>
            </a:r>
            <a:r>
              <a:rPr sz="950" spc="-45" dirty="0">
                <a:latin typeface="Arial Narrow"/>
                <a:cs typeface="Arial Narrow"/>
              </a:rPr>
              <a:t> </a:t>
            </a:r>
            <a:r>
              <a:rPr sz="950" spc="-5" dirty="0">
                <a:latin typeface="Arial Narrow"/>
                <a:cs typeface="Arial Narrow"/>
              </a:rPr>
              <a:t>ммоль/л</a:t>
            </a:r>
            <a:endParaRPr sz="950">
              <a:latin typeface="Arial Narrow"/>
              <a:cs typeface="Arial Narrow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6816090" y="5158280"/>
            <a:ext cx="64769" cy="64769"/>
          </a:xfrm>
          <a:custGeom>
            <a:avLst/>
            <a:gdLst/>
            <a:ahLst/>
            <a:cxnLst/>
            <a:rect l="l" t="t" r="r" b="b"/>
            <a:pathLst>
              <a:path w="64770" h="64770">
                <a:moveTo>
                  <a:pt x="64721" y="0"/>
                </a:moveTo>
                <a:lnTo>
                  <a:pt x="0" y="0"/>
                </a:lnTo>
                <a:lnTo>
                  <a:pt x="0" y="64721"/>
                </a:lnTo>
                <a:lnTo>
                  <a:pt x="64721" y="64721"/>
                </a:lnTo>
                <a:lnTo>
                  <a:pt x="64721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 txBox="1"/>
          <p:nvPr/>
        </p:nvSpPr>
        <p:spPr>
          <a:xfrm>
            <a:off x="6896861" y="5074564"/>
            <a:ext cx="1864360" cy="7169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3500"/>
              </a:lnSpc>
              <a:spcBef>
                <a:spcPts val="95"/>
              </a:spcBef>
            </a:pPr>
            <a:r>
              <a:rPr sz="1000" spc="-5" dirty="0">
                <a:latin typeface="Arial Narrow"/>
                <a:cs typeface="Arial Narrow"/>
              </a:rPr>
              <a:t>Интактный контроль (in vitro ГПП1)  Интактный контроль (in vitro пегГПП1)  </a:t>
            </a:r>
            <a:r>
              <a:rPr sz="1000" spc="-10" dirty="0">
                <a:latin typeface="Arial Narrow"/>
                <a:cs typeface="Arial Narrow"/>
              </a:rPr>
              <a:t>Диабет </a:t>
            </a:r>
            <a:r>
              <a:rPr sz="1000" spc="-5" dirty="0">
                <a:latin typeface="Arial Narrow"/>
                <a:cs typeface="Arial Narrow"/>
              </a:rPr>
              <a:t>(in vitro</a:t>
            </a:r>
            <a:r>
              <a:rPr sz="1000" spc="15" dirty="0">
                <a:latin typeface="Arial Narrow"/>
                <a:cs typeface="Arial Narrow"/>
              </a:rPr>
              <a:t> </a:t>
            </a:r>
            <a:r>
              <a:rPr sz="1000" spc="-5" dirty="0">
                <a:latin typeface="Arial Narrow"/>
                <a:cs typeface="Arial Narrow"/>
              </a:rPr>
              <a:t>ГПП-1)</a:t>
            </a:r>
            <a:endParaRPr sz="10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sz="1000" spc="-10" dirty="0">
                <a:latin typeface="Arial Narrow"/>
                <a:cs typeface="Arial Narrow"/>
              </a:rPr>
              <a:t>Диабет </a:t>
            </a:r>
            <a:r>
              <a:rPr sz="1000" spc="-5" dirty="0">
                <a:latin typeface="Arial Narrow"/>
                <a:cs typeface="Arial Narrow"/>
              </a:rPr>
              <a:t>(in vitro</a:t>
            </a:r>
            <a:r>
              <a:rPr sz="1000" spc="15" dirty="0">
                <a:latin typeface="Arial Narrow"/>
                <a:cs typeface="Arial Narrow"/>
              </a:rPr>
              <a:t> </a:t>
            </a:r>
            <a:r>
              <a:rPr sz="1000" spc="-5" dirty="0">
                <a:latin typeface="Arial Narrow"/>
                <a:cs typeface="Arial Narrow"/>
              </a:rPr>
              <a:t>пегГПП)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6816090" y="5331254"/>
            <a:ext cx="64769" cy="64769"/>
          </a:xfrm>
          <a:custGeom>
            <a:avLst/>
            <a:gdLst/>
            <a:ahLst/>
            <a:cxnLst/>
            <a:rect l="l" t="t" r="r" b="b"/>
            <a:pathLst>
              <a:path w="64770" h="64770">
                <a:moveTo>
                  <a:pt x="64721" y="0"/>
                </a:moveTo>
                <a:lnTo>
                  <a:pt x="0" y="0"/>
                </a:lnTo>
                <a:lnTo>
                  <a:pt x="0" y="64721"/>
                </a:lnTo>
                <a:lnTo>
                  <a:pt x="64721" y="64721"/>
                </a:lnTo>
                <a:lnTo>
                  <a:pt x="64721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6816090" y="5504228"/>
            <a:ext cx="64769" cy="64769"/>
          </a:xfrm>
          <a:custGeom>
            <a:avLst/>
            <a:gdLst/>
            <a:ahLst/>
            <a:cxnLst/>
            <a:rect l="l" t="t" r="r" b="b"/>
            <a:pathLst>
              <a:path w="64770" h="64770">
                <a:moveTo>
                  <a:pt x="64721" y="0"/>
                </a:moveTo>
                <a:lnTo>
                  <a:pt x="0" y="0"/>
                </a:lnTo>
                <a:lnTo>
                  <a:pt x="0" y="64721"/>
                </a:lnTo>
                <a:lnTo>
                  <a:pt x="64721" y="64721"/>
                </a:lnTo>
                <a:lnTo>
                  <a:pt x="64721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6816090" y="5677113"/>
            <a:ext cx="64769" cy="64769"/>
          </a:xfrm>
          <a:custGeom>
            <a:avLst/>
            <a:gdLst/>
            <a:ahLst/>
            <a:cxnLst/>
            <a:rect l="l" t="t" r="r" b="b"/>
            <a:pathLst>
              <a:path w="64770" h="64770">
                <a:moveTo>
                  <a:pt x="64721" y="0"/>
                </a:moveTo>
                <a:lnTo>
                  <a:pt x="0" y="0"/>
                </a:lnTo>
                <a:lnTo>
                  <a:pt x="0" y="64721"/>
                </a:lnTo>
                <a:lnTo>
                  <a:pt x="64721" y="64721"/>
                </a:lnTo>
                <a:lnTo>
                  <a:pt x="64721" y="0"/>
                </a:lnTo>
                <a:close/>
              </a:path>
            </a:pathLst>
          </a:custGeom>
          <a:solidFill>
            <a:srgbClr val="8063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 txBox="1"/>
          <p:nvPr/>
        </p:nvSpPr>
        <p:spPr>
          <a:xfrm>
            <a:off x="6564734" y="3536033"/>
            <a:ext cx="142875" cy="276225"/>
          </a:xfrm>
          <a:prstGeom prst="rect">
            <a:avLst/>
          </a:prstGeom>
        </p:spPr>
        <p:txBody>
          <a:bodyPr vert="vert270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800" dirty="0">
                <a:latin typeface="Arial Narrow"/>
                <a:cs typeface="Arial Narrow"/>
              </a:rPr>
              <a:t>µ</a:t>
            </a:r>
            <a:r>
              <a:rPr sz="800" spc="-5" dirty="0">
                <a:latin typeface="Arial Narrow"/>
                <a:cs typeface="Arial Narrow"/>
              </a:rPr>
              <a:t>l</a:t>
            </a:r>
            <a:r>
              <a:rPr sz="800" dirty="0">
                <a:latin typeface="Arial Narrow"/>
                <a:cs typeface="Arial Narrow"/>
              </a:rPr>
              <a:t>U</a:t>
            </a:r>
            <a:r>
              <a:rPr sz="800" spc="-5" dirty="0">
                <a:latin typeface="Arial Narrow"/>
                <a:cs typeface="Arial Narrow"/>
              </a:rPr>
              <a:t>/</a:t>
            </a:r>
            <a:r>
              <a:rPr sz="800" dirty="0">
                <a:latin typeface="Arial Narrow"/>
                <a:cs typeface="Arial Narrow"/>
              </a:rPr>
              <a:t>ml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2862452" y="6132677"/>
            <a:ext cx="566610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Times New Roman"/>
                <a:cs typeface="Times New Roman"/>
              </a:rPr>
              <a:t>* - </a:t>
            </a:r>
            <a:r>
              <a:rPr sz="800" spc="-5" dirty="0">
                <a:latin typeface="Times New Roman"/>
                <a:cs typeface="Times New Roman"/>
              </a:rPr>
              <a:t>различия достоверны по сравнению </a:t>
            </a:r>
            <a:r>
              <a:rPr sz="800" dirty="0">
                <a:latin typeface="Times New Roman"/>
                <a:cs typeface="Times New Roman"/>
              </a:rPr>
              <a:t>с </a:t>
            </a:r>
            <a:r>
              <a:rPr sz="800" spc="-5" dirty="0">
                <a:latin typeface="Times New Roman"/>
                <a:cs typeface="Times New Roman"/>
              </a:rPr>
              <a:t>интактным контролем </a:t>
            </a:r>
            <a:r>
              <a:rPr sz="800" dirty="0">
                <a:latin typeface="Times New Roman"/>
                <a:cs typeface="Times New Roman"/>
              </a:rPr>
              <a:t>(р&lt;0,05); ● - </a:t>
            </a:r>
            <a:r>
              <a:rPr sz="800" spc="-5" dirty="0">
                <a:latin typeface="Times New Roman"/>
                <a:cs typeface="Times New Roman"/>
              </a:rPr>
              <a:t>достоверность различие </a:t>
            </a:r>
            <a:r>
              <a:rPr sz="800" dirty="0">
                <a:latin typeface="Times New Roman"/>
                <a:cs typeface="Times New Roman"/>
              </a:rPr>
              <a:t>с </a:t>
            </a:r>
            <a:r>
              <a:rPr sz="800" spc="-5" dirty="0">
                <a:latin typeface="Times New Roman"/>
                <a:cs typeface="Times New Roman"/>
              </a:rPr>
              <a:t>патологическим</a:t>
            </a:r>
            <a:r>
              <a:rPr sz="800" spc="-110" dirty="0">
                <a:latin typeface="Times New Roman"/>
                <a:cs typeface="Times New Roman"/>
              </a:rPr>
              <a:t> </a:t>
            </a:r>
            <a:r>
              <a:rPr sz="800" spc="-5" dirty="0">
                <a:latin typeface="Times New Roman"/>
                <a:cs typeface="Times New Roman"/>
              </a:rPr>
              <a:t>контролем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7430769" y="3825621"/>
            <a:ext cx="1022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Calibri"/>
                <a:cs typeface="Calibri"/>
              </a:rPr>
              <a:t>●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7300086" y="3750055"/>
            <a:ext cx="1022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Calibri"/>
                <a:cs typeface="Calibri"/>
              </a:rPr>
              <a:t>●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7936992" y="2842386"/>
            <a:ext cx="207645" cy="3187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ts val="1155"/>
              </a:lnSpc>
              <a:spcBef>
                <a:spcPts val="95"/>
              </a:spcBef>
            </a:pPr>
            <a:r>
              <a:rPr sz="1000" spc="-5" dirty="0">
                <a:latin typeface="Calibri"/>
                <a:cs typeface="Calibri"/>
              </a:rPr>
              <a:t>●</a:t>
            </a:r>
            <a:endParaRPr sz="1000">
              <a:latin typeface="Calibri"/>
              <a:cs typeface="Calibri"/>
            </a:endParaRPr>
          </a:p>
          <a:p>
            <a:pPr marL="130175">
              <a:lnSpc>
                <a:spcPts val="1155"/>
              </a:lnSpc>
            </a:pPr>
            <a:r>
              <a:rPr sz="1000" spc="-5" dirty="0">
                <a:latin typeface="Calibri"/>
                <a:cs typeface="Calibri"/>
              </a:rPr>
              <a:t>●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3617340" y="2528442"/>
            <a:ext cx="768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Calibri"/>
                <a:cs typeface="Calibri"/>
              </a:rPr>
              <a:t>●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50314" y="292734"/>
            <a:ext cx="560006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0" spc="-5" dirty="0">
                <a:solidFill>
                  <a:srgbClr val="006FC0"/>
                </a:solidFill>
                <a:latin typeface="Arial Narrow"/>
                <a:cs typeface="Arial Narrow"/>
              </a:rPr>
              <a:t>Эффекты </a:t>
            </a:r>
            <a:r>
              <a:rPr sz="2000" b="0" dirty="0">
                <a:solidFill>
                  <a:srgbClr val="006FC0"/>
                </a:solidFill>
                <a:latin typeface="Arial Narrow"/>
                <a:cs typeface="Arial Narrow"/>
              </a:rPr>
              <a:t>нейротропных </a:t>
            </a:r>
            <a:r>
              <a:rPr sz="2000" b="0" spc="-5" dirty="0">
                <a:solidFill>
                  <a:srgbClr val="006FC0"/>
                </a:solidFill>
                <a:latin typeface="Arial Narrow"/>
                <a:cs typeface="Arial Narrow"/>
              </a:rPr>
              <a:t>препаратов при фиброзе</a:t>
            </a:r>
            <a:r>
              <a:rPr sz="2000" b="0" spc="-90" dirty="0">
                <a:solidFill>
                  <a:srgbClr val="006FC0"/>
                </a:solidFill>
                <a:latin typeface="Arial Narrow"/>
                <a:cs typeface="Arial Narrow"/>
              </a:rPr>
              <a:t> </a:t>
            </a:r>
            <a:r>
              <a:rPr sz="2000" b="0" dirty="0">
                <a:solidFill>
                  <a:srgbClr val="006FC0"/>
                </a:solidFill>
                <a:latin typeface="Arial Narrow"/>
                <a:cs typeface="Arial Narrow"/>
              </a:rPr>
              <a:t>лёгких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14883" y="599058"/>
            <a:ext cx="4810760" cy="5988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072765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Arial Narrow"/>
                <a:cs typeface="Arial Narrow"/>
              </a:rPr>
              <a:t>( </a:t>
            </a:r>
            <a:r>
              <a:rPr sz="1400" spc="-5" dirty="0">
                <a:latin typeface="Arial Narrow"/>
                <a:cs typeface="Arial Narrow"/>
              </a:rPr>
              <a:t>21 сутки эксперимента</a:t>
            </a:r>
            <a:r>
              <a:rPr sz="1400" spc="-35" dirty="0">
                <a:latin typeface="Arial Narrow"/>
                <a:cs typeface="Arial Narrow"/>
              </a:rPr>
              <a:t> </a:t>
            </a:r>
            <a:r>
              <a:rPr sz="1400" dirty="0">
                <a:latin typeface="Arial Narrow"/>
                <a:cs typeface="Arial Narrow"/>
              </a:rPr>
              <a:t>)</a:t>
            </a:r>
            <a:endParaRPr sz="14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1385"/>
              </a:spcBef>
              <a:tabLst>
                <a:tab pos="1594485" algn="l"/>
              </a:tabLst>
            </a:pPr>
            <a:r>
              <a:rPr sz="1200" b="1" dirty="0">
                <a:latin typeface="Arial Narrow"/>
                <a:cs typeface="Arial Narrow"/>
              </a:rPr>
              <a:t>Интактный</a:t>
            </a:r>
            <a:r>
              <a:rPr sz="1200" b="1" spc="20" dirty="0">
                <a:latin typeface="Arial Narrow"/>
                <a:cs typeface="Arial Narrow"/>
              </a:rPr>
              <a:t> </a:t>
            </a:r>
            <a:r>
              <a:rPr sz="1200" b="1" spc="-5" dirty="0">
                <a:latin typeface="Arial Narrow"/>
                <a:cs typeface="Arial Narrow"/>
              </a:rPr>
              <a:t>контроль	</a:t>
            </a:r>
            <a:r>
              <a:rPr sz="1200" b="1" dirty="0">
                <a:latin typeface="Arial Narrow"/>
                <a:cs typeface="Arial Narrow"/>
              </a:rPr>
              <a:t>Пневмофиброз</a:t>
            </a:r>
            <a:endParaRPr sz="1200">
              <a:latin typeface="Arial Narrow"/>
              <a:cs typeface="Arial Narrow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63242" y="4583544"/>
            <a:ext cx="1326642" cy="125728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0476" y="2948635"/>
            <a:ext cx="1330960" cy="1233347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0476" y="4583544"/>
            <a:ext cx="1330960" cy="125728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063242" y="2955175"/>
            <a:ext cx="1326642" cy="1219187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486530" y="4593577"/>
            <a:ext cx="1296162" cy="124217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10476" y="1236065"/>
            <a:ext cx="1330960" cy="125084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038223" y="1236065"/>
            <a:ext cx="1351661" cy="1250848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3602863" y="4212717"/>
            <a:ext cx="109283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3365" marR="5080" indent="-2413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Arial Narrow"/>
                <a:cs typeface="Arial Narrow"/>
              </a:rPr>
              <a:t>Пневмофиброз</a:t>
            </a:r>
            <a:r>
              <a:rPr sz="1200" b="1" spc="-100" dirty="0">
                <a:latin typeface="Arial Narrow"/>
                <a:cs typeface="Arial Narrow"/>
              </a:rPr>
              <a:t> </a:t>
            </a:r>
            <a:r>
              <a:rPr sz="1200" b="1" dirty="0">
                <a:latin typeface="Arial Narrow"/>
                <a:cs typeface="Arial Narrow"/>
              </a:rPr>
              <a:t>+  </a:t>
            </a:r>
            <a:r>
              <a:rPr sz="1200" b="1" spc="-5" dirty="0">
                <a:latin typeface="Arial Narrow"/>
                <a:cs typeface="Arial Narrow"/>
              </a:rPr>
              <a:t>резерпин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41375" y="2517394"/>
            <a:ext cx="10922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4930" marR="5080" indent="-62865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Arial Narrow"/>
                <a:cs typeface="Arial Narrow"/>
              </a:rPr>
              <a:t>Пневмофиброз</a:t>
            </a:r>
            <a:r>
              <a:rPr sz="1200" b="1" spc="-105" dirty="0">
                <a:latin typeface="Arial Narrow"/>
                <a:cs typeface="Arial Narrow"/>
              </a:rPr>
              <a:t> </a:t>
            </a:r>
            <a:r>
              <a:rPr sz="1200" b="1" dirty="0">
                <a:latin typeface="Arial Narrow"/>
                <a:cs typeface="Arial Narrow"/>
              </a:rPr>
              <a:t>+  </a:t>
            </a:r>
            <a:r>
              <a:rPr sz="1200" b="1" spc="-5" dirty="0">
                <a:latin typeface="Arial Narrow"/>
                <a:cs typeface="Arial Narrow"/>
              </a:rPr>
              <a:t>ципрогептадин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148967" y="2529585"/>
            <a:ext cx="10922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00" marR="5080" indent="-178435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Arial Narrow"/>
                <a:cs typeface="Arial Narrow"/>
              </a:rPr>
              <a:t>Пневмофиброз</a:t>
            </a:r>
            <a:r>
              <a:rPr sz="1200" b="1" spc="-105" dirty="0">
                <a:latin typeface="Arial Narrow"/>
                <a:cs typeface="Arial Narrow"/>
              </a:rPr>
              <a:t> </a:t>
            </a:r>
            <a:r>
              <a:rPr sz="1200" b="1" dirty="0">
                <a:latin typeface="Arial Narrow"/>
                <a:cs typeface="Arial Narrow"/>
              </a:rPr>
              <a:t>+  </a:t>
            </a:r>
            <a:r>
              <a:rPr sz="1200" b="1" spc="-5" dirty="0">
                <a:latin typeface="Arial Narrow"/>
                <a:cs typeface="Arial Narrow"/>
              </a:rPr>
              <a:t>кетансерин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30402" y="4205096"/>
            <a:ext cx="109220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7015" marR="5080" indent="-23495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Arial Narrow"/>
                <a:cs typeface="Arial Narrow"/>
              </a:rPr>
              <a:t>Пневмофиброз</a:t>
            </a:r>
            <a:r>
              <a:rPr sz="1200" b="1" spc="-105" dirty="0">
                <a:latin typeface="Arial Narrow"/>
                <a:cs typeface="Arial Narrow"/>
              </a:rPr>
              <a:t> </a:t>
            </a:r>
            <a:r>
              <a:rPr sz="1200" b="1" dirty="0">
                <a:latin typeface="Arial Narrow"/>
                <a:cs typeface="Arial Narrow"/>
              </a:rPr>
              <a:t>+  </a:t>
            </a:r>
            <a:r>
              <a:rPr sz="1200" b="1" spc="-5" dirty="0">
                <a:latin typeface="Arial Narrow"/>
                <a:cs typeface="Arial Narrow"/>
              </a:rPr>
              <a:t>спиперон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181225" y="4183760"/>
            <a:ext cx="1092200" cy="38735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40335" marR="5080" indent="-128270">
              <a:lnSpc>
                <a:spcPts val="1410"/>
              </a:lnSpc>
              <a:spcBef>
                <a:spcPts val="170"/>
              </a:spcBef>
            </a:pPr>
            <a:r>
              <a:rPr sz="1200" b="1" dirty="0">
                <a:latin typeface="Arial Narrow"/>
                <a:cs typeface="Arial Narrow"/>
              </a:rPr>
              <a:t>Пневмофиброз</a:t>
            </a:r>
            <a:r>
              <a:rPr sz="1200" b="1" spc="-105" dirty="0">
                <a:latin typeface="Arial Narrow"/>
                <a:cs typeface="Arial Narrow"/>
              </a:rPr>
              <a:t> </a:t>
            </a:r>
            <a:r>
              <a:rPr sz="1200" b="1" dirty="0">
                <a:latin typeface="Arial Narrow"/>
                <a:cs typeface="Arial Narrow"/>
              </a:rPr>
              <a:t>+  </a:t>
            </a:r>
            <a:r>
              <a:rPr sz="1200" b="1" spc="-5" dirty="0">
                <a:latin typeface="Arial Narrow"/>
                <a:cs typeface="Arial Narrow"/>
              </a:rPr>
              <a:t>галоперидол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796029" y="1266850"/>
            <a:ext cx="4847590" cy="784860"/>
          </a:xfrm>
          <a:custGeom>
            <a:avLst/>
            <a:gdLst/>
            <a:ahLst/>
            <a:cxnLst/>
            <a:rect l="l" t="t" r="r" b="b"/>
            <a:pathLst>
              <a:path w="4847590" h="784860">
                <a:moveTo>
                  <a:pt x="4847208" y="0"/>
                </a:moveTo>
                <a:lnTo>
                  <a:pt x="0" y="0"/>
                </a:lnTo>
                <a:lnTo>
                  <a:pt x="0" y="784834"/>
                </a:lnTo>
                <a:lnTo>
                  <a:pt x="4847208" y="784834"/>
                </a:lnTo>
                <a:lnTo>
                  <a:pt x="4847208" y="0"/>
                </a:lnTo>
                <a:close/>
              </a:path>
            </a:pathLst>
          </a:custGeom>
          <a:solidFill>
            <a:srgbClr val="EBF0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3887978" y="1524380"/>
            <a:ext cx="397891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1420495" algn="l"/>
                <a:tab pos="2087880" algn="l"/>
                <a:tab pos="2574290" algn="l"/>
                <a:tab pos="3145790" algn="l"/>
              </a:tabLst>
            </a:pPr>
            <a:r>
              <a:rPr sz="1500" spc="-5" dirty="0">
                <a:latin typeface="Arial Narrow"/>
                <a:cs typeface="Arial Narrow"/>
              </a:rPr>
              <a:t>соединительно</a:t>
            </a:r>
            <a:r>
              <a:rPr sz="1500" dirty="0">
                <a:latin typeface="Arial Narrow"/>
                <a:cs typeface="Arial Narrow"/>
              </a:rPr>
              <a:t>й	</a:t>
            </a:r>
            <a:r>
              <a:rPr sz="1500" spc="-5" dirty="0">
                <a:latin typeface="Arial Narrow"/>
                <a:cs typeface="Arial Narrow"/>
              </a:rPr>
              <a:t>т</a:t>
            </a:r>
            <a:r>
              <a:rPr sz="1500" spc="-10" dirty="0">
                <a:latin typeface="Arial Narrow"/>
                <a:cs typeface="Arial Narrow"/>
              </a:rPr>
              <a:t>к</a:t>
            </a:r>
            <a:r>
              <a:rPr sz="1500" spc="-5" dirty="0">
                <a:latin typeface="Arial Narrow"/>
                <a:cs typeface="Arial Narrow"/>
              </a:rPr>
              <a:t>ани</a:t>
            </a:r>
            <a:r>
              <a:rPr sz="1500" dirty="0">
                <a:latin typeface="Arial Narrow"/>
                <a:cs typeface="Arial Narrow"/>
              </a:rPr>
              <a:t>,	п</a:t>
            </a:r>
            <a:r>
              <a:rPr sz="1500" spc="-5" dirty="0">
                <a:latin typeface="Arial Narrow"/>
                <a:cs typeface="Arial Narrow"/>
              </a:rPr>
              <a:t>р</a:t>
            </a:r>
            <a:r>
              <a:rPr sz="1500" dirty="0">
                <a:latin typeface="Arial Narrow"/>
                <a:cs typeface="Arial Narrow"/>
              </a:rPr>
              <a:t>и	</a:t>
            </a:r>
            <a:r>
              <a:rPr sz="1500" spc="-5" dirty="0">
                <a:latin typeface="Arial Narrow"/>
                <a:cs typeface="Arial Narrow"/>
              </a:rPr>
              <a:t>это</a:t>
            </a:r>
            <a:r>
              <a:rPr sz="1500" dirty="0">
                <a:latin typeface="Arial Narrow"/>
                <a:cs typeface="Arial Narrow"/>
              </a:rPr>
              <a:t>м	</a:t>
            </a:r>
            <a:r>
              <a:rPr sz="1500" spc="-5" dirty="0">
                <a:latin typeface="Arial Narrow"/>
                <a:cs typeface="Arial Narrow"/>
              </a:rPr>
              <a:t>ко</a:t>
            </a:r>
            <a:r>
              <a:rPr sz="1500" dirty="0">
                <a:latin typeface="Arial Narrow"/>
                <a:cs typeface="Arial Narrow"/>
              </a:rPr>
              <a:t>л</a:t>
            </a:r>
            <a:r>
              <a:rPr sz="1500" spc="-5" dirty="0">
                <a:latin typeface="Arial Narrow"/>
                <a:cs typeface="Arial Narrow"/>
              </a:rPr>
              <a:t>и</a:t>
            </a:r>
            <a:r>
              <a:rPr sz="1500" spc="-10" dirty="0">
                <a:latin typeface="Arial Narrow"/>
                <a:cs typeface="Arial Narrow"/>
              </a:rPr>
              <a:t>ч</a:t>
            </a:r>
            <a:r>
              <a:rPr sz="1500" spc="-5" dirty="0">
                <a:latin typeface="Arial Narrow"/>
                <a:cs typeface="Arial Narrow"/>
              </a:rPr>
              <a:t>ест</a:t>
            </a:r>
            <a:r>
              <a:rPr sz="1500" spc="-10" dirty="0">
                <a:latin typeface="Arial Narrow"/>
                <a:cs typeface="Arial Narrow"/>
              </a:rPr>
              <a:t>в</a:t>
            </a:r>
            <a:r>
              <a:rPr sz="1500" dirty="0">
                <a:latin typeface="Arial Narrow"/>
                <a:cs typeface="Arial Narrow"/>
              </a:rPr>
              <a:t>о</a:t>
            </a:r>
            <a:endParaRPr sz="1500">
              <a:latin typeface="Arial Narrow"/>
              <a:cs typeface="Arial Narrow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887978" y="1295780"/>
            <a:ext cx="467868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  <a:tabLst>
                <a:tab pos="448945" algn="l"/>
                <a:tab pos="1795145" algn="l"/>
                <a:tab pos="2882265" algn="l"/>
                <a:tab pos="4014470" algn="l"/>
              </a:tabLst>
            </a:pPr>
            <a:r>
              <a:rPr sz="1500" dirty="0">
                <a:latin typeface="Arial Narrow"/>
                <a:cs typeface="Arial Narrow"/>
              </a:rPr>
              <a:t>…	ней</a:t>
            </a:r>
            <a:r>
              <a:rPr sz="1500" spc="-5" dirty="0">
                <a:latin typeface="Arial Narrow"/>
                <a:cs typeface="Arial Narrow"/>
              </a:rPr>
              <a:t>ротро</a:t>
            </a:r>
            <a:r>
              <a:rPr sz="1500" spc="5" dirty="0">
                <a:latin typeface="Arial Narrow"/>
                <a:cs typeface="Arial Narrow"/>
              </a:rPr>
              <a:t>п</a:t>
            </a:r>
            <a:r>
              <a:rPr sz="1500" dirty="0">
                <a:latin typeface="Arial Narrow"/>
                <a:cs typeface="Arial Narrow"/>
              </a:rPr>
              <a:t>ные	п</a:t>
            </a:r>
            <a:r>
              <a:rPr sz="1500" spc="-5" dirty="0">
                <a:latin typeface="Arial Narrow"/>
                <a:cs typeface="Arial Narrow"/>
              </a:rPr>
              <a:t>ре</a:t>
            </a:r>
            <a:r>
              <a:rPr sz="1500" dirty="0">
                <a:latin typeface="Arial Narrow"/>
                <a:cs typeface="Arial Narrow"/>
              </a:rPr>
              <a:t>п</a:t>
            </a:r>
            <a:r>
              <a:rPr sz="1500" spc="-5" dirty="0">
                <a:latin typeface="Arial Narrow"/>
                <a:cs typeface="Arial Narrow"/>
              </a:rPr>
              <a:t>арат</a:t>
            </a:r>
            <a:r>
              <a:rPr sz="1500" dirty="0">
                <a:latin typeface="Arial Narrow"/>
                <a:cs typeface="Arial Narrow"/>
              </a:rPr>
              <a:t>ы	</a:t>
            </a:r>
            <a:r>
              <a:rPr sz="1500" spc="-20" dirty="0">
                <a:latin typeface="Arial Narrow"/>
                <a:cs typeface="Arial Narrow"/>
              </a:rPr>
              <a:t>у</a:t>
            </a:r>
            <a:r>
              <a:rPr sz="1500" spc="-10" dirty="0">
                <a:latin typeface="Arial Narrow"/>
                <a:cs typeface="Arial Narrow"/>
              </a:rPr>
              <a:t>м</a:t>
            </a:r>
            <a:r>
              <a:rPr sz="1500" spc="-5" dirty="0">
                <a:latin typeface="Arial Narrow"/>
                <a:cs typeface="Arial Narrow"/>
              </a:rPr>
              <a:t>еньшаю</a:t>
            </a:r>
            <a:r>
              <a:rPr sz="1500" dirty="0">
                <a:latin typeface="Arial Narrow"/>
                <a:cs typeface="Arial Narrow"/>
              </a:rPr>
              <a:t>т	площадь</a:t>
            </a:r>
            <a:endParaRPr sz="1500">
              <a:latin typeface="Arial Narrow"/>
              <a:cs typeface="Arial Narrow"/>
            </a:endParaRPr>
          </a:p>
          <a:p>
            <a:pPr marR="6985" algn="r">
              <a:lnSpc>
                <a:spcPct val="100000"/>
              </a:lnSpc>
            </a:pPr>
            <a:r>
              <a:rPr sz="1500" spc="-10" dirty="0">
                <a:latin typeface="Arial Narrow"/>
                <a:cs typeface="Arial Narrow"/>
              </a:rPr>
              <a:t>клеток</a:t>
            </a:r>
            <a:endParaRPr sz="1500">
              <a:latin typeface="Arial Narrow"/>
              <a:cs typeface="Arial Narrow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887978" y="1752980"/>
            <a:ext cx="365506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500" spc="-5" dirty="0">
                <a:latin typeface="Arial Narrow"/>
                <a:cs typeface="Arial Narrow"/>
              </a:rPr>
              <a:t>альвеолярного эпителия </a:t>
            </a:r>
            <a:r>
              <a:rPr sz="1500" dirty="0">
                <a:latin typeface="Arial Narrow"/>
                <a:cs typeface="Arial Narrow"/>
              </a:rPr>
              <a:t>и </a:t>
            </a:r>
            <a:r>
              <a:rPr sz="1500" spc="-5" dirty="0">
                <a:latin typeface="Arial Narrow"/>
                <a:cs typeface="Arial Narrow"/>
              </a:rPr>
              <a:t>эндотелия</a:t>
            </a:r>
            <a:r>
              <a:rPr sz="1500" spc="-95" dirty="0">
                <a:latin typeface="Arial Narrow"/>
                <a:cs typeface="Arial Narrow"/>
              </a:rPr>
              <a:t> </a:t>
            </a:r>
            <a:r>
              <a:rPr sz="1500" spc="-5" dirty="0">
                <a:latin typeface="Arial Narrow"/>
                <a:cs typeface="Arial Narrow"/>
              </a:rPr>
              <a:t>возрастает.</a:t>
            </a:r>
            <a:endParaRPr sz="1500">
              <a:latin typeface="Arial Narrow"/>
              <a:cs typeface="Arial Narrow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5267452" y="3160648"/>
            <a:ext cx="3401695" cy="2580640"/>
            <a:chOff x="5267452" y="3160648"/>
            <a:chExt cx="3401695" cy="2580640"/>
          </a:xfrm>
        </p:grpSpPr>
        <p:sp>
          <p:nvSpPr>
            <p:cNvPr id="21" name="object 21"/>
            <p:cNvSpPr/>
            <p:nvPr/>
          </p:nvSpPr>
          <p:spPr>
            <a:xfrm>
              <a:off x="5292852" y="3173399"/>
              <a:ext cx="3350895" cy="297815"/>
            </a:xfrm>
            <a:custGeom>
              <a:avLst/>
              <a:gdLst/>
              <a:ahLst/>
              <a:cxnLst/>
              <a:rect l="l" t="t" r="r" b="b"/>
              <a:pathLst>
                <a:path w="3350895" h="297814">
                  <a:moveTo>
                    <a:pt x="3350386" y="0"/>
                  </a:moveTo>
                  <a:lnTo>
                    <a:pt x="0" y="0"/>
                  </a:lnTo>
                  <a:lnTo>
                    <a:pt x="0" y="297383"/>
                  </a:lnTo>
                  <a:lnTo>
                    <a:pt x="3350386" y="297383"/>
                  </a:lnTo>
                  <a:lnTo>
                    <a:pt x="3350386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292852" y="3470719"/>
              <a:ext cx="3350895" cy="281305"/>
            </a:xfrm>
            <a:custGeom>
              <a:avLst/>
              <a:gdLst/>
              <a:ahLst/>
              <a:cxnLst/>
              <a:rect l="l" t="t" r="r" b="b"/>
              <a:pathLst>
                <a:path w="3350895" h="281304">
                  <a:moveTo>
                    <a:pt x="3350387" y="0"/>
                  </a:moveTo>
                  <a:lnTo>
                    <a:pt x="1456817" y="0"/>
                  </a:lnTo>
                  <a:lnTo>
                    <a:pt x="0" y="0"/>
                  </a:lnTo>
                  <a:lnTo>
                    <a:pt x="0" y="280733"/>
                  </a:lnTo>
                  <a:lnTo>
                    <a:pt x="1456817" y="280733"/>
                  </a:lnTo>
                  <a:lnTo>
                    <a:pt x="3350387" y="280733"/>
                  </a:lnTo>
                  <a:lnTo>
                    <a:pt x="3350387" y="0"/>
                  </a:lnTo>
                  <a:close/>
                </a:path>
              </a:pathLst>
            </a:custGeom>
            <a:solidFill>
              <a:srgbClr val="FCE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292852" y="4039527"/>
              <a:ext cx="3350895" cy="316230"/>
            </a:xfrm>
            <a:custGeom>
              <a:avLst/>
              <a:gdLst/>
              <a:ahLst/>
              <a:cxnLst/>
              <a:rect l="l" t="t" r="r" b="b"/>
              <a:pathLst>
                <a:path w="3350895" h="316229">
                  <a:moveTo>
                    <a:pt x="3350386" y="0"/>
                  </a:moveTo>
                  <a:lnTo>
                    <a:pt x="0" y="0"/>
                  </a:lnTo>
                  <a:lnTo>
                    <a:pt x="0" y="316191"/>
                  </a:lnTo>
                  <a:lnTo>
                    <a:pt x="3350386" y="316191"/>
                  </a:lnTo>
                  <a:lnTo>
                    <a:pt x="3350386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292852" y="4355706"/>
              <a:ext cx="3350895" cy="548005"/>
            </a:xfrm>
            <a:custGeom>
              <a:avLst/>
              <a:gdLst/>
              <a:ahLst/>
              <a:cxnLst/>
              <a:rect l="l" t="t" r="r" b="b"/>
              <a:pathLst>
                <a:path w="3350895" h="548004">
                  <a:moveTo>
                    <a:pt x="3350387" y="0"/>
                  </a:moveTo>
                  <a:lnTo>
                    <a:pt x="1456817" y="0"/>
                  </a:lnTo>
                  <a:lnTo>
                    <a:pt x="0" y="0"/>
                  </a:lnTo>
                  <a:lnTo>
                    <a:pt x="0" y="259854"/>
                  </a:lnTo>
                  <a:lnTo>
                    <a:pt x="0" y="547890"/>
                  </a:lnTo>
                  <a:lnTo>
                    <a:pt x="1456817" y="547890"/>
                  </a:lnTo>
                  <a:lnTo>
                    <a:pt x="3350387" y="547890"/>
                  </a:lnTo>
                  <a:lnTo>
                    <a:pt x="3350387" y="259854"/>
                  </a:lnTo>
                  <a:lnTo>
                    <a:pt x="3350387" y="0"/>
                  </a:lnTo>
                  <a:close/>
                </a:path>
              </a:pathLst>
            </a:custGeom>
            <a:solidFill>
              <a:srgbClr val="FCE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292852" y="4903634"/>
              <a:ext cx="3350895" cy="337820"/>
            </a:xfrm>
            <a:custGeom>
              <a:avLst/>
              <a:gdLst/>
              <a:ahLst/>
              <a:cxnLst/>
              <a:rect l="l" t="t" r="r" b="b"/>
              <a:pathLst>
                <a:path w="3350895" h="337820">
                  <a:moveTo>
                    <a:pt x="3350386" y="0"/>
                  </a:moveTo>
                  <a:lnTo>
                    <a:pt x="0" y="0"/>
                  </a:lnTo>
                  <a:lnTo>
                    <a:pt x="0" y="337273"/>
                  </a:lnTo>
                  <a:lnTo>
                    <a:pt x="3350386" y="337273"/>
                  </a:lnTo>
                  <a:lnTo>
                    <a:pt x="3350386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6749669" y="5240921"/>
              <a:ext cx="1893570" cy="487680"/>
            </a:xfrm>
            <a:custGeom>
              <a:avLst/>
              <a:gdLst/>
              <a:ahLst/>
              <a:cxnLst/>
              <a:rect l="l" t="t" r="r" b="b"/>
              <a:pathLst>
                <a:path w="1893570" h="487679">
                  <a:moveTo>
                    <a:pt x="1893570" y="0"/>
                  </a:moveTo>
                  <a:lnTo>
                    <a:pt x="0" y="0"/>
                  </a:lnTo>
                  <a:lnTo>
                    <a:pt x="0" y="256235"/>
                  </a:lnTo>
                  <a:lnTo>
                    <a:pt x="0" y="487108"/>
                  </a:lnTo>
                  <a:lnTo>
                    <a:pt x="1893570" y="487108"/>
                  </a:lnTo>
                  <a:lnTo>
                    <a:pt x="1893570" y="256273"/>
                  </a:lnTo>
                  <a:lnTo>
                    <a:pt x="1893570" y="0"/>
                  </a:lnTo>
                  <a:close/>
                </a:path>
              </a:pathLst>
            </a:custGeom>
            <a:solidFill>
              <a:srgbClr val="FCE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6749669" y="3451732"/>
              <a:ext cx="0" cy="594360"/>
            </a:xfrm>
            <a:custGeom>
              <a:avLst/>
              <a:gdLst/>
              <a:ahLst/>
              <a:cxnLst/>
              <a:rect l="l" t="t" r="r" b="b"/>
              <a:pathLst>
                <a:path h="594360">
                  <a:moveTo>
                    <a:pt x="0" y="0"/>
                  </a:moveTo>
                  <a:lnTo>
                    <a:pt x="0" y="594105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286502" y="3470782"/>
              <a:ext cx="3363595" cy="0"/>
            </a:xfrm>
            <a:custGeom>
              <a:avLst/>
              <a:gdLst/>
              <a:ahLst/>
              <a:cxnLst/>
              <a:rect l="l" t="t" r="r" b="b"/>
              <a:pathLst>
                <a:path w="3363595">
                  <a:moveTo>
                    <a:pt x="0" y="0"/>
                  </a:moveTo>
                  <a:lnTo>
                    <a:pt x="3363087" y="0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286502" y="3166998"/>
              <a:ext cx="3363595" cy="2567940"/>
            </a:xfrm>
            <a:custGeom>
              <a:avLst/>
              <a:gdLst/>
              <a:ahLst/>
              <a:cxnLst/>
              <a:rect l="l" t="t" r="r" b="b"/>
              <a:pathLst>
                <a:path w="3363595" h="2567940">
                  <a:moveTo>
                    <a:pt x="6350" y="0"/>
                  </a:moveTo>
                  <a:lnTo>
                    <a:pt x="6350" y="2567381"/>
                  </a:lnTo>
                </a:path>
                <a:path w="3363595" h="2567940">
                  <a:moveTo>
                    <a:pt x="3356737" y="0"/>
                  </a:moveTo>
                  <a:lnTo>
                    <a:pt x="3356737" y="2567381"/>
                  </a:lnTo>
                </a:path>
                <a:path w="3363595" h="2567940">
                  <a:moveTo>
                    <a:pt x="0" y="6350"/>
                  </a:moveTo>
                  <a:lnTo>
                    <a:pt x="3363087" y="635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219444" y="3174491"/>
              <a:ext cx="894588" cy="34747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940296" y="3174491"/>
              <a:ext cx="794003" cy="347472"/>
            </a:xfrm>
            <a:prstGeom prst="rect">
              <a:avLst/>
            </a:prstGeom>
          </p:spPr>
        </p:pic>
      </p:grpSp>
      <p:sp>
        <p:nvSpPr>
          <p:cNvPr id="32" name="object 32"/>
          <p:cNvSpPr txBox="1"/>
          <p:nvPr/>
        </p:nvSpPr>
        <p:spPr>
          <a:xfrm>
            <a:off x="5299202" y="3211195"/>
            <a:ext cx="33381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17905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Arial Narrow"/>
                <a:cs typeface="Arial Narrow"/>
              </a:rPr>
              <a:t>Интактный</a:t>
            </a:r>
            <a:r>
              <a:rPr sz="1200" b="1" spc="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Arial Narrow"/>
                <a:cs typeface="Arial Narrow"/>
              </a:rPr>
              <a:t>контроль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299202" y="3465067"/>
            <a:ext cx="14446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Arial Narrow"/>
                <a:cs typeface="Arial Narrow"/>
              </a:rPr>
              <a:t>CD31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756018" y="3500120"/>
            <a:ext cx="1880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 Narrow"/>
                <a:cs typeface="Arial Narrow"/>
              </a:rPr>
              <a:t>27,5 ±</a:t>
            </a:r>
            <a:r>
              <a:rPr sz="1200" spc="-10" dirty="0">
                <a:latin typeface="Arial Narrow"/>
                <a:cs typeface="Arial Narrow"/>
              </a:rPr>
              <a:t> </a:t>
            </a:r>
            <a:r>
              <a:rPr sz="1200" dirty="0">
                <a:latin typeface="Arial Narrow"/>
                <a:cs typeface="Arial Narrow"/>
              </a:rPr>
              <a:t>2,5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292852" y="3751453"/>
            <a:ext cx="1457325" cy="288290"/>
          </a:xfrm>
          <a:prstGeom prst="rect">
            <a:avLst/>
          </a:prstGeom>
          <a:solidFill>
            <a:srgbClr val="FCEADA"/>
          </a:solidFill>
          <a:ln w="12700">
            <a:solidFill>
              <a:srgbClr val="FFFFFF"/>
            </a:solidFill>
          </a:ln>
        </p:spPr>
        <p:txBody>
          <a:bodyPr vert="horz" wrap="square" lIns="0" tIns="6985" rIns="0" bIns="0" rtlCol="0">
            <a:spAutoFit/>
          </a:bodyPr>
          <a:lstStyle/>
          <a:p>
            <a:pPr marL="239395">
              <a:lnSpc>
                <a:spcPct val="100000"/>
              </a:lnSpc>
              <a:spcBef>
                <a:spcPts val="55"/>
              </a:spcBef>
            </a:pPr>
            <a:r>
              <a:rPr sz="1200" spc="-5" dirty="0">
                <a:latin typeface="Arial Narrow"/>
                <a:cs typeface="Arial Narrow"/>
              </a:rPr>
              <a:t>пан-цитокератин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749668" y="3751453"/>
            <a:ext cx="1893570" cy="288290"/>
          </a:xfrm>
          <a:prstGeom prst="rect">
            <a:avLst/>
          </a:prstGeom>
          <a:solidFill>
            <a:srgbClr val="FCEADA"/>
          </a:solidFill>
          <a:ln w="12700">
            <a:solidFill>
              <a:srgbClr val="FFFFFF"/>
            </a:solidFill>
          </a:ln>
        </p:spPr>
        <p:txBody>
          <a:bodyPr vert="horz" wrap="square" lIns="0" tIns="45720" rIns="0" bIns="0" rtlCol="0">
            <a:spAutoFit/>
          </a:bodyPr>
          <a:lstStyle/>
          <a:p>
            <a:pPr marL="554990">
              <a:lnSpc>
                <a:spcPct val="100000"/>
              </a:lnSpc>
              <a:spcBef>
                <a:spcPts val="360"/>
              </a:spcBef>
            </a:pPr>
            <a:r>
              <a:rPr sz="1200" dirty="0">
                <a:latin typeface="Arial Narrow"/>
                <a:cs typeface="Arial Narrow"/>
              </a:rPr>
              <a:t>83,67 ±</a:t>
            </a:r>
            <a:r>
              <a:rPr sz="1200" spc="-15" dirty="0">
                <a:latin typeface="Arial Narrow"/>
                <a:cs typeface="Arial Narrow"/>
              </a:rPr>
              <a:t> </a:t>
            </a:r>
            <a:r>
              <a:rPr sz="1200" dirty="0">
                <a:latin typeface="Arial Narrow"/>
                <a:cs typeface="Arial Narrow"/>
              </a:rPr>
              <a:t>1,453</a:t>
            </a:r>
            <a:endParaRPr sz="1200">
              <a:latin typeface="Arial Narrow"/>
              <a:cs typeface="Arial Narrow"/>
            </a:endParaRPr>
          </a:p>
        </p:txBody>
      </p:sp>
      <p:pic>
        <p:nvPicPr>
          <p:cNvPr id="37" name="object 37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411467" y="4050791"/>
            <a:ext cx="1129284" cy="347472"/>
          </a:xfrm>
          <a:prstGeom prst="rect">
            <a:avLst/>
          </a:prstGeom>
        </p:spPr>
      </p:pic>
      <p:sp>
        <p:nvSpPr>
          <p:cNvPr id="38" name="object 38"/>
          <p:cNvSpPr txBox="1"/>
          <p:nvPr/>
        </p:nvSpPr>
        <p:spPr>
          <a:xfrm>
            <a:off x="5292852" y="4039489"/>
            <a:ext cx="3350895" cy="316230"/>
          </a:xfrm>
          <a:prstGeom prst="rect">
            <a:avLst/>
          </a:prstGeom>
          <a:ln w="12700">
            <a:solidFill>
              <a:srgbClr val="FFFFFF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470"/>
              </a:spcBef>
            </a:pPr>
            <a:r>
              <a:rPr sz="1200" b="1" spc="-5" dirty="0">
                <a:solidFill>
                  <a:srgbClr val="FFFFFF"/>
                </a:solidFill>
                <a:latin typeface="Arial Narrow"/>
                <a:cs typeface="Arial Narrow"/>
              </a:rPr>
              <a:t>Фиброз</a:t>
            </a:r>
            <a:r>
              <a:rPr sz="1200" b="1" spc="-1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Arial Narrow"/>
                <a:cs typeface="Arial Narrow"/>
              </a:rPr>
              <a:t>легких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292852" y="4355719"/>
            <a:ext cx="1457325" cy="260350"/>
          </a:xfrm>
          <a:prstGeom prst="rect">
            <a:avLst/>
          </a:prstGeom>
          <a:ln w="12700">
            <a:solidFill>
              <a:srgbClr val="FFFFFF"/>
            </a:solidFill>
          </a:ln>
        </p:spPr>
        <p:txBody>
          <a:bodyPr vert="horz" wrap="square" lIns="0" tIns="698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55"/>
              </a:spcBef>
            </a:pPr>
            <a:r>
              <a:rPr sz="1200" spc="-5" dirty="0">
                <a:latin typeface="Arial Narrow"/>
                <a:cs typeface="Arial Narrow"/>
              </a:rPr>
              <a:t>CD31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6749668" y="4355719"/>
            <a:ext cx="1893570" cy="260350"/>
          </a:xfrm>
          <a:prstGeom prst="rect">
            <a:avLst/>
          </a:prstGeom>
          <a:ln w="12700">
            <a:solidFill>
              <a:srgbClr val="FFFFFF"/>
            </a:solidFill>
          </a:ln>
        </p:spPr>
        <p:txBody>
          <a:bodyPr vert="horz" wrap="square" lIns="0" tIns="31750" rIns="0" bIns="0" rtlCol="0">
            <a:spAutoFit/>
          </a:bodyPr>
          <a:lstStyle/>
          <a:p>
            <a:pPr marL="549275">
              <a:lnSpc>
                <a:spcPct val="100000"/>
              </a:lnSpc>
              <a:spcBef>
                <a:spcPts val="250"/>
              </a:spcBef>
            </a:pPr>
            <a:r>
              <a:rPr sz="1200" dirty="0">
                <a:latin typeface="Arial Narrow"/>
                <a:cs typeface="Arial Narrow"/>
              </a:rPr>
              <a:t>12,91 ± 1,89</a:t>
            </a:r>
            <a:r>
              <a:rPr sz="1200" spc="-20" dirty="0">
                <a:latin typeface="Arial Narrow"/>
                <a:cs typeface="Arial Narrow"/>
              </a:rPr>
              <a:t> </a:t>
            </a:r>
            <a:r>
              <a:rPr sz="1200" dirty="0">
                <a:latin typeface="Arial Narrow"/>
                <a:cs typeface="Arial Narrow"/>
              </a:rPr>
              <a:t>*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292852" y="4615560"/>
            <a:ext cx="1457325" cy="288290"/>
          </a:xfrm>
          <a:prstGeom prst="rect">
            <a:avLst/>
          </a:prstGeom>
          <a:ln w="12700">
            <a:solidFill>
              <a:srgbClr val="FFFFFF"/>
            </a:solidFill>
          </a:ln>
        </p:spPr>
        <p:txBody>
          <a:bodyPr vert="horz" wrap="square" lIns="0" tIns="6985" rIns="0" bIns="0" rtlCol="0">
            <a:spAutoFit/>
          </a:bodyPr>
          <a:lstStyle/>
          <a:p>
            <a:pPr marL="239395">
              <a:lnSpc>
                <a:spcPct val="100000"/>
              </a:lnSpc>
              <a:spcBef>
                <a:spcPts val="55"/>
              </a:spcBef>
            </a:pPr>
            <a:r>
              <a:rPr sz="1200" spc="-5" dirty="0">
                <a:latin typeface="Arial Narrow"/>
                <a:cs typeface="Arial Narrow"/>
              </a:rPr>
              <a:t>пан-цитокератин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749668" y="4615560"/>
            <a:ext cx="1893570" cy="288290"/>
          </a:xfrm>
          <a:prstGeom prst="rect">
            <a:avLst/>
          </a:prstGeom>
          <a:ln w="12700">
            <a:solidFill>
              <a:srgbClr val="FFFFFF"/>
            </a:solidFill>
          </a:ln>
        </p:spPr>
        <p:txBody>
          <a:bodyPr vert="horz" wrap="square" lIns="0" tIns="45720" rIns="0" bIns="0" rtlCol="0">
            <a:spAutoFit/>
          </a:bodyPr>
          <a:lstStyle/>
          <a:p>
            <a:pPr marL="549275">
              <a:lnSpc>
                <a:spcPct val="100000"/>
              </a:lnSpc>
              <a:spcBef>
                <a:spcPts val="360"/>
              </a:spcBef>
            </a:pPr>
            <a:r>
              <a:rPr sz="1200" dirty="0">
                <a:latin typeface="Arial Narrow"/>
                <a:cs typeface="Arial Narrow"/>
              </a:rPr>
              <a:t>68,16 ± 1,44</a:t>
            </a:r>
            <a:r>
              <a:rPr sz="1200" spc="-20" dirty="0">
                <a:latin typeface="Arial Narrow"/>
                <a:cs typeface="Arial Narrow"/>
              </a:rPr>
              <a:t> </a:t>
            </a:r>
            <a:r>
              <a:rPr sz="1200" dirty="0">
                <a:latin typeface="Arial Narrow"/>
                <a:cs typeface="Arial Narrow"/>
              </a:rPr>
              <a:t>*</a:t>
            </a:r>
            <a:endParaRPr sz="1200">
              <a:latin typeface="Arial Narrow"/>
              <a:cs typeface="Arial Narrow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5667755" y="4861559"/>
            <a:ext cx="2618740" cy="347980"/>
            <a:chOff x="5667755" y="4861559"/>
            <a:chExt cx="2618740" cy="347980"/>
          </a:xfrm>
        </p:grpSpPr>
        <p:pic>
          <p:nvPicPr>
            <p:cNvPr id="44" name="object 4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667755" y="4861559"/>
              <a:ext cx="1199388" cy="347471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656831" y="4861559"/>
              <a:ext cx="1629155" cy="347471"/>
            </a:xfrm>
            <a:prstGeom prst="rect">
              <a:avLst/>
            </a:prstGeom>
          </p:spPr>
        </p:pic>
      </p:grpSp>
      <p:sp>
        <p:nvSpPr>
          <p:cNvPr id="46" name="object 46"/>
          <p:cNvSpPr txBox="1"/>
          <p:nvPr/>
        </p:nvSpPr>
        <p:spPr>
          <a:xfrm>
            <a:off x="5292852" y="4903596"/>
            <a:ext cx="3350895" cy="337820"/>
          </a:xfrm>
          <a:prstGeom prst="rect">
            <a:avLst/>
          </a:prstGeom>
          <a:ln w="12700">
            <a:solidFill>
              <a:srgbClr val="FFFFFF"/>
            </a:solidFill>
          </a:ln>
        </p:spPr>
        <p:txBody>
          <a:bodyPr vert="horz" wrap="square" lIns="0" tIns="6985" rIns="0" bIns="0" rtlCol="0">
            <a:spAutoFit/>
          </a:bodyPr>
          <a:lstStyle/>
          <a:p>
            <a:pPr marL="471805">
              <a:lnSpc>
                <a:spcPct val="100000"/>
              </a:lnSpc>
              <a:spcBef>
                <a:spcPts val="55"/>
              </a:spcBef>
            </a:pPr>
            <a:r>
              <a:rPr sz="1200" b="1" spc="-5" dirty="0">
                <a:solidFill>
                  <a:srgbClr val="FFFFFF"/>
                </a:solidFill>
                <a:latin typeface="Arial Narrow"/>
                <a:cs typeface="Arial Narrow"/>
              </a:rPr>
              <a:t>Фиброз лёгких, </a:t>
            </a:r>
            <a:r>
              <a:rPr sz="1200" b="1" dirty="0">
                <a:solidFill>
                  <a:srgbClr val="FFFFFF"/>
                </a:solidFill>
                <a:latin typeface="Arial Narrow"/>
                <a:cs typeface="Arial Narrow"/>
              </a:rPr>
              <a:t>леченный</a:t>
            </a:r>
            <a:r>
              <a:rPr sz="1200" b="1" spc="-1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Arial Narrow"/>
                <a:cs typeface="Arial Narrow"/>
              </a:rPr>
              <a:t>резерпином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5292852" y="5240909"/>
            <a:ext cx="1457325" cy="256540"/>
          </a:xfrm>
          <a:prstGeom prst="rect">
            <a:avLst/>
          </a:prstGeom>
          <a:solidFill>
            <a:srgbClr val="FCEADA"/>
          </a:solidFill>
          <a:ln w="12700">
            <a:solidFill>
              <a:srgbClr val="FFFFFF"/>
            </a:solidFill>
          </a:ln>
        </p:spPr>
        <p:txBody>
          <a:bodyPr vert="horz" wrap="square" lIns="0" tIns="698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55"/>
              </a:spcBef>
            </a:pPr>
            <a:r>
              <a:rPr sz="1200" spc="-5" dirty="0">
                <a:latin typeface="Arial Narrow"/>
                <a:cs typeface="Arial Narrow"/>
              </a:rPr>
              <a:t>CD31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6749668" y="5240909"/>
            <a:ext cx="1893570" cy="256540"/>
          </a:xfrm>
          <a:prstGeom prst="rect">
            <a:avLst/>
          </a:prstGeom>
          <a:ln w="12700">
            <a:solidFill>
              <a:srgbClr val="FFFFFF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562610">
              <a:lnSpc>
                <a:spcPct val="100000"/>
              </a:lnSpc>
              <a:spcBef>
                <a:spcPts val="235"/>
              </a:spcBef>
            </a:pPr>
            <a:r>
              <a:rPr sz="1200" dirty="0">
                <a:latin typeface="Arial Narrow"/>
                <a:cs typeface="Arial Narrow"/>
              </a:rPr>
              <a:t>29,4 ± 1,89</a:t>
            </a:r>
            <a:r>
              <a:rPr sz="1200" spc="-15" dirty="0">
                <a:latin typeface="Arial Narrow"/>
                <a:cs typeface="Arial Narrow"/>
              </a:rPr>
              <a:t> </a:t>
            </a:r>
            <a:r>
              <a:rPr sz="1200" dirty="0">
                <a:latin typeface="Arial Narrow"/>
                <a:cs typeface="Arial Narrow"/>
              </a:rPr>
              <a:t>●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5292852" y="5497195"/>
            <a:ext cx="1457325" cy="231140"/>
          </a:xfrm>
          <a:prstGeom prst="rect">
            <a:avLst/>
          </a:prstGeom>
          <a:solidFill>
            <a:srgbClr val="FCEADA"/>
          </a:solidFill>
          <a:ln w="12700">
            <a:solidFill>
              <a:srgbClr val="FFFFFF"/>
            </a:solidFill>
          </a:ln>
        </p:spPr>
        <p:txBody>
          <a:bodyPr vert="horz" wrap="square" lIns="0" tIns="6985" rIns="0" bIns="0" rtlCol="0">
            <a:spAutoFit/>
          </a:bodyPr>
          <a:lstStyle/>
          <a:p>
            <a:pPr marL="239395">
              <a:lnSpc>
                <a:spcPct val="100000"/>
              </a:lnSpc>
              <a:spcBef>
                <a:spcPts val="55"/>
              </a:spcBef>
            </a:pPr>
            <a:r>
              <a:rPr sz="1200" spc="-5" dirty="0">
                <a:latin typeface="Arial Narrow"/>
                <a:cs typeface="Arial Narrow"/>
              </a:rPr>
              <a:t>пан-цитокератин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6749668" y="5497195"/>
            <a:ext cx="1893570" cy="231140"/>
          </a:xfrm>
          <a:prstGeom prst="rect">
            <a:avLst/>
          </a:prstGeom>
          <a:ln w="12700">
            <a:solidFill>
              <a:srgbClr val="FFFFFF"/>
            </a:solidFill>
          </a:ln>
        </p:spPr>
        <p:txBody>
          <a:bodyPr vert="horz" wrap="square" lIns="0" tIns="17145" rIns="0" bIns="0" rtlCol="0">
            <a:spAutoFit/>
          </a:bodyPr>
          <a:lstStyle/>
          <a:p>
            <a:pPr marL="625475">
              <a:lnSpc>
                <a:spcPct val="100000"/>
              </a:lnSpc>
              <a:spcBef>
                <a:spcPts val="135"/>
              </a:spcBef>
            </a:pPr>
            <a:r>
              <a:rPr sz="1200" dirty="0">
                <a:latin typeface="Arial Narrow"/>
                <a:cs typeface="Arial Narrow"/>
              </a:rPr>
              <a:t>77,4 ±</a:t>
            </a:r>
            <a:r>
              <a:rPr sz="1200" spc="-15" dirty="0">
                <a:latin typeface="Arial Narrow"/>
                <a:cs typeface="Arial Narrow"/>
              </a:rPr>
              <a:t> </a:t>
            </a:r>
            <a:r>
              <a:rPr sz="1200" dirty="0">
                <a:latin typeface="Arial Narrow"/>
                <a:cs typeface="Arial Narrow"/>
              </a:rPr>
              <a:t>1,57</a:t>
            </a:r>
            <a:endParaRPr sz="1200">
              <a:latin typeface="Arial Narrow"/>
              <a:cs typeface="Arial Narrow"/>
            </a:endParaRPr>
          </a:p>
        </p:txBody>
      </p:sp>
      <p:grpSp>
        <p:nvGrpSpPr>
          <p:cNvPr id="51" name="object 51"/>
          <p:cNvGrpSpPr/>
          <p:nvPr/>
        </p:nvGrpSpPr>
        <p:grpSpPr>
          <a:xfrm>
            <a:off x="5286755" y="2266188"/>
            <a:ext cx="3377565" cy="896619"/>
            <a:chOff x="5286755" y="2266188"/>
            <a:chExt cx="3377565" cy="896619"/>
          </a:xfrm>
        </p:grpSpPr>
        <p:sp>
          <p:nvSpPr>
            <p:cNvPr id="52" name="object 52"/>
            <p:cNvSpPr/>
            <p:nvPr/>
          </p:nvSpPr>
          <p:spPr>
            <a:xfrm>
              <a:off x="5292851" y="2272626"/>
              <a:ext cx="3350895" cy="831215"/>
            </a:xfrm>
            <a:custGeom>
              <a:avLst/>
              <a:gdLst/>
              <a:ahLst/>
              <a:cxnLst/>
              <a:rect l="l" t="t" r="r" b="b"/>
              <a:pathLst>
                <a:path w="3350895" h="831214">
                  <a:moveTo>
                    <a:pt x="3350386" y="0"/>
                  </a:moveTo>
                  <a:lnTo>
                    <a:pt x="0" y="0"/>
                  </a:lnTo>
                  <a:lnTo>
                    <a:pt x="0" y="830999"/>
                  </a:lnTo>
                  <a:lnTo>
                    <a:pt x="3350386" y="830999"/>
                  </a:lnTo>
                  <a:lnTo>
                    <a:pt x="3350386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5292851" y="2272626"/>
              <a:ext cx="3350895" cy="831215"/>
            </a:xfrm>
            <a:custGeom>
              <a:avLst/>
              <a:gdLst/>
              <a:ahLst/>
              <a:cxnLst/>
              <a:rect l="l" t="t" r="r" b="b"/>
              <a:pathLst>
                <a:path w="3350895" h="831214">
                  <a:moveTo>
                    <a:pt x="0" y="830999"/>
                  </a:moveTo>
                  <a:lnTo>
                    <a:pt x="3350386" y="830999"/>
                  </a:lnTo>
                  <a:lnTo>
                    <a:pt x="3350386" y="0"/>
                  </a:lnTo>
                  <a:lnTo>
                    <a:pt x="0" y="0"/>
                  </a:lnTo>
                  <a:lnTo>
                    <a:pt x="0" y="830999"/>
                  </a:lnTo>
                  <a:close/>
                </a:path>
              </a:pathLst>
            </a:custGeom>
            <a:ln w="9525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286755" y="2266188"/>
              <a:ext cx="2321052" cy="347472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397495" y="2266188"/>
              <a:ext cx="1266444" cy="347472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286755" y="2449068"/>
              <a:ext cx="925068" cy="347472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045707" y="2449068"/>
              <a:ext cx="621791" cy="347472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501383" y="2449068"/>
              <a:ext cx="659891" cy="347472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995160" y="2449068"/>
              <a:ext cx="809244" cy="347472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638288" y="2449068"/>
              <a:ext cx="454151" cy="347472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926323" y="2449068"/>
              <a:ext cx="286511" cy="347472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046720" y="2449068"/>
              <a:ext cx="617220" cy="347472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286755" y="2631948"/>
              <a:ext cx="280415" cy="347472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454395" y="2631948"/>
              <a:ext cx="664463" cy="347472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006083" y="2631948"/>
              <a:ext cx="594360" cy="347472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487667" y="2631948"/>
              <a:ext cx="300228" cy="347472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6577583" y="2631948"/>
              <a:ext cx="350520" cy="347472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717791" y="2631948"/>
              <a:ext cx="335279" cy="347472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6842759" y="2631948"/>
              <a:ext cx="245364" cy="347472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6877811" y="2631948"/>
              <a:ext cx="280416" cy="347472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045451" y="2631948"/>
              <a:ext cx="286511" cy="347472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7219188" y="2631948"/>
              <a:ext cx="801624" cy="347472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7908035" y="2631948"/>
              <a:ext cx="755903" cy="347472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5286755" y="2814828"/>
              <a:ext cx="620268" cy="347472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5731763" y="2814828"/>
              <a:ext cx="356615" cy="347472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5911595" y="2814828"/>
              <a:ext cx="350520" cy="347472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6051804" y="2814828"/>
              <a:ext cx="251460" cy="347472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6092951" y="2814828"/>
              <a:ext cx="280415" cy="347472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6198108" y="2814828"/>
              <a:ext cx="550163" cy="347472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6573011" y="2814828"/>
              <a:ext cx="1080516" cy="347472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7478267" y="2814828"/>
              <a:ext cx="251459" cy="347472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7519416" y="2814828"/>
              <a:ext cx="313944" cy="347472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7623048" y="2814828"/>
              <a:ext cx="294131" cy="347472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7706867" y="2814828"/>
              <a:ext cx="321564" cy="347472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7818120" y="2814828"/>
              <a:ext cx="251459" cy="347472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7859267" y="2814828"/>
              <a:ext cx="245364" cy="347472"/>
            </a:xfrm>
            <a:prstGeom prst="rect">
              <a:avLst/>
            </a:prstGeom>
          </p:spPr>
        </p:pic>
      </p:grpSp>
      <p:sp>
        <p:nvSpPr>
          <p:cNvPr id="87" name="object 87"/>
          <p:cNvSpPr txBox="1"/>
          <p:nvPr/>
        </p:nvSpPr>
        <p:spPr>
          <a:xfrm>
            <a:off x="5372480" y="2303145"/>
            <a:ext cx="319405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FFFFFF"/>
                </a:solidFill>
                <a:latin typeface="Arial Narrow"/>
                <a:cs typeface="Arial Narrow"/>
              </a:rPr>
              <a:t>Относительное содержание (% от </a:t>
            </a:r>
            <a:r>
              <a:rPr sz="1200" b="1" dirty="0">
                <a:solidFill>
                  <a:srgbClr val="FFFFFF"/>
                </a:solidFill>
                <a:latin typeface="Arial Narrow"/>
                <a:cs typeface="Arial Narrow"/>
              </a:rPr>
              <a:t>общего  </a:t>
            </a:r>
            <a:r>
              <a:rPr sz="1200" b="1" spc="-5" dirty="0">
                <a:solidFill>
                  <a:srgbClr val="FFFFFF"/>
                </a:solidFill>
                <a:latin typeface="Arial Narrow"/>
                <a:cs typeface="Arial Narrow"/>
              </a:rPr>
              <a:t>количества клеток легких) маркеров (УЕ) </a:t>
            </a:r>
            <a:r>
              <a:rPr sz="1200" b="1" dirty="0">
                <a:solidFill>
                  <a:srgbClr val="FFFFFF"/>
                </a:solidFill>
                <a:latin typeface="Arial Narrow"/>
                <a:cs typeface="Arial Narrow"/>
              </a:rPr>
              <a:t>в </a:t>
            </a:r>
            <a:r>
              <a:rPr sz="1200" b="1" spc="-5" dirty="0">
                <a:solidFill>
                  <a:srgbClr val="FFFFFF"/>
                </a:solidFill>
                <a:latin typeface="Arial Narrow"/>
                <a:cs typeface="Arial Narrow"/>
              </a:rPr>
              <a:t>легких  </a:t>
            </a:r>
            <a:r>
              <a:rPr sz="1200" b="1" dirty="0">
                <a:solidFill>
                  <a:srgbClr val="FFFFFF"/>
                </a:solidFill>
                <a:latin typeface="Arial Narrow"/>
                <a:cs typeface="Arial Narrow"/>
              </a:rPr>
              <a:t>у </a:t>
            </a:r>
            <a:r>
              <a:rPr sz="1200" b="1" spc="-5" dirty="0">
                <a:solidFill>
                  <a:srgbClr val="FFFFFF"/>
                </a:solidFill>
                <a:latin typeface="Arial Narrow"/>
                <a:cs typeface="Arial Narrow"/>
              </a:rPr>
              <a:t>мышей линии С57Bl/6 </a:t>
            </a:r>
            <a:r>
              <a:rPr sz="1200" b="1" dirty="0">
                <a:solidFill>
                  <a:srgbClr val="FFFFFF"/>
                </a:solidFill>
                <a:latin typeface="Arial Narrow"/>
                <a:cs typeface="Arial Narrow"/>
              </a:rPr>
              <a:t>в </a:t>
            </a:r>
            <a:r>
              <a:rPr sz="1200" b="1" spc="-5" dirty="0">
                <a:solidFill>
                  <a:srgbClr val="FFFFFF"/>
                </a:solidFill>
                <a:latin typeface="Arial Narrow"/>
                <a:cs typeface="Arial Narrow"/>
              </a:rPr>
              <a:t>условиях фиброза  легких </a:t>
            </a:r>
            <a:r>
              <a:rPr sz="1200" b="1" dirty="0">
                <a:solidFill>
                  <a:srgbClr val="FFFFFF"/>
                </a:solidFill>
                <a:latin typeface="Arial Narrow"/>
                <a:cs typeface="Arial Narrow"/>
              </a:rPr>
              <a:t>на </a:t>
            </a:r>
            <a:r>
              <a:rPr sz="1200" b="1" spc="-5" dirty="0">
                <a:solidFill>
                  <a:srgbClr val="FFFFFF"/>
                </a:solidFill>
                <a:latin typeface="Arial Narrow"/>
                <a:cs typeface="Arial Narrow"/>
              </a:rPr>
              <a:t>21-е </a:t>
            </a:r>
            <a:r>
              <a:rPr sz="1200" b="1" dirty="0">
                <a:solidFill>
                  <a:srgbClr val="FFFFFF"/>
                </a:solidFill>
                <a:latin typeface="Arial Narrow"/>
                <a:cs typeface="Arial Narrow"/>
              </a:rPr>
              <a:t>сутки </a:t>
            </a:r>
            <a:r>
              <a:rPr sz="1200" b="1" spc="-5" dirty="0">
                <a:solidFill>
                  <a:srgbClr val="FFFFFF"/>
                </a:solidFill>
                <a:latin typeface="Arial Narrow"/>
                <a:cs typeface="Arial Narrow"/>
              </a:rPr>
              <a:t>эксперимента</a:t>
            </a:r>
            <a:r>
              <a:rPr sz="1200" b="1" spc="2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Arial Narrow"/>
                <a:cs typeface="Arial Narrow"/>
              </a:rPr>
              <a:t>(M±m).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5333238" y="5726379"/>
            <a:ext cx="323342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latin typeface="Arial Narrow"/>
                <a:cs typeface="Arial Narrow"/>
              </a:rPr>
              <a:t>Примечание. </a:t>
            </a:r>
            <a:r>
              <a:rPr sz="800" dirty="0">
                <a:latin typeface="Arial Narrow"/>
                <a:cs typeface="Arial Narrow"/>
              </a:rPr>
              <a:t>* - </a:t>
            </a:r>
            <a:r>
              <a:rPr sz="800" spc="-5" dirty="0">
                <a:latin typeface="Arial Narrow"/>
                <a:cs typeface="Arial Narrow"/>
              </a:rPr>
              <a:t>различия достоверны </a:t>
            </a:r>
            <a:r>
              <a:rPr sz="800" dirty="0">
                <a:latin typeface="Arial Narrow"/>
                <a:cs typeface="Arial Narrow"/>
              </a:rPr>
              <a:t>по </a:t>
            </a:r>
            <a:r>
              <a:rPr sz="800" spc="-5" dirty="0">
                <a:latin typeface="Arial Narrow"/>
                <a:cs typeface="Arial Narrow"/>
              </a:rPr>
              <a:t>сравнению </a:t>
            </a:r>
            <a:r>
              <a:rPr sz="800" dirty="0">
                <a:latin typeface="Arial Narrow"/>
                <a:cs typeface="Arial Narrow"/>
              </a:rPr>
              <a:t>с </a:t>
            </a:r>
            <a:r>
              <a:rPr sz="800" spc="-5" dirty="0">
                <a:latin typeface="Arial Narrow"/>
                <a:cs typeface="Arial Narrow"/>
              </a:rPr>
              <a:t>интактным контролем  </a:t>
            </a:r>
            <a:r>
              <a:rPr sz="800" dirty="0">
                <a:latin typeface="Arial Narrow"/>
                <a:cs typeface="Arial Narrow"/>
              </a:rPr>
              <a:t>(р&lt;0,05; </a:t>
            </a:r>
            <a:r>
              <a:rPr sz="800" spc="-5" dirty="0">
                <a:latin typeface="Arial Narrow"/>
                <a:cs typeface="Arial Narrow"/>
              </a:rPr>
              <a:t>U-критерий</a:t>
            </a:r>
            <a:r>
              <a:rPr sz="800" spc="-35" dirty="0">
                <a:latin typeface="Arial Narrow"/>
                <a:cs typeface="Arial Narrow"/>
              </a:rPr>
              <a:t> </a:t>
            </a:r>
            <a:r>
              <a:rPr sz="800" spc="-5" dirty="0">
                <a:latin typeface="Arial Narrow"/>
                <a:cs typeface="Arial Narrow"/>
              </a:rPr>
              <a:t>Манна-Уитни);</a:t>
            </a:r>
            <a:endParaRPr sz="800">
              <a:latin typeface="Arial Narrow"/>
              <a:cs typeface="Arial Narrow"/>
            </a:endParaRPr>
          </a:p>
          <a:p>
            <a:pPr marL="97790" indent="-85725">
              <a:lnSpc>
                <a:spcPct val="100000"/>
              </a:lnSpc>
              <a:spcBef>
                <a:spcPts val="5"/>
              </a:spcBef>
              <a:buChar char="●"/>
              <a:tabLst>
                <a:tab pos="98425" algn="l"/>
              </a:tabLst>
            </a:pPr>
            <a:r>
              <a:rPr sz="800" dirty="0">
                <a:latin typeface="Arial Narrow"/>
                <a:cs typeface="Arial Narrow"/>
              </a:rPr>
              <a:t>- </a:t>
            </a:r>
            <a:r>
              <a:rPr sz="800" spc="-5" dirty="0">
                <a:latin typeface="Arial Narrow"/>
                <a:cs typeface="Arial Narrow"/>
              </a:rPr>
              <a:t>различия </a:t>
            </a:r>
            <a:r>
              <a:rPr sz="800" dirty="0">
                <a:latin typeface="Arial Narrow"/>
                <a:cs typeface="Arial Narrow"/>
              </a:rPr>
              <a:t>с </a:t>
            </a:r>
            <a:r>
              <a:rPr sz="800" spc="-5" dirty="0">
                <a:latin typeface="Arial Narrow"/>
                <a:cs typeface="Arial Narrow"/>
              </a:rPr>
              <a:t>патологическим контролем </a:t>
            </a:r>
            <a:r>
              <a:rPr sz="800" dirty="0">
                <a:latin typeface="Arial Narrow"/>
                <a:cs typeface="Arial Narrow"/>
              </a:rPr>
              <a:t>(р&lt;0,05; </a:t>
            </a:r>
            <a:r>
              <a:rPr sz="800" spc="-5" dirty="0">
                <a:latin typeface="Arial Narrow"/>
                <a:cs typeface="Arial Narrow"/>
              </a:rPr>
              <a:t>U-критерий</a:t>
            </a:r>
            <a:r>
              <a:rPr sz="800" spc="-90" dirty="0">
                <a:latin typeface="Arial Narrow"/>
                <a:cs typeface="Arial Narrow"/>
              </a:rPr>
              <a:t> </a:t>
            </a:r>
            <a:r>
              <a:rPr sz="800" spc="-5" dirty="0">
                <a:latin typeface="Arial Narrow"/>
                <a:cs typeface="Arial Narrow"/>
              </a:rPr>
              <a:t>Манна-Уитни).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7029195" y="5200015"/>
            <a:ext cx="1231265" cy="316865"/>
          </a:xfrm>
          <a:custGeom>
            <a:avLst/>
            <a:gdLst/>
            <a:ahLst/>
            <a:cxnLst/>
            <a:rect l="l" t="t" r="r" b="b"/>
            <a:pathLst>
              <a:path w="1231265" h="316864">
                <a:moveTo>
                  <a:pt x="1156080" y="50038"/>
                </a:moveTo>
                <a:lnTo>
                  <a:pt x="1124646" y="45561"/>
                </a:lnTo>
                <a:lnTo>
                  <a:pt x="1092819" y="41275"/>
                </a:lnTo>
                <a:lnTo>
                  <a:pt x="1061729" y="36607"/>
                </a:lnTo>
                <a:lnTo>
                  <a:pt x="1032509" y="30987"/>
                </a:lnTo>
                <a:lnTo>
                  <a:pt x="1022379" y="28575"/>
                </a:lnTo>
                <a:lnTo>
                  <a:pt x="1012428" y="26066"/>
                </a:lnTo>
                <a:lnTo>
                  <a:pt x="1002166" y="23701"/>
                </a:lnTo>
                <a:lnTo>
                  <a:pt x="991107" y="21717"/>
                </a:lnTo>
                <a:lnTo>
                  <a:pt x="974609" y="19720"/>
                </a:lnTo>
                <a:lnTo>
                  <a:pt x="957421" y="18129"/>
                </a:lnTo>
                <a:lnTo>
                  <a:pt x="939994" y="16680"/>
                </a:lnTo>
                <a:lnTo>
                  <a:pt x="922781" y="15112"/>
                </a:lnTo>
                <a:lnTo>
                  <a:pt x="813561" y="3556"/>
                </a:lnTo>
                <a:lnTo>
                  <a:pt x="783816" y="1553"/>
                </a:lnTo>
                <a:lnTo>
                  <a:pt x="753808" y="1254"/>
                </a:lnTo>
                <a:lnTo>
                  <a:pt x="723229" y="1787"/>
                </a:lnTo>
                <a:lnTo>
                  <a:pt x="691769" y="2286"/>
                </a:lnTo>
                <a:lnTo>
                  <a:pt x="681561" y="2188"/>
                </a:lnTo>
                <a:lnTo>
                  <a:pt x="671449" y="1984"/>
                </a:lnTo>
                <a:lnTo>
                  <a:pt x="661336" y="1803"/>
                </a:lnTo>
                <a:lnTo>
                  <a:pt x="597201" y="2571"/>
                </a:lnTo>
                <a:lnTo>
                  <a:pt x="543178" y="3556"/>
                </a:lnTo>
                <a:lnTo>
                  <a:pt x="528968" y="3321"/>
                </a:lnTo>
                <a:lnTo>
                  <a:pt x="515413" y="2349"/>
                </a:lnTo>
                <a:lnTo>
                  <a:pt x="502120" y="1091"/>
                </a:lnTo>
                <a:lnTo>
                  <a:pt x="488696" y="0"/>
                </a:lnTo>
                <a:lnTo>
                  <a:pt x="435199" y="5799"/>
                </a:lnTo>
                <a:lnTo>
                  <a:pt x="381636" y="11421"/>
                </a:lnTo>
                <a:lnTo>
                  <a:pt x="328049" y="16998"/>
                </a:lnTo>
                <a:lnTo>
                  <a:pt x="274479" y="22664"/>
                </a:lnTo>
                <a:lnTo>
                  <a:pt x="220970" y="28552"/>
                </a:lnTo>
                <a:lnTo>
                  <a:pt x="167562" y="34796"/>
                </a:lnTo>
                <a:lnTo>
                  <a:pt x="114300" y="41529"/>
                </a:lnTo>
                <a:lnTo>
                  <a:pt x="93958" y="49744"/>
                </a:lnTo>
                <a:lnTo>
                  <a:pt x="88519" y="52959"/>
                </a:lnTo>
                <a:lnTo>
                  <a:pt x="71030" y="63081"/>
                </a:lnTo>
                <a:lnTo>
                  <a:pt x="61198" y="70405"/>
                </a:lnTo>
                <a:lnTo>
                  <a:pt x="52389" y="78087"/>
                </a:lnTo>
                <a:lnTo>
                  <a:pt x="37973" y="89281"/>
                </a:lnTo>
                <a:lnTo>
                  <a:pt x="32021" y="93261"/>
                </a:lnTo>
                <a:lnTo>
                  <a:pt x="25606" y="97218"/>
                </a:lnTo>
                <a:lnTo>
                  <a:pt x="19024" y="101175"/>
                </a:lnTo>
                <a:lnTo>
                  <a:pt x="12573" y="105156"/>
                </a:lnTo>
                <a:lnTo>
                  <a:pt x="8508" y="109982"/>
                </a:lnTo>
                <a:lnTo>
                  <a:pt x="0" y="115062"/>
                </a:lnTo>
                <a:lnTo>
                  <a:pt x="380" y="119761"/>
                </a:lnTo>
                <a:lnTo>
                  <a:pt x="13221" y="165320"/>
                </a:lnTo>
                <a:lnTo>
                  <a:pt x="48513" y="197215"/>
                </a:lnTo>
                <a:lnTo>
                  <a:pt x="62737" y="202819"/>
                </a:lnTo>
                <a:lnTo>
                  <a:pt x="70060" y="206500"/>
                </a:lnTo>
                <a:lnTo>
                  <a:pt x="76834" y="210359"/>
                </a:lnTo>
                <a:lnTo>
                  <a:pt x="83704" y="214195"/>
                </a:lnTo>
                <a:lnTo>
                  <a:pt x="91312" y="217805"/>
                </a:lnTo>
                <a:lnTo>
                  <a:pt x="105263" y="223154"/>
                </a:lnTo>
                <a:lnTo>
                  <a:pt x="120142" y="228219"/>
                </a:lnTo>
                <a:lnTo>
                  <a:pt x="134639" y="233378"/>
                </a:lnTo>
                <a:lnTo>
                  <a:pt x="147447" y="239014"/>
                </a:lnTo>
                <a:lnTo>
                  <a:pt x="159351" y="245522"/>
                </a:lnTo>
                <a:lnTo>
                  <a:pt x="172862" y="252603"/>
                </a:lnTo>
                <a:lnTo>
                  <a:pt x="224137" y="269601"/>
                </a:lnTo>
                <a:lnTo>
                  <a:pt x="266043" y="278705"/>
                </a:lnTo>
                <a:lnTo>
                  <a:pt x="287020" y="283210"/>
                </a:lnTo>
                <a:lnTo>
                  <a:pt x="295796" y="284235"/>
                </a:lnTo>
                <a:lnTo>
                  <a:pt x="306085" y="284273"/>
                </a:lnTo>
                <a:lnTo>
                  <a:pt x="316970" y="283906"/>
                </a:lnTo>
                <a:lnTo>
                  <a:pt x="327532" y="283718"/>
                </a:lnTo>
                <a:lnTo>
                  <a:pt x="369490" y="297418"/>
                </a:lnTo>
                <a:lnTo>
                  <a:pt x="424306" y="305308"/>
                </a:lnTo>
                <a:lnTo>
                  <a:pt x="444245" y="305943"/>
                </a:lnTo>
                <a:lnTo>
                  <a:pt x="454632" y="305843"/>
                </a:lnTo>
                <a:lnTo>
                  <a:pt x="464947" y="305816"/>
                </a:lnTo>
                <a:lnTo>
                  <a:pt x="475339" y="306980"/>
                </a:lnTo>
                <a:lnTo>
                  <a:pt x="485790" y="308086"/>
                </a:lnTo>
                <a:lnTo>
                  <a:pt x="496075" y="309262"/>
                </a:lnTo>
                <a:lnTo>
                  <a:pt x="505968" y="310642"/>
                </a:lnTo>
                <a:lnTo>
                  <a:pt x="512919" y="312239"/>
                </a:lnTo>
                <a:lnTo>
                  <a:pt x="519191" y="314182"/>
                </a:lnTo>
                <a:lnTo>
                  <a:pt x="525774" y="315910"/>
                </a:lnTo>
                <a:lnTo>
                  <a:pt x="533653" y="316865"/>
                </a:lnTo>
                <a:lnTo>
                  <a:pt x="561131" y="316222"/>
                </a:lnTo>
                <a:lnTo>
                  <a:pt x="610219" y="314293"/>
                </a:lnTo>
                <a:lnTo>
                  <a:pt x="658044" y="312221"/>
                </a:lnTo>
                <a:lnTo>
                  <a:pt x="681735" y="311150"/>
                </a:lnTo>
                <a:lnTo>
                  <a:pt x="730775" y="305632"/>
                </a:lnTo>
                <a:lnTo>
                  <a:pt x="779836" y="300199"/>
                </a:lnTo>
                <a:lnTo>
                  <a:pt x="828897" y="294767"/>
                </a:lnTo>
                <a:lnTo>
                  <a:pt x="877936" y="289249"/>
                </a:lnTo>
                <a:lnTo>
                  <a:pt x="926934" y="283562"/>
                </a:lnTo>
                <a:lnTo>
                  <a:pt x="975868" y="277622"/>
                </a:lnTo>
                <a:lnTo>
                  <a:pt x="1014920" y="269605"/>
                </a:lnTo>
                <a:lnTo>
                  <a:pt x="1021873" y="265066"/>
                </a:lnTo>
                <a:lnTo>
                  <a:pt x="1041400" y="257683"/>
                </a:lnTo>
                <a:lnTo>
                  <a:pt x="1050790" y="255266"/>
                </a:lnTo>
                <a:lnTo>
                  <a:pt x="1060799" y="253206"/>
                </a:lnTo>
                <a:lnTo>
                  <a:pt x="1071046" y="251289"/>
                </a:lnTo>
                <a:lnTo>
                  <a:pt x="1081151" y="249301"/>
                </a:lnTo>
                <a:lnTo>
                  <a:pt x="1117520" y="233251"/>
                </a:lnTo>
                <a:lnTo>
                  <a:pt x="1168467" y="196394"/>
                </a:lnTo>
                <a:lnTo>
                  <a:pt x="1172507" y="191003"/>
                </a:lnTo>
                <a:lnTo>
                  <a:pt x="1170037" y="191428"/>
                </a:lnTo>
                <a:lnTo>
                  <a:pt x="1173560" y="189116"/>
                </a:lnTo>
                <a:lnTo>
                  <a:pt x="1211066" y="157027"/>
                </a:lnTo>
                <a:lnTo>
                  <a:pt x="1231264" y="127381"/>
                </a:lnTo>
                <a:lnTo>
                  <a:pt x="1227756" y="116494"/>
                </a:lnTo>
                <a:lnTo>
                  <a:pt x="1224819" y="105537"/>
                </a:lnTo>
                <a:lnTo>
                  <a:pt x="1220692" y="94769"/>
                </a:lnTo>
                <a:lnTo>
                  <a:pt x="1213611" y="84455"/>
                </a:lnTo>
                <a:lnTo>
                  <a:pt x="1195169" y="70056"/>
                </a:lnTo>
                <a:lnTo>
                  <a:pt x="1187513" y="72612"/>
                </a:lnTo>
                <a:lnTo>
                  <a:pt x="1185858" y="78454"/>
                </a:lnTo>
                <a:lnTo>
                  <a:pt x="1185418" y="73914"/>
                </a:lnTo>
              </a:path>
            </a:pathLst>
          </a:custGeom>
          <a:ln w="25400">
            <a:solidFill>
              <a:srgbClr val="0066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 txBox="1"/>
          <p:nvPr/>
        </p:nvSpPr>
        <p:spPr>
          <a:xfrm>
            <a:off x="1837689" y="5947664"/>
            <a:ext cx="193992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latin typeface="Arial Narrow"/>
                <a:cs typeface="Arial Narrow"/>
              </a:rPr>
              <a:t>Окраска пикрофуксином </a:t>
            </a:r>
            <a:r>
              <a:rPr sz="800" dirty="0">
                <a:latin typeface="Arial Narrow"/>
                <a:cs typeface="Arial Narrow"/>
              </a:rPr>
              <a:t>по </a:t>
            </a:r>
            <a:r>
              <a:rPr sz="800" spc="-5" dirty="0">
                <a:latin typeface="Arial Narrow"/>
                <a:cs typeface="Arial Narrow"/>
              </a:rPr>
              <a:t>Ван-Гизону, ув. </a:t>
            </a:r>
            <a:r>
              <a:rPr sz="800" dirty="0">
                <a:latin typeface="Arial Narrow"/>
                <a:cs typeface="Arial Narrow"/>
              </a:rPr>
              <a:t>×</a:t>
            </a:r>
            <a:r>
              <a:rPr sz="800" spc="-35" dirty="0">
                <a:latin typeface="Arial Narrow"/>
                <a:cs typeface="Arial Narrow"/>
              </a:rPr>
              <a:t> </a:t>
            </a:r>
            <a:r>
              <a:rPr sz="800" spc="5" dirty="0">
                <a:latin typeface="Arial Narrow"/>
                <a:cs typeface="Arial Narrow"/>
              </a:rPr>
              <a:t>100</a:t>
            </a:r>
            <a:endParaRPr sz="8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0184" y="1833308"/>
            <a:ext cx="741438" cy="9057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5945" y="2793552"/>
            <a:ext cx="3788860" cy="102455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98373" y="3863771"/>
            <a:ext cx="1583436" cy="1740281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523845" y="3877487"/>
            <a:ext cx="3717925" cy="2239010"/>
            <a:chOff x="523845" y="3877487"/>
            <a:chExt cx="3717925" cy="2239010"/>
          </a:xfrm>
        </p:grpSpPr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35173" y="3877487"/>
              <a:ext cx="1456816" cy="172656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3845" y="5637323"/>
              <a:ext cx="3717754" cy="478979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1410716" y="1787397"/>
            <a:ext cx="2871470" cy="986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latin typeface="Arial Narrow"/>
                <a:cs typeface="Arial Narrow"/>
              </a:rPr>
              <a:t>E. </a:t>
            </a:r>
            <a:r>
              <a:rPr sz="900" spc="-10" dirty="0">
                <a:latin typeface="Arial Narrow"/>
                <a:cs typeface="Arial Narrow"/>
              </a:rPr>
              <a:t>G.</a:t>
            </a:r>
            <a:r>
              <a:rPr sz="900" spc="185" dirty="0">
                <a:latin typeface="Arial Narrow"/>
                <a:cs typeface="Arial Narrow"/>
              </a:rPr>
              <a:t> </a:t>
            </a:r>
            <a:r>
              <a:rPr sz="900" spc="-5" dirty="0">
                <a:latin typeface="Arial Narrow"/>
                <a:cs typeface="Arial Narrow"/>
              </a:rPr>
              <a:t>Skurikhin, E. S. Khmelevskaya, </a:t>
            </a:r>
            <a:r>
              <a:rPr sz="900" dirty="0">
                <a:latin typeface="Arial Narrow"/>
                <a:cs typeface="Arial Narrow"/>
              </a:rPr>
              <a:t>O. </a:t>
            </a:r>
            <a:r>
              <a:rPr sz="900" spc="-5" dirty="0">
                <a:latin typeface="Arial Narrow"/>
                <a:cs typeface="Arial Narrow"/>
              </a:rPr>
              <a:t>V. Pershina, N. N.  Ermakova, V. A. Krupin, L. A. Ermolaeva, V. D. Yakushina, A. M.  </a:t>
            </a:r>
            <a:r>
              <a:rPr sz="900" dirty="0">
                <a:latin typeface="Arial Narrow"/>
                <a:cs typeface="Arial Narrow"/>
              </a:rPr>
              <a:t>Reztsova, </a:t>
            </a:r>
            <a:r>
              <a:rPr sz="900" spc="-5" dirty="0">
                <a:latin typeface="Arial Narrow"/>
                <a:cs typeface="Arial Narrow"/>
              </a:rPr>
              <a:t>V. M. </a:t>
            </a:r>
            <a:r>
              <a:rPr sz="900" dirty="0">
                <a:latin typeface="Arial Narrow"/>
                <a:cs typeface="Arial Narrow"/>
              </a:rPr>
              <a:t>Reztsova, </a:t>
            </a:r>
            <a:r>
              <a:rPr sz="900" spc="-5" dirty="0">
                <a:latin typeface="Arial Narrow"/>
                <a:cs typeface="Arial Narrow"/>
              </a:rPr>
              <a:t>I. E. Stepanova, A. M. Dygai. </a:t>
            </a:r>
            <a:r>
              <a:rPr sz="900" b="1" spc="-5" dirty="0">
                <a:latin typeface="Arial Narrow"/>
                <a:cs typeface="Arial Narrow"/>
              </a:rPr>
              <a:t>Anti-  fibrotic Effects </a:t>
            </a:r>
            <a:r>
              <a:rPr sz="900" b="1" dirty="0">
                <a:latin typeface="Arial Narrow"/>
                <a:cs typeface="Arial Narrow"/>
              </a:rPr>
              <a:t>of Reserpine </a:t>
            </a:r>
            <a:r>
              <a:rPr sz="900" b="1" spc="-5" dirty="0">
                <a:latin typeface="Arial Narrow"/>
                <a:cs typeface="Arial Narrow"/>
              </a:rPr>
              <a:t>on Lung Fibrosis: Stem Cells in the  Pathogenesis </a:t>
            </a:r>
            <a:r>
              <a:rPr sz="900" b="1" dirty="0">
                <a:latin typeface="Arial Narrow"/>
                <a:cs typeface="Arial Narrow"/>
              </a:rPr>
              <a:t>of </a:t>
            </a:r>
            <a:r>
              <a:rPr sz="900" b="1" spc="-5" dirty="0">
                <a:latin typeface="Arial Narrow"/>
                <a:cs typeface="Arial Narrow"/>
              </a:rPr>
              <a:t>Pneumofibrosis</a:t>
            </a:r>
            <a:r>
              <a:rPr sz="900" b="1" spc="-5" dirty="0">
                <a:solidFill>
                  <a:srgbClr val="0000FF"/>
                </a:solidFill>
                <a:latin typeface="Arial Narrow"/>
                <a:cs typeface="Arial Narrow"/>
                <a:hlinkClick r:id="rId7"/>
              </a:rPr>
              <a:t> </a:t>
            </a:r>
            <a:r>
              <a:rPr sz="900" i="1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 Narrow"/>
                <a:cs typeface="Arial Narrow"/>
                <a:hlinkClick r:id="rId7"/>
              </a:rPr>
              <a:t>The </a:t>
            </a:r>
            <a:r>
              <a:rPr sz="900" i="1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 Narrow"/>
                <a:cs typeface="Arial Narrow"/>
                <a:hlinkClick r:id="rId7"/>
              </a:rPr>
              <a:t>Open Conference </a:t>
            </a:r>
            <a:r>
              <a:rPr sz="900" i="1" spc="-5" dirty="0">
                <a:solidFill>
                  <a:srgbClr val="0000FF"/>
                </a:solidFill>
                <a:latin typeface="Arial Narrow"/>
                <a:cs typeface="Arial Narrow"/>
                <a:hlinkClick r:id="rId7"/>
              </a:rPr>
              <a:t> </a:t>
            </a:r>
            <a:r>
              <a:rPr sz="900" i="1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 Narrow"/>
                <a:cs typeface="Arial Narrow"/>
                <a:hlinkClick r:id="rId7"/>
              </a:rPr>
              <a:t>Proceedings </a:t>
            </a:r>
            <a:r>
              <a:rPr sz="900" i="1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 Narrow"/>
                <a:cs typeface="Arial Narrow"/>
                <a:hlinkClick r:id="rId7"/>
              </a:rPr>
              <a:t>Journa</a:t>
            </a:r>
            <a:r>
              <a:rPr sz="900" i="1" dirty="0">
                <a:solidFill>
                  <a:srgbClr val="0000FF"/>
                </a:solidFill>
                <a:latin typeface="Arial Narrow"/>
                <a:cs typeface="Arial Narrow"/>
                <a:hlinkClick r:id="rId7"/>
              </a:rPr>
              <a:t>l</a:t>
            </a:r>
            <a:r>
              <a:rPr sz="900" dirty="0">
                <a:latin typeface="Arial Narrow"/>
                <a:cs typeface="Arial Narrow"/>
              </a:rPr>
              <a:t>, </a:t>
            </a:r>
            <a:r>
              <a:rPr sz="900" spc="-5" dirty="0">
                <a:latin typeface="Arial Narrow"/>
                <a:cs typeface="Arial Narrow"/>
              </a:rPr>
              <a:t>2013, 4: 31-46. Electronic </a:t>
            </a:r>
            <a:r>
              <a:rPr sz="900" dirty="0">
                <a:latin typeface="Arial Narrow"/>
                <a:cs typeface="Arial Narrow"/>
              </a:rPr>
              <a:t>publication  </a:t>
            </a:r>
            <a:r>
              <a:rPr sz="900" spc="-5" dirty="0">
                <a:latin typeface="Arial Narrow"/>
                <a:cs typeface="Arial Narrow"/>
              </a:rPr>
              <a:t>date 19/9/2013 [DOI:</a:t>
            </a:r>
            <a:r>
              <a:rPr sz="900" dirty="0">
                <a:solidFill>
                  <a:srgbClr val="0000FF"/>
                </a:solidFill>
                <a:latin typeface="Arial Narrow"/>
                <a:cs typeface="Arial Narrow"/>
                <a:hlinkClick r:id="rId8"/>
              </a:rPr>
              <a:t> </a:t>
            </a:r>
            <a:r>
              <a:rPr sz="900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 Narrow"/>
                <a:cs typeface="Arial Narrow"/>
                <a:hlinkClick r:id="rId8"/>
              </a:rPr>
              <a:t>10.2174/2210289201304010031</a:t>
            </a:r>
            <a:r>
              <a:rPr sz="900" spc="-5" dirty="0">
                <a:latin typeface="Arial Narrow"/>
                <a:cs typeface="Arial Narrow"/>
              </a:rPr>
              <a:t>]</a:t>
            </a:r>
            <a:endParaRPr sz="900">
              <a:latin typeface="Arial Narrow"/>
              <a:cs typeface="Arial Narrow"/>
            </a:endParaRPr>
          </a:p>
        </p:txBody>
      </p:sp>
      <p:pic>
        <p:nvPicPr>
          <p:cNvPr id="9" name="object 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628388" y="667510"/>
            <a:ext cx="41148" cy="6006085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004561" y="1640730"/>
            <a:ext cx="801641" cy="759442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5925058" y="1591436"/>
            <a:ext cx="267398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solidFill>
                  <a:srgbClr val="375F92"/>
                </a:solidFill>
                <a:latin typeface="Arial Narrow"/>
                <a:cs typeface="Arial Narrow"/>
              </a:rPr>
              <a:t>Skurikhin EG, Pershina OV, Khmelevskaya ES, et al. </a:t>
            </a:r>
            <a:r>
              <a:rPr sz="900" b="1" dirty="0">
                <a:solidFill>
                  <a:srgbClr val="375F92"/>
                </a:solidFill>
                <a:latin typeface="Arial Narrow"/>
                <a:cs typeface="Arial Narrow"/>
              </a:rPr>
              <a:t>(2014)  </a:t>
            </a:r>
            <a:r>
              <a:rPr sz="900" b="1" spc="-5" dirty="0">
                <a:latin typeface="Arial Narrow"/>
                <a:cs typeface="Arial Narrow"/>
              </a:rPr>
              <a:t>Modulation </a:t>
            </a:r>
            <a:r>
              <a:rPr sz="900" b="1" dirty="0">
                <a:latin typeface="Arial Narrow"/>
                <a:cs typeface="Arial Narrow"/>
              </a:rPr>
              <a:t>of </a:t>
            </a:r>
            <a:r>
              <a:rPr sz="900" b="1" spc="-5" dirty="0">
                <a:latin typeface="Arial Narrow"/>
                <a:cs typeface="Arial Narrow"/>
              </a:rPr>
              <a:t>Stem </a:t>
            </a:r>
            <a:r>
              <a:rPr sz="900" b="1" dirty="0">
                <a:latin typeface="Arial Narrow"/>
                <a:cs typeface="Arial Narrow"/>
              </a:rPr>
              <a:t>and </a:t>
            </a:r>
            <a:r>
              <a:rPr sz="900" b="1" spc="-5" dirty="0">
                <a:latin typeface="Arial Narrow"/>
                <a:cs typeface="Arial Narrow"/>
              </a:rPr>
              <a:t>Progenitor Cells </a:t>
            </a:r>
            <a:r>
              <a:rPr sz="900" b="1" dirty="0">
                <a:latin typeface="Arial Narrow"/>
                <a:cs typeface="Arial Narrow"/>
              </a:rPr>
              <a:t>and </a:t>
            </a:r>
            <a:r>
              <a:rPr sz="900" b="1" spc="-5" dirty="0">
                <a:latin typeface="Arial Narrow"/>
                <a:cs typeface="Arial Narrow"/>
              </a:rPr>
              <a:t>Bleomycin-  induced Pulmonary Fibrosis </a:t>
            </a:r>
            <a:r>
              <a:rPr sz="900" b="1" dirty="0">
                <a:latin typeface="Arial Narrow"/>
                <a:cs typeface="Arial Narrow"/>
              </a:rPr>
              <a:t>by </a:t>
            </a:r>
            <a:r>
              <a:rPr sz="900" b="1" spc="-5" dirty="0">
                <a:latin typeface="Arial Narrow"/>
                <a:cs typeface="Arial Narrow"/>
              </a:rPr>
              <a:t>Spiperone </a:t>
            </a:r>
            <a:r>
              <a:rPr sz="900" b="1" spc="-10" dirty="0">
                <a:latin typeface="Arial Narrow"/>
                <a:cs typeface="Arial Narrow"/>
              </a:rPr>
              <a:t>in </a:t>
            </a:r>
            <a:r>
              <a:rPr sz="900" b="1" spc="-5" dirty="0">
                <a:latin typeface="Arial Narrow"/>
                <a:cs typeface="Arial Narrow"/>
              </a:rPr>
              <a:t>Mice. </a:t>
            </a:r>
            <a:r>
              <a:rPr sz="900" b="1" dirty="0">
                <a:solidFill>
                  <a:srgbClr val="375F92"/>
                </a:solidFill>
                <a:latin typeface="Arial Narrow"/>
                <a:cs typeface="Arial Narrow"/>
              </a:rPr>
              <a:t>J </a:t>
            </a:r>
            <a:r>
              <a:rPr sz="900" b="1" spc="-5" dirty="0">
                <a:solidFill>
                  <a:srgbClr val="375F92"/>
                </a:solidFill>
                <a:latin typeface="Arial Narrow"/>
                <a:cs typeface="Arial Narrow"/>
              </a:rPr>
              <a:t>Stem  Cell Res </a:t>
            </a:r>
            <a:r>
              <a:rPr sz="900" b="1" dirty="0">
                <a:solidFill>
                  <a:srgbClr val="375F92"/>
                </a:solidFill>
                <a:latin typeface="Arial Narrow"/>
                <a:cs typeface="Arial Narrow"/>
              </a:rPr>
              <a:t>Ther </a:t>
            </a:r>
            <a:r>
              <a:rPr sz="900" b="1" spc="-5" dirty="0">
                <a:solidFill>
                  <a:srgbClr val="375F92"/>
                </a:solidFill>
                <a:latin typeface="Arial Narrow"/>
                <a:cs typeface="Arial Narrow"/>
              </a:rPr>
              <a:t>4: 210.</a:t>
            </a:r>
            <a:r>
              <a:rPr sz="900" b="1" spc="5" dirty="0">
                <a:solidFill>
                  <a:srgbClr val="375F92"/>
                </a:solidFill>
                <a:latin typeface="Arial Narrow"/>
                <a:cs typeface="Arial Narrow"/>
              </a:rPr>
              <a:t> </a:t>
            </a:r>
            <a:r>
              <a:rPr sz="900" b="1" spc="-5" dirty="0">
                <a:solidFill>
                  <a:srgbClr val="375F92"/>
                </a:solidFill>
                <a:latin typeface="Arial Narrow"/>
                <a:cs typeface="Arial Narrow"/>
              </a:rPr>
              <a:t>doi:10.4172/2157-7633.1000210</a:t>
            </a:r>
            <a:endParaRPr sz="900">
              <a:latin typeface="Arial Narrow"/>
              <a:cs typeface="Arial Narrow"/>
            </a:endParaRPr>
          </a:p>
        </p:txBody>
      </p:sp>
      <p:pic>
        <p:nvPicPr>
          <p:cNvPr id="12" name="object 1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074456" y="2226945"/>
            <a:ext cx="2162590" cy="2635750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5191759" y="4979289"/>
            <a:ext cx="3415665" cy="11969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99900"/>
              </a:lnSpc>
              <a:spcBef>
                <a:spcPts val="95"/>
              </a:spcBef>
            </a:pPr>
            <a:r>
              <a:rPr sz="700" b="1" dirty="0">
                <a:latin typeface="Arial Narrow"/>
                <a:cs typeface="Arial Narrow"/>
              </a:rPr>
              <a:t>Assay </a:t>
            </a:r>
            <a:r>
              <a:rPr sz="700" b="1" spc="-5" dirty="0">
                <a:latin typeface="Arial Narrow"/>
                <a:cs typeface="Arial Narrow"/>
              </a:rPr>
              <a:t>of </a:t>
            </a:r>
            <a:r>
              <a:rPr sz="700" b="1" dirty="0">
                <a:latin typeface="Arial Narrow"/>
                <a:cs typeface="Arial Narrow"/>
              </a:rPr>
              <a:t>cell-surface </a:t>
            </a:r>
            <a:r>
              <a:rPr sz="700" b="1" spc="-5" dirty="0">
                <a:latin typeface="Arial Narrow"/>
                <a:cs typeface="Arial Narrow"/>
              </a:rPr>
              <a:t>antigens on murine </a:t>
            </a:r>
            <a:r>
              <a:rPr sz="700" b="1" dirty="0">
                <a:latin typeface="Arial Narrow"/>
                <a:cs typeface="Arial Narrow"/>
              </a:rPr>
              <a:t>mesenchymal </a:t>
            </a:r>
            <a:r>
              <a:rPr sz="700" b="1" spc="-5" dirty="0">
                <a:latin typeface="Arial Narrow"/>
                <a:cs typeface="Arial Narrow"/>
              </a:rPr>
              <a:t>stem </a:t>
            </a:r>
            <a:r>
              <a:rPr sz="700" b="1" dirty="0">
                <a:latin typeface="Arial Narrow"/>
                <a:cs typeface="Arial Narrow"/>
              </a:rPr>
              <a:t>cells </a:t>
            </a:r>
            <a:r>
              <a:rPr sz="700" b="1" spc="-5" dirty="0">
                <a:latin typeface="Arial Narrow"/>
                <a:cs typeface="Arial Narrow"/>
              </a:rPr>
              <a:t>from lung (A) and </a:t>
            </a:r>
            <a:r>
              <a:rPr sz="700" b="1" dirty="0">
                <a:latin typeface="Arial Narrow"/>
                <a:cs typeface="Arial Narrow"/>
              </a:rPr>
              <a:t>bone  </a:t>
            </a:r>
            <a:r>
              <a:rPr sz="700" b="1" spc="-5" dirty="0">
                <a:latin typeface="Arial Narrow"/>
                <a:cs typeface="Arial Narrow"/>
              </a:rPr>
              <a:t>marrow (B). </a:t>
            </a:r>
            <a:r>
              <a:rPr sz="700" spc="-5" dirty="0">
                <a:latin typeface="Times New Roman"/>
                <a:cs typeface="Times New Roman"/>
              </a:rPr>
              <a:t>Lung-derived MSCs (A) and BM-derived MSCs (B) were </a:t>
            </a:r>
            <a:r>
              <a:rPr sz="700" dirty="0">
                <a:latin typeface="Times New Roman"/>
                <a:cs typeface="Times New Roman"/>
              </a:rPr>
              <a:t>labeled with antibodies  </a:t>
            </a:r>
            <a:r>
              <a:rPr sz="700" spc="-5" dirty="0">
                <a:latin typeface="Times New Roman"/>
                <a:cs typeface="Times New Roman"/>
              </a:rPr>
              <a:t>against CD31, </a:t>
            </a:r>
            <a:r>
              <a:rPr sz="700" spc="-10" dirty="0">
                <a:latin typeface="Times New Roman"/>
                <a:cs typeface="Times New Roman"/>
              </a:rPr>
              <a:t>CD34, </a:t>
            </a:r>
            <a:r>
              <a:rPr sz="700" spc="-5" dirty="0">
                <a:latin typeface="Times New Roman"/>
                <a:cs typeface="Times New Roman"/>
              </a:rPr>
              <a:t>CD44, CD45, </a:t>
            </a:r>
            <a:r>
              <a:rPr sz="700" spc="-10" dirty="0">
                <a:latin typeface="Times New Roman"/>
                <a:cs typeface="Times New Roman"/>
              </a:rPr>
              <a:t>CD73, </a:t>
            </a:r>
            <a:r>
              <a:rPr sz="700" spc="-5" dirty="0">
                <a:latin typeface="Times New Roman"/>
                <a:cs typeface="Times New Roman"/>
              </a:rPr>
              <a:t>CD90, CD106 antigens and analyzed by flow  cytometry. Flow cytometry </a:t>
            </a:r>
            <a:r>
              <a:rPr sz="700" dirty="0">
                <a:latin typeface="Times New Roman"/>
                <a:cs typeface="Times New Roman"/>
              </a:rPr>
              <a:t>results </a:t>
            </a:r>
            <a:r>
              <a:rPr sz="700" spc="-5" dirty="0">
                <a:latin typeface="Times New Roman"/>
                <a:cs typeface="Times New Roman"/>
              </a:rPr>
              <a:t>from mice after intratracheal </a:t>
            </a:r>
            <a:r>
              <a:rPr sz="700" dirty="0">
                <a:latin typeface="Times New Roman"/>
                <a:cs typeface="Times New Roman"/>
              </a:rPr>
              <a:t>administration of NaCl </a:t>
            </a:r>
            <a:r>
              <a:rPr sz="700" spc="-5" dirty="0">
                <a:latin typeface="Times New Roman"/>
                <a:cs typeface="Times New Roman"/>
              </a:rPr>
              <a:t>0.9%  (A1, </a:t>
            </a:r>
            <a:r>
              <a:rPr sz="700" spc="-10" dirty="0">
                <a:latin typeface="Times New Roman"/>
                <a:cs typeface="Times New Roman"/>
              </a:rPr>
              <a:t>B1), mice </a:t>
            </a:r>
            <a:r>
              <a:rPr sz="700" dirty="0">
                <a:latin typeface="Times New Roman"/>
                <a:cs typeface="Times New Roman"/>
              </a:rPr>
              <a:t>after </a:t>
            </a:r>
            <a:r>
              <a:rPr sz="700" spc="-5" dirty="0">
                <a:latin typeface="Times New Roman"/>
                <a:cs typeface="Times New Roman"/>
              </a:rPr>
              <a:t>intratracheal </a:t>
            </a:r>
            <a:r>
              <a:rPr sz="700" dirty="0">
                <a:latin typeface="Times New Roman"/>
                <a:cs typeface="Times New Roman"/>
              </a:rPr>
              <a:t>bleomycin administration </a:t>
            </a:r>
            <a:r>
              <a:rPr sz="700" spc="-5" dirty="0">
                <a:latin typeface="Times New Roman"/>
                <a:cs typeface="Times New Roman"/>
              </a:rPr>
              <a:t>(A2, </a:t>
            </a:r>
            <a:r>
              <a:rPr sz="700" spc="-10" dirty="0">
                <a:latin typeface="Times New Roman"/>
                <a:cs typeface="Times New Roman"/>
              </a:rPr>
              <a:t>B2), mice </a:t>
            </a:r>
            <a:r>
              <a:rPr sz="700" dirty="0">
                <a:latin typeface="Times New Roman"/>
                <a:cs typeface="Times New Roman"/>
              </a:rPr>
              <a:t>after intratracheal  </a:t>
            </a:r>
            <a:r>
              <a:rPr sz="700" spc="-5" dirty="0">
                <a:latin typeface="Times New Roman"/>
                <a:cs typeface="Times New Roman"/>
              </a:rPr>
              <a:t>bleomycin </a:t>
            </a:r>
            <a:r>
              <a:rPr sz="700" dirty="0">
                <a:latin typeface="Times New Roman"/>
                <a:cs typeface="Times New Roman"/>
              </a:rPr>
              <a:t>administration </a:t>
            </a:r>
            <a:r>
              <a:rPr sz="700" spc="-5" dirty="0">
                <a:latin typeface="Times New Roman"/>
                <a:cs typeface="Times New Roman"/>
              </a:rPr>
              <a:t>and spiperone-treated (A3, </a:t>
            </a:r>
            <a:r>
              <a:rPr sz="700" spc="-10" dirty="0">
                <a:latin typeface="Times New Roman"/>
                <a:cs typeface="Times New Roman"/>
              </a:rPr>
              <a:t>B3) </a:t>
            </a:r>
            <a:r>
              <a:rPr sz="700" spc="-5" dirty="0">
                <a:latin typeface="Times New Roman"/>
                <a:cs typeface="Times New Roman"/>
              </a:rPr>
              <a:t>on 21st </a:t>
            </a:r>
            <a:r>
              <a:rPr sz="700" dirty="0">
                <a:latin typeface="Times New Roman"/>
                <a:cs typeface="Times New Roman"/>
              </a:rPr>
              <a:t>day of </a:t>
            </a:r>
            <a:r>
              <a:rPr sz="700" spc="-5" dirty="0">
                <a:latin typeface="Times New Roman"/>
                <a:cs typeface="Times New Roman"/>
              </a:rPr>
              <a:t>the experiment. </a:t>
            </a:r>
            <a:r>
              <a:rPr sz="700" spc="-10" dirty="0">
                <a:latin typeface="Times New Roman"/>
                <a:cs typeface="Times New Roman"/>
              </a:rPr>
              <a:t>Our  </a:t>
            </a:r>
            <a:r>
              <a:rPr sz="700" spc="-5" dirty="0">
                <a:latin typeface="Times New Roman"/>
                <a:cs typeface="Times New Roman"/>
              </a:rPr>
              <a:t>data imply that </a:t>
            </a:r>
            <a:r>
              <a:rPr sz="700" dirty="0">
                <a:latin typeface="Times New Roman"/>
                <a:cs typeface="Times New Roman"/>
              </a:rPr>
              <a:t>on </a:t>
            </a:r>
            <a:r>
              <a:rPr sz="700" spc="-5" dirty="0">
                <a:latin typeface="Times New Roman"/>
                <a:cs typeface="Times New Roman"/>
              </a:rPr>
              <a:t>the 21st </a:t>
            </a:r>
            <a:r>
              <a:rPr sz="700" dirty="0">
                <a:latin typeface="Times New Roman"/>
                <a:cs typeface="Times New Roman"/>
              </a:rPr>
              <a:t>day of the </a:t>
            </a:r>
            <a:r>
              <a:rPr sz="700" spc="-5" dirty="0">
                <a:latin typeface="Times New Roman"/>
                <a:cs typeface="Times New Roman"/>
              </a:rPr>
              <a:t>experiment lung and bone marrow CD45- cells </a:t>
            </a:r>
            <a:r>
              <a:rPr sz="700" spc="5" dirty="0">
                <a:latin typeface="Times New Roman"/>
                <a:cs typeface="Times New Roman"/>
              </a:rPr>
              <a:t>of  </a:t>
            </a:r>
            <a:r>
              <a:rPr sz="700" spc="-5" dirty="0">
                <a:latin typeface="Times New Roman"/>
                <a:cs typeface="Times New Roman"/>
              </a:rPr>
              <a:t>mentioned above groups mice expressed on the surface </a:t>
            </a:r>
            <a:r>
              <a:rPr sz="700" dirty="0">
                <a:latin typeface="Times New Roman"/>
                <a:cs typeface="Times New Roman"/>
              </a:rPr>
              <a:t>of </a:t>
            </a:r>
            <a:r>
              <a:rPr sz="700" spc="-5" dirty="0">
                <a:latin typeface="Times New Roman"/>
                <a:cs typeface="Times New Roman"/>
              </a:rPr>
              <a:t>CD44, CD77, CD90, CD106 and  were negative for CD31 </a:t>
            </a:r>
            <a:r>
              <a:rPr sz="700" spc="-10" dirty="0">
                <a:latin typeface="Times New Roman"/>
                <a:cs typeface="Times New Roman"/>
              </a:rPr>
              <a:t>and </a:t>
            </a:r>
            <a:r>
              <a:rPr sz="700" spc="-5" dirty="0">
                <a:latin typeface="Times New Roman"/>
                <a:cs typeface="Times New Roman"/>
              </a:rPr>
              <a:t>CD34. </a:t>
            </a:r>
            <a:r>
              <a:rPr sz="700" spc="-15" dirty="0">
                <a:latin typeface="Times New Roman"/>
                <a:cs typeface="Times New Roman"/>
              </a:rPr>
              <a:t>The </a:t>
            </a:r>
            <a:r>
              <a:rPr sz="700" dirty="0">
                <a:latin typeface="Times New Roman"/>
                <a:cs typeface="Times New Roman"/>
              </a:rPr>
              <a:t>all of </a:t>
            </a:r>
            <a:r>
              <a:rPr sz="700" spc="-5" dirty="0">
                <a:latin typeface="Times New Roman"/>
                <a:cs typeface="Times New Roman"/>
              </a:rPr>
              <a:t>these populations </a:t>
            </a:r>
            <a:r>
              <a:rPr sz="700" spc="-10" dirty="0">
                <a:latin typeface="Times New Roman"/>
                <a:cs typeface="Times New Roman"/>
              </a:rPr>
              <a:t>is </a:t>
            </a:r>
            <a:r>
              <a:rPr sz="700" spc="-5" dirty="0">
                <a:latin typeface="Times New Roman"/>
                <a:cs typeface="Times New Roman"/>
              </a:rPr>
              <a:t>sorted </a:t>
            </a:r>
            <a:r>
              <a:rPr sz="700" dirty="0">
                <a:latin typeface="Times New Roman"/>
                <a:cs typeface="Times New Roman"/>
              </a:rPr>
              <a:t>from </a:t>
            </a:r>
            <a:r>
              <a:rPr sz="700" spc="-5" dirty="0">
                <a:latin typeface="Times New Roman"/>
                <a:cs typeface="Times New Roman"/>
              </a:rPr>
              <a:t>one sample.  Dot plots are representative figures </a:t>
            </a:r>
            <a:r>
              <a:rPr sz="700" dirty="0">
                <a:latin typeface="Times New Roman"/>
                <a:cs typeface="Times New Roman"/>
              </a:rPr>
              <a:t>of </a:t>
            </a:r>
            <a:r>
              <a:rPr sz="700" spc="-5" dirty="0">
                <a:latin typeface="Times New Roman"/>
                <a:cs typeface="Times New Roman"/>
              </a:rPr>
              <a:t>three independent experiments with the </a:t>
            </a:r>
            <a:r>
              <a:rPr sz="700" dirty="0">
                <a:latin typeface="Times New Roman"/>
                <a:cs typeface="Times New Roman"/>
              </a:rPr>
              <a:t>mean  </a:t>
            </a:r>
            <a:r>
              <a:rPr sz="700" spc="-10" dirty="0">
                <a:latin typeface="Times New Roman"/>
                <a:cs typeface="Times New Roman"/>
              </a:rPr>
              <a:t>percentage </a:t>
            </a:r>
            <a:r>
              <a:rPr sz="700" spc="-5" dirty="0">
                <a:latin typeface="Times New Roman"/>
                <a:cs typeface="Times New Roman"/>
              </a:rPr>
              <a:t>of at least </a:t>
            </a:r>
            <a:r>
              <a:rPr sz="700" spc="-10" dirty="0">
                <a:latin typeface="Times New Roman"/>
                <a:cs typeface="Times New Roman"/>
              </a:rPr>
              <a:t>three</a:t>
            </a:r>
            <a:r>
              <a:rPr sz="700" spc="-15" dirty="0">
                <a:latin typeface="Times New Roman"/>
                <a:cs typeface="Times New Roman"/>
              </a:rPr>
              <a:t> </a:t>
            </a:r>
            <a:r>
              <a:rPr sz="700" spc="-10" dirty="0">
                <a:latin typeface="Times New Roman"/>
                <a:cs typeface="Times New Roman"/>
              </a:rPr>
              <a:t>experiments.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918583" y="725512"/>
            <a:ext cx="3679190" cy="739140"/>
          </a:xfrm>
          <a:custGeom>
            <a:avLst/>
            <a:gdLst/>
            <a:ahLst/>
            <a:cxnLst/>
            <a:rect l="l" t="t" r="r" b="b"/>
            <a:pathLst>
              <a:path w="3679190" h="739140">
                <a:moveTo>
                  <a:pt x="3679063" y="0"/>
                </a:moveTo>
                <a:lnTo>
                  <a:pt x="0" y="0"/>
                </a:lnTo>
                <a:lnTo>
                  <a:pt x="0" y="738670"/>
                </a:lnTo>
                <a:lnTo>
                  <a:pt x="3679063" y="738670"/>
                </a:lnTo>
                <a:lnTo>
                  <a:pt x="3679063" y="0"/>
                </a:lnTo>
                <a:close/>
              </a:path>
            </a:pathLst>
          </a:custGeom>
          <a:solidFill>
            <a:srgbClr val="EBF0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6065520" y="754126"/>
            <a:ext cx="135572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  <a:tabLst>
                <a:tab pos="467995" algn="l"/>
              </a:tabLst>
            </a:pPr>
            <a:r>
              <a:rPr sz="1400" dirty="0">
                <a:latin typeface="Arial Narrow"/>
                <a:cs typeface="Arial Narrow"/>
              </a:rPr>
              <a:t>и	</a:t>
            </a:r>
            <a:r>
              <a:rPr sz="1400" spc="-5" dirty="0">
                <a:latin typeface="Arial Narrow"/>
                <a:cs typeface="Arial Narrow"/>
              </a:rPr>
              <a:t>галоперидол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010911" y="967486"/>
            <a:ext cx="264350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  <a:tabLst>
                <a:tab pos="1720214" algn="l"/>
                <a:tab pos="1996439" algn="l"/>
              </a:tabLst>
            </a:pPr>
            <a:r>
              <a:rPr sz="1400" dirty="0">
                <a:latin typeface="Arial Narrow"/>
                <a:cs typeface="Arial Narrow"/>
              </a:rPr>
              <a:t>трансэндотелиальную	и	</a:t>
            </a:r>
            <a:r>
              <a:rPr sz="1400" spc="-5" dirty="0">
                <a:latin typeface="Arial Narrow"/>
                <a:cs typeface="Arial Narrow"/>
              </a:rPr>
              <a:t>тканевую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795514" y="754126"/>
            <a:ext cx="724535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0640" marR="5080" indent="-41275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latin typeface="Arial Narrow"/>
                <a:cs typeface="Arial Narrow"/>
              </a:rPr>
              <a:t>о</a:t>
            </a:r>
            <a:r>
              <a:rPr sz="1400" dirty="0">
                <a:latin typeface="Arial Narrow"/>
                <a:cs typeface="Arial Narrow"/>
              </a:rPr>
              <a:t>б</a:t>
            </a:r>
            <a:r>
              <a:rPr sz="1400" spc="10" dirty="0">
                <a:latin typeface="Arial Narrow"/>
                <a:cs typeface="Arial Narrow"/>
              </a:rPr>
              <a:t>л</a:t>
            </a:r>
            <a:r>
              <a:rPr sz="1400" spc="-5" dirty="0">
                <a:latin typeface="Arial Narrow"/>
                <a:cs typeface="Arial Narrow"/>
              </a:rPr>
              <a:t>егчали  </a:t>
            </a:r>
            <a:r>
              <a:rPr sz="1400" spc="-15" dirty="0">
                <a:latin typeface="Arial Narrow"/>
                <a:cs typeface="Arial Narrow"/>
              </a:rPr>
              <a:t>м</a:t>
            </a:r>
            <a:r>
              <a:rPr sz="1400" dirty="0">
                <a:latin typeface="Arial Narrow"/>
                <a:cs typeface="Arial Narrow"/>
              </a:rPr>
              <a:t>и</a:t>
            </a:r>
            <a:r>
              <a:rPr sz="1400" spc="-15" dirty="0">
                <a:latin typeface="Arial Narrow"/>
                <a:cs typeface="Arial Narrow"/>
              </a:rPr>
              <a:t>г</a:t>
            </a:r>
            <a:r>
              <a:rPr sz="1400" spc="-5" dirty="0">
                <a:latin typeface="Arial Narrow"/>
                <a:cs typeface="Arial Narrow"/>
              </a:rPr>
              <a:t>ра</a:t>
            </a:r>
            <a:r>
              <a:rPr sz="1400" dirty="0">
                <a:latin typeface="Arial Narrow"/>
                <a:cs typeface="Arial Narrow"/>
              </a:rPr>
              <a:t>цию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010911" y="1180922"/>
            <a:ext cx="283210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Arial Narrow"/>
                <a:cs typeface="Arial Narrow"/>
              </a:rPr>
              <a:t>мультипотентных </a:t>
            </a:r>
            <a:r>
              <a:rPr sz="1400" spc="-5" dirty="0">
                <a:latin typeface="Arial Narrow"/>
                <a:cs typeface="Arial Narrow"/>
              </a:rPr>
              <a:t>эпителиальных</a:t>
            </a:r>
            <a:r>
              <a:rPr sz="1400" spc="-50" dirty="0">
                <a:latin typeface="Arial Narrow"/>
                <a:cs typeface="Arial Narrow"/>
              </a:rPr>
              <a:t> </a:t>
            </a:r>
            <a:r>
              <a:rPr sz="1400" spc="-5" dirty="0">
                <a:latin typeface="Arial Narrow"/>
                <a:cs typeface="Arial Narrow"/>
              </a:rPr>
              <a:t>клеток.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20204" y="714540"/>
            <a:ext cx="3865879" cy="954405"/>
          </a:xfrm>
          <a:custGeom>
            <a:avLst/>
            <a:gdLst/>
            <a:ahLst/>
            <a:cxnLst/>
            <a:rect l="l" t="t" r="r" b="b"/>
            <a:pathLst>
              <a:path w="3865879" h="954405">
                <a:moveTo>
                  <a:pt x="3865753" y="0"/>
                </a:moveTo>
                <a:lnTo>
                  <a:pt x="0" y="0"/>
                </a:lnTo>
                <a:lnTo>
                  <a:pt x="0" y="954112"/>
                </a:lnTo>
                <a:lnTo>
                  <a:pt x="3865753" y="954112"/>
                </a:lnTo>
                <a:lnTo>
                  <a:pt x="3865753" y="0"/>
                </a:lnTo>
                <a:close/>
              </a:path>
            </a:pathLst>
          </a:custGeom>
          <a:solidFill>
            <a:srgbClr val="EBF0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611733" y="754126"/>
            <a:ext cx="5081270" cy="441959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R="5080">
              <a:lnSpc>
                <a:spcPts val="1590"/>
              </a:lnSpc>
              <a:spcBef>
                <a:spcPts val="229"/>
              </a:spcBef>
              <a:tabLst>
                <a:tab pos="4398645" algn="l"/>
              </a:tabLst>
            </a:pPr>
            <a:r>
              <a:rPr sz="2100" baseline="3968" dirty="0">
                <a:latin typeface="Arial Narrow"/>
                <a:cs typeface="Arial Narrow"/>
              </a:rPr>
              <a:t>Р</a:t>
            </a:r>
            <a:r>
              <a:rPr sz="2100" spc="-7" baseline="3968" dirty="0">
                <a:latin typeface="Arial Narrow"/>
                <a:cs typeface="Arial Narrow"/>
              </a:rPr>
              <a:t>еген</a:t>
            </a:r>
            <a:r>
              <a:rPr sz="2100" spc="-15" baseline="3968" dirty="0">
                <a:latin typeface="Arial Narrow"/>
                <a:cs typeface="Arial Narrow"/>
              </a:rPr>
              <a:t>е</a:t>
            </a:r>
            <a:r>
              <a:rPr sz="2100" spc="-7" baseline="3968" dirty="0">
                <a:latin typeface="Arial Narrow"/>
                <a:cs typeface="Arial Narrow"/>
              </a:rPr>
              <a:t>рат</a:t>
            </a:r>
            <a:r>
              <a:rPr sz="2100" baseline="3968" dirty="0">
                <a:latin typeface="Arial Narrow"/>
                <a:cs typeface="Arial Narrow"/>
              </a:rPr>
              <a:t>ивн</a:t>
            </a:r>
            <a:r>
              <a:rPr sz="2100" spc="-7" baseline="3968" dirty="0">
                <a:latin typeface="Arial Narrow"/>
                <a:cs typeface="Arial Narrow"/>
              </a:rPr>
              <a:t>ы</a:t>
            </a:r>
            <a:r>
              <a:rPr sz="2100" baseline="3968" dirty="0">
                <a:latin typeface="Arial Narrow"/>
                <a:cs typeface="Arial Narrow"/>
              </a:rPr>
              <a:t>е </a:t>
            </a:r>
            <a:r>
              <a:rPr sz="2100" spc="-150" baseline="3968" dirty="0">
                <a:latin typeface="Arial Narrow"/>
                <a:cs typeface="Arial Narrow"/>
              </a:rPr>
              <a:t> </a:t>
            </a:r>
            <a:r>
              <a:rPr sz="2100" spc="-7" baseline="3968" dirty="0">
                <a:latin typeface="Arial Narrow"/>
                <a:cs typeface="Arial Narrow"/>
              </a:rPr>
              <a:t>эффект</a:t>
            </a:r>
            <a:r>
              <a:rPr sz="2100" baseline="3968" dirty="0">
                <a:latin typeface="Arial Narrow"/>
                <a:cs typeface="Arial Narrow"/>
              </a:rPr>
              <a:t>ы </a:t>
            </a:r>
            <a:r>
              <a:rPr sz="2100" spc="-150" baseline="3968" dirty="0">
                <a:latin typeface="Arial Narrow"/>
                <a:cs typeface="Arial Narrow"/>
              </a:rPr>
              <a:t> </a:t>
            </a:r>
            <a:r>
              <a:rPr sz="2100" spc="-7" baseline="3968" dirty="0">
                <a:latin typeface="Arial Narrow"/>
                <a:cs typeface="Arial Narrow"/>
              </a:rPr>
              <a:t>резе</a:t>
            </a:r>
            <a:r>
              <a:rPr sz="2100" spc="-15" baseline="3968" dirty="0">
                <a:latin typeface="Arial Narrow"/>
                <a:cs typeface="Arial Narrow"/>
              </a:rPr>
              <a:t>р</a:t>
            </a:r>
            <a:r>
              <a:rPr sz="2100" spc="-7" baseline="3968" dirty="0">
                <a:latin typeface="Arial Narrow"/>
                <a:cs typeface="Arial Narrow"/>
              </a:rPr>
              <a:t>п</a:t>
            </a:r>
            <a:r>
              <a:rPr sz="2100" baseline="3968" dirty="0">
                <a:latin typeface="Arial Narrow"/>
                <a:cs typeface="Arial Narrow"/>
              </a:rPr>
              <a:t>ина </a:t>
            </a:r>
            <a:r>
              <a:rPr sz="2100" spc="-157" baseline="3968" dirty="0">
                <a:latin typeface="Arial Narrow"/>
                <a:cs typeface="Arial Narrow"/>
              </a:rPr>
              <a:t> </a:t>
            </a:r>
            <a:r>
              <a:rPr sz="2100" baseline="3968" dirty="0">
                <a:latin typeface="Arial Narrow"/>
                <a:cs typeface="Arial Narrow"/>
              </a:rPr>
              <a:t>б</a:t>
            </a:r>
            <a:r>
              <a:rPr sz="2100" spc="-7" baseline="3968" dirty="0">
                <a:latin typeface="Arial Narrow"/>
                <a:cs typeface="Arial Narrow"/>
              </a:rPr>
              <a:t>ы</a:t>
            </a:r>
            <a:r>
              <a:rPr sz="2100" baseline="3968" dirty="0">
                <a:latin typeface="Arial Narrow"/>
                <a:cs typeface="Arial Narrow"/>
              </a:rPr>
              <a:t>ли </a:t>
            </a:r>
            <a:r>
              <a:rPr sz="2100" spc="-157" baseline="3968" dirty="0">
                <a:latin typeface="Arial Narrow"/>
                <a:cs typeface="Arial Narrow"/>
              </a:rPr>
              <a:t> </a:t>
            </a:r>
            <a:r>
              <a:rPr sz="2100" spc="-7" baseline="3968" dirty="0">
                <a:latin typeface="Arial Narrow"/>
                <a:cs typeface="Arial Narrow"/>
              </a:rPr>
              <a:t>связан</a:t>
            </a:r>
            <a:r>
              <a:rPr sz="2100" baseline="3968" dirty="0">
                <a:latin typeface="Arial Narrow"/>
                <a:cs typeface="Arial Narrow"/>
              </a:rPr>
              <a:t>ы	</a:t>
            </a:r>
            <a:r>
              <a:rPr sz="1400" dirty="0">
                <a:latin typeface="Arial Narrow"/>
                <a:cs typeface="Arial Narrow"/>
              </a:rPr>
              <a:t>Спипе</a:t>
            </a:r>
            <a:r>
              <a:rPr sz="1400" spc="-10" dirty="0">
                <a:latin typeface="Arial Narrow"/>
                <a:cs typeface="Arial Narrow"/>
              </a:rPr>
              <a:t>р</a:t>
            </a:r>
            <a:r>
              <a:rPr sz="1400" spc="-5" dirty="0">
                <a:latin typeface="Arial Narrow"/>
                <a:cs typeface="Arial Narrow"/>
              </a:rPr>
              <a:t>о</a:t>
            </a:r>
            <a:r>
              <a:rPr sz="1400" dirty="0">
                <a:latin typeface="Arial Narrow"/>
                <a:cs typeface="Arial Narrow"/>
              </a:rPr>
              <a:t>н  с</a:t>
            </a:r>
            <a:r>
              <a:rPr sz="1400" spc="135" dirty="0">
                <a:latin typeface="Arial Narrow"/>
                <a:cs typeface="Arial Narrow"/>
              </a:rPr>
              <a:t> </a:t>
            </a:r>
            <a:r>
              <a:rPr sz="1400" spc="-5" dirty="0">
                <a:latin typeface="Arial Narrow"/>
                <a:cs typeface="Arial Narrow"/>
              </a:rPr>
              <a:t>нарушением</a:t>
            </a:r>
            <a:r>
              <a:rPr sz="1400" spc="145" dirty="0">
                <a:latin typeface="Arial Narrow"/>
                <a:cs typeface="Arial Narrow"/>
              </a:rPr>
              <a:t> </a:t>
            </a:r>
            <a:r>
              <a:rPr sz="1400" spc="-5" dirty="0">
                <a:latin typeface="Arial Narrow"/>
                <a:cs typeface="Arial Narrow"/>
              </a:rPr>
              <a:t>мобилизации</a:t>
            </a:r>
            <a:r>
              <a:rPr sz="1400" spc="140" dirty="0">
                <a:latin typeface="Arial Narrow"/>
                <a:cs typeface="Arial Narrow"/>
              </a:rPr>
              <a:t> </a:t>
            </a:r>
            <a:r>
              <a:rPr sz="1400" dirty="0">
                <a:latin typeface="Arial Narrow"/>
                <a:cs typeface="Arial Narrow"/>
              </a:rPr>
              <a:t>и</a:t>
            </a:r>
            <a:r>
              <a:rPr sz="1400" spc="145" dirty="0">
                <a:latin typeface="Arial Narrow"/>
                <a:cs typeface="Arial Narrow"/>
              </a:rPr>
              <a:t> </a:t>
            </a:r>
            <a:r>
              <a:rPr sz="1400" spc="-5" dirty="0">
                <a:latin typeface="Arial Narrow"/>
                <a:cs typeface="Arial Narrow"/>
              </a:rPr>
              <a:t>миграции</a:t>
            </a:r>
            <a:r>
              <a:rPr sz="1400" spc="140" dirty="0">
                <a:latin typeface="Arial Narrow"/>
                <a:cs typeface="Arial Narrow"/>
              </a:rPr>
              <a:t> </a:t>
            </a:r>
            <a:r>
              <a:rPr sz="1400" dirty="0">
                <a:latin typeface="Arial Narrow"/>
                <a:cs typeface="Arial Narrow"/>
              </a:rPr>
              <a:t>в</a:t>
            </a:r>
            <a:r>
              <a:rPr sz="1400" spc="140" dirty="0">
                <a:latin typeface="Arial Narrow"/>
                <a:cs typeface="Arial Narrow"/>
              </a:rPr>
              <a:t> </a:t>
            </a:r>
            <a:r>
              <a:rPr sz="1400" dirty="0">
                <a:latin typeface="Arial Narrow"/>
                <a:cs typeface="Arial Narrow"/>
              </a:rPr>
              <a:t>лёгкие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11733" y="1169924"/>
            <a:ext cx="3696335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105"/>
              </a:spcBef>
              <a:tabLst>
                <a:tab pos="865505" algn="l"/>
                <a:tab pos="2243455" algn="l"/>
                <a:tab pos="2534285" algn="l"/>
              </a:tabLst>
            </a:pPr>
            <a:r>
              <a:rPr sz="1400" dirty="0">
                <a:latin typeface="Arial Narrow"/>
                <a:cs typeface="Arial Narrow"/>
              </a:rPr>
              <a:t>н</a:t>
            </a:r>
            <a:r>
              <a:rPr sz="1400" spc="-5" dirty="0">
                <a:latin typeface="Arial Narrow"/>
                <a:cs typeface="Arial Narrow"/>
              </a:rPr>
              <a:t>езр</a:t>
            </a:r>
            <a:r>
              <a:rPr sz="1400" spc="-10" dirty="0">
                <a:latin typeface="Arial Narrow"/>
                <a:cs typeface="Arial Narrow"/>
              </a:rPr>
              <a:t>е</a:t>
            </a:r>
            <a:r>
              <a:rPr sz="1400" dirty="0">
                <a:latin typeface="Arial Narrow"/>
                <a:cs typeface="Arial Narrow"/>
              </a:rPr>
              <a:t>лых	мез</a:t>
            </a:r>
            <a:r>
              <a:rPr sz="1400" spc="-10" dirty="0">
                <a:latin typeface="Arial Narrow"/>
                <a:cs typeface="Arial Narrow"/>
              </a:rPr>
              <a:t>е</a:t>
            </a:r>
            <a:r>
              <a:rPr sz="1400" dirty="0">
                <a:latin typeface="Arial Narrow"/>
                <a:cs typeface="Arial Narrow"/>
              </a:rPr>
              <a:t>нхи</a:t>
            </a:r>
            <a:r>
              <a:rPr sz="1400" spc="-15" dirty="0">
                <a:latin typeface="Arial Narrow"/>
                <a:cs typeface="Arial Narrow"/>
              </a:rPr>
              <a:t>м</a:t>
            </a:r>
            <a:r>
              <a:rPr sz="1400" spc="-5" dirty="0">
                <a:latin typeface="Arial Narrow"/>
                <a:cs typeface="Arial Narrow"/>
              </a:rPr>
              <a:t>а</a:t>
            </a:r>
            <a:r>
              <a:rPr sz="1400" dirty="0">
                <a:latin typeface="Arial Narrow"/>
                <a:cs typeface="Arial Narrow"/>
              </a:rPr>
              <a:t>льных	и	</a:t>
            </a:r>
            <a:r>
              <a:rPr sz="1400" spc="-5" dirty="0">
                <a:latin typeface="Arial Narrow"/>
                <a:cs typeface="Arial Narrow"/>
              </a:rPr>
              <a:t>гем</a:t>
            </a:r>
            <a:r>
              <a:rPr sz="1400" spc="-10" dirty="0">
                <a:latin typeface="Arial Narrow"/>
                <a:cs typeface="Arial Narrow"/>
              </a:rPr>
              <a:t>о</a:t>
            </a:r>
            <a:r>
              <a:rPr sz="1400" spc="-5" dirty="0">
                <a:latin typeface="Arial Narrow"/>
                <a:cs typeface="Arial Narrow"/>
              </a:rPr>
              <a:t>по</a:t>
            </a:r>
            <a:r>
              <a:rPr sz="1400" spc="5" dirty="0">
                <a:latin typeface="Arial Narrow"/>
                <a:cs typeface="Arial Narrow"/>
              </a:rPr>
              <a:t>э</a:t>
            </a:r>
            <a:r>
              <a:rPr sz="1400" spc="-5" dirty="0">
                <a:latin typeface="Arial Narrow"/>
                <a:cs typeface="Arial Narrow"/>
              </a:rPr>
              <a:t>т</a:t>
            </a:r>
            <a:r>
              <a:rPr sz="1400" dirty="0">
                <a:latin typeface="Arial Narrow"/>
                <a:cs typeface="Arial Narrow"/>
              </a:rPr>
              <a:t>и</a:t>
            </a:r>
            <a:r>
              <a:rPr sz="1400" spc="-5" dirty="0">
                <a:latin typeface="Arial Narrow"/>
                <a:cs typeface="Arial Narrow"/>
              </a:rPr>
              <a:t>чес</a:t>
            </a:r>
            <a:r>
              <a:rPr sz="1400" spc="-15" dirty="0">
                <a:latin typeface="Arial Narrow"/>
                <a:cs typeface="Arial Narrow"/>
              </a:rPr>
              <a:t>к</a:t>
            </a:r>
            <a:r>
              <a:rPr sz="1400" dirty="0">
                <a:latin typeface="Arial Narrow"/>
                <a:cs typeface="Arial Narrow"/>
              </a:rPr>
              <a:t>их  </a:t>
            </a:r>
            <a:r>
              <a:rPr sz="1400" spc="-5" dirty="0">
                <a:latin typeface="Arial Narrow"/>
                <a:cs typeface="Arial Narrow"/>
              </a:rPr>
              <a:t>клеток.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747166" y="243916"/>
            <a:ext cx="7750809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0" spc="-5" dirty="0">
                <a:solidFill>
                  <a:srgbClr val="C00000"/>
                </a:solidFill>
                <a:latin typeface="Arial Narrow"/>
                <a:cs typeface="Arial Narrow"/>
              </a:rPr>
              <a:t>Механизм действия резерпина, спиперона </a:t>
            </a:r>
            <a:r>
              <a:rPr sz="2000" b="0" dirty="0">
                <a:solidFill>
                  <a:srgbClr val="C00000"/>
                </a:solidFill>
                <a:latin typeface="Arial Narrow"/>
                <a:cs typeface="Arial Narrow"/>
              </a:rPr>
              <a:t>и </a:t>
            </a:r>
            <a:r>
              <a:rPr sz="2000" b="0" spc="-5" dirty="0">
                <a:solidFill>
                  <a:srgbClr val="C00000"/>
                </a:solidFill>
                <a:latin typeface="Arial Narrow"/>
                <a:cs typeface="Arial Narrow"/>
              </a:rPr>
              <a:t>галоперидола при фиброзе</a:t>
            </a:r>
            <a:r>
              <a:rPr sz="2000" b="0" spc="-120" dirty="0">
                <a:solidFill>
                  <a:srgbClr val="C00000"/>
                </a:solidFill>
                <a:latin typeface="Arial Narrow"/>
                <a:cs typeface="Arial Narrow"/>
              </a:rPr>
              <a:t> </a:t>
            </a:r>
            <a:r>
              <a:rPr sz="2000" b="0" spc="-5" dirty="0">
                <a:solidFill>
                  <a:srgbClr val="C00000"/>
                </a:solidFill>
                <a:latin typeface="Arial Narrow"/>
                <a:cs typeface="Arial Narrow"/>
              </a:rPr>
              <a:t>лёгких</a:t>
            </a:r>
            <a:endParaRPr sz="20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56601" y="1454833"/>
            <a:ext cx="2306955" cy="637540"/>
            <a:chOff x="1256601" y="1454833"/>
            <a:chExt cx="2306955" cy="6375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99971" y="1464414"/>
              <a:ext cx="2263140" cy="605241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256601" y="1507236"/>
              <a:ext cx="2297430" cy="584835"/>
            </a:xfrm>
            <a:custGeom>
              <a:avLst/>
              <a:gdLst/>
              <a:ahLst/>
              <a:cxnLst/>
              <a:rect l="l" t="t" r="r" b="b"/>
              <a:pathLst>
                <a:path w="2297429" h="584835">
                  <a:moveTo>
                    <a:pt x="47180" y="553212"/>
                  </a:moveTo>
                  <a:lnTo>
                    <a:pt x="47180" y="584580"/>
                  </a:lnTo>
                </a:path>
                <a:path w="2297429" h="584835">
                  <a:moveTo>
                    <a:pt x="422084" y="553212"/>
                  </a:moveTo>
                  <a:lnTo>
                    <a:pt x="422084" y="584580"/>
                  </a:lnTo>
                </a:path>
                <a:path w="2297429" h="584835">
                  <a:moveTo>
                    <a:pt x="796988" y="553212"/>
                  </a:moveTo>
                  <a:lnTo>
                    <a:pt x="796988" y="584580"/>
                  </a:lnTo>
                </a:path>
                <a:path w="2297429" h="584835">
                  <a:moveTo>
                    <a:pt x="1171892" y="553212"/>
                  </a:moveTo>
                  <a:lnTo>
                    <a:pt x="1171892" y="584580"/>
                  </a:lnTo>
                </a:path>
                <a:path w="2297429" h="584835">
                  <a:moveTo>
                    <a:pt x="1546796" y="553212"/>
                  </a:moveTo>
                  <a:lnTo>
                    <a:pt x="1546796" y="584580"/>
                  </a:lnTo>
                </a:path>
                <a:path w="2297429" h="584835">
                  <a:moveTo>
                    <a:pt x="1921700" y="553212"/>
                  </a:moveTo>
                  <a:lnTo>
                    <a:pt x="1921700" y="584580"/>
                  </a:lnTo>
                </a:path>
                <a:path w="2297429" h="584835">
                  <a:moveTo>
                    <a:pt x="2297239" y="553212"/>
                  </a:moveTo>
                  <a:lnTo>
                    <a:pt x="2297239" y="584580"/>
                  </a:lnTo>
                </a:path>
                <a:path w="2297429" h="584835">
                  <a:moveTo>
                    <a:pt x="47180" y="552958"/>
                  </a:moveTo>
                  <a:lnTo>
                    <a:pt x="0" y="552958"/>
                  </a:lnTo>
                </a:path>
                <a:path w="2297429" h="584835">
                  <a:moveTo>
                    <a:pt x="47180" y="277367"/>
                  </a:moveTo>
                  <a:lnTo>
                    <a:pt x="0" y="277367"/>
                  </a:lnTo>
                </a:path>
                <a:path w="2297429" h="584835">
                  <a:moveTo>
                    <a:pt x="47180" y="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210688" y="1454833"/>
              <a:ext cx="64769" cy="64769"/>
            </a:xfrm>
            <a:custGeom>
              <a:avLst/>
              <a:gdLst/>
              <a:ahLst/>
              <a:cxnLst/>
              <a:rect l="l" t="t" r="r" b="b"/>
              <a:pathLst>
                <a:path w="64769" h="64769">
                  <a:moveTo>
                    <a:pt x="64721" y="0"/>
                  </a:moveTo>
                  <a:lnTo>
                    <a:pt x="0" y="0"/>
                  </a:lnTo>
                  <a:lnTo>
                    <a:pt x="0" y="64721"/>
                  </a:lnTo>
                  <a:lnTo>
                    <a:pt x="64721" y="64721"/>
                  </a:lnTo>
                  <a:lnTo>
                    <a:pt x="64721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143504" y="2101723"/>
            <a:ext cx="72390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dirty="0">
                <a:latin typeface="Arial Narrow"/>
                <a:cs typeface="Arial Narrow"/>
              </a:rPr>
              <a:t>5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518661" y="2101723"/>
            <a:ext cx="72390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dirty="0">
                <a:latin typeface="Arial Narrow"/>
                <a:cs typeface="Arial Narrow"/>
              </a:rPr>
              <a:t>6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90575" y="1443481"/>
            <a:ext cx="891540" cy="578485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835"/>
              </a:spcBef>
            </a:pPr>
            <a:r>
              <a:rPr sz="1200" b="1" dirty="0">
                <a:latin typeface="Arial Narrow"/>
                <a:cs typeface="Arial Narrow"/>
              </a:rPr>
              <a:t>Костный</a:t>
            </a:r>
            <a:r>
              <a:rPr sz="1200" b="1" spc="-105" dirty="0">
                <a:latin typeface="Arial Narrow"/>
                <a:cs typeface="Arial Narrow"/>
              </a:rPr>
              <a:t> </a:t>
            </a:r>
            <a:r>
              <a:rPr sz="1200" b="1" dirty="0">
                <a:latin typeface="Arial Narrow"/>
                <a:cs typeface="Arial Narrow"/>
              </a:rPr>
              <a:t>мозг</a:t>
            </a:r>
            <a:endParaRPr sz="1200">
              <a:latin typeface="Arial Narrow"/>
              <a:cs typeface="Arial Narrow"/>
            </a:endParaRPr>
          </a:p>
          <a:p>
            <a:pPr marR="5080" algn="r">
              <a:lnSpc>
                <a:spcPct val="100000"/>
              </a:lnSpc>
              <a:spcBef>
                <a:spcPts val="735"/>
              </a:spcBef>
            </a:pPr>
            <a:r>
              <a:rPr sz="1200" b="1" spc="-5" dirty="0">
                <a:latin typeface="Arial Narrow"/>
                <a:cs typeface="Arial Narrow"/>
              </a:rPr>
              <a:t>Легкие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210689" y="1146604"/>
            <a:ext cx="64769" cy="64769"/>
          </a:xfrm>
          <a:custGeom>
            <a:avLst/>
            <a:gdLst/>
            <a:ahLst/>
            <a:cxnLst/>
            <a:rect l="l" t="t" r="r" b="b"/>
            <a:pathLst>
              <a:path w="64769" h="64769">
                <a:moveTo>
                  <a:pt x="64721" y="0"/>
                </a:moveTo>
                <a:lnTo>
                  <a:pt x="0" y="0"/>
                </a:lnTo>
                <a:lnTo>
                  <a:pt x="0" y="64721"/>
                </a:lnTo>
                <a:lnTo>
                  <a:pt x="64721" y="64721"/>
                </a:lnTo>
                <a:lnTo>
                  <a:pt x="64721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210689" y="1300655"/>
            <a:ext cx="64769" cy="64769"/>
          </a:xfrm>
          <a:custGeom>
            <a:avLst/>
            <a:gdLst/>
            <a:ahLst/>
            <a:cxnLst/>
            <a:rect l="l" t="t" r="r" b="b"/>
            <a:pathLst>
              <a:path w="64769" h="64769">
                <a:moveTo>
                  <a:pt x="64721" y="0"/>
                </a:moveTo>
                <a:lnTo>
                  <a:pt x="0" y="0"/>
                </a:lnTo>
                <a:lnTo>
                  <a:pt x="0" y="64721"/>
                </a:lnTo>
                <a:lnTo>
                  <a:pt x="64721" y="64721"/>
                </a:lnTo>
                <a:lnTo>
                  <a:pt x="64721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327150" y="776096"/>
            <a:ext cx="2341880" cy="7924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latin typeface="Arial Narrow"/>
                <a:cs typeface="Arial Narrow"/>
              </a:rPr>
              <a:t>МСК </a:t>
            </a:r>
            <a:r>
              <a:rPr sz="1000" spc="-5" dirty="0">
                <a:latin typeface="Arial Narrow"/>
                <a:cs typeface="Arial Narrow"/>
              </a:rPr>
              <a:t>( 21 </a:t>
            </a:r>
            <a:r>
              <a:rPr sz="1000" spc="-10" dirty="0">
                <a:latin typeface="Arial Narrow"/>
                <a:cs typeface="Arial Narrow"/>
              </a:rPr>
              <a:t>сутки </a:t>
            </a:r>
            <a:r>
              <a:rPr sz="1000" spc="-5" dirty="0">
                <a:latin typeface="Arial Narrow"/>
                <a:cs typeface="Arial Narrow"/>
              </a:rPr>
              <a:t>эксперимента )</a:t>
            </a:r>
            <a:endParaRPr sz="1000">
              <a:latin typeface="Arial Narrow"/>
              <a:cs typeface="Arial Narrow"/>
            </a:endParaRPr>
          </a:p>
          <a:p>
            <a:pPr marL="975994">
              <a:lnSpc>
                <a:spcPct val="101200"/>
              </a:lnSpc>
              <a:spcBef>
                <a:spcPts val="710"/>
              </a:spcBef>
            </a:pPr>
            <a:r>
              <a:rPr sz="1000" spc="-5" dirty="0">
                <a:latin typeface="Arial Narrow"/>
                <a:cs typeface="Arial Narrow"/>
              </a:rPr>
              <a:t>Пн</a:t>
            </a:r>
            <a:r>
              <a:rPr sz="1000" spc="-10" dirty="0">
                <a:latin typeface="Arial Narrow"/>
                <a:cs typeface="Arial Narrow"/>
              </a:rPr>
              <a:t>евм</a:t>
            </a:r>
            <a:r>
              <a:rPr sz="1000" spc="-5" dirty="0">
                <a:latin typeface="Arial Narrow"/>
                <a:cs typeface="Arial Narrow"/>
              </a:rPr>
              <a:t>офибро</a:t>
            </a:r>
            <a:r>
              <a:rPr sz="1000" spc="-10" dirty="0">
                <a:latin typeface="Arial Narrow"/>
                <a:cs typeface="Arial Narrow"/>
              </a:rPr>
              <a:t>з+</a:t>
            </a:r>
            <a:r>
              <a:rPr sz="1000" spc="-5" dirty="0">
                <a:latin typeface="Arial Narrow"/>
                <a:cs typeface="Arial Narrow"/>
              </a:rPr>
              <a:t>К</a:t>
            </a:r>
            <a:r>
              <a:rPr sz="1000" spc="-10" dirty="0">
                <a:latin typeface="Arial Narrow"/>
                <a:cs typeface="Arial Narrow"/>
              </a:rPr>
              <a:t>ета</a:t>
            </a:r>
            <a:r>
              <a:rPr sz="1000" dirty="0">
                <a:latin typeface="Arial Narrow"/>
                <a:cs typeface="Arial Narrow"/>
              </a:rPr>
              <a:t>н</a:t>
            </a:r>
            <a:r>
              <a:rPr sz="1000" spc="-10" dirty="0">
                <a:latin typeface="Arial Narrow"/>
                <a:cs typeface="Arial Narrow"/>
              </a:rPr>
              <a:t>се</a:t>
            </a:r>
            <a:r>
              <a:rPr sz="1000" spc="-5" dirty="0">
                <a:latin typeface="Arial Narrow"/>
                <a:cs typeface="Arial Narrow"/>
              </a:rPr>
              <a:t>р</a:t>
            </a:r>
            <a:r>
              <a:rPr sz="1000" spc="-10" dirty="0">
                <a:latin typeface="Arial Narrow"/>
                <a:cs typeface="Arial Narrow"/>
              </a:rPr>
              <a:t>ин  </a:t>
            </a:r>
            <a:r>
              <a:rPr sz="1000" spc="-5" dirty="0">
                <a:latin typeface="Arial Narrow"/>
                <a:cs typeface="Arial Narrow"/>
              </a:rPr>
              <a:t>Пневмофиброз</a:t>
            </a:r>
            <a:endParaRPr sz="1000">
              <a:latin typeface="Arial Narrow"/>
              <a:cs typeface="Arial Narrow"/>
            </a:endParaRPr>
          </a:p>
          <a:p>
            <a:pPr marL="975994">
              <a:lnSpc>
                <a:spcPct val="100000"/>
              </a:lnSpc>
              <a:spcBef>
                <a:spcPts val="15"/>
              </a:spcBef>
            </a:pPr>
            <a:r>
              <a:rPr sz="1000" spc="-5" dirty="0">
                <a:latin typeface="Arial Narrow"/>
                <a:cs typeface="Arial Narrow"/>
              </a:rPr>
              <a:t>Интактный</a:t>
            </a:r>
            <a:r>
              <a:rPr sz="1000" spc="-15" dirty="0">
                <a:latin typeface="Arial Narrow"/>
                <a:cs typeface="Arial Narrow"/>
              </a:rPr>
              <a:t> </a:t>
            </a:r>
            <a:r>
              <a:rPr sz="1000" spc="-5" dirty="0">
                <a:latin typeface="Arial Narrow"/>
                <a:cs typeface="Arial Narrow"/>
              </a:rPr>
              <a:t>контроль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987922" y="863853"/>
            <a:ext cx="27565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  <a:tabLst>
                <a:tab pos="1367155" algn="l"/>
                <a:tab pos="2176780" algn="l"/>
              </a:tabLst>
            </a:pPr>
            <a:r>
              <a:rPr sz="1200" spc="-5" dirty="0">
                <a:latin typeface="Arial Narrow"/>
                <a:cs typeface="Arial Narrow"/>
              </a:rPr>
              <a:t>Инт</a:t>
            </a:r>
            <a:r>
              <a:rPr sz="1200" spc="5" dirty="0">
                <a:latin typeface="Arial Narrow"/>
                <a:cs typeface="Arial Narrow"/>
              </a:rPr>
              <a:t>е</a:t>
            </a:r>
            <a:r>
              <a:rPr sz="1200" dirty="0">
                <a:latin typeface="Arial Narrow"/>
                <a:cs typeface="Arial Narrow"/>
              </a:rPr>
              <a:t>н</a:t>
            </a:r>
            <a:r>
              <a:rPr sz="1200" spc="-5" dirty="0">
                <a:latin typeface="Arial Narrow"/>
                <a:cs typeface="Arial Narrow"/>
              </a:rPr>
              <a:t>с</a:t>
            </a:r>
            <a:r>
              <a:rPr sz="1200" spc="-15" dirty="0">
                <a:latin typeface="Arial Narrow"/>
                <a:cs typeface="Arial Narrow"/>
              </a:rPr>
              <a:t>и</a:t>
            </a:r>
            <a:r>
              <a:rPr sz="1200" dirty="0">
                <a:latin typeface="Arial Narrow"/>
                <a:cs typeface="Arial Narrow"/>
              </a:rPr>
              <a:t>вно</a:t>
            </a:r>
            <a:r>
              <a:rPr sz="1200" spc="-15" dirty="0">
                <a:latin typeface="Arial Narrow"/>
                <a:cs typeface="Arial Narrow"/>
              </a:rPr>
              <a:t>с</a:t>
            </a:r>
            <a:r>
              <a:rPr sz="1200" dirty="0">
                <a:latin typeface="Arial Narrow"/>
                <a:cs typeface="Arial Narrow"/>
              </a:rPr>
              <a:t>ть	ро</a:t>
            </a:r>
            <a:r>
              <a:rPr sz="1200" spc="-15" dirty="0">
                <a:latin typeface="Arial Narrow"/>
                <a:cs typeface="Arial Narrow"/>
              </a:rPr>
              <a:t>с</a:t>
            </a:r>
            <a:r>
              <a:rPr sz="1200" dirty="0">
                <a:latin typeface="Arial Narrow"/>
                <a:cs typeface="Arial Narrow"/>
              </a:rPr>
              <a:t>та	</a:t>
            </a:r>
            <a:r>
              <a:rPr sz="1200" spc="-5" dirty="0">
                <a:latin typeface="Arial Narrow"/>
                <a:cs typeface="Arial Narrow"/>
              </a:rPr>
              <a:t>м</a:t>
            </a:r>
            <a:r>
              <a:rPr sz="1200" dirty="0">
                <a:latin typeface="Arial Narrow"/>
                <a:cs typeface="Arial Narrow"/>
              </a:rPr>
              <a:t>он</a:t>
            </a:r>
            <a:r>
              <a:rPr sz="1200" spc="-15" dirty="0">
                <a:latin typeface="Arial Narrow"/>
                <a:cs typeface="Arial Narrow"/>
              </a:rPr>
              <a:t>о</a:t>
            </a:r>
            <a:r>
              <a:rPr sz="1200" spc="-5" dirty="0">
                <a:latin typeface="Arial Narrow"/>
                <a:cs typeface="Arial Narrow"/>
              </a:rPr>
              <a:t>сл</a:t>
            </a:r>
            <a:r>
              <a:rPr sz="1200" spc="5" dirty="0">
                <a:latin typeface="Arial Narrow"/>
                <a:cs typeface="Arial Narrow"/>
              </a:rPr>
              <a:t>о</a:t>
            </a:r>
            <a:r>
              <a:rPr sz="1200" dirty="0">
                <a:latin typeface="Arial Narrow"/>
                <a:cs typeface="Arial Narrow"/>
              </a:rPr>
              <a:t>я  в </a:t>
            </a:r>
            <a:r>
              <a:rPr sz="1200" spc="-5" dirty="0">
                <a:latin typeface="Arial Narrow"/>
                <a:cs typeface="Arial Narrow"/>
              </a:rPr>
              <a:t>культуре CD45+ клеток легких </a:t>
            </a:r>
            <a:r>
              <a:rPr sz="1200" dirty="0">
                <a:latin typeface="Arial Narrow"/>
                <a:cs typeface="Arial Narrow"/>
              </a:rPr>
              <a:t>мышей,  </a:t>
            </a:r>
            <a:r>
              <a:rPr sz="1200" spc="-5" dirty="0">
                <a:latin typeface="Arial Narrow"/>
                <a:cs typeface="Arial Narrow"/>
              </a:rPr>
              <a:t>полученных на </a:t>
            </a:r>
            <a:r>
              <a:rPr sz="1200" dirty="0">
                <a:latin typeface="Arial Narrow"/>
                <a:cs typeface="Arial Narrow"/>
              </a:rPr>
              <a:t>21 </a:t>
            </a:r>
            <a:r>
              <a:rPr sz="1200" spc="-5" dirty="0">
                <a:latin typeface="Arial Narrow"/>
                <a:cs typeface="Arial Narrow"/>
              </a:rPr>
              <a:t>сутки</a:t>
            </a:r>
            <a:r>
              <a:rPr sz="1200" spc="-30" dirty="0">
                <a:latin typeface="Arial Narrow"/>
                <a:cs typeface="Arial Narrow"/>
              </a:rPr>
              <a:t> </a:t>
            </a:r>
            <a:r>
              <a:rPr sz="1200" spc="-5" dirty="0">
                <a:latin typeface="Arial Narrow"/>
                <a:cs typeface="Arial Narrow"/>
              </a:rPr>
              <a:t>эксперимента</a:t>
            </a:r>
            <a:endParaRPr sz="1200">
              <a:latin typeface="Arial Narrow"/>
              <a:cs typeface="Arial Narrow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6370200" y="1650777"/>
            <a:ext cx="2223135" cy="1805305"/>
            <a:chOff x="6370200" y="1650777"/>
            <a:chExt cx="2223135" cy="1805305"/>
          </a:xfrm>
        </p:grpSpPr>
        <p:sp>
          <p:nvSpPr>
            <p:cNvPr id="14" name="object 14"/>
            <p:cNvSpPr/>
            <p:nvPr/>
          </p:nvSpPr>
          <p:spPr>
            <a:xfrm>
              <a:off x="6370200" y="1653361"/>
              <a:ext cx="2220595" cy="1802764"/>
            </a:xfrm>
            <a:custGeom>
              <a:avLst/>
              <a:gdLst/>
              <a:ahLst/>
              <a:cxnLst/>
              <a:rect l="l" t="t" r="r" b="b"/>
              <a:pathLst>
                <a:path w="2220595" h="1802764">
                  <a:moveTo>
                    <a:pt x="28329" y="0"/>
                  </a:moveTo>
                  <a:lnTo>
                    <a:pt x="28329" y="1771490"/>
                  </a:lnTo>
                </a:path>
                <a:path w="2220595" h="1802764">
                  <a:moveTo>
                    <a:pt x="0" y="1776657"/>
                  </a:moveTo>
                  <a:lnTo>
                    <a:pt x="22663" y="1776657"/>
                  </a:lnTo>
                </a:path>
                <a:path w="2220595" h="1802764">
                  <a:moveTo>
                    <a:pt x="0" y="1553931"/>
                  </a:moveTo>
                  <a:lnTo>
                    <a:pt x="22663" y="1553931"/>
                  </a:lnTo>
                </a:path>
                <a:path w="2220595" h="1802764">
                  <a:moveTo>
                    <a:pt x="0" y="1331191"/>
                  </a:moveTo>
                  <a:lnTo>
                    <a:pt x="22663" y="1331191"/>
                  </a:lnTo>
                </a:path>
                <a:path w="2220595" h="1802764">
                  <a:moveTo>
                    <a:pt x="0" y="1108499"/>
                  </a:moveTo>
                  <a:lnTo>
                    <a:pt x="22663" y="1108499"/>
                  </a:lnTo>
                </a:path>
                <a:path w="2220595" h="1802764">
                  <a:moveTo>
                    <a:pt x="0" y="890905"/>
                  </a:moveTo>
                  <a:lnTo>
                    <a:pt x="22663" y="890905"/>
                  </a:lnTo>
                </a:path>
                <a:path w="2220595" h="1802764">
                  <a:moveTo>
                    <a:pt x="0" y="668213"/>
                  </a:moveTo>
                  <a:lnTo>
                    <a:pt x="22663" y="668213"/>
                  </a:lnTo>
                </a:path>
                <a:path w="2220595" h="1802764">
                  <a:moveTo>
                    <a:pt x="0" y="445452"/>
                  </a:moveTo>
                  <a:lnTo>
                    <a:pt x="22663" y="445452"/>
                  </a:lnTo>
                </a:path>
                <a:path w="2220595" h="1802764">
                  <a:moveTo>
                    <a:pt x="0" y="222760"/>
                  </a:moveTo>
                  <a:lnTo>
                    <a:pt x="22663" y="222760"/>
                  </a:lnTo>
                </a:path>
                <a:path w="2220595" h="1802764">
                  <a:moveTo>
                    <a:pt x="0" y="0"/>
                  </a:moveTo>
                  <a:lnTo>
                    <a:pt x="22663" y="0"/>
                  </a:lnTo>
                </a:path>
                <a:path w="2220595" h="1802764">
                  <a:moveTo>
                    <a:pt x="28329" y="1776657"/>
                  </a:moveTo>
                  <a:lnTo>
                    <a:pt x="2214434" y="1776657"/>
                  </a:lnTo>
                </a:path>
                <a:path w="2220595" h="1802764">
                  <a:moveTo>
                    <a:pt x="28329" y="1802668"/>
                  </a:moveTo>
                  <a:lnTo>
                    <a:pt x="28329" y="1781997"/>
                  </a:lnTo>
                </a:path>
                <a:path w="2220595" h="1802764">
                  <a:moveTo>
                    <a:pt x="227011" y="1802668"/>
                  </a:moveTo>
                  <a:lnTo>
                    <a:pt x="227011" y="1781997"/>
                  </a:lnTo>
                </a:path>
                <a:path w="2220595" h="1802764">
                  <a:moveTo>
                    <a:pt x="425692" y="1802668"/>
                  </a:moveTo>
                  <a:lnTo>
                    <a:pt x="425692" y="1781997"/>
                  </a:lnTo>
                </a:path>
                <a:path w="2220595" h="1802764">
                  <a:moveTo>
                    <a:pt x="624525" y="1802668"/>
                  </a:moveTo>
                  <a:lnTo>
                    <a:pt x="624525" y="1781997"/>
                  </a:lnTo>
                </a:path>
                <a:path w="2220595" h="1802764">
                  <a:moveTo>
                    <a:pt x="823283" y="1802668"/>
                  </a:moveTo>
                  <a:lnTo>
                    <a:pt x="823283" y="1781997"/>
                  </a:lnTo>
                </a:path>
                <a:path w="2220595" h="1802764">
                  <a:moveTo>
                    <a:pt x="1021965" y="1802668"/>
                  </a:moveTo>
                  <a:lnTo>
                    <a:pt x="1021965" y="1781997"/>
                  </a:lnTo>
                </a:path>
                <a:path w="2220595" h="1802764">
                  <a:moveTo>
                    <a:pt x="1226464" y="1802668"/>
                  </a:moveTo>
                  <a:lnTo>
                    <a:pt x="1226464" y="1781997"/>
                  </a:lnTo>
                </a:path>
                <a:path w="2220595" h="1802764">
                  <a:moveTo>
                    <a:pt x="1425146" y="1802668"/>
                  </a:moveTo>
                  <a:lnTo>
                    <a:pt x="1425146" y="1781997"/>
                  </a:lnTo>
                </a:path>
                <a:path w="2220595" h="1802764">
                  <a:moveTo>
                    <a:pt x="1623827" y="1802668"/>
                  </a:moveTo>
                  <a:lnTo>
                    <a:pt x="1623827" y="1781997"/>
                  </a:lnTo>
                </a:path>
                <a:path w="2220595" h="1802764">
                  <a:moveTo>
                    <a:pt x="1822736" y="1802668"/>
                  </a:moveTo>
                  <a:lnTo>
                    <a:pt x="1822736" y="1781997"/>
                  </a:lnTo>
                </a:path>
                <a:path w="2220595" h="1802764">
                  <a:moveTo>
                    <a:pt x="2021342" y="1802668"/>
                  </a:moveTo>
                  <a:lnTo>
                    <a:pt x="2021342" y="1781997"/>
                  </a:lnTo>
                </a:path>
                <a:path w="2220595" h="1802764">
                  <a:moveTo>
                    <a:pt x="2220100" y="1802668"/>
                  </a:moveTo>
                  <a:lnTo>
                    <a:pt x="2220100" y="1781997"/>
                  </a:lnTo>
                </a:path>
              </a:pathLst>
            </a:custGeom>
            <a:ln w="541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500703" y="3000262"/>
              <a:ext cx="193040" cy="41910"/>
            </a:xfrm>
            <a:custGeom>
              <a:avLst/>
              <a:gdLst/>
              <a:ahLst/>
              <a:cxnLst/>
              <a:rect l="l" t="t" r="r" b="b"/>
              <a:pathLst>
                <a:path w="193040" h="41910">
                  <a:moveTo>
                    <a:pt x="0" y="41320"/>
                  </a:moveTo>
                  <a:lnTo>
                    <a:pt x="193016" y="0"/>
                  </a:lnTo>
                </a:path>
              </a:pathLst>
            </a:custGeom>
            <a:ln w="5189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742067" y="2994991"/>
              <a:ext cx="153670" cy="0"/>
            </a:xfrm>
            <a:custGeom>
              <a:avLst/>
              <a:gdLst/>
              <a:ahLst/>
              <a:cxnLst/>
              <a:rect l="l" t="t" r="r" b="b"/>
              <a:pathLst>
                <a:path w="153670">
                  <a:moveTo>
                    <a:pt x="0" y="0"/>
                  </a:moveTo>
                  <a:lnTo>
                    <a:pt x="153107" y="0"/>
                  </a:lnTo>
                </a:path>
              </a:pathLst>
            </a:custGeom>
            <a:ln w="15711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898256" y="2570312"/>
              <a:ext cx="1584325" cy="419734"/>
            </a:xfrm>
            <a:custGeom>
              <a:avLst/>
              <a:gdLst/>
              <a:ahLst/>
              <a:cxnLst/>
              <a:rect l="l" t="t" r="r" b="b"/>
              <a:pathLst>
                <a:path w="1584325" h="419735">
                  <a:moveTo>
                    <a:pt x="0" y="419407"/>
                  </a:moveTo>
                  <a:lnTo>
                    <a:pt x="193016" y="383234"/>
                  </a:lnTo>
                </a:path>
                <a:path w="1584325" h="419735">
                  <a:moveTo>
                    <a:pt x="198681" y="383234"/>
                  </a:moveTo>
                  <a:lnTo>
                    <a:pt x="391697" y="321084"/>
                  </a:lnTo>
                </a:path>
                <a:path w="1584325" h="419735">
                  <a:moveTo>
                    <a:pt x="397363" y="321084"/>
                  </a:moveTo>
                  <a:lnTo>
                    <a:pt x="590379" y="295246"/>
                  </a:lnTo>
                </a:path>
                <a:path w="1584325" h="419735">
                  <a:moveTo>
                    <a:pt x="596272" y="295246"/>
                  </a:moveTo>
                  <a:lnTo>
                    <a:pt x="789288" y="238195"/>
                  </a:lnTo>
                </a:path>
                <a:path w="1584325" h="419735">
                  <a:moveTo>
                    <a:pt x="794954" y="238195"/>
                  </a:moveTo>
                  <a:lnTo>
                    <a:pt x="987970" y="77652"/>
                  </a:lnTo>
                </a:path>
                <a:path w="1584325" h="419735">
                  <a:moveTo>
                    <a:pt x="993636" y="72485"/>
                  </a:moveTo>
                  <a:lnTo>
                    <a:pt x="1186652" y="62012"/>
                  </a:lnTo>
                </a:path>
                <a:path w="1584325" h="419735">
                  <a:moveTo>
                    <a:pt x="1192318" y="62012"/>
                  </a:moveTo>
                  <a:lnTo>
                    <a:pt x="1385485" y="20670"/>
                  </a:lnTo>
                </a:path>
                <a:path w="1584325" h="419735">
                  <a:moveTo>
                    <a:pt x="1391151" y="20670"/>
                  </a:moveTo>
                  <a:lnTo>
                    <a:pt x="1584167" y="0"/>
                  </a:lnTo>
                </a:path>
              </a:pathLst>
            </a:custGeom>
            <a:ln w="5416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498117" y="2976800"/>
              <a:ext cx="159385" cy="0"/>
            </a:xfrm>
            <a:custGeom>
              <a:avLst/>
              <a:gdLst/>
              <a:ahLst/>
              <a:cxnLst/>
              <a:rect l="l" t="t" r="r" b="b"/>
              <a:pathLst>
                <a:path w="159384">
                  <a:moveTo>
                    <a:pt x="0" y="0"/>
                  </a:moveTo>
                  <a:lnTo>
                    <a:pt x="158773" y="0"/>
                  </a:lnTo>
                </a:path>
              </a:pathLst>
            </a:custGeom>
            <a:ln w="20674">
              <a:solidFill>
                <a:srgbClr val="008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699385" y="1746585"/>
              <a:ext cx="1783080" cy="1223010"/>
            </a:xfrm>
            <a:custGeom>
              <a:avLst/>
              <a:gdLst/>
              <a:ahLst/>
              <a:cxnLst/>
              <a:rect l="l" t="t" r="r" b="b"/>
              <a:pathLst>
                <a:path w="1783079" h="1223010">
                  <a:moveTo>
                    <a:pt x="0" y="1222463"/>
                  </a:moveTo>
                  <a:lnTo>
                    <a:pt x="193204" y="1124139"/>
                  </a:lnTo>
                </a:path>
                <a:path w="1783079" h="1223010">
                  <a:moveTo>
                    <a:pt x="198870" y="1124139"/>
                  </a:moveTo>
                  <a:lnTo>
                    <a:pt x="391886" y="1041250"/>
                  </a:lnTo>
                </a:path>
                <a:path w="1783079" h="1223010">
                  <a:moveTo>
                    <a:pt x="397552" y="1041250"/>
                  </a:moveTo>
                  <a:lnTo>
                    <a:pt x="590568" y="999771"/>
                  </a:lnTo>
                </a:path>
                <a:path w="1783079" h="1223010">
                  <a:moveTo>
                    <a:pt x="596234" y="999771"/>
                  </a:moveTo>
                  <a:lnTo>
                    <a:pt x="795143" y="720028"/>
                  </a:lnTo>
                </a:path>
                <a:path w="1783079" h="1223010">
                  <a:moveTo>
                    <a:pt x="795143" y="714860"/>
                  </a:moveTo>
                  <a:lnTo>
                    <a:pt x="993825" y="424782"/>
                  </a:lnTo>
                </a:path>
                <a:path w="1783079" h="1223010">
                  <a:moveTo>
                    <a:pt x="993825" y="419614"/>
                  </a:moveTo>
                  <a:lnTo>
                    <a:pt x="1192506" y="134703"/>
                  </a:lnTo>
                </a:path>
                <a:path w="1783079" h="1223010">
                  <a:moveTo>
                    <a:pt x="1192506" y="129536"/>
                  </a:moveTo>
                  <a:lnTo>
                    <a:pt x="1385523" y="119200"/>
                  </a:lnTo>
                </a:path>
                <a:path w="1783079" h="1223010">
                  <a:moveTo>
                    <a:pt x="1391188" y="119200"/>
                  </a:moveTo>
                  <a:lnTo>
                    <a:pt x="1584356" y="62149"/>
                  </a:lnTo>
                </a:path>
                <a:path w="1783079" h="1223010">
                  <a:moveTo>
                    <a:pt x="1590021" y="62149"/>
                  </a:moveTo>
                  <a:lnTo>
                    <a:pt x="1783037" y="0"/>
                  </a:lnTo>
                </a:path>
              </a:pathLst>
            </a:custGeom>
            <a:ln w="5416">
              <a:solidFill>
                <a:srgbClr val="008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500703" y="3098599"/>
              <a:ext cx="193040" cy="129539"/>
            </a:xfrm>
            <a:custGeom>
              <a:avLst/>
              <a:gdLst/>
              <a:ahLst/>
              <a:cxnLst/>
              <a:rect l="l" t="t" r="r" b="b"/>
              <a:pathLst>
                <a:path w="193040" h="129539">
                  <a:moveTo>
                    <a:pt x="0" y="129536"/>
                  </a:moveTo>
                  <a:lnTo>
                    <a:pt x="193016" y="0"/>
                  </a:lnTo>
                </a:path>
              </a:pathLst>
            </a:custGeom>
            <a:ln w="532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699385" y="3077928"/>
              <a:ext cx="193675" cy="15875"/>
            </a:xfrm>
            <a:custGeom>
              <a:avLst/>
              <a:gdLst/>
              <a:ahLst/>
              <a:cxnLst/>
              <a:rect l="l" t="t" r="r" b="b"/>
              <a:pathLst>
                <a:path w="193675" h="15875">
                  <a:moveTo>
                    <a:pt x="-2585" y="7751"/>
                  </a:moveTo>
                  <a:lnTo>
                    <a:pt x="195790" y="7751"/>
                  </a:lnTo>
                </a:path>
              </a:pathLst>
            </a:custGeom>
            <a:ln w="2067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898256" y="3062253"/>
              <a:ext cx="193040" cy="15875"/>
            </a:xfrm>
            <a:custGeom>
              <a:avLst/>
              <a:gdLst/>
              <a:ahLst/>
              <a:cxnLst/>
              <a:rect l="l" t="t" r="r" b="b"/>
              <a:pathLst>
                <a:path w="193040" h="15875">
                  <a:moveTo>
                    <a:pt x="-2585" y="7837"/>
                  </a:moveTo>
                  <a:lnTo>
                    <a:pt x="195601" y="7837"/>
                  </a:lnTo>
                </a:path>
              </a:pathLst>
            </a:custGeom>
            <a:ln w="2084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096937" y="2808507"/>
              <a:ext cx="988060" cy="254000"/>
            </a:xfrm>
            <a:custGeom>
              <a:avLst/>
              <a:gdLst/>
              <a:ahLst/>
              <a:cxnLst/>
              <a:rect l="l" t="t" r="r" b="b"/>
              <a:pathLst>
                <a:path w="988059" h="254000">
                  <a:moveTo>
                    <a:pt x="0" y="253746"/>
                  </a:moveTo>
                  <a:lnTo>
                    <a:pt x="193016" y="248578"/>
                  </a:lnTo>
                </a:path>
                <a:path w="988059" h="254000">
                  <a:moveTo>
                    <a:pt x="198681" y="248578"/>
                  </a:moveTo>
                  <a:lnTo>
                    <a:pt x="391697" y="124368"/>
                  </a:lnTo>
                </a:path>
                <a:path w="988059" h="254000">
                  <a:moveTo>
                    <a:pt x="596272" y="113895"/>
                  </a:moveTo>
                  <a:lnTo>
                    <a:pt x="789288" y="25838"/>
                  </a:lnTo>
                </a:path>
                <a:path w="988059" h="254000">
                  <a:moveTo>
                    <a:pt x="794954" y="25838"/>
                  </a:moveTo>
                  <a:lnTo>
                    <a:pt x="987970" y="0"/>
                  </a:lnTo>
                </a:path>
              </a:pathLst>
            </a:custGeom>
            <a:ln w="541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8090574" y="2793004"/>
              <a:ext cx="193675" cy="15875"/>
            </a:xfrm>
            <a:custGeom>
              <a:avLst/>
              <a:gdLst/>
              <a:ahLst/>
              <a:cxnLst/>
              <a:rect l="l" t="t" r="r" b="b"/>
              <a:pathLst>
                <a:path w="193675" h="15875">
                  <a:moveTo>
                    <a:pt x="-2585" y="7751"/>
                  </a:moveTo>
                  <a:lnTo>
                    <a:pt x="195752" y="7751"/>
                  </a:lnTo>
                </a:path>
              </a:pathLst>
            </a:custGeom>
            <a:ln w="2067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8289407" y="2730854"/>
              <a:ext cx="193040" cy="62230"/>
            </a:xfrm>
            <a:custGeom>
              <a:avLst/>
              <a:gdLst/>
              <a:ahLst/>
              <a:cxnLst/>
              <a:rect l="l" t="t" r="r" b="b"/>
              <a:pathLst>
                <a:path w="193040" h="62230">
                  <a:moveTo>
                    <a:pt x="0" y="62149"/>
                  </a:moveTo>
                  <a:lnTo>
                    <a:pt x="193016" y="0"/>
                  </a:lnTo>
                </a:path>
              </a:pathLst>
            </a:custGeom>
            <a:ln w="521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6458209" y="3023495"/>
              <a:ext cx="85725" cy="57150"/>
            </a:xfrm>
            <a:custGeom>
              <a:avLst/>
              <a:gdLst/>
              <a:ahLst/>
              <a:cxnLst/>
              <a:rect l="l" t="t" r="r" b="b"/>
              <a:pathLst>
                <a:path w="85725" h="57150">
                  <a:moveTo>
                    <a:pt x="0" y="57016"/>
                  </a:moveTo>
                  <a:lnTo>
                    <a:pt x="85176" y="57016"/>
                  </a:lnTo>
                  <a:lnTo>
                    <a:pt x="85176" y="0"/>
                  </a:lnTo>
                  <a:lnTo>
                    <a:pt x="0" y="0"/>
                  </a:lnTo>
                  <a:lnTo>
                    <a:pt x="0" y="57016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6466708" y="3010597"/>
              <a:ext cx="68580" cy="62230"/>
            </a:xfrm>
            <a:custGeom>
              <a:avLst/>
              <a:gdLst/>
              <a:ahLst/>
              <a:cxnLst/>
              <a:rect l="l" t="t" r="r" b="b"/>
              <a:pathLst>
                <a:path w="68579" h="62230">
                  <a:moveTo>
                    <a:pt x="33995" y="30985"/>
                  </a:moveTo>
                  <a:lnTo>
                    <a:pt x="0" y="0"/>
                  </a:lnTo>
                </a:path>
                <a:path w="68579" h="62230">
                  <a:moveTo>
                    <a:pt x="33995" y="30985"/>
                  </a:moveTo>
                  <a:lnTo>
                    <a:pt x="67990" y="62163"/>
                  </a:lnTo>
                </a:path>
                <a:path w="68579" h="62230">
                  <a:moveTo>
                    <a:pt x="33995" y="30985"/>
                  </a:moveTo>
                  <a:lnTo>
                    <a:pt x="0" y="62163"/>
                  </a:lnTo>
                </a:path>
                <a:path w="68579" h="62230">
                  <a:moveTo>
                    <a:pt x="33995" y="30985"/>
                  </a:moveTo>
                  <a:lnTo>
                    <a:pt x="67990" y="0"/>
                  </a:lnTo>
                </a:path>
              </a:pathLst>
            </a:custGeom>
            <a:ln w="5416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6656891" y="3007979"/>
              <a:ext cx="85725" cy="31115"/>
            </a:xfrm>
            <a:custGeom>
              <a:avLst/>
              <a:gdLst/>
              <a:ahLst/>
              <a:cxnLst/>
              <a:rect l="l" t="t" r="r" b="b"/>
              <a:pathLst>
                <a:path w="85725" h="31114">
                  <a:moveTo>
                    <a:pt x="0" y="31019"/>
                  </a:moveTo>
                  <a:lnTo>
                    <a:pt x="85176" y="31019"/>
                  </a:lnTo>
                  <a:lnTo>
                    <a:pt x="85176" y="0"/>
                  </a:lnTo>
                  <a:lnTo>
                    <a:pt x="0" y="0"/>
                  </a:lnTo>
                  <a:lnTo>
                    <a:pt x="0" y="31019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6665390" y="2969049"/>
              <a:ext cx="68580" cy="62230"/>
            </a:xfrm>
            <a:custGeom>
              <a:avLst/>
              <a:gdLst/>
              <a:ahLst/>
              <a:cxnLst/>
              <a:rect l="l" t="t" r="r" b="b"/>
              <a:pathLst>
                <a:path w="68579" h="62230">
                  <a:moveTo>
                    <a:pt x="33995" y="31212"/>
                  </a:moveTo>
                  <a:lnTo>
                    <a:pt x="0" y="0"/>
                  </a:lnTo>
                </a:path>
                <a:path w="68579" h="62230">
                  <a:moveTo>
                    <a:pt x="33995" y="31212"/>
                  </a:moveTo>
                  <a:lnTo>
                    <a:pt x="68178" y="62198"/>
                  </a:lnTo>
                </a:path>
                <a:path w="68579" h="62230">
                  <a:moveTo>
                    <a:pt x="33995" y="31212"/>
                  </a:moveTo>
                  <a:lnTo>
                    <a:pt x="0" y="62198"/>
                  </a:lnTo>
                </a:path>
                <a:path w="68579" h="62230">
                  <a:moveTo>
                    <a:pt x="33995" y="31212"/>
                  </a:moveTo>
                  <a:lnTo>
                    <a:pt x="68178" y="0"/>
                  </a:lnTo>
                </a:path>
              </a:pathLst>
            </a:custGeom>
            <a:ln w="5416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855573" y="2950976"/>
              <a:ext cx="85725" cy="78105"/>
            </a:xfrm>
            <a:custGeom>
              <a:avLst/>
              <a:gdLst/>
              <a:ahLst/>
              <a:cxnLst/>
              <a:rect l="l" t="t" r="r" b="b"/>
              <a:pathLst>
                <a:path w="85725" h="78105">
                  <a:moveTo>
                    <a:pt x="85176" y="0"/>
                  </a:moveTo>
                  <a:lnTo>
                    <a:pt x="0" y="0"/>
                  </a:lnTo>
                  <a:lnTo>
                    <a:pt x="0" y="77687"/>
                  </a:lnTo>
                  <a:lnTo>
                    <a:pt x="85176" y="77687"/>
                  </a:lnTo>
                  <a:lnTo>
                    <a:pt x="85176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6864072" y="2958713"/>
              <a:ext cx="68580" cy="62230"/>
            </a:xfrm>
            <a:custGeom>
              <a:avLst/>
              <a:gdLst/>
              <a:ahLst/>
              <a:cxnLst/>
              <a:rect l="l" t="t" r="r" b="b"/>
              <a:pathLst>
                <a:path w="68579" h="62230">
                  <a:moveTo>
                    <a:pt x="34183" y="31006"/>
                  </a:moveTo>
                  <a:lnTo>
                    <a:pt x="0" y="0"/>
                  </a:lnTo>
                </a:path>
                <a:path w="68579" h="62230">
                  <a:moveTo>
                    <a:pt x="34183" y="31006"/>
                  </a:moveTo>
                  <a:lnTo>
                    <a:pt x="68178" y="62198"/>
                  </a:lnTo>
                </a:path>
                <a:path w="68579" h="62230">
                  <a:moveTo>
                    <a:pt x="34183" y="31006"/>
                  </a:moveTo>
                  <a:lnTo>
                    <a:pt x="0" y="62198"/>
                  </a:lnTo>
                </a:path>
                <a:path w="68579" h="62230">
                  <a:moveTo>
                    <a:pt x="34183" y="31006"/>
                  </a:moveTo>
                  <a:lnTo>
                    <a:pt x="68178" y="0"/>
                  </a:lnTo>
                </a:path>
              </a:pathLst>
            </a:custGeom>
            <a:ln w="5416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7054255" y="2914650"/>
              <a:ext cx="85725" cy="78105"/>
            </a:xfrm>
            <a:custGeom>
              <a:avLst/>
              <a:gdLst/>
              <a:ahLst/>
              <a:cxnLst/>
              <a:rect l="l" t="t" r="r" b="b"/>
              <a:pathLst>
                <a:path w="85725" h="78105">
                  <a:moveTo>
                    <a:pt x="85176" y="0"/>
                  </a:moveTo>
                  <a:lnTo>
                    <a:pt x="0" y="0"/>
                  </a:lnTo>
                  <a:lnTo>
                    <a:pt x="0" y="77687"/>
                  </a:lnTo>
                  <a:lnTo>
                    <a:pt x="85176" y="77687"/>
                  </a:lnTo>
                  <a:lnTo>
                    <a:pt x="85176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7062942" y="2922402"/>
              <a:ext cx="68580" cy="62230"/>
            </a:xfrm>
            <a:custGeom>
              <a:avLst/>
              <a:gdLst/>
              <a:ahLst/>
              <a:cxnLst/>
              <a:rect l="l" t="t" r="r" b="b"/>
              <a:pathLst>
                <a:path w="68579" h="62230">
                  <a:moveTo>
                    <a:pt x="33995" y="31143"/>
                  </a:moveTo>
                  <a:lnTo>
                    <a:pt x="0" y="0"/>
                  </a:lnTo>
                </a:path>
                <a:path w="68579" h="62230">
                  <a:moveTo>
                    <a:pt x="33995" y="31143"/>
                  </a:moveTo>
                  <a:lnTo>
                    <a:pt x="67990" y="62149"/>
                  </a:lnTo>
                </a:path>
                <a:path w="68579" h="62230">
                  <a:moveTo>
                    <a:pt x="33995" y="31143"/>
                  </a:moveTo>
                  <a:lnTo>
                    <a:pt x="0" y="62149"/>
                  </a:lnTo>
                </a:path>
                <a:path w="68579" h="62230">
                  <a:moveTo>
                    <a:pt x="33995" y="31143"/>
                  </a:moveTo>
                  <a:lnTo>
                    <a:pt x="67990" y="0"/>
                  </a:lnTo>
                </a:path>
              </a:pathLst>
            </a:custGeom>
            <a:ln w="5416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7253163" y="2852638"/>
              <a:ext cx="85725" cy="78105"/>
            </a:xfrm>
            <a:custGeom>
              <a:avLst/>
              <a:gdLst/>
              <a:ahLst/>
              <a:cxnLst/>
              <a:rect l="l" t="t" r="r" b="b"/>
              <a:pathLst>
                <a:path w="85725" h="78105">
                  <a:moveTo>
                    <a:pt x="85176" y="0"/>
                  </a:moveTo>
                  <a:lnTo>
                    <a:pt x="0" y="0"/>
                  </a:lnTo>
                  <a:lnTo>
                    <a:pt x="0" y="77687"/>
                  </a:lnTo>
                  <a:lnTo>
                    <a:pt x="85176" y="77687"/>
                  </a:lnTo>
                  <a:lnTo>
                    <a:pt x="85176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7261624" y="2860390"/>
              <a:ext cx="68580" cy="62230"/>
            </a:xfrm>
            <a:custGeom>
              <a:avLst/>
              <a:gdLst/>
              <a:ahLst/>
              <a:cxnLst/>
              <a:rect l="l" t="t" r="r" b="b"/>
              <a:pathLst>
                <a:path w="68579" h="62230">
                  <a:moveTo>
                    <a:pt x="33995" y="31006"/>
                  </a:moveTo>
                  <a:lnTo>
                    <a:pt x="0" y="0"/>
                  </a:lnTo>
                </a:path>
                <a:path w="68579" h="62230">
                  <a:moveTo>
                    <a:pt x="33995" y="31006"/>
                  </a:moveTo>
                  <a:lnTo>
                    <a:pt x="68216" y="62012"/>
                  </a:lnTo>
                </a:path>
                <a:path w="68579" h="62230">
                  <a:moveTo>
                    <a:pt x="33995" y="31006"/>
                  </a:moveTo>
                  <a:lnTo>
                    <a:pt x="0" y="62012"/>
                  </a:lnTo>
                </a:path>
                <a:path w="68579" h="62230">
                  <a:moveTo>
                    <a:pt x="33995" y="31006"/>
                  </a:moveTo>
                  <a:lnTo>
                    <a:pt x="68216" y="0"/>
                  </a:lnTo>
                </a:path>
              </a:pathLst>
            </a:custGeom>
            <a:ln w="5416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7451839" y="2826600"/>
              <a:ext cx="85725" cy="78105"/>
            </a:xfrm>
            <a:custGeom>
              <a:avLst/>
              <a:gdLst/>
              <a:ahLst/>
              <a:cxnLst/>
              <a:rect l="l" t="t" r="r" b="b"/>
              <a:pathLst>
                <a:path w="85725" h="78105">
                  <a:moveTo>
                    <a:pt x="85178" y="0"/>
                  </a:moveTo>
                  <a:lnTo>
                    <a:pt x="0" y="0"/>
                  </a:lnTo>
                  <a:lnTo>
                    <a:pt x="0" y="62217"/>
                  </a:lnTo>
                  <a:lnTo>
                    <a:pt x="0" y="77685"/>
                  </a:lnTo>
                  <a:lnTo>
                    <a:pt x="85178" y="77685"/>
                  </a:lnTo>
                  <a:lnTo>
                    <a:pt x="85178" y="62217"/>
                  </a:lnTo>
                  <a:lnTo>
                    <a:pt x="85178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7460306" y="2834345"/>
              <a:ext cx="68580" cy="62230"/>
            </a:xfrm>
            <a:custGeom>
              <a:avLst/>
              <a:gdLst/>
              <a:ahLst/>
              <a:cxnLst/>
              <a:rect l="l" t="t" r="r" b="b"/>
              <a:pathLst>
                <a:path w="68579" h="62230">
                  <a:moveTo>
                    <a:pt x="34221" y="31212"/>
                  </a:moveTo>
                  <a:lnTo>
                    <a:pt x="0" y="0"/>
                  </a:lnTo>
                </a:path>
                <a:path w="68579" h="62230">
                  <a:moveTo>
                    <a:pt x="34221" y="31212"/>
                  </a:moveTo>
                  <a:lnTo>
                    <a:pt x="68216" y="62218"/>
                  </a:lnTo>
                </a:path>
                <a:path w="68579" h="62230">
                  <a:moveTo>
                    <a:pt x="34221" y="31212"/>
                  </a:moveTo>
                  <a:lnTo>
                    <a:pt x="0" y="62218"/>
                  </a:lnTo>
                </a:path>
                <a:path w="68579" h="62230">
                  <a:moveTo>
                    <a:pt x="34221" y="31212"/>
                  </a:moveTo>
                  <a:lnTo>
                    <a:pt x="68216" y="0"/>
                  </a:lnTo>
                </a:path>
              </a:pathLst>
            </a:custGeom>
            <a:ln w="5416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7650527" y="2769611"/>
              <a:ext cx="85725" cy="78105"/>
            </a:xfrm>
            <a:custGeom>
              <a:avLst/>
              <a:gdLst/>
              <a:ahLst/>
              <a:cxnLst/>
              <a:rect l="l" t="t" r="r" b="b"/>
              <a:pathLst>
                <a:path w="85725" h="78105">
                  <a:moveTo>
                    <a:pt x="85176" y="0"/>
                  </a:moveTo>
                  <a:lnTo>
                    <a:pt x="0" y="0"/>
                  </a:lnTo>
                  <a:lnTo>
                    <a:pt x="0" y="77687"/>
                  </a:lnTo>
                  <a:lnTo>
                    <a:pt x="85176" y="77687"/>
                  </a:lnTo>
                  <a:lnTo>
                    <a:pt x="85176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7658988" y="2777363"/>
              <a:ext cx="68580" cy="62230"/>
            </a:xfrm>
            <a:custGeom>
              <a:avLst/>
              <a:gdLst/>
              <a:ahLst/>
              <a:cxnLst/>
              <a:rect l="l" t="t" r="r" b="b"/>
              <a:pathLst>
                <a:path w="68579" h="62230">
                  <a:moveTo>
                    <a:pt x="34221" y="31143"/>
                  </a:moveTo>
                  <a:lnTo>
                    <a:pt x="0" y="0"/>
                  </a:lnTo>
                </a:path>
                <a:path w="68579" h="62230">
                  <a:moveTo>
                    <a:pt x="34221" y="31143"/>
                  </a:moveTo>
                  <a:lnTo>
                    <a:pt x="68216" y="62149"/>
                  </a:lnTo>
                </a:path>
                <a:path w="68579" h="62230">
                  <a:moveTo>
                    <a:pt x="34221" y="31143"/>
                  </a:moveTo>
                  <a:lnTo>
                    <a:pt x="0" y="62149"/>
                  </a:lnTo>
                </a:path>
                <a:path w="68579" h="62230">
                  <a:moveTo>
                    <a:pt x="34221" y="31143"/>
                  </a:moveTo>
                  <a:lnTo>
                    <a:pt x="68216" y="0"/>
                  </a:lnTo>
                </a:path>
              </a:pathLst>
            </a:custGeom>
            <a:ln w="5416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49360" y="2603901"/>
              <a:ext cx="85176" cy="77687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48042" y="2593566"/>
              <a:ext cx="85176" cy="77687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46724" y="2552018"/>
              <a:ext cx="85176" cy="77687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45633" y="2531347"/>
              <a:ext cx="85176" cy="77687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6458209" y="2945808"/>
              <a:ext cx="85725" cy="78105"/>
            </a:xfrm>
            <a:custGeom>
              <a:avLst/>
              <a:gdLst/>
              <a:ahLst/>
              <a:cxnLst/>
              <a:rect l="l" t="t" r="r" b="b"/>
              <a:pathLst>
                <a:path w="85725" h="78105">
                  <a:moveTo>
                    <a:pt x="85176" y="0"/>
                  </a:moveTo>
                  <a:lnTo>
                    <a:pt x="0" y="0"/>
                  </a:lnTo>
                  <a:lnTo>
                    <a:pt x="0" y="77687"/>
                  </a:lnTo>
                  <a:lnTo>
                    <a:pt x="85176" y="77687"/>
                  </a:lnTo>
                  <a:lnTo>
                    <a:pt x="85176" y="0"/>
                  </a:lnTo>
                  <a:close/>
                </a:path>
              </a:pathLst>
            </a:custGeom>
            <a:solidFill>
              <a:srgbClr val="008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6466708" y="2953546"/>
              <a:ext cx="68580" cy="62230"/>
            </a:xfrm>
            <a:custGeom>
              <a:avLst/>
              <a:gdLst/>
              <a:ahLst/>
              <a:cxnLst/>
              <a:rect l="l" t="t" r="r" b="b"/>
              <a:pathLst>
                <a:path w="68579" h="62230">
                  <a:moveTo>
                    <a:pt x="33995" y="31006"/>
                  </a:moveTo>
                  <a:lnTo>
                    <a:pt x="0" y="0"/>
                  </a:lnTo>
                </a:path>
                <a:path w="68579" h="62230">
                  <a:moveTo>
                    <a:pt x="33995" y="31006"/>
                  </a:moveTo>
                  <a:lnTo>
                    <a:pt x="67990" y="62218"/>
                  </a:lnTo>
                </a:path>
                <a:path w="68579" h="62230">
                  <a:moveTo>
                    <a:pt x="33995" y="31006"/>
                  </a:moveTo>
                  <a:lnTo>
                    <a:pt x="0" y="62218"/>
                  </a:lnTo>
                </a:path>
                <a:path w="68579" h="62230">
                  <a:moveTo>
                    <a:pt x="33995" y="31006"/>
                  </a:moveTo>
                  <a:lnTo>
                    <a:pt x="67990" y="0"/>
                  </a:lnTo>
                </a:path>
              </a:pathLst>
            </a:custGeom>
            <a:ln w="5416">
              <a:solidFill>
                <a:srgbClr val="008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6656891" y="2930291"/>
              <a:ext cx="85725" cy="78105"/>
            </a:xfrm>
            <a:custGeom>
              <a:avLst/>
              <a:gdLst/>
              <a:ahLst/>
              <a:cxnLst/>
              <a:rect l="l" t="t" r="r" b="b"/>
              <a:pathLst>
                <a:path w="85725" h="78105">
                  <a:moveTo>
                    <a:pt x="85176" y="0"/>
                  </a:moveTo>
                  <a:lnTo>
                    <a:pt x="0" y="0"/>
                  </a:lnTo>
                  <a:lnTo>
                    <a:pt x="0" y="77687"/>
                  </a:lnTo>
                  <a:lnTo>
                    <a:pt x="85176" y="77687"/>
                  </a:lnTo>
                  <a:lnTo>
                    <a:pt x="85176" y="0"/>
                  </a:lnTo>
                  <a:close/>
                </a:path>
              </a:pathLst>
            </a:custGeom>
            <a:solidFill>
              <a:srgbClr val="008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6665390" y="2938043"/>
              <a:ext cx="68580" cy="62230"/>
            </a:xfrm>
            <a:custGeom>
              <a:avLst/>
              <a:gdLst/>
              <a:ahLst/>
              <a:cxnLst/>
              <a:rect l="l" t="t" r="r" b="b"/>
              <a:pathLst>
                <a:path w="68579" h="62230">
                  <a:moveTo>
                    <a:pt x="33995" y="31006"/>
                  </a:moveTo>
                  <a:lnTo>
                    <a:pt x="0" y="0"/>
                  </a:lnTo>
                </a:path>
                <a:path w="68579" h="62230">
                  <a:moveTo>
                    <a:pt x="33995" y="31006"/>
                  </a:moveTo>
                  <a:lnTo>
                    <a:pt x="68178" y="62218"/>
                  </a:lnTo>
                </a:path>
                <a:path w="68579" h="62230">
                  <a:moveTo>
                    <a:pt x="33995" y="31006"/>
                  </a:moveTo>
                  <a:lnTo>
                    <a:pt x="0" y="62218"/>
                  </a:lnTo>
                </a:path>
                <a:path w="68579" h="62230">
                  <a:moveTo>
                    <a:pt x="33995" y="31006"/>
                  </a:moveTo>
                  <a:lnTo>
                    <a:pt x="68178" y="0"/>
                  </a:lnTo>
                </a:path>
              </a:pathLst>
            </a:custGeom>
            <a:ln w="5416">
              <a:solidFill>
                <a:srgbClr val="008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6855573" y="2831761"/>
              <a:ext cx="85725" cy="78105"/>
            </a:xfrm>
            <a:custGeom>
              <a:avLst/>
              <a:gdLst/>
              <a:ahLst/>
              <a:cxnLst/>
              <a:rect l="l" t="t" r="r" b="b"/>
              <a:pathLst>
                <a:path w="85725" h="78105">
                  <a:moveTo>
                    <a:pt x="85176" y="0"/>
                  </a:moveTo>
                  <a:lnTo>
                    <a:pt x="0" y="0"/>
                  </a:lnTo>
                  <a:lnTo>
                    <a:pt x="0" y="77687"/>
                  </a:lnTo>
                  <a:lnTo>
                    <a:pt x="85176" y="77687"/>
                  </a:lnTo>
                  <a:lnTo>
                    <a:pt x="85176" y="0"/>
                  </a:lnTo>
                  <a:close/>
                </a:path>
              </a:pathLst>
            </a:custGeom>
            <a:solidFill>
              <a:srgbClr val="008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6864072" y="2839513"/>
              <a:ext cx="68580" cy="62230"/>
            </a:xfrm>
            <a:custGeom>
              <a:avLst/>
              <a:gdLst/>
              <a:ahLst/>
              <a:cxnLst/>
              <a:rect l="l" t="t" r="r" b="b"/>
              <a:pathLst>
                <a:path w="68579" h="62230">
                  <a:moveTo>
                    <a:pt x="34183" y="31212"/>
                  </a:moveTo>
                  <a:lnTo>
                    <a:pt x="0" y="0"/>
                  </a:lnTo>
                </a:path>
                <a:path w="68579" h="62230">
                  <a:moveTo>
                    <a:pt x="34183" y="31212"/>
                  </a:moveTo>
                  <a:lnTo>
                    <a:pt x="68178" y="62218"/>
                  </a:lnTo>
                </a:path>
                <a:path w="68579" h="62230">
                  <a:moveTo>
                    <a:pt x="34183" y="31212"/>
                  </a:moveTo>
                  <a:lnTo>
                    <a:pt x="0" y="62218"/>
                  </a:lnTo>
                </a:path>
                <a:path w="68579" h="62230">
                  <a:moveTo>
                    <a:pt x="34183" y="31212"/>
                  </a:moveTo>
                  <a:lnTo>
                    <a:pt x="68178" y="0"/>
                  </a:lnTo>
                </a:path>
              </a:pathLst>
            </a:custGeom>
            <a:ln w="5416">
              <a:solidFill>
                <a:srgbClr val="008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7054255" y="2748941"/>
              <a:ext cx="85725" cy="78105"/>
            </a:xfrm>
            <a:custGeom>
              <a:avLst/>
              <a:gdLst/>
              <a:ahLst/>
              <a:cxnLst/>
              <a:rect l="l" t="t" r="r" b="b"/>
              <a:pathLst>
                <a:path w="85725" h="78105">
                  <a:moveTo>
                    <a:pt x="85176" y="0"/>
                  </a:moveTo>
                  <a:lnTo>
                    <a:pt x="0" y="0"/>
                  </a:lnTo>
                  <a:lnTo>
                    <a:pt x="0" y="77687"/>
                  </a:lnTo>
                  <a:lnTo>
                    <a:pt x="85176" y="77687"/>
                  </a:lnTo>
                  <a:lnTo>
                    <a:pt x="85176" y="0"/>
                  </a:lnTo>
                  <a:close/>
                </a:path>
              </a:pathLst>
            </a:custGeom>
            <a:solidFill>
              <a:srgbClr val="008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7062942" y="2756692"/>
              <a:ext cx="68580" cy="62230"/>
            </a:xfrm>
            <a:custGeom>
              <a:avLst/>
              <a:gdLst/>
              <a:ahLst/>
              <a:cxnLst/>
              <a:rect l="l" t="t" r="r" b="b"/>
              <a:pathLst>
                <a:path w="68579" h="62230">
                  <a:moveTo>
                    <a:pt x="33995" y="31143"/>
                  </a:moveTo>
                  <a:lnTo>
                    <a:pt x="0" y="0"/>
                  </a:lnTo>
                </a:path>
                <a:path w="68579" h="62230">
                  <a:moveTo>
                    <a:pt x="33995" y="31143"/>
                  </a:moveTo>
                  <a:lnTo>
                    <a:pt x="67990" y="62149"/>
                  </a:lnTo>
                </a:path>
                <a:path w="68579" h="62230">
                  <a:moveTo>
                    <a:pt x="33995" y="31143"/>
                  </a:moveTo>
                  <a:lnTo>
                    <a:pt x="0" y="62149"/>
                  </a:lnTo>
                </a:path>
                <a:path w="68579" h="62230">
                  <a:moveTo>
                    <a:pt x="33995" y="31143"/>
                  </a:moveTo>
                  <a:lnTo>
                    <a:pt x="67990" y="0"/>
                  </a:lnTo>
                </a:path>
              </a:pathLst>
            </a:custGeom>
            <a:ln w="5416">
              <a:solidFill>
                <a:srgbClr val="008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7253163" y="2707599"/>
              <a:ext cx="85725" cy="78105"/>
            </a:xfrm>
            <a:custGeom>
              <a:avLst/>
              <a:gdLst/>
              <a:ahLst/>
              <a:cxnLst/>
              <a:rect l="l" t="t" r="r" b="b"/>
              <a:pathLst>
                <a:path w="85725" h="78105">
                  <a:moveTo>
                    <a:pt x="85176" y="0"/>
                  </a:moveTo>
                  <a:lnTo>
                    <a:pt x="0" y="0"/>
                  </a:lnTo>
                  <a:lnTo>
                    <a:pt x="0" y="77687"/>
                  </a:lnTo>
                  <a:lnTo>
                    <a:pt x="85176" y="77687"/>
                  </a:lnTo>
                  <a:lnTo>
                    <a:pt x="85176" y="0"/>
                  </a:lnTo>
                  <a:close/>
                </a:path>
              </a:pathLst>
            </a:custGeom>
            <a:solidFill>
              <a:srgbClr val="008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7261624" y="2715351"/>
              <a:ext cx="68580" cy="62230"/>
            </a:xfrm>
            <a:custGeom>
              <a:avLst/>
              <a:gdLst/>
              <a:ahLst/>
              <a:cxnLst/>
              <a:rect l="l" t="t" r="r" b="b"/>
              <a:pathLst>
                <a:path w="68579" h="62230">
                  <a:moveTo>
                    <a:pt x="33995" y="31006"/>
                  </a:moveTo>
                  <a:lnTo>
                    <a:pt x="0" y="0"/>
                  </a:lnTo>
                </a:path>
                <a:path w="68579" h="62230">
                  <a:moveTo>
                    <a:pt x="33995" y="31006"/>
                  </a:moveTo>
                  <a:lnTo>
                    <a:pt x="68216" y="62012"/>
                  </a:lnTo>
                </a:path>
                <a:path w="68579" h="62230">
                  <a:moveTo>
                    <a:pt x="33995" y="31006"/>
                  </a:moveTo>
                  <a:lnTo>
                    <a:pt x="0" y="62012"/>
                  </a:lnTo>
                </a:path>
                <a:path w="68579" h="62230">
                  <a:moveTo>
                    <a:pt x="33995" y="31006"/>
                  </a:moveTo>
                  <a:lnTo>
                    <a:pt x="68216" y="0"/>
                  </a:lnTo>
                </a:path>
              </a:pathLst>
            </a:custGeom>
            <a:ln w="5416">
              <a:solidFill>
                <a:srgbClr val="008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51845" y="2422689"/>
              <a:ext cx="85176" cy="77687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50527" y="2127443"/>
              <a:ext cx="85176" cy="77687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7849360" y="1837364"/>
              <a:ext cx="85725" cy="78105"/>
            </a:xfrm>
            <a:custGeom>
              <a:avLst/>
              <a:gdLst/>
              <a:ahLst/>
              <a:cxnLst/>
              <a:rect l="l" t="t" r="r" b="b"/>
              <a:pathLst>
                <a:path w="85725" h="78105">
                  <a:moveTo>
                    <a:pt x="85176" y="0"/>
                  </a:moveTo>
                  <a:lnTo>
                    <a:pt x="0" y="0"/>
                  </a:lnTo>
                  <a:lnTo>
                    <a:pt x="0" y="77687"/>
                  </a:lnTo>
                  <a:lnTo>
                    <a:pt x="85176" y="77687"/>
                  </a:lnTo>
                  <a:lnTo>
                    <a:pt x="85176" y="0"/>
                  </a:lnTo>
                  <a:close/>
                </a:path>
              </a:pathLst>
            </a:custGeom>
            <a:solidFill>
              <a:srgbClr val="008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7857897" y="1845116"/>
              <a:ext cx="68580" cy="62230"/>
            </a:xfrm>
            <a:custGeom>
              <a:avLst/>
              <a:gdLst/>
              <a:ahLst/>
              <a:cxnLst/>
              <a:rect l="l" t="t" r="r" b="b"/>
              <a:pathLst>
                <a:path w="68579" h="62230">
                  <a:moveTo>
                    <a:pt x="33995" y="31006"/>
                  </a:moveTo>
                  <a:lnTo>
                    <a:pt x="0" y="0"/>
                  </a:lnTo>
                </a:path>
                <a:path w="68579" h="62230">
                  <a:moveTo>
                    <a:pt x="33995" y="31006"/>
                  </a:moveTo>
                  <a:lnTo>
                    <a:pt x="68141" y="62149"/>
                  </a:lnTo>
                </a:path>
                <a:path w="68579" h="62230">
                  <a:moveTo>
                    <a:pt x="33995" y="31006"/>
                  </a:moveTo>
                  <a:lnTo>
                    <a:pt x="0" y="62149"/>
                  </a:lnTo>
                </a:path>
                <a:path w="68579" h="62230">
                  <a:moveTo>
                    <a:pt x="33995" y="31006"/>
                  </a:moveTo>
                  <a:lnTo>
                    <a:pt x="68141" y="0"/>
                  </a:lnTo>
                </a:path>
              </a:pathLst>
            </a:custGeom>
            <a:ln w="5416">
              <a:solidFill>
                <a:srgbClr val="008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8048042" y="1826856"/>
              <a:ext cx="85725" cy="78105"/>
            </a:xfrm>
            <a:custGeom>
              <a:avLst/>
              <a:gdLst/>
              <a:ahLst/>
              <a:cxnLst/>
              <a:rect l="l" t="t" r="r" b="b"/>
              <a:pathLst>
                <a:path w="85725" h="78105">
                  <a:moveTo>
                    <a:pt x="85176" y="0"/>
                  </a:moveTo>
                  <a:lnTo>
                    <a:pt x="0" y="0"/>
                  </a:lnTo>
                  <a:lnTo>
                    <a:pt x="0" y="77859"/>
                  </a:lnTo>
                  <a:lnTo>
                    <a:pt x="85176" y="77859"/>
                  </a:lnTo>
                  <a:lnTo>
                    <a:pt x="85176" y="0"/>
                  </a:lnTo>
                  <a:close/>
                </a:path>
              </a:pathLst>
            </a:custGeom>
            <a:solidFill>
              <a:srgbClr val="008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8056579" y="1834780"/>
              <a:ext cx="68580" cy="62230"/>
            </a:xfrm>
            <a:custGeom>
              <a:avLst/>
              <a:gdLst/>
              <a:ahLst/>
              <a:cxnLst/>
              <a:rect l="l" t="t" r="r" b="b"/>
              <a:pathLst>
                <a:path w="68579" h="62230">
                  <a:moveTo>
                    <a:pt x="33995" y="31006"/>
                  </a:moveTo>
                  <a:lnTo>
                    <a:pt x="0" y="0"/>
                  </a:lnTo>
                </a:path>
                <a:path w="68579" h="62230">
                  <a:moveTo>
                    <a:pt x="33995" y="31006"/>
                  </a:moveTo>
                  <a:lnTo>
                    <a:pt x="68141" y="62012"/>
                  </a:lnTo>
                </a:path>
                <a:path w="68579" h="62230">
                  <a:moveTo>
                    <a:pt x="33995" y="31006"/>
                  </a:moveTo>
                  <a:lnTo>
                    <a:pt x="0" y="62012"/>
                  </a:lnTo>
                </a:path>
                <a:path w="68579" h="62230">
                  <a:moveTo>
                    <a:pt x="33995" y="31006"/>
                  </a:moveTo>
                  <a:lnTo>
                    <a:pt x="68141" y="0"/>
                  </a:lnTo>
                </a:path>
              </a:pathLst>
            </a:custGeom>
            <a:ln w="5416">
              <a:solidFill>
                <a:srgbClr val="008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8246724" y="1769978"/>
              <a:ext cx="85725" cy="78105"/>
            </a:xfrm>
            <a:custGeom>
              <a:avLst/>
              <a:gdLst/>
              <a:ahLst/>
              <a:cxnLst/>
              <a:rect l="l" t="t" r="r" b="b"/>
              <a:pathLst>
                <a:path w="85725" h="78105">
                  <a:moveTo>
                    <a:pt x="85176" y="0"/>
                  </a:moveTo>
                  <a:lnTo>
                    <a:pt x="0" y="0"/>
                  </a:lnTo>
                  <a:lnTo>
                    <a:pt x="0" y="77687"/>
                  </a:lnTo>
                  <a:lnTo>
                    <a:pt x="85176" y="77687"/>
                  </a:lnTo>
                  <a:lnTo>
                    <a:pt x="85176" y="0"/>
                  </a:lnTo>
                  <a:close/>
                </a:path>
              </a:pathLst>
            </a:custGeom>
            <a:solidFill>
              <a:srgbClr val="008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8255261" y="1777729"/>
              <a:ext cx="68580" cy="62230"/>
            </a:xfrm>
            <a:custGeom>
              <a:avLst/>
              <a:gdLst/>
              <a:ahLst/>
              <a:cxnLst/>
              <a:rect l="l" t="t" r="r" b="b"/>
              <a:pathLst>
                <a:path w="68579" h="62230">
                  <a:moveTo>
                    <a:pt x="34146" y="31006"/>
                  </a:moveTo>
                  <a:lnTo>
                    <a:pt x="0" y="0"/>
                  </a:lnTo>
                </a:path>
                <a:path w="68579" h="62230">
                  <a:moveTo>
                    <a:pt x="34146" y="31006"/>
                  </a:moveTo>
                  <a:lnTo>
                    <a:pt x="68141" y="62218"/>
                  </a:lnTo>
                </a:path>
                <a:path w="68579" h="62230">
                  <a:moveTo>
                    <a:pt x="34146" y="31006"/>
                  </a:moveTo>
                  <a:lnTo>
                    <a:pt x="0" y="62218"/>
                  </a:lnTo>
                </a:path>
                <a:path w="68579" h="62230">
                  <a:moveTo>
                    <a:pt x="34146" y="31006"/>
                  </a:moveTo>
                  <a:lnTo>
                    <a:pt x="68141" y="0"/>
                  </a:lnTo>
                </a:path>
              </a:pathLst>
            </a:custGeom>
            <a:ln w="5416">
              <a:solidFill>
                <a:srgbClr val="008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8445633" y="1707828"/>
              <a:ext cx="85725" cy="78105"/>
            </a:xfrm>
            <a:custGeom>
              <a:avLst/>
              <a:gdLst/>
              <a:ahLst/>
              <a:cxnLst/>
              <a:rect l="l" t="t" r="r" b="b"/>
              <a:pathLst>
                <a:path w="85725" h="78105">
                  <a:moveTo>
                    <a:pt x="85176" y="0"/>
                  </a:moveTo>
                  <a:lnTo>
                    <a:pt x="0" y="0"/>
                  </a:lnTo>
                  <a:lnTo>
                    <a:pt x="0" y="77687"/>
                  </a:lnTo>
                  <a:lnTo>
                    <a:pt x="85176" y="77687"/>
                  </a:lnTo>
                  <a:lnTo>
                    <a:pt x="85176" y="0"/>
                  </a:lnTo>
                  <a:close/>
                </a:path>
              </a:pathLst>
            </a:custGeom>
            <a:solidFill>
              <a:srgbClr val="008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8454094" y="1715579"/>
              <a:ext cx="68580" cy="62230"/>
            </a:xfrm>
            <a:custGeom>
              <a:avLst/>
              <a:gdLst/>
              <a:ahLst/>
              <a:cxnLst/>
              <a:rect l="l" t="t" r="r" b="b"/>
              <a:pathLst>
                <a:path w="68579" h="62230">
                  <a:moveTo>
                    <a:pt x="33995" y="31006"/>
                  </a:moveTo>
                  <a:lnTo>
                    <a:pt x="0" y="0"/>
                  </a:lnTo>
                </a:path>
                <a:path w="68579" h="62230">
                  <a:moveTo>
                    <a:pt x="33995" y="31006"/>
                  </a:moveTo>
                  <a:lnTo>
                    <a:pt x="67990" y="62149"/>
                  </a:lnTo>
                </a:path>
                <a:path w="68579" h="62230">
                  <a:moveTo>
                    <a:pt x="33995" y="31006"/>
                  </a:moveTo>
                  <a:lnTo>
                    <a:pt x="0" y="62149"/>
                  </a:lnTo>
                </a:path>
                <a:path w="68579" h="62230">
                  <a:moveTo>
                    <a:pt x="33995" y="31006"/>
                  </a:moveTo>
                  <a:lnTo>
                    <a:pt x="67990" y="0"/>
                  </a:lnTo>
                </a:path>
              </a:pathLst>
            </a:custGeom>
            <a:ln w="5416">
              <a:solidFill>
                <a:srgbClr val="008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6458204" y="2691891"/>
              <a:ext cx="2061210" cy="565150"/>
            </a:xfrm>
            <a:custGeom>
              <a:avLst/>
              <a:gdLst/>
              <a:ahLst/>
              <a:cxnLst/>
              <a:rect l="l" t="t" r="r" b="b"/>
              <a:pathLst>
                <a:path w="2061209" h="565150">
                  <a:moveTo>
                    <a:pt x="73660" y="497319"/>
                  </a:moveTo>
                  <a:lnTo>
                    <a:pt x="0" y="497319"/>
                  </a:lnTo>
                  <a:lnTo>
                    <a:pt x="0" y="564667"/>
                  </a:lnTo>
                  <a:lnTo>
                    <a:pt x="73660" y="564667"/>
                  </a:lnTo>
                  <a:lnTo>
                    <a:pt x="73660" y="497319"/>
                  </a:lnTo>
                  <a:close/>
                </a:path>
                <a:path w="2061209" h="565150">
                  <a:moveTo>
                    <a:pt x="272529" y="362610"/>
                  </a:moveTo>
                  <a:lnTo>
                    <a:pt x="198678" y="362610"/>
                  </a:lnTo>
                  <a:lnTo>
                    <a:pt x="198678" y="429971"/>
                  </a:lnTo>
                  <a:lnTo>
                    <a:pt x="272529" y="429971"/>
                  </a:lnTo>
                  <a:lnTo>
                    <a:pt x="272529" y="362610"/>
                  </a:lnTo>
                  <a:close/>
                </a:path>
                <a:path w="2061209" h="565150">
                  <a:moveTo>
                    <a:pt x="471208" y="347116"/>
                  </a:moveTo>
                  <a:lnTo>
                    <a:pt x="397357" y="347116"/>
                  </a:lnTo>
                  <a:lnTo>
                    <a:pt x="397357" y="414464"/>
                  </a:lnTo>
                  <a:lnTo>
                    <a:pt x="471208" y="414464"/>
                  </a:lnTo>
                  <a:lnTo>
                    <a:pt x="471208" y="347116"/>
                  </a:lnTo>
                  <a:close/>
                </a:path>
                <a:path w="2061209" h="565150">
                  <a:moveTo>
                    <a:pt x="669886" y="331609"/>
                  </a:moveTo>
                  <a:lnTo>
                    <a:pt x="596049" y="331609"/>
                  </a:lnTo>
                  <a:lnTo>
                    <a:pt x="596049" y="398957"/>
                  </a:lnTo>
                  <a:lnTo>
                    <a:pt x="669886" y="398957"/>
                  </a:lnTo>
                  <a:lnTo>
                    <a:pt x="669886" y="331609"/>
                  </a:lnTo>
                  <a:close/>
                </a:path>
                <a:path w="2061209" h="565150">
                  <a:moveTo>
                    <a:pt x="868794" y="326440"/>
                  </a:moveTo>
                  <a:lnTo>
                    <a:pt x="794956" y="326440"/>
                  </a:lnTo>
                  <a:lnTo>
                    <a:pt x="794956" y="393788"/>
                  </a:lnTo>
                  <a:lnTo>
                    <a:pt x="868794" y="393788"/>
                  </a:lnTo>
                  <a:lnTo>
                    <a:pt x="868794" y="326440"/>
                  </a:lnTo>
                  <a:close/>
                </a:path>
                <a:path w="2061209" h="565150">
                  <a:moveTo>
                    <a:pt x="1464995" y="103708"/>
                  </a:moveTo>
                  <a:lnTo>
                    <a:pt x="1391145" y="103708"/>
                  </a:lnTo>
                  <a:lnTo>
                    <a:pt x="1391145" y="171056"/>
                  </a:lnTo>
                  <a:lnTo>
                    <a:pt x="1464995" y="171056"/>
                  </a:lnTo>
                  <a:lnTo>
                    <a:pt x="1464995" y="103708"/>
                  </a:lnTo>
                  <a:close/>
                </a:path>
                <a:path w="2061209" h="565150">
                  <a:moveTo>
                    <a:pt x="1663674" y="77724"/>
                  </a:moveTo>
                  <a:lnTo>
                    <a:pt x="1589836" y="77724"/>
                  </a:lnTo>
                  <a:lnTo>
                    <a:pt x="1589836" y="145072"/>
                  </a:lnTo>
                  <a:lnTo>
                    <a:pt x="1663674" y="145072"/>
                  </a:lnTo>
                  <a:lnTo>
                    <a:pt x="1663674" y="77724"/>
                  </a:lnTo>
                  <a:close/>
                </a:path>
                <a:path w="2061209" h="565150">
                  <a:moveTo>
                    <a:pt x="1862353" y="62217"/>
                  </a:moveTo>
                  <a:lnTo>
                    <a:pt x="1788515" y="62217"/>
                  </a:lnTo>
                  <a:lnTo>
                    <a:pt x="1788515" y="129578"/>
                  </a:lnTo>
                  <a:lnTo>
                    <a:pt x="1862353" y="129578"/>
                  </a:lnTo>
                  <a:lnTo>
                    <a:pt x="1862353" y="62217"/>
                  </a:lnTo>
                  <a:close/>
                </a:path>
                <a:path w="2061209" h="565150">
                  <a:moveTo>
                    <a:pt x="2061083" y="0"/>
                  </a:moveTo>
                  <a:lnTo>
                    <a:pt x="1987423" y="0"/>
                  </a:lnTo>
                  <a:lnTo>
                    <a:pt x="1987423" y="67360"/>
                  </a:lnTo>
                  <a:lnTo>
                    <a:pt x="2061083" y="67360"/>
                  </a:lnTo>
                  <a:lnTo>
                    <a:pt x="206108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" name="object 6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63216" y="1650777"/>
              <a:ext cx="181684" cy="77687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63216" y="1785481"/>
              <a:ext cx="181684" cy="77687"/>
            </a:xfrm>
            <a:prstGeom prst="rect">
              <a:avLst/>
            </a:prstGeom>
          </p:spPr>
        </p:pic>
      </p:grpSp>
      <p:sp>
        <p:nvSpPr>
          <p:cNvPr id="67" name="object 67"/>
          <p:cNvSpPr txBox="1"/>
          <p:nvPr/>
        </p:nvSpPr>
        <p:spPr>
          <a:xfrm>
            <a:off x="6275156" y="3363058"/>
            <a:ext cx="67310" cy="125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25" dirty="0">
                <a:latin typeface="Arial Narrow"/>
                <a:cs typeface="Arial Narrow"/>
              </a:rPr>
              <a:t>0</a:t>
            </a:r>
            <a:endParaRPr sz="650">
              <a:latin typeface="Arial Narrow"/>
              <a:cs typeface="Arial Narrow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6235307" y="3140331"/>
            <a:ext cx="104775" cy="125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10" dirty="0">
                <a:latin typeface="Arial Narrow"/>
                <a:cs typeface="Arial Narrow"/>
              </a:rPr>
              <a:t>10</a:t>
            </a:r>
            <a:endParaRPr sz="650">
              <a:latin typeface="Arial Narrow"/>
              <a:cs typeface="Arial Narrow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6235307" y="2917591"/>
            <a:ext cx="104775" cy="125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10" dirty="0">
                <a:latin typeface="Arial Narrow"/>
                <a:cs typeface="Arial Narrow"/>
              </a:rPr>
              <a:t>20</a:t>
            </a:r>
            <a:endParaRPr sz="650">
              <a:latin typeface="Arial Narrow"/>
              <a:cs typeface="Arial Narrow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6235307" y="2694899"/>
            <a:ext cx="104775" cy="125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10" dirty="0">
                <a:latin typeface="Arial Narrow"/>
                <a:cs typeface="Arial Narrow"/>
              </a:rPr>
              <a:t>30</a:t>
            </a:r>
            <a:endParaRPr sz="650">
              <a:latin typeface="Arial Narrow"/>
              <a:cs typeface="Arial Narrow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6235307" y="2477306"/>
            <a:ext cx="104775" cy="125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10" dirty="0">
                <a:latin typeface="Arial Narrow"/>
                <a:cs typeface="Arial Narrow"/>
              </a:rPr>
              <a:t>40</a:t>
            </a:r>
            <a:endParaRPr sz="650">
              <a:latin typeface="Arial Narrow"/>
              <a:cs typeface="Arial Narrow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6235307" y="2254614"/>
            <a:ext cx="104775" cy="125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10" dirty="0">
                <a:latin typeface="Arial Narrow"/>
                <a:cs typeface="Arial Narrow"/>
              </a:rPr>
              <a:t>50</a:t>
            </a:r>
            <a:endParaRPr sz="650">
              <a:latin typeface="Arial Narrow"/>
              <a:cs typeface="Arial Narrow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6235307" y="2031853"/>
            <a:ext cx="104775" cy="125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10" dirty="0">
                <a:latin typeface="Arial Narrow"/>
                <a:cs typeface="Arial Narrow"/>
              </a:rPr>
              <a:t>60</a:t>
            </a:r>
            <a:endParaRPr sz="650">
              <a:latin typeface="Arial Narrow"/>
              <a:cs typeface="Arial Narrow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6235307" y="1809161"/>
            <a:ext cx="104775" cy="125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10" dirty="0">
                <a:latin typeface="Arial Narrow"/>
                <a:cs typeface="Arial Narrow"/>
              </a:rPr>
              <a:t>70</a:t>
            </a:r>
            <a:endParaRPr sz="650">
              <a:latin typeface="Arial Narrow"/>
              <a:cs typeface="Arial Narrow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6520533" y="1609263"/>
            <a:ext cx="1010919" cy="419734"/>
          </a:xfrm>
          <a:prstGeom prst="rect">
            <a:avLst/>
          </a:prstGeom>
          <a:ln w="5253">
            <a:solidFill>
              <a:srgbClr val="000000"/>
            </a:solidFill>
          </a:ln>
        </p:spPr>
        <p:txBody>
          <a:bodyPr vert="horz" wrap="square" lIns="0" tIns="5715" rIns="0" bIns="0" rtlCol="0">
            <a:spAutoFit/>
          </a:bodyPr>
          <a:lstStyle/>
          <a:p>
            <a:pPr marL="255270">
              <a:lnSpc>
                <a:spcPct val="100000"/>
              </a:lnSpc>
              <a:spcBef>
                <a:spcPts val="45"/>
              </a:spcBef>
            </a:pPr>
            <a:r>
              <a:rPr sz="850" spc="25" dirty="0">
                <a:latin typeface="Arial Narrow"/>
                <a:cs typeface="Arial Narrow"/>
              </a:rPr>
              <a:t>ИК</a:t>
            </a:r>
            <a:endParaRPr sz="850">
              <a:latin typeface="Arial Narrow"/>
              <a:cs typeface="Arial Narrow"/>
            </a:endParaRPr>
          </a:p>
          <a:p>
            <a:pPr marL="42545">
              <a:lnSpc>
                <a:spcPct val="100000"/>
              </a:lnSpc>
              <a:spcBef>
                <a:spcPts val="40"/>
              </a:spcBef>
              <a:tabLst>
                <a:tab pos="243204" algn="l"/>
              </a:tabLst>
            </a:pPr>
            <a:r>
              <a:rPr sz="975" u="sng" spc="15" baseline="-29914" dirty="0">
                <a:uFill>
                  <a:solidFill>
                    <a:srgbClr val="FF0000"/>
                  </a:solidFill>
                </a:uFill>
                <a:latin typeface="Arial Narrow"/>
                <a:cs typeface="Arial Narrow"/>
              </a:rPr>
              <a:t> 	</a:t>
            </a:r>
            <a:r>
              <a:rPr sz="975" spc="-82" baseline="-29914" dirty="0">
                <a:latin typeface="Arial Narrow"/>
                <a:cs typeface="Arial Narrow"/>
              </a:rPr>
              <a:t> </a:t>
            </a:r>
            <a:r>
              <a:rPr sz="850" spc="30" dirty="0">
                <a:latin typeface="Arial Narrow"/>
                <a:cs typeface="Arial Narrow"/>
              </a:rPr>
              <a:t>ПФ</a:t>
            </a:r>
            <a:endParaRPr sz="850">
              <a:latin typeface="Arial Narrow"/>
              <a:cs typeface="Arial Narrow"/>
            </a:endParaRPr>
          </a:p>
          <a:p>
            <a:pPr marL="255270">
              <a:lnSpc>
                <a:spcPct val="100000"/>
              </a:lnSpc>
              <a:spcBef>
                <a:spcPts val="45"/>
              </a:spcBef>
            </a:pPr>
            <a:r>
              <a:rPr sz="850" spc="45" dirty="0">
                <a:latin typeface="Arial Narrow"/>
                <a:cs typeface="Arial Narrow"/>
              </a:rPr>
              <a:t>ПФ+кетансерин</a:t>
            </a:r>
            <a:endParaRPr sz="850">
              <a:latin typeface="Arial Narrow"/>
              <a:cs typeface="Arial Narrow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6235307" y="1586262"/>
            <a:ext cx="104775" cy="125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10" dirty="0">
                <a:latin typeface="Arial Narrow"/>
                <a:cs typeface="Arial Narrow"/>
              </a:rPr>
              <a:t>80</a:t>
            </a:r>
            <a:endParaRPr sz="650">
              <a:latin typeface="Arial Narrow"/>
              <a:cs typeface="Arial Narrow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6468172" y="3487427"/>
            <a:ext cx="2069464" cy="125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8595" algn="l"/>
              </a:tabLst>
            </a:pPr>
            <a:r>
              <a:rPr sz="650" spc="25" dirty="0">
                <a:latin typeface="Arial Narrow"/>
                <a:cs typeface="Arial Narrow"/>
              </a:rPr>
              <a:t>9	</a:t>
            </a:r>
            <a:r>
              <a:rPr sz="650" spc="20" dirty="0">
                <a:latin typeface="Arial Narrow"/>
                <a:cs typeface="Arial Narrow"/>
              </a:rPr>
              <a:t>10</a:t>
            </a:r>
            <a:r>
              <a:rPr sz="650" spc="95" dirty="0">
                <a:latin typeface="Arial Narrow"/>
                <a:cs typeface="Arial Narrow"/>
              </a:rPr>
              <a:t> </a:t>
            </a:r>
            <a:r>
              <a:rPr sz="650" spc="20" dirty="0">
                <a:latin typeface="Arial Narrow"/>
                <a:cs typeface="Arial Narrow"/>
              </a:rPr>
              <a:t>11</a:t>
            </a:r>
            <a:r>
              <a:rPr sz="650" spc="100" dirty="0">
                <a:latin typeface="Arial Narrow"/>
                <a:cs typeface="Arial Narrow"/>
              </a:rPr>
              <a:t> </a:t>
            </a:r>
            <a:r>
              <a:rPr sz="650" spc="20" dirty="0">
                <a:latin typeface="Arial Narrow"/>
                <a:cs typeface="Arial Narrow"/>
              </a:rPr>
              <a:t>12</a:t>
            </a:r>
            <a:r>
              <a:rPr sz="650" spc="95" dirty="0">
                <a:latin typeface="Arial Narrow"/>
                <a:cs typeface="Arial Narrow"/>
              </a:rPr>
              <a:t> </a:t>
            </a:r>
            <a:r>
              <a:rPr sz="650" spc="20" dirty="0">
                <a:latin typeface="Arial Narrow"/>
                <a:cs typeface="Arial Narrow"/>
              </a:rPr>
              <a:t>13</a:t>
            </a:r>
            <a:r>
              <a:rPr sz="650" spc="100" dirty="0">
                <a:latin typeface="Arial Narrow"/>
                <a:cs typeface="Arial Narrow"/>
              </a:rPr>
              <a:t> </a:t>
            </a:r>
            <a:r>
              <a:rPr sz="650" spc="20" dirty="0">
                <a:latin typeface="Arial Narrow"/>
                <a:cs typeface="Arial Narrow"/>
              </a:rPr>
              <a:t>14</a:t>
            </a:r>
            <a:r>
              <a:rPr sz="650" spc="95" dirty="0">
                <a:latin typeface="Arial Narrow"/>
                <a:cs typeface="Arial Narrow"/>
              </a:rPr>
              <a:t> </a:t>
            </a:r>
            <a:r>
              <a:rPr sz="650" spc="20" dirty="0">
                <a:latin typeface="Arial Narrow"/>
                <a:cs typeface="Arial Narrow"/>
              </a:rPr>
              <a:t>15</a:t>
            </a:r>
            <a:r>
              <a:rPr sz="650" spc="100" dirty="0">
                <a:latin typeface="Arial Narrow"/>
                <a:cs typeface="Arial Narrow"/>
              </a:rPr>
              <a:t> </a:t>
            </a:r>
            <a:r>
              <a:rPr sz="650" spc="20" dirty="0">
                <a:latin typeface="Arial Narrow"/>
                <a:cs typeface="Arial Narrow"/>
              </a:rPr>
              <a:t>16</a:t>
            </a:r>
            <a:r>
              <a:rPr sz="650" spc="95" dirty="0">
                <a:latin typeface="Arial Narrow"/>
                <a:cs typeface="Arial Narrow"/>
              </a:rPr>
              <a:t> </a:t>
            </a:r>
            <a:r>
              <a:rPr sz="650" spc="20" dirty="0">
                <a:latin typeface="Arial Narrow"/>
                <a:cs typeface="Arial Narrow"/>
              </a:rPr>
              <a:t>17</a:t>
            </a:r>
            <a:r>
              <a:rPr sz="650" spc="100" dirty="0">
                <a:latin typeface="Arial Narrow"/>
                <a:cs typeface="Arial Narrow"/>
              </a:rPr>
              <a:t> </a:t>
            </a:r>
            <a:r>
              <a:rPr sz="650" spc="20" dirty="0">
                <a:latin typeface="Arial Narrow"/>
                <a:cs typeface="Arial Narrow"/>
              </a:rPr>
              <a:t>18</a:t>
            </a:r>
            <a:r>
              <a:rPr sz="650" spc="100" dirty="0">
                <a:latin typeface="Arial Narrow"/>
                <a:cs typeface="Arial Narrow"/>
              </a:rPr>
              <a:t> </a:t>
            </a:r>
            <a:r>
              <a:rPr sz="650" spc="10" dirty="0">
                <a:latin typeface="Arial Narrow"/>
                <a:cs typeface="Arial Narrow"/>
              </a:rPr>
              <a:t>19</a:t>
            </a:r>
            <a:endParaRPr sz="650">
              <a:latin typeface="Arial Narrow"/>
              <a:cs typeface="Arial Narrow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5952086" y="1586754"/>
            <a:ext cx="142875" cy="1851025"/>
          </a:xfrm>
          <a:prstGeom prst="rect">
            <a:avLst/>
          </a:prstGeom>
        </p:spPr>
        <p:txBody>
          <a:bodyPr vert="vert270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800" dirty="0">
                <a:latin typeface="Arial Narrow"/>
                <a:cs typeface="Arial Narrow"/>
              </a:rPr>
              <a:t>% от </a:t>
            </a:r>
            <a:r>
              <a:rPr sz="800" spc="-5" dirty="0">
                <a:latin typeface="Arial Narrow"/>
                <a:cs typeface="Arial Narrow"/>
              </a:rPr>
              <a:t>общей </a:t>
            </a:r>
            <a:r>
              <a:rPr sz="800" dirty="0">
                <a:latin typeface="Arial Narrow"/>
                <a:cs typeface="Arial Narrow"/>
              </a:rPr>
              <a:t>площади </a:t>
            </a:r>
            <a:r>
              <a:rPr sz="800" spc="-5" dirty="0">
                <a:latin typeface="Arial Narrow"/>
                <a:cs typeface="Arial Narrow"/>
              </a:rPr>
              <a:t>культурального</a:t>
            </a:r>
            <a:r>
              <a:rPr sz="800" spc="-50" dirty="0">
                <a:latin typeface="Arial Narrow"/>
                <a:cs typeface="Arial Narrow"/>
              </a:rPr>
              <a:t> </a:t>
            </a:r>
            <a:r>
              <a:rPr sz="800" spc="-5" dirty="0">
                <a:latin typeface="Arial Narrow"/>
                <a:cs typeface="Arial Narrow"/>
              </a:rPr>
              <a:t>флакона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5379720" y="5059679"/>
            <a:ext cx="85725" cy="1318260"/>
          </a:xfrm>
          <a:custGeom>
            <a:avLst/>
            <a:gdLst/>
            <a:ahLst/>
            <a:cxnLst/>
            <a:rect l="l" t="t" r="r" b="b"/>
            <a:pathLst>
              <a:path w="85725" h="1318260">
                <a:moveTo>
                  <a:pt x="85344" y="0"/>
                </a:moveTo>
                <a:lnTo>
                  <a:pt x="0" y="0"/>
                </a:lnTo>
                <a:lnTo>
                  <a:pt x="0" y="1318260"/>
                </a:lnTo>
                <a:lnTo>
                  <a:pt x="85344" y="1318260"/>
                </a:lnTo>
                <a:lnTo>
                  <a:pt x="85344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5593079" y="5629655"/>
            <a:ext cx="85725" cy="748665"/>
          </a:xfrm>
          <a:custGeom>
            <a:avLst/>
            <a:gdLst/>
            <a:ahLst/>
            <a:cxnLst/>
            <a:rect l="l" t="t" r="r" b="b"/>
            <a:pathLst>
              <a:path w="85725" h="748664">
                <a:moveTo>
                  <a:pt x="85344" y="0"/>
                </a:moveTo>
                <a:lnTo>
                  <a:pt x="0" y="0"/>
                </a:lnTo>
                <a:lnTo>
                  <a:pt x="0" y="748284"/>
                </a:lnTo>
                <a:lnTo>
                  <a:pt x="85344" y="748284"/>
                </a:lnTo>
                <a:lnTo>
                  <a:pt x="85344" y="0"/>
                </a:lnTo>
                <a:close/>
              </a:path>
            </a:pathLst>
          </a:custGeom>
          <a:solidFill>
            <a:srgbClr val="7792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5167884" y="5158740"/>
            <a:ext cx="83820" cy="1219200"/>
          </a:xfrm>
          <a:custGeom>
            <a:avLst/>
            <a:gdLst/>
            <a:ahLst/>
            <a:cxnLst/>
            <a:rect l="l" t="t" r="r" b="b"/>
            <a:pathLst>
              <a:path w="83820" h="1219200">
                <a:moveTo>
                  <a:pt x="83820" y="0"/>
                </a:moveTo>
                <a:lnTo>
                  <a:pt x="0" y="0"/>
                </a:lnTo>
                <a:lnTo>
                  <a:pt x="0" y="1219200"/>
                </a:lnTo>
                <a:lnTo>
                  <a:pt x="83820" y="1219200"/>
                </a:lnTo>
                <a:lnTo>
                  <a:pt x="83820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5071871" y="4805171"/>
            <a:ext cx="32384" cy="1572895"/>
          </a:xfrm>
          <a:custGeom>
            <a:avLst/>
            <a:gdLst/>
            <a:ahLst/>
            <a:cxnLst/>
            <a:rect l="l" t="t" r="r" b="b"/>
            <a:pathLst>
              <a:path w="32385" h="1572895">
                <a:moveTo>
                  <a:pt x="32003" y="1572767"/>
                </a:moveTo>
                <a:lnTo>
                  <a:pt x="32003" y="0"/>
                </a:lnTo>
              </a:path>
              <a:path w="32385" h="1572895">
                <a:moveTo>
                  <a:pt x="0" y="1572767"/>
                </a:moveTo>
                <a:lnTo>
                  <a:pt x="32003" y="1572767"/>
                </a:lnTo>
              </a:path>
              <a:path w="32385" h="1572895">
                <a:moveTo>
                  <a:pt x="0" y="1376171"/>
                </a:moveTo>
                <a:lnTo>
                  <a:pt x="32003" y="1376171"/>
                </a:lnTo>
              </a:path>
              <a:path w="32385" h="1572895">
                <a:moveTo>
                  <a:pt x="0" y="1179575"/>
                </a:moveTo>
                <a:lnTo>
                  <a:pt x="32003" y="1179575"/>
                </a:lnTo>
              </a:path>
              <a:path w="32385" h="1572895">
                <a:moveTo>
                  <a:pt x="0" y="982979"/>
                </a:moveTo>
                <a:lnTo>
                  <a:pt x="32003" y="982979"/>
                </a:lnTo>
              </a:path>
              <a:path w="32385" h="1572895">
                <a:moveTo>
                  <a:pt x="0" y="786383"/>
                </a:moveTo>
                <a:lnTo>
                  <a:pt x="32003" y="786383"/>
                </a:lnTo>
              </a:path>
              <a:path w="32385" h="1572895">
                <a:moveTo>
                  <a:pt x="0" y="589787"/>
                </a:moveTo>
                <a:lnTo>
                  <a:pt x="32003" y="589787"/>
                </a:lnTo>
              </a:path>
              <a:path w="32385" h="1572895">
                <a:moveTo>
                  <a:pt x="0" y="393191"/>
                </a:moveTo>
                <a:lnTo>
                  <a:pt x="32003" y="393191"/>
                </a:lnTo>
              </a:path>
              <a:path w="32385" h="1572895">
                <a:moveTo>
                  <a:pt x="0" y="196595"/>
                </a:moveTo>
                <a:lnTo>
                  <a:pt x="32003" y="196595"/>
                </a:lnTo>
              </a:path>
              <a:path w="32385" h="1572895">
                <a:moveTo>
                  <a:pt x="0" y="0"/>
                </a:moveTo>
                <a:lnTo>
                  <a:pt x="32003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 txBox="1"/>
          <p:nvPr/>
        </p:nvSpPr>
        <p:spPr>
          <a:xfrm>
            <a:off x="4909565" y="5312791"/>
            <a:ext cx="118745" cy="11315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Arial Narrow"/>
                <a:cs typeface="Arial Narrow"/>
              </a:rPr>
              <a:t>50</a:t>
            </a:r>
            <a:endParaRPr sz="8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590"/>
              </a:spcBef>
            </a:pPr>
            <a:r>
              <a:rPr sz="800" spc="-10" dirty="0">
                <a:latin typeface="Arial Narrow"/>
                <a:cs typeface="Arial Narrow"/>
              </a:rPr>
              <a:t>40</a:t>
            </a:r>
            <a:endParaRPr sz="8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590"/>
              </a:spcBef>
            </a:pPr>
            <a:r>
              <a:rPr sz="800" spc="-10" dirty="0">
                <a:latin typeface="Arial Narrow"/>
                <a:cs typeface="Arial Narrow"/>
              </a:rPr>
              <a:t>30</a:t>
            </a:r>
            <a:endParaRPr sz="8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590"/>
              </a:spcBef>
            </a:pPr>
            <a:r>
              <a:rPr sz="800" spc="-10" dirty="0">
                <a:latin typeface="Arial Narrow"/>
                <a:cs typeface="Arial Narrow"/>
              </a:rPr>
              <a:t>20</a:t>
            </a:r>
            <a:endParaRPr sz="8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585"/>
              </a:spcBef>
            </a:pPr>
            <a:r>
              <a:rPr sz="800" spc="-10" dirty="0">
                <a:latin typeface="Arial Narrow"/>
                <a:cs typeface="Arial Narrow"/>
              </a:rPr>
              <a:t>10</a:t>
            </a:r>
            <a:endParaRPr sz="800">
              <a:latin typeface="Arial Narrow"/>
              <a:cs typeface="Arial Narrow"/>
            </a:endParaRPr>
          </a:p>
          <a:p>
            <a:pPr marL="58419">
              <a:lnSpc>
                <a:spcPct val="100000"/>
              </a:lnSpc>
              <a:spcBef>
                <a:spcPts val="590"/>
              </a:spcBef>
            </a:pPr>
            <a:r>
              <a:rPr sz="800" dirty="0">
                <a:latin typeface="Arial Narrow"/>
                <a:cs typeface="Arial Narrow"/>
              </a:rPr>
              <a:t>0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4909565" y="4723002"/>
            <a:ext cx="116839" cy="541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Arial Narrow"/>
                <a:cs typeface="Arial Narrow"/>
              </a:rPr>
              <a:t>80</a:t>
            </a:r>
            <a:endParaRPr sz="8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590"/>
              </a:spcBef>
            </a:pPr>
            <a:r>
              <a:rPr sz="800" spc="-10" dirty="0">
                <a:latin typeface="Arial Narrow"/>
                <a:cs typeface="Arial Narrow"/>
              </a:rPr>
              <a:t>70</a:t>
            </a:r>
            <a:endParaRPr sz="8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590"/>
              </a:spcBef>
            </a:pPr>
            <a:r>
              <a:rPr sz="800" spc="-10" dirty="0">
                <a:latin typeface="Arial Narrow"/>
                <a:cs typeface="Arial Narrow"/>
              </a:rPr>
              <a:t>60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5028691" y="4452620"/>
            <a:ext cx="69278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latin typeface="Arial Narrow"/>
                <a:cs typeface="Arial Narrow"/>
              </a:rPr>
              <a:t>Хо</a:t>
            </a:r>
            <a:r>
              <a:rPr sz="1100" dirty="0">
                <a:latin typeface="Arial Narrow"/>
                <a:cs typeface="Arial Narrow"/>
              </a:rPr>
              <a:t>ндроциты</a:t>
            </a:r>
            <a:endParaRPr sz="1100">
              <a:latin typeface="Arial Narrow"/>
              <a:cs typeface="Arial Narrow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6434328" y="5067300"/>
            <a:ext cx="81280" cy="1310640"/>
          </a:xfrm>
          <a:custGeom>
            <a:avLst/>
            <a:gdLst/>
            <a:ahLst/>
            <a:cxnLst/>
            <a:rect l="l" t="t" r="r" b="b"/>
            <a:pathLst>
              <a:path w="81279" h="1310639">
                <a:moveTo>
                  <a:pt x="80772" y="0"/>
                </a:moveTo>
                <a:lnTo>
                  <a:pt x="0" y="0"/>
                </a:lnTo>
                <a:lnTo>
                  <a:pt x="0" y="1310640"/>
                </a:lnTo>
                <a:lnTo>
                  <a:pt x="80772" y="1310640"/>
                </a:lnTo>
                <a:lnTo>
                  <a:pt x="80772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6637019" y="6246876"/>
            <a:ext cx="81280" cy="131445"/>
          </a:xfrm>
          <a:custGeom>
            <a:avLst/>
            <a:gdLst/>
            <a:ahLst/>
            <a:cxnLst/>
            <a:rect l="l" t="t" r="r" b="b"/>
            <a:pathLst>
              <a:path w="81279" h="131445">
                <a:moveTo>
                  <a:pt x="80772" y="0"/>
                </a:moveTo>
                <a:lnTo>
                  <a:pt x="0" y="0"/>
                </a:lnTo>
                <a:lnTo>
                  <a:pt x="0" y="131064"/>
                </a:lnTo>
                <a:lnTo>
                  <a:pt x="80772" y="131064"/>
                </a:lnTo>
                <a:lnTo>
                  <a:pt x="80772" y="0"/>
                </a:lnTo>
                <a:close/>
              </a:path>
            </a:pathLst>
          </a:custGeom>
          <a:solidFill>
            <a:srgbClr val="7792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6231635" y="4936235"/>
            <a:ext cx="81280" cy="1442085"/>
          </a:xfrm>
          <a:custGeom>
            <a:avLst/>
            <a:gdLst/>
            <a:ahLst/>
            <a:cxnLst/>
            <a:rect l="l" t="t" r="r" b="b"/>
            <a:pathLst>
              <a:path w="81279" h="1442085">
                <a:moveTo>
                  <a:pt x="80772" y="0"/>
                </a:moveTo>
                <a:lnTo>
                  <a:pt x="0" y="0"/>
                </a:lnTo>
                <a:lnTo>
                  <a:pt x="0" y="1441704"/>
                </a:lnTo>
                <a:lnTo>
                  <a:pt x="80772" y="1441704"/>
                </a:lnTo>
                <a:lnTo>
                  <a:pt x="80772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6138671" y="4803647"/>
            <a:ext cx="32384" cy="1574800"/>
          </a:xfrm>
          <a:custGeom>
            <a:avLst/>
            <a:gdLst/>
            <a:ahLst/>
            <a:cxnLst/>
            <a:rect l="l" t="t" r="r" b="b"/>
            <a:pathLst>
              <a:path w="32385" h="1574800">
                <a:moveTo>
                  <a:pt x="32003" y="1574292"/>
                </a:moveTo>
                <a:lnTo>
                  <a:pt x="32003" y="0"/>
                </a:lnTo>
              </a:path>
              <a:path w="32385" h="1574800">
                <a:moveTo>
                  <a:pt x="0" y="1574292"/>
                </a:moveTo>
                <a:lnTo>
                  <a:pt x="32003" y="1574292"/>
                </a:lnTo>
              </a:path>
              <a:path w="32385" h="1574800">
                <a:moveTo>
                  <a:pt x="0" y="1312164"/>
                </a:moveTo>
                <a:lnTo>
                  <a:pt x="32003" y="1312164"/>
                </a:lnTo>
              </a:path>
              <a:path w="32385" h="1574800">
                <a:moveTo>
                  <a:pt x="0" y="1050036"/>
                </a:moveTo>
                <a:lnTo>
                  <a:pt x="32003" y="1050036"/>
                </a:lnTo>
              </a:path>
              <a:path w="32385" h="1574800">
                <a:moveTo>
                  <a:pt x="0" y="787907"/>
                </a:moveTo>
                <a:lnTo>
                  <a:pt x="32003" y="787907"/>
                </a:lnTo>
              </a:path>
              <a:path w="32385" h="1574800">
                <a:moveTo>
                  <a:pt x="0" y="525779"/>
                </a:moveTo>
                <a:lnTo>
                  <a:pt x="32003" y="525779"/>
                </a:lnTo>
              </a:path>
              <a:path w="32385" h="1574800">
                <a:moveTo>
                  <a:pt x="0" y="263651"/>
                </a:moveTo>
                <a:lnTo>
                  <a:pt x="32003" y="263651"/>
                </a:lnTo>
              </a:path>
              <a:path w="32385" h="1574800">
                <a:moveTo>
                  <a:pt x="0" y="0"/>
                </a:moveTo>
                <a:lnTo>
                  <a:pt x="32003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 txBox="1"/>
          <p:nvPr/>
        </p:nvSpPr>
        <p:spPr>
          <a:xfrm>
            <a:off x="6022594" y="6296050"/>
            <a:ext cx="7239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0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6022594" y="6033617"/>
            <a:ext cx="72390" cy="1485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dirty="0">
                <a:latin typeface="Arial Narrow"/>
                <a:cs typeface="Arial Narrow"/>
              </a:rPr>
              <a:t>2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6022594" y="5771489"/>
            <a:ext cx="7239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4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6022594" y="5509361"/>
            <a:ext cx="7239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6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6022594" y="5246878"/>
            <a:ext cx="7239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8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5976365" y="4984750"/>
            <a:ext cx="116839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Arial Narrow"/>
                <a:cs typeface="Arial Narrow"/>
              </a:rPr>
              <a:t>10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5976365" y="4722621"/>
            <a:ext cx="116839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Arial Narrow"/>
                <a:cs typeface="Arial Narrow"/>
              </a:rPr>
              <a:t>12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6141465" y="4451984"/>
            <a:ext cx="6280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latin typeface="Arial Narrow"/>
                <a:cs typeface="Arial Narrow"/>
              </a:rPr>
              <a:t>А</a:t>
            </a:r>
            <a:r>
              <a:rPr sz="1100" dirty="0">
                <a:latin typeface="Arial Narrow"/>
                <a:cs typeface="Arial Narrow"/>
              </a:rPr>
              <a:t>дипоц</a:t>
            </a:r>
            <a:r>
              <a:rPr sz="1100" spc="-5" dirty="0">
                <a:latin typeface="Arial Narrow"/>
                <a:cs typeface="Arial Narrow"/>
              </a:rPr>
              <a:t>и</a:t>
            </a:r>
            <a:r>
              <a:rPr sz="1100" dirty="0">
                <a:latin typeface="Arial Narrow"/>
                <a:cs typeface="Arial Narrow"/>
              </a:rPr>
              <a:t>ты</a:t>
            </a:r>
            <a:endParaRPr sz="1100">
              <a:latin typeface="Arial Narrow"/>
              <a:cs typeface="Arial Narrow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5706236" y="3995433"/>
            <a:ext cx="1765935" cy="46037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20"/>
              </a:spcBef>
            </a:pPr>
            <a:r>
              <a:rPr sz="1400" b="1" spc="-5" dirty="0">
                <a:latin typeface="Arial Narrow"/>
                <a:cs typeface="Arial Narrow"/>
              </a:rPr>
              <a:t>Дифференцировка</a:t>
            </a:r>
            <a:r>
              <a:rPr sz="1400" b="1" spc="-65" dirty="0">
                <a:latin typeface="Arial Narrow"/>
                <a:cs typeface="Arial Narrow"/>
              </a:rPr>
              <a:t> </a:t>
            </a:r>
            <a:r>
              <a:rPr sz="1400" b="1" spc="-5" dirty="0">
                <a:latin typeface="Arial Narrow"/>
                <a:cs typeface="Arial Narrow"/>
              </a:rPr>
              <a:t>МСК</a:t>
            </a:r>
            <a:endParaRPr sz="1400">
              <a:latin typeface="Arial Narrow"/>
              <a:cs typeface="Arial Narrow"/>
            </a:endParaRPr>
          </a:p>
          <a:p>
            <a:pPr marL="5715" algn="ctr">
              <a:lnSpc>
                <a:spcPct val="100000"/>
              </a:lnSpc>
              <a:spcBef>
                <a:spcPts val="220"/>
              </a:spcBef>
            </a:pPr>
            <a:r>
              <a:rPr sz="1000" spc="-5" dirty="0">
                <a:latin typeface="Arial Narrow"/>
                <a:cs typeface="Arial Narrow"/>
              </a:rPr>
              <a:t>( 21 </a:t>
            </a:r>
            <a:r>
              <a:rPr sz="1000" spc="-10" dirty="0">
                <a:latin typeface="Arial Narrow"/>
                <a:cs typeface="Arial Narrow"/>
              </a:rPr>
              <a:t>сутки </a:t>
            </a:r>
            <a:r>
              <a:rPr sz="1000" spc="-5" dirty="0">
                <a:latin typeface="Arial Narrow"/>
                <a:cs typeface="Arial Narrow"/>
              </a:rPr>
              <a:t>эксперимента</a:t>
            </a:r>
            <a:r>
              <a:rPr sz="1000" spc="-20" dirty="0">
                <a:latin typeface="Arial Narrow"/>
                <a:cs typeface="Arial Narrow"/>
              </a:rPr>
              <a:t> </a:t>
            </a:r>
            <a:r>
              <a:rPr sz="1000" spc="-5" dirty="0">
                <a:latin typeface="Arial Narrow"/>
                <a:cs typeface="Arial Narrow"/>
              </a:rPr>
              <a:t>)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7531607" y="4966715"/>
            <a:ext cx="86995" cy="1393190"/>
          </a:xfrm>
          <a:custGeom>
            <a:avLst/>
            <a:gdLst/>
            <a:ahLst/>
            <a:cxnLst/>
            <a:rect l="l" t="t" r="r" b="b"/>
            <a:pathLst>
              <a:path w="86995" h="1393189">
                <a:moveTo>
                  <a:pt x="86868" y="0"/>
                </a:moveTo>
                <a:lnTo>
                  <a:pt x="0" y="0"/>
                </a:lnTo>
                <a:lnTo>
                  <a:pt x="0" y="1392936"/>
                </a:lnTo>
                <a:lnTo>
                  <a:pt x="86868" y="1392936"/>
                </a:lnTo>
                <a:lnTo>
                  <a:pt x="86868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7748016" y="5448300"/>
            <a:ext cx="86995" cy="911860"/>
          </a:xfrm>
          <a:custGeom>
            <a:avLst/>
            <a:gdLst/>
            <a:ahLst/>
            <a:cxnLst/>
            <a:rect l="l" t="t" r="r" b="b"/>
            <a:pathLst>
              <a:path w="86995" h="911860">
                <a:moveTo>
                  <a:pt x="86868" y="0"/>
                </a:moveTo>
                <a:lnTo>
                  <a:pt x="0" y="0"/>
                </a:lnTo>
                <a:lnTo>
                  <a:pt x="0" y="911351"/>
                </a:lnTo>
                <a:lnTo>
                  <a:pt x="86868" y="911351"/>
                </a:lnTo>
                <a:lnTo>
                  <a:pt x="86868" y="0"/>
                </a:lnTo>
                <a:close/>
              </a:path>
            </a:pathLst>
          </a:custGeom>
          <a:solidFill>
            <a:srgbClr val="7792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7315200" y="5434584"/>
            <a:ext cx="86995" cy="925194"/>
          </a:xfrm>
          <a:custGeom>
            <a:avLst/>
            <a:gdLst/>
            <a:ahLst/>
            <a:cxnLst/>
            <a:rect l="l" t="t" r="r" b="b"/>
            <a:pathLst>
              <a:path w="86995" h="925195">
                <a:moveTo>
                  <a:pt x="86868" y="0"/>
                </a:moveTo>
                <a:lnTo>
                  <a:pt x="0" y="0"/>
                </a:lnTo>
                <a:lnTo>
                  <a:pt x="0" y="925068"/>
                </a:lnTo>
                <a:lnTo>
                  <a:pt x="86868" y="925068"/>
                </a:lnTo>
                <a:lnTo>
                  <a:pt x="86868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7219188" y="4797552"/>
            <a:ext cx="32384" cy="1562100"/>
          </a:xfrm>
          <a:custGeom>
            <a:avLst/>
            <a:gdLst/>
            <a:ahLst/>
            <a:cxnLst/>
            <a:rect l="l" t="t" r="r" b="b"/>
            <a:pathLst>
              <a:path w="32384" h="1562100">
                <a:moveTo>
                  <a:pt x="32003" y="1562100"/>
                </a:moveTo>
                <a:lnTo>
                  <a:pt x="32003" y="0"/>
                </a:lnTo>
              </a:path>
              <a:path w="32384" h="1562100">
                <a:moveTo>
                  <a:pt x="0" y="1562100"/>
                </a:moveTo>
                <a:lnTo>
                  <a:pt x="32003" y="1562100"/>
                </a:lnTo>
              </a:path>
              <a:path w="32384" h="1562100">
                <a:moveTo>
                  <a:pt x="0" y="1301496"/>
                </a:moveTo>
                <a:lnTo>
                  <a:pt x="32003" y="1301496"/>
                </a:lnTo>
              </a:path>
              <a:path w="32384" h="1562100">
                <a:moveTo>
                  <a:pt x="0" y="1040892"/>
                </a:moveTo>
                <a:lnTo>
                  <a:pt x="32003" y="1040892"/>
                </a:lnTo>
              </a:path>
              <a:path w="32384" h="1562100">
                <a:moveTo>
                  <a:pt x="0" y="780288"/>
                </a:moveTo>
                <a:lnTo>
                  <a:pt x="32003" y="780288"/>
                </a:lnTo>
              </a:path>
              <a:path w="32384" h="1562100">
                <a:moveTo>
                  <a:pt x="0" y="519684"/>
                </a:moveTo>
                <a:lnTo>
                  <a:pt x="32003" y="519684"/>
                </a:lnTo>
              </a:path>
              <a:path w="32384" h="1562100">
                <a:moveTo>
                  <a:pt x="0" y="260604"/>
                </a:moveTo>
                <a:lnTo>
                  <a:pt x="32003" y="260604"/>
                </a:lnTo>
              </a:path>
              <a:path w="32384" h="1562100">
                <a:moveTo>
                  <a:pt x="0" y="0"/>
                </a:moveTo>
                <a:lnTo>
                  <a:pt x="32003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 txBox="1"/>
          <p:nvPr/>
        </p:nvSpPr>
        <p:spPr>
          <a:xfrm>
            <a:off x="7104633" y="6278067"/>
            <a:ext cx="7239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0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7058406" y="6017767"/>
            <a:ext cx="116839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Arial Narrow"/>
                <a:cs typeface="Arial Narrow"/>
              </a:rPr>
              <a:t>20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7058406" y="5757164"/>
            <a:ext cx="116839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Arial Narrow"/>
                <a:cs typeface="Arial Narrow"/>
              </a:rPr>
              <a:t>40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7058406" y="5496864"/>
            <a:ext cx="116839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Arial Narrow"/>
                <a:cs typeface="Arial Narrow"/>
              </a:rPr>
              <a:t>60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7058406" y="5236591"/>
            <a:ext cx="116839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Arial Narrow"/>
                <a:cs typeface="Arial Narrow"/>
              </a:rPr>
              <a:t>80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7012051" y="4975986"/>
            <a:ext cx="1651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Arial Narrow"/>
                <a:cs typeface="Arial Narrow"/>
              </a:rPr>
              <a:t>1</a:t>
            </a:r>
            <a:r>
              <a:rPr sz="800" dirty="0">
                <a:latin typeface="Arial Narrow"/>
                <a:cs typeface="Arial Narrow"/>
              </a:rPr>
              <a:t>00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7012051" y="4715636"/>
            <a:ext cx="1651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Arial Narrow"/>
                <a:cs typeface="Arial Narrow"/>
              </a:rPr>
              <a:t>1</a:t>
            </a:r>
            <a:r>
              <a:rPr sz="800" dirty="0">
                <a:latin typeface="Arial Narrow"/>
                <a:cs typeface="Arial Narrow"/>
              </a:rPr>
              <a:t>20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10" name="object 110"/>
          <p:cNvSpPr txBox="1"/>
          <p:nvPr/>
        </p:nvSpPr>
        <p:spPr>
          <a:xfrm>
            <a:off x="7140067" y="4480940"/>
            <a:ext cx="76327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latin typeface="Arial Narrow"/>
                <a:cs typeface="Arial Narrow"/>
              </a:rPr>
              <a:t>Фибробласты</a:t>
            </a:r>
            <a:endParaRPr sz="1100">
              <a:latin typeface="Arial Narrow"/>
              <a:cs typeface="Arial Narrow"/>
            </a:endParaRPr>
          </a:p>
        </p:txBody>
      </p:sp>
      <p:sp>
        <p:nvSpPr>
          <p:cNvPr id="111" name="object 111"/>
          <p:cNvSpPr/>
          <p:nvPr/>
        </p:nvSpPr>
        <p:spPr>
          <a:xfrm>
            <a:off x="4057269" y="1014475"/>
            <a:ext cx="1563370" cy="2169795"/>
          </a:xfrm>
          <a:custGeom>
            <a:avLst/>
            <a:gdLst/>
            <a:ahLst/>
            <a:cxnLst/>
            <a:rect l="l" t="t" r="r" b="b"/>
            <a:pathLst>
              <a:path w="1563370" h="2169795">
                <a:moveTo>
                  <a:pt x="1563115" y="0"/>
                </a:moveTo>
                <a:lnTo>
                  <a:pt x="0" y="0"/>
                </a:lnTo>
                <a:lnTo>
                  <a:pt x="0" y="2169795"/>
                </a:lnTo>
                <a:lnTo>
                  <a:pt x="1563115" y="2169795"/>
                </a:lnTo>
                <a:lnTo>
                  <a:pt x="1563115" y="0"/>
                </a:lnTo>
                <a:close/>
              </a:path>
            </a:pathLst>
          </a:custGeom>
          <a:solidFill>
            <a:srgbClr val="EBF0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 txBox="1"/>
          <p:nvPr/>
        </p:nvSpPr>
        <p:spPr>
          <a:xfrm>
            <a:off x="5443473" y="1043178"/>
            <a:ext cx="10033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latin typeface="Arial Narrow"/>
                <a:cs typeface="Arial Narrow"/>
              </a:rPr>
              <a:t>и</a:t>
            </a:r>
            <a:endParaRPr sz="1500">
              <a:latin typeface="Arial Narrow"/>
              <a:cs typeface="Arial Narrow"/>
            </a:endParaRPr>
          </a:p>
        </p:txBody>
      </p:sp>
      <p:sp>
        <p:nvSpPr>
          <p:cNvPr id="113" name="object 113"/>
          <p:cNvSpPr txBox="1"/>
          <p:nvPr/>
        </p:nvSpPr>
        <p:spPr>
          <a:xfrm>
            <a:off x="4149216" y="1043178"/>
            <a:ext cx="139446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100"/>
              </a:spcBef>
              <a:tabLst>
                <a:tab pos="1294130" algn="l"/>
              </a:tabLst>
            </a:pPr>
            <a:r>
              <a:rPr sz="1500" spc="-5" dirty="0">
                <a:latin typeface="Arial Narrow"/>
                <a:cs typeface="Arial Narrow"/>
              </a:rPr>
              <a:t>Кетансерин  ципрогептадин  ингибируют  </a:t>
            </a:r>
            <a:r>
              <a:rPr sz="1500" dirty="0">
                <a:latin typeface="Arial Narrow"/>
                <a:cs typeface="Arial Narrow"/>
              </a:rPr>
              <a:t>п</a:t>
            </a:r>
            <a:r>
              <a:rPr sz="1500" spc="-5" dirty="0">
                <a:latin typeface="Arial Narrow"/>
                <a:cs typeface="Arial Narrow"/>
              </a:rPr>
              <a:t>ролифераци</a:t>
            </a:r>
            <a:r>
              <a:rPr sz="1500" dirty="0">
                <a:latin typeface="Arial Narrow"/>
                <a:cs typeface="Arial Narrow"/>
              </a:rPr>
              <a:t>ю	и</a:t>
            </a:r>
            <a:endParaRPr sz="1500">
              <a:latin typeface="Arial Narrow"/>
              <a:cs typeface="Arial Narrow"/>
            </a:endParaRPr>
          </a:p>
        </p:txBody>
      </p:sp>
      <p:sp>
        <p:nvSpPr>
          <p:cNvPr id="114" name="object 114"/>
          <p:cNvSpPr txBox="1"/>
          <p:nvPr/>
        </p:nvSpPr>
        <p:spPr>
          <a:xfrm>
            <a:off x="4149216" y="1957832"/>
            <a:ext cx="1395095" cy="1168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just">
              <a:lnSpc>
                <a:spcPct val="100000"/>
              </a:lnSpc>
              <a:spcBef>
                <a:spcPts val="100"/>
              </a:spcBef>
            </a:pPr>
            <a:r>
              <a:rPr sz="1500" spc="-5" dirty="0">
                <a:latin typeface="Arial Narrow"/>
                <a:cs typeface="Arial Narrow"/>
              </a:rPr>
              <a:t>дифференцировку  </a:t>
            </a:r>
            <a:r>
              <a:rPr sz="1500" dirty="0">
                <a:latin typeface="Arial Narrow"/>
                <a:cs typeface="Arial Narrow"/>
              </a:rPr>
              <a:t>в </a:t>
            </a:r>
            <a:r>
              <a:rPr sz="1500" spc="-5" dirty="0">
                <a:latin typeface="Arial Narrow"/>
                <a:cs typeface="Arial Narrow"/>
              </a:rPr>
              <a:t>фибробласты  МСК, снижают  синтез коллагена  фибробластами.</a:t>
            </a:r>
            <a:endParaRPr sz="1500">
              <a:latin typeface="Arial Narrow"/>
              <a:cs typeface="Arial Narrow"/>
            </a:endParaRPr>
          </a:p>
        </p:txBody>
      </p:sp>
      <p:grpSp>
        <p:nvGrpSpPr>
          <p:cNvPr id="115" name="object 115"/>
          <p:cNvGrpSpPr/>
          <p:nvPr/>
        </p:nvGrpSpPr>
        <p:grpSpPr>
          <a:xfrm>
            <a:off x="1252385" y="2708148"/>
            <a:ext cx="2350770" cy="822325"/>
            <a:chOff x="1252385" y="2708148"/>
            <a:chExt cx="2350770" cy="822325"/>
          </a:xfrm>
        </p:grpSpPr>
        <p:pic>
          <p:nvPicPr>
            <p:cNvPr id="116" name="object 1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52727" y="2708148"/>
              <a:ext cx="2350008" cy="800100"/>
            </a:xfrm>
            <a:prstGeom prst="rect">
              <a:avLst/>
            </a:prstGeom>
          </p:spPr>
        </p:pic>
        <p:sp>
          <p:nvSpPr>
            <p:cNvPr id="117" name="object 117"/>
            <p:cNvSpPr/>
            <p:nvPr/>
          </p:nvSpPr>
          <p:spPr>
            <a:xfrm>
              <a:off x="1257147" y="3498977"/>
              <a:ext cx="2307590" cy="31115"/>
            </a:xfrm>
            <a:custGeom>
              <a:avLst/>
              <a:gdLst/>
              <a:ahLst/>
              <a:cxnLst/>
              <a:rect l="l" t="t" r="r" b="b"/>
              <a:pathLst>
                <a:path w="2307590" h="31114">
                  <a:moveTo>
                    <a:pt x="0" y="0"/>
                  </a:moveTo>
                  <a:lnTo>
                    <a:pt x="0" y="31114"/>
                  </a:lnTo>
                </a:path>
                <a:path w="2307590" h="31114">
                  <a:moveTo>
                    <a:pt x="461797" y="0"/>
                  </a:moveTo>
                  <a:lnTo>
                    <a:pt x="461797" y="31114"/>
                  </a:lnTo>
                </a:path>
                <a:path w="2307590" h="31114">
                  <a:moveTo>
                    <a:pt x="923569" y="0"/>
                  </a:moveTo>
                  <a:lnTo>
                    <a:pt x="923569" y="31114"/>
                  </a:lnTo>
                </a:path>
                <a:path w="2307590" h="31114">
                  <a:moveTo>
                    <a:pt x="1385341" y="0"/>
                  </a:moveTo>
                  <a:lnTo>
                    <a:pt x="1385341" y="31114"/>
                  </a:lnTo>
                </a:path>
                <a:path w="2307590" h="31114">
                  <a:moveTo>
                    <a:pt x="1845589" y="0"/>
                  </a:moveTo>
                  <a:lnTo>
                    <a:pt x="1845589" y="31114"/>
                  </a:lnTo>
                </a:path>
                <a:path w="2307590" h="31114">
                  <a:moveTo>
                    <a:pt x="2307107" y="0"/>
                  </a:moveTo>
                  <a:lnTo>
                    <a:pt x="2307107" y="31114"/>
                  </a:lnTo>
                </a:path>
              </a:pathLst>
            </a:custGeom>
            <a:ln w="9525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8" name="object 118"/>
          <p:cNvSpPr txBox="1"/>
          <p:nvPr/>
        </p:nvSpPr>
        <p:spPr>
          <a:xfrm>
            <a:off x="1222349" y="3541521"/>
            <a:ext cx="71755" cy="146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00" spc="-5" dirty="0">
                <a:latin typeface="Arial Narrow"/>
                <a:cs typeface="Arial Narrow"/>
              </a:rPr>
              <a:t>0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19" name="object 119"/>
          <p:cNvSpPr txBox="1"/>
          <p:nvPr/>
        </p:nvSpPr>
        <p:spPr>
          <a:xfrm>
            <a:off x="3010026" y="3541521"/>
            <a:ext cx="187325" cy="146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00" spc="-5" dirty="0">
                <a:latin typeface="Arial Narrow"/>
                <a:cs typeface="Arial Narrow"/>
              </a:rPr>
              <a:t>0,</a:t>
            </a:r>
            <a:r>
              <a:rPr sz="800" dirty="0">
                <a:latin typeface="Arial Narrow"/>
                <a:cs typeface="Arial Narrow"/>
              </a:rPr>
              <a:t>0</a:t>
            </a:r>
            <a:r>
              <a:rPr sz="800" spc="-5" dirty="0">
                <a:latin typeface="Arial Narrow"/>
                <a:cs typeface="Arial Narrow"/>
              </a:rPr>
              <a:t>2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20" name="object 120"/>
          <p:cNvSpPr txBox="1"/>
          <p:nvPr/>
        </p:nvSpPr>
        <p:spPr>
          <a:xfrm>
            <a:off x="1579625" y="3541521"/>
            <a:ext cx="1441450" cy="3448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5560">
              <a:lnSpc>
                <a:spcPct val="100000"/>
              </a:lnSpc>
              <a:spcBef>
                <a:spcPts val="90"/>
              </a:spcBef>
              <a:tabLst>
                <a:tab pos="520065" algn="l"/>
                <a:tab pos="958215" algn="l"/>
              </a:tabLst>
            </a:pPr>
            <a:r>
              <a:rPr sz="800" spc="-5" dirty="0">
                <a:latin typeface="Arial Narrow"/>
                <a:cs typeface="Arial Narrow"/>
              </a:rPr>
              <a:t>0,005	0,01	0,015</a:t>
            </a:r>
            <a:endParaRPr sz="8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800" dirty="0">
                <a:latin typeface="Arial Narrow"/>
                <a:cs typeface="Arial Narrow"/>
              </a:rPr>
              <a:t>% от </a:t>
            </a:r>
            <a:r>
              <a:rPr sz="800" spc="-5" dirty="0">
                <a:latin typeface="Arial Narrow"/>
                <a:cs typeface="Arial Narrow"/>
              </a:rPr>
              <a:t>всех </a:t>
            </a:r>
            <a:r>
              <a:rPr sz="800" dirty="0">
                <a:latin typeface="Arial Narrow"/>
                <a:cs typeface="Arial Narrow"/>
              </a:rPr>
              <a:t>меченных</a:t>
            </a:r>
            <a:r>
              <a:rPr sz="800" spc="-70" dirty="0">
                <a:latin typeface="Arial Narrow"/>
                <a:cs typeface="Arial Narrow"/>
              </a:rPr>
              <a:t> </a:t>
            </a:r>
            <a:r>
              <a:rPr sz="800" spc="-5" dirty="0">
                <a:latin typeface="Arial Narrow"/>
                <a:cs typeface="Arial Narrow"/>
              </a:rPr>
              <a:t>мононуклеаров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21" name="object 121"/>
          <p:cNvSpPr txBox="1"/>
          <p:nvPr/>
        </p:nvSpPr>
        <p:spPr>
          <a:xfrm>
            <a:off x="3448303" y="3541521"/>
            <a:ext cx="233045" cy="146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00" spc="-5" dirty="0">
                <a:latin typeface="Arial Narrow"/>
                <a:cs typeface="Arial Narrow"/>
              </a:rPr>
              <a:t>0,</a:t>
            </a:r>
            <a:r>
              <a:rPr sz="800" dirty="0">
                <a:latin typeface="Arial Narrow"/>
                <a:cs typeface="Arial Narrow"/>
              </a:rPr>
              <a:t>0</a:t>
            </a:r>
            <a:r>
              <a:rPr sz="800" spc="-5" dirty="0">
                <a:latin typeface="Arial Narrow"/>
                <a:cs typeface="Arial Narrow"/>
              </a:rPr>
              <a:t>25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22" name="object 122"/>
          <p:cNvSpPr txBox="1"/>
          <p:nvPr/>
        </p:nvSpPr>
        <p:spPr>
          <a:xfrm>
            <a:off x="298704" y="2816479"/>
            <a:ext cx="828675" cy="666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 marR="30480" algn="just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latin typeface="Arial Narrow"/>
                <a:cs typeface="Arial Narrow"/>
              </a:rPr>
              <a:t>CD34</a:t>
            </a:r>
            <a:r>
              <a:rPr sz="1350" b="1" spc="-7" baseline="24691" dirty="0">
                <a:latin typeface="Arial Narrow"/>
                <a:cs typeface="Arial Narrow"/>
              </a:rPr>
              <a:t>- </a:t>
            </a:r>
            <a:r>
              <a:rPr sz="1400" b="1" spc="-5" dirty="0">
                <a:latin typeface="Arial Narrow"/>
                <a:cs typeface="Arial Narrow"/>
              </a:rPr>
              <a:t>ГСК  </a:t>
            </a:r>
            <a:r>
              <a:rPr sz="1400" b="1" dirty="0">
                <a:latin typeface="Arial Narrow"/>
                <a:cs typeface="Arial Narrow"/>
              </a:rPr>
              <a:t>CD34</a:t>
            </a:r>
            <a:r>
              <a:rPr sz="1350" b="1" baseline="24691" dirty="0">
                <a:latin typeface="Arial Narrow"/>
                <a:cs typeface="Arial Narrow"/>
              </a:rPr>
              <a:t>+ </a:t>
            </a:r>
            <a:r>
              <a:rPr sz="1400" b="1" spc="-5" dirty="0">
                <a:latin typeface="Arial Narrow"/>
                <a:cs typeface="Arial Narrow"/>
              </a:rPr>
              <a:t>ГСК  </a:t>
            </a:r>
            <a:r>
              <a:rPr sz="1400" b="1" dirty="0">
                <a:latin typeface="Arial Narrow"/>
                <a:cs typeface="Arial Narrow"/>
              </a:rPr>
              <a:t>ПГК</a:t>
            </a:r>
            <a:endParaRPr sz="1400">
              <a:latin typeface="Arial Narrow"/>
              <a:cs typeface="Arial Narrow"/>
            </a:endParaRPr>
          </a:p>
        </p:txBody>
      </p:sp>
      <p:pic>
        <p:nvPicPr>
          <p:cNvPr id="123" name="object 12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37982" y="4568729"/>
            <a:ext cx="903131" cy="1663917"/>
          </a:xfrm>
          <a:prstGeom prst="rect">
            <a:avLst/>
          </a:prstGeom>
        </p:spPr>
      </p:pic>
      <p:pic>
        <p:nvPicPr>
          <p:cNvPr id="124" name="object 12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245566" y="4559813"/>
            <a:ext cx="956931" cy="1668195"/>
          </a:xfrm>
          <a:prstGeom prst="rect">
            <a:avLst/>
          </a:prstGeom>
        </p:spPr>
      </p:pic>
      <p:sp>
        <p:nvSpPr>
          <p:cNvPr id="125" name="object 125"/>
          <p:cNvSpPr txBox="1"/>
          <p:nvPr/>
        </p:nvSpPr>
        <p:spPr>
          <a:xfrm>
            <a:off x="2347848" y="4029879"/>
            <a:ext cx="549910" cy="527050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45"/>
              </a:spcBef>
            </a:pPr>
            <a:r>
              <a:rPr sz="1400" b="1" dirty="0">
                <a:latin typeface="Arial Narrow"/>
                <a:cs typeface="Arial Narrow"/>
              </a:rPr>
              <a:t>КОЕ-Ф</a:t>
            </a:r>
            <a:endParaRPr sz="1400">
              <a:latin typeface="Arial Narrow"/>
              <a:cs typeface="Arial Narrow"/>
            </a:endParaRPr>
          </a:p>
          <a:p>
            <a:pPr marL="204470">
              <a:lnSpc>
                <a:spcPct val="100000"/>
              </a:lnSpc>
              <a:spcBef>
                <a:spcPts val="380"/>
              </a:spcBef>
            </a:pPr>
            <a:r>
              <a:rPr sz="1200" dirty="0">
                <a:latin typeface="Arial Narrow"/>
                <a:cs typeface="Arial Narrow"/>
              </a:rPr>
              <a:t>Кровь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26" name="object 126"/>
          <p:cNvSpPr txBox="1"/>
          <p:nvPr/>
        </p:nvSpPr>
        <p:spPr>
          <a:xfrm>
            <a:off x="838854" y="5146019"/>
            <a:ext cx="171450" cy="520700"/>
          </a:xfrm>
          <a:prstGeom prst="rect">
            <a:avLst/>
          </a:prstGeom>
        </p:spPr>
        <p:txBody>
          <a:bodyPr vert="vert270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000" dirty="0">
                <a:latin typeface="Arial Narrow"/>
                <a:cs typeface="Arial Narrow"/>
              </a:rPr>
              <a:t>×10</a:t>
            </a:r>
            <a:r>
              <a:rPr sz="975" baseline="25641" dirty="0">
                <a:latin typeface="Arial Narrow"/>
                <a:cs typeface="Arial Narrow"/>
              </a:rPr>
              <a:t>5 </a:t>
            </a:r>
            <a:r>
              <a:rPr sz="800" spc="-5" dirty="0">
                <a:latin typeface="Arial Narrow"/>
                <a:cs typeface="Arial Narrow"/>
              </a:rPr>
              <a:t>клеток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27" name="object 127"/>
          <p:cNvSpPr txBox="1"/>
          <p:nvPr/>
        </p:nvSpPr>
        <p:spPr>
          <a:xfrm>
            <a:off x="1312417" y="4359655"/>
            <a:ext cx="7874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Arial Narrow"/>
                <a:cs typeface="Arial Narrow"/>
              </a:rPr>
              <a:t>Костный</a:t>
            </a:r>
            <a:r>
              <a:rPr sz="1200" spc="-60" dirty="0">
                <a:latin typeface="Arial Narrow"/>
                <a:cs typeface="Arial Narrow"/>
              </a:rPr>
              <a:t> </a:t>
            </a:r>
            <a:r>
              <a:rPr sz="1200" spc="-5" dirty="0">
                <a:latin typeface="Arial Narrow"/>
                <a:cs typeface="Arial Narrow"/>
              </a:rPr>
              <a:t>мозг</a:t>
            </a:r>
            <a:endParaRPr sz="1200">
              <a:latin typeface="Arial Narrow"/>
              <a:cs typeface="Arial Narrow"/>
            </a:endParaRPr>
          </a:p>
        </p:txBody>
      </p:sp>
      <p:pic>
        <p:nvPicPr>
          <p:cNvPr id="128" name="object 128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321000" y="4595257"/>
            <a:ext cx="825055" cy="1633086"/>
          </a:xfrm>
          <a:prstGeom prst="rect">
            <a:avLst/>
          </a:prstGeom>
        </p:spPr>
      </p:pic>
      <p:sp>
        <p:nvSpPr>
          <p:cNvPr id="129" name="object 129"/>
          <p:cNvSpPr txBox="1"/>
          <p:nvPr/>
        </p:nvSpPr>
        <p:spPr>
          <a:xfrm>
            <a:off x="3667378" y="4359655"/>
            <a:ext cx="3924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Arial Narrow"/>
                <a:cs typeface="Arial Narrow"/>
              </a:rPr>
              <a:t>Л</a:t>
            </a:r>
            <a:r>
              <a:rPr sz="1200" spc="5" dirty="0">
                <a:latin typeface="Arial Narrow"/>
                <a:cs typeface="Arial Narrow"/>
              </a:rPr>
              <a:t>е</a:t>
            </a:r>
            <a:r>
              <a:rPr sz="1200" spc="-5" dirty="0">
                <a:latin typeface="Arial Narrow"/>
                <a:cs typeface="Arial Narrow"/>
              </a:rPr>
              <a:t>гк</a:t>
            </a:r>
            <a:r>
              <a:rPr sz="1200" dirty="0">
                <a:latin typeface="Arial Narrow"/>
                <a:cs typeface="Arial Narrow"/>
              </a:rPr>
              <a:t>ие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30" name="object 130"/>
          <p:cNvSpPr txBox="1"/>
          <p:nvPr/>
        </p:nvSpPr>
        <p:spPr>
          <a:xfrm>
            <a:off x="3951732" y="4521784"/>
            <a:ext cx="7683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Times New Roman"/>
                <a:cs typeface="Times New Roman"/>
              </a:rPr>
              <a:t>*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31" name="object 131"/>
          <p:cNvSpPr txBox="1"/>
          <p:nvPr/>
        </p:nvSpPr>
        <p:spPr>
          <a:xfrm>
            <a:off x="3730497" y="5300217"/>
            <a:ext cx="101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Times New Roman"/>
                <a:cs typeface="Times New Roman"/>
              </a:rPr>
              <a:t>*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32" name="object 132"/>
          <p:cNvSpPr txBox="1"/>
          <p:nvPr/>
        </p:nvSpPr>
        <p:spPr>
          <a:xfrm>
            <a:off x="2851404" y="4512691"/>
            <a:ext cx="76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Times New Roman"/>
                <a:cs typeface="Times New Roman"/>
              </a:rPr>
              <a:t>*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33" name="object 133"/>
          <p:cNvSpPr txBox="1"/>
          <p:nvPr/>
        </p:nvSpPr>
        <p:spPr>
          <a:xfrm>
            <a:off x="1778507" y="4536440"/>
            <a:ext cx="76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Times New Roman"/>
                <a:cs typeface="Times New Roman"/>
              </a:rPr>
              <a:t>*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34" name="object 134"/>
          <p:cNvSpPr txBox="1"/>
          <p:nvPr/>
        </p:nvSpPr>
        <p:spPr>
          <a:xfrm>
            <a:off x="2601848" y="6538061"/>
            <a:ext cx="433133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* - </a:t>
            </a:r>
            <a:r>
              <a:rPr sz="800" spc="-5" dirty="0">
                <a:latin typeface="Arial Narrow"/>
                <a:cs typeface="Arial Narrow"/>
              </a:rPr>
              <a:t>достоверность </a:t>
            </a:r>
            <a:r>
              <a:rPr sz="800" dirty="0">
                <a:latin typeface="Arial Narrow"/>
                <a:cs typeface="Arial Narrow"/>
              </a:rPr>
              <a:t>различия с </a:t>
            </a:r>
            <a:r>
              <a:rPr sz="800" spc="-5" dirty="0">
                <a:latin typeface="Arial Narrow"/>
                <a:cs typeface="Arial Narrow"/>
              </a:rPr>
              <a:t>интактным </a:t>
            </a:r>
            <a:r>
              <a:rPr sz="800" dirty="0">
                <a:latin typeface="Arial Narrow"/>
                <a:cs typeface="Arial Narrow"/>
              </a:rPr>
              <a:t>контролем; ● - </a:t>
            </a:r>
            <a:r>
              <a:rPr sz="800" spc="-5" dirty="0">
                <a:latin typeface="Arial Narrow"/>
                <a:cs typeface="Arial Narrow"/>
              </a:rPr>
              <a:t>достоверность различия </a:t>
            </a:r>
            <a:r>
              <a:rPr sz="800" dirty="0">
                <a:latin typeface="Arial Narrow"/>
                <a:cs typeface="Arial Narrow"/>
              </a:rPr>
              <a:t>с </a:t>
            </a:r>
            <a:r>
              <a:rPr sz="800" spc="-5" dirty="0">
                <a:latin typeface="Arial Narrow"/>
                <a:cs typeface="Arial Narrow"/>
              </a:rPr>
              <a:t>патологическим</a:t>
            </a:r>
            <a:r>
              <a:rPr sz="800" spc="-14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контролем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35" name="object 135"/>
          <p:cNvSpPr txBox="1">
            <a:spLocks noGrp="1"/>
          </p:cNvSpPr>
          <p:nvPr>
            <p:ph type="title"/>
          </p:nvPr>
        </p:nvSpPr>
        <p:spPr>
          <a:xfrm>
            <a:off x="1112621" y="289940"/>
            <a:ext cx="701040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0" spc="-5" dirty="0">
                <a:solidFill>
                  <a:srgbClr val="C00000"/>
                </a:solidFill>
                <a:latin typeface="Arial Narrow"/>
                <a:cs typeface="Arial Narrow"/>
              </a:rPr>
              <a:t>Механизм действия кетансерина </a:t>
            </a:r>
            <a:r>
              <a:rPr sz="2000" b="0" dirty="0">
                <a:solidFill>
                  <a:srgbClr val="C00000"/>
                </a:solidFill>
                <a:latin typeface="Arial Narrow"/>
                <a:cs typeface="Arial Narrow"/>
              </a:rPr>
              <a:t>и </a:t>
            </a:r>
            <a:r>
              <a:rPr sz="2000" b="0" spc="-5" dirty="0">
                <a:solidFill>
                  <a:srgbClr val="C00000"/>
                </a:solidFill>
                <a:latin typeface="Arial Narrow"/>
                <a:cs typeface="Arial Narrow"/>
              </a:rPr>
              <a:t>ципрогептадина при фиброзе</a:t>
            </a:r>
            <a:r>
              <a:rPr sz="2000" b="0" spc="-70" dirty="0">
                <a:solidFill>
                  <a:srgbClr val="C00000"/>
                </a:solidFill>
                <a:latin typeface="Arial Narrow"/>
                <a:cs typeface="Arial Narrow"/>
              </a:rPr>
              <a:t> </a:t>
            </a:r>
            <a:r>
              <a:rPr sz="2000" b="0" spc="-5" dirty="0">
                <a:solidFill>
                  <a:srgbClr val="C00000"/>
                </a:solidFill>
                <a:latin typeface="Arial Narrow"/>
                <a:cs typeface="Arial Narrow"/>
              </a:rPr>
              <a:t>лёгких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136" name="object 136"/>
          <p:cNvSpPr txBox="1"/>
          <p:nvPr/>
        </p:nvSpPr>
        <p:spPr>
          <a:xfrm>
            <a:off x="8419338" y="2766186"/>
            <a:ext cx="1174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 Narrow"/>
                <a:cs typeface="Arial Narrow"/>
              </a:rPr>
              <a:t>●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37" name="object 137"/>
          <p:cNvSpPr txBox="1"/>
          <p:nvPr/>
        </p:nvSpPr>
        <p:spPr>
          <a:xfrm>
            <a:off x="8038338" y="2827146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 Narrow"/>
                <a:cs typeface="Arial Narrow"/>
              </a:rPr>
              <a:t>●</a:t>
            </a:r>
            <a:r>
              <a:rPr sz="1200" spc="30" dirty="0">
                <a:latin typeface="Arial Narrow"/>
                <a:cs typeface="Arial Narrow"/>
              </a:rPr>
              <a:t> </a:t>
            </a:r>
            <a:r>
              <a:rPr sz="1200" dirty="0">
                <a:latin typeface="Arial Narrow"/>
                <a:cs typeface="Arial Narrow"/>
              </a:rPr>
              <a:t>●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38" name="object 138"/>
          <p:cNvSpPr txBox="1"/>
          <p:nvPr/>
        </p:nvSpPr>
        <p:spPr>
          <a:xfrm>
            <a:off x="7843773" y="2842005"/>
            <a:ext cx="1174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 Narrow"/>
                <a:cs typeface="Arial Narrow"/>
              </a:rPr>
              <a:t>●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39" name="object 139"/>
          <p:cNvSpPr txBox="1"/>
          <p:nvPr/>
        </p:nvSpPr>
        <p:spPr>
          <a:xfrm>
            <a:off x="7407909" y="2694899"/>
            <a:ext cx="386080" cy="4591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815">
              <a:lnSpc>
                <a:spcPct val="100000"/>
              </a:lnSpc>
              <a:spcBef>
                <a:spcPts val="100"/>
              </a:spcBef>
              <a:tabLst>
                <a:tab pos="335280" algn="l"/>
              </a:tabLst>
            </a:pPr>
            <a:r>
              <a:rPr sz="650" u="sng" spc="10" dirty="0">
                <a:uFill>
                  <a:solidFill>
                    <a:srgbClr val="FF0000"/>
                  </a:solidFill>
                </a:uFill>
                <a:latin typeface="Arial Narrow"/>
                <a:cs typeface="Arial Narrow"/>
              </a:rPr>
              <a:t> 	</a:t>
            </a:r>
            <a:endParaRPr sz="65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Arial Narrow"/>
              <a:cs typeface="Arial Narrow"/>
            </a:endParaRPr>
          </a:p>
          <a:p>
            <a:pPr marL="50800">
              <a:lnSpc>
                <a:spcPct val="100000"/>
              </a:lnSpc>
            </a:pPr>
            <a:r>
              <a:rPr sz="1800" baseline="-9259" dirty="0">
                <a:latin typeface="Arial Narrow"/>
                <a:cs typeface="Arial Narrow"/>
              </a:rPr>
              <a:t>●</a:t>
            </a:r>
            <a:r>
              <a:rPr sz="1800" spc="254" baseline="-9259" dirty="0">
                <a:latin typeface="Arial Narrow"/>
                <a:cs typeface="Arial Narrow"/>
              </a:rPr>
              <a:t> </a:t>
            </a:r>
            <a:r>
              <a:rPr sz="1200" dirty="0">
                <a:latin typeface="Arial Narrow"/>
                <a:cs typeface="Arial Narrow"/>
              </a:rPr>
              <a:t>●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40" name="object 140"/>
          <p:cNvSpPr txBox="1"/>
          <p:nvPr/>
        </p:nvSpPr>
        <p:spPr>
          <a:xfrm>
            <a:off x="7040626" y="3070682"/>
            <a:ext cx="31940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 Narrow"/>
                <a:cs typeface="Arial Narrow"/>
              </a:rPr>
              <a:t>●</a:t>
            </a:r>
            <a:r>
              <a:rPr sz="1200" spc="220" dirty="0">
                <a:latin typeface="Arial Narrow"/>
                <a:cs typeface="Arial Narrow"/>
              </a:rPr>
              <a:t> </a:t>
            </a:r>
            <a:r>
              <a:rPr sz="1200" dirty="0">
                <a:latin typeface="Arial Narrow"/>
                <a:cs typeface="Arial Narrow"/>
              </a:rPr>
              <a:t>●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41" name="object 141"/>
          <p:cNvSpPr txBox="1"/>
          <p:nvPr/>
        </p:nvSpPr>
        <p:spPr>
          <a:xfrm>
            <a:off x="3570223" y="1742059"/>
            <a:ext cx="1174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 Narrow"/>
                <a:cs typeface="Arial Narrow"/>
              </a:rPr>
              <a:t>●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42" name="object 142"/>
          <p:cNvSpPr txBox="1"/>
          <p:nvPr/>
        </p:nvSpPr>
        <p:spPr>
          <a:xfrm>
            <a:off x="1878583" y="5206695"/>
            <a:ext cx="11811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 Narrow"/>
                <a:cs typeface="Arial Narrow"/>
              </a:rPr>
              <a:t>●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43" name="object 143"/>
          <p:cNvSpPr txBox="1"/>
          <p:nvPr/>
        </p:nvSpPr>
        <p:spPr>
          <a:xfrm>
            <a:off x="1581150" y="5401157"/>
            <a:ext cx="184785" cy="567690"/>
          </a:xfrm>
          <a:prstGeom prst="rect">
            <a:avLst/>
          </a:prstGeom>
        </p:spPr>
        <p:txBody>
          <a:bodyPr vert="horz" wrap="square" lIns="0" tIns="1003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90"/>
              </a:spcBef>
            </a:pPr>
            <a:r>
              <a:rPr sz="1200" dirty="0">
                <a:latin typeface="Times New Roman"/>
                <a:cs typeface="Times New Roman"/>
              </a:rPr>
              <a:t>*</a:t>
            </a:r>
            <a:endParaRPr sz="1200">
              <a:latin typeface="Times New Roman"/>
              <a:cs typeface="Times New Roman"/>
            </a:endParaRPr>
          </a:p>
          <a:p>
            <a:pPr marL="80010">
              <a:lnSpc>
                <a:spcPct val="100000"/>
              </a:lnSpc>
              <a:spcBef>
                <a:spcPts val="695"/>
              </a:spcBef>
            </a:pPr>
            <a:r>
              <a:rPr sz="1200" dirty="0">
                <a:latin typeface="Arial Narrow"/>
                <a:cs typeface="Arial Narrow"/>
              </a:rPr>
              <a:t>●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44" name="object 144"/>
          <p:cNvSpPr txBox="1"/>
          <p:nvPr/>
        </p:nvSpPr>
        <p:spPr>
          <a:xfrm>
            <a:off x="2906648" y="5699252"/>
            <a:ext cx="1174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 Narrow"/>
                <a:cs typeface="Arial Narrow"/>
              </a:rPr>
              <a:t>●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45" name="object 145"/>
          <p:cNvSpPr txBox="1"/>
          <p:nvPr/>
        </p:nvSpPr>
        <p:spPr>
          <a:xfrm>
            <a:off x="4015232" y="5363717"/>
            <a:ext cx="1174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 Narrow"/>
                <a:cs typeface="Arial Narrow"/>
              </a:rPr>
              <a:t>●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46" name="object 146"/>
          <p:cNvSpPr txBox="1"/>
          <p:nvPr/>
        </p:nvSpPr>
        <p:spPr>
          <a:xfrm>
            <a:off x="3810380" y="5582208"/>
            <a:ext cx="1174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 Narrow"/>
                <a:cs typeface="Arial Narrow"/>
              </a:rPr>
              <a:t>●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47" name="object 147"/>
          <p:cNvSpPr txBox="1"/>
          <p:nvPr/>
        </p:nvSpPr>
        <p:spPr>
          <a:xfrm>
            <a:off x="6609715" y="5997651"/>
            <a:ext cx="1174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 Narrow"/>
                <a:cs typeface="Arial Narrow"/>
              </a:rPr>
              <a:t>●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48" name="object 148"/>
          <p:cNvSpPr txBox="1"/>
          <p:nvPr/>
        </p:nvSpPr>
        <p:spPr>
          <a:xfrm>
            <a:off x="7744714" y="5206695"/>
            <a:ext cx="11811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 Narrow"/>
                <a:cs typeface="Arial Narrow"/>
              </a:rPr>
              <a:t>●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49" name="object 149"/>
          <p:cNvSpPr txBox="1"/>
          <p:nvPr/>
        </p:nvSpPr>
        <p:spPr>
          <a:xfrm>
            <a:off x="7529576" y="4774819"/>
            <a:ext cx="101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Times New Roman"/>
                <a:cs typeface="Times New Roman"/>
              </a:rPr>
              <a:t>*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50" name="object 150"/>
          <p:cNvSpPr txBox="1"/>
          <p:nvPr/>
        </p:nvSpPr>
        <p:spPr>
          <a:xfrm>
            <a:off x="8417179" y="1511300"/>
            <a:ext cx="101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Times New Roman"/>
                <a:cs typeface="Times New Roman"/>
              </a:rPr>
              <a:t>*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51" name="object 151"/>
          <p:cNvSpPr txBox="1"/>
          <p:nvPr/>
        </p:nvSpPr>
        <p:spPr>
          <a:xfrm>
            <a:off x="8238235" y="1572259"/>
            <a:ext cx="101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Times New Roman"/>
                <a:cs typeface="Times New Roman"/>
              </a:rPr>
              <a:t>*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52" name="object 152"/>
          <p:cNvSpPr txBox="1"/>
          <p:nvPr/>
        </p:nvSpPr>
        <p:spPr>
          <a:xfrm>
            <a:off x="7816088" y="1634744"/>
            <a:ext cx="3060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16535" algn="l"/>
              </a:tabLst>
            </a:pPr>
            <a:r>
              <a:rPr sz="1200" dirty="0">
                <a:latin typeface="Times New Roman"/>
                <a:cs typeface="Times New Roman"/>
              </a:rPr>
              <a:t>*	</a:t>
            </a:r>
            <a:r>
              <a:rPr sz="1800" baseline="-4629" dirty="0">
                <a:latin typeface="Times New Roman"/>
                <a:cs typeface="Times New Roman"/>
              </a:rPr>
              <a:t>*</a:t>
            </a:r>
            <a:endParaRPr sz="1800" baseline="-4629">
              <a:latin typeface="Times New Roman"/>
              <a:cs typeface="Times New Roman"/>
            </a:endParaRPr>
          </a:p>
        </p:txBody>
      </p:sp>
      <p:sp>
        <p:nvSpPr>
          <p:cNvPr id="153" name="object 153"/>
          <p:cNvSpPr txBox="1"/>
          <p:nvPr/>
        </p:nvSpPr>
        <p:spPr>
          <a:xfrm>
            <a:off x="7611871" y="1895602"/>
            <a:ext cx="101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Times New Roman"/>
                <a:cs typeface="Times New Roman"/>
              </a:rPr>
              <a:t>*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54" name="object 154"/>
          <p:cNvSpPr txBox="1"/>
          <p:nvPr/>
        </p:nvSpPr>
        <p:spPr>
          <a:xfrm>
            <a:off x="7422260" y="2200402"/>
            <a:ext cx="101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Times New Roman"/>
                <a:cs typeface="Times New Roman"/>
              </a:rPr>
              <a:t>*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55" name="object 155"/>
          <p:cNvSpPr txBox="1"/>
          <p:nvPr/>
        </p:nvSpPr>
        <p:spPr>
          <a:xfrm>
            <a:off x="1837689" y="1517396"/>
            <a:ext cx="76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Times New Roman"/>
                <a:cs typeface="Times New Roman"/>
              </a:rPr>
              <a:t>*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56" name="object 156"/>
          <p:cNvSpPr txBox="1"/>
          <p:nvPr/>
        </p:nvSpPr>
        <p:spPr>
          <a:xfrm>
            <a:off x="1268094" y="1840484"/>
            <a:ext cx="1709420" cy="7740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0985" algn="ctr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Times New Roman"/>
                <a:cs typeface="Times New Roman"/>
              </a:rPr>
              <a:t>*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  <a:tabLst>
                <a:tab pos="387350" algn="l"/>
                <a:tab pos="762635" algn="l"/>
                <a:tab pos="1137920" algn="l"/>
                <a:tab pos="1512570" algn="l"/>
              </a:tabLst>
            </a:pPr>
            <a:r>
              <a:rPr sz="800" dirty="0">
                <a:latin typeface="Arial Narrow"/>
                <a:cs typeface="Arial Narrow"/>
              </a:rPr>
              <a:t>0	1	2	3	4</a:t>
            </a:r>
            <a:endParaRPr sz="8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Arial Narrow"/>
              <a:cs typeface="Arial Narrow"/>
            </a:endParaRPr>
          </a:p>
          <a:p>
            <a:pPr marL="10795">
              <a:lnSpc>
                <a:spcPct val="100000"/>
              </a:lnSpc>
            </a:pPr>
            <a:r>
              <a:rPr sz="1400" b="1" dirty="0">
                <a:latin typeface="Arial Narrow"/>
                <a:cs typeface="Arial Narrow"/>
              </a:rPr>
              <a:t>Легкие </a:t>
            </a:r>
            <a:r>
              <a:rPr sz="1000" spc="-5" dirty="0">
                <a:latin typeface="Arial Narrow"/>
                <a:cs typeface="Arial Narrow"/>
              </a:rPr>
              <a:t>( 7 </a:t>
            </a:r>
            <a:r>
              <a:rPr sz="1000" spc="-10" dirty="0">
                <a:latin typeface="Arial Narrow"/>
                <a:cs typeface="Arial Narrow"/>
              </a:rPr>
              <a:t>сутки </a:t>
            </a:r>
            <a:r>
              <a:rPr sz="1000" spc="-5" dirty="0">
                <a:latin typeface="Arial Narrow"/>
                <a:cs typeface="Arial Narrow"/>
              </a:rPr>
              <a:t>эксперимента</a:t>
            </a:r>
            <a:r>
              <a:rPr sz="1000" spc="-50" dirty="0">
                <a:latin typeface="Arial Narrow"/>
                <a:cs typeface="Arial Narrow"/>
              </a:rPr>
              <a:t> </a:t>
            </a:r>
            <a:r>
              <a:rPr sz="1000" spc="-5" dirty="0">
                <a:latin typeface="Arial Narrow"/>
                <a:cs typeface="Arial Narrow"/>
              </a:rPr>
              <a:t>)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157" name="object 157"/>
          <p:cNvSpPr txBox="1"/>
          <p:nvPr/>
        </p:nvSpPr>
        <p:spPr>
          <a:xfrm>
            <a:off x="2553716" y="2725039"/>
            <a:ext cx="101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Times New Roman"/>
                <a:cs typeface="Times New Roman"/>
              </a:rPr>
              <a:t>*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58" name="object 158"/>
          <p:cNvSpPr txBox="1"/>
          <p:nvPr/>
        </p:nvSpPr>
        <p:spPr>
          <a:xfrm>
            <a:off x="1973072" y="3013659"/>
            <a:ext cx="10223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Times New Roman"/>
                <a:cs typeface="Times New Roman"/>
              </a:rPr>
              <a:t>*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59" name="object 159"/>
          <p:cNvSpPr txBox="1"/>
          <p:nvPr/>
        </p:nvSpPr>
        <p:spPr>
          <a:xfrm>
            <a:off x="1930654" y="2646426"/>
            <a:ext cx="920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 Narrow"/>
                <a:cs typeface="Arial Narrow"/>
              </a:rPr>
              <a:t>●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60" name="object 160"/>
          <p:cNvSpPr txBox="1"/>
          <p:nvPr/>
        </p:nvSpPr>
        <p:spPr>
          <a:xfrm>
            <a:off x="1624075" y="2891790"/>
            <a:ext cx="1174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 Narrow"/>
                <a:cs typeface="Arial Narrow"/>
              </a:rPr>
              <a:t>●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61" name="object 161"/>
          <p:cNvSpPr txBox="1"/>
          <p:nvPr/>
        </p:nvSpPr>
        <p:spPr>
          <a:xfrm>
            <a:off x="2177288" y="3153917"/>
            <a:ext cx="1174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 Narrow"/>
                <a:cs typeface="Arial Narrow"/>
              </a:rPr>
              <a:t>●</a:t>
            </a:r>
            <a:endParaRPr sz="12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24930" y="1323773"/>
            <a:ext cx="2953638" cy="361099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968872" y="4932679"/>
            <a:ext cx="285750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 algn="just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On </a:t>
            </a:r>
            <a:r>
              <a:rPr sz="800" spc="-5" dirty="0">
                <a:latin typeface="Arial Narrow"/>
                <a:cs typeface="Arial Narrow"/>
              </a:rPr>
              <a:t>the </a:t>
            </a:r>
            <a:r>
              <a:rPr sz="800" spc="5" dirty="0">
                <a:latin typeface="Arial Narrow"/>
                <a:cs typeface="Arial Narrow"/>
              </a:rPr>
              <a:t>8</a:t>
            </a:r>
            <a:r>
              <a:rPr sz="750" spc="7" baseline="27777" dirty="0">
                <a:latin typeface="Arial Narrow"/>
                <a:cs typeface="Arial Narrow"/>
              </a:rPr>
              <a:t>th </a:t>
            </a:r>
            <a:r>
              <a:rPr sz="800" spc="5" dirty="0">
                <a:latin typeface="Arial Narrow"/>
                <a:cs typeface="Arial Narrow"/>
              </a:rPr>
              <a:t>day </a:t>
            </a:r>
            <a:r>
              <a:rPr sz="800" spc="-5" dirty="0">
                <a:latin typeface="Arial Narrow"/>
                <a:cs typeface="Arial Narrow"/>
              </a:rPr>
              <a:t>after bleomycin treatment (4 U/kg/0.1 mL NaCl </a:t>
            </a:r>
            <a:r>
              <a:rPr sz="800" dirty="0">
                <a:latin typeface="Arial Narrow"/>
                <a:cs typeface="Arial Narrow"/>
              </a:rPr>
              <a:t>0.9%) </a:t>
            </a:r>
            <a:r>
              <a:rPr sz="800" spc="-5" dirty="0">
                <a:latin typeface="Arial Narrow"/>
                <a:cs typeface="Arial Narrow"/>
              </a:rPr>
              <a:t>in the  lungs </a:t>
            </a:r>
            <a:r>
              <a:rPr sz="800" dirty="0">
                <a:latin typeface="Arial Narrow"/>
                <a:cs typeface="Arial Narrow"/>
              </a:rPr>
              <a:t>of </a:t>
            </a:r>
            <a:r>
              <a:rPr sz="800" spc="-5" dirty="0">
                <a:latin typeface="Arial Narrow"/>
                <a:cs typeface="Arial Narrow"/>
              </a:rPr>
              <a:t>C57Bl/6 mice, the animals were treated with intranasal inoculation  (i.n.) once with 16 </a:t>
            </a:r>
            <a:r>
              <a:rPr sz="800" dirty="0">
                <a:latin typeface="Arial Narrow"/>
                <a:cs typeface="Arial Narrow"/>
              </a:rPr>
              <a:t>U </a:t>
            </a:r>
            <a:r>
              <a:rPr sz="800" spc="-5" dirty="0">
                <a:latin typeface="Arial Narrow"/>
                <a:cs typeface="Arial Narrow"/>
              </a:rPr>
              <a:t>HYAL </a:t>
            </a:r>
            <a:r>
              <a:rPr sz="800" dirty="0">
                <a:latin typeface="Arial Narrow"/>
                <a:cs typeface="Arial Narrow"/>
              </a:rPr>
              <a:t>or </a:t>
            </a:r>
            <a:r>
              <a:rPr sz="800" spc="-5" dirty="0">
                <a:latin typeface="Arial Narrow"/>
                <a:cs typeface="Arial Narrow"/>
              </a:rPr>
              <a:t>phosphate buffered saline (PBS) </a:t>
            </a:r>
            <a:r>
              <a:rPr sz="800" spc="-10" dirty="0">
                <a:latin typeface="Arial Narrow"/>
                <a:cs typeface="Arial Narrow"/>
              </a:rPr>
              <a:t>and  </a:t>
            </a:r>
            <a:r>
              <a:rPr sz="800" spc="-5" dirty="0">
                <a:latin typeface="Arial Narrow"/>
                <a:cs typeface="Arial Narrow"/>
              </a:rPr>
              <a:t>inflammatory cells </a:t>
            </a:r>
            <a:r>
              <a:rPr sz="800" spc="-10" dirty="0">
                <a:latin typeface="Arial Narrow"/>
                <a:cs typeface="Arial Narrow"/>
              </a:rPr>
              <a:t>recovered </a:t>
            </a:r>
            <a:r>
              <a:rPr sz="800" dirty="0">
                <a:latin typeface="Arial Narrow"/>
                <a:cs typeface="Arial Narrow"/>
              </a:rPr>
              <a:t>96 h </a:t>
            </a:r>
            <a:r>
              <a:rPr sz="800" spc="-5" dirty="0">
                <a:latin typeface="Arial Narrow"/>
                <a:cs typeface="Arial Narrow"/>
              </a:rPr>
              <a:t>after bleomycin treatment </a:t>
            </a:r>
            <a:r>
              <a:rPr sz="800" i="1" spc="-5" dirty="0">
                <a:solidFill>
                  <a:srgbClr val="C0504D"/>
                </a:solidFill>
                <a:latin typeface="Arial Narrow"/>
                <a:cs typeface="Arial Narrow"/>
              </a:rPr>
              <a:t>[Bitencourt </a:t>
            </a:r>
            <a:r>
              <a:rPr sz="800" i="1" spc="-10" dirty="0">
                <a:solidFill>
                  <a:srgbClr val="C0504D"/>
                </a:solidFill>
                <a:latin typeface="Arial Narrow"/>
                <a:cs typeface="Arial Narrow"/>
              </a:rPr>
              <a:t>CS  </a:t>
            </a:r>
            <a:r>
              <a:rPr sz="800" i="1" dirty="0">
                <a:solidFill>
                  <a:srgbClr val="C0504D"/>
                </a:solidFill>
                <a:latin typeface="Arial Narrow"/>
                <a:cs typeface="Arial Narrow"/>
              </a:rPr>
              <a:t>et al. </a:t>
            </a:r>
            <a:r>
              <a:rPr sz="800" i="1" spc="5" dirty="0">
                <a:solidFill>
                  <a:srgbClr val="C0504D"/>
                </a:solidFill>
                <a:latin typeface="Arial Narrow"/>
                <a:cs typeface="Arial Narrow"/>
              </a:rPr>
              <a:t>2011 </a:t>
            </a:r>
            <a:r>
              <a:rPr sz="800" i="1" dirty="0">
                <a:solidFill>
                  <a:srgbClr val="C0504D"/>
                </a:solidFill>
                <a:latin typeface="Arial Narrow"/>
                <a:cs typeface="Arial Narrow"/>
              </a:rPr>
              <a:t>doi:</a:t>
            </a:r>
            <a:r>
              <a:rPr sz="800" i="1" spc="140" dirty="0">
                <a:solidFill>
                  <a:srgbClr val="C0504D"/>
                </a:solidFill>
                <a:latin typeface="Arial Narrow"/>
                <a:cs typeface="Arial Narrow"/>
              </a:rPr>
              <a:t> </a:t>
            </a:r>
            <a:r>
              <a:rPr sz="800" i="1" spc="-5" dirty="0">
                <a:solidFill>
                  <a:srgbClr val="C0504D"/>
                </a:solidFill>
                <a:latin typeface="Arial Narrow"/>
                <a:cs typeface="Arial Narrow"/>
              </a:rPr>
              <a:t>10.1186/1755-1536-4-3].</a:t>
            </a:r>
            <a:endParaRPr sz="800">
              <a:latin typeface="Arial Narrow"/>
              <a:cs typeface="Arial Narrow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47488" y="3185454"/>
            <a:ext cx="2926944" cy="216035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781622" y="1499742"/>
            <a:ext cx="1340668" cy="1375537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3222370" y="1196086"/>
            <a:ext cx="146812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2100" b="1" spc="7" baseline="13888" dirty="0">
                <a:latin typeface="Arial Narrow"/>
                <a:cs typeface="Arial Narrow"/>
              </a:rPr>
              <a:t>C</a:t>
            </a:r>
            <a:r>
              <a:rPr sz="900" b="1" spc="5" dirty="0">
                <a:latin typeface="Arial Narrow"/>
                <a:cs typeface="Arial Narrow"/>
              </a:rPr>
              <a:t>2455</a:t>
            </a:r>
            <a:r>
              <a:rPr sz="2100" b="1" spc="7" baseline="13888" dirty="0">
                <a:latin typeface="Arial Narrow"/>
                <a:cs typeface="Arial Narrow"/>
              </a:rPr>
              <a:t>H</a:t>
            </a:r>
            <a:r>
              <a:rPr sz="900" b="1" spc="5" dirty="0">
                <a:latin typeface="Arial Narrow"/>
                <a:cs typeface="Arial Narrow"/>
              </a:rPr>
              <a:t>3775</a:t>
            </a:r>
            <a:r>
              <a:rPr sz="2100" b="1" spc="7" baseline="13888" dirty="0">
                <a:latin typeface="Arial Narrow"/>
                <a:cs typeface="Arial Narrow"/>
              </a:rPr>
              <a:t>N</a:t>
            </a:r>
            <a:r>
              <a:rPr sz="900" b="1" spc="5" dirty="0">
                <a:latin typeface="Arial Narrow"/>
                <a:cs typeface="Arial Narrow"/>
              </a:rPr>
              <a:t>617</a:t>
            </a:r>
            <a:r>
              <a:rPr sz="2100" b="1" spc="7" baseline="13888" dirty="0">
                <a:latin typeface="Arial Narrow"/>
                <a:cs typeface="Arial Narrow"/>
              </a:rPr>
              <a:t>O</a:t>
            </a:r>
            <a:r>
              <a:rPr sz="900" b="1" spc="5" dirty="0">
                <a:latin typeface="Arial Narrow"/>
                <a:cs typeface="Arial Narrow"/>
              </a:rPr>
              <a:t>704</a:t>
            </a:r>
            <a:r>
              <a:rPr sz="2100" b="1" spc="7" baseline="13888" dirty="0">
                <a:latin typeface="Arial Narrow"/>
                <a:cs typeface="Arial Narrow"/>
              </a:rPr>
              <a:t>S</a:t>
            </a:r>
            <a:r>
              <a:rPr sz="900" b="1" spc="5" dirty="0">
                <a:latin typeface="Arial Narrow"/>
                <a:cs typeface="Arial Narrow"/>
              </a:rPr>
              <a:t>21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227833" y="431672"/>
            <a:ext cx="495681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0" spc="-5" dirty="0">
                <a:solidFill>
                  <a:srgbClr val="6F2F9F"/>
                </a:solidFill>
                <a:latin typeface="Arial Narrow"/>
                <a:cs typeface="Arial Narrow"/>
              </a:rPr>
              <a:t>Эффекты гиалуронидазы </a:t>
            </a:r>
            <a:r>
              <a:rPr sz="2000" b="0" dirty="0">
                <a:solidFill>
                  <a:srgbClr val="6F2F9F"/>
                </a:solidFill>
                <a:latin typeface="Arial Narrow"/>
                <a:cs typeface="Arial Narrow"/>
              </a:rPr>
              <a:t>(ГД) </a:t>
            </a:r>
            <a:r>
              <a:rPr sz="2000" b="0" spc="-5" dirty="0">
                <a:solidFill>
                  <a:srgbClr val="6F2F9F"/>
                </a:solidFill>
                <a:latin typeface="Arial Narrow"/>
                <a:cs typeface="Arial Narrow"/>
              </a:rPr>
              <a:t>при фиброзе</a:t>
            </a:r>
            <a:r>
              <a:rPr sz="2000" b="0" spc="-75" dirty="0">
                <a:solidFill>
                  <a:srgbClr val="6F2F9F"/>
                </a:solidFill>
                <a:latin typeface="Arial Narrow"/>
                <a:cs typeface="Arial Narrow"/>
              </a:rPr>
              <a:t> </a:t>
            </a:r>
            <a:r>
              <a:rPr sz="2000" b="0" spc="-5" dirty="0">
                <a:solidFill>
                  <a:srgbClr val="6F2F9F"/>
                </a:solidFill>
                <a:latin typeface="Arial Narrow"/>
                <a:cs typeface="Arial Narrow"/>
              </a:rPr>
              <a:t>лёгких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95541" y="1784730"/>
            <a:ext cx="2160270" cy="2677795"/>
          </a:xfrm>
          <a:prstGeom prst="rect">
            <a:avLst/>
          </a:prstGeom>
          <a:solidFill>
            <a:srgbClr val="EBF0DE"/>
          </a:solidFill>
        </p:spPr>
        <p:txBody>
          <a:bodyPr vert="horz" wrap="square" lIns="0" tIns="41910" rIns="0" bIns="0" rtlCol="0">
            <a:spAutoFit/>
          </a:bodyPr>
          <a:lstStyle/>
          <a:p>
            <a:pPr marL="91440" marR="81280">
              <a:lnSpc>
                <a:spcPct val="100000"/>
              </a:lnSpc>
              <a:spcBef>
                <a:spcPts val="330"/>
              </a:spcBef>
              <a:tabLst>
                <a:tab pos="1318260" algn="l"/>
                <a:tab pos="1362710" algn="l"/>
                <a:tab pos="1493520" algn="l"/>
                <a:tab pos="1818005" algn="l"/>
              </a:tabLst>
            </a:pPr>
            <a:r>
              <a:rPr sz="1400" b="1" spc="-5" dirty="0">
                <a:latin typeface="Arial Narrow"/>
                <a:cs typeface="Arial Narrow"/>
              </a:rPr>
              <a:t>Гиалуронидаза  </a:t>
            </a:r>
            <a:r>
              <a:rPr sz="1400" dirty="0">
                <a:latin typeface="Arial Narrow"/>
                <a:cs typeface="Arial Narrow"/>
              </a:rPr>
              <a:t>ремодулирует </a:t>
            </a:r>
            <a:r>
              <a:rPr sz="1400" spc="-5" dirty="0">
                <a:latin typeface="Arial Narrow"/>
                <a:cs typeface="Arial Narrow"/>
              </a:rPr>
              <a:t>внеклеточный  матрикс, снижает </a:t>
            </a:r>
            <a:r>
              <a:rPr sz="1400" dirty="0">
                <a:latin typeface="Arial Narrow"/>
                <a:cs typeface="Arial Narrow"/>
              </a:rPr>
              <a:t>вязкость  биол</a:t>
            </a:r>
            <a:r>
              <a:rPr sz="1400" spc="-10" dirty="0">
                <a:latin typeface="Arial Narrow"/>
                <a:cs typeface="Arial Narrow"/>
              </a:rPr>
              <a:t>о</a:t>
            </a:r>
            <a:r>
              <a:rPr sz="1400" spc="-5" dirty="0">
                <a:latin typeface="Arial Narrow"/>
                <a:cs typeface="Arial Narrow"/>
              </a:rPr>
              <a:t>гичес</a:t>
            </a:r>
            <a:r>
              <a:rPr sz="1400" spc="-15" dirty="0">
                <a:latin typeface="Arial Narrow"/>
                <a:cs typeface="Arial Narrow"/>
              </a:rPr>
              <a:t>к</a:t>
            </a:r>
            <a:r>
              <a:rPr sz="1400" spc="-5" dirty="0">
                <a:latin typeface="Arial Narrow"/>
                <a:cs typeface="Arial Narrow"/>
              </a:rPr>
              <a:t>и</a:t>
            </a:r>
            <a:r>
              <a:rPr sz="1400" dirty="0">
                <a:latin typeface="Arial Narrow"/>
                <a:cs typeface="Arial Narrow"/>
              </a:rPr>
              <a:t>х	</a:t>
            </a:r>
            <a:r>
              <a:rPr sz="1400" spc="-15" dirty="0">
                <a:latin typeface="Arial Narrow"/>
                <a:cs typeface="Arial Narrow"/>
              </a:rPr>
              <a:t>ж</a:t>
            </a:r>
            <a:r>
              <a:rPr sz="1400" spc="-5" dirty="0">
                <a:latin typeface="Arial Narrow"/>
                <a:cs typeface="Arial Narrow"/>
              </a:rPr>
              <a:t>ид</a:t>
            </a:r>
            <a:r>
              <a:rPr sz="1400" spc="-10" dirty="0">
                <a:latin typeface="Arial Narrow"/>
                <a:cs typeface="Arial Narrow"/>
              </a:rPr>
              <a:t>ко</a:t>
            </a:r>
            <a:r>
              <a:rPr sz="1400" spc="-5" dirty="0">
                <a:latin typeface="Arial Narrow"/>
                <a:cs typeface="Arial Narrow"/>
              </a:rPr>
              <a:t>ст</a:t>
            </a:r>
            <a:r>
              <a:rPr sz="1400" spc="-10" dirty="0">
                <a:latin typeface="Arial Narrow"/>
                <a:cs typeface="Arial Narrow"/>
              </a:rPr>
              <a:t>ей</a:t>
            </a:r>
            <a:r>
              <a:rPr sz="1400" dirty="0">
                <a:latin typeface="Arial Narrow"/>
                <a:cs typeface="Arial Narrow"/>
              </a:rPr>
              <a:t>,  </a:t>
            </a:r>
            <a:r>
              <a:rPr sz="1400" spc="-5" dirty="0">
                <a:latin typeface="Arial Narrow"/>
                <a:cs typeface="Arial Narrow"/>
              </a:rPr>
              <a:t>увеличивает проницаемость  сосудов, делает ткани более  </a:t>
            </a:r>
            <a:r>
              <a:rPr sz="1400" dirty="0">
                <a:latin typeface="Arial Narrow"/>
                <a:cs typeface="Arial Narrow"/>
              </a:rPr>
              <a:t>доступн</a:t>
            </a:r>
            <a:r>
              <a:rPr sz="1400" spc="-10" dirty="0">
                <a:latin typeface="Arial Narrow"/>
                <a:cs typeface="Arial Narrow"/>
              </a:rPr>
              <a:t>ы</a:t>
            </a:r>
            <a:r>
              <a:rPr sz="1400" dirty="0">
                <a:latin typeface="Arial Narrow"/>
                <a:cs typeface="Arial Narrow"/>
              </a:rPr>
              <a:t>ми				для  </a:t>
            </a:r>
            <a:r>
              <a:rPr sz="1400" spc="-5" dirty="0">
                <a:latin typeface="Arial Narrow"/>
                <a:cs typeface="Arial Narrow"/>
              </a:rPr>
              <a:t>препаратов. </a:t>
            </a:r>
            <a:r>
              <a:rPr sz="1400" dirty="0">
                <a:latin typeface="Arial Narrow"/>
                <a:cs typeface="Arial Narrow"/>
              </a:rPr>
              <a:t>Мишенью для  </a:t>
            </a:r>
            <a:r>
              <a:rPr sz="1400" spc="-5" dirty="0">
                <a:latin typeface="Arial Narrow"/>
                <a:cs typeface="Arial Narrow"/>
              </a:rPr>
              <a:t>г</a:t>
            </a:r>
            <a:r>
              <a:rPr sz="1400" dirty="0">
                <a:latin typeface="Arial Narrow"/>
                <a:cs typeface="Arial Narrow"/>
              </a:rPr>
              <a:t>и</a:t>
            </a:r>
            <a:r>
              <a:rPr sz="1400" spc="-5" dirty="0">
                <a:latin typeface="Arial Narrow"/>
                <a:cs typeface="Arial Narrow"/>
              </a:rPr>
              <a:t>а</a:t>
            </a:r>
            <a:r>
              <a:rPr sz="1400" dirty="0">
                <a:latin typeface="Arial Narrow"/>
                <a:cs typeface="Arial Narrow"/>
              </a:rPr>
              <a:t>лур</a:t>
            </a:r>
            <a:r>
              <a:rPr sz="1400" spc="-10" dirty="0">
                <a:latin typeface="Arial Narrow"/>
                <a:cs typeface="Arial Narrow"/>
              </a:rPr>
              <a:t>о</a:t>
            </a:r>
            <a:r>
              <a:rPr sz="1400" dirty="0">
                <a:latin typeface="Arial Narrow"/>
                <a:cs typeface="Arial Narrow"/>
              </a:rPr>
              <a:t>нидазы		в</a:t>
            </a:r>
            <a:r>
              <a:rPr sz="1400" spc="-5" dirty="0">
                <a:latin typeface="Arial Narrow"/>
                <a:cs typeface="Arial Narrow"/>
              </a:rPr>
              <a:t>ы</a:t>
            </a:r>
            <a:r>
              <a:rPr sz="1400" spc="-15" dirty="0">
                <a:latin typeface="Arial Narrow"/>
                <a:cs typeface="Arial Narrow"/>
              </a:rPr>
              <a:t>с</a:t>
            </a:r>
            <a:r>
              <a:rPr sz="1400" spc="-5" dirty="0">
                <a:latin typeface="Arial Narrow"/>
                <a:cs typeface="Arial Narrow"/>
              </a:rPr>
              <a:t>тупа</a:t>
            </a:r>
            <a:r>
              <a:rPr sz="1400" spc="-10" dirty="0">
                <a:latin typeface="Arial Narrow"/>
                <a:cs typeface="Arial Narrow"/>
              </a:rPr>
              <a:t>е</a:t>
            </a:r>
            <a:r>
              <a:rPr sz="1400" dirty="0">
                <a:latin typeface="Arial Narrow"/>
                <a:cs typeface="Arial Narrow"/>
              </a:rPr>
              <a:t>т  </a:t>
            </a:r>
            <a:r>
              <a:rPr sz="1400" spc="-5" dirty="0">
                <a:latin typeface="Arial Narrow"/>
                <a:cs typeface="Arial Narrow"/>
              </a:rPr>
              <a:t>гиалу</a:t>
            </a:r>
            <a:r>
              <a:rPr sz="1400" spc="-10" dirty="0">
                <a:latin typeface="Arial Narrow"/>
                <a:cs typeface="Arial Narrow"/>
              </a:rPr>
              <a:t>ро</a:t>
            </a:r>
            <a:r>
              <a:rPr sz="1400" dirty="0">
                <a:latin typeface="Arial Narrow"/>
                <a:cs typeface="Arial Narrow"/>
              </a:rPr>
              <a:t>н</a:t>
            </a:r>
            <a:r>
              <a:rPr sz="1400" spc="-10" dirty="0">
                <a:latin typeface="Arial Narrow"/>
                <a:cs typeface="Arial Narrow"/>
              </a:rPr>
              <a:t>о</a:t>
            </a:r>
            <a:r>
              <a:rPr sz="1400" dirty="0">
                <a:latin typeface="Arial Narrow"/>
                <a:cs typeface="Arial Narrow"/>
              </a:rPr>
              <a:t>в</a:t>
            </a:r>
            <a:r>
              <a:rPr sz="1400" spc="-10" dirty="0">
                <a:latin typeface="Arial Narrow"/>
                <a:cs typeface="Arial Narrow"/>
              </a:rPr>
              <a:t>а</a:t>
            </a:r>
            <a:r>
              <a:rPr sz="1400" dirty="0">
                <a:latin typeface="Arial Narrow"/>
                <a:cs typeface="Arial Narrow"/>
              </a:rPr>
              <a:t>я			</a:t>
            </a:r>
            <a:r>
              <a:rPr sz="1400" spc="-5" dirty="0">
                <a:latin typeface="Arial Narrow"/>
                <a:cs typeface="Arial Narrow"/>
              </a:rPr>
              <a:t>к</a:t>
            </a:r>
            <a:r>
              <a:rPr sz="1400" dirty="0">
                <a:latin typeface="Arial Narrow"/>
                <a:cs typeface="Arial Narrow"/>
              </a:rPr>
              <a:t>и</a:t>
            </a:r>
            <a:r>
              <a:rPr sz="1400" spc="-5" dirty="0">
                <a:latin typeface="Arial Narrow"/>
                <a:cs typeface="Arial Narrow"/>
              </a:rPr>
              <a:t>сл</a:t>
            </a:r>
            <a:r>
              <a:rPr sz="1400" spc="-10" dirty="0">
                <a:latin typeface="Arial Narrow"/>
                <a:cs typeface="Arial Narrow"/>
              </a:rPr>
              <a:t>о</a:t>
            </a:r>
            <a:r>
              <a:rPr sz="1400" spc="-5" dirty="0">
                <a:latin typeface="Arial Narrow"/>
                <a:cs typeface="Arial Narrow"/>
              </a:rPr>
              <a:t>та</a:t>
            </a:r>
            <a:r>
              <a:rPr sz="1400" dirty="0">
                <a:latin typeface="Arial Narrow"/>
                <a:cs typeface="Arial Narrow"/>
              </a:rPr>
              <a:t>,  </a:t>
            </a:r>
            <a:r>
              <a:rPr sz="1400" spc="-5" dirty="0">
                <a:latin typeface="Arial Narrow"/>
                <a:cs typeface="Arial Narrow"/>
              </a:rPr>
              <a:t>которая формирует условия  </a:t>
            </a:r>
            <a:r>
              <a:rPr sz="1400" dirty="0">
                <a:latin typeface="Arial Narrow"/>
                <a:cs typeface="Arial Narrow"/>
              </a:rPr>
              <a:t>для </a:t>
            </a:r>
            <a:r>
              <a:rPr sz="1400" spc="-5" dirty="0">
                <a:latin typeface="Arial Narrow"/>
                <a:cs typeface="Arial Narrow"/>
              </a:rPr>
              <a:t>отложения</a:t>
            </a:r>
            <a:r>
              <a:rPr sz="1400" spc="-10" dirty="0">
                <a:latin typeface="Arial Narrow"/>
                <a:cs typeface="Arial Narrow"/>
              </a:rPr>
              <a:t> </a:t>
            </a:r>
            <a:r>
              <a:rPr sz="1400" spc="-5" dirty="0">
                <a:latin typeface="Arial Narrow"/>
                <a:cs typeface="Arial Narrow"/>
              </a:rPr>
              <a:t>коллагена.</a:t>
            </a:r>
            <a:endParaRPr sz="14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345" y="4804029"/>
            <a:ext cx="101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Times New Roman"/>
                <a:cs typeface="Times New Roman"/>
              </a:rPr>
              <a:t>*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337307" y="4284726"/>
            <a:ext cx="101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Times New Roman"/>
                <a:cs typeface="Times New Roman"/>
              </a:rPr>
              <a:t>*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96033" y="4440682"/>
            <a:ext cx="101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Times New Roman"/>
                <a:cs typeface="Times New Roman"/>
              </a:rPr>
              <a:t>*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30453" y="345186"/>
            <a:ext cx="689546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0" spc="-5" dirty="0">
                <a:solidFill>
                  <a:srgbClr val="006FC0"/>
                </a:solidFill>
                <a:latin typeface="Arial Narrow"/>
                <a:cs typeface="Arial Narrow"/>
              </a:rPr>
              <a:t>Эффекты пегилированной гиалуронидазы (пегГД) при фиброзе</a:t>
            </a:r>
            <a:r>
              <a:rPr sz="2000" b="0" spc="-65" dirty="0">
                <a:solidFill>
                  <a:srgbClr val="006FC0"/>
                </a:solidFill>
                <a:latin typeface="Arial Narrow"/>
                <a:cs typeface="Arial Narrow"/>
              </a:rPr>
              <a:t> </a:t>
            </a:r>
            <a:r>
              <a:rPr sz="2000" b="0" spc="-5" dirty="0">
                <a:solidFill>
                  <a:srgbClr val="006FC0"/>
                </a:solidFill>
                <a:latin typeface="Arial Narrow"/>
                <a:cs typeface="Arial Narrow"/>
              </a:rPr>
              <a:t>лёгких</a:t>
            </a:r>
            <a:endParaRPr sz="2000">
              <a:latin typeface="Arial Narrow"/>
              <a:cs typeface="Arial Narrow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993013" y="4370832"/>
            <a:ext cx="1782445" cy="1951989"/>
            <a:chOff x="993013" y="4370832"/>
            <a:chExt cx="1782445" cy="1951989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08888" y="4370832"/>
              <a:ext cx="1766316" cy="193852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993013" y="4427347"/>
              <a:ext cx="1714500" cy="1895475"/>
            </a:xfrm>
            <a:custGeom>
              <a:avLst/>
              <a:gdLst/>
              <a:ahLst/>
              <a:cxnLst/>
              <a:rect l="l" t="t" r="r" b="b"/>
              <a:pathLst>
                <a:path w="1714500" h="1895475">
                  <a:moveTo>
                    <a:pt x="34810" y="1863547"/>
                  </a:moveTo>
                  <a:lnTo>
                    <a:pt x="0" y="1863547"/>
                  </a:lnTo>
                </a:path>
                <a:path w="1714500" h="1895475">
                  <a:moveTo>
                    <a:pt x="34810" y="1656588"/>
                  </a:moveTo>
                  <a:lnTo>
                    <a:pt x="0" y="1656588"/>
                  </a:lnTo>
                </a:path>
                <a:path w="1714500" h="1895475">
                  <a:moveTo>
                    <a:pt x="34810" y="1449323"/>
                  </a:moveTo>
                  <a:lnTo>
                    <a:pt x="0" y="1449323"/>
                  </a:lnTo>
                </a:path>
                <a:path w="1714500" h="1895475">
                  <a:moveTo>
                    <a:pt x="34810" y="1242059"/>
                  </a:moveTo>
                  <a:lnTo>
                    <a:pt x="0" y="1242059"/>
                  </a:lnTo>
                </a:path>
                <a:path w="1714500" h="1895475">
                  <a:moveTo>
                    <a:pt x="34810" y="1034795"/>
                  </a:moveTo>
                  <a:lnTo>
                    <a:pt x="0" y="1034795"/>
                  </a:lnTo>
                </a:path>
                <a:path w="1714500" h="1895475">
                  <a:moveTo>
                    <a:pt x="34810" y="827531"/>
                  </a:moveTo>
                  <a:lnTo>
                    <a:pt x="0" y="827531"/>
                  </a:lnTo>
                </a:path>
                <a:path w="1714500" h="1895475">
                  <a:moveTo>
                    <a:pt x="34810" y="620267"/>
                  </a:moveTo>
                  <a:lnTo>
                    <a:pt x="0" y="620267"/>
                  </a:lnTo>
                </a:path>
                <a:path w="1714500" h="1895475">
                  <a:moveTo>
                    <a:pt x="34810" y="413003"/>
                  </a:moveTo>
                  <a:lnTo>
                    <a:pt x="0" y="413003"/>
                  </a:lnTo>
                </a:path>
                <a:path w="1714500" h="1895475">
                  <a:moveTo>
                    <a:pt x="34810" y="205739"/>
                  </a:moveTo>
                  <a:lnTo>
                    <a:pt x="0" y="205739"/>
                  </a:lnTo>
                </a:path>
                <a:path w="1714500" h="1895475">
                  <a:moveTo>
                    <a:pt x="34810" y="0"/>
                  </a:moveTo>
                  <a:lnTo>
                    <a:pt x="0" y="0"/>
                  </a:lnTo>
                </a:path>
                <a:path w="1714500" h="1895475">
                  <a:moveTo>
                    <a:pt x="35052" y="1863852"/>
                  </a:moveTo>
                  <a:lnTo>
                    <a:pt x="35052" y="1894928"/>
                  </a:lnTo>
                </a:path>
                <a:path w="1714500" h="1895475">
                  <a:moveTo>
                    <a:pt x="594360" y="1863852"/>
                  </a:moveTo>
                  <a:lnTo>
                    <a:pt x="594360" y="1894928"/>
                  </a:lnTo>
                </a:path>
                <a:path w="1714500" h="1895475">
                  <a:moveTo>
                    <a:pt x="1155192" y="1863852"/>
                  </a:moveTo>
                  <a:lnTo>
                    <a:pt x="1155192" y="1894928"/>
                  </a:lnTo>
                </a:path>
                <a:path w="1714500" h="1895475">
                  <a:moveTo>
                    <a:pt x="1714245" y="1863852"/>
                  </a:moveTo>
                  <a:lnTo>
                    <a:pt x="1714245" y="189492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784351" y="4685156"/>
            <a:ext cx="156210" cy="1683385"/>
          </a:xfrm>
          <a:prstGeom prst="rect">
            <a:avLst/>
          </a:prstGeom>
        </p:spPr>
        <p:txBody>
          <a:bodyPr vert="horz" wrap="square" lIns="0" tIns="8255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650"/>
              </a:spcBef>
            </a:pPr>
            <a:r>
              <a:rPr sz="900" dirty="0">
                <a:latin typeface="Arial Narrow"/>
                <a:cs typeface="Arial Narrow"/>
              </a:rPr>
              <a:t>3</a:t>
            </a:r>
            <a:r>
              <a:rPr sz="900" spc="-5" dirty="0">
                <a:latin typeface="Arial Narrow"/>
                <a:cs typeface="Arial Narrow"/>
              </a:rPr>
              <a:t>,</a:t>
            </a:r>
            <a:r>
              <a:rPr sz="900" dirty="0">
                <a:latin typeface="Arial Narrow"/>
                <a:cs typeface="Arial Narrow"/>
              </a:rPr>
              <a:t>5</a:t>
            </a:r>
            <a:endParaRPr sz="900">
              <a:latin typeface="Arial Narrow"/>
              <a:cs typeface="Arial Narrow"/>
            </a:endParaRPr>
          </a:p>
          <a:p>
            <a:pPr marR="5080" algn="r">
              <a:lnSpc>
                <a:spcPct val="100000"/>
              </a:lnSpc>
              <a:spcBef>
                <a:spcPts val="555"/>
              </a:spcBef>
            </a:pPr>
            <a:r>
              <a:rPr sz="900" dirty="0">
                <a:latin typeface="Arial Narrow"/>
                <a:cs typeface="Arial Narrow"/>
              </a:rPr>
              <a:t>3</a:t>
            </a:r>
            <a:endParaRPr sz="900">
              <a:latin typeface="Arial Narrow"/>
              <a:cs typeface="Arial Narrow"/>
            </a:endParaRPr>
          </a:p>
          <a:p>
            <a:pPr marR="5080" algn="r">
              <a:lnSpc>
                <a:spcPct val="100000"/>
              </a:lnSpc>
              <a:spcBef>
                <a:spcPts val="550"/>
              </a:spcBef>
            </a:pPr>
            <a:r>
              <a:rPr sz="900" dirty="0">
                <a:latin typeface="Arial Narrow"/>
                <a:cs typeface="Arial Narrow"/>
              </a:rPr>
              <a:t>2</a:t>
            </a:r>
            <a:r>
              <a:rPr sz="900" spc="-5" dirty="0">
                <a:latin typeface="Arial Narrow"/>
                <a:cs typeface="Arial Narrow"/>
              </a:rPr>
              <a:t>,</a:t>
            </a:r>
            <a:r>
              <a:rPr sz="900" dirty="0">
                <a:latin typeface="Arial Narrow"/>
                <a:cs typeface="Arial Narrow"/>
              </a:rPr>
              <a:t>5</a:t>
            </a:r>
            <a:endParaRPr sz="900">
              <a:latin typeface="Arial Narrow"/>
              <a:cs typeface="Arial Narrow"/>
            </a:endParaRPr>
          </a:p>
          <a:p>
            <a:pPr marR="5080" algn="r">
              <a:lnSpc>
                <a:spcPct val="100000"/>
              </a:lnSpc>
              <a:spcBef>
                <a:spcPts val="550"/>
              </a:spcBef>
            </a:pPr>
            <a:r>
              <a:rPr sz="900" dirty="0">
                <a:latin typeface="Arial Narrow"/>
                <a:cs typeface="Arial Narrow"/>
              </a:rPr>
              <a:t>2</a:t>
            </a:r>
            <a:endParaRPr sz="900">
              <a:latin typeface="Arial Narrow"/>
              <a:cs typeface="Arial Narrow"/>
            </a:endParaRPr>
          </a:p>
          <a:p>
            <a:pPr marR="5080" algn="r">
              <a:lnSpc>
                <a:spcPct val="100000"/>
              </a:lnSpc>
              <a:spcBef>
                <a:spcPts val="550"/>
              </a:spcBef>
            </a:pPr>
            <a:r>
              <a:rPr sz="900" dirty="0">
                <a:latin typeface="Arial Narrow"/>
                <a:cs typeface="Arial Narrow"/>
              </a:rPr>
              <a:t>1</a:t>
            </a:r>
            <a:r>
              <a:rPr sz="900" spc="-5" dirty="0">
                <a:latin typeface="Arial Narrow"/>
                <a:cs typeface="Arial Narrow"/>
              </a:rPr>
              <a:t>,</a:t>
            </a:r>
            <a:r>
              <a:rPr sz="900" dirty="0">
                <a:latin typeface="Arial Narrow"/>
                <a:cs typeface="Arial Narrow"/>
              </a:rPr>
              <a:t>5</a:t>
            </a:r>
            <a:endParaRPr sz="900">
              <a:latin typeface="Arial Narrow"/>
              <a:cs typeface="Arial Narrow"/>
            </a:endParaRPr>
          </a:p>
          <a:p>
            <a:pPr marR="5080" algn="r">
              <a:lnSpc>
                <a:spcPct val="100000"/>
              </a:lnSpc>
              <a:spcBef>
                <a:spcPts val="555"/>
              </a:spcBef>
            </a:pPr>
            <a:r>
              <a:rPr sz="900" dirty="0">
                <a:latin typeface="Arial Narrow"/>
                <a:cs typeface="Arial Narrow"/>
              </a:rPr>
              <a:t>1</a:t>
            </a:r>
            <a:endParaRPr sz="900">
              <a:latin typeface="Arial Narrow"/>
              <a:cs typeface="Arial Narrow"/>
            </a:endParaRPr>
          </a:p>
          <a:p>
            <a:pPr marR="5080" algn="r">
              <a:lnSpc>
                <a:spcPct val="100000"/>
              </a:lnSpc>
              <a:spcBef>
                <a:spcPts val="550"/>
              </a:spcBef>
            </a:pPr>
            <a:r>
              <a:rPr sz="900" dirty="0">
                <a:latin typeface="Arial Narrow"/>
                <a:cs typeface="Arial Narrow"/>
              </a:rPr>
              <a:t>0</a:t>
            </a:r>
            <a:r>
              <a:rPr sz="900" spc="-5" dirty="0">
                <a:latin typeface="Arial Narrow"/>
                <a:cs typeface="Arial Narrow"/>
              </a:rPr>
              <a:t>,</a:t>
            </a:r>
            <a:r>
              <a:rPr sz="900" dirty="0">
                <a:latin typeface="Arial Narrow"/>
                <a:cs typeface="Arial Narrow"/>
              </a:rPr>
              <a:t>5</a:t>
            </a:r>
            <a:endParaRPr sz="900">
              <a:latin typeface="Arial Narrow"/>
              <a:cs typeface="Arial Narrow"/>
            </a:endParaRPr>
          </a:p>
          <a:p>
            <a:pPr marR="5080" algn="r">
              <a:lnSpc>
                <a:spcPct val="100000"/>
              </a:lnSpc>
              <a:spcBef>
                <a:spcPts val="550"/>
              </a:spcBef>
            </a:pPr>
            <a:r>
              <a:rPr sz="900" dirty="0">
                <a:latin typeface="Arial Narrow"/>
                <a:cs typeface="Arial Narrow"/>
              </a:rPr>
              <a:t>0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84351" y="4271010"/>
            <a:ext cx="156210" cy="440055"/>
          </a:xfrm>
          <a:prstGeom prst="rect">
            <a:avLst/>
          </a:prstGeom>
        </p:spPr>
        <p:txBody>
          <a:bodyPr vert="horz" wrap="square" lIns="0" tIns="8255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650"/>
              </a:spcBef>
            </a:pPr>
            <a:r>
              <a:rPr sz="900" dirty="0">
                <a:latin typeface="Arial Narrow"/>
                <a:cs typeface="Arial Narrow"/>
              </a:rPr>
              <a:t>4</a:t>
            </a:r>
            <a:r>
              <a:rPr sz="900" spc="-5" dirty="0">
                <a:latin typeface="Arial Narrow"/>
                <a:cs typeface="Arial Narrow"/>
              </a:rPr>
              <a:t>,</a:t>
            </a:r>
            <a:r>
              <a:rPr sz="900" dirty="0">
                <a:latin typeface="Arial Narrow"/>
                <a:cs typeface="Arial Narrow"/>
              </a:rPr>
              <a:t>5</a:t>
            </a:r>
            <a:endParaRPr sz="900">
              <a:latin typeface="Arial Narrow"/>
              <a:cs typeface="Arial Narrow"/>
            </a:endParaRPr>
          </a:p>
          <a:p>
            <a:pPr marR="5080" algn="r">
              <a:lnSpc>
                <a:spcPct val="100000"/>
              </a:lnSpc>
              <a:spcBef>
                <a:spcPts val="550"/>
              </a:spcBef>
            </a:pPr>
            <a:r>
              <a:rPr sz="900" dirty="0">
                <a:latin typeface="Arial Narrow"/>
                <a:cs typeface="Arial Narrow"/>
              </a:rPr>
              <a:t>4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72032" y="6332931"/>
            <a:ext cx="7239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7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808733" y="6332931"/>
            <a:ext cx="116839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Arial Narrow"/>
                <a:cs typeface="Arial Narrow"/>
              </a:rPr>
              <a:t>14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368676" y="6332931"/>
            <a:ext cx="116839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Arial Narrow"/>
                <a:cs typeface="Arial Narrow"/>
              </a:rPr>
              <a:t>21</a:t>
            </a:r>
            <a:endParaRPr sz="800">
              <a:latin typeface="Arial Narrow"/>
              <a:cs typeface="Arial Narrow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3177078" y="4794480"/>
            <a:ext cx="87630" cy="87630"/>
            <a:chOff x="3177078" y="4794480"/>
            <a:chExt cx="87630" cy="87630"/>
          </a:xfrm>
        </p:grpSpPr>
        <p:sp>
          <p:nvSpPr>
            <p:cNvPr id="15" name="object 15"/>
            <p:cNvSpPr/>
            <p:nvPr/>
          </p:nvSpPr>
          <p:spPr>
            <a:xfrm>
              <a:off x="3181857" y="4799260"/>
              <a:ext cx="78105" cy="78105"/>
            </a:xfrm>
            <a:custGeom>
              <a:avLst/>
              <a:gdLst/>
              <a:ahLst/>
              <a:cxnLst/>
              <a:rect l="l" t="t" r="r" b="b"/>
              <a:pathLst>
                <a:path w="78104" h="78104">
                  <a:moveTo>
                    <a:pt x="77666" y="0"/>
                  </a:moveTo>
                  <a:lnTo>
                    <a:pt x="0" y="0"/>
                  </a:lnTo>
                  <a:lnTo>
                    <a:pt x="0" y="77666"/>
                  </a:lnTo>
                  <a:lnTo>
                    <a:pt x="77666" y="77666"/>
                  </a:lnTo>
                  <a:lnTo>
                    <a:pt x="77666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181857" y="4799260"/>
              <a:ext cx="78105" cy="78105"/>
            </a:xfrm>
            <a:custGeom>
              <a:avLst/>
              <a:gdLst/>
              <a:ahLst/>
              <a:cxnLst/>
              <a:rect l="l" t="t" r="r" b="b"/>
              <a:pathLst>
                <a:path w="78104" h="78104">
                  <a:moveTo>
                    <a:pt x="0" y="77666"/>
                  </a:moveTo>
                  <a:lnTo>
                    <a:pt x="77666" y="77666"/>
                  </a:lnTo>
                  <a:lnTo>
                    <a:pt x="77666" y="0"/>
                  </a:lnTo>
                  <a:lnTo>
                    <a:pt x="0" y="0"/>
                  </a:lnTo>
                  <a:lnTo>
                    <a:pt x="0" y="77666"/>
                  </a:lnTo>
                  <a:close/>
                </a:path>
              </a:pathLst>
            </a:custGeom>
            <a:ln w="9558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3177078" y="4972789"/>
            <a:ext cx="87630" cy="87630"/>
            <a:chOff x="3177078" y="4972789"/>
            <a:chExt cx="87630" cy="87630"/>
          </a:xfrm>
        </p:grpSpPr>
        <p:sp>
          <p:nvSpPr>
            <p:cNvPr id="18" name="object 18"/>
            <p:cNvSpPr/>
            <p:nvPr/>
          </p:nvSpPr>
          <p:spPr>
            <a:xfrm>
              <a:off x="3181857" y="4977568"/>
              <a:ext cx="78105" cy="78105"/>
            </a:xfrm>
            <a:custGeom>
              <a:avLst/>
              <a:gdLst/>
              <a:ahLst/>
              <a:cxnLst/>
              <a:rect l="l" t="t" r="r" b="b"/>
              <a:pathLst>
                <a:path w="78104" h="78104">
                  <a:moveTo>
                    <a:pt x="77666" y="0"/>
                  </a:moveTo>
                  <a:lnTo>
                    <a:pt x="0" y="0"/>
                  </a:lnTo>
                  <a:lnTo>
                    <a:pt x="0" y="77666"/>
                  </a:lnTo>
                  <a:lnTo>
                    <a:pt x="77666" y="77666"/>
                  </a:lnTo>
                  <a:lnTo>
                    <a:pt x="77666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181857" y="4977568"/>
              <a:ext cx="78105" cy="78105"/>
            </a:xfrm>
            <a:custGeom>
              <a:avLst/>
              <a:gdLst/>
              <a:ahLst/>
              <a:cxnLst/>
              <a:rect l="l" t="t" r="r" b="b"/>
              <a:pathLst>
                <a:path w="78104" h="78104">
                  <a:moveTo>
                    <a:pt x="0" y="77666"/>
                  </a:moveTo>
                  <a:lnTo>
                    <a:pt x="77666" y="77666"/>
                  </a:lnTo>
                  <a:lnTo>
                    <a:pt x="77666" y="0"/>
                  </a:lnTo>
                  <a:lnTo>
                    <a:pt x="0" y="0"/>
                  </a:lnTo>
                  <a:lnTo>
                    <a:pt x="0" y="77666"/>
                  </a:lnTo>
                  <a:close/>
                </a:path>
              </a:pathLst>
            </a:custGeom>
            <a:ln w="9558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3177078" y="5151097"/>
            <a:ext cx="87630" cy="87630"/>
            <a:chOff x="3177078" y="5151097"/>
            <a:chExt cx="87630" cy="87630"/>
          </a:xfrm>
        </p:grpSpPr>
        <p:sp>
          <p:nvSpPr>
            <p:cNvPr id="21" name="object 21"/>
            <p:cNvSpPr/>
            <p:nvPr/>
          </p:nvSpPr>
          <p:spPr>
            <a:xfrm>
              <a:off x="3181857" y="5155876"/>
              <a:ext cx="78105" cy="78105"/>
            </a:xfrm>
            <a:custGeom>
              <a:avLst/>
              <a:gdLst/>
              <a:ahLst/>
              <a:cxnLst/>
              <a:rect l="l" t="t" r="r" b="b"/>
              <a:pathLst>
                <a:path w="78104" h="78104">
                  <a:moveTo>
                    <a:pt x="77666" y="0"/>
                  </a:moveTo>
                  <a:lnTo>
                    <a:pt x="0" y="0"/>
                  </a:lnTo>
                  <a:lnTo>
                    <a:pt x="0" y="77666"/>
                  </a:lnTo>
                  <a:lnTo>
                    <a:pt x="77666" y="77666"/>
                  </a:lnTo>
                  <a:lnTo>
                    <a:pt x="77666" y="0"/>
                  </a:lnTo>
                  <a:close/>
                </a:path>
              </a:pathLst>
            </a:custGeom>
            <a:solidFill>
              <a:srgbClr val="7792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181857" y="5155876"/>
              <a:ext cx="78105" cy="78105"/>
            </a:xfrm>
            <a:custGeom>
              <a:avLst/>
              <a:gdLst/>
              <a:ahLst/>
              <a:cxnLst/>
              <a:rect l="l" t="t" r="r" b="b"/>
              <a:pathLst>
                <a:path w="78104" h="78104">
                  <a:moveTo>
                    <a:pt x="0" y="77666"/>
                  </a:moveTo>
                  <a:lnTo>
                    <a:pt x="77666" y="77666"/>
                  </a:lnTo>
                  <a:lnTo>
                    <a:pt x="77666" y="0"/>
                  </a:lnTo>
                  <a:lnTo>
                    <a:pt x="0" y="0"/>
                  </a:lnTo>
                  <a:lnTo>
                    <a:pt x="0" y="77666"/>
                  </a:lnTo>
                  <a:close/>
                </a:path>
              </a:pathLst>
            </a:custGeom>
            <a:ln w="9558">
              <a:solidFill>
                <a:srgbClr val="4F612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3177078" y="5329278"/>
            <a:ext cx="87630" cy="87630"/>
            <a:chOff x="3177078" y="5329278"/>
            <a:chExt cx="87630" cy="87630"/>
          </a:xfrm>
        </p:grpSpPr>
        <p:sp>
          <p:nvSpPr>
            <p:cNvPr id="24" name="object 24"/>
            <p:cNvSpPr/>
            <p:nvPr/>
          </p:nvSpPr>
          <p:spPr>
            <a:xfrm>
              <a:off x="3181857" y="5334057"/>
              <a:ext cx="78105" cy="78105"/>
            </a:xfrm>
            <a:custGeom>
              <a:avLst/>
              <a:gdLst/>
              <a:ahLst/>
              <a:cxnLst/>
              <a:rect l="l" t="t" r="r" b="b"/>
              <a:pathLst>
                <a:path w="78104" h="78104">
                  <a:moveTo>
                    <a:pt x="77666" y="0"/>
                  </a:moveTo>
                  <a:lnTo>
                    <a:pt x="0" y="0"/>
                  </a:lnTo>
                  <a:lnTo>
                    <a:pt x="0" y="77666"/>
                  </a:lnTo>
                  <a:lnTo>
                    <a:pt x="77666" y="77666"/>
                  </a:lnTo>
                  <a:lnTo>
                    <a:pt x="77666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181857" y="5334057"/>
              <a:ext cx="78105" cy="78105"/>
            </a:xfrm>
            <a:custGeom>
              <a:avLst/>
              <a:gdLst/>
              <a:ahLst/>
              <a:cxnLst/>
              <a:rect l="l" t="t" r="r" b="b"/>
              <a:pathLst>
                <a:path w="78104" h="78104">
                  <a:moveTo>
                    <a:pt x="0" y="77666"/>
                  </a:moveTo>
                  <a:lnTo>
                    <a:pt x="77666" y="77666"/>
                  </a:lnTo>
                  <a:lnTo>
                    <a:pt x="77666" y="0"/>
                  </a:lnTo>
                  <a:lnTo>
                    <a:pt x="0" y="0"/>
                  </a:lnTo>
                  <a:lnTo>
                    <a:pt x="0" y="77666"/>
                  </a:lnTo>
                  <a:close/>
                </a:path>
              </a:pathLst>
            </a:custGeom>
            <a:ln w="9558">
              <a:solidFill>
                <a:srgbClr val="FBD4B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3031870" y="4748936"/>
            <a:ext cx="1726564" cy="713105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62255" marR="1271270">
              <a:lnSpc>
                <a:spcPts val="1400"/>
              </a:lnSpc>
            </a:pPr>
            <a:r>
              <a:rPr sz="1200" dirty="0">
                <a:latin typeface="Arial Narrow"/>
                <a:cs typeface="Arial Narrow"/>
              </a:rPr>
              <a:t>ИК  </a:t>
            </a:r>
            <a:r>
              <a:rPr sz="1200" spc="-5" dirty="0">
                <a:latin typeface="Arial Narrow"/>
                <a:cs typeface="Arial Narrow"/>
              </a:rPr>
              <a:t>ПФ</a:t>
            </a:r>
            <a:endParaRPr sz="1200">
              <a:latin typeface="Arial Narrow"/>
              <a:cs typeface="Arial Narrow"/>
            </a:endParaRPr>
          </a:p>
          <a:p>
            <a:pPr marL="262255" marR="123189">
              <a:lnSpc>
                <a:spcPts val="1400"/>
              </a:lnSpc>
              <a:spcBef>
                <a:spcPts val="5"/>
              </a:spcBef>
            </a:pPr>
            <a:r>
              <a:rPr sz="1200" dirty="0">
                <a:latin typeface="Arial Narrow"/>
                <a:cs typeface="Arial Narrow"/>
              </a:rPr>
              <a:t>ПФ+Гиалуронидаза  П</a:t>
            </a:r>
            <a:r>
              <a:rPr sz="1200" spc="-10" dirty="0">
                <a:latin typeface="Arial Narrow"/>
                <a:cs typeface="Arial Narrow"/>
              </a:rPr>
              <a:t>Ф</a:t>
            </a:r>
            <a:r>
              <a:rPr sz="1200" dirty="0">
                <a:latin typeface="Arial Narrow"/>
                <a:cs typeface="Arial Narrow"/>
              </a:rPr>
              <a:t>+пегГ</a:t>
            </a:r>
            <a:r>
              <a:rPr sz="1200" spc="-5" dirty="0">
                <a:latin typeface="Arial Narrow"/>
                <a:cs typeface="Arial Narrow"/>
              </a:rPr>
              <a:t>и</a:t>
            </a:r>
            <a:r>
              <a:rPr sz="1200" spc="5" dirty="0">
                <a:latin typeface="Arial Narrow"/>
                <a:cs typeface="Arial Narrow"/>
              </a:rPr>
              <a:t>а</a:t>
            </a:r>
            <a:r>
              <a:rPr sz="1200" dirty="0">
                <a:latin typeface="Arial Narrow"/>
                <a:cs typeface="Arial Narrow"/>
              </a:rPr>
              <a:t>лу</a:t>
            </a:r>
            <a:r>
              <a:rPr sz="1200" spc="5" dirty="0">
                <a:latin typeface="Arial Narrow"/>
                <a:cs typeface="Arial Narrow"/>
              </a:rPr>
              <a:t>р</a:t>
            </a:r>
            <a:r>
              <a:rPr sz="1200" dirty="0">
                <a:latin typeface="Arial Narrow"/>
                <a:cs typeface="Arial Narrow"/>
              </a:rPr>
              <a:t>онид</a:t>
            </a:r>
            <a:r>
              <a:rPr sz="1200" spc="5" dirty="0">
                <a:latin typeface="Arial Narrow"/>
                <a:cs typeface="Arial Narrow"/>
              </a:rPr>
              <a:t>а</a:t>
            </a:r>
            <a:r>
              <a:rPr sz="1200" dirty="0">
                <a:latin typeface="Arial Narrow"/>
                <a:cs typeface="Arial Narrow"/>
              </a:rPr>
              <a:t>за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09396" y="3772661"/>
            <a:ext cx="3950970" cy="453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Arial Narrow"/>
                <a:cs typeface="Arial Narrow"/>
              </a:rPr>
              <a:t>Площадь </a:t>
            </a:r>
            <a:r>
              <a:rPr sz="1400" b="1" spc="-5" dirty="0">
                <a:latin typeface="Arial Narrow"/>
                <a:cs typeface="Arial Narrow"/>
              </a:rPr>
              <a:t>соединительной</a:t>
            </a:r>
            <a:r>
              <a:rPr sz="1400" b="1" spc="-80" dirty="0">
                <a:latin typeface="Arial Narrow"/>
                <a:cs typeface="Arial Narrow"/>
              </a:rPr>
              <a:t> </a:t>
            </a:r>
            <a:r>
              <a:rPr sz="1400" b="1" spc="-5" dirty="0">
                <a:latin typeface="Arial Narrow"/>
                <a:cs typeface="Arial Narrow"/>
              </a:rPr>
              <a:t>ткани</a:t>
            </a:r>
            <a:endParaRPr sz="14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latin typeface="Arial Narrow"/>
                <a:cs typeface="Arial Narrow"/>
              </a:rPr>
              <a:t>(% от общей </a:t>
            </a:r>
            <a:r>
              <a:rPr sz="1400" b="1" spc="-5" dirty="0">
                <a:latin typeface="Arial Narrow"/>
                <a:cs typeface="Arial Narrow"/>
              </a:rPr>
              <a:t>площади ткани) </a:t>
            </a:r>
            <a:r>
              <a:rPr sz="1400" b="1" dirty="0">
                <a:latin typeface="Arial Narrow"/>
                <a:cs typeface="Arial Narrow"/>
              </a:rPr>
              <a:t>в легких мышей</a:t>
            </a:r>
            <a:r>
              <a:rPr sz="1400" b="1" spc="-55" dirty="0">
                <a:latin typeface="Arial Narrow"/>
                <a:cs typeface="Arial Narrow"/>
              </a:rPr>
              <a:t> </a:t>
            </a:r>
            <a:r>
              <a:rPr sz="1400" b="1" spc="-5" dirty="0">
                <a:latin typeface="Arial Narrow"/>
                <a:cs typeface="Arial Narrow"/>
              </a:rPr>
              <a:t>C57BL/6</a:t>
            </a:r>
            <a:endParaRPr sz="1400">
              <a:latin typeface="Arial Narrow"/>
              <a:cs typeface="Arial Narrow"/>
            </a:endParaRPr>
          </a:p>
        </p:txBody>
      </p:sp>
      <p:pic>
        <p:nvPicPr>
          <p:cNvPr id="28" name="object 2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46270" y="2383751"/>
            <a:ext cx="1199705" cy="958888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081519" y="2383751"/>
            <a:ext cx="1202969" cy="958888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783707" y="2383751"/>
            <a:ext cx="1159941" cy="958888"/>
          </a:xfrm>
          <a:prstGeom prst="rect">
            <a:avLst/>
          </a:prstGeom>
        </p:spPr>
      </p:pic>
      <p:sp>
        <p:nvSpPr>
          <p:cNvPr id="31" name="object 31"/>
          <p:cNvSpPr txBox="1"/>
          <p:nvPr/>
        </p:nvSpPr>
        <p:spPr>
          <a:xfrm>
            <a:off x="4888484" y="1194053"/>
            <a:ext cx="1972945" cy="605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latin typeface="Arial Narrow"/>
                <a:cs typeface="Arial Narrow"/>
              </a:rPr>
              <a:t>Морфологическая картина  </a:t>
            </a:r>
            <a:r>
              <a:rPr sz="1400" b="1" dirty="0">
                <a:latin typeface="Arial Narrow"/>
                <a:cs typeface="Arial Narrow"/>
              </a:rPr>
              <a:t>лёгких мышей</a:t>
            </a:r>
            <a:r>
              <a:rPr sz="1400" b="1" spc="-35" dirty="0">
                <a:latin typeface="Arial Narrow"/>
                <a:cs typeface="Arial Narrow"/>
              </a:rPr>
              <a:t> </a:t>
            </a:r>
            <a:r>
              <a:rPr sz="1400" b="1" spc="-5" dirty="0">
                <a:latin typeface="Arial Narrow"/>
                <a:cs typeface="Arial Narrow"/>
              </a:rPr>
              <a:t>C57BL/6</a:t>
            </a:r>
            <a:endParaRPr sz="1400">
              <a:latin typeface="Arial Narrow"/>
              <a:cs typeface="Arial Narrow"/>
            </a:endParaRPr>
          </a:p>
          <a:p>
            <a:pPr marL="1905" algn="ctr">
              <a:lnSpc>
                <a:spcPct val="100000"/>
              </a:lnSpc>
              <a:spcBef>
                <a:spcPts val="5"/>
              </a:spcBef>
            </a:pPr>
            <a:r>
              <a:rPr sz="1000" spc="-5" dirty="0">
                <a:latin typeface="Arial Narrow"/>
                <a:cs typeface="Arial Narrow"/>
              </a:rPr>
              <a:t>(21-е</a:t>
            </a:r>
            <a:r>
              <a:rPr sz="1000" spc="-30" dirty="0">
                <a:latin typeface="Arial Narrow"/>
                <a:cs typeface="Arial Narrow"/>
              </a:rPr>
              <a:t> </a:t>
            </a:r>
            <a:r>
              <a:rPr sz="1000" spc="-10" dirty="0">
                <a:latin typeface="Arial Narrow"/>
                <a:cs typeface="Arial Narrow"/>
              </a:rPr>
              <a:t>сутки)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539741" y="2081910"/>
            <a:ext cx="9169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Arial Narrow"/>
                <a:cs typeface="Arial Narrow"/>
              </a:rPr>
              <a:t>Пневмофиброз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854065" y="1918842"/>
            <a:ext cx="9906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3340" marR="5080" indent="-41275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 Narrow"/>
                <a:cs typeface="Arial Narrow"/>
              </a:rPr>
              <a:t>П</a:t>
            </a:r>
            <a:r>
              <a:rPr sz="1200" spc="-10" dirty="0">
                <a:latin typeface="Arial Narrow"/>
                <a:cs typeface="Arial Narrow"/>
              </a:rPr>
              <a:t>н</a:t>
            </a:r>
            <a:r>
              <a:rPr sz="1200" dirty="0">
                <a:latin typeface="Arial Narrow"/>
                <a:cs typeface="Arial Narrow"/>
              </a:rPr>
              <a:t>ев</a:t>
            </a:r>
            <a:r>
              <a:rPr sz="1200" spc="-5" dirty="0">
                <a:latin typeface="Arial Narrow"/>
                <a:cs typeface="Arial Narrow"/>
              </a:rPr>
              <a:t>м</a:t>
            </a:r>
            <a:r>
              <a:rPr sz="1200" dirty="0">
                <a:latin typeface="Arial Narrow"/>
                <a:cs typeface="Arial Narrow"/>
              </a:rPr>
              <a:t>о</a:t>
            </a:r>
            <a:r>
              <a:rPr sz="1200" spc="-10" dirty="0">
                <a:latin typeface="Arial Narrow"/>
                <a:cs typeface="Arial Narrow"/>
              </a:rPr>
              <a:t>ф</a:t>
            </a:r>
            <a:r>
              <a:rPr sz="1200" spc="-5" dirty="0">
                <a:latin typeface="Arial Narrow"/>
                <a:cs typeface="Arial Narrow"/>
              </a:rPr>
              <a:t>иб</a:t>
            </a:r>
            <a:r>
              <a:rPr sz="1200" spc="5" dirty="0">
                <a:latin typeface="Arial Narrow"/>
                <a:cs typeface="Arial Narrow"/>
              </a:rPr>
              <a:t>р</a:t>
            </a:r>
            <a:r>
              <a:rPr sz="1200" dirty="0">
                <a:latin typeface="Arial Narrow"/>
                <a:cs typeface="Arial Narrow"/>
              </a:rPr>
              <a:t>оз+  Гиалуронидаза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142733" y="1918842"/>
            <a:ext cx="11049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" marR="5080" indent="-508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Arial Narrow"/>
                <a:cs typeface="Arial Narrow"/>
              </a:rPr>
              <a:t>Пневмофиброз+  пегГиалуронидаза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024754" y="3362960"/>
            <a:ext cx="247078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Arial Narrow"/>
                <a:cs typeface="Arial Narrow"/>
              </a:rPr>
              <a:t>Окраска пикрофуксином по Ван-Гизону, ув. ×</a:t>
            </a:r>
            <a:r>
              <a:rPr sz="1000" spc="-10" dirty="0">
                <a:latin typeface="Arial Narrow"/>
                <a:cs typeface="Arial Narrow"/>
              </a:rPr>
              <a:t> </a:t>
            </a:r>
            <a:r>
              <a:rPr sz="1000" spc="-5" dirty="0">
                <a:latin typeface="Arial Narrow"/>
                <a:cs typeface="Arial Narrow"/>
              </a:rPr>
              <a:t>100.</a:t>
            </a:r>
            <a:endParaRPr sz="1000">
              <a:latin typeface="Arial Narrow"/>
              <a:cs typeface="Arial Narrow"/>
            </a:endParaRPr>
          </a:p>
        </p:txBody>
      </p:sp>
      <p:pic>
        <p:nvPicPr>
          <p:cNvPr id="36" name="object 3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805166" y="164719"/>
            <a:ext cx="1099159" cy="1651507"/>
          </a:xfrm>
          <a:prstGeom prst="rect">
            <a:avLst/>
          </a:prstGeom>
        </p:spPr>
      </p:pic>
      <p:sp>
        <p:nvSpPr>
          <p:cNvPr id="37" name="object 37"/>
          <p:cNvSpPr/>
          <p:nvPr/>
        </p:nvSpPr>
        <p:spPr>
          <a:xfrm>
            <a:off x="530644" y="1054608"/>
            <a:ext cx="3524250" cy="2247265"/>
          </a:xfrm>
          <a:custGeom>
            <a:avLst/>
            <a:gdLst/>
            <a:ahLst/>
            <a:cxnLst/>
            <a:rect l="l" t="t" r="r" b="b"/>
            <a:pathLst>
              <a:path w="3524250" h="2247265">
                <a:moveTo>
                  <a:pt x="3523741" y="0"/>
                </a:moveTo>
                <a:lnTo>
                  <a:pt x="0" y="0"/>
                </a:lnTo>
                <a:lnTo>
                  <a:pt x="0" y="2246757"/>
                </a:lnTo>
                <a:lnTo>
                  <a:pt x="3523741" y="2246757"/>
                </a:lnTo>
                <a:lnTo>
                  <a:pt x="3523741" y="0"/>
                </a:lnTo>
                <a:close/>
              </a:path>
            </a:pathLst>
          </a:custGeom>
          <a:solidFill>
            <a:srgbClr val="EBF0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622096" y="1083309"/>
            <a:ext cx="3354704" cy="666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080" algn="just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latin typeface="Arial Narrow"/>
                <a:cs typeface="Arial Narrow"/>
              </a:rPr>
              <a:t>Совместно </a:t>
            </a:r>
            <a:r>
              <a:rPr sz="1400" dirty="0">
                <a:latin typeface="Arial Narrow"/>
                <a:cs typeface="Arial Narrow"/>
              </a:rPr>
              <a:t>с </a:t>
            </a:r>
            <a:r>
              <a:rPr sz="1400" spc="-5" dirty="0">
                <a:latin typeface="Arial Narrow"/>
                <a:cs typeface="Arial Narrow"/>
              </a:rPr>
              <a:t>коллегами </a:t>
            </a:r>
            <a:r>
              <a:rPr sz="1400" dirty="0">
                <a:latin typeface="Arial Narrow"/>
                <a:cs typeface="Arial Narrow"/>
              </a:rPr>
              <a:t>из </a:t>
            </a:r>
            <a:r>
              <a:rPr sz="1400" spc="-5" dirty="0">
                <a:latin typeface="Arial"/>
                <a:cs typeface="Arial"/>
              </a:rPr>
              <a:t>ˮ</a:t>
            </a:r>
            <a:r>
              <a:rPr sz="1400" b="1" spc="-5" dirty="0">
                <a:latin typeface="Arial Narrow"/>
                <a:cs typeface="Arial Narrow"/>
              </a:rPr>
              <a:t>Scientific </a:t>
            </a:r>
            <a:r>
              <a:rPr sz="1400" b="1" dirty="0">
                <a:latin typeface="Arial Narrow"/>
                <a:cs typeface="Arial Narrow"/>
              </a:rPr>
              <a:t>Future  </a:t>
            </a:r>
            <a:r>
              <a:rPr sz="1400" b="1" spc="-5" dirty="0">
                <a:latin typeface="Arial Narrow"/>
                <a:cs typeface="Arial Narrow"/>
              </a:rPr>
              <a:t>Management</a:t>
            </a:r>
            <a:r>
              <a:rPr sz="1400" spc="-5" dirty="0">
                <a:latin typeface="Arial Narrow"/>
                <a:cs typeface="Arial Narrow"/>
              </a:rPr>
              <a:t>“ </a:t>
            </a:r>
            <a:r>
              <a:rPr sz="1400" dirty="0">
                <a:latin typeface="Arial Narrow"/>
                <a:cs typeface="Arial Narrow"/>
              </a:rPr>
              <a:t>с </a:t>
            </a:r>
            <a:r>
              <a:rPr sz="1400" spc="-5" dirty="0">
                <a:latin typeface="Arial Narrow"/>
                <a:cs typeface="Arial Narrow"/>
              </a:rPr>
              <a:t>помощью технологии  электронно-лучевого </a:t>
            </a:r>
            <a:r>
              <a:rPr sz="1400" dirty="0">
                <a:latin typeface="Arial Narrow"/>
                <a:cs typeface="Arial Narrow"/>
              </a:rPr>
              <a:t>синтеза </a:t>
            </a:r>
            <a:r>
              <a:rPr sz="1400" spc="-5" dirty="0">
                <a:latin typeface="Arial Narrow"/>
                <a:cs typeface="Arial Narrow"/>
              </a:rPr>
              <a:t>нами </a:t>
            </a:r>
            <a:r>
              <a:rPr sz="1400" dirty="0">
                <a:latin typeface="Arial Narrow"/>
                <a:cs typeface="Arial Narrow"/>
              </a:rPr>
              <a:t>был</a:t>
            </a:r>
            <a:r>
              <a:rPr sz="1400" spc="285" dirty="0">
                <a:latin typeface="Arial Narrow"/>
                <a:cs typeface="Arial Narrow"/>
              </a:rPr>
              <a:t> </a:t>
            </a:r>
            <a:r>
              <a:rPr sz="1400" spc="-5" dirty="0">
                <a:latin typeface="Arial Narrow"/>
                <a:cs typeface="Arial Narrow"/>
              </a:rPr>
              <a:t>получен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22096" y="1723389"/>
            <a:ext cx="3354070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105"/>
              </a:spcBef>
              <a:tabLst>
                <a:tab pos="1234440" algn="l"/>
                <a:tab pos="1508760" algn="l"/>
                <a:tab pos="1947545" algn="l"/>
                <a:tab pos="2345690" algn="l"/>
                <a:tab pos="2512060" algn="l"/>
                <a:tab pos="3275329" algn="l"/>
              </a:tabLst>
            </a:pPr>
            <a:r>
              <a:rPr sz="1400" spc="-5" dirty="0">
                <a:latin typeface="Arial Narrow"/>
                <a:cs typeface="Arial Narrow"/>
              </a:rPr>
              <a:t>пегил</a:t>
            </a:r>
            <a:r>
              <a:rPr sz="1400" spc="5" dirty="0">
                <a:latin typeface="Arial Narrow"/>
                <a:cs typeface="Arial Narrow"/>
              </a:rPr>
              <a:t>и</a:t>
            </a:r>
            <a:r>
              <a:rPr sz="1400" spc="-5" dirty="0">
                <a:latin typeface="Arial Narrow"/>
                <a:cs typeface="Arial Narrow"/>
              </a:rPr>
              <a:t>ро</a:t>
            </a:r>
            <a:r>
              <a:rPr sz="1400" dirty="0">
                <a:latin typeface="Arial Narrow"/>
                <a:cs typeface="Arial Narrow"/>
              </a:rPr>
              <a:t>в</a:t>
            </a:r>
            <a:r>
              <a:rPr sz="1400" spc="-5" dirty="0">
                <a:latin typeface="Arial Narrow"/>
                <a:cs typeface="Arial Narrow"/>
              </a:rPr>
              <a:t>а</a:t>
            </a:r>
            <a:r>
              <a:rPr sz="1400" dirty="0">
                <a:latin typeface="Arial Narrow"/>
                <a:cs typeface="Arial Narrow"/>
              </a:rPr>
              <a:t>нн</a:t>
            </a:r>
            <a:r>
              <a:rPr sz="1400" spc="-5" dirty="0">
                <a:latin typeface="Arial Narrow"/>
                <a:cs typeface="Arial Narrow"/>
              </a:rPr>
              <a:t>ы</a:t>
            </a:r>
            <a:r>
              <a:rPr sz="1400" dirty="0">
                <a:latin typeface="Arial Narrow"/>
                <a:cs typeface="Arial Narrow"/>
              </a:rPr>
              <a:t>й		</a:t>
            </a:r>
            <a:r>
              <a:rPr sz="1400" spc="-5" dirty="0">
                <a:latin typeface="Arial Narrow"/>
                <a:cs typeface="Arial Narrow"/>
              </a:rPr>
              <a:t>а</a:t>
            </a:r>
            <a:r>
              <a:rPr sz="1400" dirty="0">
                <a:latin typeface="Arial Narrow"/>
                <a:cs typeface="Arial Narrow"/>
              </a:rPr>
              <a:t>н</a:t>
            </a:r>
            <a:r>
              <a:rPr sz="1400" spc="-5" dirty="0">
                <a:latin typeface="Arial Narrow"/>
                <a:cs typeface="Arial Narrow"/>
              </a:rPr>
              <a:t>а</a:t>
            </a:r>
            <a:r>
              <a:rPr sz="1400" dirty="0">
                <a:latin typeface="Arial Narrow"/>
                <a:cs typeface="Arial Narrow"/>
              </a:rPr>
              <a:t>лог	</a:t>
            </a:r>
            <a:r>
              <a:rPr sz="1400" spc="-5" dirty="0">
                <a:latin typeface="Arial Narrow"/>
                <a:cs typeface="Arial Narrow"/>
              </a:rPr>
              <a:t>тести</a:t>
            </a:r>
            <a:r>
              <a:rPr sz="1400" dirty="0">
                <a:latin typeface="Arial Narrow"/>
                <a:cs typeface="Arial Narrow"/>
              </a:rPr>
              <a:t>к</a:t>
            </a:r>
            <a:r>
              <a:rPr sz="1400" spc="-5" dirty="0">
                <a:latin typeface="Arial Narrow"/>
                <a:cs typeface="Arial Narrow"/>
              </a:rPr>
              <a:t>улярн</a:t>
            </a:r>
            <a:r>
              <a:rPr sz="1400" spc="-10" dirty="0">
                <a:latin typeface="Arial Narrow"/>
                <a:cs typeface="Arial Narrow"/>
              </a:rPr>
              <a:t>о</a:t>
            </a:r>
            <a:r>
              <a:rPr sz="1400" dirty="0">
                <a:latin typeface="Arial Narrow"/>
                <a:cs typeface="Arial Narrow"/>
              </a:rPr>
              <a:t>й  </a:t>
            </a:r>
            <a:r>
              <a:rPr sz="1400" spc="-5" dirty="0">
                <a:latin typeface="Arial Narrow"/>
                <a:cs typeface="Arial Narrow"/>
              </a:rPr>
              <a:t>г</a:t>
            </a:r>
            <a:r>
              <a:rPr sz="1400" dirty="0">
                <a:latin typeface="Arial Narrow"/>
                <a:cs typeface="Arial Narrow"/>
              </a:rPr>
              <a:t>и</a:t>
            </a:r>
            <a:r>
              <a:rPr sz="1400" spc="-5" dirty="0">
                <a:latin typeface="Arial Narrow"/>
                <a:cs typeface="Arial Narrow"/>
              </a:rPr>
              <a:t>а</a:t>
            </a:r>
            <a:r>
              <a:rPr sz="1400" dirty="0">
                <a:latin typeface="Arial Narrow"/>
                <a:cs typeface="Arial Narrow"/>
              </a:rPr>
              <a:t>лур</a:t>
            </a:r>
            <a:r>
              <a:rPr sz="1400" spc="-10" dirty="0">
                <a:latin typeface="Arial Narrow"/>
                <a:cs typeface="Arial Narrow"/>
              </a:rPr>
              <a:t>о</a:t>
            </a:r>
            <a:r>
              <a:rPr sz="1400" dirty="0">
                <a:latin typeface="Arial Narrow"/>
                <a:cs typeface="Arial Narrow"/>
              </a:rPr>
              <a:t>нидаз</a:t>
            </a:r>
            <a:r>
              <a:rPr sz="1400" spc="-5" dirty="0">
                <a:latin typeface="Arial Narrow"/>
                <a:cs typeface="Arial Narrow"/>
              </a:rPr>
              <a:t>ы</a:t>
            </a:r>
            <a:r>
              <a:rPr sz="1400" dirty="0">
                <a:latin typeface="Arial Narrow"/>
                <a:cs typeface="Arial Narrow"/>
              </a:rPr>
              <a:t>,	</a:t>
            </a:r>
            <a:r>
              <a:rPr sz="1400" spc="-5" dirty="0">
                <a:latin typeface="Arial Narrow"/>
                <a:cs typeface="Arial Narrow"/>
              </a:rPr>
              <a:t>кот</a:t>
            </a:r>
            <a:r>
              <a:rPr sz="1400" spc="-20" dirty="0">
                <a:latin typeface="Arial Narrow"/>
                <a:cs typeface="Arial Narrow"/>
              </a:rPr>
              <a:t>о</a:t>
            </a:r>
            <a:r>
              <a:rPr sz="1400" spc="-5" dirty="0">
                <a:latin typeface="Arial Narrow"/>
                <a:cs typeface="Arial Narrow"/>
              </a:rPr>
              <a:t>ры</a:t>
            </a:r>
            <a:r>
              <a:rPr sz="1400" dirty="0">
                <a:latin typeface="Arial Narrow"/>
                <a:cs typeface="Arial Narrow"/>
              </a:rPr>
              <a:t>й	бол</a:t>
            </a:r>
            <a:r>
              <a:rPr sz="1400" spc="-10" dirty="0">
                <a:latin typeface="Arial Narrow"/>
                <a:cs typeface="Arial Narrow"/>
              </a:rPr>
              <a:t>е</a:t>
            </a:r>
            <a:r>
              <a:rPr sz="1400" dirty="0">
                <a:latin typeface="Arial Narrow"/>
                <a:cs typeface="Arial Narrow"/>
              </a:rPr>
              <a:t>е	</a:t>
            </a:r>
            <a:r>
              <a:rPr sz="1400" spc="-5" dirty="0">
                <a:latin typeface="Arial Narrow"/>
                <a:cs typeface="Arial Narrow"/>
              </a:rPr>
              <a:t>усто</a:t>
            </a:r>
            <a:r>
              <a:rPr sz="1400" spc="-10" dirty="0">
                <a:latin typeface="Arial Narrow"/>
                <a:cs typeface="Arial Narrow"/>
              </a:rPr>
              <a:t>й</a:t>
            </a:r>
            <a:r>
              <a:rPr sz="1400" spc="-5" dirty="0">
                <a:latin typeface="Arial Narrow"/>
                <a:cs typeface="Arial Narrow"/>
              </a:rPr>
              <a:t>ч</a:t>
            </a:r>
            <a:r>
              <a:rPr sz="1400" dirty="0">
                <a:latin typeface="Arial Narrow"/>
                <a:cs typeface="Arial Narrow"/>
              </a:rPr>
              <a:t>ив	к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622096" y="2150186"/>
            <a:ext cx="2174875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  <a:tabLst>
                <a:tab pos="1363980" algn="l"/>
              </a:tabLst>
            </a:pPr>
            <a:r>
              <a:rPr sz="1400" spc="-5" dirty="0">
                <a:latin typeface="Arial Narrow"/>
                <a:cs typeface="Arial Narrow"/>
              </a:rPr>
              <a:t>энзиматическому	действию,</a:t>
            </a:r>
            <a:endParaRPr sz="14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  <a:tabLst>
                <a:tab pos="982980" algn="l"/>
                <a:tab pos="1749425" algn="l"/>
              </a:tabLst>
            </a:pPr>
            <a:r>
              <a:rPr sz="1400" dirty="0">
                <a:latin typeface="Arial Narrow"/>
                <a:cs typeface="Arial Narrow"/>
              </a:rPr>
              <a:t>фе</a:t>
            </a:r>
            <a:r>
              <a:rPr sz="1400" spc="-10" dirty="0">
                <a:latin typeface="Arial Narrow"/>
                <a:cs typeface="Arial Narrow"/>
              </a:rPr>
              <a:t>р</a:t>
            </a:r>
            <a:r>
              <a:rPr sz="1400" dirty="0">
                <a:latin typeface="Arial Narrow"/>
                <a:cs typeface="Arial Narrow"/>
              </a:rPr>
              <a:t>мен</a:t>
            </a:r>
            <a:r>
              <a:rPr sz="1400" spc="-5" dirty="0">
                <a:latin typeface="Arial Narrow"/>
                <a:cs typeface="Arial Narrow"/>
              </a:rPr>
              <a:t>т</a:t>
            </a:r>
            <a:r>
              <a:rPr sz="1400" dirty="0">
                <a:latin typeface="Arial Narrow"/>
                <a:cs typeface="Arial Narrow"/>
              </a:rPr>
              <a:t>.	</a:t>
            </a:r>
            <a:r>
              <a:rPr sz="1400" b="1" dirty="0">
                <a:latin typeface="Arial Narrow"/>
                <a:cs typeface="Arial Narrow"/>
              </a:rPr>
              <a:t>П</a:t>
            </a:r>
            <a:r>
              <a:rPr sz="1400" b="1" spc="-10" dirty="0">
                <a:latin typeface="Arial Narrow"/>
                <a:cs typeface="Arial Narrow"/>
              </a:rPr>
              <a:t>е</a:t>
            </a:r>
            <a:r>
              <a:rPr sz="1400" b="1" dirty="0">
                <a:latin typeface="Arial Narrow"/>
                <a:cs typeface="Arial Narrow"/>
              </a:rPr>
              <a:t>г</a:t>
            </a:r>
            <a:r>
              <a:rPr sz="1400" b="1" spc="-10" dirty="0">
                <a:latin typeface="Arial Narrow"/>
                <a:cs typeface="Arial Narrow"/>
              </a:rPr>
              <a:t>Г</a:t>
            </a:r>
            <a:r>
              <a:rPr sz="1400" b="1" dirty="0">
                <a:latin typeface="Arial Narrow"/>
                <a:cs typeface="Arial Narrow"/>
              </a:rPr>
              <a:t>Д	</a:t>
            </a:r>
            <a:r>
              <a:rPr sz="1400" dirty="0">
                <a:latin typeface="Arial Narrow"/>
                <a:cs typeface="Arial Narrow"/>
              </a:rPr>
              <a:t>бол</a:t>
            </a:r>
            <a:r>
              <a:rPr sz="1400" spc="-10" dirty="0">
                <a:latin typeface="Arial Narrow"/>
                <a:cs typeface="Arial Narrow"/>
              </a:rPr>
              <a:t>е</a:t>
            </a:r>
            <a:r>
              <a:rPr sz="1400" dirty="0">
                <a:latin typeface="Arial Narrow"/>
                <a:cs typeface="Arial Narrow"/>
              </a:rPr>
              <a:t>е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622096" y="2577211"/>
            <a:ext cx="214185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  <a:tabLst>
                <a:tab pos="1275715" algn="l"/>
              </a:tabLst>
            </a:pPr>
            <a:r>
              <a:rPr sz="1400" spc="-5" dirty="0">
                <a:latin typeface="Arial Narrow"/>
                <a:cs typeface="Arial Narrow"/>
              </a:rPr>
              <a:t>препятствовала	разрушению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2866008" y="2150186"/>
            <a:ext cx="1110615" cy="666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71120" marR="5080" indent="-71755" algn="r">
              <a:lnSpc>
                <a:spcPct val="100000"/>
              </a:lnSpc>
              <a:spcBef>
                <a:spcPts val="105"/>
              </a:spcBef>
              <a:tabLst>
                <a:tab pos="440055" algn="l"/>
              </a:tabLst>
            </a:pPr>
            <a:r>
              <a:rPr sz="1400" spc="-5" dirty="0">
                <a:latin typeface="Arial Narrow"/>
                <a:cs typeface="Arial Narrow"/>
              </a:rPr>
              <a:t>ч</a:t>
            </a:r>
            <a:r>
              <a:rPr sz="1400" spc="-10" dirty="0">
                <a:latin typeface="Arial Narrow"/>
                <a:cs typeface="Arial Narrow"/>
              </a:rPr>
              <a:t>е</a:t>
            </a:r>
            <a:r>
              <a:rPr sz="1400" dirty="0">
                <a:latin typeface="Arial Narrow"/>
                <a:cs typeface="Arial Narrow"/>
              </a:rPr>
              <a:t>м	н</a:t>
            </a:r>
            <a:r>
              <a:rPr sz="1400" spc="-10" dirty="0">
                <a:latin typeface="Arial Narrow"/>
                <a:cs typeface="Arial Narrow"/>
              </a:rPr>
              <a:t>а</a:t>
            </a:r>
            <a:r>
              <a:rPr sz="1400" spc="-15" dirty="0">
                <a:latin typeface="Arial Narrow"/>
                <a:cs typeface="Arial Narrow"/>
              </a:rPr>
              <a:t>т</a:t>
            </a:r>
            <a:r>
              <a:rPr sz="1400" spc="-5" dirty="0">
                <a:latin typeface="Arial Narrow"/>
                <a:cs typeface="Arial Narrow"/>
              </a:rPr>
              <a:t>и</a:t>
            </a:r>
            <a:r>
              <a:rPr sz="1400" spc="-15" dirty="0">
                <a:latin typeface="Arial Narrow"/>
                <a:cs typeface="Arial Narrow"/>
              </a:rPr>
              <a:t>в</a:t>
            </a:r>
            <a:r>
              <a:rPr sz="1400" dirty="0">
                <a:latin typeface="Arial Narrow"/>
                <a:cs typeface="Arial Narrow"/>
              </a:rPr>
              <a:t>н</a:t>
            </a:r>
            <a:r>
              <a:rPr sz="1400" spc="-10" dirty="0">
                <a:latin typeface="Arial Narrow"/>
                <a:cs typeface="Arial Narrow"/>
              </a:rPr>
              <a:t>ы</a:t>
            </a:r>
            <a:r>
              <a:rPr sz="1400" dirty="0">
                <a:latin typeface="Arial Narrow"/>
                <a:cs typeface="Arial Narrow"/>
              </a:rPr>
              <a:t>й  </a:t>
            </a:r>
            <a:r>
              <a:rPr sz="1400" spc="-5" dirty="0">
                <a:latin typeface="Arial Narrow"/>
                <a:cs typeface="Arial Narrow"/>
              </a:rPr>
              <a:t>эффективно  а</a:t>
            </a:r>
            <a:r>
              <a:rPr sz="1400" dirty="0">
                <a:latin typeface="Arial Narrow"/>
                <a:cs typeface="Arial Narrow"/>
              </a:rPr>
              <a:t>льве</a:t>
            </a:r>
            <a:r>
              <a:rPr sz="1400" spc="-10" dirty="0">
                <a:latin typeface="Arial Narrow"/>
                <a:cs typeface="Arial Narrow"/>
              </a:rPr>
              <a:t>о</a:t>
            </a:r>
            <a:r>
              <a:rPr sz="1400" dirty="0">
                <a:latin typeface="Arial Narrow"/>
                <a:cs typeface="Arial Narrow"/>
              </a:rPr>
              <a:t>лярн</a:t>
            </a:r>
            <a:r>
              <a:rPr sz="1400" spc="-10" dirty="0">
                <a:latin typeface="Arial Narrow"/>
                <a:cs typeface="Arial Narrow"/>
              </a:rPr>
              <a:t>о</a:t>
            </a:r>
            <a:r>
              <a:rPr sz="1400" spc="10" dirty="0">
                <a:latin typeface="Arial Narrow"/>
                <a:cs typeface="Arial Narrow"/>
              </a:rPr>
              <a:t>г</a:t>
            </a:r>
            <a:r>
              <a:rPr sz="1400" dirty="0">
                <a:latin typeface="Arial Narrow"/>
                <a:cs typeface="Arial Narrow"/>
              </a:rPr>
              <a:t>о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622096" y="2790570"/>
            <a:ext cx="3352800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latin typeface="Arial Narrow"/>
                <a:cs typeface="Arial Narrow"/>
              </a:rPr>
              <a:t>эпителия </a:t>
            </a:r>
            <a:r>
              <a:rPr sz="1400" dirty="0">
                <a:latin typeface="Arial Narrow"/>
                <a:cs typeface="Arial Narrow"/>
              </a:rPr>
              <a:t>и </a:t>
            </a:r>
            <a:r>
              <a:rPr sz="1400" spc="-5" dirty="0">
                <a:latin typeface="Arial Narrow"/>
                <a:cs typeface="Arial Narrow"/>
              </a:rPr>
              <a:t>отложению коллагена, чем нативная  гиалуронидаза.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2601848" y="6538061"/>
            <a:ext cx="433133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* - </a:t>
            </a:r>
            <a:r>
              <a:rPr sz="800" spc="-5" dirty="0">
                <a:latin typeface="Arial Narrow"/>
                <a:cs typeface="Arial Narrow"/>
              </a:rPr>
              <a:t>достоверность </a:t>
            </a:r>
            <a:r>
              <a:rPr sz="800" dirty="0">
                <a:latin typeface="Arial Narrow"/>
                <a:cs typeface="Arial Narrow"/>
              </a:rPr>
              <a:t>различия с </a:t>
            </a:r>
            <a:r>
              <a:rPr sz="800" spc="-5" dirty="0">
                <a:latin typeface="Arial Narrow"/>
                <a:cs typeface="Arial Narrow"/>
              </a:rPr>
              <a:t>интактным </a:t>
            </a:r>
            <a:r>
              <a:rPr sz="800" dirty="0">
                <a:latin typeface="Arial Narrow"/>
                <a:cs typeface="Arial Narrow"/>
              </a:rPr>
              <a:t>контролем; ● - </a:t>
            </a:r>
            <a:r>
              <a:rPr sz="800" spc="-5" dirty="0">
                <a:latin typeface="Arial Narrow"/>
                <a:cs typeface="Arial Narrow"/>
              </a:rPr>
              <a:t>достоверность различия </a:t>
            </a:r>
            <a:r>
              <a:rPr sz="800" dirty="0">
                <a:latin typeface="Arial Narrow"/>
                <a:cs typeface="Arial Narrow"/>
              </a:rPr>
              <a:t>с </a:t>
            </a:r>
            <a:r>
              <a:rPr sz="800" spc="-5" dirty="0">
                <a:latin typeface="Arial Narrow"/>
                <a:cs typeface="Arial Narrow"/>
              </a:rPr>
              <a:t>патологическим</a:t>
            </a:r>
            <a:r>
              <a:rPr sz="800" spc="-14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контролем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2601214" y="5151501"/>
            <a:ext cx="1174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 Narrow"/>
                <a:cs typeface="Arial Narrow"/>
              </a:rPr>
              <a:t>●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464944" y="5221985"/>
            <a:ext cx="1174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 Narrow"/>
                <a:cs typeface="Arial Narrow"/>
              </a:rPr>
              <a:t>●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921001" y="4954651"/>
            <a:ext cx="203200" cy="5327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 Narrow"/>
                <a:cs typeface="Arial Narrow"/>
              </a:rPr>
              <a:t>●</a:t>
            </a:r>
            <a:endParaRPr sz="1200">
              <a:latin typeface="Arial Narrow"/>
              <a:cs typeface="Arial Narrow"/>
            </a:endParaRPr>
          </a:p>
          <a:p>
            <a:pPr marL="97790">
              <a:lnSpc>
                <a:spcPct val="100000"/>
              </a:lnSpc>
              <a:spcBef>
                <a:spcPts val="1110"/>
              </a:spcBef>
            </a:pPr>
            <a:r>
              <a:rPr sz="1200" dirty="0">
                <a:latin typeface="Arial Narrow"/>
                <a:cs typeface="Arial Narrow"/>
              </a:rPr>
              <a:t>●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2514726" y="4655566"/>
            <a:ext cx="1174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 Narrow"/>
                <a:cs typeface="Arial Narrow"/>
              </a:rPr>
              <a:t>●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4992115" y="3669283"/>
            <a:ext cx="3842385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 Narrow"/>
                <a:cs typeface="Arial Narrow"/>
              </a:rPr>
              <a:t>Уровни гидроксипролина, </a:t>
            </a:r>
            <a:r>
              <a:rPr sz="1200" b="1" dirty="0">
                <a:latin typeface="Arial Narrow"/>
                <a:cs typeface="Arial Narrow"/>
              </a:rPr>
              <a:t>общего </a:t>
            </a:r>
            <a:r>
              <a:rPr sz="1200" b="1" spc="-5" dirty="0">
                <a:latin typeface="Arial Narrow"/>
                <a:cs typeface="Arial Narrow"/>
              </a:rPr>
              <a:t>коллагена </a:t>
            </a:r>
            <a:r>
              <a:rPr sz="1200" b="1" dirty="0">
                <a:latin typeface="Arial Narrow"/>
                <a:cs typeface="Arial Narrow"/>
              </a:rPr>
              <a:t>и </a:t>
            </a:r>
            <a:r>
              <a:rPr sz="1200" b="1" spc="-5" dirty="0">
                <a:latin typeface="Arial Narrow"/>
                <a:cs typeface="Arial Narrow"/>
              </a:rPr>
              <a:t>гиалуроновой  кислоты </a:t>
            </a:r>
            <a:r>
              <a:rPr sz="1200" b="1" dirty="0">
                <a:latin typeface="Arial Narrow"/>
                <a:cs typeface="Arial Narrow"/>
              </a:rPr>
              <a:t>в </a:t>
            </a:r>
            <a:r>
              <a:rPr sz="1200" b="1" spc="-5" dirty="0">
                <a:latin typeface="Arial Narrow"/>
                <a:cs typeface="Arial Narrow"/>
              </a:rPr>
              <a:t>гомогенате</a:t>
            </a:r>
            <a:r>
              <a:rPr sz="1200" b="1" dirty="0">
                <a:latin typeface="Arial Narrow"/>
                <a:cs typeface="Arial Narrow"/>
              </a:rPr>
              <a:t> лёгкого</a:t>
            </a:r>
            <a:endParaRPr sz="1200">
              <a:latin typeface="Arial Narrow"/>
              <a:cs typeface="Arial Narrow"/>
            </a:endParaRPr>
          </a:p>
          <a:p>
            <a:pPr marL="635" algn="ctr">
              <a:lnSpc>
                <a:spcPts val="1195"/>
              </a:lnSpc>
            </a:pPr>
            <a:r>
              <a:rPr sz="1000" spc="-5" dirty="0">
                <a:latin typeface="Arial Narrow"/>
                <a:cs typeface="Arial Narrow"/>
              </a:rPr>
              <a:t>( 21 </a:t>
            </a:r>
            <a:r>
              <a:rPr sz="1000" spc="-10" dirty="0">
                <a:latin typeface="Arial Narrow"/>
                <a:cs typeface="Arial Narrow"/>
              </a:rPr>
              <a:t>сутки </a:t>
            </a:r>
            <a:r>
              <a:rPr sz="1000" spc="-5" dirty="0">
                <a:latin typeface="Arial Narrow"/>
                <a:cs typeface="Arial Narrow"/>
              </a:rPr>
              <a:t>эксперимента )</a:t>
            </a:r>
            <a:endParaRPr sz="1000">
              <a:latin typeface="Arial Narrow"/>
              <a:cs typeface="Arial Narrow"/>
            </a:endParaRPr>
          </a:p>
        </p:txBody>
      </p:sp>
      <p:grpSp>
        <p:nvGrpSpPr>
          <p:cNvPr id="50" name="object 50"/>
          <p:cNvGrpSpPr/>
          <p:nvPr/>
        </p:nvGrpSpPr>
        <p:grpSpPr>
          <a:xfrm>
            <a:off x="6040882" y="4418076"/>
            <a:ext cx="1765300" cy="1904364"/>
            <a:chOff x="6040882" y="4418076"/>
            <a:chExt cx="1765300" cy="1904364"/>
          </a:xfrm>
        </p:grpSpPr>
        <p:pic>
          <p:nvPicPr>
            <p:cNvPr id="51" name="object 5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74652" y="4418076"/>
              <a:ext cx="1731291" cy="1879091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6040882" y="4419854"/>
              <a:ext cx="1722120" cy="1903095"/>
            </a:xfrm>
            <a:custGeom>
              <a:avLst/>
              <a:gdLst/>
              <a:ahLst/>
              <a:cxnLst/>
              <a:rect l="l" t="t" r="r" b="b"/>
              <a:pathLst>
                <a:path w="1722120" h="1903095">
                  <a:moveTo>
                    <a:pt x="35559" y="1871154"/>
                  </a:moveTo>
                  <a:lnTo>
                    <a:pt x="0" y="1871154"/>
                  </a:lnTo>
                </a:path>
                <a:path w="1722120" h="1903095">
                  <a:moveTo>
                    <a:pt x="35559" y="1636763"/>
                  </a:moveTo>
                  <a:lnTo>
                    <a:pt x="0" y="1636763"/>
                  </a:lnTo>
                </a:path>
                <a:path w="1722120" h="1903095">
                  <a:moveTo>
                    <a:pt x="35559" y="1403591"/>
                  </a:moveTo>
                  <a:lnTo>
                    <a:pt x="0" y="1403591"/>
                  </a:lnTo>
                </a:path>
                <a:path w="1722120" h="1903095">
                  <a:moveTo>
                    <a:pt x="35559" y="1168895"/>
                  </a:moveTo>
                  <a:lnTo>
                    <a:pt x="0" y="1168895"/>
                  </a:lnTo>
                </a:path>
                <a:path w="1722120" h="1903095">
                  <a:moveTo>
                    <a:pt x="35559" y="935736"/>
                  </a:moveTo>
                  <a:lnTo>
                    <a:pt x="0" y="935736"/>
                  </a:lnTo>
                </a:path>
                <a:path w="1722120" h="1903095">
                  <a:moveTo>
                    <a:pt x="35559" y="701040"/>
                  </a:moveTo>
                  <a:lnTo>
                    <a:pt x="0" y="701040"/>
                  </a:lnTo>
                </a:path>
                <a:path w="1722120" h="1903095">
                  <a:moveTo>
                    <a:pt x="35559" y="467868"/>
                  </a:moveTo>
                  <a:lnTo>
                    <a:pt x="0" y="467868"/>
                  </a:lnTo>
                </a:path>
                <a:path w="1722120" h="1903095">
                  <a:moveTo>
                    <a:pt x="35559" y="233172"/>
                  </a:moveTo>
                  <a:lnTo>
                    <a:pt x="0" y="233172"/>
                  </a:lnTo>
                </a:path>
                <a:path w="1722120" h="1903095">
                  <a:moveTo>
                    <a:pt x="35559" y="0"/>
                  </a:moveTo>
                  <a:lnTo>
                    <a:pt x="0" y="0"/>
                  </a:lnTo>
                </a:path>
                <a:path w="1722120" h="1903095">
                  <a:moveTo>
                    <a:pt x="35051" y="1871459"/>
                  </a:moveTo>
                  <a:lnTo>
                    <a:pt x="35051" y="1902523"/>
                  </a:lnTo>
                </a:path>
                <a:path w="1722120" h="1903095">
                  <a:moveTo>
                    <a:pt x="597408" y="1871459"/>
                  </a:moveTo>
                  <a:lnTo>
                    <a:pt x="597408" y="1902523"/>
                  </a:lnTo>
                </a:path>
                <a:path w="1722120" h="1903095">
                  <a:moveTo>
                    <a:pt x="1159764" y="1871459"/>
                  </a:moveTo>
                  <a:lnTo>
                    <a:pt x="1159764" y="1902523"/>
                  </a:lnTo>
                </a:path>
                <a:path w="1722120" h="1903095">
                  <a:moveTo>
                    <a:pt x="1721739" y="1871459"/>
                  </a:moveTo>
                  <a:lnTo>
                    <a:pt x="1721739" y="190252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3" name="object 53"/>
          <p:cNvSpPr txBox="1"/>
          <p:nvPr/>
        </p:nvSpPr>
        <p:spPr>
          <a:xfrm>
            <a:off x="5807455" y="4801616"/>
            <a:ext cx="182880" cy="1567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Arial Narrow"/>
                <a:cs typeface="Arial Narrow"/>
              </a:rPr>
              <a:t>1</a:t>
            </a:r>
            <a:r>
              <a:rPr sz="900" spc="5" dirty="0">
                <a:latin typeface="Arial Narrow"/>
                <a:cs typeface="Arial Narrow"/>
              </a:rPr>
              <a:t>2</a:t>
            </a:r>
            <a:r>
              <a:rPr sz="900" dirty="0">
                <a:latin typeface="Arial Narrow"/>
                <a:cs typeface="Arial Narrow"/>
              </a:rPr>
              <a:t>0</a:t>
            </a:r>
            <a:endParaRPr sz="900">
              <a:latin typeface="Arial Narrow"/>
              <a:cs typeface="Arial Narrow"/>
            </a:endParaRPr>
          </a:p>
          <a:p>
            <a:pPr marR="5080" algn="r">
              <a:lnSpc>
                <a:spcPct val="100000"/>
              </a:lnSpc>
              <a:spcBef>
                <a:spcPts val="760"/>
              </a:spcBef>
            </a:pPr>
            <a:r>
              <a:rPr sz="900" dirty="0">
                <a:latin typeface="Arial Narrow"/>
                <a:cs typeface="Arial Narrow"/>
              </a:rPr>
              <a:t>1</a:t>
            </a:r>
            <a:r>
              <a:rPr sz="900" spc="5" dirty="0">
                <a:latin typeface="Arial Narrow"/>
                <a:cs typeface="Arial Narrow"/>
              </a:rPr>
              <a:t>0</a:t>
            </a:r>
            <a:r>
              <a:rPr sz="900" dirty="0">
                <a:latin typeface="Arial Narrow"/>
                <a:cs typeface="Arial Narrow"/>
              </a:rPr>
              <a:t>0</a:t>
            </a:r>
            <a:endParaRPr sz="900">
              <a:latin typeface="Arial Narrow"/>
              <a:cs typeface="Arial Narrow"/>
            </a:endParaRPr>
          </a:p>
          <a:p>
            <a:pPr marR="5715" algn="r">
              <a:lnSpc>
                <a:spcPct val="100000"/>
              </a:lnSpc>
              <a:spcBef>
                <a:spcPts val="765"/>
              </a:spcBef>
            </a:pPr>
            <a:r>
              <a:rPr sz="900" spc="-5" dirty="0">
                <a:latin typeface="Arial Narrow"/>
                <a:cs typeface="Arial Narrow"/>
              </a:rPr>
              <a:t>80</a:t>
            </a:r>
            <a:endParaRPr sz="900">
              <a:latin typeface="Arial Narrow"/>
              <a:cs typeface="Arial Narrow"/>
            </a:endParaRPr>
          </a:p>
          <a:p>
            <a:pPr marR="5715" algn="r">
              <a:lnSpc>
                <a:spcPct val="100000"/>
              </a:lnSpc>
              <a:spcBef>
                <a:spcPts val="760"/>
              </a:spcBef>
            </a:pPr>
            <a:r>
              <a:rPr sz="900" spc="-5" dirty="0">
                <a:latin typeface="Arial Narrow"/>
                <a:cs typeface="Arial Narrow"/>
              </a:rPr>
              <a:t>60</a:t>
            </a:r>
            <a:endParaRPr sz="900">
              <a:latin typeface="Arial Narrow"/>
              <a:cs typeface="Arial Narrow"/>
            </a:endParaRPr>
          </a:p>
          <a:p>
            <a:pPr marR="5715" algn="r">
              <a:lnSpc>
                <a:spcPct val="100000"/>
              </a:lnSpc>
              <a:spcBef>
                <a:spcPts val="765"/>
              </a:spcBef>
            </a:pPr>
            <a:r>
              <a:rPr sz="900" spc="-5" dirty="0">
                <a:latin typeface="Arial Narrow"/>
                <a:cs typeface="Arial Narrow"/>
              </a:rPr>
              <a:t>40</a:t>
            </a:r>
            <a:endParaRPr sz="900">
              <a:latin typeface="Arial Narrow"/>
              <a:cs typeface="Arial Narrow"/>
            </a:endParaRPr>
          </a:p>
          <a:p>
            <a:pPr marR="5715" algn="r">
              <a:lnSpc>
                <a:spcPct val="100000"/>
              </a:lnSpc>
              <a:spcBef>
                <a:spcPts val="760"/>
              </a:spcBef>
            </a:pPr>
            <a:r>
              <a:rPr sz="900" spc="-5" dirty="0">
                <a:latin typeface="Arial Narrow"/>
                <a:cs typeface="Arial Narrow"/>
              </a:rPr>
              <a:t>20</a:t>
            </a:r>
            <a:endParaRPr sz="900">
              <a:latin typeface="Arial Narrow"/>
              <a:cs typeface="Arial Narrow"/>
            </a:endParaRPr>
          </a:p>
          <a:p>
            <a:pPr marR="5080" algn="r">
              <a:lnSpc>
                <a:spcPct val="100000"/>
              </a:lnSpc>
              <a:spcBef>
                <a:spcPts val="765"/>
              </a:spcBef>
            </a:pPr>
            <a:r>
              <a:rPr sz="900" dirty="0">
                <a:latin typeface="Arial Narrow"/>
                <a:cs typeface="Arial Narrow"/>
              </a:rPr>
              <a:t>0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5807455" y="4567554"/>
            <a:ext cx="18288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Arial Narrow"/>
                <a:cs typeface="Arial Narrow"/>
              </a:rPr>
              <a:t>1</a:t>
            </a:r>
            <a:r>
              <a:rPr sz="900" spc="5" dirty="0">
                <a:latin typeface="Arial Narrow"/>
                <a:cs typeface="Arial Narrow"/>
              </a:rPr>
              <a:t>4</a:t>
            </a:r>
            <a:r>
              <a:rPr sz="900" dirty="0">
                <a:latin typeface="Arial Narrow"/>
                <a:cs typeface="Arial Narrow"/>
              </a:rPr>
              <a:t>0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5807455" y="4333494"/>
            <a:ext cx="18288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Arial Narrow"/>
                <a:cs typeface="Arial Narrow"/>
              </a:rPr>
              <a:t>1</a:t>
            </a:r>
            <a:r>
              <a:rPr sz="900" spc="5" dirty="0">
                <a:latin typeface="Arial Narrow"/>
                <a:cs typeface="Arial Narrow"/>
              </a:rPr>
              <a:t>6</a:t>
            </a:r>
            <a:r>
              <a:rPr sz="900" dirty="0">
                <a:latin typeface="Arial Narrow"/>
                <a:cs typeface="Arial Narrow"/>
              </a:rPr>
              <a:t>0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6061709" y="6333235"/>
            <a:ext cx="17018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latin typeface="Arial Narrow"/>
                <a:cs typeface="Arial Narrow"/>
              </a:rPr>
              <a:t>Hyaluronic acidHydroxyproline Total</a:t>
            </a:r>
            <a:r>
              <a:rPr sz="800" spc="-75" dirty="0">
                <a:latin typeface="Arial Narrow"/>
                <a:cs typeface="Arial Narrow"/>
              </a:rPr>
              <a:t> </a:t>
            </a:r>
            <a:r>
              <a:rPr sz="800" spc="-5" dirty="0">
                <a:latin typeface="Arial Narrow"/>
                <a:cs typeface="Arial Narrow"/>
              </a:rPr>
              <a:t>Collagen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7684769" y="4637658"/>
            <a:ext cx="1174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 Narrow"/>
                <a:cs typeface="Arial Narrow"/>
              </a:rPr>
              <a:t>●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7108697" y="5973267"/>
            <a:ext cx="1174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 Narrow"/>
                <a:cs typeface="Arial Narrow"/>
              </a:rPr>
              <a:t>●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6495415" y="5174996"/>
            <a:ext cx="1174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 Narrow"/>
                <a:cs typeface="Arial Narrow"/>
              </a:rPr>
              <a:t>●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7382636" y="4283455"/>
            <a:ext cx="101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Times New Roman"/>
                <a:cs typeface="Times New Roman"/>
              </a:rPr>
              <a:t>*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6829170" y="5941872"/>
            <a:ext cx="101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Times New Roman"/>
                <a:cs typeface="Times New Roman"/>
              </a:rPr>
              <a:t>*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6257925" y="4858257"/>
            <a:ext cx="101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Times New Roman"/>
                <a:cs typeface="Times New Roman"/>
              </a:rPr>
              <a:t>*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5564" y="331470"/>
            <a:ext cx="1008456" cy="151523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33697" y="2716357"/>
            <a:ext cx="1160575" cy="198199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577466" y="2063242"/>
            <a:ext cx="1252220" cy="3924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29209" algn="ctr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Arial Narrow"/>
                <a:cs typeface="Arial Narrow"/>
              </a:rPr>
              <a:t>MСК</a:t>
            </a:r>
            <a:r>
              <a:rPr sz="1400" b="1" spc="-20" dirty="0">
                <a:latin typeface="Arial Narrow"/>
                <a:cs typeface="Arial Narrow"/>
              </a:rPr>
              <a:t> </a:t>
            </a:r>
            <a:r>
              <a:rPr sz="1400" b="1" dirty="0">
                <a:latin typeface="Arial Narrow"/>
                <a:cs typeface="Arial Narrow"/>
              </a:rPr>
              <a:t>лёгких</a:t>
            </a:r>
            <a:endParaRPr sz="1400">
              <a:latin typeface="Arial Narrow"/>
              <a:cs typeface="Arial Narrow"/>
            </a:endParaRPr>
          </a:p>
          <a:p>
            <a:pPr algn="ctr">
              <a:lnSpc>
                <a:spcPct val="100000"/>
              </a:lnSpc>
            </a:pPr>
            <a:r>
              <a:rPr sz="1000" spc="-5" dirty="0">
                <a:solidFill>
                  <a:srgbClr val="49452A"/>
                </a:solidFill>
                <a:latin typeface="Arial Narrow"/>
                <a:cs typeface="Arial Narrow"/>
              </a:rPr>
              <a:t>( 21 </a:t>
            </a:r>
            <a:r>
              <a:rPr sz="1000" spc="-10" dirty="0">
                <a:solidFill>
                  <a:srgbClr val="49452A"/>
                </a:solidFill>
                <a:latin typeface="Arial Narrow"/>
                <a:cs typeface="Arial Narrow"/>
              </a:rPr>
              <a:t>сутки </a:t>
            </a:r>
            <a:r>
              <a:rPr sz="1000" spc="-5" dirty="0">
                <a:solidFill>
                  <a:srgbClr val="49452A"/>
                </a:solidFill>
                <a:latin typeface="Arial Narrow"/>
                <a:cs typeface="Arial Narrow"/>
              </a:rPr>
              <a:t>эксперимента</a:t>
            </a:r>
            <a:r>
              <a:rPr sz="1000" spc="-45" dirty="0">
                <a:solidFill>
                  <a:srgbClr val="49452A"/>
                </a:solidFill>
                <a:latin typeface="Arial Narrow"/>
                <a:cs typeface="Arial Narrow"/>
              </a:rPr>
              <a:t> </a:t>
            </a:r>
            <a:r>
              <a:rPr sz="1000" spc="-5" dirty="0">
                <a:solidFill>
                  <a:srgbClr val="49452A"/>
                </a:solidFill>
                <a:latin typeface="Arial Narrow"/>
                <a:cs typeface="Arial Narrow"/>
              </a:rPr>
              <a:t>)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70201" y="2606421"/>
            <a:ext cx="101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Times New Roman"/>
                <a:cs typeface="Times New Roman"/>
              </a:rPr>
              <a:t>*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04775" y="2668094"/>
            <a:ext cx="142875" cy="2096770"/>
          </a:xfrm>
          <a:prstGeom prst="rect">
            <a:avLst/>
          </a:prstGeom>
        </p:spPr>
        <p:txBody>
          <a:bodyPr vert="vert270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800" dirty="0">
                <a:latin typeface="Arial Narrow"/>
                <a:cs typeface="Arial Narrow"/>
              </a:rPr>
              <a:t>% от </a:t>
            </a:r>
            <a:r>
              <a:rPr sz="800" spc="-5" dirty="0">
                <a:latin typeface="Arial Narrow"/>
                <a:cs typeface="Arial Narrow"/>
              </a:rPr>
              <a:t>всех </a:t>
            </a:r>
            <a:r>
              <a:rPr sz="800" dirty="0">
                <a:latin typeface="Arial Narrow"/>
                <a:cs typeface="Arial Narrow"/>
              </a:rPr>
              <a:t>меченных </a:t>
            </a:r>
            <a:r>
              <a:rPr sz="800" spc="-5" dirty="0">
                <a:latin typeface="Arial Narrow"/>
                <a:cs typeface="Arial Narrow"/>
              </a:rPr>
              <a:t>неприлипающих</a:t>
            </a:r>
            <a:r>
              <a:rPr sz="800" spc="-70" dirty="0">
                <a:latin typeface="Arial Narrow"/>
                <a:cs typeface="Arial Narrow"/>
              </a:rPr>
              <a:t> </a:t>
            </a:r>
            <a:r>
              <a:rPr sz="800" spc="-5" dirty="0">
                <a:latin typeface="Arial Narrow"/>
                <a:cs typeface="Arial Narrow"/>
              </a:rPr>
              <a:t>мононуклеаров</a:t>
            </a:r>
            <a:endParaRPr sz="800">
              <a:latin typeface="Arial Narrow"/>
              <a:cs typeface="Arial Narrow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45086" y="5297930"/>
            <a:ext cx="4387676" cy="1010605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5735573" y="4921758"/>
            <a:ext cx="272859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latin typeface="Arial Narrow"/>
                <a:cs typeface="Arial Narrow"/>
              </a:rPr>
              <a:t>CD34+ ГСК </a:t>
            </a:r>
            <a:r>
              <a:rPr sz="1400" b="1" dirty="0">
                <a:latin typeface="Arial Narrow"/>
                <a:cs typeface="Arial Narrow"/>
              </a:rPr>
              <a:t>лёгких</a:t>
            </a:r>
            <a:r>
              <a:rPr sz="1200" dirty="0">
                <a:latin typeface="Arial Narrow"/>
                <a:cs typeface="Arial Narrow"/>
              </a:rPr>
              <a:t>( 7 </a:t>
            </a:r>
            <a:r>
              <a:rPr sz="1200" spc="-5" dirty="0">
                <a:latin typeface="Arial Narrow"/>
                <a:cs typeface="Arial Narrow"/>
              </a:rPr>
              <a:t>сутки эксперимента</a:t>
            </a:r>
            <a:r>
              <a:rPr sz="1200" spc="-75" dirty="0">
                <a:latin typeface="Arial Narrow"/>
                <a:cs typeface="Arial Narrow"/>
              </a:rPr>
              <a:t> </a:t>
            </a:r>
            <a:r>
              <a:rPr sz="1200" dirty="0">
                <a:latin typeface="Arial Narrow"/>
                <a:cs typeface="Arial Narrow"/>
              </a:rPr>
              <a:t>)</a:t>
            </a:r>
            <a:endParaRPr sz="1200">
              <a:latin typeface="Arial Narrow"/>
              <a:cs typeface="Arial Narrow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77661" y="5270674"/>
            <a:ext cx="2230828" cy="906724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1292097" y="4896358"/>
            <a:ext cx="2981960" cy="3924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latin typeface="Arial Narrow"/>
                <a:cs typeface="Arial Narrow"/>
              </a:rPr>
              <a:t>Прогениторные гемопоэтические</a:t>
            </a:r>
            <a:r>
              <a:rPr sz="1400" b="1" spc="-70" dirty="0">
                <a:latin typeface="Arial Narrow"/>
                <a:cs typeface="Arial Narrow"/>
              </a:rPr>
              <a:t> </a:t>
            </a:r>
            <a:r>
              <a:rPr sz="1400" b="1" spc="-5" dirty="0">
                <a:latin typeface="Arial Narrow"/>
                <a:cs typeface="Arial Narrow"/>
              </a:rPr>
              <a:t>клетки</a:t>
            </a:r>
            <a:endParaRPr sz="14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000" spc="-5" dirty="0">
                <a:latin typeface="Arial Narrow"/>
                <a:cs typeface="Arial Narrow"/>
              </a:rPr>
              <a:t>( 7 </a:t>
            </a:r>
            <a:r>
              <a:rPr sz="1000" spc="-10" dirty="0">
                <a:latin typeface="Arial Narrow"/>
                <a:cs typeface="Arial Narrow"/>
              </a:rPr>
              <a:t>сутки </a:t>
            </a:r>
            <a:r>
              <a:rPr sz="1000" spc="-5" dirty="0">
                <a:latin typeface="Arial Narrow"/>
                <a:cs typeface="Arial Narrow"/>
              </a:rPr>
              <a:t>эксперимента</a:t>
            </a:r>
            <a:r>
              <a:rPr sz="1000" spc="5" dirty="0">
                <a:latin typeface="Arial Narrow"/>
                <a:cs typeface="Arial Narrow"/>
              </a:rPr>
              <a:t> </a:t>
            </a:r>
            <a:r>
              <a:rPr sz="1000" spc="-5" dirty="0">
                <a:latin typeface="Arial Narrow"/>
                <a:cs typeface="Arial Narrow"/>
              </a:rPr>
              <a:t>)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815073" y="5416041"/>
            <a:ext cx="101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Times New Roman"/>
                <a:cs typeface="Times New Roman"/>
              </a:rPr>
              <a:t>*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439161" y="5402707"/>
            <a:ext cx="101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Times New Roman"/>
                <a:cs typeface="Times New Roman"/>
              </a:rPr>
              <a:t>*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145529" y="6339941"/>
            <a:ext cx="209677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% от </a:t>
            </a:r>
            <a:r>
              <a:rPr sz="800" spc="-5" dirty="0">
                <a:latin typeface="Arial Narrow"/>
                <a:cs typeface="Arial Narrow"/>
              </a:rPr>
              <a:t>всех </a:t>
            </a:r>
            <a:r>
              <a:rPr sz="800" dirty="0">
                <a:latin typeface="Arial Narrow"/>
                <a:cs typeface="Arial Narrow"/>
              </a:rPr>
              <a:t>меченных </a:t>
            </a:r>
            <a:r>
              <a:rPr sz="800" spc="-5" dirty="0">
                <a:latin typeface="Arial Narrow"/>
                <a:cs typeface="Arial Narrow"/>
              </a:rPr>
              <a:t>неприлипающих</a:t>
            </a:r>
            <a:r>
              <a:rPr sz="800" spc="-75" dirty="0">
                <a:latin typeface="Arial Narrow"/>
                <a:cs typeface="Arial Narrow"/>
              </a:rPr>
              <a:t> </a:t>
            </a:r>
            <a:r>
              <a:rPr sz="800" spc="-5" dirty="0">
                <a:latin typeface="Arial Narrow"/>
                <a:cs typeface="Arial Narrow"/>
              </a:rPr>
              <a:t>мононуклеаров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36803" y="6264655"/>
            <a:ext cx="209677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% от </a:t>
            </a:r>
            <a:r>
              <a:rPr sz="800" spc="-5" dirty="0">
                <a:latin typeface="Arial Narrow"/>
                <a:cs typeface="Arial Narrow"/>
              </a:rPr>
              <a:t>всех </a:t>
            </a:r>
            <a:r>
              <a:rPr sz="800" dirty="0">
                <a:latin typeface="Arial Narrow"/>
                <a:cs typeface="Arial Narrow"/>
              </a:rPr>
              <a:t>меченных </a:t>
            </a:r>
            <a:r>
              <a:rPr sz="800" spc="-5" dirty="0">
                <a:latin typeface="Arial Narrow"/>
                <a:cs typeface="Arial Narrow"/>
              </a:rPr>
              <a:t>неприлипающих</a:t>
            </a:r>
            <a:r>
              <a:rPr sz="800" spc="-70" dirty="0">
                <a:latin typeface="Arial Narrow"/>
                <a:cs typeface="Arial Narrow"/>
              </a:rPr>
              <a:t> </a:t>
            </a:r>
            <a:r>
              <a:rPr sz="800" spc="-5" dirty="0">
                <a:latin typeface="Arial Narrow"/>
                <a:cs typeface="Arial Narrow"/>
              </a:rPr>
              <a:t>мононуклеаров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3168142" y="340613"/>
            <a:ext cx="456057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0" spc="-5" dirty="0">
                <a:solidFill>
                  <a:srgbClr val="4F81BC"/>
                </a:solidFill>
                <a:latin typeface="Arial Narrow"/>
                <a:cs typeface="Arial Narrow"/>
              </a:rPr>
              <a:t>Механизм действия пегГД при фиброзе</a:t>
            </a:r>
            <a:r>
              <a:rPr sz="2000" b="0" spc="-65" dirty="0">
                <a:solidFill>
                  <a:srgbClr val="4F81BC"/>
                </a:solidFill>
                <a:latin typeface="Arial Narrow"/>
                <a:cs typeface="Arial Narrow"/>
              </a:rPr>
              <a:t> </a:t>
            </a:r>
            <a:r>
              <a:rPr sz="2000" b="0" spc="-5" dirty="0">
                <a:solidFill>
                  <a:srgbClr val="4F81BC"/>
                </a:solidFill>
                <a:latin typeface="Arial Narrow"/>
                <a:cs typeface="Arial Narrow"/>
              </a:rPr>
              <a:t>лёгких</a:t>
            </a:r>
            <a:endParaRPr sz="2000">
              <a:latin typeface="Arial Narrow"/>
              <a:cs typeface="Arial Narrow"/>
            </a:endParaRPr>
          </a:p>
        </p:txBody>
      </p:sp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987239" y="1108785"/>
            <a:ext cx="1232393" cy="1208012"/>
          </a:xfrm>
          <a:prstGeom prst="rect">
            <a:avLst/>
          </a:prstGeom>
        </p:spPr>
      </p:pic>
      <p:grpSp>
        <p:nvGrpSpPr>
          <p:cNvPr id="17" name="object 17"/>
          <p:cNvGrpSpPr/>
          <p:nvPr/>
        </p:nvGrpSpPr>
        <p:grpSpPr>
          <a:xfrm>
            <a:off x="5931025" y="2371718"/>
            <a:ext cx="1268095" cy="2378075"/>
            <a:chOff x="5931025" y="2371718"/>
            <a:chExt cx="1268095" cy="2378075"/>
          </a:xfrm>
        </p:grpSpPr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961994" y="2371718"/>
              <a:ext cx="1236905" cy="116363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931025" y="3537303"/>
              <a:ext cx="1259218" cy="1211939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7448042" y="1175130"/>
            <a:ext cx="1379220" cy="3317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11938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Arial Narrow"/>
                <a:cs typeface="Arial Narrow"/>
              </a:rPr>
              <a:t>Дот-плоты,  представляющие  данные </a:t>
            </a:r>
            <a:r>
              <a:rPr sz="1200" dirty="0">
                <a:latin typeface="Arial Narrow"/>
                <a:cs typeface="Arial Narrow"/>
              </a:rPr>
              <a:t>анализа  </a:t>
            </a:r>
            <a:r>
              <a:rPr sz="1200" spc="-5" dirty="0">
                <a:latin typeface="Arial Narrow"/>
                <a:cs typeface="Arial Narrow"/>
              </a:rPr>
              <a:t>количественной </a:t>
            </a:r>
            <a:r>
              <a:rPr sz="1200" dirty="0">
                <a:latin typeface="Arial Narrow"/>
                <a:cs typeface="Arial Narrow"/>
              </a:rPr>
              <a:t>и  </a:t>
            </a:r>
            <a:r>
              <a:rPr sz="1200" spc="-5" dirty="0">
                <a:latin typeface="Arial Narrow"/>
                <a:cs typeface="Arial Narrow"/>
              </a:rPr>
              <a:t>качественной  экспрессии (CD3,  CD45R </a:t>
            </a:r>
            <a:r>
              <a:rPr sz="1200" dirty="0">
                <a:latin typeface="Arial Narrow"/>
                <a:cs typeface="Arial Narrow"/>
              </a:rPr>
              <a:t>(B220),</a:t>
            </a:r>
            <a:r>
              <a:rPr sz="1200" spc="-65" dirty="0">
                <a:latin typeface="Arial Narrow"/>
                <a:cs typeface="Arial Narrow"/>
              </a:rPr>
              <a:t> </a:t>
            </a:r>
            <a:r>
              <a:rPr sz="1200" spc="-10" dirty="0">
                <a:latin typeface="Arial Narrow"/>
                <a:cs typeface="Arial Narrow"/>
              </a:rPr>
              <a:t>Ly6C,  Ly6G </a:t>
            </a:r>
            <a:r>
              <a:rPr sz="1200" spc="-5" dirty="0">
                <a:latin typeface="Arial Narrow"/>
                <a:cs typeface="Arial Narrow"/>
              </a:rPr>
              <a:t>(Gr1), </a:t>
            </a:r>
            <a:r>
              <a:rPr sz="1200" spc="-15" dirty="0">
                <a:latin typeface="Arial Narrow"/>
                <a:cs typeface="Arial Narrow"/>
              </a:rPr>
              <a:t>CD11b,  </a:t>
            </a:r>
            <a:r>
              <a:rPr sz="1200" spc="-10" dirty="0">
                <a:latin typeface="Arial Narrow"/>
                <a:cs typeface="Arial Narrow"/>
              </a:rPr>
              <a:t>TER-119, </a:t>
            </a:r>
            <a:r>
              <a:rPr sz="1200" spc="-5" dirty="0">
                <a:latin typeface="Arial Narrow"/>
                <a:cs typeface="Arial Narrow"/>
              </a:rPr>
              <a:t>CD34)</a:t>
            </a:r>
            <a:r>
              <a:rPr sz="1200" spc="-7" baseline="24305" dirty="0">
                <a:latin typeface="Arial Narrow"/>
                <a:cs typeface="Arial Narrow"/>
              </a:rPr>
              <a:t>-</a:t>
            </a:r>
            <a:r>
              <a:rPr sz="1200" spc="112" baseline="24305" dirty="0">
                <a:latin typeface="Arial Narrow"/>
                <a:cs typeface="Arial Narrow"/>
              </a:rPr>
              <a:t> </a:t>
            </a:r>
            <a:r>
              <a:rPr sz="1200" dirty="0">
                <a:latin typeface="Arial Narrow"/>
                <a:cs typeface="Arial Narrow"/>
              </a:rPr>
              <a:t>и</a:t>
            </a:r>
            <a:endParaRPr sz="1200">
              <a:latin typeface="Arial Narrow"/>
              <a:cs typeface="Arial Narrow"/>
            </a:endParaRPr>
          </a:p>
          <a:p>
            <a:pPr marL="38100" marR="30480">
              <a:lnSpc>
                <a:spcPct val="100000"/>
              </a:lnSpc>
            </a:pPr>
            <a:r>
              <a:rPr sz="1200" spc="-5" dirty="0">
                <a:latin typeface="Arial Narrow"/>
                <a:cs typeface="Arial Narrow"/>
              </a:rPr>
              <a:t>Sca-1+, c-Kit+ </a:t>
            </a:r>
            <a:r>
              <a:rPr sz="1200" dirty="0">
                <a:latin typeface="Arial Narrow"/>
                <a:cs typeface="Arial Narrow"/>
              </a:rPr>
              <a:t>на  мононуклеарах</a:t>
            </a:r>
            <a:r>
              <a:rPr sz="1200" spc="-100" dirty="0">
                <a:latin typeface="Arial Narrow"/>
                <a:cs typeface="Arial Narrow"/>
              </a:rPr>
              <a:t> </a:t>
            </a:r>
            <a:r>
              <a:rPr sz="1200" spc="-5" dirty="0">
                <a:latin typeface="Arial Narrow"/>
                <a:cs typeface="Arial Narrow"/>
              </a:rPr>
              <a:t>легких  </a:t>
            </a:r>
            <a:r>
              <a:rPr sz="1200" dirty="0">
                <a:latin typeface="Arial Narrow"/>
                <a:cs typeface="Arial Narrow"/>
              </a:rPr>
              <a:t>мышей </a:t>
            </a:r>
            <a:r>
              <a:rPr sz="1200" spc="-5" dirty="0">
                <a:latin typeface="Arial Narrow"/>
                <a:cs typeface="Arial Narrow"/>
              </a:rPr>
              <a:t>C57BL/6 </a:t>
            </a:r>
            <a:r>
              <a:rPr sz="1200" dirty="0">
                <a:latin typeface="Arial Narrow"/>
                <a:cs typeface="Arial Narrow"/>
              </a:rPr>
              <a:t>на 7-  й день </a:t>
            </a:r>
            <a:r>
              <a:rPr sz="1200" spc="-5" dirty="0">
                <a:latin typeface="Arial Narrow"/>
                <a:cs typeface="Arial Narrow"/>
              </a:rPr>
              <a:t>эксперимента.  </a:t>
            </a:r>
            <a:r>
              <a:rPr sz="1200" dirty="0">
                <a:latin typeface="Arial Narrow"/>
                <a:cs typeface="Arial Narrow"/>
              </a:rPr>
              <a:t>А - </a:t>
            </a:r>
            <a:r>
              <a:rPr sz="1200" spc="-5" dirty="0">
                <a:latin typeface="Arial Narrow"/>
                <a:cs typeface="Arial Narrow"/>
              </a:rPr>
              <a:t>интактный  </a:t>
            </a:r>
            <a:r>
              <a:rPr sz="1200" dirty="0">
                <a:latin typeface="Arial Narrow"/>
                <a:cs typeface="Arial Narrow"/>
              </a:rPr>
              <a:t>контроль; Б –  </a:t>
            </a:r>
            <a:r>
              <a:rPr sz="1200" spc="-5" dirty="0">
                <a:latin typeface="Arial Narrow"/>
                <a:cs typeface="Arial Narrow"/>
              </a:rPr>
              <a:t>пневмофиброз; </a:t>
            </a:r>
            <a:r>
              <a:rPr sz="1200" dirty="0">
                <a:latin typeface="Arial Narrow"/>
                <a:cs typeface="Arial Narrow"/>
              </a:rPr>
              <a:t>В –  </a:t>
            </a:r>
            <a:r>
              <a:rPr sz="1200" spc="-5" dirty="0">
                <a:latin typeface="Arial Narrow"/>
                <a:cs typeface="Arial Narrow"/>
              </a:rPr>
              <a:t>пневмофиброз </a:t>
            </a:r>
            <a:r>
              <a:rPr sz="1200" dirty="0">
                <a:latin typeface="Arial Narrow"/>
                <a:cs typeface="Arial Narrow"/>
              </a:rPr>
              <a:t>+  </a:t>
            </a:r>
            <a:r>
              <a:rPr sz="1200" spc="-5" dirty="0">
                <a:latin typeface="Arial Narrow"/>
                <a:cs typeface="Arial Narrow"/>
              </a:rPr>
              <a:t>пегГД.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215253" y="1107389"/>
            <a:ext cx="13398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Calibri"/>
                <a:cs typeface="Calibri"/>
              </a:rPr>
              <a:t>А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215253" y="2358389"/>
            <a:ext cx="12509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Calibri"/>
                <a:cs typeface="Calibri"/>
              </a:rPr>
              <a:t>Б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200394" y="3552825"/>
            <a:ext cx="12573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Calibri"/>
                <a:cs typeface="Calibri"/>
              </a:rPr>
              <a:t>В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218052" y="1397635"/>
            <a:ext cx="2421255" cy="2400935"/>
          </a:xfrm>
          <a:prstGeom prst="rect">
            <a:avLst/>
          </a:prstGeom>
          <a:solidFill>
            <a:srgbClr val="EBF0DE"/>
          </a:solidFill>
        </p:spPr>
        <p:txBody>
          <a:bodyPr vert="horz" wrap="square" lIns="0" tIns="41275" rIns="0" bIns="0" rtlCol="0">
            <a:spAutoFit/>
          </a:bodyPr>
          <a:lstStyle/>
          <a:p>
            <a:pPr marL="92075" marR="81280">
              <a:lnSpc>
                <a:spcPct val="100000"/>
              </a:lnSpc>
              <a:spcBef>
                <a:spcPts val="325"/>
              </a:spcBef>
              <a:tabLst>
                <a:tab pos="657225" algn="l"/>
                <a:tab pos="760730" algn="l"/>
                <a:tab pos="1226820" algn="l"/>
                <a:tab pos="1362710" algn="l"/>
                <a:tab pos="1407160" algn="l"/>
                <a:tab pos="1545590" algn="l"/>
                <a:tab pos="1766570" algn="l"/>
                <a:tab pos="2246630" algn="l"/>
              </a:tabLst>
            </a:pPr>
            <a:r>
              <a:rPr sz="1500" spc="-5" dirty="0">
                <a:latin typeface="Arial Narrow"/>
                <a:cs typeface="Arial Narrow"/>
              </a:rPr>
              <a:t>А</a:t>
            </a:r>
            <a:r>
              <a:rPr sz="1500" dirty="0">
                <a:latin typeface="Arial Narrow"/>
                <a:cs typeface="Arial Narrow"/>
              </a:rPr>
              <a:t>н</a:t>
            </a:r>
            <a:r>
              <a:rPr sz="1500" spc="5" dirty="0">
                <a:latin typeface="Arial Narrow"/>
                <a:cs typeface="Arial Narrow"/>
              </a:rPr>
              <a:t>т</a:t>
            </a:r>
            <a:r>
              <a:rPr sz="1500" spc="-5" dirty="0">
                <a:latin typeface="Arial Narrow"/>
                <a:cs typeface="Arial Narrow"/>
              </a:rPr>
              <a:t>и</a:t>
            </a:r>
            <a:r>
              <a:rPr sz="1500" spc="-10" dirty="0">
                <a:latin typeface="Arial Narrow"/>
                <a:cs typeface="Arial Narrow"/>
              </a:rPr>
              <a:t>ф</a:t>
            </a:r>
            <a:r>
              <a:rPr sz="1500" spc="-5" dirty="0">
                <a:latin typeface="Arial Narrow"/>
                <a:cs typeface="Arial Narrow"/>
              </a:rPr>
              <a:t>иброти</a:t>
            </a:r>
            <a:r>
              <a:rPr sz="1500" spc="-10" dirty="0">
                <a:latin typeface="Arial Narrow"/>
                <a:cs typeface="Arial Narrow"/>
              </a:rPr>
              <a:t>ч</a:t>
            </a:r>
            <a:r>
              <a:rPr sz="1500" spc="-5" dirty="0">
                <a:latin typeface="Arial Narrow"/>
                <a:cs typeface="Arial Narrow"/>
              </a:rPr>
              <a:t>еск</a:t>
            </a:r>
            <a:r>
              <a:rPr sz="1500" spc="5" dirty="0">
                <a:latin typeface="Arial Narrow"/>
                <a:cs typeface="Arial Narrow"/>
              </a:rPr>
              <a:t>и</a:t>
            </a:r>
            <a:r>
              <a:rPr sz="1500" dirty="0">
                <a:latin typeface="Arial Narrow"/>
                <a:cs typeface="Arial Narrow"/>
              </a:rPr>
              <a:t>й	</a:t>
            </a:r>
            <a:r>
              <a:rPr sz="1500" spc="-5" dirty="0">
                <a:latin typeface="Arial Narrow"/>
                <a:cs typeface="Arial Narrow"/>
              </a:rPr>
              <a:t>э</a:t>
            </a:r>
            <a:r>
              <a:rPr sz="1500" spc="-10" dirty="0">
                <a:latin typeface="Arial Narrow"/>
                <a:cs typeface="Arial Narrow"/>
              </a:rPr>
              <a:t>ф</a:t>
            </a:r>
            <a:r>
              <a:rPr sz="1500" spc="-5" dirty="0">
                <a:latin typeface="Arial Narrow"/>
                <a:cs typeface="Arial Narrow"/>
              </a:rPr>
              <a:t>фект  </a:t>
            </a:r>
            <a:r>
              <a:rPr sz="1500" b="1" spc="-5" dirty="0">
                <a:latin typeface="Arial Narrow"/>
                <a:cs typeface="Arial Narrow"/>
              </a:rPr>
              <a:t>пегГД </a:t>
            </a:r>
            <a:r>
              <a:rPr sz="1500" spc="-5" dirty="0">
                <a:latin typeface="Arial Narrow"/>
                <a:cs typeface="Arial Narrow"/>
              </a:rPr>
              <a:t>основан </a:t>
            </a:r>
            <a:r>
              <a:rPr sz="1500" dirty="0">
                <a:latin typeface="Arial Narrow"/>
                <a:cs typeface="Arial Narrow"/>
              </a:rPr>
              <a:t>на </a:t>
            </a:r>
            <a:r>
              <a:rPr sz="1500" spc="-5" dirty="0">
                <a:latin typeface="Arial Narrow"/>
                <a:cs typeface="Arial Narrow"/>
              </a:rPr>
              <a:t>разрушении  профибротического  г</a:t>
            </a:r>
            <a:r>
              <a:rPr sz="1500" spc="-10" dirty="0">
                <a:latin typeface="Arial Narrow"/>
                <a:cs typeface="Arial Narrow"/>
              </a:rPr>
              <a:t>и</a:t>
            </a:r>
            <a:r>
              <a:rPr sz="1500" spc="-5" dirty="0">
                <a:latin typeface="Arial Narrow"/>
                <a:cs typeface="Arial Narrow"/>
              </a:rPr>
              <a:t>алуро</a:t>
            </a:r>
            <a:r>
              <a:rPr sz="1500" dirty="0">
                <a:latin typeface="Arial Narrow"/>
                <a:cs typeface="Arial Narrow"/>
              </a:rPr>
              <a:t>н</a:t>
            </a:r>
            <a:r>
              <a:rPr sz="1500" spc="-5" dirty="0">
                <a:latin typeface="Arial Narrow"/>
                <a:cs typeface="Arial Narrow"/>
              </a:rPr>
              <a:t>о</a:t>
            </a:r>
            <a:r>
              <a:rPr sz="1500" spc="-10" dirty="0">
                <a:latin typeface="Arial Narrow"/>
                <a:cs typeface="Arial Narrow"/>
              </a:rPr>
              <a:t>в</a:t>
            </a:r>
            <a:r>
              <a:rPr sz="1500" spc="10" dirty="0">
                <a:latin typeface="Arial Narrow"/>
                <a:cs typeface="Arial Narrow"/>
              </a:rPr>
              <a:t>о</a:t>
            </a:r>
            <a:r>
              <a:rPr sz="1500" spc="-5" dirty="0">
                <a:latin typeface="Arial Narrow"/>
                <a:cs typeface="Arial Narrow"/>
              </a:rPr>
              <a:t>г</a:t>
            </a:r>
            <a:r>
              <a:rPr sz="1500" dirty="0">
                <a:latin typeface="Arial Narrow"/>
                <a:cs typeface="Arial Narrow"/>
              </a:rPr>
              <a:t>о		</a:t>
            </a:r>
            <a:r>
              <a:rPr sz="1500" spc="-10" dirty="0">
                <a:latin typeface="Arial Narrow"/>
                <a:cs typeface="Arial Narrow"/>
              </a:rPr>
              <a:t>м</a:t>
            </a:r>
            <a:r>
              <a:rPr sz="1500" spc="-5" dirty="0">
                <a:latin typeface="Arial Narrow"/>
                <a:cs typeface="Arial Narrow"/>
              </a:rPr>
              <a:t>а</a:t>
            </a:r>
            <a:r>
              <a:rPr sz="1500" spc="10" dirty="0">
                <a:latin typeface="Arial Narrow"/>
                <a:cs typeface="Arial Narrow"/>
              </a:rPr>
              <a:t>т</a:t>
            </a:r>
            <a:r>
              <a:rPr sz="1500" spc="-5" dirty="0">
                <a:latin typeface="Arial Narrow"/>
                <a:cs typeface="Arial Narrow"/>
              </a:rPr>
              <a:t>рикс</a:t>
            </a:r>
            <a:r>
              <a:rPr sz="1500" dirty="0">
                <a:latin typeface="Arial Narrow"/>
                <a:cs typeface="Arial Narrow"/>
              </a:rPr>
              <a:t>а	в  </a:t>
            </a:r>
            <a:r>
              <a:rPr sz="1500" spc="-5" dirty="0">
                <a:latin typeface="Arial Narrow"/>
                <a:cs typeface="Arial Narrow"/>
              </a:rPr>
              <a:t>лёгких, нарушении миграции  </a:t>
            </a:r>
            <a:r>
              <a:rPr sz="1500" dirty="0">
                <a:latin typeface="Arial Narrow"/>
                <a:cs typeface="Arial Narrow"/>
              </a:rPr>
              <a:t>ГСК		и	п</a:t>
            </a:r>
            <a:r>
              <a:rPr sz="1500" spc="-5" dirty="0">
                <a:latin typeface="Arial Narrow"/>
                <a:cs typeface="Arial Narrow"/>
              </a:rPr>
              <a:t>рог</a:t>
            </a:r>
            <a:r>
              <a:rPr sz="1500" spc="10" dirty="0">
                <a:latin typeface="Arial Narrow"/>
                <a:cs typeface="Arial Narrow"/>
              </a:rPr>
              <a:t>е</a:t>
            </a:r>
            <a:r>
              <a:rPr sz="1500" dirty="0">
                <a:latin typeface="Arial Narrow"/>
                <a:cs typeface="Arial Narrow"/>
              </a:rPr>
              <a:t>нитор</a:t>
            </a:r>
            <a:r>
              <a:rPr sz="1500" spc="5" dirty="0">
                <a:latin typeface="Arial Narrow"/>
                <a:cs typeface="Arial Narrow"/>
              </a:rPr>
              <a:t>н</a:t>
            </a:r>
            <a:r>
              <a:rPr sz="1500" dirty="0">
                <a:latin typeface="Arial Narrow"/>
                <a:cs typeface="Arial Narrow"/>
              </a:rPr>
              <a:t>ых  </a:t>
            </a:r>
            <a:r>
              <a:rPr sz="1500" spc="-5" dirty="0">
                <a:latin typeface="Arial Narrow"/>
                <a:cs typeface="Arial Narrow"/>
              </a:rPr>
              <a:t>г</a:t>
            </a:r>
            <a:r>
              <a:rPr sz="1500" spc="5" dirty="0">
                <a:latin typeface="Arial Narrow"/>
                <a:cs typeface="Arial Narrow"/>
              </a:rPr>
              <a:t>е</a:t>
            </a:r>
            <a:r>
              <a:rPr sz="1500" spc="-10" dirty="0">
                <a:latin typeface="Arial Narrow"/>
                <a:cs typeface="Arial Narrow"/>
              </a:rPr>
              <a:t>м</a:t>
            </a:r>
            <a:r>
              <a:rPr sz="1500" spc="-5" dirty="0">
                <a:latin typeface="Arial Narrow"/>
                <a:cs typeface="Arial Narrow"/>
              </a:rPr>
              <a:t>о</a:t>
            </a:r>
            <a:r>
              <a:rPr sz="1500" dirty="0">
                <a:latin typeface="Arial Narrow"/>
                <a:cs typeface="Arial Narrow"/>
              </a:rPr>
              <a:t>п</a:t>
            </a:r>
            <a:r>
              <a:rPr sz="1500" spc="-5" dirty="0">
                <a:latin typeface="Arial Narrow"/>
                <a:cs typeface="Arial Narrow"/>
              </a:rPr>
              <a:t>оэтически</a:t>
            </a:r>
            <a:r>
              <a:rPr sz="1500" dirty="0">
                <a:latin typeface="Arial Narrow"/>
                <a:cs typeface="Arial Narrow"/>
              </a:rPr>
              <a:t>х			</a:t>
            </a:r>
            <a:r>
              <a:rPr sz="1500" spc="10" dirty="0">
                <a:latin typeface="Arial Narrow"/>
                <a:cs typeface="Arial Narrow"/>
              </a:rPr>
              <a:t>к</a:t>
            </a:r>
            <a:r>
              <a:rPr sz="1500" dirty="0">
                <a:latin typeface="Arial Narrow"/>
                <a:cs typeface="Arial Narrow"/>
              </a:rPr>
              <a:t>лет</a:t>
            </a:r>
            <a:r>
              <a:rPr sz="1500" spc="-5" dirty="0">
                <a:latin typeface="Arial Narrow"/>
                <a:cs typeface="Arial Narrow"/>
              </a:rPr>
              <a:t>о</a:t>
            </a:r>
            <a:r>
              <a:rPr sz="1500" dirty="0">
                <a:latin typeface="Arial Narrow"/>
                <a:cs typeface="Arial Narrow"/>
              </a:rPr>
              <a:t>к	</a:t>
            </a:r>
            <a:r>
              <a:rPr sz="1500" spc="-330" dirty="0">
                <a:latin typeface="Arial Narrow"/>
                <a:cs typeface="Arial Narrow"/>
              </a:rPr>
              <a:t> </a:t>
            </a:r>
            <a:r>
              <a:rPr sz="1500" dirty="0">
                <a:latin typeface="Arial Narrow"/>
                <a:cs typeface="Arial Narrow"/>
              </a:rPr>
              <a:t>в  </a:t>
            </a:r>
            <a:r>
              <a:rPr sz="1500" spc="-5" dirty="0">
                <a:latin typeface="Arial Narrow"/>
                <a:cs typeface="Arial Narrow"/>
              </a:rPr>
              <a:t>ткань	</a:t>
            </a:r>
            <a:r>
              <a:rPr sz="1500" dirty="0">
                <a:latin typeface="Arial Narrow"/>
                <a:cs typeface="Arial Narrow"/>
              </a:rPr>
              <a:t>лёгкого,		</a:t>
            </a:r>
            <a:r>
              <a:rPr sz="1500" spc="-10" dirty="0">
                <a:latin typeface="Arial Narrow"/>
                <a:cs typeface="Arial Narrow"/>
              </a:rPr>
              <a:t>увеличивает  </a:t>
            </a:r>
            <a:r>
              <a:rPr sz="1500" spc="-5" dirty="0">
                <a:latin typeface="Arial Narrow"/>
                <a:cs typeface="Arial Narrow"/>
              </a:rPr>
              <a:t>количество  противовоспалительных</a:t>
            </a:r>
            <a:r>
              <a:rPr sz="1500" spc="-70" dirty="0">
                <a:latin typeface="Arial Narrow"/>
                <a:cs typeface="Arial Narrow"/>
              </a:rPr>
              <a:t> </a:t>
            </a:r>
            <a:r>
              <a:rPr sz="1500" dirty="0">
                <a:latin typeface="Arial Narrow"/>
                <a:cs typeface="Arial Narrow"/>
              </a:rPr>
              <a:t>МСК.</a:t>
            </a:r>
            <a:endParaRPr sz="1500">
              <a:latin typeface="Arial Narrow"/>
              <a:cs typeface="Arial Narrow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530853" y="6586525"/>
            <a:ext cx="203073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* - </a:t>
            </a:r>
            <a:r>
              <a:rPr sz="800" spc="-5" dirty="0">
                <a:latin typeface="Arial Narrow"/>
                <a:cs typeface="Arial Narrow"/>
              </a:rPr>
              <a:t>достоверность </a:t>
            </a:r>
            <a:r>
              <a:rPr sz="800" dirty="0">
                <a:latin typeface="Arial Narrow"/>
                <a:cs typeface="Arial Narrow"/>
              </a:rPr>
              <a:t>различия с </a:t>
            </a:r>
            <a:r>
              <a:rPr sz="800" spc="-5" dirty="0">
                <a:latin typeface="Arial Narrow"/>
                <a:cs typeface="Arial Narrow"/>
              </a:rPr>
              <a:t>интактным</a:t>
            </a:r>
            <a:r>
              <a:rPr sz="800" spc="-11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контролем</a:t>
            </a:r>
            <a:endParaRPr sz="8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99247" y="1373132"/>
            <a:ext cx="246887" cy="156056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37628" y="2087879"/>
            <a:ext cx="248306" cy="84581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377428" y="1501149"/>
            <a:ext cx="246887" cy="143255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360919" y="2485644"/>
            <a:ext cx="246887" cy="44805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729728" y="1380744"/>
            <a:ext cx="187451" cy="154838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068056" y="2093976"/>
            <a:ext cx="187451" cy="83515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406383" y="1507236"/>
            <a:ext cx="187451" cy="1421891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7391400" y="2470404"/>
            <a:ext cx="187960" cy="459105"/>
            <a:chOff x="7391400" y="2470404"/>
            <a:chExt cx="187960" cy="459105"/>
          </a:xfrm>
        </p:grpSpPr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391400" y="2491740"/>
              <a:ext cx="187451" cy="437388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7485888" y="2474976"/>
              <a:ext cx="0" cy="43180"/>
            </a:xfrm>
            <a:custGeom>
              <a:avLst/>
              <a:gdLst/>
              <a:ahLst/>
              <a:cxnLst/>
              <a:rect l="l" t="t" r="r" b="b"/>
              <a:pathLst>
                <a:path h="43180">
                  <a:moveTo>
                    <a:pt x="-4572" y="21336"/>
                  </a:moveTo>
                  <a:lnTo>
                    <a:pt x="4572" y="21336"/>
                  </a:lnTo>
                </a:path>
              </a:pathLst>
            </a:custGeom>
            <a:ln w="4267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456931" y="2474976"/>
              <a:ext cx="56515" cy="43180"/>
            </a:xfrm>
            <a:custGeom>
              <a:avLst/>
              <a:gdLst/>
              <a:ahLst/>
              <a:cxnLst/>
              <a:rect l="l" t="t" r="r" b="b"/>
              <a:pathLst>
                <a:path w="56515" h="43180">
                  <a:moveTo>
                    <a:pt x="0" y="42672"/>
                  </a:moveTo>
                  <a:lnTo>
                    <a:pt x="56388" y="42672"/>
                  </a:lnTo>
                </a:path>
                <a:path w="56515" h="43180">
                  <a:moveTo>
                    <a:pt x="0" y="0"/>
                  </a:moveTo>
                  <a:lnTo>
                    <a:pt x="56388" y="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7795259" y="1307591"/>
            <a:ext cx="58419" cy="154305"/>
          </a:xfrm>
          <a:custGeom>
            <a:avLst/>
            <a:gdLst/>
            <a:ahLst/>
            <a:cxnLst/>
            <a:rect l="l" t="t" r="r" b="b"/>
            <a:pathLst>
              <a:path w="58420" h="154305">
                <a:moveTo>
                  <a:pt x="28956" y="153924"/>
                </a:moveTo>
                <a:lnTo>
                  <a:pt x="28956" y="77724"/>
                </a:lnTo>
                <a:lnTo>
                  <a:pt x="28956" y="0"/>
                </a:lnTo>
              </a:path>
              <a:path w="58420" h="154305">
                <a:moveTo>
                  <a:pt x="0" y="153924"/>
                </a:moveTo>
                <a:lnTo>
                  <a:pt x="57912" y="153924"/>
                </a:lnTo>
              </a:path>
              <a:path w="58420" h="154305">
                <a:moveTo>
                  <a:pt x="0" y="0"/>
                </a:moveTo>
                <a:lnTo>
                  <a:pt x="57912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133588" y="2057400"/>
            <a:ext cx="58419" cy="82550"/>
          </a:xfrm>
          <a:custGeom>
            <a:avLst/>
            <a:gdLst/>
            <a:ahLst/>
            <a:cxnLst/>
            <a:rect l="l" t="t" r="r" b="b"/>
            <a:pathLst>
              <a:path w="58420" h="82550">
                <a:moveTo>
                  <a:pt x="28955" y="82296"/>
                </a:moveTo>
                <a:lnTo>
                  <a:pt x="28955" y="41148"/>
                </a:lnTo>
                <a:lnTo>
                  <a:pt x="28955" y="0"/>
                </a:lnTo>
              </a:path>
              <a:path w="58420" h="82550">
                <a:moveTo>
                  <a:pt x="0" y="82296"/>
                </a:moveTo>
                <a:lnTo>
                  <a:pt x="57911" y="82296"/>
                </a:lnTo>
              </a:path>
              <a:path w="58420" h="82550">
                <a:moveTo>
                  <a:pt x="0" y="0"/>
                </a:moveTo>
                <a:lnTo>
                  <a:pt x="57911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471916" y="1440180"/>
            <a:ext cx="58419" cy="142240"/>
          </a:xfrm>
          <a:custGeom>
            <a:avLst/>
            <a:gdLst/>
            <a:ahLst/>
            <a:cxnLst/>
            <a:rect l="l" t="t" r="r" b="b"/>
            <a:pathLst>
              <a:path w="58420" h="142240">
                <a:moveTo>
                  <a:pt x="28955" y="141732"/>
                </a:moveTo>
                <a:lnTo>
                  <a:pt x="28955" y="71628"/>
                </a:lnTo>
                <a:lnTo>
                  <a:pt x="28955" y="0"/>
                </a:lnTo>
              </a:path>
              <a:path w="58420" h="142240">
                <a:moveTo>
                  <a:pt x="0" y="141732"/>
                </a:moveTo>
                <a:lnTo>
                  <a:pt x="57911" y="141732"/>
                </a:lnTo>
              </a:path>
              <a:path w="58420" h="142240">
                <a:moveTo>
                  <a:pt x="0" y="0"/>
                </a:moveTo>
                <a:lnTo>
                  <a:pt x="57911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316723" y="1210055"/>
            <a:ext cx="1353820" cy="1716405"/>
          </a:xfrm>
          <a:custGeom>
            <a:avLst/>
            <a:gdLst/>
            <a:ahLst/>
            <a:cxnLst/>
            <a:rect l="l" t="t" r="r" b="b"/>
            <a:pathLst>
              <a:path w="1353820" h="1716405">
                <a:moveTo>
                  <a:pt x="0" y="1716024"/>
                </a:moveTo>
                <a:lnTo>
                  <a:pt x="0" y="0"/>
                </a:lnTo>
              </a:path>
              <a:path w="1353820" h="1716405">
                <a:moveTo>
                  <a:pt x="0" y="1716024"/>
                </a:moveTo>
                <a:lnTo>
                  <a:pt x="1353311" y="1716024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7099172" y="1077950"/>
            <a:ext cx="142240" cy="1913889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490"/>
              </a:spcBef>
            </a:pPr>
            <a:r>
              <a:rPr sz="800" dirty="0">
                <a:latin typeface="Arial Narrow"/>
                <a:cs typeface="Arial Narrow"/>
              </a:rPr>
              <a:t>5</a:t>
            </a:r>
            <a:endParaRPr sz="800">
              <a:latin typeface="Arial Narrow"/>
              <a:cs typeface="Arial Narrow"/>
            </a:endParaRPr>
          </a:p>
          <a:p>
            <a:pPr marR="5080" algn="r">
              <a:lnSpc>
                <a:spcPct val="100000"/>
              </a:lnSpc>
              <a:spcBef>
                <a:spcPts val="390"/>
              </a:spcBef>
            </a:pPr>
            <a:r>
              <a:rPr sz="800" spc="-10" dirty="0">
                <a:latin typeface="Arial Narrow"/>
                <a:cs typeface="Arial Narrow"/>
              </a:rPr>
              <a:t>4</a:t>
            </a:r>
            <a:r>
              <a:rPr sz="800" spc="5" dirty="0">
                <a:latin typeface="Arial Narrow"/>
                <a:cs typeface="Arial Narrow"/>
              </a:rPr>
              <a:t>,</a:t>
            </a:r>
            <a:r>
              <a:rPr sz="800" dirty="0">
                <a:latin typeface="Arial Narrow"/>
                <a:cs typeface="Arial Narrow"/>
              </a:rPr>
              <a:t>5</a:t>
            </a:r>
            <a:endParaRPr sz="800">
              <a:latin typeface="Arial Narrow"/>
              <a:cs typeface="Arial Narrow"/>
            </a:endParaRPr>
          </a:p>
          <a:p>
            <a:pPr marR="5080" algn="r">
              <a:lnSpc>
                <a:spcPct val="100000"/>
              </a:lnSpc>
              <a:spcBef>
                <a:spcPts val="390"/>
              </a:spcBef>
            </a:pPr>
            <a:r>
              <a:rPr sz="800" dirty="0">
                <a:latin typeface="Arial Narrow"/>
                <a:cs typeface="Arial Narrow"/>
              </a:rPr>
              <a:t>4</a:t>
            </a:r>
            <a:endParaRPr sz="800">
              <a:latin typeface="Arial Narrow"/>
              <a:cs typeface="Arial Narrow"/>
            </a:endParaRPr>
          </a:p>
          <a:p>
            <a:pPr marR="5080" algn="r">
              <a:lnSpc>
                <a:spcPct val="100000"/>
              </a:lnSpc>
              <a:spcBef>
                <a:spcPts val="390"/>
              </a:spcBef>
            </a:pPr>
            <a:r>
              <a:rPr sz="800" spc="-10" dirty="0">
                <a:latin typeface="Arial Narrow"/>
                <a:cs typeface="Arial Narrow"/>
              </a:rPr>
              <a:t>3</a:t>
            </a:r>
            <a:r>
              <a:rPr sz="800" spc="5" dirty="0">
                <a:latin typeface="Arial Narrow"/>
                <a:cs typeface="Arial Narrow"/>
              </a:rPr>
              <a:t>,</a:t>
            </a:r>
            <a:r>
              <a:rPr sz="800" dirty="0">
                <a:latin typeface="Arial Narrow"/>
                <a:cs typeface="Arial Narrow"/>
              </a:rPr>
              <a:t>5</a:t>
            </a:r>
            <a:endParaRPr sz="800">
              <a:latin typeface="Arial Narrow"/>
              <a:cs typeface="Arial Narrow"/>
            </a:endParaRPr>
          </a:p>
          <a:p>
            <a:pPr marR="5080" algn="r">
              <a:lnSpc>
                <a:spcPct val="100000"/>
              </a:lnSpc>
              <a:spcBef>
                <a:spcPts val="395"/>
              </a:spcBef>
            </a:pPr>
            <a:r>
              <a:rPr sz="800" dirty="0">
                <a:latin typeface="Arial Narrow"/>
                <a:cs typeface="Arial Narrow"/>
              </a:rPr>
              <a:t>3</a:t>
            </a:r>
            <a:endParaRPr sz="800">
              <a:latin typeface="Arial Narrow"/>
              <a:cs typeface="Arial Narrow"/>
            </a:endParaRPr>
          </a:p>
          <a:p>
            <a:pPr marR="5080" algn="r">
              <a:lnSpc>
                <a:spcPct val="100000"/>
              </a:lnSpc>
              <a:spcBef>
                <a:spcPts val="390"/>
              </a:spcBef>
            </a:pPr>
            <a:r>
              <a:rPr sz="800" spc="-10" dirty="0">
                <a:latin typeface="Arial Narrow"/>
                <a:cs typeface="Arial Narrow"/>
              </a:rPr>
              <a:t>2</a:t>
            </a:r>
            <a:r>
              <a:rPr sz="800" spc="5" dirty="0">
                <a:latin typeface="Arial Narrow"/>
                <a:cs typeface="Arial Narrow"/>
              </a:rPr>
              <a:t>,</a:t>
            </a:r>
            <a:r>
              <a:rPr sz="800" dirty="0">
                <a:latin typeface="Arial Narrow"/>
                <a:cs typeface="Arial Narrow"/>
              </a:rPr>
              <a:t>5</a:t>
            </a:r>
            <a:endParaRPr sz="800">
              <a:latin typeface="Arial Narrow"/>
              <a:cs typeface="Arial Narrow"/>
            </a:endParaRPr>
          </a:p>
          <a:p>
            <a:pPr marR="5080" algn="r">
              <a:lnSpc>
                <a:spcPct val="100000"/>
              </a:lnSpc>
              <a:spcBef>
                <a:spcPts val="395"/>
              </a:spcBef>
            </a:pPr>
            <a:r>
              <a:rPr sz="800" dirty="0">
                <a:latin typeface="Arial Narrow"/>
                <a:cs typeface="Arial Narrow"/>
              </a:rPr>
              <a:t>2</a:t>
            </a:r>
            <a:endParaRPr sz="800">
              <a:latin typeface="Arial Narrow"/>
              <a:cs typeface="Arial Narrow"/>
            </a:endParaRPr>
          </a:p>
          <a:p>
            <a:pPr marR="5080" algn="r">
              <a:lnSpc>
                <a:spcPct val="100000"/>
              </a:lnSpc>
              <a:spcBef>
                <a:spcPts val="390"/>
              </a:spcBef>
            </a:pPr>
            <a:r>
              <a:rPr sz="800" spc="-10" dirty="0">
                <a:latin typeface="Arial Narrow"/>
                <a:cs typeface="Arial Narrow"/>
              </a:rPr>
              <a:t>1</a:t>
            </a:r>
            <a:r>
              <a:rPr sz="800" spc="5" dirty="0">
                <a:latin typeface="Arial Narrow"/>
                <a:cs typeface="Arial Narrow"/>
              </a:rPr>
              <a:t>,</a:t>
            </a:r>
            <a:r>
              <a:rPr sz="800" dirty="0">
                <a:latin typeface="Arial Narrow"/>
                <a:cs typeface="Arial Narrow"/>
              </a:rPr>
              <a:t>5</a:t>
            </a:r>
            <a:endParaRPr sz="800">
              <a:latin typeface="Arial Narrow"/>
              <a:cs typeface="Arial Narrow"/>
            </a:endParaRPr>
          </a:p>
          <a:p>
            <a:pPr marR="5080" algn="r">
              <a:lnSpc>
                <a:spcPct val="100000"/>
              </a:lnSpc>
              <a:spcBef>
                <a:spcPts val="390"/>
              </a:spcBef>
            </a:pPr>
            <a:r>
              <a:rPr sz="800" dirty="0">
                <a:latin typeface="Arial Narrow"/>
                <a:cs typeface="Arial Narrow"/>
              </a:rPr>
              <a:t>1</a:t>
            </a:r>
            <a:endParaRPr sz="800">
              <a:latin typeface="Arial Narrow"/>
              <a:cs typeface="Arial Narrow"/>
            </a:endParaRPr>
          </a:p>
          <a:p>
            <a:pPr marR="5080" algn="r">
              <a:lnSpc>
                <a:spcPct val="100000"/>
              </a:lnSpc>
              <a:spcBef>
                <a:spcPts val="390"/>
              </a:spcBef>
            </a:pPr>
            <a:r>
              <a:rPr sz="800" spc="-10" dirty="0">
                <a:latin typeface="Arial Narrow"/>
                <a:cs typeface="Arial Narrow"/>
              </a:rPr>
              <a:t>0</a:t>
            </a:r>
            <a:r>
              <a:rPr sz="800" spc="5" dirty="0">
                <a:latin typeface="Arial Narrow"/>
                <a:cs typeface="Arial Narrow"/>
              </a:rPr>
              <a:t>,</a:t>
            </a:r>
            <a:r>
              <a:rPr sz="800" dirty="0">
                <a:latin typeface="Arial Narrow"/>
                <a:cs typeface="Arial Narrow"/>
              </a:rPr>
              <a:t>5</a:t>
            </a:r>
            <a:endParaRPr sz="800">
              <a:latin typeface="Arial Narrow"/>
              <a:cs typeface="Arial Narrow"/>
            </a:endParaRPr>
          </a:p>
          <a:p>
            <a:pPr marR="5080" algn="r">
              <a:lnSpc>
                <a:spcPct val="100000"/>
              </a:lnSpc>
              <a:spcBef>
                <a:spcPts val="395"/>
              </a:spcBef>
            </a:pPr>
            <a:r>
              <a:rPr sz="800" dirty="0">
                <a:latin typeface="Arial Narrow"/>
                <a:cs typeface="Arial Narrow"/>
              </a:rPr>
              <a:t>0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418323" y="2968244"/>
            <a:ext cx="133350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spc="-10" dirty="0">
                <a:latin typeface="Arial Narrow"/>
                <a:cs typeface="Arial Narrow"/>
              </a:rPr>
              <a:t>ИК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749285" y="2968244"/>
            <a:ext cx="902969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dirty="0">
                <a:latin typeface="Arial Narrow"/>
                <a:cs typeface="Arial Narrow"/>
              </a:rPr>
              <a:t>ПФ ПФ+мГД</a:t>
            </a:r>
            <a:r>
              <a:rPr sz="800" spc="-3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ПФ+ГД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736205" y="1081278"/>
            <a:ext cx="12700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Times New Roman"/>
                <a:cs typeface="Times New Roman"/>
              </a:rPr>
              <a:t>*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083297" y="685037"/>
            <a:ext cx="1617345" cy="3282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1195"/>
              </a:lnSpc>
              <a:spcBef>
                <a:spcPts val="95"/>
              </a:spcBef>
            </a:pPr>
            <a:r>
              <a:rPr sz="1000" b="1" spc="-5" dirty="0">
                <a:latin typeface="Arial Narrow"/>
                <a:cs typeface="Arial Narrow"/>
              </a:rPr>
              <a:t>Отложение </a:t>
            </a:r>
            <a:r>
              <a:rPr sz="1000" b="1" spc="-10" dirty="0">
                <a:latin typeface="Arial Narrow"/>
                <a:cs typeface="Arial Narrow"/>
              </a:rPr>
              <a:t>коллагена </a:t>
            </a:r>
            <a:r>
              <a:rPr sz="1000" b="1" spc="-5" dirty="0">
                <a:latin typeface="Arial Narrow"/>
                <a:cs typeface="Arial Narrow"/>
              </a:rPr>
              <a:t>в </a:t>
            </a:r>
            <a:r>
              <a:rPr sz="1000" b="1" spc="-10" dirty="0">
                <a:latin typeface="Arial Narrow"/>
                <a:cs typeface="Arial Narrow"/>
              </a:rPr>
              <a:t>легких</a:t>
            </a:r>
            <a:endParaRPr sz="1000">
              <a:latin typeface="Arial Narrow"/>
              <a:cs typeface="Arial Narrow"/>
            </a:endParaRPr>
          </a:p>
          <a:p>
            <a:pPr marL="635" algn="ctr">
              <a:lnSpc>
                <a:spcPts val="1195"/>
              </a:lnSpc>
            </a:pPr>
            <a:r>
              <a:rPr sz="1000" spc="-5" dirty="0">
                <a:solidFill>
                  <a:srgbClr val="49452A"/>
                </a:solidFill>
                <a:latin typeface="Arial Narrow"/>
                <a:cs typeface="Arial Narrow"/>
              </a:rPr>
              <a:t>( 21 </a:t>
            </a:r>
            <a:r>
              <a:rPr sz="1000" spc="-10" dirty="0">
                <a:solidFill>
                  <a:srgbClr val="49452A"/>
                </a:solidFill>
                <a:latin typeface="Arial Narrow"/>
                <a:cs typeface="Arial Narrow"/>
              </a:rPr>
              <a:t>сутки </a:t>
            </a:r>
            <a:r>
              <a:rPr sz="1000" spc="-5" dirty="0">
                <a:solidFill>
                  <a:srgbClr val="49452A"/>
                </a:solidFill>
                <a:latin typeface="Arial Narrow"/>
                <a:cs typeface="Arial Narrow"/>
              </a:rPr>
              <a:t>эксперимента</a:t>
            </a:r>
            <a:r>
              <a:rPr sz="1000" spc="-20" dirty="0">
                <a:solidFill>
                  <a:srgbClr val="49452A"/>
                </a:solidFill>
                <a:latin typeface="Arial Narrow"/>
                <a:cs typeface="Arial Narrow"/>
              </a:rPr>
              <a:t> </a:t>
            </a:r>
            <a:r>
              <a:rPr sz="1000" spc="-5" dirty="0">
                <a:solidFill>
                  <a:srgbClr val="49452A"/>
                </a:solidFill>
                <a:latin typeface="Arial Narrow"/>
                <a:cs typeface="Arial Narrow"/>
              </a:rPr>
              <a:t>)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888202" y="1343570"/>
            <a:ext cx="142875" cy="1220470"/>
          </a:xfrm>
          <a:prstGeom prst="rect">
            <a:avLst/>
          </a:prstGeom>
        </p:spPr>
        <p:txBody>
          <a:bodyPr vert="vert270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800" dirty="0">
                <a:solidFill>
                  <a:srgbClr val="49452A"/>
                </a:solidFill>
                <a:latin typeface="Arial Narrow"/>
                <a:cs typeface="Arial Narrow"/>
              </a:rPr>
              <a:t>% of </a:t>
            </a:r>
            <a:r>
              <a:rPr sz="800" spc="-5" dirty="0">
                <a:solidFill>
                  <a:srgbClr val="49452A"/>
                </a:solidFill>
                <a:latin typeface="Arial Narrow"/>
                <a:cs typeface="Arial Narrow"/>
              </a:rPr>
              <a:t>the total </a:t>
            </a:r>
            <a:r>
              <a:rPr sz="800" dirty="0">
                <a:solidFill>
                  <a:srgbClr val="49452A"/>
                </a:solidFill>
                <a:latin typeface="Arial Narrow"/>
                <a:cs typeface="Arial Narrow"/>
              </a:rPr>
              <a:t>area of lung</a:t>
            </a:r>
            <a:r>
              <a:rPr sz="800" spc="-65" dirty="0">
                <a:solidFill>
                  <a:srgbClr val="49452A"/>
                </a:solidFill>
                <a:latin typeface="Arial Narrow"/>
                <a:cs typeface="Arial Narrow"/>
              </a:rPr>
              <a:t> </a:t>
            </a:r>
            <a:r>
              <a:rPr sz="800" spc="-5" dirty="0">
                <a:solidFill>
                  <a:srgbClr val="49452A"/>
                </a:solidFill>
                <a:latin typeface="Arial Narrow"/>
                <a:cs typeface="Arial Narrow"/>
              </a:rPr>
              <a:t>tissue</a:t>
            </a:r>
            <a:endParaRPr sz="800">
              <a:latin typeface="Arial Narrow"/>
              <a:cs typeface="Arial Narrow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441959" y="3764184"/>
            <a:ext cx="2694940" cy="1812289"/>
            <a:chOff x="441959" y="3764184"/>
            <a:chExt cx="2694940" cy="1812289"/>
          </a:xfrm>
        </p:grpSpPr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21207" y="4396739"/>
              <a:ext cx="2189988" cy="1156715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27887" y="4061459"/>
              <a:ext cx="2217420" cy="1491995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49807" y="4482083"/>
              <a:ext cx="2217420" cy="1071371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70204" y="4053839"/>
              <a:ext cx="2217420" cy="1499616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50163" y="4402835"/>
              <a:ext cx="2130552" cy="1144523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65987" y="4075175"/>
              <a:ext cx="2142744" cy="1478280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86384" y="4495799"/>
              <a:ext cx="2142743" cy="1057656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08304" y="4067555"/>
              <a:ext cx="2142744" cy="1485900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441959" y="3791711"/>
              <a:ext cx="2689860" cy="1784985"/>
            </a:xfrm>
            <a:custGeom>
              <a:avLst/>
              <a:gdLst/>
              <a:ahLst/>
              <a:cxnLst/>
              <a:rect l="l" t="t" r="r" b="b"/>
              <a:pathLst>
                <a:path w="2689860" h="1784985">
                  <a:moveTo>
                    <a:pt x="21335" y="1752600"/>
                  </a:moveTo>
                  <a:lnTo>
                    <a:pt x="21335" y="0"/>
                  </a:lnTo>
                </a:path>
                <a:path w="2689860" h="1784985">
                  <a:moveTo>
                    <a:pt x="0" y="1752600"/>
                  </a:moveTo>
                  <a:lnTo>
                    <a:pt x="21335" y="1752600"/>
                  </a:lnTo>
                </a:path>
                <a:path w="2689860" h="1784985">
                  <a:moveTo>
                    <a:pt x="0" y="1402080"/>
                  </a:moveTo>
                  <a:lnTo>
                    <a:pt x="21335" y="1402080"/>
                  </a:lnTo>
                </a:path>
                <a:path w="2689860" h="1784985">
                  <a:moveTo>
                    <a:pt x="0" y="1051560"/>
                  </a:moveTo>
                  <a:lnTo>
                    <a:pt x="21335" y="1051560"/>
                  </a:lnTo>
                </a:path>
                <a:path w="2689860" h="1784985">
                  <a:moveTo>
                    <a:pt x="0" y="701039"/>
                  </a:moveTo>
                  <a:lnTo>
                    <a:pt x="21335" y="701039"/>
                  </a:lnTo>
                </a:path>
                <a:path w="2689860" h="1784985">
                  <a:moveTo>
                    <a:pt x="0" y="350519"/>
                  </a:moveTo>
                  <a:lnTo>
                    <a:pt x="21335" y="350519"/>
                  </a:lnTo>
                </a:path>
                <a:path w="2689860" h="1784985">
                  <a:moveTo>
                    <a:pt x="0" y="0"/>
                  </a:moveTo>
                  <a:lnTo>
                    <a:pt x="21335" y="0"/>
                  </a:lnTo>
                </a:path>
                <a:path w="2689860" h="1784985">
                  <a:moveTo>
                    <a:pt x="21335" y="1752600"/>
                  </a:moveTo>
                  <a:lnTo>
                    <a:pt x="2689860" y="1752600"/>
                  </a:lnTo>
                </a:path>
                <a:path w="2689860" h="1784985">
                  <a:moveTo>
                    <a:pt x="21335" y="1752600"/>
                  </a:moveTo>
                  <a:lnTo>
                    <a:pt x="21335" y="1784603"/>
                  </a:lnTo>
                </a:path>
                <a:path w="2689860" h="1784985">
                  <a:moveTo>
                    <a:pt x="688848" y="1752600"/>
                  </a:moveTo>
                  <a:lnTo>
                    <a:pt x="688848" y="1784603"/>
                  </a:lnTo>
                </a:path>
                <a:path w="2689860" h="1784985">
                  <a:moveTo>
                    <a:pt x="1356360" y="1752600"/>
                  </a:moveTo>
                  <a:lnTo>
                    <a:pt x="1356360" y="1784603"/>
                  </a:lnTo>
                </a:path>
                <a:path w="2689860" h="1784985">
                  <a:moveTo>
                    <a:pt x="2023872" y="1752600"/>
                  </a:moveTo>
                  <a:lnTo>
                    <a:pt x="2023872" y="1784603"/>
                  </a:lnTo>
                </a:path>
                <a:path w="2689860" h="1784985">
                  <a:moveTo>
                    <a:pt x="2689860" y="1752600"/>
                  </a:moveTo>
                  <a:lnTo>
                    <a:pt x="2689860" y="1784603"/>
                  </a:lnTo>
                </a:path>
              </a:pathLst>
            </a:custGeom>
            <a:ln w="9144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469040" y="3764184"/>
              <a:ext cx="67151" cy="67151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462959" y="3913551"/>
              <a:ext cx="80852" cy="80852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458468" y="4064507"/>
              <a:ext cx="85343" cy="85343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458468" y="4219955"/>
              <a:ext cx="85343" cy="85343"/>
            </a:xfrm>
            <a:prstGeom prst="rect">
              <a:avLst/>
            </a:prstGeom>
          </p:spPr>
        </p:pic>
      </p:grpSp>
      <p:sp>
        <p:nvSpPr>
          <p:cNvPr id="37" name="object 37"/>
          <p:cNvSpPr txBox="1"/>
          <p:nvPr/>
        </p:nvSpPr>
        <p:spPr>
          <a:xfrm>
            <a:off x="356412" y="5485638"/>
            <a:ext cx="57785" cy="109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dirty="0">
                <a:latin typeface="Arial Narrow"/>
                <a:cs typeface="Arial Narrow"/>
              </a:rPr>
              <a:t>0</a:t>
            </a:r>
            <a:endParaRPr sz="550">
              <a:latin typeface="Arial Narrow"/>
              <a:cs typeface="Arial Narrow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24408" y="5135117"/>
            <a:ext cx="89535" cy="109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dirty="0">
                <a:latin typeface="Arial Narrow"/>
                <a:cs typeface="Arial Narrow"/>
              </a:rPr>
              <a:t>50</a:t>
            </a:r>
            <a:endParaRPr sz="550">
              <a:latin typeface="Arial Narrow"/>
              <a:cs typeface="Arial Narrow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92100" y="4784216"/>
            <a:ext cx="121920" cy="109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dirty="0">
                <a:latin typeface="Arial Narrow"/>
                <a:cs typeface="Arial Narrow"/>
              </a:rPr>
              <a:t>100</a:t>
            </a:r>
            <a:endParaRPr sz="550">
              <a:latin typeface="Arial Narrow"/>
              <a:cs typeface="Arial Narrow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292100" y="4433697"/>
            <a:ext cx="121920" cy="109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dirty="0">
                <a:latin typeface="Arial Narrow"/>
                <a:cs typeface="Arial Narrow"/>
              </a:rPr>
              <a:t>150</a:t>
            </a:r>
            <a:endParaRPr sz="550">
              <a:latin typeface="Arial Narrow"/>
              <a:cs typeface="Arial Narrow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292100" y="4082922"/>
            <a:ext cx="121920" cy="109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dirty="0">
                <a:latin typeface="Arial Narrow"/>
                <a:cs typeface="Arial Narrow"/>
              </a:rPr>
              <a:t>200</a:t>
            </a:r>
            <a:endParaRPr sz="550">
              <a:latin typeface="Arial Narrow"/>
              <a:cs typeface="Arial Narrow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292100" y="3732403"/>
            <a:ext cx="121920" cy="109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dirty="0">
                <a:latin typeface="Arial Narrow"/>
                <a:cs typeface="Arial Narrow"/>
              </a:rPr>
              <a:t>250</a:t>
            </a:r>
            <a:endParaRPr sz="550">
              <a:latin typeface="Arial Narrow"/>
              <a:cs typeface="Arial Narrow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455472" y="5590133"/>
            <a:ext cx="1976755" cy="4711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ts val="990"/>
              </a:lnSpc>
              <a:spcBef>
                <a:spcPts val="90"/>
              </a:spcBef>
            </a:pPr>
            <a:r>
              <a:rPr sz="850" spc="-10" dirty="0">
                <a:latin typeface="Arial Narrow"/>
                <a:cs typeface="Arial Narrow"/>
              </a:rPr>
              <a:t>Коллаген типа </a:t>
            </a:r>
            <a:r>
              <a:rPr sz="850" spc="-5" dirty="0">
                <a:latin typeface="Arial Narrow"/>
                <a:cs typeface="Arial Narrow"/>
              </a:rPr>
              <a:t>I </a:t>
            </a:r>
            <a:r>
              <a:rPr sz="850" spc="-10" dirty="0">
                <a:latin typeface="Arial Narrow"/>
                <a:cs typeface="Arial Narrow"/>
              </a:rPr>
              <a:t>Гидроксипролин</a:t>
            </a:r>
            <a:r>
              <a:rPr sz="850" spc="10" dirty="0">
                <a:latin typeface="Arial Narrow"/>
                <a:cs typeface="Arial Narrow"/>
              </a:rPr>
              <a:t> </a:t>
            </a:r>
            <a:r>
              <a:rPr sz="850" spc="-10" dirty="0">
                <a:latin typeface="Arial Narrow"/>
                <a:cs typeface="Arial Narrow"/>
              </a:rPr>
              <a:t>Гиалуроновая</a:t>
            </a:r>
            <a:endParaRPr sz="850">
              <a:latin typeface="Arial Narrow"/>
              <a:cs typeface="Arial Narrow"/>
            </a:endParaRPr>
          </a:p>
          <a:p>
            <a:pPr marL="1515745">
              <a:lnSpc>
                <a:spcPts val="990"/>
              </a:lnSpc>
            </a:pPr>
            <a:r>
              <a:rPr sz="850" spc="-10" dirty="0">
                <a:latin typeface="Arial Narrow"/>
                <a:cs typeface="Arial Narrow"/>
              </a:rPr>
              <a:t>кислота</a:t>
            </a:r>
            <a:endParaRPr sz="850">
              <a:latin typeface="Arial Narrow"/>
              <a:cs typeface="Arial Narrow"/>
            </a:endParaRPr>
          </a:p>
          <a:p>
            <a:pPr marL="186690">
              <a:lnSpc>
                <a:spcPct val="100000"/>
              </a:lnSpc>
              <a:spcBef>
                <a:spcPts val="570"/>
              </a:spcBef>
              <a:tabLst>
                <a:tab pos="847725" algn="l"/>
                <a:tab pos="1544320" algn="l"/>
              </a:tabLst>
            </a:pPr>
            <a:r>
              <a:rPr sz="800" dirty="0">
                <a:latin typeface="Arial Narrow"/>
                <a:cs typeface="Arial Narrow"/>
              </a:rPr>
              <a:t>(ng/lung)	</a:t>
            </a:r>
            <a:r>
              <a:rPr sz="800" spc="-5" dirty="0">
                <a:latin typeface="Arial Narrow"/>
                <a:cs typeface="Arial Narrow"/>
              </a:rPr>
              <a:t>(µg/lung)	</a:t>
            </a:r>
            <a:r>
              <a:rPr sz="800" dirty="0">
                <a:latin typeface="Arial Narrow"/>
                <a:cs typeface="Arial Narrow"/>
              </a:rPr>
              <a:t>(ng/lung)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2603754" y="5590133"/>
            <a:ext cx="438150" cy="47117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 marR="53340" indent="38100">
              <a:lnSpc>
                <a:spcPts val="960"/>
              </a:lnSpc>
              <a:spcBef>
                <a:spcPts val="170"/>
              </a:spcBef>
            </a:pPr>
            <a:r>
              <a:rPr sz="850" spc="-10" dirty="0">
                <a:latin typeface="Arial Narrow"/>
                <a:cs typeface="Arial Narrow"/>
              </a:rPr>
              <a:t>Общий  ко</a:t>
            </a:r>
            <a:r>
              <a:rPr sz="850" spc="-15" dirty="0">
                <a:latin typeface="Arial Narrow"/>
                <a:cs typeface="Arial Narrow"/>
              </a:rPr>
              <a:t>лл</a:t>
            </a:r>
            <a:r>
              <a:rPr sz="850" spc="-5" dirty="0">
                <a:latin typeface="Arial Narrow"/>
                <a:cs typeface="Arial Narrow"/>
              </a:rPr>
              <a:t>аген</a:t>
            </a:r>
            <a:endParaRPr sz="850">
              <a:latin typeface="Arial Narrow"/>
              <a:cs typeface="Arial Narrow"/>
            </a:endParaRPr>
          </a:p>
          <a:p>
            <a:pPr marL="80645">
              <a:lnSpc>
                <a:spcPct val="100000"/>
              </a:lnSpc>
              <a:spcBef>
                <a:spcPts val="555"/>
              </a:spcBef>
            </a:pPr>
            <a:r>
              <a:rPr sz="800" spc="-5" dirty="0">
                <a:latin typeface="Arial Narrow"/>
                <a:cs typeface="Arial Narrow"/>
              </a:rPr>
              <a:t>(µg/lung)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548130" y="3855465"/>
            <a:ext cx="437515" cy="48895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2200"/>
              </a:lnSpc>
              <a:spcBef>
                <a:spcPts val="70"/>
              </a:spcBef>
            </a:pPr>
            <a:r>
              <a:rPr sz="1000" spc="-10" dirty="0">
                <a:latin typeface="Arial Narrow"/>
                <a:cs typeface="Arial Narrow"/>
              </a:rPr>
              <a:t>ПФ  </a:t>
            </a:r>
            <a:r>
              <a:rPr sz="1000" spc="-5" dirty="0">
                <a:latin typeface="Arial Narrow"/>
                <a:cs typeface="Arial Narrow"/>
              </a:rPr>
              <a:t>ПФ+мГД  ПФ+ГД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666089" y="3823842"/>
            <a:ext cx="12700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Times New Roman"/>
                <a:cs typeface="Times New Roman"/>
              </a:rPr>
              <a:t>*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562152" y="3160902"/>
            <a:ext cx="2435860" cy="7169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latin typeface="Arial Narrow"/>
                <a:cs typeface="Arial Narrow"/>
              </a:rPr>
              <a:t>Уровни гидроксипролина, </a:t>
            </a:r>
            <a:r>
              <a:rPr sz="1000" b="1" spc="-10" dirty="0">
                <a:latin typeface="Arial Narrow"/>
                <a:cs typeface="Arial Narrow"/>
              </a:rPr>
              <a:t>общего коллагена </a:t>
            </a:r>
            <a:r>
              <a:rPr sz="1000" b="1" spc="-5" dirty="0">
                <a:latin typeface="Arial Narrow"/>
                <a:cs typeface="Arial Narrow"/>
              </a:rPr>
              <a:t>и  гиалуроновой кислоты в </a:t>
            </a:r>
            <a:r>
              <a:rPr sz="1000" b="1" spc="-10" dirty="0">
                <a:latin typeface="Arial Narrow"/>
                <a:cs typeface="Arial Narrow"/>
              </a:rPr>
              <a:t>гомогенатах</a:t>
            </a:r>
            <a:r>
              <a:rPr sz="1000" b="1" spc="5" dirty="0">
                <a:latin typeface="Arial Narrow"/>
                <a:cs typeface="Arial Narrow"/>
              </a:rPr>
              <a:t> </a:t>
            </a:r>
            <a:r>
              <a:rPr sz="1000" b="1" spc="-10" dirty="0">
                <a:latin typeface="Arial Narrow"/>
                <a:cs typeface="Arial Narrow"/>
              </a:rPr>
              <a:t>легких</a:t>
            </a:r>
            <a:endParaRPr sz="1000">
              <a:latin typeface="Arial Narrow"/>
              <a:cs typeface="Arial Narrow"/>
            </a:endParaRPr>
          </a:p>
          <a:p>
            <a:pPr algn="ctr">
              <a:lnSpc>
                <a:spcPts val="1190"/>
              </a:lnSpc>
            </a:pPr>
            <a:r>
              <a:rPr sz="1000" spc="-5" dirty="0">
                <a:latin typeface="Arial Narrow"/>
                <a:cs typeface="Arial Narrow"/>
              </a:rPr>
              <a:t>( 21 </a:t>
            </a:r>
            <a:r>
              <a:rPr sz="1000" spc="-10" dirty="0">
                <a:latin typeface="Arial Narrow"/>
                <a:cs typeface="Arial Narrow"/>
              </a:rPr>
              <a:t>сутки </a:t>
            </a:r>
            <a:r>
              <a:rPr sz="1000" spc="-5" dirty="0">
                <a:latin typeface="Arial Narrow"/>
                <a:cs typeface="Arial Narrow"/>
              </a:rPr>
              <a:t>эксперимента )</a:t>
            </a:r>
            <a:endParaRPr sz="1000">
              <a:latin typeface="Arial Narrow"/>
              <a:cs typeface="Arial Narrow"/>
            </a:endParaRPr>
          </a:p>
          <a:p>
            <a:pPr marR="295275" algn="ctr">
              <a:lnSpc>
                <a:spcPct val="100000"/>
              </a:lnSpc>
              <a:spcBef>
                <a:spcPts val="655"/>
              </a:spcBef>
            </a:pPr>
            <a:r>
              <a:rPr sz="1000" spc="-5" dirty="0">
                <a:latin typeface="Arial Narrow"/>
                <a:cs typeface="Arial Narrow"/>
              </a:rPr>
              <a:t>ИК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2688463" y="4251452"/>
            <a:ext cx="12700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Times New Roman"/>
                <a:cs typeface="Times New Roman"/>
              </a:rPr>
              <a:t>*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6793230" y="3469894"/>
            <a:ext cx="199453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latin typeface="Arial Narrow"/>
                <a:cs typeface="Arial Narrow"/>
              </a:rPr>
              <a:t>Содержание гиалуроновой кислоты в  </a:t>
            </a:r>
            <a:r>
              <a:rPr sz="1000" b="1" spc="-10" dirty="0">
                <a:latin typeface="Arial Narrow"/>
                <a:cs typeface="Arial Narrow"/>
              </a:rPr>
              <a:t>гомогенате </a:t>
            </a:r>
            <a:r>
              <a:rPr sz="1000" b="1" spc="-5" dirty="0">
                <a:latin typeface="Arial Narrow"/>
                <a:cs typeface="Arial Narrow"/>
              </a:rPr>
              <a:t>легкого после введения в  трахею гиалуронидазы</a:t>
            </a:r>
            <a:r>
              <a:rPr sz="1000" b="1" spc="-15" dirty="0">
                <a:latin typeface="Arial Narrow"/>
                <a:cs typeface="Arial Narrow"/>
              </a:rPr>
              <a:t> </a:t>
            </a:r>
            <a:r>
              <a:rPr sz="1000" b="1" spc="-5" dirty="0">
                <a:latin typeface="Arial Narrow"/>
                <a:cs typeface="Arial Narrow"/>
              </a:rPr>
              <a:t>или</a:t>
            </a:r>
            <a:endParaRPr sz="1000">
              <a:latin typeface="Arial Narrow"/>
              <a:cs typeface="Arial Narrow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000" b="1" spc="-5" dirty="0">
                <a:latin typeface="Arial Narrow"/>
                <a:cs typeface="Arial Narrow"/>
              </a:rPr>
              <a:t>мицеллярной</a:t>
            </a:r>
            <a:r>
              <a:rPr sz="1000" b="1" dirty="0">
                <a:latin typeface="Arial Narrow"/>
                <a:cs typeface="Arial Narrow"/>
              </a:rPr>
              <a:t> </a:t>
            </a:r>
            <a:r>
              <a:rPr sz="1000" b="1" spc="-5" dirty="0">
                <a:latin typeface="Arial Narrow"/>
                <a:cs typeface="Arial Narrow"/>
              </a:rPr>
              <a:t>гиалуронидазы</a:t>
            </a:r>
            <a:endParaRPr sz="1000">
              <a:latin typeface="Arial Narrow"/>
              <a:cs typeface="Arial Narrow"/>
            </a:endParaRPr>
          </a:p>
        </p:txBody>
      </p:sp>
      <p:grpSp>
        <p:nvGrpSpPr>
          <p:cNvPr id="50" name="object 50"/>
          <p:cNvGrpSpPr/>
          <p:nvPr/>
        </p:nvGrpSpPr>
        <p:grpSpPr>
          <a:xfrm>
            <a:off x="7200900" y="4233671"/>
            <a:ext cx="1400810" cy="1681480"/>
            <a:chOff x="7200900" y="4233671"/>
            <a:chExt cx="1400810" cy="1681480"/>
          </a:xfrm>
        </p:grpSpPr>
        <p:pic>
          <p:nvPicPr>
            <p:cNvPr id="51" name="object 5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295400" y="4456195"/>
              <a:ext cx="1107923" cy="1420348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7417308" y="4975859"/>
              <a:ext cx="1124711" cy="900683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7325868" y="4462271"/>
              <a:ext cx="1048512" cy="1409699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455408" y="4991099"/>
              <a:ext cx="1048511" cy="880872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7200900" y="4238243"/>
              <a:ext cx="30480" cy="1630680"/>
            </a:xfrm>
            <a:custGeom>
              <a:avLst/>
              <a:gdLst/>
              <a:ahLst/>
              <a:cxnLst/>
              <a:rect l="l" t="t" r="r" b="b"/>
              <a:pathLst>
                <a:path w="30479" h="1630679">
                  <a:moveTo>
                    <a:pt x="30479" y="1630679"/>
                  </a:moveTo>
                  <a:lnTo>
                    <a:pt x="30479" y="0"/>
                  </a:lnTo>
                </a:path>
                <a:path w="30479" h="1630679">
                  <a:moveTo>
                    <a:pt x="0" y="1630679"/>
                  </a:moveTo>
                  <a:lnTo>
                    <a:pt x="30479" y="1630679"/>
                  </a:lnTo>
                </a:path>
                <a:path w="30479" h="1630679">
                  <a:moveTo>
                    <a:pt x="0" y="1304543"/>
                  </a:moveTo>
                  <a:lnTo>
                    <a:pt x="30479" y="1304543"/>
                  </a:lnTo>
                </a:path>
                <a:path w="30479" h="1630679">
                  <a:moveTo>
                    <a:pt x="0" y="978407"/>
                  </a:moveTo>
                  <a:lnTo>
                    <a:pt x="30479" y="978407"/>
                  </a:lnTo>
                </a:path>
                <a:path w="30479" h="1630679">
                  <a:moveTo>
                    <a:pt x="0" y="652271"/>
                  </a:moveTo>
                  <a:lnTo>
                    <a:pt x="30479" y="652271"/>
                  </a:lnTo>
                </a:path>
                <a:path w="30479" h="1630679">
                  <a:moveTo>
                    <a:pt x="0" y="326135"/>
                  </a:moveTo>
                  <a:lnTo>
                    <a:pt x="30479" y="326135"/>
                  </a:lnTo>
                </a:path>
                <a:path w="30479" h="1630679">
                  <a:moveTo>
                    <a:pt x="0" y="0"/>
                  </a:moveTo>
                  <a:lnTo>
                    <a:pt x="30479" y="0"/>
                  </a:lnTo>
                </a:path>
              </a:pathLst>
            </a:custGeom>
            <a:ln w="91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7231380" y="5868923"/>
              <a:ext cx="1365885" cy="45720"/>
            </a:xfrm>
            <a:custGeom>
              <a:avLst/>
              <a:gdLst/>
              <a:ahLst/>
              <a:cxnLst/>
              <a:rect l="l" t="t" r="r" b="b"/>
              <a:pathLst>
                <a:path w="1365884" h="45720">
                  <a:moveTo>
                    <a:pt x="0" y="0"/>
                  </a:moveTo>
                  <a:lnTo>
                    <a:pt x="1365503" y="0"/>
                  </a:lnTo>
                </a:path>
                <a:path w="1365884" h="45720">
                  <a:moveTo>
                    <a:pt x="0" y="0"/>
                  </a:moveTo>
                  <a:lnTo>
                    <a:pt x="0" y="45719"/>
                  </a:lnTo>
                </a:path>
                <a:path w="1365884" h="45720">
                  <a:moveTo>
                    <a:pt x="455675" y="0"/>
                  </a:moveTo>
                  <a:lnTo>
                    <a:pt x="455675" y="45719"/>
                  </a:lnTo>
                </a:path>
                <a:path w="1365884" h="45720">
                  <a:moveTo>
                    <a:pt x="909827" y="0"/>
                  </a:moveTo>
                  <a:lnTo>
                    <a:pt x="909827" y="45719"/>
                  </a:lnTo>
                </a:path>
                <a:path w="1365884" h="45720">
                  <a:moveTo>
                    <a:pt x="1365503" y="0"/>
                  </a:moveTo>
                  <a:lnTo>
                    <a:pt x="1365503" y="45719"/>
                  </a:lnTo>
                </a:path>
              </a:pathLst>
            </a:custGeom>
            <a:ln w="9144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" name="object 57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7373112" y="4620767"/>
              <a:ext cx="65531" cy="65531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830312" y="4620767"/>
              <a:ext cx="65531" cy="65531"/>
            </a:xfrm>
            <a:prstGeom prst="rect">
              <a:avLst/>
            </a:prstGeom>
          </p:spPr>
        </p:pic>
      </p:grpSp>
      <p:sp>
        <p:nvSpPr>
          <p:cNvPr id="59" name="object 59"/>
          <p:cNvSpPr txBox="1"/>
          <p:nvPr/>
        </p:nvSpPr>
        <p:spPr>
          <a:xfrm>
            <a:off x="7085203" y="5787034"/>
            <a:ext cx="7239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0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7038847" y="5460872"/>
            <a:ext cx="116839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Arial Narrow"/>
                <a:cs typeface="Arial Narrow"/>
              </a:rPr>
              <a:t>50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6992493" y="5134736"/>
            <a:ext cx="1651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Arial Narrow"/>
                <a:cs typeface="Arial Narrow"/>
              </a:rPr>
              <a:t>1</a:t>
            </a:r>
            <a:r>
              <a:rPr sz="800" dirty="0">
                <a:latin typeface="Arial Narrow"/>
                <a:cs typeface="Arial Narrow"/>
              </a:rPr>
              <a:t>00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6992493" y="4808601"/>
            <a:ext cx="1651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Arial Narrow"/>
                <a:cs typeface="Arial Narrow"/>
              </a:rPr>
              <a:t>1</a:t>
            </a:r>
            <a:r>
              <a:rPr sz="800" dirty="0">
                <a:latin typeface="Arial Narrow"/>
                <a:cs typeface="Arial Narrow"/>
              </a:rPr>
              <a:t>50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6992493" y="4482846"/>
            <a:ext cx="1651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Arial Narrow"/>
                <a:cs typeface="Arial Narrow"/>
              </a:rPr>
              <a:t>2</a:t>
            </a:r>
            <a:r>
              <a:rPr sz="800" dirty="0">
                <a:latin typeface="Arial Narrow"/>
                <a:cs typeface="Arial Narrow"/>
              </a:rPr>
              <a:t>00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6992493" y="4156709"/>
            <a:ext cx="1651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Arial Narrow"/>
                <a:cs typeface="Arial Narrow"/>
              </a:rPr>
              <a:t>2</a:t>
            </a:r>
            <a:r>
              <a:rPr sz="800" dirty="0">
                <a:latin typeface="Arial Narrow"/>
                <a:cs typeface="Arial Narrow"/>
              </a:rPr>
              <a:t>50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7365238" y="5941567"/>
            <a:ext cx="11366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73709" algn="l"/>
                <a:tab pos="886460" algn="l"/>
              </a:tabLst>
            </a:pPr>
            <a:r>
              <a:rPr sz="1200" dirty="0">
                <a:latin typeface="Arial Narrow"/>
                <a:cs typeface="Arial Narrow"/>
              </a:rPr>
              <a:t>ИК	ГД	</a:t>
            </a:r>
            <a:r>
              <a:rPr sz="1200" spc="-5" dirty="0">
                <a:latin typeface="Arial Narrow"/>
                <a:cs typeface="Arial Narrow"/>
              </a:rPr>
              <a:t>м</a:t>
            </a:r>
            <a:r>
              <a:rPr sz="1200" dirty="0">
                <a:latin typeface="Arial Narrow"/>
                <a:cs typeface="Arial Narrow"/>
              </a:rPr>
              <a:t>ГД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7447915" y="4565650"/>
            <a:ext cx="60896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69265" algn="l"/>
              </a:tabLst>
            </a:pPr>
            <a:r>
              <a:rPr sz="900" dirty="0">
                <a:latin typeface="Arial Narrow"/>
                <a:cs typeface="Arial Narrow"/>
              </a:rPr>
              <a:t>20</a:t>
            </a:r>
            <a:r>
              <a:rPr sz="900" spc="-5" dirty="0">
                <a:latin typeface="Arial Narrow"/>
                <a:cs typeface="Arial Narrow"/>
              </a:rPr>
              <a:t> мин	</a:t>
            </a:r>
            <a:r>
              <a:rPr sz="900" dirty="0">
                <a:latin typeface="Arial Narrow"/>
                <a:cs typeface="Arial Narrow"/>
              </a:rPr>
              <a:t>3</a:t>
            </a:r>
            <a:r>
              <a:rPr sz="900" spc="-7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ч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6817717" y="4792209"/>
            <a:ext cx="142875" cy="231775"/>
          </a:xfrm>
          <a:prstGeom prst="rect">
            <a:avLst/>
          </a:prstGeom>
        </p:spPr>
        <p:txBody>
          <a:bodyPr vert="vert270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800" spc="5" dirty="0">
                <a:latin typeface="Arial Narrow"/>
                <a:cs typeface="Arial Narrow"/>
              </a:rPr>
              <a:t>μg</a:t>
            </a:r>
            <a:r>
              <a:rPr sz="800" spc="-5" dirty="0">
                <a:latin typeface="Arial Narrow"/>
                <a:cs typeface="Arial Narrow"/>
              </a:rPr>
              <a:t>/</a:t>
            </a:r>
            <a:r>
              <a:rPr sz="800" dirty="0">
                <a:latin typeface="Arial Narrow"/>
                <a:cs typeface="Arial Narrow"/>
              </a:rPr>
              <a:t>ml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8265668" y="4212716"/>
            <a:ext cx="12700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Times New Roman"/>
                <a:cs typeface="Times New Roman"/>
              </a:rPr>
              <a:t>*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8385175" y="4686046"/>
            <a:ext cx="12700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Times New Roman"/>
                <a:cs typeface="Times New Roman"/>
              </a:rPr>
              <a:t>*</a:t>
            </a:r>
            <a:endParaRPr sz="1600">
              <a:latin typeface="Times New Roman"/>
              <a:cs typeface="Times New Roman"/>
            </a:endParaRPr>
          </a:p>
        </p:txBody>
      </p:sp>
      <p:grpSp>
        <p:nvGrpSpPr>
          <p:cNvPr id="70" name="object 70"/>
          <p:cNvGrpSpPr/>
          <p:nvPr/>
        </p:nvGrpSpPr>
        <p:grpSpPr>
          <a:xfrm>
            <a:off x="3378453" y="5124742"/>
            <a:ext cx="3150235" cy="923925"/>
            <a:chOff x="3378453" y="5124742"/>
            <a:chExt cx="3150235" cy="923925"/>
          </a:xfrm>
        </p:grpSpPr>
        <p:pic>
          <p:nvPicPr>
            <p:cNvPr id="71" name="object 71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378453" y="5126418"/>
              <a:ext cx="2089378" cy="921854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5508243" y="5124742"/>
              <a:ext cx="1020229" cy="923531"/>
            </a:xfrm>
            <a:prstGeom prst="rect">
              <a:avLst/>
            </a:prstGeom>
          </p:spPr>
        </p:pic>
      </p:grpSp>
      <p:sp>
        <p:nvSpPr>
          <p:cNvPr id="73" name="object 73"/>
          <p:cNvSpPr txBox="1"/>
          <p:nvPr/>
        </p:nvSpPr>
        <p:spPr>
          <a:xfrm>
            <a:off x="4141470" y="6079642"/>
            <a:ext cx="171767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latin typeface="Arial Narrow"/>
                <a:cs typeface="Arial Narrow"/>
              </a:rPr>
              <a:t>Tissues </a:t>
            </a:r>
            <a:r>
              <a:rPr sz="800" dirty="0">
                <a:latin typeface="Arial Narrow"/>
                <a:cs typeface="Arial Narrow"/>
              </a:rPr>
              <a:t>were </a:t>
            </a:r>
            <a:r>
              <a:rPr sz="800" spc="-5" dirty="0">
                <a:latin typeface="Arial Narrow"/>
                <a:cs typeface="Arial Narrow"/>
              </a:rPr>
              <a:t>stained with picrofuchsin. </a:t>
            </a:r>
            <a:r>
              <a:rPr sz="800" dirty="0">
                <a:latin typeface="Times New Roman"/>
                <a:cs typeface="Times New Roman"/>
              </a:rPr>
              <a:t>×</a:t>
            </a:r>
            <a:r>
              <a:rPr sz="800" spc="-60" dirty="0">
                <a:latin typeface="Times New Roman"/>
                <a:cs typeface="Times New Roman"/>
              </a:rPr>
              <a:t> </a:t>
            </a:r>
            <a:r>
              <a:rPr sz="800" spc="5" dirty="0">
                <a:latin typeface="Arial Narrow"/>
                <a:cs typeface="Arial Narrow"/>
              </a:rPr>
              <a:t>100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3618103" y="4715383"/>
            <a:ext cx="54864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5244" marR="5080" indent="-4318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latin typeface="Arial Narrow"/>
                <a:cs typeface="Arial Narrow"/>
              </a:rPr>
              <a:t>И</a:t>
            </a:r>
            <a:r>
              <a:rPr sz="1000" spc="-5" dirty="0">
                <a:latin typeface="Arial Narrow"/>
                <a:cs typeface="Arial Narrow"/>
              </a:rPr>
              <a:t>н</a:t>
            </a:r>
            <a:r>
              <a:rPr sz="1000" spc="-10" dirty="0">
                <a:latin typeface="Arial Narrow"/>
                <a:cs typeface="Arial Narrow"/>
              </a:rPr>
              <a:t>та</a:t>
            </a:r>
            <a:r>
              <a:rPr sz="1000" spc="-5" dirty="0">
                <a:latin typeface="Arial Narrow"/>
                <a:cs typeface="Arial Narrow"/>
              </a:rPr>
              <a:t>к</a:t>
            </a:r>
            <a:r>
              <a:rPr sz="1000" spc="-10" dirty="0">
                <a:latin typeface="Arial Narrow"/>
                <a:cs typeface="Arial Narrow"/>
              </a:rPr>
              <a:t>т</a:t>
            </a:r>
            <a:r>
              <a:rPr sz="1000" spc="-5" dirty="0">
                <a:latin typeface="Arial Narrow"/>
                <a:cs typeface="Arial Narrow"/>
              </a:rPr>
              <a:t>ный  контроль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3436111" y="3996944"/>
            <a:ext cx="3048000" cy="781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 Narrow"/>
                <a:cs typeface="Arial Narrow"/>
              </a:rPr>
              <a:t>Морфологическая картина легких мышей линии  </a:t>
            </a:r>
            <a:r>
              <a:rPr sz="1200" b="1" dirty="0">
                <a:latin typeface="Arial Narrow"/>
                <a:cs typeface="Arial Narrow"/>
              </a:rPr>
              <a:t>C57Bl/6 с пневмофиброзом</a:t>
            </a:r>
            <a:endParaRPr sz="1200">
              <a:latin typeface="Arial Narrow"/>
              <a:cs typeface="Arial Narrow"/>
            </a:endParaRPr>
          </a:p>
          <a:p>
            <a:pPr marL="2540" algn="ctr">
              <a:lnSpc>
                <a:spcPts val="1195"/>
              </a:lnSpc>
            </a:pPr>
            <a:r>
              <a:rPr sz="1000" spc="-5" dirty="0">
                <a:latin typeface="Arial Narrow"/>
                <a:cs typeface="Arial Narrow"/>
              </a:rPr>
              <a:t>( 21 </a:t>
            </a:r>
            <a:r>
              <a:rPr sz="1000" spc="-10" dirty="0">
                <a:latin typeface="Arial Narrow"/>
                <a:cs typeface="Arial Narrow"/>
              </a:rPr>
              <a:t>сутки </a:t>
            </a:r>
            <a:r>
              <a:rPr sz="1000" spc="-5" dirty="0">
                <a:latin typeface="Arial Narrow"/>
                <a:cs typeface="Arial Narrow"/>
              </a:rPr>
              <a:t>эксперимента</a:t>
            </a:r>
            <a:r>
              <a:rPr sz="1000" spc="-10" dirty="0">
                <a:latin typeface="Arial Narrow"/>
                <a:cs typeface="Arial Narrow"/>
              </a:rPr>
              <a:t> </a:t>
            </a:r>
            <a:r>
              <a:rPr sz="1000" spc="-5" dirty="0">
                <a:latin typeface="Arial Narrow"/>
                <a:cs typeface="Arial Narrow"/>
              </a:rPr>
              <a:t>)</a:t>
            </a:r>
            <a:endParaRPr sz="1000">
              <a:latin typeface="Arial Narrow"/>
              <a:cs typeface="Arial Narrow"/>
            </a:endParaRPr>
          </a:p>
          <a:p>
            <a:pPr marR="46355" algn="r">
              <a:lnSpc>
                <a:spcPct val="100000"/>
              </a:lnSpc>
              <a:spcBef>
                <a:spcPts val="670"/>
              </a:spcBef>
            </a:pPr>
            <a:r>
              <a:rPr sz="1000" spc="-5" dirty="0">
                <a:latin typeface="Arial Narrow"/>
                <a:cs typeface="Arial Narrow"/>
              </a:rPr>
              <a:t>Пневмофиброз</a:t>
            </a:r>
            <a:r>
              <a:rPr sz="1000" spc="-15" dirty="0">
                <a:latin typeface="Arial Narrow"/>
                <a:cs typeface="Arial Narrow"/>
              </a:rPr>
              <a:t> </a:t>
            </a:r>
            <a:r>
              <a:rPr sz="1000" spc="-5" dirty="0">
                <a:latin typeface="Arial Narrow"/>
                <a:cs typeface="Arial Narrow"/>
              </a:rPr>
              <a:t>+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4567809" y="4782692"/>
            <a:ext cx="76644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Arial Narrow"/>
                <a:cs typeface="Arial Narrow"/>
              </a:rPr>
              <a:t>Пневмофиброз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5640704" y="4752594"/>
            <a:ext cx="74739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3302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Arial Narrow"/>
                <a:cs typeface="Arial Narrow"/>
              </a:rPr>
              <a:t>мицеллярная  </a:t>
            </a:r>
            <a:r>
              <a:rPr sz="1000" spc="-10" dirty="0">
                <a:latin typeface="Arial Narrow"/>
                <a:cs typeface="Arial Narrow"/>
              </a:rPr>
              <a:t>ги</a:t>
            </a:r>
            <a:r>
              <a:rPr sz="1000" spc="-5" dirty="0">
                <a:latin typeface="Arial Narrow"/>
                <a:cs typeface="Arial Narrow"/>
              </a:rPr>
              <a:t>ал</a:t>
            </a:r>
            <a:r>
              <a:rPr sz="1000" spc="-10" dirty="0">
                <a:latin typeface="Arial Narrow"/>
                <a:cs typeface="Arial Narrow"/>
              </a:rPr>
              <a:t>ур</a:t>
            </a:r>
            <a:r>
              <a:rPr sz="1000" spc="-5" dirty="0">
                <a:latin typeface="Arial Narrow"/>
                <a:cs typeface="Arial Narrow"/>
              </a:rPr>
              <a:t>он</a:t>
            </a:r>
            <a:r>
              <a:rPr sz="1000" spc="-10" dirty="0">
                <a:latin typeface="Arial Narrow"/>
                <a:cs typeface="Arial Narrow"/>
              </a:rPr>
              <a:t>и</a:t>
            </a:r>
            <a:r>
              <a:rPr sz="1000" spc="-5" dirty="0">
                <a:latin typeface="Arial Narrow"/>
                <a:cs typeface="Arial Narrow"/>
              </a:rPr>
              <a:t>д</a:t>
            </a:r>
            <a:r>
              <a:rPr sz="1000" spc="-10" dirty="0">
                <a:latin typeface="Arial Narrow"/>
                <a:cs typeface="Arial Narrow"/>
              </a:rPr>
              <a:t>аза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78" name="object 78"/>
          <p:cNvSpPr txBox="1">
            <a:spLocks noGrp="1"/>
          </p:cNvSpPr>
          <p:nvPr>
            <p:ph type="title"/>
          </p:nvPr>
        </p:nvSpPr>
        <p:spPr>
          <a:xfrm>
            <a:off x="1319530" y="266826"/>
            <a:ext cx="655129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0" spc="-5" dirty="0">
                <a:solidFill>
                  <a:srgbClr val="006FC0"/>
                </a:solidFill>
                <a:latin typeface="Arial Narrow"/>
                <a:cs typeface="Arial Narrow"/>
              </a:rPr>
              <a:t>Эффекты </a:t>
            </a:r>
            <a:r>
              <a:rPr sz="2000" b="0" dirty="0">
                <a:solidFill>
                  <a:srgbClr val="006FC0"/>
                </a:solidFill>
                <a:latin typeface="Arial Narrow"/>
                <a:cs typeface="Arial Narrow"/>
              </a:rPr>
              <a:t>мицеллярная </a:t>
            </a:r>
            <a:r>
              <a:rPr sz="2000" b="0" spc="-5" dirty="0">
                <a:solidFill>
                  <a:srgbClr val="006FC0"/>
                </a:solidFill>
                <a:latin typeface="Arial Narrow"/>
                <a:cs typeface="Arial Narrow"/>
              </a:rPr>
              <a:t>гиалуронидазы </a:t>
            </a:r>
            <a:r>
              <a:rPr sz="2000" b="0" dirty="0">
                <a:solidFill>
                  <a:srgbClr val="006FC0"/>
                </a:solidFill>
                <a:latin typeface="Arial Narrow"/>
                <a:cs typeface="Arial Narrow"/>
              </a:rPr>
              <a:t>(мГД) </a:t>
            </a:r>
            <a:r>
              <a:rPr sz="2000" b="0" spc="-5" dirty="0">
                <a:solidFill>
                  <a:srgbClr val="006FC0"/>
                </a:solidFill>
                <a:latin typeface="Arial Narrow"/>
                <a:cs typeface="Arial Narrow"/>
              </a:rPr>
              <a:t>при фиброзе</a:t>
            </a:r>
            <a:r>
              <a:rPr sz="2000" b="0" spc="-120" dirty="0">
                <a:solidFill>
                  <a:srgbClr val="006FC0"/>
                </a:solidFill>
                <a:latin typeface="Arial Narrow"/>
                <a:cs typeface="Arial Narrow"/>
              </a:rPr>
              <a:t> </a:t>
            </a:r>
            <a:r>
              <a:rPr sz="2000" b="0" spc="-5" dirty="0">
                <a:solidFill>
                  <a:srgbClr val="006FC0"/>
                </a:solidFill>
                <a:latin typeface="Arial Narrow"/>
                <a:cs typeface="Arial Narrow"/>
              </a:rPr>
              <a:t>лёгкого</a:t>
            </a:r>
            <a:endParaRPr sz="2000">
              <a:latin typeface="Arial Narrow"/>
              <a:cs typeface="Arial Narrow"/>
            </a:endParaRPr>
          </a:p>
        </p:txBody>
      </p:sp>
      <p:pic>
        <p:nvPicPr>
          <p:cNvPr id="79" name="object 79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685452" y="1580641"/>
            <a:ext cx="926775" cy="1001395"/>
          </a:xfrm>
          <a:prstGeom prst="rect">
            <a:avLst/>
          </a:prstGeom>
        </p:spPr>
      </p:pic>
      <p:sp>
        <p:nvSpPr>
          <p:cNvPr id="80" name="object 80"/>
          <p:cNvSpPr txBox="1"/>
          <p:nvPr/>
        </p:nvSpPr>
        <p:spPr>
          <a:xfrm>
            <a:off x="374091" y="2514980"/>
            <a:ext cx="8591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Arial Narrow"/>
                <a:cs typeface="Arial Narrow"/>
              </a:rPr>
              <a:t>Плюроник</a:t>
            </a:r>
            <a:r>
              <a:rPr sz="1200" spc="-60" dirty="0">
                <a:latin typeface="Arial Narrow"/>
                <a:cs typeface="Arial Narrow"/>
              </a:rPr>
              <a:t> </a:t>
            </a:r>
            <a:r>
              <a:rPr sz="1200" dirty="0">
                <a:latin typeface="Arial Narrow"/>
                <a:cs typeface="Arial Narrow"/>
              </a:rPr>
              <a:t>L31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528015" y="1335785"/>
            <a:ext cx="9175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 Narrow"/>
                <a:cs typeface="Arial Narrow"/>
              </a:rPr>
              <a:t>Гиалу</a:t>
            </a:r>
            <a:r>
              <a:rPr sz="1200" spc="5" dirty="0">
                <a:latin typeface="Arial Narrow"/>
                <a:cs typeface="Arial Narrow"/>
              </a:rPr>
              <a:t>р</a:t>
            </a:r>
            <a:r>
              <a:rPr sz="1200" dirty="0">
                <a:latin typeface="Arial Narrow"/>
                <a:cs typeface="Arial Narrow"/>
              </a:rPr>
              <a:t>онид</a:t>
            </a:r>
            <a:r>
              <a:rPr sz="1200" spc="5" dirty="0">
                <a:latin typeface="Arial Narrow"/>
                <a:cs typeface="Arial Narrow"/>
              </a:rPr>
              <a:t>а</a:t>
            </a:r>
            <a:r>
              <a:rPr sz="1200" dirty="0">
                <a:latin typeface="Arial Narrow"/>
                <a:cs typeface="Arial Narrow"/>
              </a:rPr>
              <a:t>за</a:t>
            </a:r>
            <a:endParaRPr sz="1200">
              <a:latin typeface="Arial Narrow"/>
              <a:cs typeface="Arial Narrow"/>
            </a:endParaRPr>
          </a:p>
        </p:txBody>
      </p:sp>
      <p:pic>
        <p:nvPicPr>
          <p:cNvPr id="82" name="object 82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1618551" y="1736019"/>
            <a:ext cx="1290723" cy="832092"/>
          </a:xfrm>
          <a:prstGeom prst="rect">
            <a:avLst/>
          </a:prstGeom>
        </p:spPr>
      </p:pic>
      <p:sp>
        <p:nvSpPr>
          <p:cNvPr id="83" name="object 83"/>
          <p:cNvSpPr txBox="1"/>
          <p:nvPr/>
        </p:nvSpPr>
        <p:spPr>
          <a:xfrm>
            <a:off x="1146759" y="911098"/>
            <a:ext cx="123634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C00000"/>
                </a:solidFill>
                <a:latin typeface="Arial Narrow"/>
                <a:cs typeface="Arial Narrow"/>
              </a:rPr>
              <a:t>Схема</a:t>
            </a:r>
            <a:r>
              <a:rPr sz="1600" b="1" spc="-60" dirty="0">
                <a:solidFill>
                  <a:srgbClr val="C00000"/>
                </a:solidFill>
                <a:latin typeface="Arial Narrow"/>
                <a:cs typeface="Arial Narrow"/>
              </a:rPr>
              <a:t> </a:t>
            </a:r>
            <a:r>
              <a:rPr sz="1600" b="1" spc="-10" dirty="0">
                <a:solidFill>
                  <a:srgbClr val="C00000"/>
                </a:solidFill>
                <a:latin typeface="Arial Narrow"/>
                <a:cs typeface="Arial Narrow"/>
              </a:rPr>
              <a:t>синтеза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2085213" y="1321434"/>
            <a:ext cx="96583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Arial Narrow"/>
                <a:cs typeface="Arial Narrow"/>
              </a:rPr>
              <a:t>Мицелла</a:t>
            </a:r>
            <a:r>
              <a:rPr sz="1200" spc="-10" dirty="0">
                <a:latin typeface="Arial Narrow"/>
                <a:cs typeface="Arial Narrow"/>
              </a:rPr>
              <a:t> </a:t>
            </a:r>
            <a:r>
              <a:rPr sz="1200" dirty="0">
                <a:latin typeface="Arial Narrow"/>
                <a:cs typeface="Arial Narrow"/>
              </a:rPr>
              <a:t>с</a:t>
            </a:r>
            <a:endParaRPr sz="12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</a:pPr>
            <a:r>
              <a:rPr sz="1200" spc="-5" dirty="0">
                <a:latin typeface="Arial Narrow"/>
                <a:cs typeface="Arial Narrow"/>
              </a:rPr>
              <a:t>гиалуронидазой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3410458" y="758570"/>
            <a:ext cx="3150235" cy="3108960"/>
          </a:xfrm>
          <a:custGeom>
            <a:avLst/>
            <a:gdLst/>
            <a:ahLst/>
            <a:cxnLst/>
            <a:rect l="l" t="t" r="r" b="b"/>
            <a:pathLst>
              <a:path w="3150234" h="3108960">
                <a:moveTo>
                  <a:pt x="3149854" y="0"/>
                </a:moveTo>
                <a:lnTo>
                  <a:pt x="0" y="0"/>
                </a:lnTo>
                <a:lnTo>
                  <a:pt x="0" y="3108579"/>
                </a:lnTo>
                <a:lnTo>
                  <a:pt x="3149854" y="3108579"/>
                </a:lnTo>
                <a:lnTo>
                  <a:pt x="3149854" y="0"/>
                </a:lnTo>
                <a:close/>
              </a:path>
            </a:pathLst>
          </a:custGeom>
          <a:solidFill>
            <a:srgbClr val="EBF0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 txBox="1"/>
          <p:nvPr/>
        </p:nvSpPr>
        <p:spPr>
          <a:xfrm>
            <a:off x="3502405" y="787145"/>
            <a:ext cx="297815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  <a:tabLst>
                <a:tab pos="824230" algn="l"/>
                <a:tab pos="1667510" algn="l"/>
                <a:tab pos="2818130" algn="l"/>
              </a:tabLst>
            </a:pPr>
            <a:r>
              <a:rPr sz="1400" spc="-5" dirty="0">
                <a:latin typeface="Arial Narrow"/>
                <a:cs typeface="Arial Narrow"/>
              </a:rPr>
              <a:t>Друг</a:t>
            </a:r>
            <a:r>
              <a:rPr sz="1400" spc="-10" dirty="0">
                <a:latin typeface="Arial Narrow"/>
                <a:cs typeface="Arial Narrow"/>
              </a:rPr>
              <a:t>о</a:t>
            </a:r>
            <a:r>
              <a:rPr sz="1400" dirty="0">
                <a:latin typeface="Arial Narrow"/>
                <a:cs typeface="Arial Narrow"/>
              </a:rPr>
              <a:t>й	</a:t>
            </a:r>
            <a:r>
              <a:rPr sz="1400" spc="-5" dirty="0">
                <a:latin typeface="Arial Narrow"/>
                <a:cs typeface="Arial Narrow"/>
              </a:rPr>
              <a:t>подх</a:t>
            </a:r>
            <a:r>
              <a:rPr sz="1400" spc="-10" dirty="0">
                <a:latin typeface="Arial Narrow"/>
                <a:cs typeface="Arial Narrow"/>
              </a:rPr>
              <a:t>о</a:t>
            </a:r>
            <a:r>
              <a:rPr sz="1400" dirty="0">
                <a:latin typeface="Arial Narrow"/>
                <a:cs typeface="Arial Narrow"/>
              </a:rPr>
              <a:t>д	</a:t>
            </a:r>
            <a:r>
              <a:rPr sz="1400" spc="-5" dirty="0">
                <a:latin typeface="Arial Narrow"/>
                <a:cs typeface="Arial Narrow"/>
              </a:rPr>
              <a:t>сох</a:t>
            </a:r>
            <a:r>
              <a:rPr sz="1400" spc="-10" dirty="0">
                <a:latin typeface="Arial Narrow"/>
                <a:cs typeface="Arial Narrow"/>
              </a:rPr>
              <a:t>р</a:t>
            </a:r>
            <a:r>
              <a:rPr sz="1400" spc="-5" dirty="0">
                <a:latin typeface="Arial Narrow"/>
                <a:cs typeface="Arial Narrow"/>
              </a:rPr>
              <a:t>а</a:t>
            </a:r>
            <a:r>
              <a:rPr sz="1400" dirty="0">
                <a:latin typeface="Arial Narrow"/>
                <a:cs typeface="Arial Narrow"/>
              </a:rPr>
              <a:t>н</a:t>
            </a:r>
            <a:r>
              <a:rPr sz="1400" spc="-5" dirty="0">
                <a:latin typeface="Arial Narrow"/>
                <a:cs typeface="Arial Narrow"/>
              </a:rPr>
              <a:t>е</a:t>
            </a:r>
            <a:r>
              <a:rPr sz="1400" dirty="0">
                <a:latin typeface="Arial Narrow"/>
                <a:cs typeface="Arial Narrow"/>
              </a:rPr>
              <a:t>ния	</a:t>
            </a:r>
            <a:r>
              <a:rPr sz="1400" spc="-5" dirty="0">
                <a:latin typeface="Arial Narrow"/>
                <a:cs typeface="Arial Narrow"/>
              </a:rPr>
              <a:t>от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3502405" y="1000455"/>
            <a:ext cx="2979420" cy="13068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080" algn="just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latin typeface="Arial Narrow"/>
                <a:cs typeface="Arial Narrow"/>
              </a:rPr>
              <a:t>ферментативной деградации </a:t>
            </a:r>
            <a:r>
              <a:rPr sz="1400" dirty="0">
                <a:latin typeface="Arial Narrow"/>
                <a:cs typeface="Arial Narrow"/>
              </a:rPr>
              <a:t>и </a:t>
            </a:r>
            <a:r>
              <a:rPr sz="1400" spc="-5" dirty="0">
                <a:latin typeface="Arial Narrow"/>
                <a:cs typeface="Arial Narrow"/>
              </a:rPr>
              <a:t>адресной  </a:t>
            </a:r>
            <a:r>
              <a:rPr sz="1400" dirty="0">
                <a:latin typeface="Arial Narrow"/>
                <a:cs typeface="Arial Narrow"/>
              </a:rPr>
              <a:t>доставки </a:t>
            </a:r>
            <a:r>
              <a:rPr sz="1400" spc="-5" dirty="0">
                <a:latin typeface="Arial Narrow"/>
                <a:cs typeface="Arial Narrow"/>
              </a:rPr>
              <a:t>гиалуронидазы заключался </a:t>
            </a:r>
            <a:r>
              <a:rPr sz="1400" dirty="0">
                <a:latin typeface="Arial Narrow"/>
                <a:cs typeface="Arial Narrow"/>
              </a:rPr>
              <a:t>в  </a:t>
            </a:r>
            <a:r>
              <a:rPr sz="1400" spc="-5" dirty="0">
                <a:latin typeface="Arial Narrow"/>
                <a:cs typeface="Arial Narrow"/>
              </a:rPr>
              <a:t>использовании полимерной мицеллы.  Полученная электронно-лучевым синтезом  лекарственная </a:t>
            </a:r>
            <a:r>
              <a:rPr sz="1400" dirty="0">
                <a:latin typeface="Arial Narrow"/>
                <a:cs typeface="Arial Narrow"/>
              </a:rPr>
              <a:t>форма </a:t>
            </a:r>
            <a:r>
              <a:rPr sz="1400" spc="-5" dirty="0">
                <a:latin typeface="Arial Narrow"/>
                <a:cs typeface="Arial Narrow"/>
              </a:rPr>
              <a:t>представляет собой  </a:t>
            </a:r>
            <a:r>
              <a:rPr sz="1400" dirty="0">
                <a:latin typeface="Arial Narrow"/>
                <a:cs typeface="Arial Narrow"/>
              </a:rPr>
              <a:t>мицеллу</a:t>
            </a:r>
            <a:r>
              <a:rPr sz="1400" spc="195" dirty="0">
                <a:latin typeface="Arial Narrow"/>
                <a:cs typeface="Arial Narrow"/>
              </a:rPr>
              <a:t> </a:t>
            </a:r>
            <a:r>
              <a:rPr sz="1400" dirty="0">
                <a:latin typeface="Arial Narrow"/>
                <a:cs typeface="Arial Narrow"/>
              </a:rPr>
              <a:t>из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4865242" y="2067560"/>
            <a:ext cx="93980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latin typeface="Arial Narrow"/>
                <a:cs typeface="Arial Narrow"/>
              </a:rPr>
              <a:t>гидрофобных</a:t>
            </a:r>
            <a:endParaRPr sz="1400">
              <a:latin typeface="Arial Narrow"/>
              <a:cs typeface="Arial Narrow"/>
            </a:endParaRPr>
          </a:p>
          <a:p>
            <a:pPr marL="57785">
              <a:lnSpc>
                <a:spcPct val="100000"/>
              </a:lnSpc>
            </a:pPr>
            <a:r>
              <a:rPr sz="1400" spc="-5" dirty="0">
                <a:latin typeface="Arial Narrow"/>
                <a:cs typeface="Arial Narrow"/>
              </a:rPr>
              <a:t>плюроника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6102730" y="2067560"/>
            <a:ext cx="37846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Arial Narrow"/>
                <a:cs typeface="Arial Narrow"/>
              </a:rPr>
              <a:t>б</a:t>
            </a:r>
            <a:r>
              <a:rPr sz="1400" spc="10" dirty="0">
                <a:latin typeface="Arial Narrow"/>
                <a:cs typeface="Arial Narrow"/>
              </a:rPr>
              <a:t>л</a:t>
            </a:r>
            <a:r>
              <a:rPr sz="1400" spc="-5" dirty="0">
                <a:latin typeface="Arial Narrow"/>
                <a:cs typeface="Arial Narrow"/>
              </a:rPr>
              <a:t>о</a:t>
            </a:r>
            <a:r>
              <a:rPr sz="1400" dirty="0">
                <a:latin typeface="Arial Narrow"/>
                <a:cs typeface="Arial Narrow"/>
              </a:rPr>
              <a:t>к-</a:t>
            </a:r>
            <a:endParaRPr sz="1400">
              <a:latin typeface="Arial Narrow"/>
              <a:cs typeface="Arial Narrow"/>
            </a:endParaRPr>
          </a:p>
          <a:p>
            <a:pPr marL="81915">
              <a:lnSpc>
                <a:spcPct val="100000"/>
              </a:lnSpc>
            </a:pPr>
            <a:r>
              <a:rPr sz="1400" spc="-10" dirty="0">
                <a:latin typeface="Arial Narrow"/>
                <a:cs typeface="Arial Narrow"/>
              </a:rPr>
              <a:t>L3</a:t>
            </a:r>
            <a:r>
              <a:rPr sz="1400" spc="-5" dirty="0">
                <a:latin typeface="Arial Narrow"/>
                <a:cs typeface="Arial Narrow"/>
              </a:rPr>
              <a:t>1</a:t>
            </a:r>
            <a:r>
              <a:rPr sz="1400" dirty="0">
                <a:latin typeface="Arial Narrow"/>
                <a:cs typeface="Arial Narrow"/>
              </a:rPr>
              <a:t>,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3502405" y="2280869"/>
            <a:ext cx="297815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latin typeface="Arial Narrow"/>
                <a:cs typeface="Arial Narrow"/>
              </a:rPr>
              <a:t>сополимеров</a:t>
            </a:r>
            <a:endParaRPr sz="14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  <a:tabLst>
                <a:tab pos="1972310" algn="l"/>
              </a:tabLst>
            </a:pPr>
            <a:r>
              <a:rPr sz="1400" spc="-5" dirty="0">
                <a:latin typeface="Arial"/>
                <a:cs typeface="Arial"/>
              </a:rPr>
              <a:t>ˮ</a:t>
            </a:r>
            <a:r>
              <a:rPr sz="1400" spc="-5" dirty="0">
                <a:latin typeface="Arial Narrow"/>
                <a:cs typeface="Arial Narrow"/>
              </a:rPr>
              <a:t>загруженная</a:t>
            </a:r>
            <a:r>
              <a:rPr sz="1400" spc="-5" dirty="0">
                <a:latin typeface="Arial"/>
                <a:cs typeface="Arial"/>
              </a:rPr>
              <a:t>ˮ	</a:t>
            </a:r>
            <a:r>
              <a:rPr sz="1400" spc="-5" dirty="0">
                <a:latin typeface="Arial Narrow"/>
                <a:cs typeface="Arial Narrow"/>
              </a:rPr>
              <a:t>тестикулярной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3502405" y="2707894"/>
            <a:ext cx="2980690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latin typeface="Arial Narrow"/>
                <a:cs typeface="Arial Narrow"/>
              </a:rPr>
              <a:t>гиалуронидазой. </a:t>
            </a:r>
            <a:r>
              <a:rPr sz="1400" b="1" dirty="0">
                <a:latin typeface="Arial Narrow"/>
                <a:cs typeface="Arial Narrow"/>
              </a:rPr>
              <a:t>мГД </a:t>
            </a:r>
            <a:r>
              <a:rPr sz="1400" spc="-5" dirty="0">
                <a:latin typeface="Arial Narrow"/>
                <a:cs typeface="Arial Narrow"/>
              </a:rPr>
              <a:t>более устойчива </a:t>
            </a:r>
            <a:r>
              <a:rPr sz="1400" dirty="0">
                <a:latin typeface="Arial Narrow"/>
                <a:cs typeface="Arial Narrow"/>
              </a:rPr>
              <a:t>к  </a:t>
            </a:r>
            <a:r>
              <a:rPr sz="1400" spc="-5" dirty="0">
                <a:latin typeface="Arial Narrow"/>
                <a:cs typeface="Arial Narrow"/>
              </a:rPr>
              <a:t>действию протеолитических ферментов</a:t>
            </a:r>
            <a:r>
              <a:rPr sz="1400" spc="190" dirty="0">
                <a:latin typeface="Arial Narrow"/>
                <a:cs typeface="Arial Narrow"/>
              </a:rPr>
              <a:t> </a:t>
            </a:r>
            <a:r>
              <a:rPr sz="1400" dirty="0">
                <a:latin typeface="Arial Narrow"/>
                <a:cs typeface="Arial Narrow"/>
              </a:rPr>
              <a:t>и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5619622" y="3134613"/>
            <a:ext cx="86233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latin typeface="Arial Narrow"/>
                <a:cs typeface="Arial Narrow"/>
              </a:rPr>
              <a:t>выраженное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5272151" y="3347973"/>
            <a:ext cx="120967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  <a:tabLst>
                <a:tab pos="1035685" algn="l"/>
              </a:tabLst>
            </a:pPr>
            <a:r>
              <a:rPr sz="1400" dirty="0">
                <a:latin typeface="Arial Narrow"/>
                <a:cs typeface="Arial Narrow"/>
              </a:rPr>
              <a:t>де</a:t>
            </a:r>
            <a:r>
              <a:rPr sz="1400" spc="-10" dirty="0">
                <a:latin typeface="Arial Narrow"/>
                <a:cs typeface="Arial Narrow"/>
              </a:rPr>
              <a:t>й</a:t>
            </a:r>
            <a:r>
              <a:rPr sz="1400" spc="-5" dirty="0">
                <a:latin typeface="Arial Narrow"/>
                <a:cs typeface="Arial Narrow"/>
              </a:rPr>
              <a:t>ств</a:t>
            </a:r>
            <a:r>
              <a:rPr sz="1400" spc="5" dirty="0">
                <a:latin typeface="Arial Narrow"/>
                <a:cs typeface="Arial Narrow"/>
              </a:rPr>
              <a:t>и</a:t>
            </a:r>
            <a:r>
              <a:rPr sz="1400" dirty="0">
                <a:latin typeface="Arial Narrow"/>
                <a:cs typeface="Arial Narrow"/>
              </a:rPr>
              <a:t>е	по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3502405" y="3134613"/>
            <a:ext cx="1378585" cy="666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latin typeface="Arial Narrow"/>
                <a:cs typeface="Arial Narrow"/>
              </a:rPr>
              <a:t>оказывает  антифибротическое  сравнению </a:t>
            </a:r>
            <a:r>
              <a:rPr sz="1400" dirty="0">
                <a:latin typeface="Arial Narrow"/>
                <a:cs typeface="Arial Narrow"/>
              </a:rPr>
              <a:t>с</a:t>
            </a:r>
            <a:r>
              <a:rPr sz="1400" spc="-30" dirty="0">
                <a:latin typeface="Arial Narrow"/>
                <a:cs typeface="Arial Narrow"/>
              </a:rPr>
              <a:t> </a:t>
            </a:r>
            <a:r>
              <a:rPr sz="1400" b="1" spc="-5" dirty="0">
                <a:latin typeface="Arial Narrow"/>
                <a:cs typeface="Arial Narrow"/>
              </a:rPr>
              <a:t>пегГД</a:t>
            </a:r>
            <a:r>
              <a:rPr sz="1400" spc="-5" dirty="0">
                <a:latin typeface="Arial Narrow"/>
                <a:cs typeface="Arial Narrow"/>
              </a:rPr>
              <a:t>.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1712467" y="6484111"/>
            <a:ext cx="43307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* - </a:t>
            </a:r>
            <a:r>
              <a:rPr sz="800" spc="-5" dirty="0">
                <a:latin typeface="Arial Narrow"/>
                <a:cs typeface="Arial Narrow"/>
              </a:rPr>
              <a:t>достоверность </a:t>
            </a:r>
            <a:r>
              <a:rPr sz="800" dirty="0">
                <a:latin typeface="Arial Narrow"/>
                <a:cs typeface="Arial Narrow"/>
              </a:rPr>
              <a:t>различия с </a:t>
            </a:r>
            <a:r>
              <a:rPr sz="800" spc="-5" dirty="0">
                <a:latin typeface="Arial Narrow"/>
                <a:cs typeface="Arial Narrow"/>
              </a:rPr>
              <a:t>интактным </a:t>
            </a:r>
            <a:r>
              <a:rPr sz="800" dirty="0">
                <a:latin typeface="Arial Narrow"/>
                <a:cs typeface="Arial Narrow"/>
              </a:rPr>
              <a:t>контролем; ● - </a:t>
            </a:r>
            <a:r>
              <a:rPr sz="800" spc="-5" dirty="0">
                <a:latin typeface="Arial Narrow"/>
                <a:cs typeface="Arial Narrow"/>
              </a:rPr>
              <a:t>достоверность различия </a:t>
            </a:r>
            <a:r>
              <a:rPr sz="800" dirty="0">
                <a:latin typeface="Arial Narrow"/>
                <a:cs typeface="Arial Narrow"/>
              </a:rPr>
              <a:t>с </a:t>
            </a:r>
            <a:r>
              <a:rPr sz="800" spc="-5" dirty="0">
                <a:latin typeface="Arial Narrow"/>
                <a:cs typeface="Arial Narrow"/>
              </a:rPr>
              <a:t>патологическим</a:t>
            </a:r>
            <a:r>
              <a:rPr sz="800" spc="-14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контролем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810869" y="4222242"/>
            <a:ext cx="1174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 Narrow"/>
                <a:cs typeface="Arial Narrow"/>
              </a:rPr>
              <a:t>●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1354074" y="5243829"/>
            <a:ext cx="25019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Times New Roman"/>
                <a:cs typeface="Times New Roman"/>
              </a:rPr>
              <a:t>*</a:t>
            </a:r>
            <a:r>
              <a:rPr sz="1600" spc="-22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 Narrow"/>
                <a:cs typeface="Arial Narrow"/>
              </a:rPr>
              <a:t>●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1983613" y="4691888"/>
            <a:ext cx="29654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Times New Roman"/>
                <a:cs typeface="Times New Roman"/>
              </a:rPr>
              <a:t>*</a:t>
            </a:r>
            <a:r>
              <a:rPr sz="1600" spc="-235" dirty="0">
                <a:latin typeface="Times New Roman"/>
                <a:cs typeface="Times New Roman"/>
              </a:rPr>
              <a:t> </a:t>
            </a:r>
            <a:r>
              <a:rPr sz="1800" baseline="-27777" dirty="0">
                <a:latin typeface="Arial Narrow"/>
                <a:cs typeface="Arial Narrow"/>
              </a:rPr>
              <a:t>●</a:t>
            </a:r>
            <a:endParaRPr sz="1800" baseline="-27777">
              <a:latin typeface="Arial Narrow"/>
              <a:cs typeface="Arial Narrow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2829305" y="4510785"/>
            <a:ext cx="1174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 Narrow"/>
                <a:cs typeface="Arial Narrow"/>
              </a:rPr>
              <a:t>●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8095233" y="1794128"/>
            <a:ext cx="1174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 Narrow"/>
                <a:cs typeface="Arial Narrow"/>
              </a:rPr>
              <a:t>●</a:t>
            </a:r>
            <a:endParaRPr sz="12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690486" y="3818001"/>
            <a:ext cx="4311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Arial Narrow"/>
                <a:cs typeface="Arial Narrow"/>
              </a:rPr>
              <a:t>КОЕ</a:t>
            </a:r>
            <a:r>
              <a:rPr sz="1200" b="1" spc="-5" dirty="0">
                <a:latin typeface="Arial Narrow"/>
                <a:cs typeface="Arial Narrow"/>
              </a:rPr>
              <a:t>-</a:t>
            </a:r>
            <a:r>
              <a:rPr sz="1200" b="1" dirty="0">
                <a:latin typeface="Arial Narrow"/>
                <a:cs typeface="Arial Narrow"/>
              </a:rPr>
              <a:t>Ф</a:t>
            </a:r>
            <a:endParaRPr sz="1200">
              <a:latin typeface="Arial Narrow"/>
              <a:cs typeface="Arial Narrow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240779" y="5635752"/>
            <a:ext cx="236220" cy="173990"/>
            <a:chOff x="6240779" y="5635752"/>
            <a:chExt cx="236220" cy="173990"/>
          </a:xfrm>
        </p:grpSpPr>
        <p:sp>
          <p:nvSpPr>
            <p:cNvPr id="4" name="object 4"/>
            <p:cNvSpPr/>
            <p:nvPr/>
          </p:nvSpPr>
          <p:spPr>
            <a:xfrm>
              <a:off x="6244589" y="5647182"/>
              <a:ext cx="228600" cy="158750"/>
            </a:xfrm>
            <a:custGeom>
              <a:avLst/>
              <a:gdLst/>
              <a:ahLst/>
              <a:cxnLst/>
              <a:rect l="l" t="t" r="r" b="b"/>
              <a:pathLst>
                <a:path w="228600" h="158750">
                  <a:moveTo>
                    <a:pt x="228600" y="0"/>
                  </a:moveTo>
                  <a:lnTo>
                    <a:pt x="0" y="0"/>
                  </a:lnTo>
                  <a:lnTo>
                    <a:pt x="0" y="158496"/>
                  </a:lnTo>
                  <a:lnTo>
                    <a:pt x="228600" y="158496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244589" y="5647182"/>
              <a:ext cx="228600" cy="158750"/>
            </a:xfrm>
            <a:custGeom>
              <a:avLst/>
              <a:gdLst/>
              <a:ahLst/>
              <a:cxnLst/>
              <a:rect l="l" t="t" r="r" b="b"/>
              <a:pathLst>
                <a:path w="228600" h="158750">
                  <a:moveTo>
                    <a:pt x="0" y="158496"/>
                  </a:moveTo>
                  <a:lnTo>
                    <a:pt x="228600" y="158496"/>
                  </a:lnTo>
                  <a:lnTo>
                    <a:pt x="228600" y="0"/>
                  </a:lnTo>
                  <a:lnTo>
                    <a:pt x="0" y="0"/>
                  </a:lnTo>
                  <a:lnTo>
                    <a:pt x="0" y="158496"/>
                  </a:lnTo>
                  <a:close/>
                </a:path>
              </a:pathLst>
            </a:custGeom>
            <a:ln w="7620">
              <a:solidFill>
                <a:srgbClr val="C4BC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358889" y="5639562"/>
              <a:ext cx="0" cy="15240"/>
            </a:xfrm>
            <a:custGeom>
              <a:avLst/>
              <a:gdLst/>
              <a:ahLst/>
              <a:cxnLst/>
              <a:rect l="l" t="t" r="r" b="b"/>
              <a:pathLst>
                <a:path h="15239">
                  <a:moveTo>
                    <a:pt x="-3810" y="7619"/>
                  </a:moveTo>
                  <a:lnTo>
                    <a:pt x="3810" y="7619"/>
                  </a:lnTo>
                </a:path>
              </a:pathLst>
            </a:custGeom>
            <a:ln w="1524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329933" y="5639562"/>
              <a:ext cx="58419" cy="15240"/>
            </a:xfrm>
            <a:custGeom>
              <a:avLst/>
              <a:gdLst/>
              <a:ahLst/>
              <a:cxnLst/>
              <a:rect l="l" t="t" r="r" b="b"/>
              <a:pathLst>
                <a:path w="58420" h="15239">
                  <a:moveTo>
                    <a:pt x="0" y="15240"/>
                  </a:moveTo>
                  <a:lnTo>
                    <a:pt x="57912" y="15240"/>
                  </a:lnTo>
                </a:path>
                <a:path w="58420" h="15239">
                  <a:moveTo>
                    <a:pt x="0" y="0"/>
                  </a:moveTo>
                  <a:lnTo>
                    <a:pt x="57912" y="0"/>
                  </a:lnTo>
                </a:path>
              </a:pathLst>
            </a:custGeom>
            <a:ln w="762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6569964" y="4299203"/>
            <a:ext cx="236220" cy="1510665"/>
            <a:chOff x="6569964" y="4299203"/>
            <a:chExt cx="236220" cy="1510665"/>
          </a:xfrm>
        </p:grpSpPr>
        <p:sp>
          <p:nvSpPr>
            <p:cNvPr id="9" name="object 9"/>
            <p:cNvSpPr/>
            <p:nvPr/>
          </p:nvSpPr>
          <p:spPr>
            <a:xfrm>
              <a:off x="6573774" y="4374641"/>
              <a:ext cx="228600" cy="1431290"/>
            </a:xfrm>
            <a:custGeom>
              <a:avLst/>
              <a:gdLst/>
              <a:ahLst/>
              <a:cxnLst/>
              <a:rect l="l" t="t" r="r" b="b"/>
              <a:pathLst>
                <a:path w="228600" h="1431289">
                  <a:moveTo>
                    <a:pt x="228600" y="0"/>
                  </a:moveTo>
                  <a:lnTo>
                    <a:pt x="0" y="0"/>
                  </a:lnTo>
                  <a:lnTo>
                    <a:pt x="0" y="1431036"/>
                  </a:lnTo>
                  <a:lnTo>
                    <a:pt x="228600" y="1431036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573774" y="4374641"/>
              <a:ext cx="228600" cy="1431290"/>
            </a:xfrm>
            <a:custGeom>
              <a:avLst/>
              <a:gdLst/>
              <a:ahLst/>
              <a:cxnLst/>
              <a:rect l="l" t="t" r="r" b="b"/>
              <a:pathLst>
                <a:path w="228600" h="1431289">
                  <a:moveTo>
                    <a:pt x="0" y="1431036"/>
                  </a:moveTo>
                  <a:lnTo>
                    <a:pt x="228600" y="1431036"/>
                  </a:lnTo>
                  <a:lnTo>
                    <a:pt x="228600" y="0"/>
                  </a:lnTo>
                  <a:lnTo>
                    <a:pt x="0" y="0"/>
                  </a:lnTo>
                  <a:lnTo>
                    <a:pt x="0" y="1431036"/>
                  </a:lnTo>
                  <a:close/>
                </a:path>
              </a:pathLst>
            </a:custGeom>
            <a:ln w="7620">
              <a:solidFill>
                <a:srgbClr val="E6B8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659118" y="4303013"/>
              <a:ext cx="58419" cy="143510"/>
            </a:xfrm>
            <a:custGeom>
              <a:avLst/>
              <a:gdLst/>
              <a:ahLst/>
              <a:cxnLst/>
              <a:rect l="l" t="t" r="r" b="b"/>
              <a:pathLst>
                <a:path w="58420" h="143510">
                  <a:moveTo>
                    <a:pt x="28955" y="143256"/>
                  </a:moveTo>
                  <a:lnTo>
                    <a:pt x="28955" y="71628"/>
                  </a:lnTo>
                  <a:lnTo>
                    <a:pt x="28955" y="0"/>
                  </a:lnTo>
                </a:path>
                <a:path w="58420" h="143510">
                  <a:moveTo>
                    <a:pt x="0" y="143256"/>
                  </a:moveTo>
                  <a:lnTo>
                    <a:pt x="57911" y="143256"/>
                  </a:lnTo>
                </a:path>
                <a:path w="58420" h="143510">
                  <a:moveTo>
                    <a:pt x="0" y="0"/>
                  </a:moveTo>
                  <a:lnTo>
                    <a:pt x="57911" y="0"/>
                  </a:lnTo>
                </a:path>
              </a:pathLst>
            </a:custGeom>
            <a:ln w="762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6899147" y="4966715"/>
            <a:ext cx="236220" cy="843280"/>
            <a:chOff x="6899147" y="4966715"/>
            <a:chExt cx="236220" cy="843280"/>
          </a:xfrm>
        </p:grpSpPr>
        <p:sp>
          <p:nvSpPr>
            <p:cNvPr id="13" name="object 13"/>
            <p:cNvSpPr/>
            <p:nvPr/>
          </p:nvSpPr>
          <p:spPr>
            <a:xfrm>
              <a:off x="6902957" y="5010149"/>
              <a:ext cx="228600" cy="795655"/>
            </a:xfrm>
            <a:custGeom>
              <a:avLst/>
              <a:gdLst/>
              <a:ahLst/>
              <a:cxnLst/>
              <a:rect l="l" t="t" r="r" b="b"/>
              <a:pathLst>
                <a:path w="228600" h="795654">
                  <a:moveTo>
                    <a:pt x="228600" y="0"/>
                  </a:moveTo>
                  <a:lnTo>
                    <a:pt x="0" y="0"/>
                  </a:lnTo>
                  <a:lnTo>
                    <a:pt x="0" y="795528"/>
                  </a:lnTo>
                  <a:lnTo>
                    <a:pt x="228600" y="795528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902957" y="5010149"/>
              <a:ext cx="228600" cy="795655"/>
            </a:xfrm>
            <a:custGeom>
              <a:avLst/>
              <a:gdLst/>
              <a:ahLst/>
              <a:cxnLst/>
              <a:rect l="l" t="t" r="r" b="b"/>
              <a:pathLst>
                <a:path w="228600" h="795654">
                  <a:moveTo>
                    <a:pt x="0" y="795528"/>
                  </a:moveTo>
                  <a:lnTo>
                    <a:pt x="228600" y="795528"/>
                  </a:lnTo>
                  <a:lnTo>
                    <a:pt x="228600" y="0"/>
                  </a:lnTo>
                  <a:lnTo>
                    <a:pt x="0" y="0"/>
                  </a:lnTo>
                  <a:lnTo>
                    <a:pt x="0" y="795528"/>
                  </a:lnTo>
                  <a:close/>
                </a:path>
              </a:pathLst>
            </a:custGeom>
            <a:ln w="7620">
              <a:solidFill>
                <a:srgbClr val="548E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989825" y="4970525"/>
              <a:ext cx="56515" cy="79375"/>
            </a:xfrm>
            <a:custGeom>
              <a:avLst/>
              <a:gdLst/>
              <a:ahLst/>
              <a:cxnLst/>
              <a:rect l="l" t="t" r="r" b="b"/>
              <a:pathLst>
                <a:path w="56515" h="79375">
                  <a:moveTo>
                    <a:pt x="27431" y="79248"/>
                  </a:moveTo>
                  <a:lnTo>
                    <a:pt x="27431" y="39624"/>
                  </a:lnTo>
                  <a:lnTo>
                    <a:pt x="27431" y="0"/>
                  </a:lnTo>
                </a:path>
                <a:path w="56515" h="79375">
                  <a:moveTo>
                    <a:pt x="0" y="79248"/>
                  </a:moveTo>
                  <a:lnTo>
                    <a:pt x="56388" y="79248"/>
                  </a:lnTo>
                </a:path>
                <a:path w="56515" h="79375">
                  <a:moveTo>
                    <a:pt x="0" y="0"/>
                  </a:moveTo>
                  <a:lnTo>
                    <a:pt x="56388" y="0"/>
                  </a:lnTo>
                </a:path>
              </a:pathLst>
            </a:custGeom>
            <a:ln w="762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/>
          <p:nvPr/>
        </p:nvSpPr>
        <p:spPr>
          <a:xfrm>
            <a:off x="6041897" y="4214621"/>
            <a:ext cx="30480" cy="1591310"/>
          </a:xfrm>
          <a:custGeom>
            <a:avLst/>
            <a:gdLst/>
            <a:ahLst/>
            <a:cxnLst/>
            <a:rect l="l" t="t" r="r" b="b"/>
            <a:pathLst>
              <a:path w="30479" h="1591310">
                <a:moveTo>
                  <a:pt x="30479" y="1591055"/>
                </a:moveTo>
                <a:lnTo>
                  <a:pt x="30479" y="0"/>
                </a:lnTo>
              </a:path>
              <a:path w="30479" h="1591310">
                <a:moveTo>
                  <a:pt x="0" y="1591055"/>
                </a:moveTo>
                <a:lnTo>
                  <a:pt x="30479" y="1591055"/>
                </a:lnTo>
              </a:path>
              <a:path w="30479" h="1591310">
                <a:moveTo>
                  <a:pt x="0" y="1432559"/>
                </a:moveTo>
                <a:lnTo>
                  <a:pt x="30479" y="1432559"/>
                </a:lnTo>
              </a:path>
              <a:path w="30479" h="1591310">
                <a:moveTo>
                  <a:pt x="0" y="1274064"/>
                </a:moveTo>
                <a:lnTo>
                  <a:pt x="30479" y="1274064"/>
                </a:lnTo>
              </a:path>
              <a:path w="30479" h="1591310">
                <a:moveTo>
                  <a:pt x="0" y="1114043"/>
                </a:moveTo>
                <a:lnTo>
                  <a:pt x="30479" y="1114043"/>
                </a:lnTo>
              </a:path>
              <a:path w="30479" h="1591310">
                <a:moveTo>
                  <a:pt x="0" y="955547"/>
                </a:moveTo>
                <a:lnTo>
                  <a:pt x="30479" y="955547"/>
                </a:lnTo>
              </a:path>
              <a:path w="30479" h="1591310">
                <a:moveTo>
                  <a:pt x="0" y="795527"/>
                </a:moveTo>
                <a:lnTo>
                  <a:pt x="30479" y="795527"/>
                </a:lnTo>
              </a:path>
              <a:path w="30479" h="1591310">
                <a:moveTo>
                  <a:pt x="0" y="637032"/>
                </a:moveTo>
                <a:lnTo>
                  <a:pt x="30479" y="637032"/>
                </a:lnTo>
              </a:path>
              <a:path w="30479" h="1591310">
                <a:moveTo>
                  <a:pt x="0" y="477011"/>
                </a:moveTo>
                <a:lnTo>
                  <a:pt x="30479" y="477011"/>
                </a:lnTo>
              </a:path>
              <a:path w="30479" h="1591310">
                <a:moveTo>
                  <a:pt x="0" y="318515"/>
                </a:moveTo>
                <a:lnTo>
                  <a:pt x="30479" y="318515"/>
                </a:lnTo>
              </a:path>
              <a:path w="30479" h="1591310">
                <a:moveTo>
                  <a:pt x="0" y="160019"/>
                </a:moveTo>
                <a:lnTo>
                  <a:pt x="30479" y="160019"/>
                </a:lnTo>
              </a:path>
              <a:path w="30479" h="1591310">
                <a:moveTo>
                  <a:pt x="0" y="0"/>
                </a:moveTo>
                <a:lnTo>
                  <a:pt x="3047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5856478" y="4096613"/>
            <a:ext cx="142240" cy="1776730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395"/>
              </a:spcBef>
            </a:pPr>
            <a:r>
              <a:rPr sz="800" dirty="0">
                <a:latin typeface="Arial Narrow"/>
                <a:cs typeface="Arial Narrow"/>
              </a:rPr>
              <a:t>5</a:t>
            </a:r>
            <a:endParaRPr sz="800">
              <a:latin typeface="Arial Narrow"/>
              <a:cs typeface="Arial Narrow"/>
            </a:endParaRPr>
          </a:p>
          <a:p>
            <a:pPr marR="5080" algn="r">
              <a:lnSpc>
                <a:spcPct val="100000"/>
              </a:lnSpc>
              <a:spcBef>
                <a:spcPts val="295"/>
              </a:spcBef>
            </a:pPr>
            <a:r>
              <a:rPr sz="800" spc="-10" dirty="0">
                <a:latin typeface="Arial Narrow"/>
                <a:cs typeface="Arial Narrow"/>
              </a:rPr>
              <a:t>4</a:t>
            </a:r>
            <a:r>
              <a:rPr sz="800" spc="5" dirty="0">
                <a:latin typeface="Arial Narrow"/>
                <a:cs typeface="Arial Narrow"/>
              </a:rPr>
              <a:t>,</a:t>
            </a:r>
            <a:r>
              <a:rPr sz="800" dirty="0">
                <a:latin typeface="Arial Narrow"/>
                <a:cs typeface="Arial Narrow"/>
              </a:rPr>
              <a:t>5</a:t>
            </a:r>
            <a:endParaRPr sz="800">
              <a:latin typeface="Arial Narrow"/>
              <a:cs typeface="Arial Narrow"/>
            </a:endParaRPr>
          </a:p>
          <a:p>
            <a:pPr marR="5080" algn="r">
              <a:lnSpc>
                <a:spcPct val="100000"/>
              </a:lnSpc>
              <a:spcBef>
                <a:spcPts val="290"/>
              </a:spcBef>
            </a:pPr>
            <a:r>
              <a:rPr sz="800" dirty="0">
                <a:latin typeface="Arial Narrow"/>
                <a:cs typeface="Arial Narrow"/>
              </a:rPr>
              <a:t>4</a:t>
            </a:r>
            <a:endParaRPr sz="800">
              <a:latin typeface="Arial Narrow"/>
              <a:cs typeface="Arial Narrow"/>
            </a:endParaRPr>
          </a:p>
          <a:p>
            <a:pPr marR="5080" algn="r">
              <a:lnSpc>
                <a:spcPct val="100000"/>
              </a:lnSpc>
              <a:spcBef>
                <a:spcPts val="295"/>
              </a:spcBef>
            </a:pPr>
            <a:r>
              <a:rPr sz="800" spc="-10" dirty="0">
                <a:latin typeface="Arial Narrow"/>
                <a:cs typeface="Arial Narrow"/>
              </a:rPr>
              <a:t>3</a:t>
            </a:r>
            <a:r>
              <a:rPr sz="800" spc="5" dirty="0">
                <a:latin typeface="Arial Narrow"/>
                <a:cs typeface="Arial Narrow"/>
              </a:rPr>
              <a:t>,</a:t>
            </a:r>
            <a:r>
              <a:rPr sz="800" dirty="0">
                <a:latin typeface="Arial Narrow"/>
                <a:cs typeface="Arial Narrow"/>
              </a:rPr>
              <a:t>5</a:t>
            </a:r>
            <a:endParaRPr sz="800">
              <a:latin typeface="Arial Narrow"/>
              <a:cs typeface="Arial Narrow"/>
            </a:endParaRPr>
          </a:p>
          <a:p>
            <a:pPr marR="5080" algn="r">
              <a:lnSpc>
                <a:spcPct val="100000"/>
              </a:lnSpc>
              <a:spcBef>
                <a:spcPts val="290"/>
              </a:spcBef>
            </a:pPr>
            <a:r>
              <a:rPr sz="800" dirty="0">
                <a:latin typeface="Arial Narrow"/>
                <a:cs typeface="Arial Narrow"/>
              </a:rPr>
              <a:t>3</a:t>
            </a:r>
            <a:endParaRPr sz="800">
              <a:latin typeface="Arial Narrow"/>
              <a:cs typeface="Arial Narrow"/>
            </a:endParaRPr>
          </a:p>
          <a:p>
            <a:pPr marR="5080" algn="r">
              <a:lnSpc>
                <a:spcPct val="100000"/>
              </a:lnSpc>
              <a:spcBef>
                <a:spcPts val="295"/>
              </a:spcBef>
            </a:pPr>
            <a:r>
              <a:rPr sz="800" spc="-10" dirty="0">
                <a:latin typeface="Arial Narrow"/>
                <a:cs typeface="Arial Narrow"/>
              </a:rPr>
              <a:t>2</a:t>
            </a:r>
            <a:r>
              <a:rPr sz="800" spc="5" dirty="0">
                <a:latin typeface="Arial Narrow"/>
                <a:cs typeface="Arial Narrow"/>
              </a:rPr>
              <a:t>,</a:t>
            </a:r>
            <a:r>
              <a:rPr sz="800" dirty="0">
                <a:latin typeface="Arial Narrow"/>
                <a:cs typeface="Arial Narrow"/>
              </a:rPr>
              <a:t>5</a:t>
            </a:r>
            <a:endParaRPr sz="800">
              <a:latin typeface="Arial Narrow"/>
              <a:cs typeface="Arial Narrow"/>
            </a:endParaRPr>
          </a:p>
          <a:p>
            <a:pPr marR="5080" algn="r">
              <a:lnSpc>
                <a:spcPct val="100000"/>
              </a:lnSpc>
              <a:spcBef>
                <a:spcPts val="295"/>
              </a:spcBef>
            </a:pPr>
            <a:r>
              <a:rPr sz="800" dirty="0">
                <a:latin typeface="Arial Narrow"/>
                <a:cs typeface="Arial Narrow"/>
              </a:rPr>
              <a:t>2</a:t>
            </a:r>
            <a:endParaRPr sz="800">
              <a:latin typeface="Arial Narrow"/>
              <a:cs typeface="Arial Narrow"/>
            </a:endParaRPr>
          </a:p>
          <a:p>
            <a:pPr marR="5080" algn="r">
              <a:lnSpc>
                <a:spcPct val="100000"/>
              </a:lnSpc>
              <a:spcBef>
                <a:spcPts val="295"/>
              </a:spcBef>
            </a:pPr>
            <a:r>
              <a:rPr sz="800" spc="-10" dirty="0">
                <a:latin typeface="Arial Narrow"/>
                <a:cs typeface="Arial Narrow"/>
              </a:rPr>
              <a:t>1</a:t>
            </a:r>
            <a:r>
              <a:rPr sz="800" spc="5" dirty="0">
                <a:latin typeface="Arial Narrow"/>
                <a:cs typeface="Arial Narrow"/>
              </a:rPr>
              <a:t>,</a:t>
            </a:r>
            <a:r>
              <a:rPr sz="800" dirty="0">
                <a:latin typeface="Arial Narrow"/>
                <a:cs typeface="Arial Narrow"/>
              </a:rPr>
              <a:t>5</a:t>
            </a:r>
            <a:endParaRPr sz="800">
              <a:latin typeface="Arial Narrow"/>
              <a:cs typeface="Arial Narrow"/>
            </a:endParaRPr>
          </a:p>
          <a:p>
            <a:pPr marR="5080" algn="r">
              <a:lnSpc>
                <a:spcPct val="100000"/>
              </a:lnSpc>
              <a:spcBef>
                <a:spcPts val="290"/>
              </a:spcBef>
            </a:pPr>
            <a:r>
              <a:rPr sz="800" dirty="0">
                <a:latin typeface="Arial Narrow"/>
                <a:cs typeface="Arial Narrow"/>
              </a:rPr>
              <a:t>1</a:t>
            </a:r>
            <a:endParaRPr sz="800">
              <a:latin typeface="Arial Narrow"/>
              <a:cs typeface="Arial Narrow"/>
            </a:endParaRPr>
          </a:p>
          <a:p>
            <a:pPr marR="5080" algn="r">
              <a:lnSpc>
                <a:spcPct val="100000"/>
              </a:lnSpc>
              <a:spcBef>
                <a:spcPts val="295"/>
              </a:spcBef>
            </a:pPr>
            <a:r>
              <a:rPr sz="800" spc="-10" dirty="0">
                <a:latin typeface="Arial Narrow"/>
                <a:cs typeface="Arial Narrow"/>
              </a:rPr>
              <a:t>0</a:t>
            </a:r>
            <a:r>
              <a:rPr sz="800" spc="5" dirty="0">
                <a:latin typeface="Arial Narrow"/>
                <a:cs typeface="Arial Narrow"/>
              </a:rPr>
              <a:t>,</a:t>
            </a:r>
            <a:r>
              <a:rPr sz="800" dirty="0">
                <a:latin typeface="Arial Narrow"/>
                <a:cs typeface="Arial Narrow"/>
              </a:rPr>
              <a:t>5</a:t>
            </a:r>
            <a:endParaRPr sz="800">
              <a:latin typeface="Arial Narrow"/>
              <a:cs typeface="Arial Narrow"/>
            </a:endParaRPr>
          </a:p>
          <a:p>
            <a:pPr marR="5080" algn="r">
              <a:lnSpc>
                <a:spcPct val="100000"/>
              </a:lnSpc>
              <a:spcBef>
                <a:spcPts val="290"/>
              </a:spcBef>
            </a:pPr>
            <a:r>
              <a:rPr sz="800" dirty="0">
                <a:latin typeface="Arial Narrow"/>
                <a:cs typeface="Arial Narrow"/>
              </a:rPr>
              <a:t>0</a:t>
            </a:r>
            <a:endParaRPr sz="800">
              <a:latin typeface="Arial Narrow"/>
              <a:cs typeface="Arial Narrow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7406640" y="4093464"/>
            <a:ext cx="71755" cy="71755"/>
            <a:chOff x="7406640" y="4093464"/>
            <a:chExt cx="71755" cy="71755"/>
          </a:xfrm>
        </p:grpSpPr>
        <p:sp>
          <p:nvSpPr>
            <p:cNvPr id="19" name="object 19"/>
            <p:cNvSpPr/>
            <p:nvPr/>
          </p:nvSpPr>
          <p:spPr>
            <a:xfrm>
              <a:off x="7410450" y="4097274"/>
              <a:ext cx="64135" cy="64135"/>
            </a:xfrm>
            <a:custGeom>
              <a:avLst/>
              <a:gdLst/>
              <a:ahLst/>
              <a:cxnLst/>
              <a:rect l="l" t="t" r="r" b="b"/>
              <a:pathLst>
                <a:path w="64134" h="64135">
                  <a:moveTo>
                    <a:pt x="64007" y="0"/>
                  </a:moveTo>
                  <a:lnTo>
                    <a:pt x="0" y="0"/>
                  </a:lnTo>
                  <a:lnTo>
                    <a:pt x="0" y="64007"/>
                  </a:lnTo>
                  <a:lnTo>
                    <a:pt x="64007" y="64007"/>
                  </a:lnTo>
                  <a:lnTo>
                    <a:pt x="64007" y="0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410450" y="4097274"/>
              <a:ext cx="64135" cy="64135"/>
            </a:xfrm>
            <a:custGeom>
              <a:avLst/>
              <a:gdLst/>
              <a:ahLst/>
              <a:cxnLst/>
              <a:rect l="l" t="t" r="r" b="b"/>
              <a:pathLst>
                <a:path w="64134" h="64135">
                  <a:moveTo>
                    <a:pt x="0" y="64007"/>
                  </a:moveTo>
                  <a:lnTo>
                    <a:pt x="64007" y="64007"/>
                  </a:lnTo>
                  <a:lnTo>
                    <a:pt x="64007" y="0"/>
                  </a:lnTo>
                  <a:lnTo>
                    <a:pt x="0" y="0"/>
                  </a:lnTo>
                  <a:lnTo>
                    <a:pt x="0" y="64007"/>
                  </a:lnTo>
                  <a:close/>
                </a:path>
              </a:pathLst>
            </a:custGeom>
            <a:ln w="7620">
              <a:solidFill>
                <a:srgbClr val="C4BC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7491221" y="3971442"/>
            <a:ext cx="1023619" cy="671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1300"/>
              </a:lnSpc>
              <a:spcBef>
                <a:spcPts val="100"/>
              </a:spcBef>
            </a:pPr>
            <a:r>
              <a:rPr sz="1000" spc="-5" dirty="0">
                <a:latin typeface="Arial Narrow"/>
                <a:cs typeface="Arial Narrow"/>
              </a:rPr>
              <a:t>Интактный контроль  Пневмофиброз  Пн</a:t>
            </a:r>
            <a:r>
              <a:rPr sz="1000" spc="-10" dirty="0">
                <a:latin typeface="Arial Narrow"/>
                <a:cs typeface="Arial Narrow"/>
              </a:rPr>
              <a:t>евм</a:t>
            </a:r>
            <a:r>
              <a:rPr sz="1000" spc="-5" dirty="0">
                <a:latin typeface="Arial Narrow"/>
                <a:cs typeface="Arial Narrow"/>
              </a:rPr>
              <a:t>офибро</a:t>
            </a:r>
            <a:r>
              <a:rPr sz="1000" spc="-10" dirty="0">
                <a:latin typeface="Arial Narrow"/>
                <a:cs typeface="Arial Narrow"/>
              </a:rPr>
              <a:t>з+</a:t>
            </a:r>
            <a:r>
              <a:rPr sz="1000" spc="-5" dirty="0">
                <a:latin typeface="Arial Narrow"/>
                <a:cs typeface="Arial Narrow"/>
              </a:rPr>
              <a:t>м</a:t>
            </a:r>
            <a:r>
              <a:rPr sz="1000" spc="-10" dirty="0">
                <a:latin typeface="Arial Narrow"/>
                <a:cs typeface="Arial Narrow"/>
              </a:rPr>
              <a:t>Г</a:t>
            </a:r>
            <a:r>
              <a:rPr sz="1000" spc="-5" dirty="0">
                <a:latin typeface="Arial Narrow"/>
                <a:cs typeface="Arial Narrow"/>
              </a:rPr>
              <a:t>Д</a:t>
            </a:r>
            <a:endParaRPr sz="1000">
              <a:latin typeface="Arial Narrow"/>
              <a:cs typeface="Arial Narrow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7406640" y="4308347"/>
            <a:ext cx="71755" cy="73660"/>
            <a:chOff x="7406640" y="4308347"/>
            <a:chExt cx="71755" cy="73660"/>
          </a:xfrm>
        </p:grpSpPr>
        <p:sp>
          <p:nvSpPr>
            <p:cNvPr id="23" name="object 23"/>
            <p:cNvSpPr/>
            <p:nvPr/>
          </p:nvSpPr>
          <p:spPr>
            <a:xfrm>
              <a:off x="7410450" y="4312157"/>
              <a:ext cx="64135" cy="66040"/>
            </a:xfrm>
            <a:custGeom>
              <a:avLst/>
              <a:gdLst/>
              <a:ahLst/>
              <a:cxnLst/>
              <a:rect l="l" t="t" r="r" b="b"/>
              <a:pathLst>
                <a:path w="64134" h="66039">
                  <a:moveTo>
                    <a:pt x="64007" y="0"/>
                  </a:moveTo>
                  <a:lnTo>
                    <a:pt x="0" y="0"/>
                  </a:lnTo>
                  <a:lnTo>
                    <a:pt x="0" y="65532"/>
                  </a:lnTo>
                  <a:lnTo>
                    <a:pt x="64007" y="65532"/>
                  </a:lnTo>
                  <a:lnTo>
                    <a:pt x="64007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7410450" y="4312157"/>
              <a:ext cx="64135" cy="66040"/>
            </a:xfrm>
            <a:custGeom>
              <a:avLst/>
              <a:gdLst/>
              <a:ahLst/>
              <a:cxnLst/>
              <a:rect l="l" t="t" r="r" b="b"/>
              <a:pathLst>
                <a:path w="64134" h="66039">
                  <a:moveTo>
                    <a:pt x="0" y="65532"/>
                  </a:moveTo>
                  <a:lnTo>
                    <a:pt x="64007" y="65532"/>
                  </a:lnTo>
                  <a:lnTo>
                    <a:pt x="64007" y="0"/>
                  </a:lnTo>
                  <a:lnTo>
                    <a:pt x="0" y="0"/>
                  </a:lnTo>
                  <a:lnTo>
                    <a:pt x="0" y="65532"/>
                  </a:lnTo>
                  <a:close/>
                </a:path>
              </a:pathLst>
            </a:custGeom>
            <a:ln w="7620">
              <a:solidFill>
                <a:srgbClr val="E6B8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7406640" y="4524755"/>
            <a:ext cx="71755" cy="71755"/>
            <a:chOff x="7406640" y="4524755"/>
            <a:chExt cx="71755" cy="71755"/>
          </a:xfrm>
        </p:grpSpPr>
        <p:sp>
          <p:nvSpPr>
            <p:cNvPr id="26" name="object 26"/>
            <p:cNvSpPr/>
            <p:nvPr/>
          </p:nvSpPr>
          <p:spPr>
            <a:xfrm>
              <a:off x="7410450" y="4528565"/>
              <a:ext cx="64135" cy="64135"/>
            </a:xfrm>
            <a:custGeom>
              <a:avLst/>
              <a:gdLst/>
              <a:ahLst/>
              <a:cxnLst/>
              <a:rect l="l" t="t" r="r" b="b"/>
              <a:pathLst>
                <a:path w="64134" h="64135">
                  <a:moveTo>
                    <a:pt x="64007" y="0"/>
                  </a:moveTo>
                  <a:lnTo>
                    <a:pt x="0" y="0"/>
                  </a:lnTo>
                  <a:lnTo>
                    <a:pt x="0" y="64007"/>
                  </a:lnTo>
                  <a:lnTo>
                    <a:pt x="64007" y="64007"/>
                  </a:lnTo>
                  <a:lnTo>
                    <a:pt x="64007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7410450" y="4528565"/>
              <a:ext cx="64135" cy="64135"/>
            </a:xfrm>
            <a:custGeom>
              <a:avLst/>
              <a:gdLst/>
              <a:ahLst/>
              <a:cxnLst/>
              <a:rect l="l" t="t" r="r" b="b"/>
              <a:pathLst>
                <a:path w="64134" h="64135">
                  <a:moveTo>
                    <a:pt x="0" y="64007"/>
                  </a:moveTo>
                  <a:lnTo>
                    <a:pt x="64007" y="64007"/>
                  </a:lnTo>
                  <a:lnTo>
                    <a:pt x="64007" y="0"/>
                  </a:lnTo>
                  <a:lnTo>
                    <a:pt x="0" y="0"/>
                  </a:lnTo>
                  <a:lnTo>
                    <a:pt x="0" y="64007"/>
                  </a:lnTo>
                  <a:close/>
                </a:path>
              </a:pathLst>
            </a:custGeom>
            <a:ln w="7620">
              <a:solidFill>
                <a:srgbClr val="548E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6673088" y="4045458"/>
            <a:ext cx="12700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Times New Roman"/>
                <a:cs typeface="Times New Roman"/>
              </a:rPr>
              <a:t>*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638523" y="4751557"/>
            <a:ext cx="142875" cy="475615"/>
          </a:xfrm>
          <a:prstGeom prst="rect">
            <a:avLst/>
          </a:prstGeom>
        </p:spPr>
        <p:txBody>
          <a:bodyPr vert="vert270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800" spc="5" dirty="0">
                <a:latin typeface="Arial Narrow"/>
                <a:cs typeface="Arial Narrow"/>
              </a:rPr>
              <a:t>×10</a:t>
            </a:r>
            <a:r>
              <a:rPr sz="750" spc="7" baseline="27777" dirty="0">
                <a:latin typeface="Arial Narrow"/>
                <a:cs typeface="Arial Narrow"/>
              </a:rPr>
              <a:t>5</a:t>
            </a:r>
            <a:r>
              <a:rPr sz="750" spc="15" baseline="27777" dirty="0">
                <a:latin typeface="Arial Narrow"/>
                <a:cs typeface="Arial Narrow"/>
              </a:rPr>
              <a:t> </a:t>
            </a:r>
            <a:r>
              <a:rPr sz="800" spc="-5" dirty="0">
                <a:latin typeface="Arial Narrow"/>
                <a:cs typeface="Arial Narrow"/>
              </a:rPr>
              <a:t>клеток</a:t>
            </a:r>
            <a:endParaRPr sz="800">
              <a:latin typeface="Arial Narrow"/>
              <a:cs typeface="Arial Narrow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1238967" y="4831079"/>
            <a:ext cx="1798955" cy="1624965"/>
            <a:chOff x="1238967" y="4831079"/>
            <a:chExt cx="1798955" cy="1624965"/>
          </a:xfrm>
        </p:grpSpPr>
        <p:pic>
          <p:nvPicPr>
            <p:cNvPr id="31" name="object 3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38967" y="5291351"/>
              <a:ext cx="295744" cy="1164312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58467" y="4892039"/>
              <a:ext cx="1345692" cy="1563624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82495" y="5277611"/>
              <a:ext cx="1354836" cy="117805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67967" y="5298947"/>
              <a:ext cx="236219" cy="1152144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96567" y="4908803"/>
              <a:ext cx="1267968" cy="1542288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19071" y="5291327"/>
              <a:ext cx="1281684" cy="1164336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1357883" y="4835651"/>
              <a:ext cx="1546860" cy="838200"/>
            </a:xfrm>
            <a:custGeom>
              <a:avLst/>
              <a:gdLst/>
              <a:ahLst/>
              <a:cxnLst/>
              <a:rect l="l" t="t" r="r" b="b"/>
              <a:pathLst>
                <a:path w="1546860" h="838200">
                  <a:moveTo>
                    <a:pt x="28956" y="522732"/>
                  </a:moveTo>
                  <a:lnTo>
                    <a:pt x="28956" y="466344"/>
                  </a:lnTo>
                  <a:lnTo>
                    <a:pt x="28956" y="408432"/>
                  </a:lnTo>
                </a:path>
                <a:path w="1546860" h="838200">
                  <a:moveTo>
                    <a:pt x="0" y="522732"/>
                  </a:moveTo>
                  <a:lnTo>
                    <a:pt x="57912" y="522732"/>
                  </a:lnTo>
                </a:path>
                <a:path w="1546860" h="838200">
                  <a:moveTo>
                    <a:pt x="0" y="408432"/>
                  </a:moveTo>
                  <a:lnTo>
                    <a:pt x="57912" y="408432"/>
                  </a:lnTo>
                </a:path>
                <a:path w="1546860" h="838200">
                  <a:moveTo>
                    <a:pt x="257556" y="152400"/>
                  </a:moveTo>
                  <a:lnTo>
                    <a:pt x="257556" y="76200"/>
                  </a:lnTo>
                  <a:lnTo>
                    <a:pt x="257556" y="0"/>
                  </a:lnTo>
                </a:path>
                <a:path w="1546860" h="838200">
                  <a:moveTo>
                    <a:pt x="228600" y="152400"/>
                  </a:moveTo>
                  <a:lnTo>
                    <a:pt x="286511" y="152400"/>
                  </a:lnTo>
                </a:path>
                <a:path w="1546860" h="838200">
                  <a:moveTo>
                    <a:pt x="228600" y="0"/>
                  </a:moveTo>
                  <a:lnTo>
                    <a:pt x="286511" y="0"/>
                  </a:lnTo>
                </a:path>
                <a:path w="1546860" h="838200">
                  <a:moveTo>
                    <a:pt x="1289304" y="381000"/>
                  </a:moveTo>
                  <a:lnTo>
                    <a:pt x="1289304" y="316992"/>
                  </a:lnTo>
                  <a:lnTo>
                    <a:pt x="1289304" y="251460"/>
                  </a:lnTo>
                </a:path>
                <a:path w="1546860" h="838200">
                  <a:moveTo>
                    <a:pt x="1260348" y="381000"/>
                  </a:moveTo>
                  <a:lnTo>
                    <a:pt x="1318260" y="381000"/>
                  </a:lnTo>
                </a:path>
                <a:path w="1546860" h="838200">
                  <a:moveTo>
                    <a:pt x="1260348" y="251460"/>
                  </a:moveTo>
                  <a:lnTo>
                    <a:pt x="1318260" y="251460"/>
                  </a:lnTo>
                </a:path>
                <a:path w="1546860" h="838200">
                  <a:moveTo>
                    <a:pt x="487679" y="522732"/>
                  </a:moveTo>
                  <a:lnTo>
                    <a:pt x="487679" y="466344"/>
                  </a:lnTo>
                  <a:lnTo>
                    <a:pt x="487679" y="408432"/>
                  </a:lnTo>
                </a:path>
                <a:path w="1546860" h="838200">
                  <a:moveTo>
                    <a:pt x="458723" y="522732"/>
                  </a:moveTo>
                  <a:lnTo>
                    <a:pt x="515111" y="522732"/>
                  </a:lnTo>
                </a:path>
                <a:path w="1546860" h="838200">
                  <a:moveTo>
                    <a:pt x="458723" y="408432"/>
                  </a:moveTo>
                  <a:lnTo>
                    <a:pt x="515111" y="408432"/>
                  </a:lnTo>
                </a:path>
                <a:path w="1546860" h="838200">
                  <a:moveTo>
                    <a:pt x="1517904" y="838200"/>
                  </a:moveTo>
                  <a:lnTo>
                    <a:pt x="1517904" y="798576"/>
                  </a:lnTo>
                  <a:lnTo>
                    <a:pt x="1517904" y="757428"/>
                  </a:lnTo>
                </a:path>
                <a:path w="1546860" h="838200">
                  <a:moveTo>
                    <a:pt x="1488948" y="838200"/>
                  </a:moveTo>
                  <a:lnTo>
                    <a:pt x="1546860" y="838200"/>
                  </a:lnTo>
                </a:path>
                <a:path w="1546860" h="838200">
                  <a:moveTo>
                    <a:pt x="1488948" y="757428"/>
                  </a:moveTo>
                  <a:lnTo>
                    <a:pt x="1546860" y="757428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/>
          <p:nvPr/>
        </p:nvSpPr>
        <p:spPr>
          <a:xfrm>
            <a:off x="1068324" y="4614671"/>
            <a:ext cx="32384" cy="1833880"/>
          </a:xfrm>
          <a:custGeom>
            <a:avLst/>
            <a:gdLst/>
            <a:ahLst/>
            <a:cxnLst/>
            <a:rect l="l" t="t" r="r" b="b"/>
            <a:pathLst>
              <a:path w="32384" h="1833879">
                <a:moveTo>
                  <a:pt x="32003" y="1833371"/>
                </a:moveTo>
                <a:lnTo>
                  <a:pt x="32003" y="0"/>
                </a:lnTo>
              </a:path>
              <a:path w="32384" h="1833879">
                <a:moveTo>
                  <a:pt x="0" y="1833371"/>
                </a:moveTo>
                <a:lnTo>
                  <a:pt x="32003" y="1833371"/>
                </a:lnTo>
              </a:path>
              <a:path w="32384" h="1833879">
                <a:moveTo>
                  <a:pt x="0" y="1603247"/>
                </a:moveTo>
                <a:lnTo>
                  <a:pt x="32003" y="1603247"/>
                </a:lnTo>
              </a:path>
              <a:path w="32384" h="1833879">
                <a:moveTo>
                  <a:pt x="0" y="1374647"/>
                </a:moveTo>
                <a:lnTo>
                  <a:pt x="32003" y="1374647"/>
                </a:lnTo>
              </a:path>
              <a:path w="32384" h="1833879">
                <a:moveTo>
                  <a:pt x="0" y="1144523"/>
                </a:moveTo>
                <a:lnTo>
                  <a:pt x="32003" y="1144523"/>
                </a:lnTo>
              </a:path>
              <a:path w="32384" h="1833879">
                <a:moveTo>
                  <a:pt x="0" y="915923"/>
                </a:moveTo>
                <a:lnTo>
                  <a:pt x="32003" y="915923"/>
                </a:lnTo>
              </a:path>
              <a:path w="32384" h="1833879">
                <a:moveTo>
                  <a:pt x="0" y="687323"/>
                </a:moveTo>
                <a:lnTo>
                  <a:pt x="32003" y="687323"/>
                </a:lnTo>
              </a:path>
              <a:path w="32384" h="1833879">
                <a:moveTo>
                  <a:pt x="0" y="457200"/>
                </a:moveTo>
                <a:lnTo>
                  <a:pt x="32003" y="457200"/>
                </a:lnTo>
              </a:path>
              <a:path w="32384" h="1833879">
                <a:moveTo>
                  <a:pt x="0" y="228600"/>
                </a:moveTo>
                <a:lnTo>
                  <a:pt x="32003" y="228600"/>
                </a:lnTo>
              </a:path>
              <a:path w="32384" h="1833879">
                <a:moveTo>
                  <a:pt x="0" y="0"/>
                </a:moveTo>
                <a:lnTo>
                  <a:pt x="32003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951687" y="6367373"/>
            <a:ext cx="7239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0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905052" y="6138164"/>
            <a:ext cx="120014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5" dirty="0">
                <a:latin typeface="Arial Narrow"/>
                <a:cs typeface="Arial Narrow"/>
              </a:rPr>
              <a:t>20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905052" y="5908954"/>
            <a:ext cx="120014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5" dirty="0">
                <a:latin typeface="Arial Narrow"/>
                <a:cs typeface="Arial Narrow"/>
              </a:rPr>
              <a:t>40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905052" y="5679744"/>
            <a:ext cx="120014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5" dirty="0">
                <a:latin typeface="Arial Narrow"/>
                <a:cs typeface="Arial Narrow"/>
              </a:rPr>
              <a:t>60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905052" y="5450281"/>
            <a:ext cx="120014" cy="1485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dirty="0">
                <a:latin typeface="Arial Narrow"/>
                <a:cs typeface="Arial Narrow"/>
              </a:rPr>
              <a:t>80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858418" y="5220970"/>
            <a:ext cx="1651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1</a:t>
            </a:r>
            <a:r>
              <a:rPr sz="800" spc="-10" dirty="0">
                <a:latin typeface="Arial Narrow"/>
                <a:cs typeface="Arial Narrow"/>
              </a:rPr>
              <a:t>0</a:t>
            </a:r>
            <a:r>
              <a:rPr sz="800" dirty="0">
                <a:latin typeface="Arial Narrow"/>
                <a:cs typeface="Arial Narrow"/>
              </a:rPr>
              <a:t>0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858418" y="4991861"/>
            <a:ext cx="1651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1</a:t>
            </a:r>
            <a:r>
              <a:rPr sz="800" spc="-10" dirty="0">
                <a:latin typeface="Arial Narrow"/>
                <a:cs typeface="Arial Narrow"/>
              </a:rPr>
              <a:t>2</a:t>
            </a:r>
            <a:r>
              <a:rPr sz="800" dirty="0">
                <a:latin typeface="Arial Narrow"/>
                <a:cs typeface="Arial Narrow"/>
              </a:rPr>
              <a:t>0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858418" y="4762627"/>
            <a:ext cx="1651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1</a:t>
            </a:r>
            <a:r>
              <a:rPr sz="800" spc="-10" dirty="0">
                <a:latin typeface="Arial Narrow"/>
                <a:cs typeface="Arial Narrow"/>
              </a:rPr>
              <a:t>4</a:t>
            </a:r>
            <a:r>
              <a:rPr sz="800" dirty="0">
                <a:latin typeface="Arial Narrow"/>
                <a:cs typeface="Arial Narrow"/>
              </a:rPr>
              <a:t>0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858418" y="4533391"/>
            <a:ext cx="1651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1</a:t>
            </a:r>
            <a:r>
              <a:rPr sz="800" spc="-10" dirty="0">
                <a:latin typeface="Arial Narrow"/>
                <a:cs typeface="Arial Narrow"/>
              </a:rPr>
              <a:t>6</a:t>
            </a:r>
            <a:r>
              <a:rPr sz="800" dirty="0">
                <a:latin typeface="Arial Narrow"/>
                <a:cs typeface="Arial Narrow"/>
              </a:rPr>
              <a:t>0</a:t>
            </a:r>
            <a:endParaRPr sz="800">
              <a:latin typeface="Arial Narrow"/>
              <a:cs typeface="Arial Narrow"/>
            </a:endParaRPr>
          </a:p>
        </p:txBody>
      </p:sp>
      <p:pic>
        <p:nvPicPr>
          <p:cNvPr id="48" name="object 4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288696" y="5915977"/>
            <a:ext cx="67151" cy="65722"/>
          </a:xfrm>
          <a:prstGeom prst="rect">
            <a:avLst/>
          </a:prstGeom>
        </p:spPr>
      </p:pic>
      <p:pic>
        <p:nvPicPr>
          <p:cNvPr id="49" name="object 4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288696" y="6103429"/>
            <a:ext cx="67151" cy="65722"/>
          </a:xfrm>
          <a:prstGeom prst="rect">
            <a:avLst/>
          </a:prstGeom>
        </p:spPr>
      </p:pic>
      <p:pic>
        <p:nvPicPr>
          <p:cNvPr id="50" name="object 5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282535" y="6284976"/>
            <a:ext cx="79408" cy="77724"/>
          </a:xfrm>
          <a:prstGeom prst="rect">
            <a:avLst/>
          </a:prstGeom>
        </p:spPr>
      </p:pic>
      <p:sp>
        <p:nvSpPr>
          <p:cNvPr id="51" name="object 51"/>
          <p:cNvSpPr txBox="1"/>
          <p:nvPr/>
        </p:nvSpPr>
        <p:spPr>
          <a:xfrm>
            <a:off x="3365753" y="5815380"/>
            <a:ext cx="997585" cy="5873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9299"/>
              </a:lnSpc>
              <a:spcBef>
                <a:spcPts val="95"/>
              </a:spcBef>
            </a:pPr>
            <a:r>
              <a:rPr sz="950" spc="5" dirty="0">
                <a:latin typeface="Arial Narrow"/>
                <a:cs typeface="Arial Narrow"/>
              </a:rPr>
              <a:t>Интактный контроль  Пневмофиброз  </a:t>
            </a:r>
            <a:r>
              <a:rPr sz="950" spc="10" dirty="0">
                <a:latin typeface="Arial Narrow"/>
                <a:cs typeface="Arial Narrow"/>
              </a:rPr>
              <a:t>Пн</a:t>
            </a:r>
            <a:r>
              <a:rPr sz="950" dirty="0">
                <a:latin typeface="Arial Narrow"/>
                <a:cs typeface="Arial Narrow"/>
              </a:rPr>
              <a:t>ев</a:t>
            </a:r>
            <a:r>
              <a:rPr sz="950" spc="10" dirty="0">
                <a:latin typeface="Arial Narrow"/>
                <a:cs typeface="Arial Narrow"/>
              </a:rPr>
              <a:t>м</a:t>
            </a:r>
            <a:r>
              <a:rPr sz="950" spc="5" dirty="0">
                <a:latin typeface="Arial Narrow"/>
                <a:cs typeface="Arial Narrow"/>
              </a:rPr>
              <a:t>о</a:t>
            </a:r>
            <a:r>
              <a:rPr sz="950" spc="10" dirty="0">
                <a:latin typeface="Arial Narrow"/>
                <a:cs typeface="Arial Narrow"/>
              </a:rPr>
              <a:t>ф</a:t>
            </a:r>
            <a:r>
              <a:rPr sz="950" spc="5" dirty="0">
                <a:latin typeface="Arial Narrow"/>
                <a:cs typeface="Arial Narrow"/>
              </a:rPr>
              <a:t>ибро</a:t>
            </a:r>
            <a:r>
              <a:rPr sz="950" spc="-5" dirty="0">
                <a:latin typeface="Arial Narrow"/>
                <a:cs typeface="Arial Narrow"/>
              </a:rPr>
              <a:t>з</a:t>
            </a:r>
            <a:r>
              <a:rPr sz="950" spc="10" dirty="0">
                <a:latin typeface="Arial Narrow"/>
                <a:cs typeface="Arial Narrow"/>
              </a:rPr>
              <a:t>+</a:t>
            </a:r>
            <a:r>
              <a:rPr sz="950" dirty="0">
                <a:latin typeface="Arial Narrow"/>
                <a:cs typeface="Arial Narrow"/>
              </a:rPr>
              <a:t>мГ</a:t>
            </a:r>
            <a:r>
              <a:rPr sz="950" spc="10" dirty="0">
                <a:latin typeface="Arial Narrow"/>
                <a:cs typeface="Arial Narrow"/>
              </a:rPr>
              <a:t>Д</a:t>
            </a:r>
            <a:endParaRPr sz="950">
              <a:latin typeface="Arial Narrow"/>
              <a:cs typeface="Arial Narrow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2598547" y="4843398"/>
            <a:ext cx="12700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Times New Roman"/>
                <a:cs typeface="Times New Roman"/>
              </a:rPr>
              <a:t>*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724791" y="4993364"/>
            <a:ext cx="142875" cy="1030605"/>
          </a:xfrm>
          <a:prstGeom prst="rect">
            <a:avLst/>
          </a:prstGeom>
        </p:spPr>
        <p:txBody>
          <a:bodyPr vert="vert270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800" dirty="0">
                <a:latin typeface="Arial Narrow"/>
                <a:cs typeface="Arial Narrow"/>
              </a:rPr>
              <a:t>% от </a:t>
            </a:r>
            <a:r>
              <a:rPr sz="800" spc="-5" dirty="0">
                <a:latin typeface="Arial Narrow"/>
                <a:cs typeface="Arial Narrow"/>
              </a:rPr>
              <a:t>интактного</a:t>
            </a:r>
            <a:r>
              <a:rPr sz="800" spc="-45" dirty="0">
                <a:latin typeface="Arial Narrow"/>
                <a:cs typeface="Arial Narrow"/>
              </a:rPr>
              <a:t> </a:t>
            </a:r>
            <a:r>
              <a:rPr sz="800" spc="-5" dirty="0">
                <a:latin typeface="Arial Narrow"/>
                <a:cs typeface="Arial Narrow"/>
              </a:rPr>
              <a:t>контроля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2422651" y="4240783"/>
            <a:ext cx="6838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Arial Narrow"/>
                <a:cs typeface="Arial Narrow"/>
              </a:rPr>
              <a:t>CD34+</a:t>
            </a:r>
            <a:r>
              <a:rPr sz="1200" spc="-55" dirty="0">
                <a:latin typeface="Arial Narrow"/>
                <a:cs typeface="Arial Narrow"/>
              </a:rPr>
              <a:t> </a:t>
            </a:r>
            <a:r>
              <a:rPr sz="1200" dirty="0">
                <a:latin typeface="Arial Narrow"/>
                <a:cs typeface="Arial Narrow"/>
              </a:rPr>
              <a:t>ГСК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194612" y="3732059"/>
            <a:ext cx="2575560" cy="60261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 indent="605790">
              <a:lnSpc>
                <a:spcPct val="126499"/>
              </a:lnSpc>
              <a:spcBef>
                <a:spcPts val="260"/>
              </a:spcBef>
            </a:pPr>
            <a:r>
              <a:rPr sz="1600" b="1" spc="-5" dirty="0">
                <a:latin typeface="Arial Narrow"/>
                <a:cs typeface="Arial Narrow"/>
              </a:rPr>
              <a:t>Лёгкие </a:t>
            </a:r>
            <a:r>
              <a:rPr sz="1200" spc="-5" dirty="0">
                <a:latin typeface="Arial Narrow"/>
                <a:cs typeface="Arial Narrow"/>
              </a:rPr>
              <a:t>(7 сутки эксперимента)  </a:t>
            </a:r>
            <a:r>
              <a:rPr sz="1200" dirty="0">
                <a:latin typeface="Arial Narrow"/>
                <a:cs typeface="Arial Narrow"/>
              </a:rPr>
              <a:t>Прогениторные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167688" y="4308729"/>
            <a:ext cx="9925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6070" indent="-306705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Arial Narrow"/>
                <a:cs typeface="Arial Narrow"/>
              </a:rPr>
              <a:t>г</a:t>
            </a:r>
            <a:r>
              <a:rPr sz="1200" dirty="0">
                <a:latin typeface="Arial Narrow"/>
                <a:cs typeface="Arial Narrow"/>
              </a:rPr>
              <a:t>е</a:t>
            </a:r>
            <a:r>
              <a:rPr sz="1200" spc="-5" dirty="0">
                <a:latin typeface="Arial Narrow"/>
                <a:cs typeface="Arial Narrow"/>
              </a:rPr>
              <a:t>м</a:t>
            </a:r>
            <a:r>
              <a:rPr sz="1200" dirty="0">
                <a:latin typeface="Arial Narrow"/>
                <a:cs typeface="Arial Narrow"/>
              </a:rPr>
              <a:t>о</a:t>
            </a:r>
            <a:r>
              <a:rPr sz="1200" spc="-10" dirty="0">
                <a:latin typeface="Arial Narrow"/>
                <a:cs typeface="Arial Narrow"/>
              </a:rPr>
              <a:t>п</a:t>
            </a:r>
            <a:r>
              <a:rPr sz="1200" dirty="0">
                <a:latin typeface="Arial Narrow"/>
                <a:cs typeface="Arial Narrow"/>
              </a:rPr>
              <a:t>о</a:t>
            </a:r>
            <a:r>
              <a:rPr sz="1200" spc="-5" dirty="0">
                <a:latin typeface="Arial Narrow"/>
                <a:cs typeface="Arial Narrow"/>
              </a:rPr>
              <a:t>э</a:t>
            </a:r>
            <a:r>
              <a:rPr sz="1200" spc="5" dirty="0">
                <a:latin typeface="Arial Narrow"/>
                <a:cs typeface="Arial Narrow"/>
              </a:rPr>
              <a:t>т</a:t>
            </a:r>
            <a:r>
              <a:rPr sz="1200" spc="-5" dirty="0">
                <a:latin typeface="Arial Narrow"/>
                <a:cs typeface="Arial Narrow"/>
              </a:rPr>
              <a:t>и</a:t>
            </a:r>
            <a:r>
              <a:rPr sz="1200" dirty="0">
                <a:latin typeface="Arial Narrow"/>
                <a:cs typeface="Arial Narrow"/>
              </a:rPr>
              <a:t>че</a:t>
            </a:r>
            <a:r>
              <a:rPr sz="1200" spc="-5" dirty="0">
                <a:latin typeface="Arial Narrow"/>
                <a:cs typeface="Arial Narrow"/>
              </a:rPr>
              <a:t>ск</a:t>
            </a:r>
            <a:r>
              <a:rPr sz="1200" dirty="0">
                <a:latin typeface="Arial Narrow"/>
                <a:cs typeface="Arial Narrow"/>
              </a:rPr>
              <a:t>ие  </a:t>
            </a:r>
            <a:r>
              <a:rPr sz="1200" spc="-5" dirty="0">
                <a:latin typeface="Arial Narrow"/>
                <a:cs typeface="Arial Narrow"/>
              </a:rPr>
              <a:t>клетки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3992626" y="825500"/>
            <a:ext cx="4054475" cy="840740"/>
          </a:xfrm>
          <a:prstGeom prst="rect">
            <a:avLst/>
          </a:prstGeom>
        </p:spPr>
        <p:txBody>
          <a:bodyPr vert="horz" wrap="square" lIns="0" tIns="1174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25"/>
              </a:spcBef>
            </a:pPr>
            <a:r>
              <a:rPr sz="1800" b="1" spc="-5" dirty="0">
                <a:latin typeface="Arial Narrow"/>
                <a:cs typeface="Arial Narrow"/>
              </a:rPr>
              <a:t>Лёгкие </a:t>
            </a:r>
            <a:r>
              <a:rPr sz="1400" spc="-5" dirty="0">
                <a:latin typeface="Arial Narrow"/>
                <a:cs typeface="Arial Narrow"/>
              </a:rPr>
              <a:t>(21 сутки</a:t>
            </a:r>
            <a:r>
              <a:rPr sz="1400" spc="-35" dirty="0">
                <a:latin typeface="Arial Narrow"/>
                <a:cs typeface="Arial Narrow"/>
              </a:rPr>
              <a:t> </a:t>
            </a:r>
            <a:r>
              <a:rPr sz="1400" spc="-5" dirty="0">
                <a:latin typeface="Arial Narrow"/>
                <a:cs typeface="Arial Narrow"/>
              </a:rPr>
              <a:t>эксперимента)</a:t>
            </a:r>
            <a:endParaRPr sz="1400">
              <a:latin typeface="Arial Narrow"/>
              <a:cs typeface="Arial Narrow"/>
            </a:endParaRPr>
          </a:p>
          <a:p>
            <a:pPr marL="1703705" algn="ctr">
              <a:lnSpc>
                <a:spcPct val="100000"/>
              </a:lnSpc>
              <a:spcBef>
                <a:spcPts val="555"/>
              </a:spcBef>
            </a:pPr>
            <a:r>
              <a:rPr sz="1200" b="1" spc="-5" dirty="0">
                <a:latin typeface="Arial Narrow"/>
                <a:cs typeface="Arial Narrow"/>
              </a:rPr>
              <a:t>МСК</a:t>
            </a:r>
            <a:endParaRPr sz="1200">
              <a:latin typeface="Arial Narrow"/>
              <a:cs typeface="Arial Narrow"/>
            </a:endParaRPr>
          </a:p>
          <a:p>
            <a:pPr marL="1737360" algn="ctr">
              <a:lnSpc>
                <a:spcPct val="100000"/>
              </a:lnSpc>
            </a:pPr>
            <a:r>
              <a:rPr sz="1200" dirty="0">
                <a:latin typeface="Arial Narrow"/>
                <a:cs typeface="Arial Narrow"/>
              </a:rPr>
              <a:t>с </a:t>
            </a:r>
            <a:r>
              <a:rPr sz="1200" spc="-5" dirty="0">
                <a:latin typeface="Arial Narrow"/>
                <a:cs typeface="Arial Narrow"/>
              </a:rPr>
              <a:t>противовоспалительной</a:t>
            </a:r>
            <a:r>
              <a:rPr sz="1200" spc="-10" dirty="0">
                <a:latin typeface="Arial Narrow"/>
                <a:cs typeface="Arial Narrow"/>
              </a:rPr>
              <a:t> </a:t>
            </a:r>
            <a:r>
              <a:rPr sz="1200" spc="-5" dirty="0">
                <a:latin typeface="Arial Narrow"/>
                <a:cs typeface="Arial Narrow"/>
              </a:rPr>
              <a:t>активностью</a:t>
            </a:r>
            <a:endParaRPr sz="1200">
              <a:latin typeface="Arial Narrow"/>
              <a:cs typeface="Arial Narrow"/>
            </a:endParaRPr>
          </a:p>
        </p:txBody>
      </p:sp>
      <p:grpSp>
        <p:nvGrpSpPr>
          <p:cNvPr id="58" name="object 58"/>
          <p:cNvGrpSpPr/>
          <p:nvPr/>
        </p:nvGrpSpPr>
        <p:grpSpPr>
          <a:xfrm>
            <a:off x="447675" y="3621151"/>
            <a:ext cx="4667250" cy="2903855"/>
            <a:chOff x="447675" y="3621151"/>
            <a:chExt cx="4667250" cy="2903855"/>
          </a:xfrm>
        </p:grpSpPr>
        <p:sp>
          <p:nvSpPr>
            <p:cNvPr id="59" name="object 59"/>
            <p:cNvSpPr/>
            <p:nvPr/>
          </p:nvSpPr>
          <p:spPr>
            <a:xfrm>
              <a:off x="447675" y="3712209"/>
              <a:ext cx="4667250" cy="9525"/>
            </a:xfrm>
            <a:custGeom>
              <a:avLst/>
              <a:gdLst/>
              <a:ahLst/>
              <a:cxnLst/>
              <a:rect l="l" t="t" r="r" b="b"/>
              <a:pathLst>
                <a:path w="4667250" h="9525">
                  <a:moveTo>
                    <a:pt x="4667250" y="7620"/>
                  </a:moveTo>
                  <a:lnTo>
                    <a:pt x="0" y="7620"/>
                  </a:lnTo>
                  <a:lnTo>
                    <a:pt x="0" y="9525"/>
                  </a:lnTo>
                  <a:lnTo>
                    <a:pt x="4667250" y="9525"/>
                  </a:lnTo>
                  <a:lnTo>
                    <a:pt x="4667250" y="7620"/>
                  </a:lnTo>
                  <a:close/>
                </a:path>
                <a:path w="4667250" h="9525">
                  <a:moveTo>
                    <a:pt x="4667250" y="0"/>
                  </a:moveTo>
                  <a:lnTo>
                    <a:pt x="0" y="0"/>
                  </a:lnTo>
                  <a:lnTo>
                    <a:pt x="0" y="5715"/>
                  </a:lnTo>
                  <a:lnTo>
                    <a:pt x="4667250" y="5715"/>
                  </a:lnTo>
                  <a:lnTo>
                    <a:pt x="4667250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4990465" y="3621151"/>
              <a:ext cx="0" cy="2903855"/>
            </a:xfrm>
            <a:custGeom>
              <a:avLst/>
              <a:gdLst/>
              <a:ahLst/>
              <a:cxnLst/>
              <a:rect l="l" t="t" r="r" b="b"/>
              <a:pathLst>
                <a:path h="2903854">
                  <a:moveTo>
                    <a:pt x="0" y="0"/>
                  </a:moveTo>
                  <a:lnTo>
                    <a:pt x="0" y="2903474"/>
                  </a:lnTo>
                </a:path>
              </a:pathLst>
            </a:custGeom>
            <a:ln w="381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1" name="object 61"/>
          <p:cNvSpPr txBox="1">
            <a:spLocks noGrp="1"/>
          </p:cNvSpPr>
          <p:nvPr>
            <p:ph type="title"/>
          </p:nvPr>
        </p:nvSpPr>
        <p:spPr>
          <a:xfrm>
            <a:off x="3154172" y="279907"/>
            <a:ext cx="439801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0" spc="-5" dirty="0">
                <a:solidFill>
                  <a:srgbClr val="006FC0"/>
                </a:solidFill>
                <a:latin typeface="Arial Narrow"/>
                <a:cs typeface="Arial Narrow"/>
              </a:rPr>
              <a:t>Механизм действия мГД при фиброзе</a:t>
            </a:r>
            <a:r>
              <a:rPr sz="2000" b="0" spc="-75" dirty="0">
                <a:solidFill>
                  <a:srgbClr val="006FC0"/>
                </a:solidFill>
                <a:latin typeface="Arial Narrow"/>
                <a:cs typeface="Arial Narrow"/>
              </a:rPr>
              <a:t> </a:t>
            </a:r>
            <a:r>
              <a:rPr sz="2000" b="0" spc="-5" dirty="0">
                <a:solidFill>
                  <a:srgbClr val="006FC0"/>
                </a:solidFill>
                <a:latin typeface="Arial Narrow"/>
                <a:cs typeface="Arial Narrow"/>
              </a:rPr>
              <a:t>лёгких</a:t>
            </a:r>
            <a:endParaRPr sz="2000">
              <a:latin typeface="Arial Narrow"/>
              <a:cs typeface="Arial Narrow"/>
            </a:endParaRPr>
          </a:p>
        </p:txBody>
      </p:sp>
      <p:grpSp>
        <p:nvGrpSpPr>
          <p:cNvPr id="62" name="object 62"/>
          <p:cNvGrpSpPr/>
          <p:nvPr/>
        </p:nvGrpSpPr>
        <p:grpSpPr>
          <a:xfrm>
            <a:off x="1026655" y="1919020"/>
            <a:ext cx="3212465" cy="1179195"/>
            <a:chOff x="1026655" y="1919020"/>
            <a:chExt cx="3212465" cy="1179195"/>
          </a:xfrm>
        </p:grpSpPr>
        <p:sp>
          <p:nvSpPr>
            <p:cNvPr id="63" name="object 63"/>
            <p:cNvSpPr/>
            <p:nvPr/>
          </p:nvSpPr>
          <p:spPr>
            <a:xfrm>
              <a:off x="1031417" y="1923783"/>
              <a:ext cx="3202940" cy="1169670"/>
            </a:xfrm>
            <a:custGeom>
              <a:avLst/>
              <a:gdLst/>
              <a:ahLst/>
              <a:cxnLst/>
              <a:rect l="l" t="t" r="r" b="b"/>
              <a:pathLst>
                <a:path w="3202940" h="1169670">
                  <a:moveTo>
                    <a:pt x="3202432" y="0"/>
                  </a:moveTo>
                  <a:lnTo>
                    <a:pt x="0" y="0"/>
                  </a:lnTo>
                  <a:lnTo>
                    <a:pt x="0" y="1169555"/>
                  </a:lnTo>
                  <a:lnTo>
                    <a:pt x="3202432" y="1169555"/>
                  </a:lnTo>
                  <a:lnTo>
                    <a:pt x="3202432" y="0"/>
                  </a:lnTo>
                  <a:close/>
                </a:path>
              </a:pathLst>
            </a:custGeom>
            <a:solidFill>
              <a:srgbClr val="EBF0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1031417" y="1923783"/>
              <a:ext cx="3202940" cy="1169670"/>
            </a:xfrm>
            <a:custGeom>
              <a:avLst/>
              <a:gdLst/>
              <a:ahLst/>
              <a:cxnLst/>
              <a:rect l="l" t="t" r="r" b="b"/>
              <a:pathLst>
                <a:path w="3202940" h="1169670">
                  <a:moveTo>
                    <a:pt x="0" y="1169555"/>
                  </a:moveTo>
                  <a:lnTo>
                    <a:pt x="3202432" y="1169555"/>
                  </a:lnTo>
                  <a:lnTo>
                    <a:pt x="3202432" y="0"/>
                  </a:lnTo>
                  <a:lnTo>
                    <a:pt x="0" y="0"/>
                  </a:lnTo>
                  <a:lnTo>
                    <a:pt x="0" y="1169555"/>
                  </a:lnTo>
                  <a:close/>
                </a:path>
              </a:pathLst>
            </a:custGeom>
            <a:ln w="9525">
              <a:solidFill>
                <a:srgbClr val="FCEA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5" name="object 65"/>
          <p:cNvSpPr txBox="1"/>
          <p:nvPr/>
        </p:nvSpPr>
        <p:spPr>
          <a:xfrm>
            <a:off x="1123188" y="1952625"/>
            <a:ext cx="3034030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080" algn="just">
              <a:lnSpc>
                <a:spcPct val="100000"/>
              </a:lnSpc>
              <a:spcBef>
                <a:spcPts val="105"/>
              </a:spcBef>
              <a:tabLst>
                <a:tab pos="1151890" algn="l"/>
                <a:tab pos="2099945" algn="l"/>
              </a:tabLst>
            </a:pPr>
            <a:r>
              <a:rPr sz="1400" dirty="0">
                <a:latin typeface="Arial Narrow"/>
                <a:cs typeface="Arial Narrow"/>
              </a:rPr>
              <a:t>П</a:t>
            </a:r>
            <a:r>
              <a:rPr sz="1400" spc="-10" dirty="0">
                <a:latin typeface="Arial Narrow"/>
                <a:cs typeface="Arial Narrow"/>
              </a:rPr>
              <a:t>о</a:t>
            </a:r>
            <a:r>
              <a:rPr sz="1400" dirty="0">
                <a:latin typeface="Arial Narrow"/>
                <a:cs typeface="Arial Narrow"/>
              </a:rPr>
              <a:t>добно	</a:t>
            </a:r>
            <a:r>
              <a:rPr sz="1400" spc="-5" dirty="0">
                <a:latin typeface="Arial Narrow"/>
                <a:cs typeface="Arial Narrow"/>
              </a:rPr>
              <a:t>п</a:t>
            </a:r>
            <a:r>
              <a:rPr sz="1400" spc="5" dirty="0">
                <a:latin typeface="Arial Narrow"/>
                <a:cs typeface="Arial Narrow"/>
              </a:rPr>
              <a:t>е</a:t>
            </a:r>
            <a:r>
              <a:rPr sz="1400" spc="-5" dirty="0">
                <a:latin typeface="Arial Narrow"/>
                <a:cs typeface="Arial Narrow"/>
              </a:rPr>
              <a:t>гГ</a:t>
            </a:r>
            <a:r>
              <a:rPr sz="1400" dirty="0">
                <a:latin typeface="Arial Narrow"/>
                <a:cs typeface="Arial Narrow"/>
              </a:rPr>
              <a:t>Д	мицелля</a:t>
            </a:r>
            <a:r>
              <a:rPr sz="1400" spc="-10" dirty="0">
                <a:latin typeface="Arial Narrow"/>
                <a:cs typeface="Arial Narrow"/>
              </a:rPr>
              <a:t>р</a:t>
            </a:r>
            <a:r>
              <a:rPr sz="1400" dirty="0">
                <a:latin typeface="Arial Narrow"/>
                <a:cs typeface="Arial Narrow"/>
              </a:rPr>
              <a:t>н</a:t>
            </a:r>
            <a:r>
              <a:rPr sz="1400" spc="-5" dirty="0">
                <a:latin typeface="Arial Narrow"/>
                <a:cs typeface="Arial Narrow"/>
              </a:rPr>
              <a:t>а</a:t>
            </a:r>
            <a:r>
              <a:rPr sz="1400" dirty="0">
                <a:latin typeface="Arial Narrow"/>
                <a:cs typeface="Arial Narrow"/>
              </a:rPr>
              <a:t>я  </a:t>
            </a:r>
            <a:r>
              <a:rPr sz="1400" spc="-5" dirty="0">
                <a:latin typeface="Arial Narrow"/>
                <a:cs typeface="Arial Narrow"/>
              </a:rPr>
              <a:t>гиалуронидаза способствовует накоплению  </a:t>
            </a:r>
            <a:r>
              <a:rPr sz="1400" dirty="0">
                <a:latin typeface="Arial Narrow"/>
                <a:cs typeface="Arial Narrow"/>
              </a:rPr>
              <a:t>в лёгких </a:t>
            </a:r>
            <a:r>
              <a:rPr sz="1400" spc="-5" dirty="0">
                <a:latin typeface="Arial Narrow"/>
                <a:cs typeface="Arial Narrow"/>
              </a:rPr>
              <a:t>МСК </a:t>
            </a:r>
            <a:r>
              <a:rPr sz="1400" dirty="0">
                <a:latin typeface="Arial Narrow"/>
                <a:cs typeface="Arial Narrow"/>
              </a:rPr>
              <a:t>с </a:t>
            </a:r>
            <a:r>
              <a:rPr sz="1400" spc="-5" dirty="0">
                <a:latin typeface="Arial Narrow"/>
                <a:cs typeface="Arial Narrow"/>
              </a:rPr>
              <a:t>противоспалительной  активностью, нарушает процесс отложения  коллагена </a:t>
            </a:r>
            <a:r>
              <a:rPr sz="1400" dirty="0">
                <a:latin typeface="Arial Narrow"/>
                <a:cs typeface="Arial Narrow"/>
              </a:rPr>
              <a:t>в </a:t>
            </a:r>
            <a:r>
              <a:rPr sz="1400" spc="-5" dirty="0">
                <a:latin typeface="Arial Narrow"/>
                <a:cs typeface="Arial Narrow"/>
              </a:rPr>
              <a:t>фиброзированных</a:t>
            </a:r>
            <a:r>
              <a:rPr sz="1400" spc="20" dirty="0">
                <a:latin typeface="Arial Narrow"/>
                <a:cs typeface="Arial Narrow"/>
              </a:rPr>
              <a:t> </a:t>
            </a:r>
            <a:r>
              <a:rPr sz="1400" dirty="0">
                <a:latin typeface="Arial Narrow"/>
                <a:cs typeface="Arial Narrow"/>
              </a:rPr>
              <a:t>лёгких.</a:t>
            </a:r>
            <a:endParaRPr sz="1400">
              <a:latin typeface="Arial Narrow"/>
              <a:cs typeface="Arial Narrow"/>
            </a:endParaRPr>
          </a:p>
        </p:txBody>
      </p:sp>
      <p:pic>
        <p:nvPicPr>
          <p:cNvPr id="66" name="object 6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38010" y="384390"/>
            <a:ext cx="1783080" cy="1152690"/>
          </a:xfrm>
          <a:prstGeom prst="rect">
            <a:avLst/>
          </a:prstGeom>
        </p:spPr>
      </p:pic>
      <p:sp>
        <p:nvSpPr>
          <p:cNvPr id="67" name="object 67"/>
          <p:cNvSpPr txBox="1"/>
          <p:nvPr/>
        </p:nvSpPr>
        <p:spPr>
          <a:xfrm>
            <a:off x="2601848" y="6538061"/>
            <a:ext cx="433133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* - </a:t>
            </a:r>
            <a:r>
              <a:rPr sz="800" spc="-5" dirty="0">
                <a:latin typeface="Arial Narrow"/>
                <a:cs typeface="Arial Narrow"/>
              </a:rPr>
              <a:t>достоверность </a:t>
            </a:r>
            <a:r>
              <a:rPr sz="800" dirty="0">
                <a:latin typeface="Arial Narrow"/>
                <a:cs typeface="Arial Narrow"/>
              </a:rPr>
              <a:t>различия с </a:t>
            </a:r>
            <a:r>
              <a:rPr sz="800" spc="-5" dirty="0">
                <a:latin typeface="Arial Narrow"/>
                <a:cs typeface="Arial Narrow"/>
              </a:rPr>
              <a:t>интактным </a:t>
            </a:r>
            <a:r>
              <a:rPr sz="800" dirty="0">
                <a:latin typeface="Arial Narrow"/>
                <a:cs typeface="Arial Narrow"/>
              </a:rPr>
              <a:t>контролем; ● - </a:t>
            </a:r>
            <a:r>
              <a:rPr sz="800" spc="-5" dirty="0">
                <a:latin typeface="Arial Narrow"/>
                <a:cs typeface="Arial Narrow"/>
              </a:rPr>
              <a:t>достоверность различия </a:t>
            </a:r>
            <a:r>
              <a:rPr sz="800" dirty="0">
                <a:latin typeface="Arial Narrow"/>
                <a:cs typeface="Arial Narrow"/>
              </a:rPr>
              <a:t>с </a:t>
            </a:r>
            <a:r>
              <a:rPr sz="800" spc="-5" dirty="0">
                <a:latin typeface="Arial Narrow"/>
                <a:cs typeface="Arial Narrow"/>
              </a:rPr>
              <a:t>патологическим</a:t>
            </a:r>
            <a:r>
              <a:rPr sz="800" spc="-14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контролем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6993381" y="4676013"/>
            <a:ext cx="1174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 Narrow"/>
                <a:cs typeface="Arial Narrow"/>
              </a:rPr>
              <a:t>●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2825876" y="5269229"/>
            <a:ext cx="1174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 Narrow"/>
                <a:cs typeface="Arial Narrow"/>
              </a:rPr>
              <a:t>●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1602613" y="4635246"/>
            <a:ext cx="328930" cy="5784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Times New Roman"/>
                <a:cs typeface="Times New Roman"/>
              </a:rPr>
              <a:t>*</a:t>
            </a:r>
            <a:endParaRPr sz="1600">
              <a:latin typeface="Times New Roman"/>
              <a:cs typeface="Times New Roman"/>
            </a:endParaRPr>
          </a:p>
          <a:p>
            <a:pPr algn="r">
              <a:lnSpc>
                <a:spcPct val="100000"/>
              </a:lnSpc>
              <a:spcBef>
                <a:spcPts val="994"/>
              </a:spcBef>
            </a:pPr>
            <a:r>
              <a:rPr sz="1200" dirty="0">
                <a:latin typeface="Arial Narrow"/>
                <a:cs typeface="Arial Narrow"/>
              </a:rPr>
              <a:t>●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6778243" y="2441193"/>
            <a:ext cx="12700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i="1" spc="-5" dirty="0">
                <a:latin typeface="Times New Roman"/>
                <a:cs typeface="Times New Roman"/>
              </a:rPr>
              <a:t>*</a:t>
            </a:r>
            <a:endParaRPr sz="1600">
              <a:latin typeface="Times New Roman"/>
              <a:cs typeface="Times New Roman"/>
            </a:endParaRPr>
          </a:p>
        </p:txBody>
      </p:sp>
      <p:grpSp>
        <p:nvGrpSpPr>
          <p:cNvPr id="72" name="object 72"/>
          <p:cNvGrpSpPr/>
          <p:nvPr/>
        </p:nvGrpSpPr>
        <p:grpSpPr>
          <a:xfrm>
            <a:off x="5807964" y="1757172"/>
            <a:ext cx="1993900" cy="1633855"/>
            <a:chOff x="5807964" y="1757172"/>
            <a:chExt cx="1993900" cy="1633855"/>
          </a:xfrm>
        </p:grpSpPr>
        <p:pic>
          <p:nvPicPr>
            <p:cNvPr id="73" name="object 7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653743" y="2730986"/>
              <a:ext cx="327740" cy="629433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682740" y="2738627"/>
              <a:ext cx="269748" cy="617220"/>
            </a:xfrm>
            <a:prstGeom prst="rect">
              <a:avLst/>
            </a:prstGeom>
          </p:spPr>
        </p:pic>
        <p:sp>
          <p:nvSpPr>
            <p:cNvPr id="75" name="object 75"/>
            <p:cNvSpPr/>
            <p:nvPr/>
          </p:nvSpPr>
          <p:spPr>
            <a:xfrm>
              <a:off x="6789420" y="2711196"/>
              <a:ext cx="58419" cy="60960"/>
            </a:xfrm>
            <a:custGeom>
              <a:avLst/>
              <a:gdLst/>
              <a:ahLst/>
              <a:cxnLst/>
              <a:rect l="l" t="t" r="r" b="b"/>
              <a:pathLst>
                <a:path w="58420" h="60960">
                  <a:moveTo>
                    <a:pt x="28955" y="60959"/>
                  </a:moveTo>
                  <a:lnTo>
                    <a:pt x="28955" y="30479"/>
                  </a:lnTo>
                  <a:lnTo>
                    <a:pt x="28955" y="0"/>
                  </a:lnTo>
                </a:path>
                <a:path w="58420" h="60960">
                  <a:moveTo>
                    <a:pt x="0" y="60959"/>
                  </a:moveTo>
                  <a:lnTo>
                    <a:pt x="57911" y="60959"/>
                  </a:lnTo>
                </a:path>
                <a:path w="58420" h="60960">
                  <a:moveTo>
                    <a:pt x="0" y="0"/>
                  </a:moveTo>
                  <a:lnTo>
                    <a:pt x="57911" y="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6" name="object 7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306015" y="2121408"/>
              <a:ext cx="327740" cy="1239011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335012" y="2127504"/>
              <a:ext cx="269748" cy="1228344"/>
            </a:xfrm>
            <a:prstGeom prst="rect">
              <a:avLst/>
            </a:prstGeom>
          </p:spPr>
        </p:pic>
        <p:sp>
          <p:nvSpPr>
            <p:cNvPr id="78" name="object 78"/>
            <p:cNvSpPr/>
            <p:nvPr/>
          </p:nvSpPr>
          <p:spPr>
            <a:xfrm>
              <a:off x="7441692" y="2071115"/>
              <a:ext cx="58419" cy="121920"/>
            </a:xfrm>
            <a:custGeom>
              <a:avLst/>
              <a:gdLst/>
              <a:ahLst/>
              <a:cxnLst/>
              <a:rect l="l" t="t" r="r" b="b"/>
              <a:pathLst>
                <a:path w="58420" h="121919">
                  <a:moveTo>
                    <a:pt x="28955" y="121920"/>
                  </a:moveTo>
                  <a:lnTo>
                    <a:pt x="28955" y="60960"/>
                  </a:lnTo>
                  <a:lnTo>
                    <a:pt x="28955" y="0"/>
                  </a:lnTo>
                </a:path>
                <a:path w="58420" h="121919">
                  <a:moveTo>
                    <a:pt x="0" y="121920"/>
                  </a:moveTo>
                  <a:lnTo>
                    <a:pt x="57911" y="121920"/>
                  </a:lnTo>
                </a:path>
                <a:path w="58420" h="121919">
                  <a:moveTo>
                    <a:pt x="0" y="0"/>
                  </a:moveTo>
                  <a:lnTo>
                    <a:pt x="57911" y="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9" name="object 7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001471" y="2890999"/>
              <a:ext cx="327740" cy="469421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030468" y="2897124"/>
              <a:ext cx="268224" cy="458724"/>
            </a:xfrm>
            <a:prstGeom prst="rect">
              <a:avLst/>
            </a:prstGeom>
          </p:spPr>
        </p:pic>
        <p:sp>
          <p:nvSpPr>
            <p:cNvPr id="81" name="object 81"/>
            <p:cNvSpPr/>
            <p:nvPr/>
          </p:nvSpPr>
          <p:spPr>
            <a:xfrm>
              <a:off x="6166104" y="2878836"/>
              <a:ext cx="0" cy="45720"/>
            </a:xfrm>
            <a:custGeom>
              <a:avLst/>
              <a:gdLst/>
              <a:ahLst/>
              <a:cxnLst/>
              <a:rect l="l" t="t" r="r" b="b"/>
              <a:pathLst>
                <a:path h="45719">
                  <a:moveTo>
                    <a:pt x="-4572" y="22860"/>
                  </a:moveTo>
                  <a:lnTo>
                    <a:pt x="4572" y="22860"/>
                  </a:lnTo>
                </a:path>
              </a:pathLst>
            </a:custGeom>
            <a:ln w="457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6137148" y="2878836"/>
              <a:ext cx="58419" cy="45720"/>
            </a:xfrm>
            <a:custGeom>
              <a:avLst/>
              <a:gdLst/>
              <a:ahLst/>
              <a:cxnLst/>
              <a:rect l="l" t="t" r="r" b="b"/>
              <a:pathLst>
                <a:path w="58420" h="45719">
                  <a:moveTo>
                    <a:pt x="0" y="45719"/>
                  </a:moveTo>
                  <a:lnTo>
                    <a:pt x="57912" y="45719"/>
                  </a:lnTo>
                </a:path>
                <a:path w="58420" h="45719">
                  <a:moveTo>
                    <a:pt x="0" y="0"/>
                  </a:moveTo>
                  <a:lnTo>
                    <a:pt x="57912" y="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5807964" y="1761744"/>
              <a:ext cx="32384" cy="1591310"/>
            </a:xfrm>
            <a:custGeom>
              <a:avLst/>
              <a:gdLst/>
              <a:ahLst/>
              <a:cxnLst/>
              <a:rect l="l" t="t" r="r" b="b"/>
              <a:pathLst>
                <a:path w="32385" h="1591310">
                  <a:moveTo>
                    <a:pt x="32003" y="1591055"/>
                  </a:moveTo>
                  <a:lnTo>
                    <a:pt x="32003" y="0"/>
                  </a:lnTo>
                </a:path>
                <a:path w="32385" h="1591310">
                  <a:moveTo>
                    <a:pt x="0" y="1591055"/>
                  </a:moveTo>
                  <a:lnTo>
                    <a:pt x="32003" y="1591055"/>
                  </a:lnTo>
                </a:path>
                <a:path w="32385" h="1591310">
                  <a:moveTo>
                    <a:pt x="0" y="1325879"/>
                  </a:moveTo>
                  <a:lnTo>
                    <a:pt x="32003" y="1325879"/>
                  </a:lnTo>
                </a:path>
                <a:path w="32385" h="1591310">
                  <a:moveTo>
                    <a:pt x="0" y="1060703"/>
                  </a:moveTo>
                  <a:lnTo>
                    <a:pt x="32003" y="1060703"/>
                  </a:lnTo>
                </a:path>
                <a:path w="32385" h="1591310">
                  <a:moveTo>
                    <a:pt x="0" y="795527"/>
                  </a:moveTo>
                  <a:lnTo>
                    <a:pt x="32003" y="795527"/>
                  </a:lnTo>
                </a:path>
                <a:path w="32385" h="1591310">
                  <a:moveTo>
                    <a:pt x="0" y="530351"/>
                  </a:moveTo>
                  <a:lnTo>
                    <a:pt x="32003" y="530351"/>
                  </a:lnTo>
                </a:path>
                <a:path w="32385" h="1591310">
                  <a:moveTo>
                    <a:pt x="0" y="265175"/>
                  </a:moveTo>
                  <a:lnTo>
                    <a:pt x="32003" y="265175"/>
                  </a:lnTo>
                </a:path>
                <a:path w="32385" h="1591310">
                  <a:moveTo>
                    <a:pt x="0" y="0"/>
                  </a:moveTo>
                  <a:lnTo>
                    <a:pt x="32003" y="0"/>
                  </a:lnTo>
                </a:path>
              </a:pathLst>
            </a:custGeom>
            <a:ln w="9144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5839968" y="3352800"/>
              <a:ext cx="1957070" cy="38100"/>
            </a:xfrm>
            <a:custGeom>
              <a:avLst/>
              <a:gdLst/>
              <a:ahLst/>
              <a:cxnLst/>
              <a:rect l="l" t="t" r="r" b="b"/>
              <a:pathLst>
                <a:path w="1957070" h="38100">
                  <a:moveTo>
                    <a:pt x="0" y="0"/>
                  </a:moveTo>
                  <a:lnTo>
                    <a:pt x="1956815" y="0"/>
                  </a:lnTo>
                </a:path>
                <a:path w="1957070" h="38100">
                  <a:moveTo>
                    <a:pt x="0" y="0"/>
                  </a:moveTo>
                  <a:lnTo>
                    <a:pt x="0" y="38100"/>
                  </a:lnTo>
                </a:path>
                <a:path w="1957070" h="38100">
                  <a:moveTo>
                    <a:pt x="652272" y="0"/>
                  </a:moveTo>
                  <a:lnTo>
                    <a:pt x="652272" y="38100"/>
                  </a:lnTo>
                </a:path>
                <a:path w="1957070" h="38100">
                  <a:moveTo>
                    <a:pt x="1304543" y="0"/>
                  </a:moveTo>
                  <a:lnTo>
                    <a:pt x="1304543" y="38100"/>
                  </a:lnTo>
                </a:path>
                <a:path w="1957070" h="38100">
                  <a:moveTo>
                    <a:pt x="1956815" y="0"/>
                  </a:moveTo>
                  <a:lnTo>
                    <a:pt x="1956815" y="38100"/>
                  </a:lnTo>
                </a:path>
              </a:pathLst>
            </a:custGeom>
            <a:ln w="9144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5" name="object 85"/>
          <p:cNvSpPr txBox="1"/>
          <p:nvPr/>
        </p:nvSpPr>
        <p:spPr>
          <a:xfrm>
            <a:off x="5692266" y="3004566"/>
            <a:ext cx="72390" cy="41338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dirty="0">
                <a:latin typeface="Arial Narrow"/>
                <a:cs typeface="Arial Narrow"/>
              </a:rPr>
              <a:t>1</a:t>
            </a:r>
            <a:endParaRPr sz="8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95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</a:pPr>
            <a:r>
              <a:rPr sz="800" dirty="0">
                <a:latin typeface="Arial Narrow"/>
                <a:cs typeface="Arial Narrow"/>
              </a:rPr>
              <a:t>0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5692266" y="2739389"/>
            <a:ext cx="72390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dirty="0">
                <a:latin typeface="Arial Narrow"/>
                <a:cs typeface="Arial Narrow"/>
              </a:rPr>
              <a:t>2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5692266" y="2473832"/>
            <a:ext cx="72390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dirty="0">
                <a:latin typeface="Arial Narrow"/>
                <a:cs typeface="Arial Narrow"/>
              </a:rPr>
              <a:t>3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5692266" y="2208657"/>
            <a:ext cx="72390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dirty="0">
                <a:latin typeface="Arial Narrow"/>
                <a:cs typeface="Arial Narrow"/>
              </a:rPr>
              <a:t>4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5692266" y="1943481"/>
            <a:ext cx="72390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dirty="0">
                <a:latin typeface="Arial Narrow"/>
                <a:cs typeface="Arial Narrow"/>
              </a:rPr>
              <a:t>5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5692266" y="1678305"/>
            <a:ext cx="72390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dirty="0">
                <a:latin typeface="Arial Narrow"/>
                <a:cs typeface="Arial Narrow"/>
              </a:rPr>
              <a:t>6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6085078" y="3410204"/>
            <a:ext cx="16065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Arial Narrow"/>
                <a:cs typeface="Arial Narrow"/>
              </a:rPr>
              <a:t>ИК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6728206" y="3410204"/>
            <a:ext cx="17907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latin typeface="Arial Narrow"/>
                <a:cs typeface="Arial Narrow"/>
              </a:rPr>
              <a:t>ПФ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7252843" y="3410204"/>
            <a:ext cx="43751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Arial Narrow"/>
                <a:cs typeface="Arial Narrow"/>
              </a:rPr>
              <a:t>ПФ+мГД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5370553" y="1817836"/>
            <a:ext cx="264795" cy="1383665"/>
          </a:xfrm>
          <a:prstGeom prst="rect">
            <a:avLst/>
          </a:prstGeom>
        </p:spPr>
        <p:txBody>
          <a:bodyPr vert="vert270" wrap="square" lIns="0" tIns="6350" rIns="0" bIns="0" rtlCol="0">
            <a:spAutoFit/>
          </a:bodyPr>
          <a:lstStyle/>
          <a:p>
            <a:pPr marL="390525" marR="5080" indent="-378460">
              <a:lnSpc>
                <a:spcPct val="100000"/>
              </a:lnSpc>
              <a:spcBef>
                <a:spcPts val="50"/>
              </a:spcBef>
            </a:pPr>
            <a:r>
              <a:rPr sz="800" dirty="0">
                <a:latin typeface="Arial Narrow"/>
                <a:cs typeface="Arial Narrow"/>
              </a:rPr>
              <a:t>% от </a:t>
            </a:r>
            <a:r>
              <a:rPr sz="800" spc="-5" dirty="0">
                <a:latin typeface="Arial Narrow"/>
                <a:cs typeface="Arial Narrow"/>
              </a:rPr>
              <a:t>всех </a:t>
            </a:r>
            <a:r>
              <a:rPr sz="800" dirty="0">
                <a:latin typeface="Arial Narrow"/>
                <a:cs typeface="Arial Narrow"/>
              </a:rPr>
              <a:t>меченных</a:t>
            </a:r>
            <a:r>
              <a:rPr sz="800" spc="-90" dirty="0">
                <a:latin typeface="Arial Narrow"/>
                <a:cs typeface="Arial Narrow"/>
              </a:rPr>
              <a:t> </a:t>
            </a:r>
            <a:r>
              <a:rPr sz="800" spc="-5" dirty="0">
                <a:latin typeface="Arial Narrow"/>
                <a:cs typeface="Arial Narrow"/>
              </a:rPr>
              <a:t>прилипающих  мононуклеаров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7471029" y="1745107"/>
            <a:ext cx="1174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 Narrow"/>
                <a:cs typeface="Arial Narrow"/>
              </a:rPr>
              <a:t>●</a:t>
            </a:r>
            <a:endParaRPr sz="12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9167" y="354154"/>
            <a:ext cx="2956775" cy="229260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9108" y="2815896"/>
            <a:ext cx="3297465" cy="13108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36740" y="3070313"/>
            <a:ext cx="3315335" cy="3493770"/>
          </a:xfrm>
          <a:prstGeom prst="rect">
            <a:avLst/>
          </a:prstGeom>
          <a:solidFill>
            <a:srgbClr val="FCEADA"/>
          </a:solidFill>
        </p:spPr>
        <p:txBody>
          <a:bodyPr vert="horz" wrap="square" lIns="0" tIns="42545" rIns="0" bIns="0" rtlCol="0">
            <a:spAutoFit/>
          </a:bodyPr>
          <a:lstStyle/>
          <a:p>
            <a:pPr marL="91440" marR="81915" algn="just">
              <a:lnSpc>
                <a:spcPct val="100000"/>
              </a:lnSpc>
              <a:spcBef>
                <a:spcPts val="335"/>
              </a:spcBef>
            </a:pPr>
            <a:r>
              <a:rPr sz="1300" spc="-5" dirty="0">
                <a:latin typeface="Arial Narrow"/>
                <a:cs typeface="Arial Narrow"/>
              </a:rPr>
              <a:t>В клинической </a:t>
            </a:r>
            <a:r>
              <a:rPr sz="1300" spc="-10" dirty="0">
                <a:latin typeface="Arial Narrow"/>
                <a:cs typeface="Arial Narrow"/>
              </a:rPr>
              <a:t>практике встречаются </a:t>
            </a:r>
            <a:r>
              <a:rPr sz="1300" spc="-5" dirty="0">
                <a:latin typeface="Arial Narrow"/>
                <a:cs typeface="Arial Narrow"/>
              </a:rPr>
              <a:t>пациенты с  </a:t>
            </a:r>
            <a:r>
              <a:rPr sz="1300" spc="-10" dirty="0">
                <a:latin typeface="Arial Narrow"/>
                <a:cs typeface="Arial Narrow"/>
              </a:rPr>
              <a:t>сочетанием </a:t>
            </a:r>
            <a:r>
              <a:rPr sz="1300" spc="-5" dirty="0">
                <a:latin typeface="Arial Narrow"/>
                <a:cs typeface="Arial Narrow"/>
              </a:rPr>
              <a:t>метаболического синдрома и </a:t>
            </a:r>
            <a:r>
              <a:rPr sz="1300" dirty="0">
                <a:latin typeface="Arial Narrow"/>
                <a:cs typeface="Arial Narrow"/>
              </a:rPr>
              <a:t>ХОБЛ.  </a:t>
            </a:r>
            <a:r>
              <a:rPr sz="1300" spc="-5" dirty="0">
                <a:latin typeface="Arial Narrow"/>
                <a:cs typeface="Arial Narrow"/>
              </a:rPr>
              <a:t>Эффективных подходов лечения таких больны  нет. </a:t>
            </a:r>
            <a:r>
              <a:rPr sz="1300" spc="-10" dirty="0">
                <a:latin typeface="Arial Narrow"/>
                <a:cs typeface="Arial Narrow"/>
              </a:rPr>
              <a:t>Оценены биологические </a:t>
            </a:r>
            <a:r>
              <a:rPr sz="1300" spc="-5" dirty="0">
                <a:latin typeface="Arial Narrow"/>
                <a:cs typeface="Arial Narrow"/>
              </a:rPr>
              <a:t>эффекты </a:t>
            </a:r>
            <a:r>
              <a:rPr sz="1300" b="1" spc="-10" dirty="0">
                <a:latin typeface="Arial Narrow"/>
                <a:cs typeface="Arial Narrow"/>
              </a:rPr>
              <a:t>ГПП1</a:t>
            </a:r>
            <a:r>
              <a:rPr sz="1300" spc="-10" dirty="0">
                <a:latin typeface="Arial Narrow"/>
                <a:cs typeface="Arial Narrow"/>
              </a:rPr>
              <a:t>, </a:t>
            </a:r>
            <a:r>
              <a:rPr sz="1300" spc="-5" dirty="0">
                <a:latin typeface="Arial Narrow"/>
                <a:cs typeface="Arial Narrow"/>
              </a:rPr>
              <a:t>и  действие инкретина на </a:t>
            </a:r>
            <a:r>
              <a:rPr sz="1300" spc="-10" dirty="0">
                <a:latin typeface="Arial Narrow"/>
                <a:cs typeface="Arial Narrow"/>
              </a:rPr>
              <a:t>эндотелиальные  прогениторные </a:t>
            </a:r>
            <a:r>
              <a:rPr sz="1300" spc="-5" dirty="0">
                <a:latin typeface="Arial Narrow"/>
                <a:cs typeface="Arial Narrow"/>
              </a:rPr>
              <a:t>клетки (ЭПК) </a:t>
            </a:r>
            <a:r>
              <a:rPr sz="1300" i="1" spc="-5" dirty="0">
                <a:latin typeface="Arial Narrow"/>
                <a:cs typeface="Arial Narrow"/>
              </a:rPr>
              <a:t>in </a:t>
            </a:r>
            <a:r>
              <a:rPr sz="1300" i="1" spc="-10" dirty="0">
                <a:latin typeface="Arial Narrow"/>
                <a:cs typeface="Arial Narrow"/>
              </a:rPr>
              <a:t>vitro </a:t>
            </a:r>
            <a:r>
              <a:rPr sz="1300" spc="-5" dirty="0">
                <a:latin typeface="Arial Narrow"/>
                <a:cs typeface="Arial Narrow"/>
              </a:rPr>
              <a:t>и </a:t>
            </a:r>
            <a:r>
              <a:rPr sz="1300" i="1" spc="-5" dirty="0">
                <a:latin typeface="Arial Narrow"/>
                <a:cs typeface="Arial Narrow"/>
              </a:rPr>
              <a:t>in vivo</a:t>
            </a:r>
            <a:r>
              <a:rPr sz="1300" spc="-5" dirty="0">
                <a:latin typeface="Arial Narrow"/>
                <a:cs typeface="Arial Narrow"/>
              </a:rPr>
              <a:t>.  ГПП-1 </a:t>
            </a:r>
            <a:r>
              <a:rPr sz="1300" spc="-10" dirty="0">
                <a:latin typeface="Arial Narrow"/>
                <a:cs typeface="Arial Narrow"/>
              </a:rPr>
              <a:t>уменьшает площадь эмфиземы </a:t>
            </a:r>
            <a:r>
              <a:rPr sz="1300" spc="-5" dirty="0">
                <a:latin typeface="Arial Narrow"/>
                <a:cs typeface="Arial Narrow"/>
              </a:rPr>
              <a:t>легких и  увеличивает </a:t>
            </a:r>
            <a:r>
              <a:rPr sz="1300" spc="-10" dirty="0">
                <a:latin typeface="Arial Narrow"/>
                <a:cs typeface="Arial Narrow"/>
              </a:rPr>
              <a:t>количество </a:t>
            </a:r>
            <a:r>
              <a:rPr sz="1300" spc="-5" dirty="0">
                <a:latin typeface="Arial Narrow"/>
                <a:cs typeface="Arial Narrow"/>
              </a:rPr>
              <a:t>CD31</a:t>
            </a:r>
            <a:r>
              <a:rPr sz="1275" spc="-7" baseline="26143" dirty="0">
                <a:latin typeface="Arial Narrow"/>
                <a:cs typeface="Arial Narrow"/>
              </a:rPr>
              <a:t>+ </a:t>
            </a:r>
            <a:r>
              <a:rPr sz="1300" spc="-10" dirty="0">
                <a:latin typeface="Arial Narrow"/>
                <a:cs typeface="Arial Narrow"/>
              </a:rPr>
              <a:t>эндотелиальных  </a:t>
            </a:r>
            <a:r>
              <a:rPr sz="1300" spc="-5" dirty="0">
                <a:latin typeface="Arial Narrow"/>
                <a:cs typeface="Arial Narrow"/>
              </a:rPr>
              <a:t>клеток в легких </a:t>
            </a:r>
            <a:r>
              <a:rPr sz="1300" spc="-10" dirty="0">
                <a:latin typeface="Arial Narrow"/>
                <a:cs typeface="Arial Narrow"/>
              </a:rPr>
              <a:t>мышей </a:t>
            </a:r>
            <a:r>
              <a:rPr sz="1300" spc="-5" dirty="0">
                <a:latin typeface="Arial Narrow"/>
                <a:cs typeface="Arial Narrow"/>
              </a:rPr>
              <a:t>в </a:t>
            </a:r>
            <a:r>
              <a:rPr sz="1300" spc="-10" dirty="0">
                <a:latin typeface="Arial Narrow"/>
                <a:cs typeface="Arial Narrow"/>
              </a:rPr>
              <a:t>условиях </a:t>
            </a:r>
            <a:r>
              <a:rPr sz="1300" spc="-5" dirty="0">
                <a:latin typeface="Arial Narrow"/>
                <a:cs typeface="Arial Narrow"/>
              </a:rPr>
              <a:t>введения  </a:t>
            </a:r>
            <a:r>
              <a:rPr sz="1300" spc="-10" dirty="0">
                <a:latin typeface="Arial Narrow"/>
                <a:cs typeface="Arial Narrow"/>
              </a:rPr>
              <a:t>глутамата </a:t>
            </a:r>
            <a:r>
              <a:rPr sz="1300" spc="-5" dirty="0">
                <a:latin typeface="Arial Narrow"/>
                <a:cs typeface="Arial Narrow"/>
              </a:rPr>
              <a:t>натрия и экстракта </a:t>
            </a:r>
            <a:r>
              <a:rPr sz="1300" spc="-10" dirty="0">
                <a:latin typeface="Arial Narrow"/>
                <a:cs typeface="Arial Narrow"/>
              </a:rPr>
              <a:t>сигаретного </a:t>
            </a:r>
            <a:r>
              <a:rPr sz="1300" spc="-5" dirty="0">
                <a:latin typeface="Arial Narrow"/>
                <a:cs typeface="Arial Narrow"/>
              </a:rPr>
              <a:t>дыма .  </a:t>
            </a:r>
            <a:r>
              <a:rPr sz="1300" spc="-10" dirty="0">
                <a:latin typeface="Arial Narrow"/>
                <a:cs typeface="Arial Narrow"/>
              </a:rPr>
              <a:t>Регенераторные </a:t>
            </a:r>
            <a:r>
              <a:rPr sz="1300" spc="-5" dirty="0">
                <a:latin typeface="Arial Narrow"/>
                <a:cs typeface="Arial Narrow"/>
              </a:rPr>
              <a:t>эффекты </a:t>
            </a:r>
            <a:r>
              <a:rPr sz="1300" spc="-10" dirty="0">
                <a:latin typeface="Arial Narrow"/>
                <a:cs typeface="Arial Narrow"/>
              </a:rPr>
              <a:t>GLP-1 </a:t>
            </a:r>
            <a:r>
              <a:rPr sz="1300" spc="-5" dirty="0">
                <a:latin typeface="Arial Narrow"/>
                <a:cs typeface="Arial Narrow"/>
              </a:rPr>
              <a:t>обусловлены  снижением воспаления, позитивным </a:t>
            </a:r>
            <a:r>
              <a:rPr sz="1300" spc="-10" dirty="0">
                <a:latin typeface="Arial Narrow"/>
                <a:cs typeface="Arial Narrow"/>
              </a:rPr>
              <a:t>действием  </a:t>
            </a:r>
            <a:r>
              <a:rPr sz="1300" spc="-5" dirty="0">
                <a:latin typeface="Arial Narrow"/>
                <a:cs typeface="Arial Narrow"/>
              </a:rPr>
              <a:t>на липидный </a:t>
            </a:r>
            <a:r>
              <a:rPr sz="1300" spc="-10" dirty="0">
                <a:latin typeface="Arial Narrow"/>
                <a:cs typeface="Arial Narrow"/>
              </a:rPr>
              <a:t>обмен </a:t>
            </a:r>
            <a:r>
              <a:rPr sz="1300" spc="-5" dirty="0">
                <a:latin typeface="Arial Narrow"/>
                <a:cs typeface="Arial Narrow"/>
              </a:rPr>
              <a:t>и </a:t>
            </a:r>
            <a:r>
              <a:rPr sz="1300" spc="-10" dirty="0">
                <a:latin typeface="Arial Narrow"/>
                <a:cs typeface="Arial Narrow"/>
              </a:rPr>
              <a:t>обмен </a:t>
            </a:r>
            <a:r>
              <a:rPr sz="1300" spc="-5" dirty="0">
                <a:latin typeface="Arial Narrow"/>
                <a:cs typeface="Arial Narrow"/>
              </a:rPr>
              <a:t>глюкозы, и на  эндотелиальные прогениторные клетки. </a:t>
            </a:r>
            <a:r>
              <a:rPr sz="1300" spc="-10" dirty="0">
                <a:latin typeface="Arial Narrow"/>
                <a:cs typeface="Arial Narrow"/>
              </a:rPr>
              <a:t>На  </a:t>
            </a:r>
            <a:r>
              <a:rPr sz="1300" spc="-5" dirty="0">
                <a:latin typeface="Arial Narrow"/>
                <a:cs typeface="Arial Narrow"/>
              </a:rPr>
              <a:t>основе ГПП-1 </a:t>
            </a:r>
            <a:r>
              <a:rPr sz="1300" spc="-10" dirty="0">
                <a:latin typeface="Arial Narrow"/>
                <a:cs typeface="Arial Narrow"/>
              </a:rPr>
              <a:t>предлагается создать препарат </a:t>
            </a:r>
            <a:r>
              <a:rPr sz="1300" spc="-5" dirty="0">
                <a:latin typeface="Arial Narrow"/>
                <a:cs typeface="Arial Narrow"/>
              </a:rPr>
              <a:t>в  целях стимуляции регенерации эндотелия у  </a:t>
            </a:r>
            <a:r>
              <a:rPr sz="1300" spc="-10" dirty="0">
                <a:latin typeface="Arial Narrow"/>
                <a:cs typeface="Arial Narrow"/>
              </a:rPr>
              <a:t>пациентов </a:t>
            </a:r>
            <a:r>
              <a:rPr sz="1300" spc="-5" dirty="0">
                <a:latin typeface="Arial Narrow"/>
                <a:cs typeface="Arial Narrow"/>
              </a:rPr>
              <a:t>с </a:t>
            </a:r>
            <a:r>
              <a:rPr sz="1300" spc="-10" dirty="0">
                <a:latin typeface="Arial Narrow"/>
                <a:cs typeface="Arial Narrow"/>
              </a:rPr>
              <a:t>сочетание </a:t>
            </a:r>
            <a:r>
              <a:rPr sz="1300" spc="-5" dirty="0">
                <a:latin typeface="Arial Narrow"/>
                <a:cs typeface="Arial Narrow"/>
              </a:rPr>
              <a:t>МС и</a:t>
            </a:r>
            <a:r>
              <a:rPr sz="1300" spc="50" dirty="0">
                <a:latin typeface="Arial Narrow"/>
                <a:cs typeface="Arial Narrow"/>
              </a:rPr>
              <a:t> </a:t>
            </a:r>
            <a:r>
              <a:rPr sz="1300" spc="-5" dirty="0">
                <a:latin typeface="Arial Narrow"/>
                <a:cs typeface="Arial Narrow"/>
              </a:rPr>
              <a:t>ХОБЛ.</a:t>
            </a:r>
            <a:endParaRPr sz="1300">
              <a:latin typeface="Arial Narrow"/>
              <a:cs typeface="Arial Narrow"/>
            </a:endParaRP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27982" y="1628825"/>
            <a:ext cx="4005452" cy="4784090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363339" y="399110"/>
            <a:ext cx="421830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C00000"/>
                </a:solidFill>
                <a:latin typeface="Arial Narrow"/>
                <a:cs typeface="Arial Narrow"/>
              </a:rPr>
              <a:t>Действие ГПП-1 на </a:t>
            </a:r>
            <a:r>
              <a:rPr sz="1600" dirty="0">
                <a:solidFill>
                  <a:srgbClr val="C00000"/>
                </a:solidFill>
                <a:latin typeface="Arial Narrow"/>
                <a:cs typeface="Arial Narrow"/>
              </a:rPr>
              <a:t>СD31+ </a:t>
            </a:r>
            <a:r>
              <a:rPr sz="1600" spc="-5" dirty="0">
                <a:solidFill>
                  <a:srgbClr val="C00000"/>
                </a:solidFill>
                <a:latin typeface="Arial Narrow"/>
                <a:cs typeface="Arial Narrow"/>
              </a:rPr>
              <a:t>эндотелиальные</a:t>
            </a:r>
            <a:r>
              <a:rPr sz="1600" spc="-10" dirty="0">
                <a:solidFill>
                  <a:srgbClr val="C00000"/>
                </a:solidFill>
                <a:latin typeface="Arial Narrow"/>
                <a:cs typeface="Arial Narrow"/>
              </a:rPr>
              <a:t> клетки</a:t>
            </a:r>
            <a:endParaRPr sz="16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C00000"/>
                </a:solidFill>
                <a:latin typeface="Arial Narrow"/>
                <a:cs typeface="Arial Narrow"/>
              </a:rPr>
              <a:t>лёгких у мышей C57BL/6 с сочетанием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363339" y="887094"/>
            <a:ext cx="405193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C00000"/>
                </a:solidFill>
                <a:latin typeface="Arial Narrow"/>
                <a:cs typeface="Arial Narrow"/>
              </a:rPr>
              <a:t>метаболических нарушений и </a:t>
            </a:r>
            <a:r>
              <a:rPr sz="1600" b="1" spc="-10" dirty="0">
                <a:solidFill>
                  <a:srgbClr val="C00000"/>
                </a:solidFill>
                <a:latin typeface="Arial Narrow"/>
                <a:cs typeface="Arial Narrow"/>
              </a:rPr>
              <a:t>эмфиземы</a:t>
            </a:r>
            <a:r>
              <a:rPr sz="1600" b="1" spc="-30" dirty="0">
                <a:solidFill>
                  <a:srgbClr val="C00000"/>
                </a:solidFill>
                <a:latin typeface="Arial Narrow"/>
                <a:cs typeface="Arial Narrow"/>
              </a:rPr>
              <a:t> </a:t>
            </a:r>
            <a:r>
              <a:rPr sz="1600" b="1" spc="-5" dirty="0">
                <a:solidFill>
                  <a:srgbClr val="C00000"/>
                </a:solidFill>
                <a:latin typeface="Arial Narrow"/>
                <a:cs typeface="Arial Narrow"/>
              </a:rPr>
              <a:t>лёгких</a:t>
            </a:r>
            <a:endParaRPr sz="16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5935" y="2250247"/>
            <a:ext cx="1555630" cy="179740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91692" y="2135504"/>
            <a:ext cx="81089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Times New Roman"/>
                <a:cs typeface="Times New Roman"/>
              </a:rPr>
              <a:t>За</a:t>
            </a:r>
            <a:r>
              <a:rPr sz="1600" dirty="0">
                <a:latin typeface="Times New Roman"/>
                <a:cs typeface="Times New Roman"/>
              </a:rPr>
              <a:t>р</a:t>
            </a:r>
            <a:r>
              <a:rPr sz="1600" spc="-50" dirty="0">
                <a:latin typeface="Times New Roman"/>
                <a:cs typeface="Times New Roman"/>
              </a:rPr>
              <a:t>о</a:t>
            </a:r>
            <a:r>
              <a:rPr sz="1600" spc="-5" dirty="0">
                <a:latin typeface="Times New Roman"/>
                <a:cs typeface="Times New Roman"/>
              </a:rPr>
              <a:t>дыш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47419" y="3836289"/>
            <a:ext cx="123634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Times New Roman"/>
                <a:cs typeface="Times New Roman"/>
              </a:rPr>
              <a:t>Костный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мозг</a:t>
            </a:r>
            <a:endParaRPr sz="1600">
              <a:latin typeface="Times New Roman"/>
              <a:cs typeface="Times New Roman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2837" y="4133850"/>
            <a:ext cx="874712" cy="2495550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2491739" y="3189732"/>
            <a:ext cx="5179695" cy="3150870"/>
            <a:chOff x="2491739" y="3189732"/>
            <a:chExt cx="5179695" cy="315087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43612" y="4981765"/>
              <a:ext cx="1627251" cy="85722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329050" y="5999162"/>
              <a:ext cx="2228850" cy="341630"/>
            </a:xfrm>
            <a:custGeom>
              <a:avLst/>
              <a:gdLst/>
              <a:ahLst/>
              <a:cxnLst/>
              <a:rect l="l" t="t" r="r" b="b"/>
              <a:pathLst>
                <a:path w="2228850" h="341629">
                  <a:moveTo>
                    <a:pt x="686562" y="0"/>
                  </a:moveTo>
                  <a:lnTo>
                    <a:pt x="618236" y="533"/>
                  </a:lnTo>
                  <a:lnTo>
                    <a:pt x="553720" y="11607"/>
                  </a:lnTo>
                  <a:lnTo>
                    <a:pt x="473201" y="4216"/>
                  </a:lnTo>
                  <a:lnTo>
                    <a:pt x="399161" y="11607"/>
                  </a:lnTo>
                  <a:lnTo>
                    <a:pt x="329819" y="25323"/>
                  </a:lnTo>
                  <a:lnTo>
                    <a:pt x="268859" y="21628"/>
                  </a:lnTo>
                  <a:lnTo>
                    <a:pt x="213233" y="30073"/>
                  </a:lnTo>
                  <a:lnTo>
                    <a:pt x="163575" y="49593"/>
                  </a:lnTo>
                  <a:lnTo>
                    <a:pt x="71374" y="65417"/>
                  </a:lnTo>
                  <a:lnTo>
                    <a:pt x="15239" y="105511"/>
                  </a:lnTo>
                  <a:lnTo>
                    <a:pt x="0" y="151930"/>
                  </a:lnTo>
                  <a:lnTo>
                    <a:pt x="17399" y="187274"/>
                  </a:lnTo>
                  <a:lnTo>
                    <a:pt x="57150" y="216814"/>
                  </a:lnTo>
                  <a:lnTo>
                    <a:pt x="118999" y="234226"/>
                  </a:lnTo>
                  <a:lnTo>
                    <a:pt x="160400" y="253212"/>
                  </a:lnTo>
                  <a:lnTo>
                    <a:pt x="211200" y="263232"/>
                  </a:lnTo>
                  <a:lnTo>
                    <a:pt x="270001" y="262178"/>
                  </a:lnTo>
                  <a:lnTo>
                    <a:pt x="331850" y="285927"/>
                  </a:lnTo>
                  <a:lnTo>
                    <a:pt x="402336" y="291719"/>
                  </a:lnTo>
                  <a:lnTo>
                    <a:pt x="478027" y="279590"/>
                  </a:lnTo>
                  <a:lnTo>
                    <a:pt x="540003" y="292773"/>
                  </a:lnTo>
                  <a:lnTo>
                    <a:pt x="602996" y="294360"/>
                  </a:lnTo>
                  <a:lnTo>
                    <a:pt x="669163" y="286448"/>
                  </a:lnTo>
                  <a:lnTo>
                    <a:pt x="738504" y="304914"/>
                  </a:lnTo>
                  <a:lnTo>
                    <a:pt x="816356" y="326542"/>
                  </a:lnTo>
                  <a:lnTo>
                    <a:pt x="890904" y="326009"/>
                  </a:lnTo>
                  <a:lnTo>
                    <a:pt x="970407" y="341312"/>
                  </a:lnTo>
                  <a:lnTo>
                    <a:pt x="1052957" y="341312"/>
                  </a:lnTo>
                  <a:lnTo>
                    <a:pt x="1133983" y="324434"/>
                  </a:lnTo>
                  <a:lnTo>
                    <a:pt x="1199641" y="330238"/>
                  </a:lnTo>
                  <a:lnTo>
                    <a:pt x="1327658" y="319684"/>
                  </a:lnTo>
                  <a:lnTo>
                    <a:pt x="1401318" y="323380"/>
                  </a:lnTo>
                  <a:lnTo>
                    <a:pt x="1469644" y="304914"/>
                  </a:lnTo>
                  <a:lnTo>
                    <a:pt x="1537843" y="278536"/>
                  </a:lnTo>
                  <a:lnTo>
                    <a:pt x="1596644" y="281178"/>
                  </a:lnTo>
                  <a:lnTo>
                    <a:pt x="1652777" y="274840"/>
                  </a:lnTo>
                  <a:lnTo>
                    <a:pt x="1707261" y="267982"/>
                  </a:lnTo>
                  <a:lnTo>
                    <a:pt x="1766570" y="271145"/>
                  </a:lnTo>
                  <a:lnTo>
                    <a:pt x="1876171" y="253745"/>
                  </a:lnTo>
                  <a:lnTo>
                    <a:pt x="1942338" y="253212"/>
                  </a:lnTo>
                  <a:lnTo>
                    <a:pt x="2003298" y="241084"/>
                  </a:lnTo>
                  <a:lnTo>
                    <a:pt x="2056764" y="228942"/>
                  </a:lnTo>
                  <a:lnTo>
                    <a:pt x="2152015" y="214706"/>
                  </a:lnTo>
                  <a:lnTo>
                    <a:pt x="2210308" y="187794"/>
                  </a:lnTo>
                  <a:lnTo>
                    <a:pt x="2228850" y="157734"/>
                  </a:lnTo>
                  <a:lnTo>
                    <a:pt x="2214499" y="136105"/>
                  </a:lnTo>
                  <a:lnTo>
                    <a:pt x="2171573" y="117640"/>
                  </a:lnTo>
                  <a:lnTo>
                    <a:pt x="2101215" y="102336"/>
                  </a:lnTo>
                  <a:lnTo>
                    <a:pt x="2053589" y="85991"/>
                  </a:lnTo>
                  <a:lnTo>
                    <a:pt x="2000123" y="83350"/>
                  </a:lnTo>
                  <a:lnTo>
                    <a:pt x="1939163" y="80708"/>
                  </a:lnTo>
                  <a:lnTo>
                    <a:pt x="1873503" y="66471"/>
                  </a:lnTo>
                  <a:lnTo>
                    <a:pt x="1801495" y="59613"/>
                  </a:lnTo>
                  <a:lnTo>
                    <a:pt x="1726311" y="62242"/>
                  </a:lnTo>
                  <a:lnTo>
                    <a:pt x="1658112" y="52222"/>
                  </a:lnTo>
                  <a:lnTo>
                    <a:pt x="1586102" y="42202"/>
                  </a:lnTo>
                  <a:lnTo>
                    <a:pt x="1510411" y="46951"/>
                  </a:lnTo>
                  <a:lnTo>
                    <a:pt x="1447927" y="39560"/>
                  </a:lnTo>
                  <a:lnTo>
                    <a:pt x="1385443" y="53809"/>
                  </a:lnTo>
                  <a:lnTo>
                    <a:pt x="1318133" y="65938"/>
                  </a:lnTo>
                  <a:lnTo>
                    <a:pt x="1257300" y="54330"/>
                  </a:lnTo>
                  <a:lnTo>
                    <a:pt x="1195832" y="51168"/>
                  </a:lnTo>
                  <a:lnTo>
                    <a:pt x="1133983" y="56972"/>
                  </a:lnTo>
                  <a:lnTo>
                    <a:pt x="1100582" y="48006"/>
                  </a:lnTo>
                  <a:lnTo>
                    <a:pt x="1037589" y="47472"/>
                  </a:lnTo>
                  <a:lnTo>
                    <a:pt x="975613" y="50647"/>
                  </a:lnTo>
                  <a:lnTo>
                    <a:pt x="904239" y="29540"/>
                  </a:lnTo>
                  <a:lnTo>
                    <a:pt x="827404" y="10020"/>
                  </a:lnTo>
                  <a:lnTo>
                    <a:pt x="759078" y="8966"/>
                  </a:lnTo>
                  <a:lnTo>
                    <a:pt x="686562" y="0"/>
                  </a:lnTo>
                  <a:close/>
                </a:path>
              </a:pathLst>
            </a:custGeom>
            <a:solidFill>
              <a:srgbClr val="EE9B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435350" y="6021387"/>
              <a:ext cx="2005330" cy="297180"/>
            </a:xfrm>
            <a:custGeom>
              <a:avLst/>
              <a:gdLst/>
              <a:ahLst/>
              <a:cxnLst/>
              <a:rect l="l" t="t" r="r" b="b"/>
              <a:pathLst>
                <a:path w="2005329" h="297179">
                  <a:moveTo>
                    <a:pt x="616965" y="0"/>
                  </a:moveTo>
                  <a:lnTo>
                    <a:pt x="555625" y="1587"/>
                  </a:lnTo>
                  <a:lnTo>
                    <a:pt x="497459" y="10617"/>
                  </a:lnTo>
                  <a:lnTo>
                    <a:pt x="425450" y="4254"/>
                  </a:lnTo>
                  <a:lnTo>
                    <a:pt x="358775" y="10617"/>
                  </a:lnTo>
                  <a:lnTo>
                    <a:pt x="296290" y="22834"/>
                  </a:lnTo>
                  <a:lnTo>
                    <a:pt x="241808" y="19646"/>
                  </a:lnTo>
                  <a:lnTo>
                    <a:pt x="192150" y="27609"/>
                  </a:lnTo>
                  <a:lnTo>
                    <a:pt x="147065" y="44615"/>
                  </a:lnTo>
                  <a:lnTo>
                    <a:pt x="64515" y="57886"/>
                  </a:lnTo>
                  <a:lnTo>
                    <a:pt x="13715" y="93992"/>
                  </a:lnTo>
                  <a:lnTo>
                    <a:pt x="0" y="134886"/>
                  </a:lnTo>
                  <a:lnTo>
                    <a:pt x="15366" y="165684"/>
                  </a:lnTo>
                  <a:lnTo>
                    <a:pt x="51308" y="192239"/>
                  </a:lnTo>
                  <a:lnTo>
                    <a:pt x="107441" y="207645"/>
                  </a:lnTo>
                  <a:lnTo>
                    <a:pt x="144525" y="224104"/>
                  </a:lnTo>
                  <a:lnTo>
                    <a:pt x="189991" y="232600"/>
                  </a:lnTo>
                  <a:lnTo>
                    <a:pt x="242315" y="232067"/>
                  </a:lnTo>
                  <a:lnTo>
                    <a:pt x="298450" y="252780"/>
                  </a:lnTo>
                  <a:lnTo>
                    <a:pt x="361441" y="258089"/>
                  </a:lnTo>
                  <a:lnTo>
                    <a:pt x="429640" y="247472"/>
                  </a:lnTo>
                  <a:lnTo>
                    <a:pt x="485266" y="259156"/>
                  </a:lnTo>
                  <a:lnTo>
                    <a:pt x="541909" y="260223"/>
                  </a:lnTo>
                  <a:lnTo>
                    <a:pt x="601726" y="253314"/>
                  </a:lnTo>
                  <a:lnTo>
                    <a:pt x="663066" y="268719"/>
                  </a:lnTo>
                  <a:lnTo>
                    <a:pt x="730758" y="285178"/>
                  </a:lnTo>
                  <a:lnTo>
                    <a:pt x="796416" y="283591"/>
                  </a:lnTo>
                  <a:lnTo>
                    <a:pt x="867790" y="296862"/>
                  </a:lnTo>
                  <a:lnTo>
                    <a:pt x="941959" y="296862"/>
                  </a:lnTo>
                  <a:lnTo>
                    <a:pt x="1014984" y="281990"/>
                  </a:lnTo>
                  <a:lnTo>
                    <a:pt x="1075816" y="288899"/>
                  </a:lnTo>
                  <a:lnTo>
                    <a:pt x="1135634" y="286245"/>
                  </a:lnTo>
                  <a:lnTo>
                    <a:pt x="1193800" y="282524"/>
                  </a:lnTo>
                  <a:lnTo>
                    <a:pt x="1259966" y="287299"/>
                  </a:lnTo>
                  <a:lnTo>
                    <a:pt x="1322451" y="272427"/>
                  </a:lnTo>
                  <a:lnTo>
                    <a:pt x="1383791" y="250126"/>
                  </a:lnTo>
                  <a:lnTo>
                    <a:pt x="1436115" y="252780"/>
                  </a:lnTo>
                  <a:lnTo>
                    <a:pt x="1486915" y="246938"/>
                  </a:lnTo>
                  <a:lnTo>
                    <a:pt x="1536191" y="241630"/>
                  </a:lnTo>
                  <a:lnTo>
                    <a:pt x="1589659" y="243751"/>
                  </a:lnTo>
                  <a:lnTo>
                    <a:pt x="1640459" y="236321"/>
                  </a:lnTo>
                  <a:lnTo>
                    <a:pt x="1687576" y="228892"/>
                  </a:lnTo>
                  <a:lnTo>
                    <a:pt x="1747265" y="227825"/>
                  </a:lnTo>
                  <a:lnTo>
                    <a:pt x="1801876" y="217728"/>
                  </a:lnTo>
                  <a:lnTo>
                    <a:pt x="1850009" y="206578"/>
                  </a:lnTo>
                  <a:lnTo>
                    <a:pt x="1936241" y="194373"/>
                  </a:lnTo>
                  <a:lnTo>
                    <a:pt x="1988058" y="170472"/>
                  </a:lnTo>
                  <a:lnTo>
                    <a:pt x="2005076" y="143383"/>
                  </a:lnTo>
                  <a:lnTo>
                    <a:pt x="1991740" y="125336"/>
                  </a:lnTo>
                  <a:lnTo>
                    <a:pt x="1953133" y="108864"/>
                  </a:lnTo>
                  <a:lnTo>
                    <a:pt x="1889633" y="94526"/>
                  </a:lnTo>
                  <a:lnTo>
                    <a:pt x="1847850" y="80721"/>
                  </a:lnTo>
                  <a:lnTo>
                    <a:pt x="1799716" y="78066"/>
                  </a:lnTo>
                  <a:lnTo>
                    <a:pt x="1744726" y="75945"/>
                  </a:lnTo>
                  <a:lnTo>
                    <a:pt x="1685416" y="63195"/>
                  </a:lnTo>
                  <a:lnTo>
                    <a:pt x="1620901" y="57353"/>
                  </a:lnTo>
                  <a:lnTo>
                    <a:pt x="1552575" y="60007"/>
                  </a:lnTo>
                  <a:lnTo>
                    <a:pt x="1491741" y="50977"/>
                  </a:lnTo>
                  <a:lnTo>
                    <a:pt x="1427226" y="41948"/>
                  </a:lnTo>
                  <a:lnTo>
                    <a:pt x="1358900" y="45669"/>
                  </a:lnTo>
                  <a:lnTo>
                    <a:pt x="1302765" y="38239"/>
                  </a:lnTo>
                  <a:lnTo>
                    <a:pt x="1245615" y="48856"/>
                  </a:lnTo>
                  <a:lnTo>
                    <a:pt x="1184275" y="58420"/>
                  </a:lnTo>
                  <a:lnTo>
                    <a:pt x="1129284" y="47790"/>
                  </a:lnTo>
                  <a:lnTo>
                    <a:pt x="1071626" y="42481"/>
                  </a:lnTo>
                  <a:lnTo>
                    <a:pt x="1014984" y="45669"/>
                  </a:lnTo>
                  <a:lnTo>
                    <a:pt x="985265" y="38239"/>
                  </a:lnTo>
                  <a:lnTo>
                    <a:pt x="928751" y="37706"/>
                  </a:lnTo>
                  <a:lnTo>
                    <a:pt x="872616" y="40893"/>
                  </a:lnTo>
                  <a:lnTo>
                    <a:pt x="809116" y="23368"/>
                  </a:lnTo>
                  <a:lnTo>
                    <a:pt x="742950" y="8496"/>
                  </a:lnTo>
                  <a:lnTo>
                    <a:pt x="682625" y="8496"/>
                  </a:lnTo>
                  <a:lnTo>
                    <a:pt x="616965" y="0"/>
                  </a:lnTo>
                  <a:close/>
                </a:path>
              </a:pathLst>
            </a:custGeom>
            <a:solidFill>
              <a:srgbClr val="EFA3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540125" y="6046787"/>
              <a:ext cx="1783080" cy="247650"/>
            </a:xfrm>
            <a:custGeom>
              <a:avLst/>
              <a:gdLst/>
              <a:ahLst/>
              <a:cxnLst/>
              <a:rect l="l" t="t" r="r" b="b"/>
              <a:pathLst>
                <a:path w="1783079" h="247650">
                  <a:moveTo>
                    <a:pt x="547497" y="0"/>
                  </a:moveTo>
                  <a:lnTo>
                    <a:pt x="493522" y="533"/>
                  </a:lnTo>
                  <a:lnTo>
                    <a:pt x="441578" y="8432"/>
                  </a:lnTo>
                  <a:lnTo>
                    <a:pt x="377571" y="3682"/>
                  </a:lnTo>
                  <a:lnTo>
                    <a:pt x="318262" y="8432"/>
                  </a:lnTo>
                  <a:lnTo>
                    <a:pt x="262636" y="18973"/>
                  </a:lnTo>
                  <a:lnTo>
                    <a:pt x="214502" y="16865"/>
                  </a:lnTo>
                  <a:lnTo>
                    <a:pt x="169925" y="23710"/>
                  </a:lnTo>
                  <a:lnTo>
                    <a:pt x="130810" y="37934"/>
                  </a:lnTo>
                  <a:lnTo>
                    <a:pt x="56641" y="49529"/>
                  </a:lnTo>
                  <a:lnTo>
                    <a:pt x="11684" y="80086"/>
                  </a:lnTo>
                  <a:lnTo>
                    <a:pt x="0" y="114871"/>
                  </a:lnTo>
                  <a:lnTo>
                    <a:pt x="13208" y="141211"/>
                  </a:lnTo>
                  <a:lnTo>
                    <a:pt x="45592" y="163868"/>
                  </a:lnTo>
                  <a:lnTo>
                    <a:pt x="94741" y="177037"/>
                  </a:lnTo>
                  <a:lnTo>
                    <a:pt x="127635" y="190741"/>
                  </a:lnTo>
                  <a:lnTo>
                    <a:pt x="168401" y="198120"/>
                  </a:lnTo>
                  <a:lnTo>
                    <a:pt x="215011" y="197599"/>
                  </a:lnTo>
                  <a:lnTo>
                    <a:pt x="264795" y="215506"/>
                  </a:lnTo>
                  <a:lnTo>
                    <a:pt x="320294" y="219722"/>
                  </a:lnTo>
                  <a:lnTo>
                    <a:pt x="381762" y="210769"/>
                  </a:lnTo>
                  <a:lnTo>
                    <a:pt x="430529" y="220256"/>
                  </a:lnTo>
                  <a:lnTo>
                    <a:pt x="481329" y="221310"/>
                  </a:lnTo>
                  <a:lnTo>
                    <a:pt x="534288" y="216039"/>
                  </a:lnTo>
                  <a:lnTo>
                    <a:pt x="587248" y="227101"/>
                  </a:lnTo>
                  <a:lnTo>
                    <a:pt x="645413" y="238696"/>
                  </a:lnTo>
                  <a:lnTo>
                    <a:pt x="702563" y="236054"/>
                  </a:lnTo>
                  <a:lnTo>
                    <a:pt x="766190" y="247650"/>
                  </a:lnTo>
                  <a:lnTo>
                    <a:pt x="831850" y="247650"/>
                  </a:lnTo>
                  <a:lnTo>
                    <a:pt x="896365" y="235000"/>
                  </a:lnTo>
                  <a:lnTo>
                    <a:pt x="951991" y="241858"/>
                  </a:lnTo>
                  <a:lnTo>
                    <a:pt x="1007110" y="242379"/>
                  </a:lnTo>
                  <a:lnTo>
                    <a:pt x="1059434" y="240271"/>
                  </a:lnTo>
                  <a:lnTo>
                    <a:pt x="1119377" y="245021"/>
                  </a:lnTo>
                  <a:lnTo>
                    <a:pt x="1175512" y="235534"/>
                  </a:lnTo>
                  <a:lnTo>
                    <a:pt x="1230502" y="217614"/>
                  </a:lnTo>
                  <a:lnTo>
                    <a:pt x="1277620" y="219722"/>
                  </a:lnTo>
                  <a:lnTo>
                    <a:pt x="1322704" y="215506"/>
                  </a:lnTo>
                  <a:lnTo>
                    <a:pt x="1366012" y="210235"/>
                  </a:lnTo>
                  <a:lnTo>
                    <a:pt x="1413128" y="211823"/>
                  </a:lnTo>
                  <a:lnTo>
                    <a:pt x="1458214" y="205498"/>
                  </a:lnTo>
                  <a:lnTo>
                    <a:pt x="1501139" y="199174"/>
                  </a:lnTo>
                  <a:lnTo>
                    <a:pt x="1553972" y="198653"/>
                  </a:lnTo>
                  <a:lnTo>
                    <a:pt x="1602232" y="190220"/>
                  </a:lnTo>
                  <a:lnTo>
                    <a:pt x="1645158" y="180200"/>
                  </a:lnTo>
                  <a:lnTo>
                    <a:pt x="1721358" y="169672"/>
                  </a:lnTo>
                  <a:lnTo>
                    <a:pt x="1767459" y="149123"/>
                  </a:lnTo>
                  <a:lnTo>
                    <a:pt x="1782826" y="126987"/>
                  </a:lnTo>
                  <a:lnTo>
                    <a:pt x="1771141" y="110655"/>
                  </a:lnTo>
                  <a:lnTo>
                    <a:pt x="1736725" y="96951"/>
                  </a:lnTo>
                  <a:lnTo>
                    <a:pt x="1680590" y="84836"/>
                  </a:lnTo>
                  <a:lnTo>
                    <a:pt x="1642490" y="72720"/>
                  </a:lnTo>
                  <a:lnTo>
                    <a:pt x="1599564" y="70612"/>
                  </a:lnTo>
                  <a:lnTo>
                    <a:pt x="1550797" y="69024"/>
                  </a:lnTo>
                  <a:lnTo>
                    <a:pt x="1498473" y="57962"/>
                  </a:lnTo>
                  <a:lnTo>
                    <a:pt x="1441196" y="53212"/>
                  </a:lnTo>
                  <a:lnTo>
                    <a:pt x="1380871" y="55321"/>
                  </a:lnTo>
                  <a:lnTo>
                    <a:pt x="1269111" y="40043"/>
                  </a:lnTo>
                  <a:lnTo>
                    <a:pt x="1208786" y="43738"/>
                  </a:lnTo>
                  <a:lnTo>
                    <a:pt x="1158494" y="35826"/>
                  </a:lnTo>
                  <a:lnTo>
                    <a:pt x="1106677" y="42684"/>
                  </a:lnTo>
                  <a:lnTo>
                    <a:pt x="1052067" y="49529"/>
                  </a:lnTo>
                  <a:lnTo>
                    <a:pt x="1001267" y="38468"/>
                  </a:lnTo>
                  <a:lnTo>
                    <a:pt x="947801" y="31610"/>
                  </a:lnTo>
                  <a:lnTo>
                    <a:pt x="896365" y="33197"/>
                  </a:lnTo>
                  <a:lnTo>
                    <a:pt x="870458" y="26873"/>
                  </a:lnTo>
                  <a:lnTo>
                    <a:pt x="819658" y="26339"/>
                  </a:lnTo>
                  <a:lnTo>
                    <a:pt x="770382" y="28981"/>
                  </a:lnTo>
                  <a:lnTo>
                    <a:pt x="715390" y="15811"/>
                  </a:lnTo>
                  <a:lnTo>
                    <a:pt x="658113" y="5791"/>
                  </a:lnTo>
                  <a:lnTo>
                    <a:pt x="605789" y="6845"/>
                  </a:lnTo>
                  <a:lnTo>
                    <a:pt x="547497" y="0"/>
                  </a:lnTo>
                  <a:close/>
                </a:path>
              </a:pathLst>
            </a:custGeom>
            <a:solidFill>
              <a:srgbClr val="F1AD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646550" y="6070600"/>
              <a:ext cx="1558925" cy="206375"/>
            </a:xfrm>
            <a:custGeom>
              <a:avLst/>
              <a:gdLst/>
              <a:ahLst/>
              <a:cxnLst/>
              <a:rect l="l" t="t" r="r" b="b"/>
              <a:pathLst>
                <a:path w="1558925" h="206375">
                  <a:moveTo>
                    <a:pt x="478282" y="0"/>
                  </a:moveTo>
                  <a:lnTo>
                    <a:pt x="430149" y="533"/>
                  </a:lnTo>
                  <a:lnTo>
                    <a:pt x="385699" y="6857"/>
                  </a:lnTo>
                  <a:lnTo>
                    <a:pt x="329564" y="2641"/>
                  </a:lnTo>
                  <a:lnTo>
                    <a:pt x="277749" y="6857"/>
                  </a:lnTo>
                  <a:lnTo>
                    <a:pt x="229615" y="15836"/>
                  </a:lnTo>
                  <a:lnTo>
                    <a:pt x="187325" y="13728"/>
                  </a:lnTo>
                  <a:lnTo>
                    <a:pt x="148589" y="19532"/>
                  </a:lnTo>
                  <a:lnTo>
                    <a:pt x="114300" y="31673"/>
                  </a:lnTo>
                  <a:lnTo>
                    <a:pt x="49657" y="40640"/>
                  </a:lnTo>
                  <a:lnTo>
                    <a:pt x="10540" y="66509"/>
                  </a:lnTo>
                  <a:lnTo>
                    <a:pt x="0" y="96062"/>
                  </a:lnTo>
                  <a:lnTo>
                    <a:pt x="11557" y="117703"/>
                  </a:lnTo>
                  <a:lnTo>
                    <a:pt x="39624" y="136702"/>
                  </a:lnTo>
                  <a:lnTo>
                    <a:pt x="83058" y="147789"/>
                  </a:lnTo>
                  <a:lnTo>
                    <a:pt x="111125" y="159397"/>
                  </a:lnTo>
                  <a:lnTo>
                    <a:pt x="147065" y="165734"/>
                  </a:lnTo>
                  <a:lnTo>
                    <a:pt x="187833" y="165734"/>
                  </a:lnTo>
                  <a:lnTo>
                    <a:pt x="231139" y="179984"/>
                  </a:lnTo>
                  <a:lnTo>
                    <a:pt x="279908" y="183680"/>
                  </a:lnTo>
                  <a:lnTo>
                    <a:pt x="332739" y="176288"/>
                  </a:lnTo>
                  <a:lnTo>
                    <a:pt x="376174" y="184200"/>
                  </a:lnTo>
                  <a:lnTo>
                    <a:pt x="420115" y="185788"/>
                  </a:lnTo>
                  <a:lnTo>
                    <a:pt x="466089" y="180517"/>
                  </a:lnTo>
                  <a:lnTo>
                    <a:pt x="511683" y="188429"/>
                  </a:lnTo>
                  <a:lnTo>
                    <a:pt x="560324" y="194767"/>
                  </a:lnTo>
                  <a:lnTo>
                    <a:pt x="608457" y="191592"/>
                  </a:lnTo>
                  <a:lnTo>
                    <a:pt x="664083" y="200571"/>
                  </a:lnTo>
                  <a:lnTo>
                    <a:pt x="720725" y="200571"/>
                  </a:lnTo>
                  <a:lnTo>
                    <a:pt x="777875" y="189484"/>
                  </a:lnTo>
                  <a:lnTo>
                    <a:pt x="827024" y="196875"/>
                  </a:lnTo>
                  <a:lnTo>
                    <a:pt x="878332" y="200571"/>
                  </a:lnTo>
                  <a:lnTo>
                    <a:pt x="925449" y="201091"/>
                  </a:lnTo>
                  <a:lnTo>
                    <a:pt x="977900" y="206375"/>
                  </a:lnTo>
                  <a:lnTo>
                    <a:pt x="1028064" y="200571"/>
                  </a:lnTo>
                  <a:lnTo>
                    <a:pt x="1076325" y="187375"/>
                  </a:lnTo>
                  <a:lnTo>
                    <a:pt x="1117600" y="188950"/>
                  </a:lnTo>
                  <a:lnTo>
                    <a:pt x="1156715" y="185267"/>
                  </a:lnTo>
                  <a:lnTo>
                    <a:pt x="1194815" y="181038"/>
                  </a:lnTo>
                  <a:lnTo>
                    <a:pt x="1236090" y="182626"/>
                  </a:lnTo>
                  <a:lnTo>
                    <a:pt x="1312290" y="171538"/>
                  </a:lnTo>
                  <a:lnTo>
                    <a:pt x="1358900" y="171005"/>
                  </a:lnTo>
                  <a:lnTo>
                    <a:pt x="1401190" y="163626"/>
                  </a:lnTo>
                  <a:lnTo>
                    <a:pt x="1438275" y="156235"/>
                  </a:lnTo>
                  <a:lnTo>
                    <a:pt x="1504950" y="147256"/>
                  </a:lnTo>
                  <a:lnTo>
                    <a:pt x="1545082" y="129844"/>
                  </a:lnTo>
                  <a:lnTo>
                    <a:pt x="1558925" y="111366"/>
                  </a:lnTo>
                  <a:lnTo>
                    <a:pt x="1548257" y="97650"/>
                  </a:lnTo>
                  <a:lnTo>
                    <a:pt x="1518665" y="86029"/>
                  </a:lnTo>
                  <a:lnTo>
                    <a:pt x="1469389" y="76009"/>
                  </a:lnTo>
                  <a:lnTo>
                    <a:pt x="1436624" y="65976"/>
                  </a:lnTo>
                  <a:lnTo>
                    <a:pt x="1356740" y="62814"/>
                  </a:lnTo>
                  <a:lnTo>
                    <a:pt x="1310639" y="53835"/>
                  </a:lnTo>
                  <a:lnTo>
                    <a:pt x="1260475" y="49618"/>
                  </a:lnTo>
                  <a:lnTo>
                    <a:pt x="1208024" y="51193"/>
                  </a:lnTo>
                  <a:lnTo>
                    <a:pt x="1160399" y="44869"/>
                  </a:lnTo>
                  <a:lnTo>
                    <a:pt x="1110614" y="38531"/>
                  </a:lnTo>
                  <a:lnTo>
                    <a:pt x="1057275" y="41173"/>
                  </a:lnTo>
                  <a:lnTo>
                    <a:pt x="1012189" y="33248"/>
                  </a:lnTo>
                  <a:lnTo>
                    <a:pt x="966724" y="35890"/>
                  </a:lnTo>
                  <a:lnTo>
                    <a:pt x="918590" y="40640"/>
                  </a:lnTo>
                  <a:lnTo>
                    <a:pt x="873125" y="30606"/>
                  </a:lnTo>
                  <a:lnTo>
                    <a:pt x="823849" y="21107"/>
                  </a:lnTo>
                  <a:lnTo>
                    <a:pt x="777875" y="21107"/>
                  </a:lnTo>
                  <a:lnTo>
                    <a:pt x="755014" y="15836"/>
                  </a:lnTo>
                  <a:lnTo>
                    <a:pt x="711200" y="15303"/>
                  </a:lnTo>
                  <a:lnTo>
                    <a:pt x="667765" y="17411"/>
                  </a:lnTo>
                  <a:lnTo>
                    <a:pt x="620649" y="7912"/>
                  </a:lnTo>
                  <a:lnTo>
                    <a:pt x="573532" y="2641"/>
                  </a:lnTo>
                  <a:lnTo>
                    <a:pt x="529082" y="5803"/>
                  </a:lnTo>
                  <a:lnTo>
                    <a:pt x="478282" y="0"/>
                  </a:lnTo>
                  <a:close/>
                </a:path>
              </a:pathLst>
            </a:custGeom>
            <a:solidFill>
              <a:srgbClr val="F4B8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751325" y="6094412"/>
              <a:ext cx="1335405" cy="168275"/>
            </a:xfrm>
            <a:custGeom>
              <a:avLst/>
              <a:gdLst/>
              <a:ahLst/>
              <a:cxnLst/>
              <a:rect l="l" t="t" r="r" b="b"/>
              <a:pathLst>
                <a:path w="1335404" h="168275">
                  <a:moveTo>
                    <a:pt x="409194" y="0"/>
                  </a:moveTo>
                  <a:lnTo>
                    <a:pt x="368426" y="533"/>
                  </a:lnTo>
                  <a:lnTo>
                    <a:pt x="329819" y="5816"/>
                  </a:lnTo>
                  <a:lnTo>
                    <a:pt x="282321" y="2120"/>
                  </a:lnTo>
                  <a:lnTo>
                    <a:pt x="237871" y="5816"/>
                  </a:lnTo>
                  <a:lnTo>
                    <a:pt x="197103" y="13233"/>
                  </a:lnTo>
                  <a:lnTo>
                    <a:pt x="160147" y="11112"/>
                  </a:lnTo>
                  <a:lnTo>
                    <a:pt x="127381" y="15875"/>
                  </a:lnTo>
                  <a:lnTo>
                    <a:pt x="97789" y="25933"/>
                  </a:lnTo>
                  <a:lnTo>
                    <a:pt x="43307" y="33337"/>
                  </a:lnTo>
                  <a:lnTo>
                    <a:pt x="9398" y="53975"/>
                  </a:lnTo>
                  <a:lnTo>
                    <a:pt x="0" y="77787"/>
                  </a:lnTo>
                  <a:lnTo>
                    <a:pt x="10540" y="95250"/>
                  </a:lnTo>
                  <a:lnTo>
                    <a:pt x="34289" y="110591"/>
                  </a:lnTo>
                  <a:lnTo>
                    <a:pt x="71374" y="119062"/>
                  </a:lnTo>
                  <a:lnTo>
                    <a:pt x="95631" y="128587"/>
                  </a:lnTo>
                  <a:lnTo>
                    <a:pt x="126364" y="133350"/>
                  </a:lnTo>
                  <a:lnTo>
                    <a:pt x="160654" y="133350"/>
                  </a:lnTo>
                  <a:lnTo>
                    <a:pt x="198247" y="144995"/>
                  </a:lnTo>
                  <a:lnTo>
                    <a:pt x="239522" y="148170"/>
                  </a:lnTo>
                  <a:lnTo>
                    <a:pt x="284988" y="142341"/>
                  </a:lnTo>
                  <a:lnTo>
                    <a:pt x="321945" y="149225"/>
                  </a:lnTo>
                  <a:lnTo>
                    <a:pt x="359537" y="149758"/>
                  </a:lnTo>
                  <a:lnTo>
                    <a:pt x="399161" y="145516"/>
                  </a:lnTo>
                  <a:lnTo>
                    <a:pt x="436118" y="150279"/>
                  </a:lnTo>
                  <a:lnTo>
                    <a:pt x="474725" y="151866"/>
                  </a:lnTo>
                  <a:lnTo>
                    <a:pt x="514350" y="146583"/>
                  </a:lnTo>
                  <a:lnTo>
                    <a:pt x="561975" y="153987"/>
                  </a:lnTo>
                  <a:lnTo>
                    <a:pt x="611124" y="153987"/>
                  </a:lnTo>
                  <a:lnTo>
                    <a:pt x="659257" y="145516"/>
                  </a:lnTo>
                  <a:lnTo>
                    <a:pt x="703199" y="152933"/>
                  </a:lnTo>
                  <a:lnTo>
                    <a:pt x="749681" y="159804"/>
                  </a:lnTo>
                  <a:lnTo>
                    <a:pt x="791463" y="161925"/>
                  </a:lnTo>
                  <a:lnTo>
                    <a:pt x="836929" y="168275"/>
                  </a:lnTo>
                  <a:lnTo>
                    <a:pt x="880363" y="166154"/>
                  </a:lnTo>
                  <a:lnTo>
                    <a:pt x="923163" y="157162"/>
                  </a:lnTo>
                  <a:lnTo>
                    <a:pt x="958088" y="158750"/>
                  </a:lnTo>
                  <a:lnTo>
                    <a:pt x="991870" y="155575"/>
                  </a:lnTo>
                  <a:lnTo>
                    <a:pt x="1024127" y="151866"/>
                  </a:lnTo>
                  <a:lnTo>
                    <a:pt x="1059561" y="153454"/>
                  </a:lnTo>
                  <a:lnTo>
                    <a:pt x="1124585" y="144995"/>
                  </a:lnTo>
                  <a:lnTo>
                    <a:pt x="1164209" y="144462"/>
                  </a:lnTo>
                  <a:lnTo>
                    <a:pt x="1200150" y="138645"/>
                  </a:lnTo>
                  <a:lnTo>
                    <a:pt x="1232408" y="132295"/>
                  </a:lnTo>
                  <a:lnTo>
                    <a:pt x="1289558" y="125412"/>
                  </a:lnTo>
                  <a:lnTo>
                    <a:pt x="1323339" y="111125"/>
                  </a:lnTo>
                  <a:lnTo>
                    <a:pt x="1335024" y="95783"/>
                  </a:lnTo>
                  <a:lnTo>
                    <a:pt x="1326007" y="85191"/>
                  </a:lnTo>
                  <a:lnTo>
                    <a:pt x="1300607" y="75666"/>
                  </a:lnTo>
                  <a:lnTo>
                    <a:pt x="1258824" y="67729"/>
                  </a:lnTo>
                  <a:lnTo>
                    <a:pt x="1230884" y="59791"/>
                  </a:lnTo>
                  <a:lnTo>
                    <a:pt x="1162177" y="56616"/>
                  </a:lnTo>
                  <a:lnTo>
                    <a:pt x="1122934" y="49745"/>
                  </a:lnTo>
                  <a:lnTo>
                    <a:pt x="1080135" y="46570"/>
                  </a:lnTo>
                  <a:lnTo>
                    <a:pt x="1035176" y="47625"/>
                  </a:lnTo>
                  <a:lnTo>
                    <a:pt x="994537" y="42329"/>
                  </a:lnTo>
                  <a:lnTo>
                    <a:pt x="951738" y="37566"/>
                  </a:lnTo>
                  <a:lnTo>
                    <a:pt x="906779" y="39687"/>
                  </a:lnTo>
                  <a:lnTo>
                    <a:pt x="867663" y="31216"/>
                  </a:lnTo>
                  <a:lnTo>
                    <a:pt x="827404" y="30695"/>
                  </a:lnTo>
                  <a:lnTo>
                    <a:pt x="785622" y="32804"/>
                  </a:lnTo>
                  <a:lnTo>
                    <a:pt x="744982" y="22225"/>
                  </a:lnTo>
                  <a:lnTo>
                    <a:pt x="700024" y="11645"/>
                  </a:lnTo>
                  <a:lnTo>
                    <a:pt x="659257" y="9525"/>
                  </a:lnTo>
                  <a:lnTo>
                    <a:pt x="639699" y="5295"/>
                  </a:lnTo>
                  <a:lnTo>
                    <a:pt x="602234" y="4762"/>
                  </a:lnTo>
                  <a:lnTo>
                    <a:pt x="565658" y="6883"/>
                  </a:lnTo>
                  <a:lnTo>
                    <a:pt x="527050" y="1054"/>
                  </a:lnTo>
                  <a:lnTo>
                    <a:pt x="489076" y="533"/>
                  </a:lnTo>
                  <a:lnTo>
                    <a:pt x="452500" y="4229"/>
                  </a:lnTo>
                  <a:lnTo>
                    <a:pt x="409194" y="0"/>
                  </a:lnTo>
                  <a:close/>
                </a:path>
              </a:pathLst>
            </a:custGeom>
            <a:solidFill>
              <a:srgbClr val="F5C5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448050" y="6056312"/>
              <a:ext cx="1774825" cy="259079"/>
            </a:xfrm>
            <a:custGeom>
              <a:avLst/>
              <a:gdLst/>
              <a:ahLst/>
              <a:cxnLst/>
              <a:rect l="l" t="t" r="r" b="b"/>
              <a:pathLst>
                <a:path w="1774825" h="259079">
                  <a:moveTo>
                    <a:pt x="33400" y="85725"/>
                  </a:moveTo>
                  <a:lnTo>
                    <a:pt x="16890" y="82384"/>
                  </a:lnTo>
                  <a:lnTo>
                    <a:pt x="4825" y="74053"/>
                  </a:lnTo>
                  <a:lnTo>
                    <a:pt x="0" y="63500"/>
                  </a:lnTo>
                </a:path>
                <a:path w="1774825" h="259079">
                  <a:moveTo>
                    <a:pt x="0" y="63500"/>
                  </a:moveTo>
                  <a:lnTo>
                    <a:pt x="4825" y="52387"/>
                  </a:lnTo>
                  <a:lnTo>
                    <a:pt x="16890" y="44983"/>
                  </a:lnTo>
                  <a:lnTo>
                    <a:pt x="33400" y="41275"/>
                  </a:lnTo>
                </a:path>
                <a:path w="1774825" h="259079">
                  <a:moveTo>
                    <a:pt x="33400" y="41275"/>
                  </a:moveTo>
                  <a:lnTo>
                    <a:pt x="49784" y="44983"/>
                  </a:lnTo>
                  <a:lnTo>
                    <a:pt x="61975" y="52387"/>
                  </a:lnTo>
                  <a:lnTo>
                    <a:pt x="66675" y="63500"/>
                  </a:lnTo>
                </a:path>
                <a:path w="1774825" h="259079">
                  <a:moveTo>
                    <a:pt x="168275" y="41275"/>
                  </a:moveTo>
                  <a:lnTo>
                    <a:pt x="167004" y="34569"/>
                  </a:lnTo>
                  <a:lnTo>
                    <a:pt x="166750" y="27343"/>
                  </a:lnTo>
                  <a:lnTo>
                    <a:pt x="167639" y="20637"/>
                  </a:lnTo>
                </a:path>
                <a:path w="1774825" h="259079">
                  <a:moveTo>
                    <a:pt x="168275" y="20637"/>
                  </a:moveTo>
                  <a:lnTo>
                    <a:pt x="178180" y="6692"/>
                  </a:lnTo>
                  <a:lnTo>
                    <a:pt x="193421" y="0"/>
                  </a:lnTo>
                  <a:lnTo>
                    <a:pt x="211200" y="2235"/>
                  </a:lnTo>
                </a:path>
                <a:path w="1774825" h="259079">
                  <a:moveTo>
                    <a:pt x="211200" y="3175"/>
                  </a:moveTo>
                  <a:lnTo>
                    <a:pt x="226440" y="12966"/>
                  </a:lnTo>
                  <a:lnTo>
                    <a:pt x="234950" y="26885"/>
                  </a:lnTo>
                  <a:lnTo>
                    <a:pt x="234441" y="42862"/>
                  </a:lnTo>
                </a:path>
                <a:path w="1774825" h="259079">
                  <a:moveTo>
                    <a:pt x="180975" y="134937"/>
                  </a:moveTo>
                  <a:lnTo>
                    <a:pt x="184150" y="142163"/>
                  </a:lnTo>
                  <a:lnTo>
                    <a:pt x="185800" y="149377"/>
                  </a:lnTo>
                  <a:lnTo>
                    <a:pt x="185165" y="157162"/>
                  </a:lnTo>
                </a:path>
                <a:path w="1774825" h="259079">
                  <a:moveTo>
                    <a:pt x="184150" y="157162"/>
                  </a:moveTo>
                  <a:lnTo>
                    <a:pt x="176784" y="171450"/>
                  </a:lnTo>
                  <a:lnTo>
                    <a:pt x="161925" y="179920"/>
                  </a:lnTo>
                  <a:lnTo>
                    <a:pt x="144525" y="180975"/>
                  </a:lnTo>
                </a:path>
                <a:path w="1774825" h="259079">
                  <a:moveTo>
                    <a:pt x="144525" y="180975"/>
                  </a:moveTo>
                  <a:lnTo>
                    <a:pt x="128142" y="172808"/>
                  </a:lnTo>
                  <a:lnTo>
                    <a:pt x="118490" y="159207"/>
                  </a:lnTo>
                  <a:lnTo>
                    <a:pt x="115950" y="142875"/>
                  </a:lnTo>
                </a:path>
                <a:path w="1774825" h="259079">
                  <a:moveTo>
                    <a:pt x="460375" y="53975"/>
                  </a:moveTo>
                  <a:lnTo>
                    <a:pt x="457200" y="46748"/>
                  </a:lnTo>
                  <a:lnTo>
                    <a:pt x="457200" y="38976"/>
                  </a:lnTo>
                  <a:lnTo>
                    <a:pt x="458850" y="31750"/>
                  </a:lnTo>
                </a:path>
                <a:path w="1774825" h="259079">
                  <a:moveTo>
                    <a:pt x="458850" y="31750"/>
                  </a:moveTo>
                  <a:lnTo>
                    <a:pt x="469011" y="18872"/>
                  </a:lnTo>
                  <a:lnTo>
                    <a:pt x="484504" y="12700"/>
                  </a:lnTo>
                  <a:lnTo>
                    <a:pt x="503300" y="14757"/>
                  </a:lnTo>
                </a:path>
                <a:path w="1774825" h="259079">
                  <a:moveTo>
                    <a:pt x="503300" y="14287"/>
                  </a:moveTo>
                  <a:lnTo>
                    <a:pt x="517398" y="23939"/>
                  </a:lnTo>
                  <a:lnTo>
                    <a:pt x="525526" y="38950"/>
                  </a:lnTo>
                  <a:lnTo>
                    <a:pt x="525017" y="55562"/>
                  </a:lnTo>
                </a:path>
                <a:path w="1774825" h="259079">
                  <a:moveTo>
                    <a:pt x="855726" y="85725"/>
                  </a:moveTo>
                  <a:lnTo>
                    <a:pt x="852551" y="78498"/>
                  </a:lnTo>
                  <a:lnTo>
                    <a:pt x="852551" y="70726"/>
                  </a:lnTo>
                  <a:lnTo>
                    <a:pt x="853821" y="63500"/>
                  </a:lnTo>
                </a:path>
                <a:path w="1774825" h="259079">
                  <a:moveTo>
                    <a:pt x="854075" y="63500"/>
                  </a:moveTo>
                  <a:lnTo>
                    <a:pt x="864235" y="50469"/>
                  </a:lnTo>
                  <a:lnTo>
                    <a:pt x="879728" y="44450"/>
                  </a:lnTo>
                  <a:lnTo>
                    <a:pt x="898525" y="46456"/>
                  </a:lnTo>
                </a:path>
                <a:path w="1774825" h="259079">
                  <a:moveTo>
                    <a:pt x="898525" y="46037"/>
                  </a:moveTo>
                  <a:lnTo>
                    <a:pt x="912622" y="56222"/>
                  </a:lnTo>
                  <a:lnTo>
                    <a:pt x="920750" y="71234"/>
                  </a:lnTo>
                  <a:lnTo>
                    <a:pt x="920241" y="87312"/>
                  </a:lnTo>
                </a:path>
                <a:path w="1774825" h="259079">
                  <a:moveTo>
                    <a:pt x="1293876" y="47625"/>
                  </a:moveTo>
                  <a:lnTo>
                    <a:pt x="1291209" y="40919"/>
                  </a:lnTo>
                  <a:lnTo>
                    <a:pt x="1290701" y="33693"/>
                  </a:lnTo>
                  <a:lnTo>
                    <a:pt x="1292478" y="26987"/>
                  </a:lnTo>
                </a:path>
                <a:path w="1774825" h="259079">
                  <a:moveTo>
                    <a:pt x="1292225" y="26987"/>
                  </a:moveTo>
                  <a:lnTo>
                    <a:pt x="1302512" y="13042"/>
                  </a:lnTo>
                  <a:lnTo>
                    <a:pt x="1318260" y="6350"/>
                  </a:lnTo>
                  <a:lnTo>
                    <a:pt x="1336675" y="8585"/>
                  </a:lnTo>
                </a:path>
                <a:path w="1774825" h="259079">
                  <a:moveTo>
                    <a:pt x="1336675" y="9525"/>
                  </a:moveTo>
                  <a:lnTo>
                    <a:pt x="1352041" y="19316"/>
                  </a:lnTo>
                  <a:lnTo>
                    <a:pt x="1360551" y="33743"/>
                  </a:lnTo>
                  <a:lnTo>
                    <a:pt x="1359408" y="49212"/>
                  </a:lnTo>
                </a:path>
                <a:path w="1774825" h="259079">
                  <a:moveTo>
                    <a:pt x="1116076" y="215900"/>
                  </a:moveTo>
                  <a:lnTo>
                    <a:pt x="1118615" y="222605"/>
                  </a:lnTo>
                  <a:lnTo>
                    <a:pt x="1119251" y="229831"/>
                  </a:lnTo>
                  <a:lnTo>
                    <a:pt x="1118108" y="236537"/>
                  </a:lnTo>
                </a:path>
                <a:path w="1774825" h="259079">
                  <a:moveTo>
                    <a:pt x="1117600" y="236537"/>
                  </a:moveTo>
                  <a:lnTo>
                    <a:pt x="1109217" y="250977"/>
                  </a:lnTo>
                  <a:lnTo>
                    <a:pt x="1093597" y="258762"/>
                  </a:lnTo>
                  <a:lnTo>
                    <a:pt x="1076325" y="257644"/>
                  </a:lnTo>
                </a:path>
                <a:path w="1774825" h="259079">
                  <a:moveTo>
                    <a:pt x="1076325" y="257175"/>
                  </a:moveTo>
                  <a:lnTo>
                    <a:pt x="1059941" y="248183"/>
                  </a:lnTo>
                  <a:lnTo>
                    <a:pt x="1051433" y="233895"/>
                  </a:lnTo>
                  <a:lnTo>
                    <a:pt x="1050925" y="217487"/>
                  </a:lnTo>
                </a:path>
                <a:path w="1774825" h="259079">
                  <a:moveTo>
                    <a:pt x="1670050" y="153987"/>
                  </a:moveTo>
                  <a:lnTo>
                    <a:pt x="1673733" y="160172"/>
                  </a:lnTo>
                  <a:lnTo>
                    <a:pt x="1675384" y="166890"/>
                  </a:lnTo>
                  <a:lnTo>
                    <a:pt x="1676400" y="174625"/>
                  </a:lnTo>
                </a:path>
                <a:path w="1774825" h="259079">
                  <a:moveTo>
                    <a:pt x="1676400" y="174625"/>
                  </a:moveTo>
                  <a:lnTo>
                    <a:pt x="1669034" y="189737"/>
                  </a:lnTo>
                  <a:lnTo>
                    <a:pt x="1655572" y="199453"/>
                  </a:lnTo>
                  <a:lnTo>
                    <a:pt x="1638300" y="201612"/>
                  </a:lnTo>
                </a:path>
                <a:path w="1774825" h="259079">
                  <a:moveTo>
                    <a:pt x="1638300" y="201612"/>
                  </a:moveTo>
                  <a:lnTo>
                    <a:pt x="1620901" y="195795"/>
                  </a:lnTo>
                  <a:lnTo>
                    <a:pt x="1609725" y="183095"/>
                  </a:lnTo>
                  <a:lnTo>
                    <a:pt x="1606550" y="166687"/>
                  </a:lnTo>
                </a:path>
                <a:path w="1774825" h="259079">
                  <a:moveTo>
                    <a:pt x="622300" y="82550"/>
                  </a:moveTo>
                  <a:lnTo>
                    <a:pt x="620776" y="78320"/>
                  </a:lnTo>
                  <a:lnTo>
                    <a:pt x="620776" y="73025"/>
                  </a:lnTo>
                  <a:lnTo>
                    <a:pt x="621538" y="68262"/>
                  </a:lnTo>
                </a:path>
                <a:path w="1774825" h="259079">
                  <a:moveTo>
                    <a:pt x="622300" y="68262"/>
                  </a:moveTo>
                  <a:lnTo>
                    <a:pt x="628523" y="59791"/>
                  </a:lnTo>
                  <a:lnTo>
                    <a:pt x="638937" y="55562"/>
                  </a:lnTo>
                  <a:lnTo>
                    <a:pt x="650875" y="56616"/>
                  </a:lnTo>
                </a:path>
                <a:path w="1774825" h="259079">
                  <a:moveTo>
                    <a:pt x="650875" y="57150"/>
                  </a:moveTo>
                  <a:lnTo>
                    <a:pt x="661797" y="64414"/>
                  </a:lnTo>
                  <a:lnTo>
                    <a:pt x="666750" y="73761"/>
                  </a:lnTo>
                  <a:lnTo>
                    <a:pt x="666750" y="84137"/>
                  </a:lnTo>
                </a:path>
                <a:path w="1774825" h="259079">
                  <a:moveTo>
                    <a:pt x="1282700" y="130175"/>
                  </a:moveTo>
                  <a:lnTo>
                    <a:pt x="1284351" y="134404"/>
                  </a:lnTo>
                  <a:lnTo>
                    <a:pt x="1284351" y="139700"/>
                  </a:lnTo>
                  <a:lnTo>
                    <a:pt x="1282700" y="144462"/>
                  </a:lnTo>
                </a:path>
                <a:path w="1774825" h="259079">
                  <a:moveTo>
                    <a:pt x="1282700" y="144462"/>
                  </a:moveTo>
                  <a:lnTo>
                    <a:pt x="1275207" y="151714"/>
                  </a:lnTo>
                  <a:lnTo>
                    <a:pt x="1264920" y="155575"/>
                  </a:lnTo>
                  <a:lnTo>
                    <a:pt x="1252601" y="153162"/>
                  </a:lnTo>
                </a:path>
                <a:path w="1774825" h="259079">
                  <a:moveTo>
                    <a:pt x="1252601" y="153987"/>
                  </a:moveTo>
                  <a:lnTo>
                    <a:pt x="1242822" y="146837"/>
                  </a:lnTo>
                  <a:lnTo>
                    <a:pt x="1238250" y="136956"/>
                  </a:lnTo>
                  <a:lnTo>
                    <a:pt x="1239265" y="125412"/>
                  </a:lnTo>
                </a:path>
                <a:path w="1774825" h="259079">
                  <a:moveTo>
                    <a:pt x="730250" y="220662"/>
                  </a:moveTo>
                  <a:lnTo>
                    <a:pt x="732916" y="224891"/>
                  </a:lnTo>
                  <a:lnTo>
                    <a:pt x="733425" y="230187"/>
                  </a:lnTo>
                  <a:lnTo>
                    <a:pt x="733425" y="234950"/>
                  </a:lnTo>
                </a:path>
                <a:path w="1774825" h="259079">
                  <a:moveTo>
                    <a:pt x="733425" y="234950"/>
                  </a:moveTo>
                  <a:lnTo>
                    <a:pt x="727455" y="244805"/>
                  </a:lnTo>
                  <a:lnTo>
                    <a:pt x="717296" y="250278"/>
                  </a:lnTo>
                  <a:lnTo>
                    <a:pt x="704850" y="250825"/>
                  </a:lnTo>
                </a:path>
                <a:path w="1774825" h="259079">
                  <a:moveTo>
                    <a:pt x="704850" y="250825"/>
                  </a:moveTo>
                  <a:lnTo>
                    <a:pt x="694563" y="245008"/>
                  </a:lnTo>
                  <a:lnTo>
                    <a:pt x="687959" y="236537"/>
                  </a:lnTo>
                  <a:lnTo>
                    <a:pt x="687451" y="225425"/>
                  </a:lnTo>
                </a:path>
                <a:path w="1774825" h="259079">
                  <a:moveTo>
                    <a:pt x="1774825" y="88900"/>
                  </a:moveTo>
                  <a:lnTo>
                    <a:pt x="1772412" y="86461"/>
                  </a:lnTo>
                  <a:lnTo>
                    <a:pt x="1771650" y="84010"/>
                  </a:lnTo>
                  <a:lnTo>
                    <a:pt x="1771650" y="80962"/>
                  </a:lnTo>
                </a:path>
                <a:path w="1774825" h="259079">
                  <a:moveTo>
                    <a:pt x="1728851" y="61912"/>
                  </a:moveTo>
                  <a:lnTo>
                    <a:pt x="1727200" y="57683"/>
                  </a:lnTo>
                  <a:lnTo>
                    <a:pt x="1727200" y="52920"/>
                  </a:lnTo>
                  <a:lnTo>
                    <a:pt x="1727708" y="47625"/>
                  </a:lnTo>
                </a:path>
                <a:path w="1774825" h="259079">
                  <a:moveTo>
                    <a:pt x="1727200" y="47625"/>
                  </a:moveTo>
                  <a:lnTo>
                    <a:pt x="1734185" y="39154"/>
                  </a:lnTo>
                  <a:lnTo>
                    <a:pt x="1744979" y="34925"/>
                  </a:lnTo>
                  <a:lnTo>
                    <a:pt x="1757426" y="35979"/>
                  </a:lnTo>
                </a:path>
                <a:path w="1774825" h="259079">
                  <a:moveTo>
                    <a:pt x="1757426" y="36512"/>
                  </a:moveTo>
                  <a:lnTo>
                    <a:pt x="1766189" y="43522"/>
                  </a:lnTo>
                  <a:lnTo>
                    <a:pt x="1771650" y="53759"/>
                  </a:lnTo>
                  <a:lnTo>
                    <a:pt x="1771141" y="65087"/>
                  </a:lnTo>
                </a:path>
                <a:path w="1774825" h="259079">
                  <a:moveTo>
                    <a:pt x="1476375" y="53975"/>
                  </a:moveTo>
                  <a:lnTo>
                    <a:pt x="1475232" y="49212"/>
                  </a:lnTo>
                  <a:lnTo>
                    <a:pt x="1474851" y="44983"/>
                  </a:lnTo>
                  <a:lnTo>
                    <a:pt x="1475613" y="39687"/>
                  </a:lnTo>
                </a:path>
                <a:path w="1774825" h="259079">
                  <a:moveTo>
                    <a:pt x="1474851" y="39687"/>
                  </a:moveTo>
                  <a:lnTo>
                    <a:pt x="1481327" y="30695"/>
                  </a:lnTo>
                  <a:lnTo>
                    <a:pt x="1492377" y="26987"/>
                  </a:lnTo>
                  <a:lnTo>
                    <a:pt x="1504950" y="28041"/>
                  </a:lnTo>
                </a:path>
                <a:path w="1774825" h="259079">
                  <a:moveTo>
                    <a:pt x="1504950" y="28575"/>
                  </a:moveTo>
                  <a:lnTo>
                    <a:pt x="1514855" y="35318"/>
                  </a:lnTo>
                  <a:lnTo>
                    <a:pt x="1519301" y="45186"/>
                  </a:lnTo>
                  <a:lnTo>
                    <a:pt x="1519301" y="55562"/>
                  </a:lnTo>
                </a:path>
              </a:pathLst>
            </a:custGeom>
            <a:ln w="3175">
              <a:solidFill>
                <a:srgbClr val="1F1A1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91739" y="4631436"/>
              <a:ext cx="4064508" cy="154381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99359" y="3189732"/>
              <a:ext cx="4050791" cy="1530096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2570987" y="3262376"/>
              <a:ext cx="3907154" cy="1384935"/>
            </a:xfrm>
            <a:custGeom>
              <a:avLst/>
              <a:gdLst/>
              <a:ahLst/>
              <a:cxnLst/>
              <a:rect l="l" t="t" r="r" b="b"/>
              <a:pathLst>
                <a:path w="3907154" h="1384935">
                  <a:moveTo>
                    <a:pt x="0" y="1384935"/>
                  </a:moveTo>
                  <a:lnTo>
                    <a:pt x="3906901" y="1384935"/>
                  </a:lnTo>
                  <a:lnTo>
                    <a:pt x="3906901" y="0"/>
                  </a:lnTo>
                  <a:lnTo>
                    <a:pt x="0" y="0"/>
                  </a:lnTo>
                  <a:lnTo>
                    <a:pt x="0" y="1384935"/>
                  </a:lnTo>
                  <a:close/>
                </a:path>
              </a:pathLst>
            </a:custGeom>
            <a:ln w="12700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2671698" y="720979"/>
            <a:ext cx="366966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027680" algn="l"/>
              </a:tabLst>
            </a:pPr>
            <a:r>
              <a:rPr sz="1600" spc="-150" dirty="0">
                <a:latin typeface="Times New Roman"/>
                <a:cs typeface="Times New Roman"/>
              </a:rPr>
              <a:t>Г</a:t>
            </a:r>
            <a:r>
              <a:rPr sz="1600" spc="-25" dirty="0">
                <a:latin typeface="Times New Roman"/>
                <a:cs typeface="Times New Roman"/>
              </a:rPr>
              <a:t>о</a:t>
            </a:r>
            <a:r>
              <a:rPr sz="1600" spc="-5" dirty="0">
                <a:latin typeface="Times New Roman"/>
                <a:cs typeface="Times New Roman"/>
              </a:rPr>
              <a:t>ловн</a:t>
            </a:r>
            <a:r>
              <a:rPr sz="1600" dirty="0">
                <a:latin typeface="Times New Roman"/>
                <a:cs typeface="Times New Roman"/>
              </a:rPr>
              <a:t>о</a:t>
            </a:r>
            <a:r>
              <a:rPr sz="1600" spc="-5" dirty="0">
                <a:latin typeface="Times New Roman"/>
                <a:cs typeface="Times New Roman"/>
              </a:rPr>
              <a:t>й</a:t>
            </a:r>
            <a:r>
              <a:rPr sz="1600" spc="1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мо</a:t>
            </a:r>
            <a:r>
              <a:rPr sz="1600" dirty="0">
                <a:latin typeface="Times New Roman"/>
                <a:cs typeface="Times New Roman"/>
              </a:rPr>
              <a:t>з</a:t>
            </a:r>
            <a:r>
              <a:rPr sz="1600" spc="-5" dirty="0">
                <a:latin typeface="Times New Roman"/>
                <a:cs typeface="Times New Roman"/>
              </a:rPr>
              <a:t>г</a:t>
            </a:r>
            <a:r>
              <a:rPr sz="1600" dirty="0">
                <a:latin typeface="Times New Roman"/>
                <a:cs typeface="Times New Roman"/>
              </a:rPr>
              <a:t>	</a:t>
            </a:r>
            <a:r>
              <a:rPr sz="2400" spc="30" baseline="1736" dirty="0">
                <a:latin typeface="Times New Roman"/>
                <a:cs typeface="Times New Roman"/>
              </a:rPr>
              <a:t>С</a:t>
            </a:r>
            <a:r>
              <a:rPr sz="2400" spc="-7" baseline="1736" dirty="0">
                <a:latin typeface="Times New Roman"/>
                <a:cs typeface="Times New Roman"/>
              </a:rPr>
              <a:t>е</a:t>
            </a:r>
            <a:r>
              <a:rPr sz="2400" spc="-37" baseline="1736" dirty="0">
                <a:latin typeface="Times New Roman"/>
                <a:cs typeface="Times New Roman"/>
              </a:rPr>
              <a:t>р</a:t>
            </a:r>
            <a:r>
              <a:rPr sz="2400" spc="-7" baseline="1736" dirty="0">
                <a:latin typeface="Times New Roman"/>
                <a:cs typeface="Times New Roman"/>
              </a:rPr>
              <a:t>дце</a:t>
            </a:r>
            <a:endParaRPr sz="2400" baseline="1736">
              <a:latin typeface="Times New Roman"/>
              <a:cs typeface="Times New Roman"/>
            </a:endParaRPr>
          </a:p>
        </p:txBody>
      </p:sp>
      <p:pic>
        <p:nvPicPr>
          <p:cNvPr id="18" name="object 1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448300" y="1050925"/>
            <a:ext cx="1206500" cy="1547876"/>
          </a:xfrm>
          <a:prstGeom prst="rect">
            <a:avLst/>
          </a:prstGeom>
        </p:spPr>
      </p:pic>
      <p:grpSp>
        <p:nvGrpSpPr>
          <p:cNvPr id="19" name="object 19"/>
          <p:cNvGrpSpPr/>
          <p:nvPr/>
        </p:nvGrpSpPr>
        <p:grpSpPr>
          <a:xfrm>
            <a:off x="1404756" y="2792408"/>
            <a:ext cx="347345" cy="701675"/>
            <a:chOff x="1404756" y="2792408"/>
            <a:chExt cx="347345" cy="701675"/>
          </a:xfrm>
        </p:grpSpPr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79499" y="3224208"/>
              <a:ext cx="251973" cy="26982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04696" y="3268132"/>
              <a:ext cx="195282" cy="181976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504696" y="3268131"/>
              <a:ext cx="195580" cy="182245"/>
            </a:xfrm>
            <a:custGeom>
              <a:avLst/>
              <a:gdLst/>
              <a:ahLst/>
              <a:cxnLst/>
              <a:rect l="l" t="t" r="r" b="b"/>
              <a:pathLst>
                <a:path w="195580" h="182245">
                  <a:moveTo>
                    <a:pt x="94493" y="0"/>
                  </a:moveTo>
                  <a:lnTo>
                    <a:pt x="131501" y="6667"/>
                  </a:lnTo>
                  <a:lnTo>
                    <a:pt x="163785" y="25102"/>
                  </a:lnTo>
                  <a:lnTo>
                    <a:pt x="186621" y="52948"/>
                  </a:lnTo>
                  <a:lnTo>
                    <a:pt x="195282" y="87853"/>
                  </a:lnTo>
                  <a:lnTo>
                    <a:pt x="186621" y="123738"/>
                  </a:lnTo>
                  <a:lnTo>
                    <a:pt x="163785" y="153740"/>
                  </a:lnTo>
                  <a:lnTo>
                    <a:pt x="131501" y="174329"/>
                  </a:lnTo>
                  <a:lnTo>
                    <a:pt x="94493" y="181977"/>
                  </a:lnTo>
                  <a:lnTo>
                    <a:pt x="58468" y="174329"/>
                  </a:lnTo>
                  <a:lnTo>
                    <a:pt x="28348" y="153740"/>
                  </a:lnTo>
                  <a:lnTo>
                    <a:pt x="7677" y="123738"/>
                  </a:lnTo>
                  <a:lnTo>
                    <a:pt x="0" y="87853"/>
                  </a:lnTo>
                  <a:lnTo>
                    <a:pt x="7677" y="52948"/>
                  </a:lnTo>
                  <a:lnTo>
                    <a:pt x="28348" y="25102"/>
                  </a:lnTo>
                  <a:lnTo>
                    <a:pt x="58468" y="6667"/>
                  </a:lnTo>
                  <a:lnTo>
                    <a:pt x="94493" y="0"/>
                  </a:lnTo>
                  <a:close/>
                </a:path>
              </a:pathLst>
            </a:custGeom>
            <a:ln w="6286">
              <a:solidFill>
                <a:srgbClr val="23201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548795" y="3349709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>
                  <a:moveTo>
                    <a:pt x="25193" y="0"/>
                  </a:moveTo>
                  <a:lnTo>
                    <a:pt x="18893" y="0"/>
                  </a:lnTo>
                  <a:lnTo>
                    <a:pt x="10628" y="1176"/>
                  </a:lnTo>
                  <a:lnTo>
                    <a:pt x="4724" y="4706"/>
                  </a:lnTo>
                  <a:lnTo>
                    <a:pt x="1181" y="10590"/>
                  </a:lnTo>
                  <a:lnTo>
                    <a:pt x="0" y="18827"/>
                  </a:lnTo>
                  <a:lnTo>
                    <a:pt x="0" y="25103"/>
                  </a:lnTo>
                  <a:lnTo>
                    <a:pt x="6300" y="31371"/>
                  </a:lnTo>
                  <a:lnTo>
                    <a:pt x="25193" y="31371"/>
                  </a:lnTo>
                  <a:lnTo>
                    <a:pt x="31493" y="25103"/>
                  </a:lnTo>
                  <a:lnTo>
                    <a:pt x="31493" y="6275"/>
                  </a:lnTo>
                  <a:lnTo>
                    <a:pt x="25193" y="0"/>
                  </a:lnTo>
                  <a:close/>
                </a:path>
              </a:pathLst>
            </a:custGeom>
            <a:solidFill>
              <a:srgbClr val="5FBE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548795" y="3349709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>
                  <a:moveTo>
                    <a:pt x="18893" y="0"/>
                  </a:moveTo>
                  <a:lnTo>
                    <a:pt x="25193" y="0"/>
                  </a:lnTo>
                  <a:lnTo>
                    <a:pt x="31493" y="6275"/>
                  </a:lnTo>
                  <a:lnTo>
                    <a:pt x="31493" y="18827"/>
                  </a:lnTo>
                  <a:lnTo>
                    <a:pt x="31493" y="25103"/>
                  </a:lnTo>
                  <a:lnTo>
                    <a:pt x="25193" y="31371"/>
                  </a:lnTo>
                  <a:lnTo>
                    <a:pt x="18893" y="31371"/>
                  </a:lnTo>
                  <a:lnTo>
                    <a:pt x="6300" y="31371"/>
                  </a:lnTo>
                  <a:lnTo>
                    <a:pt x="0" y="25103"/>
                  </a:lnTo>
                  <a:lnTo>
                    <a:pt x="0" y="18827"/>
                  </a:lnTo>
                  <a:lnTo>
                    <a:pt x="1181" y="10590"/>
                  </a:lnTo>
                  <a:lnTo>
                    <a:pt x="4724" y="4706"/>
                  </a:lnTo>
                  <a:lnTo>
                    <a:pt x="10628" y="1176"/>
                  </a:lnTo>
                  <a:lnTo>
                    <a:pt x="18893" y="0"/>
                  </a:lnTo>
                  <a:close/>
                </a:path>
              </a:pathLst>
            </a:custGeom>
            <a:ln w="6287">
              <a:solidFill>
                <a:srgbClr val="23201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592889" y="3393633"/>
              <a:ext cx="25400" cy="31750"/>
            </a:xfrm>
            <a:custGeom>
              <a:avLst/>
              <a:gdLst/>
              <a:ahLst/>
              <a:cxnLst/>
              <a:rect l="l" t="t" r="r" b="b"/>
              <a:pathLst>
                <a:path w="25400" h="31750">
                  <a:moveTo>
                    <a:pt x="18900" y="0"/>
                  </a:moveTo>
                  <a:lnTo>
                    <a:pt x="12600" y="0"/>
                  </a:lnTo>
                  <a:lnTo>
                    <a:pt x="6300" y="0"/>
                  </a:lnTo>
                  <a:lnTo>
                    <a:pt x="0" y="6275"/>
                  </a:lnTo>
                  <a:lnTo>
                    <a:pt x="0" y="25103"/>
                  </a:lnTo>
                  <a:lnTo>
                    <a:pt x="6300" y="31378"/>
                  </a:lnTo>
                  <a:lnTo>
                    <a:pt x="18900" y="31378"/>
                  </a:lnTo>
                  <a:lnTo>
                    <a:pt x="25193" y="25103"/>
                  </a:lnTo>
                  <a:lnTo>
                    <a:pt x="25193" y="6275"/>
                  </a:lnTo>
                  <a:lnTo>
                    <a:pt x="18900" y="0"/>
                  </a:lnTo>
                  <a:close/>
                </a:path>
              </a:pathLst>
            </a:custGeom>
            <a:solidFill>
              <a:srgbClr val="5FBE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592889" y="3393633"/>
              <a:ext cx="25400" cy="31750"/>
            </a:xfrm>
            <a:custGeom>
              <a:avLst/>
              <a:gdLst/>
              <a:ahLst/>
              <a:cxnLst/>
              <a:rect l="l" t="t" r="r" b="b"/>
              <a:pathLst>
                <a:path w="25400" h="31750">
                  <a:moveTo>
                    <a:pt x="12600" y="0"/>
                  </a:moveTo>
                  <a:lnTo>
                    <a:pt x="18900" y="0"/>
                  </a:lnTo>
                  <a:lnTo>
                    <a:pt x="25193" y="6275"/>
                  </a:lnTo>
                  <a:lnTo>
                    <a:pt x="25193" y="12551"/>
                  </a:lnTo>
                  <a:lnTo>
                    <a:pt x="25193" y="25103"/>
                  </a:lnTo>
                  <a:lnTo>
                    <a:pt x="18900" y="31378"/>
                  </a:lnTo>
                  <a:lnTo>
                    <a:pt x="12600" y="31378"/>
                  </a:lnTo>
                  <a:lnTo>
                    <a:pt x="6300" y="31378"/>
                  </a:lnTo>
                  <a:lnTo>
                    <a:pt x="0" y="25103"/>
                  </a:lnTo>
                  <a:lnTo>
                    <a:pt x="0" y="12551"/>
                  </a:lnTo>
                  <a:lnTo>
                    <a:pt x="0" y="6275"/>
                  </a:lnTo>
                  <a:lnTo>
                    <a:pt x="6300" y="0"/>
                  </a:lnTo>
                  <a:lnTo>
                    <a:pt x="12600" y="0"/>
                  </a:lnTo>
                  <a:close/>
                </a:path>
              </a:pathLst>
            </a:custGeom>
            <a:ln w="6289">
              <a:solidFill>
                <a:srgbClr val="23201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611790" y="3337158"/>
              <a:ext cx="31750" cy="38100"/>
            </a:xfrm>
            <a:custGeom>
              <a:avLst/>
              <a:gdLst/>
              <a:ahLst/>
              <a:cxnLst/>
              <a:rect l="l" t="t" r="r" b="b"/>
              <a:pathLst>
                <a:path w="31750" h="38100">
                  <a:moveTo>
                    <a:pt x="25193" y="0"/>
                  </a:moveTo>
                  <a:lnTo>
                    <a:pt x="18893" y="0"/>
                  </a:lnTo>
                  <a:lnTo>
                    <a:pt x="10625" y="1176"/>
                  </a:lnTo>
                  <a:lnTo>
                    <a:pt x="4721" y="4706"/>
                  </a:lnTo>
                  <a:lnTo>
                    <a:pt x="1180" y="10590"/>
                  </a:lnTo>
                  <a:lnTo>
                    <a:pt x="0" y="18827"/>
                  </a:lnTo>
                  <a:lnTo>
                    <a:pt x="1180" y="24416"/>
                  </a:lnTo>
                  <a:lnTo>
                    <a:pt x="4721" y="30594"/>
                  </a:lnTo>
                  <a:lnTo>
                    <a:pt x="10625" y="35595"/>
                  </a:lnTo>
                  <a:lnTo>
                    <a:pt x="18893" y="37654"/>
                  </a:lnTo>
                  <a:lnTo>
                    <a:pt x="25193" y="37654"/>
                  </a:lnTo>
                  <a:lnTo>
                    <a:pt x="31493" y="25103"/>
                  </a:lnTo>
                  <a:lnTo>
                    <a:pt x="31493" y="6275"/>
                  </a:lnTo>
                  <a:lnTo>
                    <a:pt x="25193" y="0"/>
                  </a:lnTo>
                  <a:close/>
                </a:path>
              </a:pathLst>
            </a:custGeom>
            <a:solidFill>
              <a:srgbClr val="5FBE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611790" y="3337158"/>
              <a:ext cx="31750" cy="38100"/>
            </a:xfrm>
            <a:custGeom>
              <a:avLst/>
              <a:gdLst/>
              <a:ahLst/>
              <a:cxnLst/>
              <a:rect l="l" t="t" r="r" b="b"/>
              <a:pathLst>
                <a:path w="31750" h="38100">
                  <a:moveTo>
                    <a:pt x="18893" y="0"/>
                  </a:moveTo>
                  <a:lnTo>
                    <a:pt x="25193" y="0"/>
                  </a:lnTo>
                  <a:lnTo>
                    <a:pt x="31493" y="6275"/>
                  </a:lnTo>
                  <a:lnTo>
                    <a:pt x="31493" y="18827"/>
                  </a:lnTo>
                  <a:lnTo>
                    <a:pt x="31493" y="25103"/>
                  </a:lnTo>
                  <a:lnTo>
                    <a:pt x="25193" y="37654"/>
                  </a:lnTo>
                  <a:lnTo>
                    <a:pt x="18893" y="37654"/>
                  </a:lnTo>
                  <a:lnTo>
                    <a:pt x="10625" y="35595"/>
                  </a:lnTo>
                  <a:lnTo>
                    <a:pt x="4721" y="30594"/>
                  </a:lnTo>
                  <a:lnTo>
                    <a:pt x="1180" y="24416"/>
                  </a:lnTo>
                  <a:lnTo>
                    <a:pt x="0" y="18827"/>
                  </a:lnTo>
                  <a:lnTo>
                    <a:pt x="1180" y="10590"/>
                  </a:lnTo>
                  <a:lnTo>
                    <a:pt x="4721" y="4706"/>
                  </a:lnTo>
                  <a:lnTo>
                    <a:pt x="10625" y="1176"/>
                  </a:lnTo>
                  <a:lnTo>
                    <a:pt x="18893" y="0"/>
                  </a:lnTo>
                  <a:close/>
                </a:path>
              </a:pathLst>
            </a:custGeom>
            <a:ln w="6289">
              <a:solidFill>
                <a:srgbClr val="23201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79499" y="2792408"/>
              <a:ext cx="251973" cy="269825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04696" y="2836332"/>
              <a:ext cx="195282" cy="181976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1504696" y="2836331"/>
              <a:ext cx="195580" cy="182245"/>
            </a:xfrm>
            <a:custGeom>
              <a:avLst/>
              <a:gdLst/>
              <a:ahLst/>
              <a:cxnLst/>
              <a:rect l="l" t="t" r="r" b="b"/>
              <a:pathLst>
                <a:path w="195580" h="182244">
                  <a:moveTo>
                    <a:pt x="94493" y="0"/>
                  </a:moveTo>
                  <a:lnTo>
                    <a:pt x="131501" y="6667"/>
                  </a:lnTo>
                  <a:lnTo>
                    <a:pt x="163785" y="25102"/>
                  </a:lnTo>
                  <a:lnTo>
                    <a:pt x="186621" y="52948"/>
                  </a:lnTo>
                  <a:lnTo>
                    <a:pt x="195282" y="87853"/>
                  </a:lnTo>
                  <a:lnTo>
                    <a:pt x="186621" y="123738"/>
                  </a:lnTo>
                  <a:lnTo>
                    <a:pt x="163785" y="153740"/>
                  </a:lnTo>
                  <a:lnTo>
                    <a:pt x="131501" y="174329"/>
                  </a:lnTo>
                  <a:lnTo>
                    <a:pt x="94493" y="181977"/>
                  </a:lnTo>
                  <a:lnTo>
                    <a:pt x="58468" y="174329"/>
                  </a:lnTo>
                  <a:lnTo>
                    <a:pt x="28348" y="153740"/>
                  </a:lnTo>
                  <a:lnTo>
                    <a:pt x="7677" y="123738"/>
                  </a:lnTo>
                  <a:lnTo>
                    <a:pt x="0" y="87853"/>
                  </a:lnTo>
                  <a:lnTo>
                    <a:pt x="7677" y="52948"/>
                  </a:lnTo>
                  <a:lnTo>
                    <a:pt x="28348" y="25102"/>
                  </a:lnTo>
                  <a:lnTo>
                    <a:pt x="58468" y="6667"/>
                  </a:lnTo>
                  <a:lnTo>
                    <a:pt x="94493" y="0"/>
                  </a:lnTo>
                  <a:close/>
                </a:path>
              </a:pathLst>
            </a:custGeom>
            <a:ln w="6286">
              <a:solidFill>
                <a:srgbClr val="23201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548795" y="2917909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>
                  <a:moveTo>
                    <a:pt x="25193" y="0"/>
                  </a:moveTo>
                  <a:lnTo>
                    <a:pt x="18893" y="0"/>
                  </a:lnTo>
                  <a:lnTo>
                    <a:pt x="10628" y="1176"/>
                  </a:lnTo>
                  <a:lnTo>
                    <a:pt x="4724" y="4706"/>
                  </a:lnTo>
                  <a:lnTo>
                    <a:pt x="1181" y="10590"/>
                  </a:lnTo>
                  <a:lnTo>
                    <a:pt x="0" y="18827"/>
                  </a:lnTo>
                  <a:lnTo>
                    <a:pt x="0" y="25103"/>
                  </a:lnTo>
                  <a:lnTo>
                    <a:pt x="6300" y="31371"/>
                  </a:lnTo>
                  <a:lnTo>
                    <a:pt x="25193" y="31371"/>
                  </a:lnTo>
                  <a:lnTo>
                    <a:pt x="31493" y="25103"/>
                  </a:lnTo>
                  <a:lnTo>
                    <a:pt x="31493" y="6275"/>
                  </a:lnTo>
                  <a:lnTo>
                    <a:pt x="25193" y="0"/>
                  </a:lnTo>
                  <a:close/>
                </a:path>
              </a:pathLst>
            </a:custGeom>
            <a:solidFill>
              <a:srgbClr val="5FBE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548795" y="2917909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>
                  <a:moveTo>
                    <a:pt x="18893" y="0"/>
                  </a:moveTo>
                  <a:lnTo>
                    <a:pt x="25193" y="0"/>
                  </a:lnTo>
                  <a:lnTo>
                    <a:pt x="31493" y="6275"/>
                  </a:lnTo>
                  <a:lnTo>
                    <a:pt x="31493" y="18827"/>
                  </a:lnTo>
                  <a:lnTo>
                    <a:pt x="31493" y="25103"/>
                  </a:lnTo>
                  <a:lnTo>
                    <a:pt x="25193" y="31371"/>
                  </a:lnTo>
                  <a:lnTo>
                    <a:pt x="18893" y="31371"/>
                  </a:lnTo>
                  <a:lnTo>
                    <a:pt x="6300" y="31371"/>
                  </a:lnTo>
                  <a:lnTo>
                    <a:pt x="0" y="25103"/>
                  </a:lnTo>
                  <a:lnTo>
                    <a:pt x="0" y="18827"/>
                  </a:lnTo>
                  <a:lnTo>
                    <a:pt x="1181" y="10590"/>
                  </a:lnTo>
                  <a:lnTo>
                    <a:pt x="4724" y="4706"/>
                  </a:lnTo>
                  <a:lnTo>
                    <a:pt x="10628" y="1176"/>
                  </a:lnTo>
                  <a:lnTo>
                    <a:pt x="18893" y="0"/>
                  </a:lnTo>
                  <a:close/>
                </a:path>
              </a:pathLst>
            </a:custGeom>
            <a:ln w="6287">
              <a:solidFill>
                <a:srgbClr val="23201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592889" y="2961833"/>
              <a:ext cx="25400" cy="31750"/>
            </a:xfrm>
            <a:custGeom>
              <a:avLst/>
              <a:gdLst/>
              <a:ahLst/>
              <a:cxnLst/>
              <a:rect l="l" t="t" r="r" b="b"/>
              <a:pathLst>
                <a:path w="25400" h="31750">
                  <a:moveTo>
                    <a:pt x="18900" y="0"/>
                  </a:moveTo>
                  <a:lnTo>
                    <a:pt x="12600" y="0"/>
                  </a:lnTo>
                  <a:lnTo>
                    <a:pt x="6300" y="0"/>
                  </a:lnTo>
                  <a:lnTo>
                    <a:pt x="0" y="6275"/>
                  </a:lnTo>
                  <a:lnTo>
                    <a:pt x="0" y="25103"/>
                  </a:lnTo>
                  <a:lnTo>
                    <a:pt x="6300" y="31378"/>
                  </a:lnTo>
                  <a:lnTo>
                    <a:pt x="18900" y="31378"/>
                  </a:lnTo>
                  <a:lnTo>
                    <a:pt x="25193" y="25103"/>
                  </a:lnTo>
                  <a:lnTo>
                    <a:pt x="25193" y="6275"/>
                  </a:lnTo>
                  <a:lnTo>
                    <a:pt x="18900" y="0"/>
                  </a:lnTo>
                  <a:close/>
                </a:path>
              </a:pathLst>
            </a:custGeom>
            <a:solidFill>
              <a:srgbClr val="5FBE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592889" y="2961833"/>
              <a:ext cx="25400" cy="31750"/>
            </a:xfrm>
            <a:custGeom>
              <a:avLst/>
              <a:gdLst/>
              <a:ahLst/>
              <a:cxnLst/>
              <a:rect l="l" t="t" r="r" b="b"/>
              <a:pathLst>
                <a:path w="25400" h="31750">
                  <a:moveTo>
                    <a:pt x="12600" y="0"/>
                  </a:moveTo>
                  <a:lnTo>
                    <a:pt x="18900" y="0"/>
                  </a:lnTo>
                  <a:lnTo>
                    <a:pt x="25193" y="6275"/>
                  </a:lnTo>
                  <a:lnTo>
                    <a:pt x="25193" y="12551"/>
                  </a:lnTo>
                  <a:lnTo>
                    <a:pt x="25193" y="25103"/>
                  </a:lnTo>
                  <a:lnTo>
                    <a:pt x="18900" y="31378"/>
                  </a:lnTo>
                  <a:lnTo>
                    <a:pt x="12600" y="31378"/>
                  </a:lnTo>
                  <a:lnTo>
                    <a:pt x="6300" y="31378"/>
                  </a:lnTo>
                  <a:lnTo>
                    <a:pt x="0" y="25103"/>
                  </a:lnTo>
                  <a:lnTo>
                    <a:pt x="0" y="12551"/>
                  </a:lnTo>
                  <a:lnTo>
                    <a:pt x="0" y="6275"/>
                  </a:lnTo>
                  <a:lnTo>
                    <a:pt x="6300" y="0"/>
                  </a:lnTo>
                  <a:lnTo>
                    <a:pt x="12600" y="0"/>
                  </a:lnTo>
                  <a:close/>
                </a:path>
              </a:pathLst>
            </a:custGeom>
            <a:ln w="6289">
              <a:solidFill>
                <a:srgbClr val="23201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611790" y="2905358"/>
              <a:ext cx="31750" cy="38100"/>
            </a:xfrm>
            <a:custGeom>
              <a:avLst/>
              <a:gdLst/>
              <a:ahLst/>
              <a:cxnLst/>
              <a:rect l="l" t="t" r="r" b="b"/>
              <a:pathLst>
                <a:path w="31750" h="38100">
                  <a:moveTo>
                    <a:pt x="25193" y="0"/>
                  </a:moveTo>
                  <a:lnTo>
                    <a:pt x="18893" y="0"/>
                  </a:lnTo>
                  <a:lnTo>
                    <a:pt x="10625" y="1176"/>
                  </a:lnTo>
                  <a:lnTo>
                    <a:pt x="4721" y="4706"/>
                  </a:lnTo>
                  <a:lnTo>
                    <a:pt x="1180" y="10590"/>
                  </a:lnTo>
                  <a:lnTo>
                    <a:pt x="0" y="18827"/>
                  </a:lnTo>
                  <a:lnTo>
                    <a:pt x="1180" y="24416"/>
                  </a:lnTo>
                  <a:lnTo>
                    <a:pt x="4721" y="30594"/>
                  </a:lnTo>
                  <a:lnTo>
                    <a:pt x="10625" y="35595"/>
                  </a:lnTo>
                  <a:lnTo>
                    <a:pt x="18893" y="37654"/>
                  </a:lnTo>
                  <a:lnTo>
                    <a:pt x="25193" y="37654"/>
                  </a:lnTo>
                  <a:lnTo>
                    <a:pt x="31493" y="25103"/>
                  </a:lnTo>
                  <a:lnTo>
                    <a:pt x="31493" y="6275"/>
                  </a:lnTo>
                  <a:lnTo>
                    <a:pt x="25193" y="0"/>
                  </a:lnTo>
                  <a:close/>
                </a:path>
              </a:pathLst>
            </a:custGeom>
            <a:solidFill>
              <a:srgbClr val="5FBE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611790" y="2905358"/>
              <a:ext cx="31750" cy="38100"/>
            </a:xfrm>
            <a:custGeom>
              <a:avLst/>
              <a:gdLst/>
              <a:ahLst/>
              <a:cxnLst/>
              <a:rect l="l" t="t" r="r" b="b"/>
              <a:pathLst>
                <a:path w="31750" h="38100">
                  <a:moveTo>
                    <a:pt x="18893" y="0"/>
                  </a:moveTo>
                  <a:lnTo>
                    <a:pt x="25193" y="0"/>
                  </a:lnTo>
                  <a:lnTo>
                    <a:pt x="31493" y="6275"/>
                  </a:lnTo>
                  <a:lnTo>
                    <a:pt x="31493" y="18827"/>
                  </a:lnTo>
                  <a:lnTo>
                    <a:pt x="31493" y="25103"/>
                  </a:lnTo>
                  <a:lnTo>
                    <a:pt x="25193" y="37654"/>
                  </a:lnTo>
                  <a:lnTo>
                    <a:pt x="18893" y="37654"/>
                  </a:lnTo>
                  <a:lnTo>
                    <a:pt x="10625" y="35595"/>
                  </a:lnTo>
                  <a:lnTo>
                    <a:pt x="4721" y="30594"/>
                  </a:lnTo>
                  <a:lnTo>
                    <a:pt x="1180" y="24416"/>
                  </a:lnTo>
                  <a:lnTo>
                    <a:pt x="0" y="18827"/>
                  </a:lnTo>
                  <a:lnTo>
                    <a:pt x="1180" y="10590"/>
                  </a:lnTo>
                  <a:lnTo>
                    <a:pt x="4721" y="4706"/>
                  </a:lnTo>
                  <a:lnTo>
                    <a:pt x="10625" y="1176"/>
                  </a:lnTo>
                  <a:lnTo>
                    <a:pt x="18893" y="0"/>
                  </a:lnTo>
                  <a:close/>
                </a:path>
              </a:pathLst>
            </a:custGeom>
            <a:ln w="6289">
              <a:solidFill>
                <a:srgbClr val="23201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405400" y="2993448"/>
              <a:ext cx="306283" cy="293707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443810" y="3041470"/>
              <a:ext cx="214777" cy="209557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440144" y="3036895"/>
              <a:ext cx="311599" cy="279689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514634" y="3098464"/>
              <a:ext cx="190112" cy="186046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404756" y="3094406"/>
              <a:ext cx="303239" cy="283303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440226" y="3151202"/>
              <a:ext cx="198333" cy="193200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436844" y="2904659"/>
              <a:ext cx="312938" cy="443125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481910" y="2952917"/>
              <a:ext cx="214777" cy="210581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1481910" y="2952002"/>
              <a:ext cx="215265" cy="212090"/>
            </a:xfrm>
            <a:custGeom>
              <a:avLst/>
              <a:gdLst/>
              <a:ahLst/>
              <a:cxnLst/>
              <a:rect l="l" t="t" r="r" b="b"/>
              <a:pathLst>
                <a:path w="215264" h="212089">
                  <a:moveTo>
                    <a:pt x="19274" y="45057"/>
                  </a:moveTo>
                  <a:lnTo>
                    <a:pt x="51626" y="14598"/>
                  </a:lnTo>
                  <a:lnTo>
                    <a:pt x="90864" y="0"/>
                  </a:lnTo>
                  <a:lnTo>
                    <a:pt x="132857" y="573"/>
                  </a:lnTo>
                  <a:lnTo>
                    <a:pt x="173476" y="15628"/>
                  </a:lnTo>
                  <a:lnTo>
                    <a:pt x="200665" y="48045"/>
                  </a:lnTo>
                  <a:lnTo>
                    <a:pt x="214777" y="87357"/>
                  </a:lnTo>
                  <a:lnTo>
                    <a:pt x="213743" y="129427"/>
                  </a:lnTo>
                  <a:lnTo>
                    <a:pt x="195498" y="170116"/>
                  </a:lnTo>
                  <a:lnTo>
                    <a:pt x="163146" y="197358"/>
                  </a:lnTo>
                  <a:lnTo>
                    <a:pt x="123910" y="211496"/>
                  </a:lnTo>
                  <a:lnTo>
                    <a:pt x="81919" y="210461"/>
                  </a:lnTo>
                  <a:lnTo>
                    <a:pt x="41305" y="192185"/>
                  </a:lnTo>
                  <a:lnTo>
                    <a:pt x="14112" y="159885"/>
                  </a:lnTo>
                  <a:lnTo>
                    <a:pt x="0" y="121378"/>
                  </a:lnTo>
                  <a:lnTo>
                    <a:pt x="1032" y="81493"/>
                  </a:lnTo>
                  <a:lnTo>
                    <a:pt x="19274" y="45057"/>
                  </a:lnTo>
                  <a:close/>
                </a:path>
              </a:pathLst>
            </a:custGeom>
            <a:ln w="7349">
              <a:solidFill>
                <a:srgbClr val="23201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556943" y="3074994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>
                  <a:moveTo>
                    <a:pt x="22604" y="0"/>
                  </a:moveTo>
                  <a:lnTo>
                    <a:pt x="14916" y="1148"/>
                  </a:lnTo>
                  <a:lnTo>
                    <a:pt x="8605" y="5054"/>
                  </a:lnTo>
                  <a:lnTo>
                    <a:pt x="2983" y="10338"/>
                  </a:lnTo>
                  <a:lnTo>
                    <a:pt x="0" y="15856"/>
                  </a:lnTo>
                  <a:lnTo>
                    <a:pt x="1147" y="21374"/>
                  </a:lnTo>
                  <a:lnTo>
                    <a:pt x="5048" y="26892"/>
                  </a:lnTo>
                  <a:lnTo>
                    <a:pt x="10327" y="32410"/>
                  </a:lnTo>
                  <a:lnTo>
                    <a:pt x="16867" y="36548"/>
                  </a:lnTo>
                  <a:lnTo>
                    <a:pt x="24096" y="37928"/>
                  </a:lnTo>
                  <a:lnTo>
                    <a:pt x="29948" y="36548"/>
                  </a:lnTo>
                  <a:lnTo>
                    <a:pt x="32358" y="32410"/>
                  </a:lnTo>
                  <a:lnTo>
                    <a:pt x="36489" y="25742"/>
                  </a:lnTo>
                  <a:lnTo>
                    <a:pt x="37866" y="17696"/>
                  </a:lnTo>
                  <a:lnTo>
                    <a:pt x="36489" y="9651"/>
                  </a:lnTo>
                  <a:lnTo>
                    <a:pt x="32358" y="2989"/>
                  </a:lnTo>
                  <a:lnTo>
                    <a:pt x="22604" y="0"/>
                  </a:lnTo>
                  <a:close/>
                </a:path>
              </a:pathLst>
            </a:custGeom>
            <a:solidFill>
              <a:srgbClr val="5FBE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556943" y="3074994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>
                  <a:moveTo>
                    <a:pt x="2983" y="10338"/>
                  </a:moveTo>
                  <a:lnTo>
                    <a:pt x="8605" y="5054"/>
                  </a:lnTo>
                  <a:lnTo>
                    <a:pt x="14916" y="1148"/>
                  </a:lnTo>
                  <a:lnTo>
                    <a:pt x="22604" y="0"/>
                  </a:lnTo>
                  <a:lnTo>
                    <a:pt x="32358" y="2989"/>
                  </a:lnTo>
                  <a:lnTo>
                    <a:pt x="36489" y="9651"/>
                  </a:lnTo>
                  <a:lnTo>
                    <a:pt x="37866" y="17696"/>
                  </a:lnTo>
                  <a:lnTo>
                    <a:pt x="36489" y="25742"/>
                  </a:lnTo>
                  <a:lnTo>
                    <a:pt x="32358" y="32410"/>
                  </a:lnTo>
                  <a:lnTo>
                    <a:pt x="29948" y="36548"/>
                  </a:lnTo>
                  <a:lnTo>
                    <a:pt x="24096" y="37928"/>
                  </a:lnTo>
                  <a:lnTo>
                    <a:pt x="16867" y="36548"/>
                  </a:lnTo>
                  <a:lnTo>
                    <a:pt x="10327" y="32410"/>
                  </a:lnTo>
                  <a:lnTo>
                    <a:pt x="5048" y="26892"/>
                  </a:lnTo>
                  <a:lnTo>
                    <a:pt x="1147" y="21374"/>
                  </a:lnTo>
                  <a:lnTo>
                    <a:pt x="0" y="15856"/>
                  </a:lnTo>
                  <a:lnTo>
                    <a:pt x="2983" y="10338"/>
                  </a:lnTo>
                  <a:close/>
                </a:path>
              </a:pathLst>
            </a:custGeom>
            <a:ln w="7349">
              <a:solidFill>
                <a:srgbClr val="23201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554418" y="3011775"/>
              <a:ext cx="31115" cy="27940"/>
            </a:xfrm>
            <a:custGeom>
              <a:avLst/>
              <a:gdLst/>
              <a:ahLst/>
              <a:cxnLst/>
              <a:rect l="l" t="t" r="r" b="b"/>
              <a:pathLst>
                <a:path w="31115" h="27939">
                  <a:moveTo>
                    <a:pt x="20195" y="0"/>
                  </a:moveTo>
                  <a:lnTo>
                    <a:pt x="5507" y="0"/>
                  </a:lnTo>
                  <a:lnTo>
                    <a:pt x="1376" y="5513"/>
                  </a:lnTo>
                  <a:lnTo>
                    <a:pt x="0" y="11028"/>
                  </a:lnTo>
                  <a:lnTo>
                    <a:pt x="1376" y="16545"/>
                  </a:lnTo>
                  <a:lnTo>
                    <a:pt x="5507" y="22063"/>
                  </a:lnTo>
                  <a:lnTo>
                    <a:pt x="11015" y="26202"/>
                  </a:lnTo>
                  <a:lnTo>
                    <a:pt x="16523" y="27581"/>
                  </a:lnTo>
                  <a:lnTo>
                    <a:pt x="22031" y="26202"/>
                  </a:lnTo>
                  <a:lnTo>
                    <a:pt x="27538" y="22063"/>
                  </a:lnTo>
                  <a:lnTo>
                    <a:pt x="30522" y="16545"/>
                  </a:lnTo>
                  <a:lnTo>
                    <a:pt x="29374" y="11028"/>
                  </a:lnTo>
                  <a:lnTo>
                    <a:pt x="25473" y="5513"/>
                  </a:lnTo>
                  <a:lnTo>
                    <a:pt x="20195" y="0"/>
                  </a:lnTo>
                  <a:close/>
                </a:path>
              </a:pathLst>
            </a:custGeom>
            <a:solidFill>
              <a:srgbClr val="5FBE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554418" y="3011775"/>
              <a:ext cx="31115" cy="27940"/>
            </a:xfrm>
            <a:custGeom>
              <a:avLst/>
              <a:gdLst/>
              <a:ahLst/>
              <a:cxnLst/>
              <a:rect l="l" t="t" r="r" b="b"/>
              <a:pathLst>
                <a:path w="31115" h="27939">
                  <a:moveTo>
                    <a:pt x="5507" y="0"/>
                  </a:moveTo>
                  <a:lnTo>
                    <a:pt x="12851" y="0"/>
                  </a:lnTo>
                  <a:lnTo>
                    <a:pt x="20195" y="0"/>
                  </a:lnTo>
                  <a:lnTo>
                    <a:pt x="25473" y="5513"/>
                  </a:lnTo>
                  <a:lnTo>
                    <a:pt x="29374" y="11028"/>
                  </a:lnTo>
                  <a:lnTo>
                    <a:pt x="30522" y="16545"/>
                  </a:lnTo>
                  <a:lnTo>
                    <a:pt x="27538" y="22063"/>
                  </a:lnTo>
                  <a:lnTo>
                    <a:pt x="22031" y="26202"/>
                  </a:lnTo>
                  <a:lnTo>
                    <a:pt x="16523" y="27581"/>
                  </a:lnTo>
                  <a:lnTo>
                    <a:pt x="11015" y="26202"/>
                  </a:lnTo>
                  <a:lnTo>
                    <a:pt x="5507" y="22063"/>
                  </a:lnTo>
                  <a:lnTo>
                    <a:pt x="1376" y="16545"/>
                  </a:lnTo>
                  <a:lnTo>
                    <a:pt x="0" y="11028"/>
                  </a:lnTo>
                  <a:lnTo>
                    <a:pt x="1376" y="5513"/>
                  </a:lnTo>
                  <a:lnTo>
                    <a:pt x="5507" y="0"/>
                  </a:lnTo>
                  <a:close/>
                </a:path>
              </a:pathLst>
            </a:custGeom>
            <a:ln w="7350">
              <a:solidFill>
                <a:srgbClr val="23201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1" name="object 51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6815201" y="2912998"/>
            <a:ext cx="1785874" cy="1227201"/>
          </a:xfrm>
          <a:prstGeom prst="rect">
            <a:avLst/>
          </a:prstGeom>
        </p:spPr>
      </p:pic>
      <p:sp>
        <p:nvSpPr>
          <p:cNvPr id="52" name="object 52"/>
          <p:cNvSpPr txBox="1"/>
          <p:nvPr/>
        </p:nvSpPr>
        <p:spPr>
          <a:xfrm>
            <a:off x="7433818" y="2618993"/>
            <a:ext cx="65151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Calibri"/>
                <a:cs typeface="Calibri"/>
              </a:rPr>
              <a:t>Печ</a:t>
            </a:r>
            <a:r>
              <a:rPr sz="1600" spc="-15" dirty="0">
                <a:latin typeface="Calibri"/>
                <a:cs typeface="Calibri"/>
              </a:rPr>
              <a:t>е</a:t>
            </a:r>
            <a:r>
              <a:rPr sz="1600" spc="-5" dirty="0">
                <a:latin typeface="Calibri"/>
                <a:cs typeface="Calibri"/>
              </a:rPr>
              <a:t>нь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53" name="object 53"/>
          <p:cNvGrpSpPr/>
          <p:nvPr/>
        </p:nvGrpSpPr>
        <p:grpSpPr>
          <a:xfrm>
            <a:off x="2519426" y="1054100"/>
            <a:ext cx="1727200" cy="2070100"/>
            <a:chOff x="2519426" y="1054100"/>
            <a:chExt cx="1727200" cy="2070100"/>
          </a:xfrm>
        </p:grpSpPr>
        <p:pic>
          <p:nvPicPr>
            <p:cNvPr id="54" name="object 5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519426" y="1054100"/>
              <a:ext cx="1727200" cy="1073912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557208" y="1080198"/>
              <a:ext cx="1640205" cy="2044001"/>
            </a:xfrm>
            <a:prstGeom prst="rect">
              <a:avLst/>
            </a:prstGeom>
          </p:spPr>
        </p:pic>
      </p:grpSp>
      <p:grpSp>
        <p:nvGrpSpPr>
          <p:cNvPr id="56" name="object 56"/>
          <p:cNvGrpSpPr/>
          <p:nvPr/>
        </p:nvGrpSpPr>
        <p:grpSpPr>
          <a:xfrm>
            <a:off x="1712976" y="131063"/>
            <a:ext cx="5805170" cy="680085"/>
            <a:chOff x="1712976" y="131063"/>
            <a:chExt cx="5805170" cy="680085"/>
          </a:xfrm>
        </p:grpSpPr>
        <p:pic>
          <p:nvPicPr>
            <p:cNvPr id="57" name="object 5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712976" y="131063"/>
              <a:ext cx="3299460" cy="679704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607052" y="131063"/>
              <a:ext cx="498348" cy="679704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700016" y="131063"/>
              <a:ext cx="2817876" cy="679704"/>
            </a:xfrm>
            <a:prstGeom prst="rect">
              <a:avLst/>
            </a:prstGeom>
          </p:spPr>
        </p:pic>
      </p:grpSp>
      <p:sp>
        <p:nvSpPr>
          <p:cNvPr id="60" name="object 60"/>
          <p:cNvSpPr txBox="1">
            <a:spLocks noGrp="1"/>
          </p:cNvSpPr>
          <p:nvPr>
            <p:ph type="title"/>
          </p:nvPr>
        </p:nvSpPr>
        <p:spPr>
          <a:xfrm>
            <a:off x="1891664" y="197865"/>
            <a:ext cx="54273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Региональные</a:t>
            </a:r>
            <a:r>
              <a:rPr spc="-15" dirty="0"/>
              <a:t> </a:t>
            </a:r>
            <a:r>
              <a:rPr spc="-5" dirty="0"/>
              <a:t>клетки-предшественники</a:t>
            </a:r>
          </a:p>
        </p:txBody>
      </p:sp>
      <p:sp>
        <p:nvSpPr>
          <p:cNvPr id="61" name="object 61"/>
          <p:cNvSpPr txBox="1"/>
          <p:nvPr/>
        </p:nvSpPr>
        <p:spPr>
          <a:xfrm>
            <a:off x="2662682" y="3291585"/>
            <a:ext cx="3736975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105"/>
              </a:spcBef>
              <a:tabLst>
                <a:tab pos="746760" algn="l"/>
                <a:tab pos="1896110" algn="l"/>
              </a:tabLst>
            </a:pPr>
            <a:r>
              <a:rPr sz="1400" b="1" dirty="0">
                <a:solidFill>
                  <a:srgbClr val="C0504D"/>
                </a:solidFill>
                <a:latin typeface="Arial Narrow"/>
                <a:cs typeface="Arial Narrow"/>
              </a:rPr>
              <a:t>В </a:t>
            </a:r>
            <a:r>
              <a:rPr sz="1400" b="1" spc="-5" dirty="0">
                <a:solidFill>
                  <a:srgbClr val="C0504D"/>
                </a:solidFill>
                <a:latin typeface="Arial Narrow"/>
                <a:cs typeface="Arial Narrow"/>
              </a:rPr>
              <a:t>постнатальном периоде </a:t>
            </a:r>
            <a:r>
              <a:rPr sz="1400" b="1" dirty="0">
                <a:solidFill>
                  <a:srgbClr val="C0504D"/>
                </a:solidFill>
                <a:latin typeface="Arial Narrow"/>
                <a:cs typeface="Arial Narrow"/>
              </a:rPr>
              <a:t>в </a:t>
            </a:r>
            <a:r>
              <a:rPr sz="1400" b="1" spc="-5" dirty="0">
                <a:solidFill>
                  <a:srgbClr val="C0504D"/>
                </a:solidFill>
                <a:latin typeface="Arial Narrow"/>
                <a:cs typeface="Arial Narrow"/>
              </a:rPr>
              <a:t>разных органах </a:t>
            </a:r>
            <a:r>
              <a:rPr sz="1400" b="1" dirty="0">
                <a:solidFill>
                  <a:srgbClr val="C0504D"/>
                </a:solidFill>
                <a:latin typeface="Arial Narrow"/>
                <a:cs typeface="Arial Narrow"/>
              </a:rPr>
              <a:t>и  </a:t>
            </a:r>
            <a:r>
              <a:rPr sz="1400" b="1" spc="-5" dirty="0">
                <a:solidFill>
                  <a:srgbClr val="C0504D"/>
                </a:solidFill>
                <a:latin typeface="Arial Narrow"/>
                <a:cs typeface="Arial Narrow"/>
              </a:rPr>
              <a:t>тканях	существуют	клеточные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5615304" y="3504946"/>
            <a:ext cx="785495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11125" marR="5080" indent="-111760">
              <a:lnSpc>
                <a:spcPct val="100000"/>
              </a:lnSpc>
              <a:spcBef>
                <a:spcPts val="105"/>
              </a:spcBef>
            </a:pPr>
            <a:r>
              <a:rPr sz="1400" b="1" spc="-15" dirty="0">
                <a:solidFill>
                  <a:srgbClr val="C0504D"/>
                </a:solidFill>
                <a:latin typeface="Arial Narrow"/>
                <a:cs typeface="Arial Narrow"/>
              </a:rPr>
              <a:t>э</a:t>
            </a:r>
            <a:r>
              <a:rPr sz="1400" b="1" dirty="0">
                <a:solidFill>
                  <a:srgbClr val="C0504D"/>
                </a:solidFill>
                <a:latin typeface="Arial Narrow"/>
                <a:cs typeface="Arial Narrow"/>
              </a:rPr>
              <a:t>лем</a:t>
            </a:r>
            <a:r>
              <a:rPr sz="1400" b="1" spc="-10" dirty="0">
                <a:solidFill>
                  <a:srgbClr val="C0504D"/>
                </a:solidFill>
                <a:latin typeface="Arial Narrow"/>
                <a:cs typeface="Arial Narrow"/>
              </a:rPr>
              <a:t>е</a:t>
            </a:r>
            <a:r>
              <a:rPr sz="1400" b="1" spc="-5" dirty="0">
                <a:solidFill>
                  <a:srgbClr val="C0504D"/>
                </a:solidFill>
                <a:latin typeface="Arial Narrow"/>
                <a:cs typeface="Arial Narrow"/>
              </a:rPr>
              <a:t>н</a:t>
            </a:r>
            <a:r>
              <a:rPr sz="1400" b="1" spc="-15" dirty="0">
                <a:solidFill>
                  <a:srgbClr val="C0504D"/>
                </a:solidFill>
                <a:latin typeface="Arial Narrow"/>
                <a:cs typeface="Arial Narrow"/>
              </a:rPr>
              <a:t>т</a:t>
            </a:r>
            <a:r>
              <a:rPr sz="1400" b="1" dirty="0">
                <a:solidFill>
                  <a:srgbClr val="C0504D"/>
                </a:solidFill>
                <a:latin typeface="Arial Narrow"/>
                <a:cs typeface="Arial Narrow"/>
              </a:rPr>
              <a:t>ы,  вы</a:t>
            </a:r>
            <a:r>
              <a:rPr sz="1400" b="1" spc="-5" dirty="0">
                <a:solidFill>
                  <a:srgbClr val="C0504D"/>
                </a:solidFill>
                <a:latin typeface="Arial Narrow"/>
                <a:cs typeface="Arial Narrow"/>
              </a:rPr>
              <a:t>с</a:t>
            </a:r>
            <a:r>
              <a:rPr sz="1400" b="1" dirty="0">
                <a:solidFill>
                  <a:srgbClr val="C0504D"/>
                </a:solidFill>
                <a:latin typeface="Arial Narrow"/>
                <a:cs typeface="Arial Narrow"/>
              </a:rPr>
              <a:t>о</a:t>
            </a:r>
            <a:r>
              <a:rPr sz="1400" b="1" spc="-15" dirty="0">
                <a:solidFill>
                  <a:srgbClr val="C0504D"/>
                </a:solidFill>
                <a:latin typeface="Arial Narrow"/>
                <a:cs typeface="Arial Narrow"/>
              </a:rPr>
              <a:t>к</a:t>
            </a:r>
            <a:r>
              <a:rPr sz="1400" b="1" dirty="0">
                <a:solidFill>
                  <a:srgbClr val="C0504D"/>
                </a:solidFill>
                <a:latin typeface="Arial Narrow"/>
                <a:cs typeface="Arial Narrow"/>
              </a:rPr>
              <a:t>им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2662682" y="3718305"/>
            <a:ext cx="373697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1584960" algn="l"/>
              </a:tabLst>
            </a:pPr>
            <a:r>
              <a:rPr sz="1400" b="1" spc="-5" dirty="0">
                <a:solidFill>
                  <a:srgbClr val="C0504D"/>
                </a:solidFill>
                <a:latin typeface="Arial Narrow"/>
                <a:cs typeface="Arial Narrow"/>
              </a:rPr>
              <a:t>обладающие	достаточно</a:t>
            </a:r>
            <a:endParaRPr sz="14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  <a:tabLst>
                <a:tab pos="1657985" algn="l"/>
                <a:tab pos="2007235" algn="l"/>
              </a:tabLst>
            </a:pPr>
            <a:r>
              <a:rPr sz="1400" b="1" spc="-5" dirty="0">
                <a:solidFill>
                  <a:srgbClr val="C0504D"/>
                </a:solidFill>
                <a:latin typeface="Arial Narrow"/>
                <a:cs typeface="Arial Narrow"/>
              </a:rPr>
              <a:t>пролиферативным	</a:t>
            </a:r>
            <a:r>
              <a:rPr sz="1400" b="1" dirty="0">
                <a:solidFill>
                  <a:srgbClr val="C0504D"/>
                </a:solidFill>
                <a:latin typeface="Arial Narrow"/>
                <a:cs typeface="Arial Narrow"/>
              </a:rPr>
              <a:t>и	</a:t>
            </a:r>
            <a:r>
              <a:rPr sz="1400" b="1" spc="-10" dirty="0">
                <a:solidFill>
                  <a:srgbClr val="C0504D"/>
                </a:solidFill>
                <a:latin typeface="Arial Narrow"/>
                <a:cs typeface="Arial Narrow"/>
              </a:rPr>
              <a:t>дифференцировочным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2662682" y="4145026"/>
            <a:ext cx="5287010" cy="1790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1339850" algn="l"/>
                <a:tab pos="1763395" algn="l"/>
                <a:tab pos="3194685" algn="l"/>
              </a:tabLst>
            </a:pPr>
            <a:r>
              <a:rPr sz="1400" b="1" spc="-5" dirty="0">
                <a:solidFill>
                  <a:srgbClr val="C0504D"/>
                </a:solidFill>
                <a:latin typeface="Arial Narrow"/>
                <a:cs typeface="Arial Narrow"/>
              </a:rPr>
              <a:t>потенциалом	</a:t>
            </a:r>
            <a:r>
              <a:rPr sz="1400" b="1" dirty="0">
                <a:solidFill>
                  <a:srgbClr val="C0504D"/>
                </a:solidFill>
                <a:latin typeface="Arial Narrow"/>
                <a:cs typeface="Arial Narrow"/>
              </a:rPr>
              <a:t>-	</a:t>
            </a:r>
            <a:r>
              <a:rPr sz="1400" b="1" spc="-5" dirty="0">
                <a:solidFill>
                  <a:srgbClr val="C0504D"/>
                </a:solidFill>
                <a:latin typeface="Arial Narrow"/>
                <a:cs typeface="Arial Narrow"/>
              </a:rPr>
              <a:t>региональные	клетки-</a:t>
            </a:r>
            <a:endParaRPr sz="14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r>
              <a:rPr sz="1400" b="1" spc="-5" dirty="0">
                <a:solidFill>
                  <a:srgbClr val="C0504D"/>
                </a:solidFill>
                <a:latin typeface="Arial Narrow"/>
                <a:cs typeface="Arial Narrow"/>
              </a:rPr>
              <a:t>предшественники.</a:t>
            </a:r>
            <a:endParaRPr sz="1400">
              <a:latin typeface="Arial Narrow"/>
              <a:cs typeface="Arial Narrow"/>
            </a:endParaRPr>
          </a:p>
          <a:p>
            <a:pPr marR="5080" algn="r">
              <a:lnSpc>
                <a:spcPct val="100000"/>
              </a:lnSpc>
              <a:spcBef>
                <a:spcPts val="925"/>
              </a:spcBef>
            </a:pPr>
            <a:r>
              <a:rPr sz="1600" spc="-10" dirty="0">
                <a:latin typeface="Times New Roman"/>
                <a:cs typeface="Times New Roman"/>
              </a:rPr>
              <a:t>Скелетные</a:t>
            </a:r>
            <a:r>
              <a:rPr sz="1600" spc="2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мышцы</a:t>
            </a: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600">
              <a:latin typeface="Times New Roman"/>
              <a:cs typeface="Times New Roman"/>
            </a:endParaRPr>
          </a:p>
          <a:p>
            <a:pPr marL="1341755" marR="2938780" indent="-378460">
              <a:lnSpc>
                <a:spcPct val="100000"/>
              </a:lnSpc>
              <a:spcBef>
                <a:spcPts val="5"/>
              </a:spcBef>
            </a:pPr>
            <a:r>
              <a:rPr sz="1600" dirty="0">
                <a:latin typeface="Calibri"/>
                <a:cs typeface="Calibri"/>
              </a:rPr>
              <a:t>П</a:t>
            </a:r>
            <a:r>
              <a:rPr sz="1600" spc="-55" dirty="0">
                <a:latin typeface="Calibri"/>
                <a:cs typeface="Calibri"/>
              </a:rPr>
              <a:t>о</a:t>
            </a:r>
            <a:r>
              <a:rPr sz="1600" spc="-10" dirty="0">
                <a:latin typeface="Calibri"/>
                <a:cs typeface="Calibri"/>
              </a:rPr>
              <a:t>д</a:t>
            </a:r>
            <a:r>
              <a:rPr sz="1600" spc="-25" dirty="0">
                <a:latin typeface="Calibri"/>
                <a:cs typeface="Calibri"/>
              </a:rPr>
              <a:t>ж</a:t>
            </a:r>
            <a:r>
              <a:rPr sz="1600" spc="-35" dirty="0">
                <a:latin typeface="Calibri"/>
                <a:cs typeface="Calibri"/>
              </a:rPr>
              <a:t>е</a:t>
            </a:r>
            <a:r>
              <a:rPr sz="1600" spc="-10" dirty="0">
                <a:latin typeface="Calibri"/>
                <a:cs typeface="Calibri"/>
              </a:rPr>
              <a:t>л</a:t>
            </a:r>
            <a:r>
              <a:rPr sz="1600" spc="-70" dirty="0">
                <a:latin typeface="Calibri"/>
                <a:cs typeface="Calibri"/>
              </a:rPr>
              <a:t>у</a:t>
            </a:r>
            <a:r>
              <a:rPr sz="1600" spc="-20" dirty="0">
                <a:latin typeface="Calibri"/>
                <a:cs typeface="Calibri"/>
              </a:rPr>
              <a:t>д</a:t>
            </a:r>
            <a:r>
              <a:rPr sz="1600" spc="-10" dirty="0">
                <a:latin typeface="Calibri"/>
                <a:cs typeface="Calibri"/>
              </a:rPr>
              <a:t>о</a:t>
            </a:r>
            <a:r>
              <a:rPr sz="1600" spc="-15" dirty="0">
                <a:latin typeface="Calibri"/>
                <a:cs typeface="Calibri"/>
              </a:rPr>
              <a:t>ч</a:t>
            </a:r>
            <a:r>
              <a:rPr sz="1600" spc="-5" dirty="0">
                <a:latin typeface="Calibri"/>
                <a:cs typeface="Calibri"/>
              </a:rPr>
              <a:t>ная  </a:t>
            </a:r>
            <a:r>
              <a:rPr sz="1600" spc="-15" dirty="0">
                <a:latin typeface="Calibri"/>
                <a:cs typeface="Calibri"/>
              </a:rPr>
              <a:t>железа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60273" y="558165"/>
            <a:ext cx="3568700" cy="1330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 algn="just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Times New Roman"/>
                <a:cs typeface="Times New Roman"/>
              </a:rPr>
              <a:t>Stem cells </a:t>
            </a:r>
            <a:r>
              <a:rPr sz="1200" b="1" spc="-5" dirty="0">
                <a:latin typeface="Times New Roman"/>
                <a:cs typeface="Times New Roman"/>
              </a:rPr>
              <a:t>and NF-kappa </a:t>
            </a:r>
            <a:r>
              <a:rPr sz="1200" b="1" dirty="0">
                <a:latin typeface="Times New Roman"/>
                <a:cs typeface="Times New Roman"/>
              </a:rPr>
              <a:t>B </a:t>
            </a:r>
            <a:r>
              <a:rPr sz="1200" b="1" spc="-5" dirty="0">
                <a:latin typeface="Times New Roman"/>
                <a:cs typeface="Times New Roman"/>
              </a:rPr>
              <a:t>signaling </a:t>
            </a:r>
            <a:r>
              <a:rPr sz="1200" b="1" spc="-10" dirty="0">
                <a:latin typeface="Times New Roman"/>
                <a:cs typeface="Times New Roman"/>
              </a:rPr>
              <a:t>in </a:t>
            </a:r>
            <a:r>
              <a:rPr sz="1200" b="1" spc="-5" dirty="0">
                <a:latin typeface="Times New Roman"/>
                <a:cs typeface="Times New Roman"/>
              </a:rPr>
              <a:t>antidiabetic  effects and </a:t>
            </a:r>
            <a:r>
              <a:rPr sz="1200" b="1" spc="-10" dirty="0">
                <a:latin typeface="Times New Roman"/>
                <a:cs typeface="Times New Roman"/>
              </a:rPr>
              <a:t>in </a:t>
            </a:r>
            <a:r>
              <a:rPr sz="1200" b="1" spc="-5" dirty="0">
                <a:latin typeface="Times New Roman"/>
                <a:cs typeface="Times New Roman"/>
              </a:rPr>
              <a:t>restoration </a:t>
            </a:r>
            <a:r>
              <a:rPr sz="1200" b="1" dirty="0">
                <a:latin typeface="Times New Roman"/>
                <a:cs typeface="Times New Roman"/>
              </a:rPr>
              <a:t>of </a:t>
            </a:r>
            <a:r>
              <a:rPr sz="1200" b="1" spc="-5" dirty="0">
                <a:latin typeface="Times New Roman"/>
                <a:cs typeface="Times New Roman"/>
              </a:rPr>
              <a:t>functions </a:t>
            </a:r>
            <a:r>
              <a:rPr sz="1200" b="1" spc="-10" dirty="0">
                <a:latin typeface="Times New Roman"/>
                <a:cs typeface="Times New Roman"/>
              </a:rPr>
              <a:t>of </a:t>
            </a:r>
            <a:r>
              <a:rPr sz="1200" b="1" spc="-5" dirty="0">
                <a:latin typeface="Times New Roman"/>
                <a:cs typeface="Times New Roman"/>
              </a:rPr>
              <a:t>testicular  tissue Bisamide </a:t>
            </a:r>
            <a:r>
              <a:rPr sz="1200" b="1" dirty="0">
                <a:latin typeface="Times New Roman"/>
                <a:cs typeface="Times New Roman"/>
              </a:rPr>
              <a:t>Derivative of Dicarboxylic </a:t>
            </a:r>
            <a:r>
              <a:rPr sz="1200" b="1" spc="-5" dirty="0">
                <a:latin typeface="Times New Roman"/>
                <a:cs typeface="Times New Roman"/>
              </a:rPr>
              <a:t>Acid  (BDDA) in metabolic</a:t>
            </a:r>
            <a:r>
              <a:rPr sz="1200" b="1" spc="20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disorders</a:t>
            </a:r>
            <a:endParaRPr sz="1200">
              <a:latin typeface="Times New Roman"/>
              <a:cs typeface="Times New Roman"/>
            </a:endParaRPr>
          </a:p>
          <a:p>
            <a:pPr marL="67310" marR="88900" algn="just">
              <a:lnSpc>
                <a:spcPct val="100000"/>
              </a:lnSpc>
              <a:spcBef>
                <a:spcPts val="675"/>
              </a:spcBef>
            </a:pPr>
            <a:r>
              <a:rPr sz="800" spc="-5" dirty="0">
                <a:latin typeface="Arial Narrow"/>
                <a:cs typeface="Arial Narrow"/>
              </a:rPr>
              <a:t>Angelina Vladimirovna Pakhomova</a:t>
            </a:r>
            <a:r>
              <a:rPr sz="750" spc="-7" baseline="27777" dirty="0">
                <a:latin typeface="Arial Narrow"/>
                <a:cs typeface="Arial Narrow"/>
              </a:rPr>
              <a:t>1</a:t>
            </a:r>
            <a:r>
              <a:rPr sz="800" spc="-5" dirty="0">
                <a:latin typeface="Arial Narrow"/>
                <a:cs typeface="Arial Narrow"/>
              </a:rPr>
              <a:t>, Darius </a:t>
            </a:r>
            <a:r>
              <a:rPr sz="800" dirty="0">
                <a:latin typeface="Arial Narrow"/>
                <a:cs typeface="Arial Narrow"/>
              </a:rPr>
              <a:t>Widera</a:t>
            </a:r>
            <a:r>
              <a:rPr sz="750" baseline="27777" dirty="0">
                <a:latin typeface="Arial Narrow"/>
                <a:cs typeface="Arial Narrow"/>
              </a:rPr>
              <a:t>3</a:t>
            </a:r>
            <a:r>
              <a:rPr sz="800" dirty="0">
                <a:latin typeface="Arial Narrow"/>
                <a:cs typeface="Arial Narrow"/>
              </a:rPr>
              <a:t>, </a:t>
            </a:r>
            <a:r>
              <a:rPr sz="800" spc="-5" dirty="0">
                <a:latin typeface="Arial Narrow"/>
                <a:cs typeface="Arial Narrow"/>
              </a:rPr>
              <a:t>Nebosin Vladimir Evgenievich</a:t>
            </a:r>
            <a:r>
              <a:rPr sz="750" spc="-7" baseline="27777" dirty="0">
                <a:latin typeface="Arial Narrow"/>
                <a:cs typeface="Arial Narrow"/>
              </a:rPr>
              <a:t>2</a:t>
            </a:r>
            <a:r>
              <a:rPr sz="800" spc="-5" dirty="0">
                <a:latin typeface="Arial Narrow"/>
                <a:cs typeface="Arial Narrow"/>
              </a:rPr>
              <a:t>, </a:t>
            </a:r>
            <a:r>
              <a:rPr sz="800" dirty="0">
                <a:latin typeface="Arial Narrow"/>
                <a:cs typeface="Arial Narrow"/>
              </a:rPr>
              <a:t>Olga  </a:t>
            </a:r>
            <a:r>
              <a:rPr sz="800" spc="-5" dirty="0">
                <a:latin typeface="Arial Narrow"/>
                <a:cs typeface="Arial Narrow"/>
              </a:rPr>
              <a:t>Victorovna Pershina</a:t>
            </a:r>
            <a:r>
              <a:rPr sz="750" spc="-7" baseline="27777" dirty="0">
                <a:latin typeface="Arial Narrow"/>
                <a:cs typeface="Arial Narrow"/>
              </a:rPr>
              <a:t>1</a:t>
            </a:r>
            <a:r>
              <a:rPr sz="800" spc="-5" dirty="0">
                <a:latin typeface="Arial Narrow"/>
                <a:cs typeface="Arial Narrow"/>
              </a:rPr>
              <a:t>, Vyacheslav Andreevich Krupin</a:t>
            </a:r>
            <a:r>
              <a:rPr sz="750" spc="-7" baseline="27777" dirty="0">
                <a:latin typeface="Arial Narrow"/>
                <a:cs typeface="Arial Narrow"/>
              </a:rPr>
              <a:t>1</a:t>
            </a:r>
            <a:r>
              <a:rPr sz="800" spc="-5" dirty="0">
                <a:latin typeface="Arial Narrow"/>
                <a:cs typeface="Arial Narrow"/>
              </a:rPr>
              <a:t>, Lubov </a:t>
            </a:r>
            <a:r>
              <a:rPr sz="800" spc="-10" dirty="0">
                <a:latin typeface="Arial Narrow"/>
                <a:cs typeface="Arial Narrow"/>
              </a:rPr>
              <a:t>Alexandrovna </a:t>
            </a:r>
            <a:r>
              <a:rPr sz="800" spc="-5" dirty="0">
                <a:latin typeface="Arial Narrow"/>
                <a:cs typeface="Arial Narrow"/>
              </a:rPr>
              <a:t>Ermolaeva</a:t>
            </a:r>
            <a:r>
              <a:rPr sz="750" spc="-7" baseline="27777" dirty="0">
                <a:latin typeface="Arial Narrow"/>
                <a:cs typeface="Arial Narrow"/>
              </a:rPr>
              <a:t>1</a:t>
            </a:r>
            <a:r>
              <a:rPr sz="800" spc="-5" dirty="0">
                <a:latin typeface="Arial Narrow"/>
                <a:cs typeface="Arial Narrow"/>
              </a:rPr>
              <a:t>,  Edgar </a:t>
            </a:r>
            <a:r>
              <a:rPr sz="800" spc="-10" dirty="0">
                <a:latin typeface="Arial Narrow"/>
                <a:cs typeface="Arial Narrow"/>
              </a:rPr>
              <a:t>Sergeevich </a:t>
            </a:r>
            <a:r>
              <a:rPr sz="800" spc="-5" dirty="0">
                <a:latin typeface="Arial Narrow"/>
                <a:cs typeface="Arial Narrow"/>
              </a:rPr>
              <a:t>Pan</a:t>
            </a:r>
            <a:r>
              <a:rPr sz="750" spc="-7" baseline="27777" dirty="0">
                <a:latin typeface="Arial Narrow"/>
                <a:cs typeface="Arial Narrow"/>
              </a:rPr>
              <a:t>1</a:t>
            </a:r>
            <a:r>
              <a:rPr sz="800" spc="-5" dirty="0">
                <a:latin typeface="Arial Narrow"/>
                <a:cs typeface="Arial Narrow"/>
              </a:rPr>
              <a:t>, Natalia Nicolaevna Ermakova</a:t>
            </a:r>
            <a:r>
              <a:rPr sz="750" spc="-7" baseline="27777" dirty="0">
                <a:latin typeface="Arial Narrow"/>
                <a:cs typeface="Arial Narrow"/>
              </a:rPr>
              <a:t>1</a:t>
            </a:r>
            <a:r>
              <a:rPr sz="800" spc="-5" dirty="0">
                <a:latin typeface="Arial Narrow"/>
                <a:cs typeface="Arial Narrow"/>
              </a:rPr>
              <a:t>, </a:t>
            </a:r>
            <a:r>
              <a:rPr sz="800" dirty="0">
                <a:latin typeface="Arial Narrow"/>
                <a:cs typeface="Arial Narrow"/>
              </a:rPr>
              <a:t>Olga </a:t>
            </a:r>
            <a:r>
              <a:rPr sz="800" spc="-10" dirty="0">
                <a:latin typeface="Arial Narrow"/>
                <a:cs typeface="Arial Narrow"/>
              </a:rPr>
              <a:t>Evgenevna </a:t>
            </a:r>
            <a:r>
              <a:rPr sz="800" spc="-5" dirty="0">
                <a:latin typeface="Arial Narrow"/>
                <a:cs typeface="Arial Narrow"/>
              </a:rPr>
              <a:t>Vaizova</a:t>
            </a:r>
            <a:r>
              <a:rPr sz="750" spc="-7" baseline="27777" dirty="0">
                <a:latin typeface="Arial Narrow"/>
                <a:cs typeface="Arial Narrow"/>
              </a:rPr>
              <a:t>4</a:t>
            </a:r>
            <a:r>
              <a:rPr sz="800" spc="-5" dirty="0">
                <a:latin typeface="Arial Narrow"/>
                <a:cs typeface="Arial Narrow"/>
              </a:rPr>
              <a:t>, Wolf-  Dieter </a:t>
            </a:r>
            <a:r>
              <a:rPr sz="800" dirty="0">
                <a:latin typeface="Arial Narrow"/>
                <a:cs typeface="Arial Narrow"/>
              </a:rPr>
              <a:t>Grimm</a:t>
            </a:r>
            <a:r>
              <a:rPr sz="750" baseline="27777" dirty="0">
                <a:latin typeface="Arial Narrow"/>
                <a:cs typeface="Arial Narrow"/>
              </a:rPr>
              <a:t>5</a:t>
            </a:r>
            <a:r>
              <a:rPr sz="800" dirty="0">
                <a:latin typeface="Arial Narrow"/>
                <a:cs typeface="Arial Narrow"/>
              </a:rPr>
              <a:t>, </a:t>
            </a:r>
            <a:r>
              <a:rPr sz="800" spc="-5" dirty="0">
                <a:latin typeface="Arial Narrow"/>
                <a:cs typeface="Arial Narrow"/>
              </a:rPr>
              <a:t>Alexander Mikhaylovich </a:t>
            </a:r>
            <a:r>
              <a:rPr sz="800" dirty="0">
                <a:latin typeface="Arial Narrow"/>
                <a:cs typeface="Arial Narrow"/>
              </a:rPr>
              <a:t>Dygai</a:t>
            </a:r>
            <a:r>
              <a:rPr sz="750" baseline="27777" dirty="0">
                <a:latin typeface="Arial Narrow"/>
                <a:cs typeface="Arial Narrow"/>
              </a:rPr>
              <a:t>1 </a:t>
            </a:r>
            <a:r>
              <a:rPr sz="800" spc="5" dirty="0">
                <a:latin typeface="Arial Narrow"/>
                <a:cs typeface="Arial Narrow"/>
              </a:rPr>
              <a:t>and </a:t>
            </a:r>
            <a:r>
              <a:rPr sz="800" spc="-5" dirty="0">
                <a:latin typeface="Arial Narrow"/>
                <a:cs typeface="Arial Narrow"/>
              </a:rPr>
              <a:t>Evgenii Germanovich</a:t>
            </a:r>
            <a:r>
              <a:rPr sz="800" spc="-140" dirty="0">
                <a:latin typeface="Arial Narrow"/>
                <a:cs typeface="Arial Narrow"/>
              </a:rPr>
              <a:t> </a:t>
            </a:r>
            <a:r>
              <a:rPr sz="800" spc="-5" dirty="0">
                <a:latin typeface="Arial Narrow"/>
                <a:cs typeface="Arial Narrow"/>
              </a:rPr>
              <a:t>Skurikhin</a:t>
            </a:r>
            <a:r>
              <a:rPr sz="750" spc="-7" baseline="27777" dirty="0">
                <a:latin typeface="Arial Narrow"/>
                <a:cs typeface="Arial Narrow"/>
              </a:rPr>
              <a:t>1</a:t>
            </a:r>
            <a:endParaRPr sz="750" baseline="27777">
              <a:latin typeface="Arial Narrow"/>
              <a:cs typeface="Arial Narro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36257" y="1968207"/>
            <a:ext cx="3587750" cy="4524375"/>
          </a:xfrm>
          <a:prstGeom prst="rect">
            <a:avLst/>
          </a:prstGeom>
          <a:solidFill>
            <a:srgbClr val="EBF0DE"/>
          </a:solidFill>
        </p:spPr>
        <p:txBody>
          <a:bodyPr vert="horz" wrap="square" lIns="0" tIns="43180" rIns="0" bIns="0" rtlCol="0">
            <a:spAutoFit/>
          </a:bodyPr>
          <a:lstStyle/>
          <a:p>
            <a:pPr marL="90805" marR="83185" algn="just">
              <a:lnSpc>
                <a:spcPct val="100000"/>
              </a:lnSpc>
              <a:spcBef>
                <a:spcPts val="340"/>
              </a:spcBef>
              <a:tabLst>
                <a:tab pos="1633855" algn="l"/>
                <a:tab pos="3082925" algn="l"/>
              </a:tabLst>
            </a:pPr>
            <a:r>
              <a:rPr sz="1200" dirty="0">
                <a:latin typeface="Arial Narrow"/>
                <a:cs typeface="Arial Narrow"/>
              </a:rPr>
              <a:t>В </a:t>
            </a:r>
            <a:r>
              <a:rPr sz="1200" spc="-5" dirty="0">
                <a:latin typeface="Arial Narrow"/>
                <a:cs typeface="Arial Narrow"/>
              </a:rPr>
              <a:t>клинической практике встречаются пациенты </a:t>
            </a:r>
            <a:r>
              <a:rPr sz="1200" dirty="0">
                <a:latin typeface="Arial Narrow"/>
                <a:cs typeface="Arial Narrow"/>
              </a:rPr>
              <a:t>с  </a:t>
            </a:r>
            <a:r>
              <a:rPr sz="1200" spc="-5" dirty="0">
                <a:latin typeface="Arial Narrow"/>
                <a:cs typeface="Arial Narrow"/>
              </a:rPr>
              <a:t>метаболическим синдромом (МС), осложнением которого  выступают диабет </a:t>
            </a:r>
            <a:r>
              <a:rPr sz="1200" dirty="0">
                <a:latin typeface="Arial Narrow"/>
                <a:cs typeface="Arial Narrow"/>
              </a:rPr>
              <a:t>и </a:t>
            </a:r>
            <a:r>
              <a:rPr sz="1200" spc="-5" dirty="0">
                <a:latin typeface="Arial Narrow"/>
                <a:cs typeface="Arial Narrow"/>
              </a:rPr>
              <a:t>гипогонадизм. эффективных  </a:t>
            </a:r>
            <a:r>
              <a:rPr sz="1200" dirty="0">
                <a:latin typeface="Arial Narrow"/>
                <a:cs typeface="Arial Narrow"/>
              </a:rPr>
              <a:t>подходов лечения пациентов с </a:t>
            </a:r>
            <a:r>
              <a:rPr sz="1200" spc="-5" dirty="0">
                <a:latin typeface="Arial Narrow"/>
                <a:cs typeface="Arial Narrow"/>
              </a:rPr>
              <a:t>диагнозом МС </a:t>
            </a:r>
            <a:r>
              <a:rPr sz="1200" dirty="0">
                <a:latin typeface="Arial Narrow"/>
                <a:cs typeface="Arial Narrow"/>
              </a:rPr>
              <a:t>и </a:t>
            </a:r>
            <a:r>
              <a:rPr sz="1200" spc="-5" dirty="0">
                <a:latin typeface="Arial Narrow"/>
                <a:cs typeface="Arial Narrow"/>
              </a:rPr>
              <a:t>его  осложнений </a:t>
            </a:r>
            <a:r>
              <a:rPr sz="1200" dirty="0">
                <a:latin typeface="Arial Narrow"/>
                <a:cs typeface="Arial Narrow"/>
              </a:rPr>
              <a:t>нет. </a:t>
            </a:r>
            <a:r>
              <a:rPr sz="1200" spc="-5" dirty="0">
                <a:latin typeface="Arial Narrow"/>
                <a:cs typeface="Arial Narrow"/>
              </a:rPr>
              <a:t>Оценивали биологические  эффекты </a:t>
            </a:r>
            <a:r>
              <a:rPr sz="1200" b="1" spc="-5" dirty="0">
                <a:latin typeface="Arial Narrow"/>
                <a:cs typeface="Arial Narrow"/>
              </a:rPr>
              <a:t>бисамидной производной дикарбоновых  кислот </a:t>
            </a:r>
            <a:r>
              <a:rPr sz="1200" b="1" dirty="0">
                <a:latin typeface="Arial Narrow"/>
                <a:cs typeface="Arial Narrow"/>
              </a:rPr>
              <a:t>(англ. Bisamide Derivative </a:t>
            </a:r>
            <a:r>
              <a:rPr sz="1200" b="1" spc="-5" dirty="0">
                <a:latin typeface="Arial Narrow"/>
                <a:cs typeface="Arial Narrow"/>
              </a:rPr>
              <a:t>of  </a:t>
            </a:r>
            <a:r>
              <a:rPr sz="1200" b="1" dirty="0">
                <a:latin typeface="Arial Narrow"/>
                <a:cs typeface="Arial Narrow"/>
              </a:rPr>
              <a:t>Dicarboxylic </a:t>
            </a:r>
            <a:r>
              <a:rPr sz="1200" b="1" spc="-5" dirty="0">
                <a:latin typeface="Arial Narrow"/>
                <a:cs typeface="Arial Narrow"/>
              </a:rPr>
              <a:t>Acid, BDDA)</a:t>
            </a:r>
            <a:r>
              <a:rPr sz="1200" spc="-5" dirty="0">
                <a:latin typeface="Arial Narrow"/>
                <a:cs typeface="Arial Narrow"/>
              </a:rPr>
              <a:t>, </a:t>
            </a:r>
            <a:r>
              <a:rPr sz="1200" dirty="0">
                <a:latin typeface="Arial Narrow"/>
                <a:cs typeface="Arial Narrow"/>
              </a:rPr>
              <a:t>и </a:t>
            </a:r>
            <a:r>
              <a:rPr sz="1200" spc="-5" dirty="0">
                <a:latin typeface="Arial Narrow"/>
                <a:cs typeface="Arial Narrow"/>
              </a:rPr>
              <a:t>действие BDDA на  тканеспецифичные стволовые клетки (предшественники  бета-клеток, сперматогониальные стволовые клетки,  эндо</a:t>
            </a:r>
            <a:r>
              <a:rPr sz="1200" spc="5" dirty="0">
                <a:latin typeface="Arial Narrow"/>
                <a:cs typeface="Arial Narrow"/>
              </a:rPr>
              <a:t>т</a:t>
            </a:r>
            <a:r>
              <a:rPr sz="1200" spc="-10" dirty="0">
                <a:latin typeface="Arial Narrow"/>
                <a:cs typeface="Arial Narrow"/>
              </a:rPr>
              <a:t>е</a:t>
            </a:r>
            <a:r>
              <a:rPr sz="1200" dirty="0">
                <a:latin typeface="Arial Narrow"/>
                <a:cs typeface="Arial Narrow"/>
              </a:rPr>
              <a:t>лиаль</a:t>
            </a:r>
            <a:r>
              <a:rPr sz="1200" spc="-5" dirty="0">
                <a:latin typeface="Arial Narrow"/>
                <a:cs typeface="Arial Narrow"/>
              </a:rPr>
              <a:t>н</a:t>
            </a:r>
            <a:r>
              <a:rPr sz="1200" dirty="0">
                <a:latin typeface="Arial Narrow"/>
                <a:cs typeface="Arial Narrow"/>
              </a:rPr>
              <a:t>ые	</a:t>
            </a:r>
            <a:r>
              <a:rPr sz="1200" spc="-10" dirty="0">
                <a:latin typeface="Arial Narrow"/>
                <a:cs typeface="Arial Narrow"/>
              </a:rPr>
              <a:t>п</a:t>
            </a:r>
            <a:r>
              <a:rPr sz="1200" dirty="0">
                <a:latin typeface="Arial Narrow"/>
                <a:cs typeface="Arial Narrow"/>
              </a:rPr>
              <a:t>ро</a:t>
            </a:r>
            <a:r>
              <a:rPr sz="1200" spc="-5" dirty="0">
                <a:latin typeface="Arial Narrow"/>
                <a:cs typeface="Arial Narrow"/>
              </a:rPr>
              <a:t>г</a:t>
            </a:r>
            <a:r>
              <a:rPr sz="1200" dirty="0">
                <a:latin typeface="Arial Narrow"/>
                <a:cs typeface="Arial Narrow"/>
              </a:rPr>
              <a:t>е</a:t>
            </a:r>
            <a:r>
              <a:rPr sz="1200" spc="-5" dirty="0">
                <a:latin typeface="Arial Narrow"/>
                <a:cs typeface="Arial Narrow"/>
              </a:rPr>
              <a:t>ни</a:t>
            </a:r>
            <a:r>
              <a:rPr sz="1200" dirty="0">
                <a:latin typeface="Arial Narrow"/>
                <a:cs typeface="Arial Narrow"/>
              </a:rPr>
              <a:t>тор</a:t>
            </a:r>
            <a:r>
              <a:rPr sz="1200" spc="-5" dirty="0">
                <a:latin typeface="Arial Narrow"/>
                <a:cs typeface="Arial Narrow"/>
              </a:rPr>
              <a:t>н</a:t>
            </a:r>
            <a:r>
              <a:rPr sz="1200" dirty="0">
                <a:latin typeface="Arial Narrow"/>
                <a:cs typeface="Arial Narrow"/>
              </a:rPr>
              <a:t>ые	</a:t>
            </a:r>
            <a:r>
              <a:rPr sz="1200" spc="-15" dirty="0">
                <a:latin typeface="Arial Narrow"/>
                <a:cs typeface="Arial Narrow"/>
              </a:rPr>
              <a:t>к</a:t>
            </a:r>
            <a:r>
              <a:rPr sz="1200" dirty="0">
                <a:latin typeface="Arial Narrow"/>
                <a:cs typeface="Arial Narrow"/>
              </a:rPr>
              <a:t>лет</a:t>
            </a:r>
            <a:r>
              <a:rPr sz="1200" spc="-15" dirty="0">
                <a:latin typeface="Arial Narrow"/>
                <a:cs typeface="Arial Narrow"/>
              </a:rPr>
              <a:t>к</a:t>
            </a:r>
            <a:r>
              <a:rPr sz="1200" spc="-5" dirty="0">
                <a:latin typeface="Arial Narrow"/>
                <a:cs typeface="Arial Narrow"/>
              </a:rPr>
              <a:t>и,  мультипотентные прогениторные эпителиальные клетки)  </a:t>
            </a:r>
            <a:r>
              <a:rPr sz="1200" i="1" spc="-5" dirty="0">
                <a:latin typeface="Arial Narrow"/>
                <a:cs typeface="Arial Narrow"/>
              </a:rPr>
              <a:t>in vitro </a:t>
            </a:r>
            <a:r>
              <a:rPr sz="1200" dirty="0">
                <a:latin typeface="Arial Narrow"/>
                <a:cs typeface="Arial Narrow"/>
              </a:rPr>
              <a:t>и </a:t>
            </a:r>
            <a:r>
              <a:rPr sz="1200" i="1" spc="-5" dirty="0">
                <a:latin typeface="Arial Narrow"/>
                <a:cs typeface="Arial Narrow"/>
              </a:rPr>
              <a:t>in vivo</a:t>
            </a:r>
            <a:r>
              <a:rPr sz="1200" spc="-5" dirty="0">
                <a:latin typeface="Arial Narrow"/>
                <a:cs typeface="Arial Narrow"/>
              </a:rPr>
              <a:t>.</a:t>
            </a:r>
            <a:endParaRPr sz="1200">
              <a:latin typeface="Arial Narrow"/>
              <a:cs typeface="Arial Narrow"/>
            </a:endParaRPr>
          </a:p>
          <a:p>
            <a:pPr marL="90805" marR="81280" algn="just">
              <a:lnSpc>
                <a:spcPct val="100000"/>
              </a:lnSpc>
              <a:spcBef>
                <a:spcPts val="5"/>
              </a:spcBef>
            </a:pPr>
            <a:r>
              <a:rPr sz="1200" spc="-5" dirty="0">
                <a:latin typeface="Arial Narrow"/>
                <a:cs typeface="Arial Narrow"/>
              </a:rPr>
              <a:t>BDDA снижает активность воспаления, позитивно  действует на липидный обмен </a:t>
            </a:r>
            <a:r>
              <a:rPr sz="1200" dirty="0">
                <a:latin typeface="Arial Narrow"/>
                <a:cs typeface="Arial Narrow"/>
              </a:rPr>
              <a:t>и </a:t>
            </a:r>
            <a:r>
              <a:rPr sz="1200" spc="-5" dirty="0">
                <a:latin typeface="Arial Narrow"/>
                <a:cs typeface="Arial Narrow"/>
              </a:rPr>
              <a:t>обмен глюкозы </a:t>
            </a:r>
            <a:r>
              <a:rPr sz="1200" dirty="0">
                <a:latin typeface="Arial Narrow"/>
                <a:cs typeface="Arial Narrow"/>
              </a:rPr>
              <a:t>мышей в  </a:t>
            </a:r>
            <a:r>
              <a:rPr sz="1200" spc="-5" dirty="0">
                <a:latin typeface="Arial Narrow"/>
                <a:cs typeface="Arial Narrow"/>
              </a:rPr>
              <a:t>условиях MD. Лечебные эффекты </a:t>
            </a:r>
            <a:r>
              <a:rPr sz="1200" dirty="0">
                <a:latin typeface="Arial Narrow"/>
                <a:cs typeface="Arial Narrow"/>
              </a:rPr>
              <a:t>BDDA обусловлены  </a:t>
            </a:r>
            <a:r>
              <a:rPr sz="1200" spc="-5" dirty="0">
                <a:latin typeface="Arial Narrow"/>
                <a:cs typeface="Arial Narrow"/>
              </a:rPr>
              <a:t>действием на олигопотентные предшественники </a:t>
            </a:r>
            <a:r>
              <a:rPr sz="1200" dirty="0">
                <a:latin typeface="Arial Narrow"/>
                <a:cs typeface="Arial Narrow"/>
              </a:rPr>
              <a:t>бета-  </a:t>
            </a:r>
            <a:r>
              <a:rPr sz="1200" spc="-5" dirty="0">
                <a:latin typeface="Arial Narrow"/>
                <a:cs typeface="Arial Narrow"/>
              </a:rPr>
              <a:t>клеток, ССК </a:t>
            </a:r>
            <a:r>
              <a:rPr sz="1200" dirty="0">
                <a:latin typeface="Arial Narrow"/>
                <a:cs typeface="Arial Narrow"/>
              </a:rPr>
              <a:t>и </a:t>
            </a:r>
            <a:r>
              <a:rPr sz="1200" spc="-5" dirty="0">
                <a:latin typeface="Arial Narrow"/>
                <a:cs typeface="Arial Narrow"/>
              </a:rPr>
              <a:t>эндотелиальные прогениторные клетки.  Сигнальный путь NF-kappaB предлагается </a:t>
            </a:r>
            <a:r>
              <a:rPr sz="1200" dirty="0">
                <a:latin typeface="Arial Narrow"/>
                <a:cs typeface="Arial Narrow"/>
              </a:rPr>
              <a:t>в </a:t>
            </a:r>
            <a:r>
              <a:rPr sz="1200" spc="-5" dirty="0">
                <a:latin typeface="Arial Narrow"/>
                <a:cs typeface="Arial Narrow"/>
              </a:rPr>
              <a:t>качестве  молекулярной мишени </a:t>
            </a:r>
            <a:r>
              <a:rPr sz="1200" dirty="0">
                <a:latin typeface="Arial Narrow"/>
                <a:cs typeface="Arial Narrow"/>
              </a:rPr>
              <a:t>для BDDA. </a:t>
            </a:r>
            <a:r>
              <a:rPr sz="1200" spc="-5" dirty="0">
                <a:latin typeface="Arial Narrow"/>
                <a:cs typeface="Arial Narrow"/>
              </a:rPr>
              <a:t>На  основе BDDA предлагается создать препарат </a:t>
            </a:r>
            <a:r>
              <a:rPr sz="1200" dirty="0">
                <a:latin typeface="Arial Narrow"/>
                <a:cs typeface="Arial Narrow"/>
              </a:rPr>
              <a:t>в целях  </a:t>
            </a:r>
            <a:r>
              <a:rPr sz="1200" spc="-5" dirty="0">
                <a:latin typeface="Arial Narrow"/>
                <a:cs typeface="Arial Narrow"/>
              </a:rPr>
              <a:t>стимуляции регенерации поджелудочной железы </a:t>
            </a:r>
            <a:r>
              <a:rPr sz="1200" dirty="0">
                <a:latin typeface="Arial Narrow"/>
                <a:cs typeface="Arial Narrow"/>
              </a:rPr>
              <a:t>и  </a:t>
            </a:r>
            <a:r>
              <a:rPr sz="1200" spc="-5" dirty="0">
                <a:latin typeface="Arial Narrow"/>
                <a:cs typeface="Arial Narrow"/>
              </a:rPr>
              <a:t>тестикулярной ткани, </a:t>
            </a:r>
            <a:r>
              <a:rPr sz="1200" dirty="0">
                <a:latin typeface="Arial Narrow"/>
                <a:cs typeface="Arial Narrow"/>
              </a:rPr>
              <a:t>и </a:t>
            </a:r>
            <a:r>
              <a:rPr sz="1200" spc="-5" dirty="0">
                <a:latin typeface="Arial Narrow"/>
                <a:cs typeface="Arial Narrow"/>
              </a:rPr>
              <a:t>увеличения функциональной  </a:t>
            </a:r>
            <a:r>
              <a:rPr sz="1200" dirty="0">
                <a:latin typeface="Arial Narrow"/>
                <a:cs typeface="Arial Narrow"/>
              </a:rPr>
              <a:t>активности </a:t>
            </a:r>
            <a:r>
              <a:rPr sz="1200" spc="-5" dirty="0">
                <a:latin typeface="Arial Narrow"/>
                <a:cs typeface="Arial Narrow"/>
              </a:rPr>
              <a:t>ССК при аутологичной</a:t>
            </a:r>
            <a:r>
              <a:rPr sz="1200" spc="-35" dirty="0">
                <a:latin typeface="Arial Narrow"/>
                <a:cs typeface="Arial Narrow"/>
              </a:rPr>
              <a:t> </a:t>
            </a:r>
            <a:r>
              <a:rPr sz="1200" dirty="0">
                <a:latin typeface="Arial Narrow"/>
                <a:cs typeface="Arial Narrow"/>
              </a:rPr>
              <a:t>трансплантации.</a:t>
            </a:r>
            <a:endParaRPr sz="1200">
              <a:latin typeface="Arial Narrow"/>
              <a:cs typeface="Arial Narrow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554038" y="1344675"/>
            <a:ext cx="4310380" cy="2855595"/>
            <a:chOff x="4554038" y="1344675"/>
            <a:chExt cx="4310380" cy="285559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54038" y="1344675"/>
              <a:ext cx="4310293" cy="172213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54921" y="3068967"/>
              <a:ext cx="3721796" cy="1130952"/>
            </a:xfrm>
            <a:prstGeom prst="rect">
              <a:avLst/>
            </a:prstGeom>
          </p:spPr>
        </p:pic>
      </p:grp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4468367" y="4656201"/>
          <a:ext cx="4464683" cy="15773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11935"/>
                <a:gridCol w="935990"/>
                <a:gridCol w="1008379"/>
                <a:gridCol w="1008379"/>
              </a:tblGrid>
              <a:tr h="420624"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885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Клетки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T="1123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12573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Интактный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  <a:p>
                      <a:pPr marL="17589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200" b="1" spc="-5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контроль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T="6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885"/>
                        </a:spcBef>
                      </a:pPr>
                      <a:r>
                        <a:rPr sz="1200" b="1" spc="-5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МН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T="1123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885"/>
                        </a:spcBef>
                      </a:pPr>
                      <a:r>
                        <a:rPr sz="1200" b="1" spc="-5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MН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+ 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BDDA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T="1123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</a:tr>
              <a:tr h="385572"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100" b="1" spc="-10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ССК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  <a:p>
                      <a:pPr marL="9017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100" b="1" spc="-5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(CD117</a:t>
                      </a:r>
                      <a:r>
                        <a:rPr sz="1050" b="1" spc="-7" baseline="23809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-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CD29</a:t>
                      </a:r>
                      <a:r>
                        <a:rPr sz="1050" b="1" spc="-7" baseline="23809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+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CD90</a:t>
                      </a:r>
                      <a:r>
                        <a:rPr sz="1050" b="1" spc="-7" baseline="23809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+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)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R="132715" algn="r">
                        <a:lnSpc>
                          <a:spcPct val="100000"/>
                        </a:lnSpc>
                        <a:spcBef>
                          <a:spcPts val="805"/>
                        </a:spcBef>
                      </a:pPr>
                      <a:r>
                        <a:rPr sz="1100" dirty="0">
                          <a:latin typeface="Arial Narrow"/>
                          <a:cs typeface="Arial Narrow"/>
                        </a:rPr>
                        <a:t>0,209±0,001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1022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805"/>
                        </a:spcBef>
                      </a:pPr>
                      <a:r>
                        <a:rPr sz="1100" dirty="0">
                          <a:latin typeface="Arial Narrow"/>
                          <a:cs typeface="Arial Narrow"/>
                        </a:rPr>
                        <a:t>0,133±0,004</a:t>
                      </a:r>
                      <a:r>
                        <a:rPr sz="1100" spc="-4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100" dirty="0">
                          <a:latin typeface="Arial Narrow"/>
                          <a:cs typeface="Arial Narrow"/>
                        </a:rPr>
                        <a:t>*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1022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805"/>
                        </a:spcBef>
                      </a:pPr>
                      <a:r>
                        <a:rPr sz="1100" dirty="0">
                          <a:latin typeface="Arial Narrow"/>
                          <a:cs typeface="Arial Narrow"/>
                        </a:rPr>
                        <a:t>0,140± 0,003</a:t>
                      </a:r>
                      <a:r>
                        <a:rPr sz="1100" spc="18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100" dirty="0">
                          <a:latin typeface="Arial Narrow"/>
                          <a:cs typeface="Arial Narrow"/>
                        </a:rPr>
                        <a:t>*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1022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</a:tr>
              <a:tr h="385622"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100" b="1" spc="-10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ССК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  <a:p>
                      <a:pPr marL="9017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100" b="1" spc="-5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(CD117</a:t>
                      </a:r>
                      <a:r>
                        <a:rPr sz="1050" b="1" spc="-7" baseline="23809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+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CD29</a:t>
                      </a:r>
                      <a:r>
                        <a:rPr sz="1050" b="1" spc="-7" baseline="23809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+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CD90</a:t>
                      </a:r>
                      <a:r>
                        <a:rPr sz="1050" b="1" spc="-7" baseline="23809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+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)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R="132715" algn="r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100" dirty="0">
                          <a:latin typeface="Arial Narrow"/>
                          <a:cs typeface="Arial Narrow"/>
                        </a:rPr>
                        <a:t>7,038±0,003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1028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100" dirty="0">
                          <a:latin typeface="Arial Narrow"/>
                          <a:cs typeface="Arial Narrow"/>
                        </a:rPr>
                        <a:t>4,409±0,001</a:t>
                      </a:r>
                      <a:r>
                        <a:rPr sz="1100" spc="-4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100" dirty="0">
                          <a:latin typeface="Arial Narrow"/>
                          <a:cs typeface="Arial Narrow"/>
                        </a:rPr>
                        <a:t>*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1028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100" dirty="0">
                          <a:latin typeface="Arial Narrow"/>
                          <a:cs typeface="Arial Narrow"/>
                        </a:rPr>
                        <a:t>6,605± 0,008</a:t>
                      </a:r>
                      <a:r>
                        <a:rPr sz="1100" spc="-6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100" dirty="0">
                          <a:latin typeface="Arial Narrow"/>
                          <a:cs typeface="Arial Narrow"/>
                        </a:rPr>
                        <a:t>*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100" dirty="0">
                          <a:latin typeface="Arial Narrow"/>
                          <a:cs typeface="Arial Narrow"/>
                        </a:rPr>
                        <a:t>●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385572"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100" b="1" spc="-10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ССК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  <a:p>
                      <a:pPr marL="9017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100" b="1" spc="-5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(CD51</a:t>
                      </a:r>
                      <a:r>
                        <a:rPr sz="1050" b="1" spc="-7" baseline="23809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-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CD24</a:t>
                      </a:r>
                      <a:r>
                        <a:rPr sz="1050" b="1" spc="-7" baseline="23809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+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CD52</a:t>
                      </a:r>
                      <a:r>
                        <a:rPr sz="1050" b="1" spc="-7" baseline="23809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+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)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R="132715" algn="r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100" spc="-5" dirty="0">
                          <a:latin typeface="Arial Narrow"/>
                          <a:cs typeface="Arial Narrow"/>
                        </a:rPr>
                        <a:t>0,912±0,127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1028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100" spc="-5" dirty="0">
                          <a:latin typeface="Arial Narrow"/>
                          <a:cs typeface="Arial Narrow"/>
                        </a:rPr>
                        <a:t>0,767±0,241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1028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100" dirty="0">
                          <a:latin typeface="Arial Narrow"/>
                          <a:cs typeface="Arial Narrow"/>
                        </a:rPr>
                        <a:t>1,736± </a:t>
                      </a:r>
                      <a:r>
                        <a:rPr sz="1100" spc="-5" dirty="0">
                          <a:latin typeface="Arial Narrow"/>
                          <a:cs typeface="Arial Narrow"/>
                        </a:rPr>
                        <a:t>0,240*</a:t>
                      </a:r>
                      <a:r>
                        <a:rPr sz="1100" spc="-6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100" dirty="0">
                          <a:latin typeface="Arial Narrow"/>
                          <a:cs typeface="Arial Narrow"/>
                        </a:rPr>
                        <a:t>●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1028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</a:tr>
            </a:tbl>
          </a:graphicData>
        </a:graphic>
      </p:graphicFrame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047615" y="175971"/>
            <a:ext cx="313690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C00000"/>
                </a:solidFill>
                <a:latin typeface="Arial Narrow"/>
                <a:cs typeface="Arial Narrow"/>
              </a:rPr>
              <a:t>Метаболические </a:t>
            </a:r>
            <a:r>
              <a:rPr sz="1800" spc="-10" dirty="0">
                <a:solidFill>
                  <a:srgbClr val="C00000"/>
                </a:solidFill>
                <a:latin typeface="Arial Narrow"/>
                <a:cs typeface="Arial Narrow"/>
              </a:rPr>
              <a:t>нарушения</a:t>
            </a:r>
            <a:r>
              <a:rPr sz="1800" spc="65" dirty="0">
                <a:solidFill>
                  <a:srgbClr val="C00000"/>
                </a:solidFill>
                <a:latin typeface="Arial Narrow"/>
                <a:cs typeface="Arial Narrow"/>
              </a:rPr>
              <a:t> </a:t>
            </a:r>
            <a:r>
              <a:rPr sz="1800" spc="-5" dirty="0">
                <a:solidFill>
                  <a:srgbClr val="C00000"/>
                </a:solidFill>
                <a:latin typeface="Arial Narrow"/>
                <a:cs typeface="Arial Narrow"/>
              </a:rPr>
              <a:t>(МН)</a:t>
            </a:r>
            <a:endParaRPr sz="1800">
              <a:latin typeface="Arial Narrow"/>
              <a:cs typeface="Arial Narr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347336" y="343875"/>
            <a:ext cx="4485005" cy="974725"/>
          </a:xfrm>
          <a:prstGeom prst="rect">
            <a:avLst/>
          </a:prstGeom>
        </p:spPr>
        <p:txBody>
          <a:bodyPr vert="horz" wrap="square" lIns="0" tIns="113664" rIns="0" bIns="0" rtlCol="0">
            <a:spAutoFit/>
          </a:bodyPr>
          <a:lstStyle/>
          <a:p>
            <a:pPr marL="1471295" algn="just">
              <a:lnSpc>
                <a:spcPct val="100000"/>
              </a:lnSpc>
              <a:spcBef>
                <a:spcPts val="894"/>
              </a:spcBef>
            </a:pPr>
            <a:r>
              <a:rPr sz="1400" dirty="0">
                <a:solidFill>
                  <a:srgbClr val="C00000"/>
                </a:solidFill>
                <a:latin typeface="Arial Narrow"/>
                <a:cs typeface="Arial Narrow"/>
              </a:rPr>
              <a:t>(70 </a:t>
            </a:r>
            <a:r>
              <a:rPr sz="1400" spc="-5" dirty="0">
                <a:solidFill>
                  <a:srgbClr val="C00000"/>
                </a:solidFill>
                <a:latin typeface="Arial Narrow"/>
                <a:cs typeface="Arial Narrow"/>
              </a:rPr>
              <a:t>сутки</a:t>
            </a:r>
            <a:r>
              <a:rPr sz="1400" spc="-15" dirty="0">
                <a:solidFill>
                  <a:srgbClr val="C00000"/>
                </a:solidFill>
                <a:latin typeface="Arial Narrow"/>
                <a:cs typeface="Arial Narrow"/>
              </a:rPr>
              <a:t> </a:t>
            </a:r>
            <a:r>
              <a:rPr sz="1400" spc="-5" dirty="0">
                <a:solidFill>
                  <a:srgbClr val="C00000"/>
                </a:solidFill>
                <a:latin typeface="Arial Narrow"/>
                <a:cs typeface="Arial Narrow"/>
              </a:rPr>
              <a:t>эксперимента)</a:t>
            </a:r>
            <a:endParaRPr sz="1400">
              <a:latin typeface="Arial Narrow"/>
              <a:cs typeface="Arial Narrow"/>
            </a:endParaRPr>
          </a:p>
          <a:p>
            <a:pPr marL="114300" marR="68580" algn="just">
              <a:lnSpc>
                <a:spcPct val="100000"/>
              </a:lnSpc>
              <a:spcBef>
                <a:spcPts val="680"/>
              </a:spcBef>
            </a:pPr>
            <a:r>
              <a:rPr sz="1200" b="1" spc="-5" dirty="0">
                <a:latin typeface="Arial Narrow"/>
                <a:cs typeface="Arial Narrow"/>
              </a:rPr>
              <a:t>Мультипотентные (CD45</a:t>
            </a:r>
            <a:r>
              <a:rPr sz="1200" b="1" spc="-7" baseline="24305" dirty="0">
                <a:latin typeface="Arial Narrow"/>
                <a:cs typeface="Arial Narrow"/>
              </a:rPr>
              <a:t>-</a:t>
            </a:r>
            <a:r>
              <a:rPr sz="1200" b="1" spc="-5" dirty="0">
                <a:latin typeface="Arial Narrow"/>
                <a:cs typeface="Arial Narrow"/>
              </a:rPr>
              <a:t>TER119</a:t>
            </a:r>
            <a:r>
              <a:rPr sz="1200" b="1" spc="-7" baseline="24305" dirty="0">
                <a:latin typeface="Arial Narrow"/>
                <a:cs typeface="Arial Narrow"/>
              </a:rPr>
              <a:t>-</a:t>
            </a:r>
            <a:r>
              <a:rPr sz="1200" b="1" spc="-5" dirty="0">
                <a:latin typeface="Arial Narrow"/>
                <a:cs typeface="Arial Narrow"/>
              </a:rPr>
              <a:t>c-kit</a:t>
            </a:r>
            <a:r>
              <a:rPr sz="1200" b="1" spc="-7" baseline="24305" dirty="0">
                <a:latin typeface="Arial Narrow"/>
                <a:cs typeface="Arial Narrow"/>
              </a:rPr>
              <a:t>-</a:t>
            </a:r>
            <a:r>
              <a:rPr sz="1200" b="1" spc="-5" dirty="0">
                <a:latin typeface="Arial Narrow"/>
                <a:cs typeface="Arial Narrow"/>
              </a:rPr>
              <a:t>Flk-1</a:t>
            </a:r>
            <a:r>
              <a:rPr sz="1200" b="1" spc="-7" baseline="24305" dirty="0">
                <a:latin typeface="Arial Narrow"/>
                <a:cs typeface="Arial Narrow"/>
              </a:rPr>
              <a:t>-</a:t>
            </a:r>
            <a:r>
              <a:rPr sz="1200" b="1" spc="-5" dirty="0">
                <a:latin typeface="Arial Narrow"/>
                <a:cs typeface="Arial Narrow"/>
              </a:rPr>
              <a:t>) </a:t>
            </a:r>
            <a:r>
              <a:rPr sz="1200" b="1" dirty="0">
                <a:latin typeface="Arial Narrow"/>
                <a:cs typeface="Arial Narrow"/>
              </a:rPr>
              <a:t>и олигопотентные  </a:t>
            </a:r>
            <a:r>
              <a:rPr sz="1200" b="1" spc="-5" dirty="0">
                <a:latin typeface="Arial Narrow"/>
                <a:cs typeface="Arial Narrow"/>
              </a:rPr>
              <a:t>(CD45</a:t>
            </a:r>
            <a:r>
              <a:rPr sz="1200" b="1" spc="-7" baseline="24305" dirty="0">
                <a:latin typeface="Arial Narrow"/>
                <a:cs typeface="Arial Narrow"/>
              </a:rPr>
              <a:t>-</a:t>
            </a:r>
            <a:r>
              <a:rPr sz="1200" b="1" spc="-5" dirty="0">
                <a:latin typeface="Arial Narrow"/>
                <a:cs typeface="Arial Narrow"/>
              </a:rPr>
              <a:t>TER119</a:t>
            </a:r>
            <a:r>
              <a:rPr sz="1200" b="1" spc="-7" baseline="24305" dirty="0">
                <a:latin typeface="Arial Narrow"/>
                <a:cs typeface="Arial Narrow"/>
              </a:rPr>
              <a:t>-</a:t>
            </a:r>
            <a:r>
              <a:rPr sz="1200" b="1" spc="-5" dirty="0">
                <a:latin typeface="Arial Narrow"/>
                <a:cs typeface="Arial Narrow"/>
              </a:rPr>
              <a:t>CD133</a:t>
            </a:r>
            <a:r>
              <a:rPr sz="1200" b="1" spc="-7" baseline="24305" dirty="0">
                <a:latin typeface="Arial Narrow"/>
                <a:cs typeface="Arial Narrow"/>
              </a:rPr>
              <a:t>+</a:t>
            </a:r>
            <a:r>
              <a:rPr sz="1200" b="1" spc="-5" dirty="0">
                <a:latin typeface="Arial Narrow"/>
                <a:cs typeface="Arial Narrow"/>
              </a:rPr>
              <a:t>CD49f</a:t>
            </a:r>
            <a:r>
              <a:rPr sz="1200" b="1" spc="-7" baseline="24305" dirty="0">
                <a:latin typeface="Arial Narrow"/>
                <a:cs typeface="Arial Narrow"/>
              </a:rPr>
              <a:t>low</a:t>
            </a:r>
            <a:r>
              <a:rPr sz="1200" b="1" spc="-5" dirty="0">
                <a:latin typeface="Arial Narrow"/>
                <a:cs typeface="Arial Narrow"/>
              </a:rPr>
              <a:t>) предшественники бета-клеток </a:t>
            </a:r>
            <a:r>
              <a:rPr sz="1200" b="1" dirty="0">
                <a:latin typeface="Arial Narrow"/>
                <a:cs typeface="Arial Narrow"/>
              </a:rPr>
              <a:t>и  </a:t>
            </a:r>
            <a:r>
              <a:rPr sz="1200" b="1" spc="-5" dirty="0">
                <a:latin typeface="Arial Narrow"/>
                <a:cs typeface="Arial Narrow"/>
              </a:rPr>
              <a:t>созревающие </a:t>
            </a:r>
            <a:r>
              <a:rPr sz="1200" b="1" dirty="0">
                <a:latin typeface="Arial Narrow"/>
                <a:cs typeface="Arial Narrow"/>
              </a:rPr>
              <a:t>Pdx1</a:t>
            </a:r>
            <a:r>
              <a:rPr sz="1200" b="1" baseline="24305" dirty="0">
                <a:latin typeface="Arial Narrow"/>
                <a:cs typeface="Arial Narrow"/>
              </a:rPr>
              <a:t>+ </a:t>
            </a:r>
            <a:r>
              <a:rPr sz="1200" b="1" spc="-5" dirty="0">
                <a:latin typeface="Arial Narrow"/>
                <a:cs typeface="Arial Narrow"/>
              </a:rPr>
              <a:t>бета-клетки поджелудочной</a:t>
            </a:r>
            <a:r>
              <a:rPr sz="1200" b="1" spc="-75" dirty="0">
                <a:latin typeface="Arial Narrow"/>
                <a:cs typeface="Arial Narrow"/>
              </a:rPr>
              <a:t> </a:t>
            </a:r>
            <a:r>
              <a:rPr sz="1200" b="1" spc="-5" dirty="0">
                <a:latin typeface="Arial Narrow"/>
                <a:cs typeface="Arial Narrow"/>
              </a:rPr>
              <a:t>железы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580001" y="4389501"/>
            <a:ext cx="4027804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b="1" spc="-10" dirty="0">
                <a:latin typeface="Arial Narrow"/>
                <a:cs typeface="Arial Narrow"/>
              </a:rPr>
              <a:t>Сперматогониальные стволовые клетки </a:t>
            </a:r>
            <a:r>
              <a:rPr sz="1300" b="1" spc="-5" dirty="0">
                <a:latin typeface="Arial Narrow"/>
                <a:cs typeface="Arial Narrow"/>
              </a:rPr>
              <a:t>(ССК)</a:t>
            </a:r>
            <a:r>
              <a:rPr sz="1300" b="1" spc="145" dirty="0">
                <a:latin typeface="Arial Narrow"/>
                <a:cs typeface="Arial Narrow"/>
              </a:rPr>
              <a:t> </a:t>
            </a:r>
            <a:r>
              <a:rPr sz="1300" b="1" spc="-10" dirty="0">
                <a:latin typeface="Arial Narrow"/>
                <a:cs typeface="Arial Narrow"/>
              </a:rPr>
              <a:t>семенников</a:t>
            </a:r>
            <a:endParaRPr sz="1300">
              <a:latin typeface="Arial Narrow"/>
              <a:cs typeface="Arial Narrow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8858" y="95986"/>
            <a:ext cx="4177029" cy="462280"/>
          </a:xfrm>
          <a:custGeom>
            <a:avLst/>
            <a:gdLst/>
            <a:ahLst/>
            <a:cxnLst/>
            <a:rect l="l" t="t" r="r" b="b"/>
            <a:pathLst>
              <a:path w="4177029" h="462280">
                <a:moveTo>
                  <a:pt x="4176522" y="0"/>
                </a:moveTo>
                <a:lnTo>
                  <a:pt x="0" y="0"/>
                </a:lnTo>
                <a:lnTo>
                  <a:pt x="0" y="461670"/>
                </a:lnTo>
                <a:lnTo>
                  <a:pt x="4176522" y="461670"/>
                </a:lnTo>
                <a:lnTo>
                  <a:pt x="4176522" y="0"/>
                </a:lnTo>
                <a:close/>
              </a:path>
            </a:pathLst>
          </a:custGeom>
          <a:solidFill>
            <a:srgbClr val="F1DC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204622" y="125983"/>
            <a:ext cx="39439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3695" marR="5080" indent="-34163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Arial Narrow"/>
                <a:cs typeface="Arial Narrow"/>
              </a:rPr>
              <a:t>[Cells-IF </a:t>
            </a:r>
            <a:r>
              <a:rPr sz="1200" dirty="0">
                <a:latin typeface="Arial Narrow"/>
                <a:cs typeface="Arial Narrow"/>
              </a:rPr>
              <a:t>4.829] </a:t>
            </a:r>
            <a:r>
              <a:rPr sz="1200" spc="-5" dirty="0">
                <a:latin typeface="Arial Narrow"/>
                <a:cs typeface="Arial Narrow"/>
              </a:rPr>
              <a:t>Special </a:t>
            </a:r>
            <a:r>
              <a:rPr sz="1200" dirty="0">
                <a:latin typeface="Arial Narrow"/>
                <a:cs typeface="Arial Narrow"/>
              </a:rPr>
              <a:t>Issue </a:t>
            </a:r>
            <a:r>
              <a:rPr sz="1200" spc="-5" dirty="0">
                <a:latin typeface="Arial Narrow"/>
                <a:cs typeface="Arial Narrow"/>
              </a:rPr>
              <a:t>“Stem </a:t>
            </a:r>
            <a:r>
              <a:rPr sz="1200" dirty="0">
                <a:latin typeface="Arial Narrow"/>
                <a:cs typeface="Arial Narrow"/>
              </a:rPr>
              <a:t>Cells and </a:t>
            </a:r>
            <a:r>
              <a:rPr sz="1200" spc="-5" dirty="0">
                <a:latin typeface="Arial Narrow"/>
                <a:cs typeface="Arial Narrow"/>
              </a:rPr>
              <a:t>Degenerative Diseases”  (Guest Editors: </a:t>
            </a:r>
            <a:r>
              <a:rPr sz="1200" dirty="0">
                <a:latin typeface="Arial Narrow"/>
                <a:cs typeface="Arial Narrow"/>
              </a:rPr>
              <a:t>Prof. </a:t>
            </a:r>
            <a:r>
              <a:rPr sz="1200" spc="-5" dirty="0">
                <a:latin typeface="Arial Narrow"/>
                <a:cs typeface="Arial Narrow"/>
              </a:rPr>
              <a:t>Alfredo Gorio </a:t>
            </a:r>
            <a:r>
              <a:rPr sz="1200" dirty="0">
                <a:latin typeface="Arial Narrow"/>
                <a:cs typeface="Arial Narrow"/>
              </a:rPr>
              <a:t>and </a:t>
            </a:r>
            <a:r>
              <a:rPr sz="1200" spc="-20" dirty="0">
                <a:latin typeface="Arial Narrow"/>
                <a:cs typeface="Arial Narrow"/>
              </a:rPr>
              <a:t>Dr. </a:t>
            </a:r>
            <a:r>
              <a:rPr sz="1200" dirty="0">
                <a:latin typeface="Arial Narrow"/>
                <a:cs typeface="Arial Narrow"/>
              </a:rPr>
              <a:t>Stefana</a:t>
            </a:r>
            <a:r>
              <a:rPr sz="1200" spc="-30" dirty="0">
                <a:latin typeface="Arial Narrow"/>
                <a:cs typeface="Arial Narrow"/>
              </a:rPr>
              <a:t> </a:t>
            </a:r>
            <a:r>
              <a:rPr sz="1200" spc="-5" dirty="0">
                <a:latin typeface="Arial Narrow"/>
                <a:cs typeface="Arial Narrow"/>
              </a:rPr>
              <a:t>Carelli)</a:t>
            </a:r>
            <a:endParaRPr sz="12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1037259" y="1190371"/>
          <a:ext cx="7129145" cy="431977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129145"/>
              </a:tblGrid>
              <a:tr h="394588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Наши партнёры по</a:t>
                      </a:r>
                      <a:r>
                        <a:rPr sz="1800" b="1" spc="15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НИР</a:t>
                      </a:r>
                      <a:endParaRPr sz="1800">
                        <a:latin typeface="Arial Narrow"/>
                        <a:cs typeface="Arial Narrow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</a:tr>
              <a:tr h="371220">
                <a:tc>
                  <a:txBody>
                    <a:bodyPr/>
                    <a:lstStyle/>
                    <a:p>
                      <a:pPr marL="26797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400" spc="-5" dirty="0">
                          <a:latin typeface="Arial Narrow"/>
                          <a:cs typeface="Arial Narrow"/>
                        </a:rPr>
                        <a:t>ФГБОУ 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ВО </a:t>
                      </a:r>
                      <a:r>
                        <a:rPr sz="1400" b="1" dirty="0">
                          <a:latin typeface="Arial Narrow"/>
                          <a:cs typeface="Arial Narrow"/>
                        </a:rPr>
                        <a:t>СибГМУ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, Томск,</a:t>
                      </a:r>
                      <a:r>
                        <a:rPr sz="1400" spc="-4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РФ</a:t>
                      </a:r>
                      <a:endParaRPr sz="1400">
                        <a:latin typeface="Arial Narrow"/>
                        <a:cs typeface="Arial Narrow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353314">
                <a:tc>
                  <a:txBody>
                    <a:bodyPr/>
                    <a:lstStyle/>
                    <a:p>
                      <a:pPr marL="26797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400" b="1" dirty="0">
                          <a:latin typeface="Arial Narrow"/>
                          <a:cs typeface="Arial Narrow"/>
                        </a:rPr>
                        <a:t>НИИ </a:t>
                      </a:r>
                      <a:r>
                        <a:rPr sz="1400" b="1" spc="-5" dirty="0">
                          <a:latin typeface="Arial Narrow"/>
                          <a:cs typeface="Arial Narrow"/>
                        </a:rPr>
                        <a:t>онкологии 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Томский НИМЦ РАН, Томск,</a:t>
                      </a:r>
                      <a:r>
                        <a:rPr sz="1400" spc="-9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РФ</a:t>
                      </a:r>
                      <a:endParaRPr sz="1400">
                        <a:latin typeface="Arial Narrow"/>
                        <a:cs typeface="Arial Narrow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CE6F1"/>
                    </a:solidFill>
                  </a:tcPr>
                </a:tc>
              </a:tr>
              <a:tr h="412368">
                <a:tc>
                  <a:txBody>
                    <a:bodyPr/>
                    <a:lstStyle/>
                    <a:p>
                      <a:pPr marL="26797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400" dirty="0">
                          <a:latin typeface="Arial Narrow"/>
                          <a:cs typeface="Arial Narrow"/>
                        </a:rPr>
                        <a:t>Филиал </a:t>
                      </a:r>
                      <a:r>
                        <a:rPr sz="1400" spc="-5" dirty="0">
                          <a:latin typeface="Arial Narrow"/>
                          <a:cs typeface="Arial Narrow"/>
                        </a:rPr>
                        <a:t>ФГУП «НПО «Микроген» 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в </a:t>
                      </a:r>
                      <a:r>
                        <a:rPr sz="1400" spc="-5" dirty="0">
                          <a:latin typeface="Arial Narrow"/>
                          <a:cs typeface="Arial Narrow"/>
                        </a:rPr>
                        <a:t>г. 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Томск </a:t>
                      </a:r>
                      <a:r>
                        <a:rPr sz="1400" spc="-5" dirty="0">
                          <a:latin typeface="Arial Narrow"/>
                          <a:cs typeface="Arial Narrow"/>
                        </a:rPr>
                        <a:t>ФГУП «НПО</a:t>
                      </a:r>
                      <a:r>
                        <a:rPr sz="1400" spc="-2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400" b="1" dirty="0">
                          <a:latin typeface="Arial Narrow"/>
                          <a:cs typeface="Arial Narrow"/>
                        </a:rPr>
                        <a:t>«Вирион»</a:t>
                      </a:r>
                      <a:endParaRPr sz="1400">
                        <a:latin typeface="Arial Narrow"/>
                        <a:cs typeface="Arial Narrow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marL="26797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400" dirty="0">
                          <a:latin typeface="Arial Narrow"/>
                          <a:cs typeface="Arial Narrow"/>
                        </a:rPr>
                        <a:t>ООО </a:t>
                      </a:r>
                      <a:r>
                        <a:rPr sz="1400" b="1" dirty="0">
                          <a:latin typeface="Arial Narrow"/>
                          <a:cs typeface="Arial Narrow"/>
                        </a:rPr>
                        <a:t>«Открытая лаборатория»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, Томск,</a:t>
                      </a:r>
                      <a:r>
                        <a:rPr sz="1400" spc="-9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РФ</a:t>
                      </a:r>
                      <a:endParaRPr sz="1400">
                        <a:latin typeface="Arial Narrow"/>
                        <a:cs typeface="Arial Narrow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CE6F1"/>
                    </a:solidFill>
                  </a:tcPr>
                </a:tc>
              </a:tr>
              <a:tr h="559054">
                <a:tc>
                  <a:txBody>
                    <a:bodyPr/>
                    <a:lstStyle/>
                    <a:p>
                      <a:pPr marL="26797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1400" dirty="0">
                          <a:latin typeface="Arial Narrow"/>
                          <a:cs typeface="Arial Narrow"/>
                        </a:rPr>
                        <a:t>Областное </a:t>
                      </a:r>
                      <a:r>
                        <a:rPr sz="1400" spc="-5" dirty="0">
                          <a:latin typeface="Arial Narrow"/>
                          <a:cs typeface="Arial Narrow"/>
                        </a:rPr>
                        <a:t>государственное 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автономное </a:t>
                      </a:r>
                      <a:r>
                        <a:rPr sz="1400" spc="-5" dirty="0">
                          <a:latin typeface="Arial Narrow"/>
                          <a:cs typeface="Arial Narrow"/>
                        </a:rPr>
                        <a:t>учреждение здравоохранения</a:t>
                      </a:r>
                      <a:endParaRPr sz="1400">
                        <a:latin typeface="Arial Narrow"/>
                        <a:cs typeface="Arial Narrow"/>
                      </a:endParaRPr>
                    </a:p>
                    <a:p>
                      <a:pPr marL="455930">
                        <a:lnSpc>
                          <a:spcPct val="100000"/>
                        </a:lnSpc>
                      </a:pPr>
                      <a:r>
                        <a:rPr sz="1400" spc="-5" dirty="0">
                          <a:latin typeface="Arial Narrow"/>
                          <a:cs typeface="Arial Narrow"/>
                        </a:rPr>
                        <a:t>«</a:t>
                      </a:r>
                      <a:r>
                        <a:rPr sz="1400" b="1" spc="-5" dirty="0">
                          <a:latin typeface="Arial Narrow"/>
                          <a:cs typeface="Arial Narrow"/>
                        </a:rPr>
                        <a:t>Томская </a:t>
                      </a:r>
                      <a:r>
                        <a:rPr sz="1400" b="1" dirty="0">
                          <a:latin typeface="Arial Narrow"/>
                          <a:cs typeface="Arial Narrow"/>
                        </a:rPr>
                        <a:t>областная </a:t>
                      </a:r>
                      <a:r>
                        <a:rPr sz="1400" b="1" spc="-5" dirty="0">
                          <a:latin typeface="Arial Narrow"/>
                          <a:cs typeface="Arial Narrow"/>
                        </a:rPr>
                        <a:t>клиническая</a:t>
                      </a:r>
                      <a:r>
                        <a:rPr sz="1400" b="1" spc="-6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400" b="1" dirty="0">
                          <a:latin typeface="Arial Narrow"/>
                          <a:cs typeface="Arial Narrow"/>
                        </a:rPr>
                        <a:t>больница»</a:t>
                      </a:r>
                      <a:endParaRPr sz="1400">
                        <a:latin typeface="Arial Narrow"/>
                        <a:cs typeface="Arial Narrow"/>
                      </a:endParaRPr>
                    </a:p>
                  </a:txBody>
                  <a:tcPr marL="0" marR="0" marT="4254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389763">
                <a:tc>
                  <a:txBody>
                    <a:bodyPr/>
                    <a:lstStyle/>
                    <a:p>
                      <a:pPr marL="26797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400" b="1" spc="-5" dirty="0">
                          <a:latin typeface="Arial Narrow"/>
                          <a:cs typeface="Arial Narrow"/>
                        </a:rPr>
                        <a:t>University </a:t>
                      </a:r>
                      <a:r>
                        <a:rPr sz="1400" b="1" dirty="0">
                          <a:latin typeface="Arial Narrow"/>
                          <a:cs typeface="Arial Narrow"/>
                        </a:rPr>
                        <a:t>of Reading, UK </a:t>
                      </a:r>
                      <a:r>
                        <a:rPr sz="1400" spc="-5" dirty="0">
                          <a:latin typeface="Arial Narrow"/>
                          <a:cs typeface="Arial Narrow"/>
                        </a:rPr>
                        <a:t>(Университет г. 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Рединг,</a:t>
                      </a:r>
                      <a:r>
                        <a:rPr sz="1400" spc="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400" spc="-5" dirty="0">
                          <a:latin typeface="Arial Narrow"/>
                          <a:cs typeface="Arial Narrow"/>
                        </a:rPr>
                        <a:t>Великобритания)</a:t>
                      </a:r>
                      <a:endParaRPr sz="1400">
                        <a:latin typeface="Arial Narrow"/>
                        <a:cs typeface="Arial Narrow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CE6F1"/>
                    </a:solidFill>
                  </a:tcPr>
                </a:tc>
              </a:tr>
              <a:tr h="402208">
                <a:tc>
                  <a:txBody>
                    <a:bodyPr/>
                    <a:lstStyle/>
                    <a:p>
                      <a:pPr marL="26797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400" b="1" spc="-5" dirty="0">
                          <a:latin typeface="Arial Narrow"/>
                          <a:cs typeface="Arial Narrow"/>
                        </a:rPr>
                        <a:t>Witten/Herdecke </a:t>
                      </a:r>
                      <a:r>
                        <a:rPr sz="1400" b="1" spc="-10" dirty="0">
                          <a:latin typeface="Arial Narrow"/>
                          <a:cs typeface="Arial Narrow"/>
                        </a:rPr>
                        <a:t>University, </a:t>
                      </a:r>
                      <a:r>
                        <a:rPr sz="1400" b="1" spc="-5" dirty="0">
                          <a:latin typeface="Arial Narrow"/>
                          <a:cs typeface="Arial Narrow"/>
                        </a:rPr>
                        <a:t>Germany </a:t>
                      </a:r>
                      <a:r>
                        <a:rPr sz="1400" spc="-5" dirty="0">
                          <a:latin typeface="Arial Narrow"/>
                          <a:cs typeface="Arial Narrow"/>
                        </a:rPr>
                        <a:t>(Виттенский/Хердекский Университет г. Виттен,</a:t>
                      </a:r>
                      <a:r>
                        <a:rPr sz="1400" spc="10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Германия)</a:t>
                      </a:r>
                      <a:endParaRPr sz="1400">
                        <a:latin typeface="Arial Narrow"/>
                        <a:cs typeface="Arial Narrow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379603">
                <a:tc>
                  <a:txBody>
                    <a:bodyPr/>
                    <a:lstStyle/>
                    <a:p>
                      <a:pPr marL="26797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400" spc="-5" dirty="0">
                          <a:latin typeface="Arial Narrow"/>
                          <a:cs typeface="Arial Narrow"/>
                        </a:rPr>
                        <a:t>Limited Liability Company 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«</a:t>
                      </a:r>
                      <a:r>
                        <a:rPr sz="1400" b="1" dirty="0">
                          <a:latin typeface="Arial Narrow"/>
                          <a:cs typeface="Arial Narrow"/>
                        </a:rPr>
                        <a:t>Scientific Future </a:t>
                      </a:r>
                      <a:r>
                        <a:rPr sz="1400" b="1" spc="-5" dirty="0">
                          <a:latin typeface="Arial Narrow"/>
                          <a:cs typeface="Arial Narrow"/>
                        </a:rPr>
                        <a:t>Management</a:t>
                      </a:r>
                      <a:r>
                        <a:rPr sz="1400" spc="-5" dirty="0">
                          <a:latin typeface="Arial Narrow"/>
                          <a:cs typeface="Arial Narrow"/>
                        </a:rPr>
                        <a:t>», Novosibirsk,</a:t>
                      </a:r>
                      <a:r>
                        <a:rPr sz="1400" spc="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400" spc="-5" dirty="0">
                          <a:latin typeface="Arial Narrow"/>
                          <a:cs typeface="Arial Narrow"/>
                        </a:rPr>
                        <a:t>Russia</a:t>
                      </a:r>
                      <a:endParaRPr sz="1400">
                        <a:latin typeface="Arial Narrow"/>
                        <a:cs typeface="Arial Narrow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CE6F1"/>
                    </a:solidFill>
                  </a:tcPr>
                </a:tc>
              </a:tr>
              <a:tr h="328802">
                <a:tc>
                  <a:txBody>
                    <a:bodyPr/>
                    <a:lstStyle/>
                    <a:p>
                      <a:pPr marL="26797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400" spc="-5" dirty="0">
                          <a:latin typeface="Arial Narrow"/>
                          <a:cs typeface="Arial Narrow"/>
                        </a:rPr>
                        <a:t>Limited Liability Company «</a:t>
                      </a:r>
                      <a:r>
                        <a:rPr sz="1400" b="1" spc="-5" dirty="0">
                          <a:latin typeface="Arial Narrow"/>
                          <a:cs typeface="Arial Narrow"/>
                        </a:rPr>
                        <a:t>PHARMENTERPRISES</a:t>
                      </a:r>
                      <a:r>
                        <a:rPr sz="1400" spc="-5" dirty="0">
                          <a:latin typeface="Arial Narrow"/>
                          <a:cs typeface="Arial Narrow"/>
                        </a:rPr>
                        <a:t>», </a:t>
                      </a:r>
                      <a:r>
                        <a:rPr sz="1400" spc="-15" dirty="0">
                          <a:latin typeface="Arial Narrow"/>
                          <a:cs typeface="Arial Narrow"/>
                        </a:rPr>
                        <a:t>Moscow,</a:t>
                      </a:r>
                      <a:r>
                        <a:rPr sz="1400" spc="2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Russia</a:t>
                      </a:r>
                      <a:endParaRPr sz="1400">
                        <a:latin typeface="Arial Narrow"/>
                        <a:cs typeface="Arial Narrow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328803">
                <a:tc>
                  <a:txBody>
                    <a:bodyPr/>
                    <a:lstStyle/>
                    <a:p>
                      <a:pPr marL="26797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400" dirty="0">
                          <a:latin typeface="Arial Narrow"/>
                          <a:cs typeface="Arial Narrow"/>
                        </a:rPr>
                        <a:t>ООО </a:t>
                      </a:r>
                      <a:r>
                        <a:rPr sz="1400" b="1" spc="-5" dirty="0">
                          <a:latin typeface="Arial Narrow"/>
                          <a:cs typeface="Arial Narrow"/>
                        </a:rPr>
                        <a:t>«БиоЛайн»</a:t>
                      </a:r>
                      <a:r>
                        <a:rPr sz="1400" spc="-5" dirty="0">
                          <a:latin typeface="Arial Narrow"/>
                          <a:cs typeface="Arial Narrow"/>
                        </a:rPr>
                        <a:t>, Санкт-Петербург,</a:t>
                      </a:r>
                      <a:r>
                        <a:rPr sz="1400" spc="-3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РФ</a:t>
                      </a:r>
                      <a:endParaRPr sz="1400">
                        <a:latin typeface="Arial Narrow"/>
                        <a:cs typeface="Arial Narrow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CE6F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Фибринолитик для лечения </a:t>
            </a:r>
            <a:r>
              <a:rPr lang="en-US" dirty="0">
                <a:solidFill>
                  <a:srgbClr val="C00000"/>
                </a:solidFill>
              </a:rPr>
              <a:t>COVID-</a:t>
            </a:r>
            <a:r>
              <a:rPr lang="ru-RU" dirty="0">
                <a:solidFill>
                  <a:srgbClr val="C00000"/>
                </a:solidFill>
              </a:rPr>
              <a:t>ОРДС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b="1" dirty="0">
                <a:solidFill>
                  <a:schemeClr val="tx1"/>
                </a:solidFill>
              </a:rPr>
              <a:t>Академик РАН </a:t>
            </a:r>
          </a:p>
          <a:p>
            <a:r>
              <a:rPr lang="ru-RU" b="1" dirty="0">
                <a:solidFill>
                  <a:schemeClr val="tx1"/>
                </a:solidFill>
              </a:rPr>
              <a:t>ДЫГАЙ Александр Михайлович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115616" y="692696"/>
            <a:ext cx="71287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prstClr val="black"/>
                </a:solidFill>
              </a:rPr>
              <a:t>Российская академия наук</a:t>
            </a:r>
          </a:p>
          <a:p>
            <a:pPr algn="ctr"/>
            <a:r>
              <a:rPr lang="ru-RU" sz="2400" dirty="0">
                <a:solidFill>
                  <a:prstClr val="black"/>
                </a:solidFill>
              </a:rPr>
              <a:t>Отделения медицинских наук </a:t>
            </a:r>
          </a:p>
          <a:p>
            <a:pPr algn="ctr"/>
            <a:r>
              <a:rPr lang="ru-RU" sz="2400" dirty="0">
                <a:solidFill>
                  <a:prstClr val="black"/>
                </a:solidFill>
              </a:rPr>
              <a:t>Секция медико-биологических наук </a:t>
            </a:r>
          </a:p>
        </p:txBody>
      </p:sp>
    </p:spTree>
    <p:extLst>
      <p:ext uri="{BB962C8B-B14F-4D97-AF65-F5344CB8AC3E}">
        <p14:creationId xmlns:p14="http://schemas.microsoft.com/office/powerpoint/2010/main" val="41743458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EDA">
            <a:alpha val="3098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9611167"/>
              </p:ext>
            </p:extLst>
          </p:nvPr>
        </p:nvGraphicFramePr>
        <p:xfrm>
          <a:off x="498376" y="404664"/>
          <a:ext cx="8147248" cy="55754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14724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27834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C00000"/>
                          </a:solidFill>
                        </a:rPr>
                        <a:t>COVID</a:t>
                      </a:r>
                      <a:r>
                        <a:rPr lang="ru-RU" sz="2800" dirty="0">
                          <a:solidFill>
                            <a:srgbClr val="C00000"/>
                          </a:solidFill>
                        </a:rPr>
                        <a:t>-индуцированный</a:t>
                      </a:r>
                      <a:r>
                        <a:rPr lang="ru-RU" sz="2800" baseline="0" dirty="0">
                          <a:solidFill>
                            <a:srgbClr val="C00000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ru-RU" sz="2800" baseline="0" dirty="0">
                          <a:solidFill>
                            <a:srgbClr val="C00000"/>
                          </a:solidFill>
                        </a:rPr>
                        <a:t>острый респираторный </a:t>
                      </a:r>
                      <a:r>
                        <a:rPr lang="ru-RU" sz="2800" baseline="0" dirty="0" err="1">
                          <a:solidFill>
                            <a:srgbClr val="C00000"/>
                          </a:solidFill>
                        </a:rPr>
                        <a:t>дистресс</a:t>
                      </a:r>
                      <a:r>
                        <a:rPr lang="ru-RU" sz="2800" baseline="0" dirty="0">
                          <a:solidFill>
                            <a:srgbClr val="C00000"/>
                          </a:solidFill>
                        </a:rPr>
                        <a:t>-синдром.</a:t>
                      </a:r>
                    </a:p>
                    <a:p>
                      <a:pPr algn="ctr"/>
                      <a:r>
                        <a:rPr lang="ru-RU" sz="2800" baseline="0" dirty="0">
                          <a:solidFill>
                            <a:srgbClr val="C00000"/>
                          </a:solidFill>
                        </a:rPr>
                        <a:t>Характерные особенности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380928">
                <a:tc>
                  <a:txBody>
                    <a:bodyPr/>
                    <a:lstStyle/>
                    <a:p>
                      <a:r>
                        <a:rPr lang="ru-RU" sz="2400" dirty="0"/>
                        <a:t>У пациентов с COVID-19 часто возникают тромботические осложнения с формированием крупных тромбов и тромбозов в сосудах малого диаметра, которые прижизненно выявить сложно. </a:t>
                      </a:r>
                    </a:p>
                    <a:p>
                      <a:r>
                        <a:rPr lang="ru-RU" sz="2400" dirty="0"/>
                        <a:t>Гиперкоагуляция у больных с COVID-19, предположительно, связана с выраженной эндотелиальной дисфункцией (эндотелий несет на себе рецепторы АПФ2 и является мишенью для вируса SARS-COV-2).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rgbClr val="C00000"/>
                          </a:solidFill>
                        </a:rPr>
                        <a:t>Развивается феномен патологического </a:t>
                      </a:r>
                      <a:r>
                        <a:rPr lang="ru-RU" sz="2400" dirty="0" err="1">
                          <a:solidFill>
                            <a:srgbClr val="C00000"/>
                          </a:solidFill>
                        </a:rPr>
                        <a:t>фибриногенеза</a:t>
                      </a:r>
                      <a:r>
                        <a:rPr lang="ru-RU" sz="2400" dirty="0" smtClean="0">
                          <a:solidFill>
                            <a:srgbClr val="C00000"/>
                          </a:solidFill>
                        </a:rPr>
                        <a:t>.</a:t>
                      </a:r>
                    </a:p>
                    <a:p>
                      <a:pPr algn="ctr"/>
                      <a:r>
                        <a:rPr lang="ru-RU" sz="2400" dirty="0" smtClean="0">
                          <a:solidFill>
                            <a:srgbClr val="C00000"/>
                          </a:solidFill>
                        </a:rPr>
                        <a:t>Патогенетическая терапия – </a:t>
                      </a:r>
                      <a:r>
                        <a:rPr lang="ru-RU" sz="2400" dirty="0" err="1" smtClean="0">
                          <a:solidFill>
                            <a:srgbClr val="C00000"/>
                          </a:solidFill>
                        </a:rPr>
                        <a:t>фибринолитик</a:t>
                      </a:r>
                      <a:r>
                        <a:rPr lang="ru-RU" sz="2400" dirty="0" smtClean="0">
                          <a:solidFill>
                            <a:srgbClr val="C00000"/>
                          </a:solidFill>
                        </a:rPr>
                        <a:t>.</a:t>
                      </a:r>
                      <a:endParaRPr lang="ru-RU" sz="2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1099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548680"/>
            <a:ext cx="8229600" cy="6048672"/>
          </a:xfrm>
        </p:spPr>
        <p:txBody>
          <a:bodyPr>
            <a:noAutofit/>
          </a:bodyPr>
          <a:lstStyle/>
          <a:p>
            <a:pPr marL="0" indent="0" algn="ctr">
              <a:lnSpc>
                <a:spcPts val="2080"/>
              </a:lnSpc>
              <a:buNone/>
            </a:pPr>
            <a:r>
              <a:rPr lang="ru-RU" sz="2400" dirty="0">
                <a:solidFill>
                  <a:srgbClr val="C00000"/>
                </a:solidFill>
              </a:rPr>
              <a:t>Причины неэффективности применения традиционных способов активации </a:t>
            </a:r>
            <a:r>
              <a:rPr lang="ru-RU" sz="2400" dirty="0" err="1">
                <a:solidFill>
                  <a:srgbClr val="C00000"/>
                </a:solidFill>
              </a:rPr>
              <a:t>фибринолиза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endParaRPr lang="ru-RU" sz="2400" dirty="0" smtClean="0">
              <a:solidFill>
                <a:srgbClr val="C00000"/>
              </a:solidFill>
            </a:endParaRPr>
          </a:p>
          <a:p>
            <a:pPr marL="0" indent="0" algn="ctr">
              <a:lnSpc>
                <a:spcPts val="2080"/>
              </a:lnSpc>
              <a:buNone/>
            </a:pPr>
            <a:r>
              <a:rPr lang="ru-RU" sz="2400" dirty="0" smtClean="0">
                <a:solidFill>
                  <a:srgbClr val="C00000"/>
                </a:solidFill>
              </a:rPr>
              <a:t>при </a:t>
            </a:r>
            <a:r>
              <a:rPr lang="en-US" sz="2400" dirty="0">
                <a:solidFill>
                  <a:srgbClr val="C00000"/>
                </a:solidFill>
              </a:rPr>
              <a:t>COVID</a:t>
            </a:r>
            <a:r>
              <a:rPr lang="ru-RU" sz="2400" dirty="0" smtClean="0">
                <a:solidFill>
                  <a:srgbClr val="C00000"/>
                </a:solidFill>
              </a:rPr>
              <a:t>-19 </a:t>
            </a:r>
          </a:p>
          <a:p>
            <a:pPr marL="0" indent="0" algn="ctr">
              <a:lnSpc>
                <a:spcPts val="2080"/>
              </a:lnSpc>
              <a:buNone/>
            </a:pPr>
            <a:r>
              <a:rPr lang="ru-RU" sz="2000" dirty="0" smtClean="0">
                <a:solidFill>
                  <a:srgbClr val="C00000"/>
                </a:solidFill>
              </a:rPr>
              <a:t>(</a:t>
            </a:r>
            <a:r>
              <a:rPr lang="ru-RU" sz="2000" dirty="0" err="1">
                <a:solidFill>
                  <a:srgbClr val="C00000"/>
                </a:solidFill>
              </a:rPr>
              <a:t>фибринолитики</a:t>
            </a:r>
            <a:r>
              <a:rPr lang="ru-RU" sz="2000" dirty="0">
                <a:solidFill>
                  <a:srgbClr val="C00000"/>
                </a:solidFill>
              </a:rPr>
              <a:t> непрямого </a:t>
            </a:r>
            <a:r>
              <a:rPr lang="ru-RU" sz="2000" dirty="0" smtClean="0">
                <a:solidFill>
                  <a:srgbClr val="C00000"/>
                </a:solidFill>
              </a:rPr>
              <a:t>действия, активаторы </a:t>
            </a:r>
            <a:r>
              <a:rPr lang="ru-RU" sz="2000" dirty="0" err="1" smtClean="0">
                <a:solidFill>
                  <a:srgbClr val="C00000"/>
                </a:solidFill>
              </a:rPr>
              <a:t>плазминогена</a:t>
            </a:r>
            <a:r>
              <a:rPr lang="ru-RU" sz="2000" dirty="0" smtClean="0">
                <a:solidFill>
                  <a:srgbClr val="C00000"/>
                </a:solidFill>
              </a:rPr>
              <a:t>)</a:t>
            </a:r>
          </a:p>
          <a:p>
            <a:pPr marL="0" indent="0" algn="ctr">
              <a:buNone/>
            </a:pPr>
            <a:endParaRPr lang="ru-RU" sz="2000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ru-RU" sz="14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sz="2400" dirty="0" smtClean="0"/>
          </a:p>
          <a:p>
            <a:pPr marL="0" indent="0">
              <a:buNone/>
            </a:pPr>
            <a:endParaRPr lang="ru-RU" sz="2400" dirty="0"/>
          </a:p>
          <a:p>
            <a:pPr marL="0" indent="0">
              <a:buNone/>
            </a:pPr>
            <a:endParaRPr lang="ru-RU" sz="2400" dirty="0" smtClean="0"/>
          </a:p>
          <a:p>
            <a:pPr marL="0" indent="0">
              <a:buNone/>
            </a:pPr>
            <a:endParaRPr lang="ru-RU" sz="24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0668730"/>
              </p:ext>
            </p:extLst>
          </p:nvPr>
        </p:nvGraphicFramePr>
        <p:xfrm>
          <a:off x="683568" y="1844824"/>
          <a:ext cx="7992888" cy="4639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2408"/>
                <a:gridCol w="4320480"/>
              </a:tblGrid>
              <a:tr h="45851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ru-RU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Существующие активаторы </a:t>
                      </a:r>
                      <a:r>
                        <a:rPr kumimoji="0" lang="ru-RU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плазминогена</a:t>
                      </a: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при их системном введении не могут справиться с задачей без увеличения риска фатальных кровотечений.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ru-RU" sz="11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Эндоваскулярный</a:t>
                      </a: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катетер-направленный </a:t>
                      </a:r>
                      <a:r>
                        <a:rPr kumimoji="0" lang="ru-RU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тромболизис</a:t>
                      </a: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в этой ситуации невозможен.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ru-RU" sz="11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Активаторы </a:t>
                      </a:r>
                      <a:r>
                        <a:rPr kumimoji="0" lang="ru-RU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плазминогена</a:t>
                      </a: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в принципе, не могут обеспечить </a:t>
                      </a:r>
                      <a:r>
                        <a:rPr kumimoji="0" lang="ru-RU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фибринолиз</a:t>
                      </a: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вне сосуда.</a:t>
                      </a:r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276872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4413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BFE">
            <a:alpha val="3411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В </a:t>
            </a:r>
            <a:r>
              <a:rPr lang="ru-RU" sz="2800" dirty="0">
                <a:solidFill>
                  <a:srgbClr val="C00000"/>
                </a:solidFill>
              </a:rPr>
              <a:t>России создан первый в мире </a:t>
            </a:r>
            <a:r>
              <a:rPr lang="ru-RU" sz="2800" dirty="0" err="1">
                <a:solidFill>
                  <a:srgbClr val="C00000"/>
                </a:solidFill>
              </a:rPr>
              <a:t>фибринолитик</a:t>
            </a:r>
            <a:r>
              <a:rPr lang="ru-RU" sz="2800" dirty="0">
                <a:solidFill>
                  <a:srgbClr val="C00000"/>
                </a:solidFill>
              </a:rPr>
              <a:t> прямого действия </a:t>
            </a:r>
            <a:r>
              <a:rPr lang="ru-RU" sz="2800" dirty="0" smtClean="0">
                <a:solidFill>
                  <a:srgbClr val="C00000"/>
                </a:solidFill>
              </a:rPr>
              <a:t>- </a:t>
            </a:r>
            <a:r>
              <a:rPr lang="ru-RU" sz="2800" dirty="0" err="1" smtClean="0">
                <a:solidFill>
                  <a:srgbClr val="C00000"/>
                </a:solidFill>
              </a:rPr>
              <a:t>Тромбовазим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467544" y="1916832"/>
            <a:ext cx="4040188" cy="1173807"/>
          </a:xfrm>
        </p:spPr>
        <p:txBody>
          <a:bodyPr>
            <a:normAutofit lnSpcReduction="10000"/>
          </a:bodyPr>
          <a:lstStyle/>
          <a:p>
            <a:r>
              <a:rPr lang="ru-RU" b="0" dirty="0" err="1"/>
              <a:t>Лиофилизат</a:t>
            </a:r>
            <a:r>
              <a:rPr lang="ru-RU" b="0" dirty="0"/>
              <a:t> для инфузий</a:t>
            </a:r>
          </a:p>
          <a:p>
            <a:r>
              <a:rPr lang="ru-RU" b="0" i="1" dirty="0"/>
              <a:t>Показания: острый инфаркт миокарда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4644008" y="1916832"/>
            <a:ext cx="4041775" cy="1245815"/>
          </a:xfrm>
        </p:spPr>
        <p:txBody>
          <a:bodyPr>
            <a:normAutofit lnSpcReduction="10000"/>
          </a:bodyPr>
          <a:lstStyle/>
          <a:p>
            <a:r>
              <a:rPr lang="ru-RU" b="0" dirty="0"/>
              <a:t>Капсулы</a:t>
            </a:r>
          </a:p>
          <a:p>
            <a:r>
              <a:rPr lang="ru-RU" b="0" i="1" dirty="0"/>
              <a:t>Показания: венозная недостаточность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861048"/>
            <a:ext cx="3517697" cy="215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861048"/>
            <a:ext cx="4041775" cy="2005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31833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FEB">
            <a:alpha val="1411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4" descr="structure of Bacillus subtilis 2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51275" y="1412776"/>
            <a:ext cx="5030788" cy="4357687"/>
          </a:xfrm>
          <a:prstGeom prst="rect">
            <a:avLst/>
          </a:prstGeom>
          <a:solidFill>
            <a:srgbClr val="EBFFEB"/>
          </a:solidFill>
          <a:scene3d>
            <a:camera prst="orthographicFront"/>
            <a:lightRig rig="threePt" dir="t"/>
          </a:scene3d>
          <a:sp3d contourW="12700">
            <a:contourClr>
              <a:schemeClr val="bg2"/>
            </a:contourClr>
          </a:sp3d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79388" y="1773238"/>
            <a:ext cx="3671887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разработчики:</a:t>
            </a:r>
          </a:p>
          <a:p>
            <a:pPr eaLnBrk="1" hangingPunct="1"/>
            <a:endParaRPr lang="ru-RU" altLang="ru-RU" sz="20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ru-RU" alt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ЗАО </a:t>
            </a:r>
            <a:r>
              <a:rPr lang="ru-RU" alt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СЦФБ - разработчик и производитель</a:t>
            </a:r>
          </a:p>
          <a:p>
            <a:pPr eaLnBrk="1" hangingPunct="1"/>
            <a:endParaRPr lang="ru-RU" altLang="ru-RU" sz="20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ru-RU" altLang="ru-RU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НИИФиРМ</a:t>
            </a:r>
            <a:r>
              <a:rPr lang="ru-RU" alt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им. </a:t>
            </a:r>
            <a:r>
              <a:rPr lang="ru-RU" altLang="ru-RU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Е.Д.Гольдберга</a:t>
            </a:r>
            <a:r>
              <a:rPr lang="ru-RU" alt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ТНИМЦ РАН – доклинические исследования</a:t>
            </a:r>
          </a:p>
          <a:p>
            <a:pPr eaLnBrk="1" hangingPunct="1"/>
            <a:endParaRPr lang="ru-RU" altLang="ru-RU" sz="20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ru-RU" alt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НИИ кардиологии Томского НИМЦ </a:t>
            </a:r>
            <a:r>
              <a:rPr lang="ru-RU" alt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 – 2-я и 3-я фазы клинических исследований</a:t>
            </a:r>
          </a:p>
          <a:p>
            <a:pPr eaLnBrk="1" hangingPunct="1"/>
            <a:endParaRPr lang="ru-RU" altLang="ru-RU" sz="20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4387850" y="5857875"/>
            <a:ext cx="4000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ru-RU" dirty="0">
                <a:solidFill>
                  <a:prstClr val="black"/>
                </a:solidFill>
              </a:rPr>
              <a:t>Structure of </a:t>
            </a:r>
            <a:r>
              <a:rPr lang="en-US" altLang="ru-RU" dirty="0" err="1">
                <a:solidFill>
                  <a:prstClr val="black"/>
                </a:solidFill>
              </a:rPr>
              <a:t>Imosimasa</a:t>
            </a:r>
            <a:endParaRPr lang="ru-RU" altLang="ru-RU" dirty="0">
              <a:solidFill>
                <a:prstClr val="black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79388" y="333375"/>
            <a:ext cx="86868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3600" b="1" dirty="0" smtClean="0">
                <a:solidFill>
                  <a:srgbClr val="C00000"/>
                </a:solidFill>
              </a:rPr>
              <a:t>Разработка и исследование действия </a:t>
            </a:r>
            <a:r>
              <a:rPr lang="ru-RU" altLang="ru-RU" sz="3600" b="1" dirty="0" err="1" smtClean="0">
                <a:solidFill>
                  <a:srgbClr val="C00000"/>
                </a:solidFill>
              </a:rPr>
              <a:t>Тромбовазима</a:t>
            </a:r>
            <a:r>
              <a:rPr lang="ru-RU" altLang="ru-RU" sz="3600" b="1" dirty="0" smtClean="0">
                <a:solidFill>
                  <a:srgbClr val="C00000"/>
                </a:solidFill>
              </a:rPr>
              <a:t/>
            </a:r>
            <a:br>
              <a:rPr lang="ru-RU" altLang="ru-RU" sz="3600" b="1" dirty="0" smtClean="0">
                <a:solidFill>
                  <a:srgbClr val="C00000"/>
                </a:solidFill>
              </a:rPr>
            </a:br>
            <a:endParaRPr lang="ru-RU" altLang="ru-RU" sz="3600" b="1" dirty="0">
              <a:solidFill>
                <a:srgbClr val="C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6797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E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3840163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 err="1"/>
              <a:t>Субтилизины</a:t>
            </a:r>
            <a:r>
              <a:rPr lang="ru-RU" b="1" dirty="0"/>
              <a:t> </a:t>
            </a:r>
            <a:r>
              <a:rPr lang="ru-RU" dirty="0"/>
              <a:t>– протеолитические ферменты из класса </a:t>
            </a:r>
            <a:r>
              <a:rPr lang="ru-RU" dirty="0" err="1"/>
              <a:t>сериновых</a:t>
            </a:r>
            <a:r>
              <a:rPr lang="ru-RU" dirty="0"/>
              <a:t> </a:t>
            </a:r>
            <a:r>
              <a:rPr lang="ru-RU" dirty="0" err="1"/>
              <a:t>протеиназ</a:t>
            </a:r>
            <a:r>
              <a:rPr lang="ru-RU" dirty="0"/>
              <a:t>, продуцентом которых являются, в частности, бактерии </a:t>
            </a:r>
            <a:r>
              <a:rPr lang="en-US" dirty="0"/>
              <a:t>Bacillus </a:t>
            </a:r>
            <a:r>
              <a:rPr lang="en-US" dirty="0" err="1" smtClean="0"/>
              <a:t>subtilis</a:t>
            </a:r>
            <a:r>
              <a:rPr lang="ru-RU" dirty="0" smtClean="0"/>
              <a:t>.</a:t>
            </a:r>
            <a:endParaRPr lang="ru-RU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/>
              <a:t>Главное преимущество препарата – прямой дозозависимый фибринолиз/тромболизис неспецифичной </a:t>
            </a:r>
            <a:r>
              <a:rPr lang="ru-RU" dirty="0" err="1"/>
              <a:t>протеиназой</a:t>
            </a:r>
            <a:r>
              <a:rPr lang="ru-RU" dirty="0"/>
              <a:t> без вмешательства в систему гемостаза. </a:t>
            </a:r>
          </a:p>
          <a:p>
            <a:pPr>
              <a:buNone/>
              <a:defRPr/>
            </a:pPr>
            <a:r>
              <a:rPr lang="ru-RU" dirty="0"/>
              <a:t>В связи с этим угроза кровотечений отсутствует .</a:t>
            </a:r>
          </a:p>
          <a:p>
            <a:pPr>
              <a:buNone/>
              <a:defRPr/>
            </a:pPr>
            <a:endParaRPr lang="ru-RU" dirty="0"/>
          </a:p>
        </p:txBody>
      </p:sp>
      <p:sp>
        <p:nvSpPr>
          <p:cNvPr id="4" name="Заголовок 3"/>
          <p:cNvSpPr>
            <a:spLocks noGrp="1" noChangeArrowheads="1"/>
          </p:cNvSpPr>
          <p:nvPr>
            <p:ph type="title"/>
          </p:nvPr>
        </p:nvSpPr>
        <p:spPr>
          <a:xfrm>
            <a:off x="457200" y="274826"/>
            <a:ext cx="8229600" cy="1569660"/>
          </a:xfrm>
          <a:noFill/>
          <a:ln w="38100">
            <a:noFill/>
          </a:ln>
        </p:spPr>
        <p:txBody>
          <a:bodyPr rtlCol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uk-UA" altLang="ru-RU" sz="3200" b="1" dirty="0">
                <a:solidFill>
                  <a:srgbClr val="C00000"/>
                </a:solidFill>
                <a:latin typeface="+mn-lt"/>
                <a:cs typeface="Times New Roman" pitchFamily="18" charset="0"/>
              </a:rPr>
              <a:t>Тромбовазим </a:t>
            </a:r>
            <a:r>
              <a:rPr lang="uk-UA" altLang="ru-RU" sz="3200" b="1" dirty="0" err="1">
                <a:solidFill>
                  <a:srgbClr val="C00000"/>
                </a:solidFill>
                <a:latin typeface="+mn-lt"/>
                <a:cs typeface="Times New Roman" pitchFamily="18" charset="0"/>
              </a:rPr>
              <a:t>осуществляет</a:t>
            </a:r>
            <a:r>
              <a:rPr lang="uk-UA" altLang="ru-RU" sz="3200" b="1" dirty="0">
                <a:solidFill>
                  <a:srgbClr val="C00000"/>
                </a:solidFill>
                <a:latin typeface="+mn-lt"/>
                <a:cs typeface="Times New Roman" pitchFamily="18" charset="0"/>
              </a:rPr>
              <a:t> неплазминовый тромболизис </a:t>
            </a:r>
            <a:r>
              <a:rPr lang="uk-UA" altLang="ru-RU" sz="3200" b="1" dirty="0" err="1">
                <a:solidFill>
                  <a:srgbClr val="C00000"/>
                </a:solidFill>
                <a:latin typeface="+mn-lt"/>
                <a:cs typeface="Times New Roman" pitchFamily="18" charset="0"/>
              </a:rPr>
              <a:t>посредством</a:t>
            </a:r>
            <a:r>
              <a:rPr lang="uk-UA" altLang="ru-RU" sz="3200" b="1" dirty="0">
                <a:solidFill>
                  <a:srgbClr val="C00000"/>
                </a:solidFill>
                <a:latin typeface="+mn-lt"/>
                <a:cs typeface="Times New Roman" pitchFamily="18" charset="0"/>
              </a:rPr>
              <a:t> </a:t>
            </a:r>
            <a:r>
              <a:rPr lang="uk-UA" altLang="ru-RU" sz="3200" b="1" dirty="0" err="1">
                <a:solidFill>
                  <a:srgbClr val="C00000"/>
                </a:solidFill>
                <a:latin typeface="+mn-lt"/>
                <a:cs typeface="Times New Roman" pitchFamily="18" charset="0"/>
              </a:rPr>
              <a:t>экзогенной</a:t>
            </a:r>
            <a:r>
              <a:rPr lang="uk-UA" altLang="ru-RU" sz="3200" b="1" dirty="0">
                <a:solidFill>
                  <a:srgbClr val="C00000"/>
                </a:solidFill>
                <a:latin typeface="+mn-lt"/>
                <a:cs typeface="Times New Roman" pitchFamily="18" charset="0"/>
              </a:rPr>
              <a:t> </a:t>
            </a:r>
            <a:r>
              <a:rPr lang="uk-UA" altLang="ru-RU" sz="3200" b="1" dirty="0" err="1">
                <a:solidFill>
                  <a:srgbClr val="C00000"/>
                </a:solidFill>
                <a:latin typeface="+mn-lt"/>
                <a:cs typeface="Times New Roman" pitchFamily="18" charset="0"/>
              </a:rPr>
              <a:t>протеиназы</a:t>
            </a:r>
            <a:r>
              <a:rPr lang="uk-UA" altLang="ru-RU" sz="3200" b="1" dirty="0">
                <a:solidFill>
                  <a:srgbClr val="C00000"/>
                </a:solidFill>
                <a:latin typeface="+mn-lt"/>
                <a:cs typeface="Times New Roman" pitchFamily="18" charset="0"/>
              </a:rPr>
              <a:t> - СУБТИЛИЗИНА </a:t>
            </a:r>
            <a:endParaRPr lang="ru-RU" altLang="ru-RU" sz="3200" b="1" u="sng" dirty="0">
              <a:solidFill>
                <a:srgbClr val="C00000"/>
              </a:solidFill>
              <a:latin typeface="+mn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6787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>
            <a:normAutofit/>
          </a:bodyPr>
          <a:lstStyle/>
          <a:p>
            <a:r>
              <a:rPr lang="ru-RU" dirty="0" err="1" smtClean="0">
                <a:solidFill>
                  <a:srgbClr val="C00000"/>
                </a:solidFill>
              </a:rPr>
              <a:t>Тромбовазим</a:t>
            </a:r>
            <a:endParaRPr lang="ru-RU" sz="22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82752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dirty="0"/>
          </a:p>
          <a:p>
            <a:pPr marL="0" indent="0">
              <a:buNone/>
            </a:pPr>
            <a:r>
              <a:rPr lang="ru-RU" sz="2400" dirty="0" smtClean="0"/>
              <a:t>Препарат представляет собой комплекс очищенных </a:t>
            </a:r>
            <a:r>
              <a:rPr lang="ru-RU" sz="2400" dirty="0" err="1" smtClean="0"/>
              <a:t>субтилизинов</a:t>
            </a:r>
            <a:r>
              <a:rPr lang="ru-RU" sz="2400" dirty="0" smtClean="0"/>
              <a:t>, продуцируемых </a:t>
            </a:r>
            <a:r>
              <a:rPr lang="en-US" sz="2400" dirty="0"/>
              <a:t>Bacillus </a:t>
            </a:r>
            <a:r>
              <a:rPr lang="en-US" sz="2400" dirty="0" err="1" smtClean="0"/>
              <a:t>subtilis</a:t>
            </a:r>
            <a:r>
              <a:rPr lang="ru-RU" sz="2400" dirty="0" smtClean="0"/>
              <a:t> штамм Ч-15 </a:t>
            </a:r>
            <a:r>
              <a:rPr lang="ru-RU" sz="2400" dirty="0" err="1" smtClean="0"/>
              <a:t>иммобилизированных</a:t>
            </a:r>
            <a:r>
              <a:rPr lang="ru-RU" sz="2400" dirty="0" smtClean="0"/>
              <a:t> радиационным способом на </a:t>
            </a:r>
            <a:r>
              <a:rPr lang="ru-RU" sz="2400" dirty="0" err="1" smtClean="0"/>
              <a:t>полиэтиленоксиде</a:t>
            </a:r>
            <a:r>
              <a:rPr lang="ru-RU" sz="2400" dirty="0" smtClean="0"/>
              <a:t> 1500</a:t>
            </a:r>
            <a:endParaRPr lang="ru-RU" sz="24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489" y="2060848"/>
            <a:ext cx="4642311" cy="3189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10716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0832" y="274638"/>
            <a:ext cx="8733656" cy="994122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rgbClr val="C00000"/>
                </a:solidFill>
              </a:rPr>
              <a:t>Фармакологические </a:t>
            </a:r>
            <a:r>
              <a:rPr lang="ru-RU" sz="2800" dirty="0" smtClean="0">
                <a:solidFill>
                  <a:srgbClr val="C00000"/>
                </a:solidFill>
              </a:rPr>
              <a:t>свойства </a:t>
            </a:r>
            <a:r>
              <a:rPr lang="ru-RU" sz="2800" dirty="0" err="1" smtClean="0">
                <a:solidFill>
                  <a:srgbClr val="C00000"/>
                </a:solidFill>
              </a:rPr>
              <a:t>Тромбовазима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467544" y="1124744"/>
            <a:ext cx="8445624" cy="5328592"/>
          </a:xfrm>
        </p:spPr>
        <p:txBody>
          <a:bodyPr anchor="ctr" anchorCtr="0">
            <a:noAutofit/>
          </a:bodyPr>
          <a:lstStyle/>
          <a:p>
            <a:pPr marL="0" indent="0" algn="just">
              <a:buNone/>
            </a:pPr>
            <a:r>
              <a:rPr lang="ru-RU" sz="2000" dirty="0" smtClean="0"/>
              <a:t>Препарат </a:t>
            </a:r>
            <a:r>
              <a:rPr lang="ru-RU" sz="2000" dirty="0"/>
              <a:t>обладает </a:t>
            </a:r>
            <a:r>
              <a:rPr lang="ru-RU" sz="2000" dirty="0" err="1"/>
              <a:t>тромболитическим</a:t>
            </a:r>
            <a:r>
              <a:rPr lang="ru-RU" sz="2000" dirty="0"/>
              <a:t>, противовоспалительным и </a:t>
            </a:r>
            <a:r>
              <a:rPr lang="ru-RU" sz="2000" dirty="0" err="1"/>
              <a:t>кардиопротективным</a:t>
            </a:r>
            <a:r>
              <a:rPr lang="ru-RU" sz="2000" dirty="0"/>
              <a:t> действиями.</a:t>
            </a:r>
          </a:p>
          <a:p>
            <a:pPr marL="0" indent="0" algn="just">
              <a:buNone/>
            </a:pPr>
            <a:r>
              <a:rPr lang="ru-RU" sz="2000" b="1" i="1" dirty="0" err="1"/>
              <a:t>Фармакодинамика</a:t>
            </a:r>
            <a:endParaRPr lang="ru-RU" sz="2000" b="1" i="1" dirty="0"/>
          </a:p>
          <a:p>
            <a:pPr marL="0" indent="0" algn="just">
              <a:buNone/>
            </a:pPr>
            <a:r>
              <a:rPr lang="ru-RU" sz="2000" dirty="0"/>
              <a:t>Механизм </a:t>
            </a:r>
            <a:r>
              <a:rPr lang="ru-RU" sz="2000" dirty="0" err="1"/>
              <a:t>тромболитического</a:t>
            </a:r>
            <a:r>
              <a:rPr lang="ru-RU" sz="2000" dirty="0"/>
              <a:t> действия связан с прямым разрушением нитей фибрина, образующих основной каркас тромба. Механизм противовоспалительного действия связан с влиянием на окислительную функцию нейтрофилов крови и тканевых макрофагов. Механизм </a:t>
            </a:r>
            <a:r>
              <a:rPr lang="ru-RU" sz="2000" dirty="0" err="1"/>
              <a:t>кардиопротективного</a:t>
            </a:r>
            <a:r>
              <a:rPr lang="ru-RU" sz="2000" dirty="0"/>
              <a:t> действия связан с улучшением кровоснабжения миокарда</a:t>
            </a:r>
            <a:r>
              <a:rPr lang="ru-RU" sz="2000" dirty="0" smtClean="0"/>
              <a:t>.</a:t>
            </a:r>
            <a:endParaRPr lang="ru-RU" sz="2000" dirty="0"/>
          </a:p>
          <a:p>
            <a:pPr marL="0" indent="0" algn="just">
              <a:buNone/>
            </a:pPr>
            <a:r>
              <a:rPr lang="ru-RU" sz="2000" b="1" i="1" dirty="0" err="1"/>
              <a:t>Фармакокинетика</a:t>
            </a:r>
            <a:endParaRPr lang="ru-RU" sz="2000" b="1" i="1" dirty="0"/>
          </a:p>
          <a:p>
            <a:pPr marL="0" indent="0" algn="just">
              <a:buNone/>
            </a:pPr>
            <a:r>
              <a:rPr lang="ru-RU" sz="2000" dirty="0" err="1"/>
              <a:t>Биодоступность</a:t>
            </a:r>
            <a:r>
              <a:rPr lang="ru-RU" sz="2000" b="1" dirty="0"/>
              <a:t> п</a:t>
            </a:r>
            <a:r>
              <a:rPr lang="ru-RU" sz="2000" dirty="0"/>
              <a:t>репарата при приеме внутрь составляет </a:t>
            </a:r>
            <a:r>
              <a:rPr lang="ru-RU" sz="2000" dirty="0" smtClean="0"/>
              <a:t>18</a:t>
            </a:r>
            <a:r>
              <a:rPr lang="ru-RU" sz="2000" dirty="0"/>
              <a:t>%. Максимальный эффект наступает через 6 часов. Общий клиренс составляет 1,2 мл/мин. Константа скорости элиминации при однократном приеме 0,057мин </a:t>
            </a:r>
            <a:r>
              <a:rPr lang="ru-RU" sz="2000" baseline="30000" dirty="0"/>
              <a:t>-1</a:t>
            </a:r>
            <a:r>
              <a:rPr lang="ru-RU" sz="2000" dirty="0"/>
              <a:t>.  С белками плазмы крови и форменными элементами не связывается. </a:t>
            </a:r>
            <a:r>
              <a:rPr lang="ru-RU" sz="2000" dirty="0" smtClean="0"/>
              <a:t>Основной </a:t>
            </a:r>
            <a:r>
              <a:rPr lang="ru-RU" sz="2000" dirty="0"/>
              <a:t>путь выведения препарата через почки (80%). Частично </a:t>
            </a:r>
            <a:r>
              <a:rPr lang="ru-RU" sz="2000" dirty="0" err="1"/>
              <a:t>метаболизируется</a:t>
            </a:r>
            <a:r>
              <a:rPr lang="ru-RU" sz="2000" dirty="0"/>
              <a:t> и выводится печенью (около 20%)</a:t>
            </a:r>
          </a:p>
        </p:txBody>
      </p:sp>
    </p:spTree>
    <p:extLst>
      <p:ext uri="{BB962C8B-B14F-4D97-AF65-F5344CB8AC3E}">
        <p14:creationId xmlns:p14="http://schemas.microsoft.com/office/powerpoint/2010/main" val="22422903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40050" y="1266694"/>
            <a:ext cx="3084378" cy="226616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91395" y="3756578"/>
            <a:ext cx="2756256" cy="2275148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0" y="1238250"/>
            <a:ext cx="5896610" cy="5272405"/>
            <a:chOff x="0" y="1238250"/>
            <a:chExt cx="5896610" cy="5272405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252433"/>
              <a:ext cx="2898582" cy="2097873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1238249"/>
              <a:ext cx="3155950" cy="713105"/>
            </a:xfrm>
            <a:custGeom>
              <a:avLst/>
              <a:gdLst/>
              <a:ahLst/>
              <a:cxnLst/>
              <a:rect l="l" t="t" r="r" b="b"/>
              <a:pathLst>
                <a:path w="3155950" h="713105">
                  <a:moveTo>
                    <a:pt x="136525" y="0"/>
                  </a:moveTo>
                  <a:lnTo>
                    <a:pt x="0" y="0"/>
                  </a:lnTo>
                  <a:lnTo>
                    <a:pt x="0" y="269875"/>
                  </a:lnTo>
                  <a:lnTo>
                    <a:pt x="136525" y="269875"/>
                  </a:lnTo>
                  <a:lnTo>
                    <a:pt x="136525" y="0"/>
                  </a:lnTo>
                  <a:close/>
                </a:path>
                <a:path w="3155950" h="713105">
                  <a:moveTo>
                    <a:pt x="3155950" y="444563"/>
                  </a:moveTo>
                  <a:lnTo>
                    <a:pt x="2882900" y="444563"/>
                  </a:lnTo>
                  <a:lnTo>
                    <a:pt x="2882900" y="712851"/>
                  </a:lnTo>
                  <a:lnTo>
                    <a:pt x="3155950" y="712851"/>
                  </a:lnTo>
                  <a:lnTo>
                    <a:pt x="3155950" y="4445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940050" y="1246250"/>
              <a:ext cx="0" cy="5213350"/>
            </a:xfrm>
            <a:custGeom>
              <a:avLst/>
              <a:gdLst/>
              <a:ahLst/>
              <a:cxnLst/>
              <a:rect l="l" t="t" r="r" b="b"/>
              <a:pathLst>
                <a:path h="5213350">
                  <a:moveTo>
                    <a:pt x="0" y="0"/>
                  </a:moveTo>
                  <a:lnTo>
                    <a:pt x="0" y="2651125"/>
                  </a:lnTo>
                </a:path>
                <a:path h="5213350">
                  <a:moveTo>
                    <a:pt x="0" y="2562225"/>
                  </a:moveTo>
                  <a:lnTo>
                    <a:pt x="0" y="5213286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44575" y="5449960"/>
              <a:ext cx="1651667" cy="98722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97123" y="5173878"/>
              <a:ext cx="1379601" cy="1336294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6375" marR="70485" algn="ctr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latin typeface="Arial Narrow"/>
                <a:cs typeface="Arial Narrow"/>
              </a:rPr>
              <a:t>Несостоятельность механизмов</a:t>
            </a:r>
            <a:r>
              <a:rPr spc="85" dirty="0">
                <a:latin typeface="Arial Narrow"/>
                <a:cs typeface="Arial Narrow"/>
              </a:rPr>
              <a:t> </a:t>
            </a:r>
            <a:r>
              <a:rPr spc="-5" dirty="0">
                <a:latin typeface="Arial Narrow"/>
                <a:cs typeface="Arial Narrow"/>
              </a:rPr>
              <a:t>регенерации</a:t>
            </a:r>
          </a:p>
          <a:p>
            <a:pPr marL="206375" algn="ctr">
              <a:lnSpc>
                <a:spcPct val="100000"/>
              </a:lnSpc>
            </a:pPr>
            <a:r>
              <a:rPr spc="-5" dirty="0">
                <a:latin typeface="Arial Narrow"/>
                <a:cs typeface="Arial Narrow"/>
              </a:rPr>
              <a:t>глубокого </a:t>
            </a:r>
            <a:r>
              <a:rPr dirty="0">
                <a:latin typeface="Arial Narrow"/>
                <a:cs typeface="Arial Narrow"/>
              </a:rPr>
              <a:t>резерва </a:t>
            </a:r>
            <a:r>
              <a:rPr spc="-5" dirty="0">
                <a:latin typeface="Arial Narrow"/>
                <a:cs typeface="Arial Narrow"/>
              </a:rPr>
              <a:t>при патологических</a:t>
            </a:r>
            <a:r>
              <a:rPr spc="60" dirty="0">
                <a:latin typeface="Arial Narrow"/>
                <a:cs typeface="Arial Narrow"/>
              </a:rPr>
              <a:t> </a:t>
            </a:r>
            <a:r>
              <a:rPr spc="-5" dirty="0">
                <a:latin typeface="Arial Narrow"/>
                <a:cs typeface="Arial Narrow"/>
              </a:rPr>
              <a:t>состояниях</a:t>
            </a:r>
          </a:p>
        </p:txBody>
      </p:sp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308" y="3921074"/>
            <a:ext cx="2820589" cy="2367548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6089650" y="1219200"/>
            <a:ext cx="0" cy="4983480"/>
          </a:xfrm>
          <a:custGeom>
            <a:avLst/>
            <a:gdLst/>
            <a:ahLst/>
            <a:cxnLst/>
            <a:rect l="l" t="t" r="r" b="b"/>
            <a:pathLst>
              <a:path h="4983480">
                <a:moveTo>
                  <a:pt x="0" y="0"/>
                </a:moveTo>
                <a:lnTo>
                  <a:pt x="0" y="2649601"/>
                </a:lnTo>
              </a:path>
              <a:path h="4983480">
                <a:moveTo>
                  <a:pt x="0" y="2332101"/>
                </a:moveTo>
                <a:lnTo>
                  <a:pt x="0" y="4983162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object 1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334384" y="4252595"/>
            <a:ext cx="750366" cy="696468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4346194" y="5290184"/>
            <a:ext cx="181927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5" dirty="0">
                <a:latin typeface="Arial"/>
                <a:cs typeface="Arial"/>
              </a:rPr>
              <a:t>Дифференцировка легочных МСК </a:t>
            </a:r>
            <a:r>
              <a:rPr sz="600" dirty="0">
                <a:latin typeface="Arial"/>
                <a:cs typeface="Arial"/>
              </a:rPr>
              <a:t>в</a:t>
            </a:r>
            <a:r>
              <a:rPr sz="600" spc="60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фибробласты</a:t>
            </a:r>
            <a:endParaRPr sz="6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027426" y="3842766"/>
            <a:ext cx="1343025" cy="298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600" spc="-5" dirty="0">
                <a:latin typeface="Arial"/>
                <a:cs typeface="Arial"/>
              </a:rPr>
              <a:t>мыши </a:t>
            </a:r>
            <a:r>
              <a:rPr sz="600" dirty="0">
                <a:latin typeface="Arial"/>
                <a:cs typeface="Arial"/>
              </a:rPr>
              <a:t>на 25-е сутки </a:t>
            </a:r>
            <a:r>
              <a:rPr sz="600" spc="-5" dirty="0">
                <a:latin typeface="Arial"/>
                <a:cs typeface="Arial"/>
              </a:rPr>
              <a:t>пневмофиброза.  </a:t>
            </a:r>
            <a:r>
              <a:rPr sz="600" dirty="0">
                <a:latin typeface="Arial"/>
                <a:cs typeface="Arial"/>
              </a:rPr>
              <a:t>Окраска </a:t>
            </a:r>
            <a:r>
              <a:rPr sz="600" spc="-5" dirty="0">
                <a:latin typeface="Arial"/>
                <a:cs typeface="Arial"/>
              </a:rPr>
              <a:t>пикрофуксином </a:t>
            </a:r>
            <a:r>
              <a:rPr sz="600" dirty="0">
                <a:latin typeface="Arial"/>
                <a:cs typeface="Arial"/>
              </a:rPr>
              <a:t>по</a:t>
            </a:r>
            <a:r>
              <a:rPr sz="600" spc="-2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Ван-</a:t>
            </a:r>
            <a:endParaRPr sz="600">
              <a:latin typeface="Arial"/>
              <a:cs typeface="Arial"/>
            </a:endParaRPr>
          </a:p>
          <a:p>
            <a:pPr marL="12700">
              <a:lnSpc>
                <a:spcPts val="710"/>
              </a:lnSpc>
            </a:pPr>
            <a:r>
              <a:rPr sz="600" dirty="0">
                <a:latin typeface="Arial"/>
                <a:cs typeface="Arial"/>
              </a:rPr>
              <a:t>Гизону.</a:t>
            </a:r>
            <a:endParaRPr sz="6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402584" y="5250941"/>
            <a:ext cx="616585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70815" marR="5080" indent="-158750">
              <a:lnSpc>
                <a:spcPct val="100000"/>
              </a:lnSpc>
              <a:spcBef>
                <a:spcPts val="95"/>
              </a:spcBef>
            </a:pPr>
            <a:r>
              <a:rPr sz="650" spc="-5" dirty="0">
                <a:latin typeface="Arial"/>
                <a:cs typeface="Arial"/>
              </a:rPr>
              <a:t>КОЕ-Ф в</a:t>
            </a:r>
            <a:r>
              <a:rPr sz="650" spc="-6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легких  </a:t>
            </a:r>
            <a:r>
              <a:rPr sz="650" spc="-5" dirty="0">
                <a:latin typeface="Arial"/>
                <a:cs typeface="Arial"/>
              </a:rPr>
              <a:t>мышей</a:t>
            </a:r>
            <a:endParaRPr sz="6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027426" y="3596385"/>
            <a:ext cx="2527300" cy="271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30250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latin typeface="Arial"/>
                <a:cs typeface="Arial"/>
              </a:rPr>
              <a:t>Токсический</a:t>
            </a:r>
            <a:r>
              <a:rPr sz="1000" b="1" spc="-70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пневмофиброз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600" spc="-5" dirty="0">
                <a:latin typeface="Arial"/>
                <a:cs typeface="Arial"/>
              </a:rPr>
              <a:t>Гистологический </a:t>
            </a:r>
            <a:r>
              <a:rPr sz="600" dirty="0">
                <a:latin typeface="Arial"/>
                <a:cs typeface="Arial"/>
              </a:rPr>
              <a:t>препарат</a:t>
            </a:r>
            <a:r>
              <a:rPr sz="600" spc="10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легкого</a:t>
            </a:r>
            <a:endParaRPr sz="6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604765" y="3843654"/>
            <a:ext cx="12998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600" spc="-5" dirty="0">
                <a:latin typeface="Arial"/>
                <a:cs typeface="Arial"/>
              </a:rPr>
              <a:t>Содержание соединительной </a:t>
            </a:r>
            <a:r>
              <a:rPr sz="600" dirty="0">
                <a:latin typeface="Arial"/>
                <a:cs typeface="Arial"/>
              </a:rPr>
              <a:t>ткани  (% от </a:t>
            </a:r>
            <a:r>
              <a:rPr sz="600" spc="-5" dirty="0">
                <a:latin typeface="Arial"/>
                <a:cs typeface="Arial"/>
              </a:rPr>
              <a:t>площади </a:t>
            </a:r>
            <a:r>
              <a:rPr sz="600" dirty="0">
                <a:latin typeface="Arial"/>
                <a:cs typeface="Arial"/>
              </a:rPr>
              <a:t>ткани) в</a:t>
            </a:r>
            <a:r>
              <a:rPr sz="600" spc="-45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лёгких</a:t>
            </a:r>
            <a:endParaRPr sz="600">
              <a:latin typeface="Arial"/>
              <a:cs typeface="Arial"/>
            </a:endParaRPr>
          </a:p>
          <a:p>
            <a:pPr marL="2540" algn="ctr">
              <a:lnSpc>
                <a:spcPct val="100000"/>
              </a:lnSpc>
            </a:pPr>
            <a:r>
              <a:rPr sz="600" spc="-5" dirty="0">
                <a:latin typeface="Arial"/>
                <a:cs typeface="Arial"/>
              </a:rPr>
              <a:t>мышей</a:t>
            </a:r>
            <a:endParaRPr sz="600">
              <a:latin typeface="Arial"/>
              <a:cs typeface="Arial"/>
            </a:endParaRPr>
          </a:p>
        </p:txBody>
      </p:sp>
      <p:pic>
        <p:nvPicPr>
          <p:cNvPr id="19" name="object 1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413884" y="4001998"/>
            <a:ext cx="1614551" cy="1181125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181725" y="1377982"/>
            <a:ext cx="2883407" cy="2023192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6185408" y="1178179"/>
            <a:ext cx="150812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latin typeface="Calibri"/>
                <a:cs typeface="Calibri"/>
              </a:rPr>
              <a:t>Токсическое</a:t>
            </a:r>
            <a:r>
              <a:rPr sz="1000" b="1" spc="-55" dirty="0">
                <a:latin typeface="Calibri"/>
                <a:cs typeface="Calibri"/>
              </a:rPr>
              <a:t> </a:t>
            </a:r>
            <a:r>
              <a:rPr sz="1000" b="1" spc="-5" dirty="0">
                <a:latin typeface="Calibri"/>
                <a:cs typeface="Calibri"/>
              </a:rPr>
              <a:t>повреждение  поджелудочной</a:t>
            </a:r>
            <a:r>
              <a:rPr sz="1000" b="1" spc="25" dirty="0">
                <a:latin typeface="Calibri"/>
                <a:cs typeface="Calibri"/>
              </a:rPr>
              <a:t> </a:t>
            </a:r>
            <a:r>
              <a:rPr sz="1000" b="1" spc="-5" dirty="0">
                <a:latin typeface="Calibri"/>
                <a:cs typeface="Calibri"/>
              </a:rPr>
              <a:t>железы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B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+mn-lt"/>
                <a:cs typeface="Times New Roman" pitchFamily="18" charset="0"/>
              </a:rPr>
              <a:t>Многоцентровое, рандомизированное, плацебо-контролируемое, двойное слепое клиническое исследование препарата </a:t>
            </a:r>
            <a:r>
              <a:rPr lang="ru-RU" sz="2800" b="1" dirty="0" err="1">
                <a:solidFill>
                  <a:srgbClr val="C00000"/>
                </a:solidFill>
                <a:latin typeface="+mn-lt"/>
                <a:cs typeface="Times New Roman" pitchFamily="18" charset="0"/>
              </a:rPr>
              <a:t>Тромбовазим</a:t>
            </a:r>
            <a:r>
              <a:rPr lang="ru-RU" sz="2800" b="1" dirty="0">
                <a:solidFill>
                  <a:srgbClr val="C00000"/>
                </a:solidFill>
                <a:latin typeface="+mn-lt"/>
                <a:cs typeface="Times New Roman" pitchFamily="18" charset="0"/>
              </a:rPr>
              <a:t> в терапии венозных тромбозов.</a:t>
            </a:r>
            <a:endParaRPr lang="ru-RU" sz="28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/>
              <a:t>У пациентов, принимающих </a:t>
            </a:r>
            <a:r>
              <a:rPr lang="ru-RU" dirty="0" err="1"/>
              <a:t>Тромбовазим</a:t>
            </a:r>
            <a:r>
              <a:rPr lang="ru-RU" dirty="0"/>
              <a:t> вероятность восстановления кровотока, </a:t>
            </a:r>
            <a:r>
              <a:rPr lang="ru-RU" dirty="0" err="1"/>
              <a:t>реканализации</a:t>
            </a:r>
            <a:r>
              <a:rPr lang="ru-RU" dirty="0"/>
              <a:t> вены, лизиса </a:t>
            </a:r>
            <a:r>
              <a:rPr lang="ru-RU" dirty="0" err="1"/>
              <a:t>флотирующей</a:t>
            </a:r>
            <a:r>
              <a:rPr lang="ru-RU" dirty="0"/>
              <a:t> части тромба была в 1,6 раза чаще (на 60% больше), чем среди пациентов получающих только </a:t>
            </a:r>
            <a:r>
              <a:rPr lang="ru-RU" dirty="0" err="1"/>
              <a:t>антикоагулянтную</a:t>
            </a:r>
            <a:r>
              <a:rPr lang="ru-RU" dirty="0"/>
              <a:t> терапию. Установлен диапазон эффективной </a:t>
            </a:r>
            <a:r>
              <a:rPr lang="ru-RU" dirty="0" err="1"/>
              <a:t>тромболитической</a:t>
            </a:r>
            <a:r>
              <a:rPr lang="ru-RU" dirty="0"/>
              <a:t> дозы </a:t>
            </a:r>
            <a:r>
              <a:rPr lang="ru-RU" dirty="0" err="1"/>
              <a:t>Тромбовазима</a:t>
            </a:r>
            <a:r>
              <a:rPr lang="ru-RU" dirty="0"/>
              <a:t> от 1600 до 4800 ЕД/</a:t>
            </a:r>
            <a:r>
              <a:rPr lang="ru-RU" dirty="0" err="1"/>
              <a:t>сут</a:t>
            </a:r>
            <a:r>
              <a:rPr lang="ru-RU" dirty="0"/>
              <a:t>. В </a:t>
            </a:r>
            <a:r>
              <a:rPr lang="ru-RU" dirty="0" smtClean="0"/>
              <a:t>клинических исследованиях </a:t>
            </a:r>
            <a:r>
              <a:rPr lang="ru-RU" dirty="0"/>
              <a:t>не отмечено случаев кровотечений. </a:t>
            </a:r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700808"/>
            <a:ext cx="4445780" cy="3961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74306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C00000"/>
                </a:solidFill>
              </a:rPr>
              <a:t>Оценка клинической эффективности при других видах патологии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2800" dirty="0" smtClean="0"/>
              <a:t>Проведено </a:t>
            </a:r>
            <a:r>
              <a:rPr lang="ru-RU" sz="2800" dirty="0"/>
              <a:t>два исследования с положительными данными о </a:t>
            </a:r>
            <a:r>
              <a:rPr lang="ru-RU" sz="2800" dirty="0" err="1"/>
              <a:t>тромболитическом</a:t>
            </a:r>
            <a:r>
              <a:rPr lang="ru-RU" sz="2800" dirty="0"/>
              <a:t> действии </a:t>
            </a:r>
            <a:r>
              <a:rPr lang="ru-RU" sz="2800" dirty="0" err="1"/>
              <a:t>Тромбовазима</a:t>
            </a:r>
            <a:r>
              <a:rPr lang="ru-RU" sz="2800" dirty="0"/>
              <a:t> при пероральном применении. У больных с тромбозами ушек левого предсердия и с тромбозом венозного синуса головного </a:t>
            </a:r>
            <a:r>
              <a:rPr lang="ru-RU" sz="2800" dirty="0" smtClean="0"/>
              <a:t>мозга эффективность </a:t>
            </a:r>
            <a:r>
              <a:rPr lang="ru-RU" sz="2800" dirty="0"/>
              <a:t>применения </a:t>
            </a:r>
            <a:r>
              <a:rPr lang="ru-RU" sz="2800" dirty="0" err="1"/>
              <a:t>Тромбовазима</a:t>
            </a:r>
            <a:r>
              <a:rPr lang="ru-RU" sz="2800" dirty="0"/>
              <a:t> составила соответственно 95% и 77%. </a:t>
            </a:r>
            <a:endParaRPr lang="ru-RU" sz="2800" dirty="0" smtClean="0"/>
          </a:p>
          <a:p>
            <a:pPr marL="0" indent="0">
              <a:buNone/>
            </a:pPr>
            <a:r>
              <a:rPr lang="ru-RU" sz="2800" dirty="0" err="1" smtClean="0"/>
              <a:t>Тромбовазим</a:t>
            </a:r>
            <a:r>
              <a:rPr lang="ru-RU" sz="2800" dirty="0" smtClean="0"/>
              <a:t> в дозе 1600ЕД/</a:t>
            </a:r>
            <a:r>
              <a:rPr lang="ru-RU" sz="2800" dirty="0" err="1" smtClean="0"/>
              <a:t>сут</a:t>
            </a:r>
            <a:r>
              <a:rPr lang="ru-RU" sz="2800" dirty="0" smtClean="0"/>
              <a:t> в течение 10 дней</a:t>
            </a:r>
            <a:endParaRPr lang="ru-RU" sz="28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484784"/>
            <a:ext cx="2242592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509622"/>
            <a:ext cx="2896616" cy="267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86721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B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  <a:r>
              <a:rPr lang="ru-RU" sz="4000" dirty="0">
                <a:solidFill>
                  <a:srgbClr val="C00000"/>
                </a:solidFill>
              </a:rPr>
              <a:t>Предложение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6805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dirty="0"/>
              <a:t>На основании представленных данных целесообразно провести клиническую апробацию применения </a:t>
            </a:r>
            <a:r>
              <a:rPr lang="ru-RU" sz="2800" dirty="0" err="1"/>
              <a:t>Тромбовазима</a:t>
            </a:r>
            <a:r>
              <a:rPr lang="ru-RU" sz="2800" dirty="0"/>
              <a:t> при лечении у больных с </a:t>
            </a:r>
            <a:r>
              <a:rPr lang="en-US" sz="2800" dirty="0"/>
              <a:t>COVID</a:t>
            </a:r>
            <a:r>
              <a:rPr lang="ru-RU" sz="2800" dirty="0"/>
              <a:t>-ОРДС с соблюдением рекомендованных доз и указанных противопоказаний. Формат назначения «</a:t>
            </a:r>
            <a:r>
              <a:rPr lang="ru-RU" sz="2800" dirty="0" err="1"/>
              <a:t>офф</a:t>
            </a:r>
            <a:r>
              <a:rPr lang="ru-RU" sz="2800" dirty="0"/>
              <a:t>-лейбл» </a:t>
            </a:r>
          </a:p>
          <a:p>
            <a:pPr marL="0" indent="0">
              <a:buNone/>
            </a:pPr>
            <a:r>
              <a:rPr lang="ru-RU" sz="2800" dirty="0"/>
              <a:t>Ожидаемым эффектом является выраженное </a:t>
            </a:r>
            <a:r>
              <a:rPr lang="ru-RU" sz="2800" dirty="0" err="1"/>
              <a:t>тромболитическое</a:t>
            </a:r>
            <a:r>
              <a:rPr lang="ru-RU" sz="2800" dirty="0"/>
              <a:t> действие в пораженных </a:t>
            </a:r>
            <a:r>
              <a:rPr lang="ru-RU" sz="2800" dirty="0" err="1"/>
              <a:t>коронавирусом</a:t>
            </a:r>
            <a:r>
              <a:rPr lang="ru-RU" sz="2800" dirty="0"/>
              <a:t> органах и, что особенно актуально, в паренхиме лёгких.</a:t>
            </a:r>
          </a:p>
        </p:txBody>
      </p:sp>
    </p:spTree>
    <p:extLst>
      <p:ext uri="{BB962C8B-B14F-4D97-AF65-F5344CB8AC3E}">
        <p14:creationId xmlns:p14="http://schemas.microsoft.com/office/powerpoint/2010/main" val="14963149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85293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6000" dirty="0">
                <a:solidFill>
                  <a:srgbClr val="C00000"/>
                </a:solidFill>
              </a:rPr>
              <a:t>СПАСИБО ЗА ВНИМАНИЕ</a:t>
            </a:r>
            <a:r>
              <a:rPr lang="ru-RU" dirty="0">
                <a:solidFill>
                  <a:srgbClr val="C00000"/>
                </a:solidFill>
              </a:rPr>
              <a:t/>
            </a:r>
            <a:br>
              <a:rPr lang="ru-RU" dirty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37912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67841" y="3516884"/>
            <a:ext cx="7559675" cy="14884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latin typeface="Arial Narrow"/>
                <a:cs typeface="Arial Narrow"/>
              </a:rPr>
              <a:t>Анализ данных, полученных на различных </a:t>
            </a:r>
            <a:r>
              <a:rPr sz="1600" b="1" dirty="0">
                <a:latin typeface="Arial Narrow"/>
                <a:cs typeface="Arial Narrow"/>
              </a:rPr>
              <a:t>моделях </a:t>
            </a:r>
            <a:r>
              <a:rPr sz="1600" b="1" spc="-5" dirty="0">
                <a:latin typeface="Arial Narrow"/>
                <a:cs typeface="Arial Narrow"/>
              </a:rPr>
              <a:t>патологических состояний, </a:t>
            </a:r>
            <a:r>
              <a:rPr sz="1600" b="1" spc="-10" dirty="0">
                <a:latin typeface="Arial Narrow"/>
                <a:cs typeface="Arial Narrow"/>
              </a:rPr>
              <a:t>показал  </a:t>
            </a:r>
            <a:r>
              <a:rPr sz="1600" b="1" spc="-5" dirty="0">
                <a:latin typeface="Arial Narrow"/>
                <a:cs typeface="Arial Narrow"/>
              </a:rPr>
              <a:t>во всех </a:t>
            </a:r>
            <a:r>
              <a:rPr sz="1600" b="1" spc="-10" dirty="0">
                <a:latin typeface="Arial Narrow"/>
                <a:cs typeface="Arial Narrow"/>
              </a:rPr>
              <a:t>случаях развитие </a:t>
            </a:r>
            <a:r>
              <a:rPr sz="1600" b="1" spc="-5" dirty="0">
                <a:latin typeface="Arial Narrow"/>
                <a:cs typeface="Arial Narrow"/>
              </a:rPr>
              <a:t>практически однотипных реакций со </a:t>
            </a:r>
            <a:r>
              <a:rPr sz="1600" b="1" spc="-10" dirty="0">
                <a:latin typeface="Arial Narrow"/>
                <a:cs typeface="Arial Narrow"/>
              </a:rPr>
              <a:t>стороны резидентных </a:t>
            </a:r>
            <a:r>
              <a:rPr sz="1600" b="1" spc="-5" dirty="0">
                <a:latin typeface="Arial Narrow"/>
                <a:cs typeface="Arial Narrow"/>
              </a:rPr>
              <a:t>СК  и клеток-предшественников костного мозга, представляющего собой основное депо  данных </a:t>
            </a:r>
            <a:r>
              <a:rPr sz="1600" b="1" spc="-10" dirty="0">
                <a:latin typeface="Arial Narrow"/>
                <a:cs typeface="Arial Narrow"/>
              </a:rPr>
              <a:t>элементов </a:t>
            </a:r>
            <a:r>
              <a:rPr sz="1600" b="1" spc="-5" dirty="0">
                <a:latin typeface="Arial Narrow"/>
                <a:cs typeface="Arial Narrow"/>
              </a:rPr>
              <a:t>в организме. </a:t>
            </a:r>
            <a:r>
              <a:rPr sz="1600" b="1" spc="5" dirty="0">
                <a:latin typeface="Arial Narrow"/>
                <a:cs typeface="Arial Narrow"/>
              </a:rPr>
              <a:t>Не </a:t>
            </a:r>
            <a:r>
              <a:rPr sz="1600" b="1" spc="-10" dirty="0">
                <a:latin typeface="Arial Narrow"/>
                <a:cs typeface="Arial Narrow"/>
              </a:rPr>
              <a:t>зависимо </a:t>
            </a:r>
            <a:r>
              <a:rPr sz="1600" b="1" spc="-5" dirty="0">
                <a:latin typeface="Arial Narrow"/>
                <a:cs typeface="Arial Narrow"/>
              </a:rPr>
              <a:t>от характера </a:t>
            </a:r>
            <a:r>
              <a:rPr sz="1600" b="1" spc="-10" dirty="0">
                <a:latin typeface="Arial Narrow"/>
                <a:cs typeface="Arial Narrow"/>
              </a:rPr>
              <a:t>повреждений </a:t>
            </a:r>
            <a:r>
              <a:rPr sz="1600" b="1" dirty="0">
                <a:latin typeface="Arial Narrow"/>
                <a:cs typeface="Arial Narrow"/>
              </a:rPr>
              <a:t>имела </a:t>
            </a:r>
            <a:r>
              <a:rPr sz="1600" b="1" spc="-5" dirty="0">
                <a:latin typeface="Arial Narrow"/>
                <a:cs typeface="Arial Narrow"/>
              </a:rPr>
              <a:t>место  активация мультипотентных прогениторных клеток гемопоэтической ткани, которая,  однако, не сопровождалась их </a:t>
            </a:r>
            <a:r>
              <a:rPr sz="1600" b="1" spc="-10" dirty="0">
                <a:latin typeface="Arial Narrow"/>
                <a:cs typeface="Arial Narrow"/>
              </a:rPr>
              <a:t>значительной </a:t>
            </a:r>
            <a:r>
              <a:rPr sz="1600" b="1" spc="-5" dirty="0">
                <a:latin typeface="Arial Narrow"/>
                <a:cs typeface="Arial Narrow"/>
              </a:rPr>
              <a:t>мобилизацией в периферическую</a:t>
            </a:r>
            <a:r>
              <a:rPr sz="1600" b="1" spc="110" dirty="0">
                <a:latin typeface="Arial Narrow"/>
                <a:cs typeface="Arial Narrow"/>
              </a:rPr>
              <a:t> </a:t>
            </a:r>
            <a:r>
              <a:rPr sz="1600" b="1" spc="-5" dirty="0">
                <a:latin typeface="Arial Narrow"/>
                <a:cs typeface="Arial Narrow"/>
              </a:rPr>
              <a:t>кровь.</a:t>
            </a:r>
            <a:endParaRPr sz="1600">
              <a:latin typeface="Arial Narrow"/>
              <a:cs typeface="Arial Narrow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633727" y="1234439"/>
            <a:ext cx="6022975" cy="2737485"/>
            <a:chOff x="1633727" y="1234439"/>
            <a:chExt cx="6022975" cy="27374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33727" y="2520695"/>
              <a:ext cx="6022848" cy="145084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39823" y="1234439"/>
              <a:ext cx="6010656" cy="1418843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749425" y="1343736"/>
            <a:ext cx="5791200" cy="1200785"/>
          </a:xfrm>
          <a:prstGeom prst="rect">
            <a:avLst/>
          </a:prstGeom>
          <a:ln w="9525">
            <a:solidFill>
              <a:srgbClr val="FF0000"/>
            </a:solidFill>
          </a:ln>
        </p:spPr>
        <p:txBody>
          <a:bodyPr vert="horz" wrap="square" lIns="0" tIns="40005" rIns="0" bIns="0" rtlCol="0">
            <a:spAutoFit/>
          </a:bodyPr>
          <a:lstStyle/>
          <a:p>
            <a:pPr marL="773430" marR="765175" indent="115570" algn="just">
              <a:lnSpc>
                <a:spcPct val="100000"/>
              </a:lnSpc>
              <a:spcBef>
                <a:spcPts val="315"/>
              </a:spcBef>
            </a:pPr>
            <a:r>
              <a:rPr dirty="0">
                <a:solidFill>
                  <a:srgbClr val="FF0000"/>
                </a:solidFill>
                <a:latin typeface="Arial Narrow"/>
                <a:cs typeface="Arial Narrow"/>
              </a:rPr>
              <a:t>Концепция о </a:t>
            </a:r>
            <a:r>
              <a:rPr spc="-5" dirty="0">
                <a:solidFill>
                  <a:srgbClr val="FF0000"/>
                </a:solidFill>
                <a:latin typeface="Arial Narrow"/>
                <a:cs typeface="Arial Narrow"/>
              </a:rPr>
              <a:t>недостаточности </a:t>
            </a:r>
            <a:r>
              <a:rPr dirty="0">
                <a:solidFill>
                  <a:srgbClr val="FF0000"/>
                </a:solidFill>
                <a:latin typeface="Arial Narrow"/>
                <a:cs typeface="Arial Narrow"/>
              </a:rPr>
              <a:t>и  </a:t>
            </a:r>
            <a:r>
              <a:rPr spc="-5" dirty="0">
                <a:solidFill>
                  <a:srgbClr val="FF0000"/>
                </a:solidFill>
                <a:latin typeface="Arial Narrow"/>
                <a:cs typeface="Arial Narrow"/>
              </a:rPr>
              <a:t>несостоятельности механизмов  регенерации «глубокого</a:t>
            </a:r>
            <a:r>
              <a:rPr spc="15" dirty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dirty="0">
                <a:solidFill>
                  <a:srgbClr val="FF0000"/>
                </a:solidFill>
                <a:latin typeface="Arial Narrow"/>
                <a:cs typeface="Arial Narrow"/>
              </a:rPr>
              <a:t>резерва»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04772" y="1248155"/>
            <a:ext cx="6480175" cy="4987290"/>
            <a:chOff x="1604772" y="1248155"/>
            <a:chExt cx="6480175" cy="49872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30680" y="4436408"/>
              <a:ext cx="6428232" cy="179902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04772" y="1248155"/>
              <a:ext cx="6480048" cy="326745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714500" y="1358645"/>
              <a:ext cx="6261100" cy="3047365"/>
            </a:xfrm>
            <a:custGeom>
              <a:avLst/>
              <a:gdLst/>
              <a:ahLst/>
              <a:cxnLst/>
              <a:rect l="l" t="t" r="r" b="b"/>
              <a:pathLst>
                <a:path w="6261100" h="3047365">
                  <a:moveTo>
                    <a:pt x="0" y="3046984"/>
                  </a:moveTo>
                  <a:lnTo>
                    <a:pt x="6261100" y="3046984"/>
                  </a:lnTo>
                  <a:lnTo>
                    <a:pt x="6261100" y="0"/>
                  </a:lnTo>
                  <a:lnTo>
                    <a:pt x="0" y="0"/>
                  </a:lnTo>
                  <a:lnTo>
                    <a:pt x="0" y="3046984"/>
                  </a:lnTo>
                  <a:close/>
                </a:path>
              </a:pathLst>
            </a:custGeom>
            <a:ln w="95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909952" y="1384553"/>
            <a:ext cx="5871210" cy="2954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6870" marR="351790" algn="ctr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Arial Narrow"/>
                <a:cs typeface="Arial Narrow"/>
              </a:rPr>
              <a:t>Наиболее физиологичным </a:t>
            </a:r>
            <a:r>
              <a:rPr sz="2400" dirty="0">
                <a:latin typeface="Arial Narrow"/>
                <a:cs typeface="Arial Narrow"/>
              </a:rPr>
              <a:t>и </a:t>
            </a:r>
            <a:r>
              <a:rPr sz="2400" spc="-5" dirty="0">
                <a:latin typeface="Arial Narrow"/>
                <a:cs typeface="Arial Narrow"/>
              </a:rPr>
              <a:t>рациональным  подходом </a:t>
            </a:r>
            <a:r>
              <a:rPr sz="2400" dirty="0">
                <a:latin typeface="Arial Narrow"/>
                <a:cs typeface="Arial Narrow"/>
              </a:rPr>
              <a:t>к </a:t>
            </a:r>
            <a:r>
              <a:rPr sz="2400" spc="-5" dirty="0">
                <a:latin typeface="Arial Narrow"/>
                <a:cs typeface="Arial Narrow"/>
              </a:rPr>
              <a:t>решению задач регенераторной  </a:t>
            </a:r>
            <a:r>
              <a:rPr sz="2400" dirty="0">
                <a:latin typeface="Arial Narrow"/>
                <a:cs typeface="Arial Narrow"/>
              </a:rPr>
              <a:t>медицины</a:t>
            </a:r>
            <a:r>
              <a:rPr sz="2400" spc="-25" dirty="0">
                <a:latin typeface="Arial Narrow"/>
                <a:cs typeface="Arial Narrow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является</a:t>
            </a:r>
            <a:endParaRPr sz="2400">
              <a:latin typeface="Arial Narrow"/>
              <a:cs typeface="Arial Narrow"/>
            </a:endParaRPr>
          </a:p>
          <a:p>
            <a:pPr marL="12700" marR="5080" algn="ctr">
              <a:lnSpc>
                <a:spcPct val="100000"/>
              </a:lnSpc>
              <a:spcBef>
                <a:spcPts val="15"/>
              </a:spcBef>
            </a:pPr>
            <a:r>
              <a:rPr sz="2400" b="1" spc="-5" dirty="0">
                <a:solidFill>
                  <a:srgbClr val="FF0000"/>
                </a:solidFill>
                <a:latin typeface="Arial Narrow"/>
                <a:cs typeface="Arial Narrow"/>
              </a:rPr>
              <a:t>фармакологическая стимуляция функций  эндогенных стволовых клеток, основанная на  принципе подражания</a:t>
            </a:r>
            <a:r>
              <a:rPr sz="2400" b="1" spc="20" dirty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Arial Narrow"/>
                <a:cs typeface="Arial Narrow"/>
              </a:rPr>
              <a:t>деятельности</a:t>
            </a:r>
            <a:endParaRPr sz="2400">
              <a:latin typeface="Arial Narrow"/>
              <a:cs typeface="Arial Narrow"/>
            </a:endParaRPr>
          </a:p>
          <a:p>
            <a:pPr marL="471170" marR="464184" algn="ctr">
              <a:lnSpc>
                <a:spcPct val="100000"/>
              </a:lnSpc>
            </a:pPr>
            <a:r>
              <a:rPr sz="2400" b="1" spc="-5" dirty="0">
                <a:solidFill>
                  <a:srgbClr val="FF0000"/>
                </a:solidFill>
                <a:latin typeface="Arial Narrow"/>
                <a:cs typeface="Arial Narrow"/>
              </a:rPr>
              <a:t>естественных регуляторных систем </a:t>
            </a:r>
            <a:r>
              <a:rPr sz="2400" b="1" dirty="0">
                <a:solidFill>
                  <a:srgbClr val="FF0000"/>
                </a:solidFill>
                <a:latin typeface="Arial Narrow"/>
                <a:cs typeface="Arial Narrow"/>
              </a:rPr>
              <a:t>их  </a:t>
            </a:r>
            <a:r>
              <a:rPr sz="2400" b="1" spc="-5" dirty="0">
                <a:solidFill>
                  <a:srgbClr val="FF0000"/>
                </a:solidFill>
                <a:latin typeface="Arial Narrow"/>
                <a:cs typeface="Arial Narrow"/>
              </a:rPr>
              <a:t>функционирования </a:t>
            </a:r>
            <a:r>
              <a:rPr sz="2400" b="1" dirty="0">
                <a:solidFill>
                  <a:srgbClr val="FF0000"/>
                </a:solidFill>
                <a:latin typeface="Arial Narrow"/>
                <a:cs typeface="Arial Narrow"/>
              </a:rPr>
              <a:t>в</a:t>
            </a:r>
            <a:r>
              <a:rPr sz="2400" b="1" spc="25" dirty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Arial Narrow"/>
                <a:cs typeface="Arial Narrow"/>
              </a:rPr>
              <a:t>организме</a:t>
            </a:r>
            <a:endParaRPr sz="24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942809"/>
            <a:ext cx="6177280" cy="2832735"/>
            <a:chOff x="0" y="942809"/>
            <a:chExt cx="6177280" cy="28327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942809"/>
              <a:ext cx="3056530" cy="219522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67101" y="1206500"/>
              <a:ext cx="3209925" cy="2568575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1187" y="3930037"/>
            <a:ext cx="3702123" cy="2532610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632585" y="152527"/>
            <a:ext cx="58153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latin typeface="Arial Narrow"/>
                <a:cs typeface="Arial Narrow"/>
              </a:rPr>
              <a:t>Механизмы регенеративных </a:t>
            </a:r>
            <a:r>
              <a:rPr spc="-10" dirty="0">
                <a:latin typeface="Arial Narrow"/>
                <a:cs typeface="Arial Narrow"/>
              </a:rPr>
              <a:t>эффектов</a:t>
            </a:r>
            <a:r>
              <a:rPr spc="100" dirty="0">
                <a:latin typeface="Arial Narrow"/>
                <a:cs typeface="Arial Narrow"/>
              </a:rPr>
              <a:t> </a:t>
            </a:r>
            <a:r>
              <a:rPr dirty="0">
                <a:latin typeface="Arial Narrow"/>
                <a:cs typeface="Arial Narrow"/>
              </a:rPr>
              <a:t>Г-КСФ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5989701" y="728662"/>
            <a:ext cx="3154680" cy="2765425"/>
            <a:chOff x="5989701" y="728662"/>
            <a:chExt cx="3154680" cy="2765425"/>
          </a:xfrm>
        </p:grpSpPr>
        <p:sp>
          <p:nvSpPr>
            <p:cNvPr id="8" name="object 8"/>
            <p:cNvSpPr/>
            <p:nvPr/>
          </p:nvSpPr>
          <p:spPr>
            <a:xfrm>
              <a:off x="6207125" y="1098550"/>
              <a:ext cx="0" cy="2395855"/>
            </a:xfrm>
            <a:custGeom>
              <a:avLst/>
              <a:gdLst/>
              <a:ahLst/>
              <a:cxnLst/>
              <a:rect l="l" t="t" r="r" b="b"/>
              <a:pathLst>
                <a:path h="2395854">
                  <a:moveTo>
                    <a:pt x="0" y="0"/>
                  </a:moveTo>
                  <a:lnTo>
                    <a:pt x="0" y="2395474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20765" y="835025"/>
              <a:ext cx="3023234" cy="2365375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989701" y="728662"/>
              <a:ext cx="3154680" cy="370205"/>
            </a:xfrm>
            <a:custGeom>
              <a:avLst/>
              <a:gdLst/>
              <a:ahLst/>
              <a:cxnLst/>
              <a:rect l="l" t="t" r="r" b="b"/>
              <a:pathLst>
                <a:path w="3154679" h="370205">
                  <a:moveTo>
                    <a:pt x="0" y="369887"/>
                  </a:moveTo>
                  <a:lnTo>
                    <a:pt x="3154298" y="369887"/>
                  </a:lnTo>
                  <a:lnTo>
                    <a:pt x="3154298" y="0"/>
                  </a:lnTo>
                  <a:lnTo>
                    <a:pt x="0" y="0"/>
                  </a:lnTo>
                  <a:lnTo>
                    <a:pt x="0" y="36988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/>
          <p:nvPr/>
        </p:nvSpPr>
        <p:spPr>
          <a:xfrm>
            <a:off x="3073400" y="843025"/>
            <a:ext cx="0" cy="2651125"/>
          </a:xfrm>
          <a:custGeom>
            <a:avLst/>
            <a:gdLst/>
            <a:ahLst/>
            <a:cxnLst/>
            <a:rect l="l" t="t" r="r" b="b"/>
            <a:pathLst>
              <a:path h="2651125">
                <a:moveTo>
                  <a:pt x="0" y="0"/>
                </a:moveTo>
                <a:lnTo>
                  <a:pt x="0" y="2650998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312897" y="3929576"/>
            <a:ext cx="3215216" cy="2321527"/>
          </a:xfrm>
          <a:prstGeom prst="rect">
            <a:avLst/>
          </a:prstGeom>
        </p:spPr>
      </p:pic>
      <p:sp>
        <p:nvSpPr>
          <p:cNvPr id="13" name="object 13"/>
          <p:cNvSpPr/>
          <p:nvPr/>
        </p:nvSpPr>
        <p:spPr>
          <a:xfrm>
            <a:off x="4792726" y="3892550"/>
            <a:ext cx="0" cy="2651125"/>
          </a:xfrm>
          <a:custGeom>
            <a:avLst/>
            <a:gdLst/>
            <a:ahLst/>
            <a:cxnLst/>
            <a:rect l="l" t="t" r="r" b="b"/>
            <a:pathLst>
              <a:path h="2651125">
                <a:moveTo>
                  <a:pt x="0" y="0"/>
                </a:moveTo>
                <a:lnTo>
                  <a:pt x="0" y="2651125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069329" y="754126"/>
            <a:ext cx="26492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latin typeface="Calibri"/>
                <a:cs typeface="Calibri"/>
              </a:rPr>
              <a:t>Токсическое повреждение поджелудочной железы,  лечение препаратом</a:t>
            </a:r>
            <a:r>
              <a:rPr sz="900" b="1" spc="-10" dirty="0">
                <a:latin typeface="Calibri"/>
                <a:cs typeface="Calibri"/>
              </a:rPr>
              <a:t> </a:t>
            </a:r>
            <a:r>
              <a:rPr sz="900" b="1" spc="-5" dirty="0">
                <a:latin typeface="Calibri"/>
                <a:cs typeface="Calibri"/>
              </a:rPr>
              <a:t>Г-КСФ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79093" y="3298063"/>
            <a:ext cx="123634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Times New Roman"/>
                <a:cs typeface="Times New Roman"/>
              </a:rPr>
              <a:t>Костный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мозг</a:t>
            </a:r>
            <a:endParaRPr sz="16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244600" y="3595687"/>
            <a:ext cx="1121410" cy="2495550"/>
            <a:chOff x="1244600" y="3595687"/>
            <a:chExt cx="1121410" cy="249555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44600" y="3595687"/>
              <a:ext cx="874712" cy="249555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14950" y="4041309"/>
              <a:ext cx="306283" cy="29514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53360" y="4089567"/>
              <a:ext cx="214777" cy="21058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653360" y="4088652"/>
              <a:ext cx="215265" cy="212090"/>
            </a:xfrm>
            <a:custGeom>
              <a:avLst/>
              <a:gdLst/>
              <a:ahLst/>
              <a:cxnLst/>
              <a:rect l="l" t="t" r="r" b="b"/>
              <a:pathLst>
                <a:path w="215264" h="212089">
                  <a:moveTo>
                    <a:pt x="19274" y="45057"/>
                  </a:moveTo>
                  <a:lnTo>
                    <a:pt x="51626" y="14598"/>
                  </a:lnTo>
                  <a:lnTo>
                    <a:pt x="90864" y="0"/>
                  </a:lnTo>
                  <a:lnTo>
                    <a:pt x="132857" y="573"/>
                  </a:lnTo>
                  <a:lnTo>
                    <a:pt x="173476" y="15628"/>
                  </a:lnTo>
                  <a:lnTo>
                    <a:pt x="200665" y="48045"/>
                  </a:lnTo>
                  <a:lnTo>
                    <a:pt x="214777" y="87357"/>
                  </a:lnTo>
                  <a:lnTo>
                    <a:pt x="213743" y="129427"/>
                  </a:lnTo>
                  <a:lnTo>
                    <a:pt x="195498" y="170116"/>
                  </a:lnTo>
                  <a:lnTo>
                    <a:pt x="163146" y="197358"/>
                  </a:lnTo>
                  <a:lnTo>
                    <a:pt x="123910" y="211496"/>
                  </a:lnTo>
                  <a:lnTo>
                    <a:pt x="81919" y="210461"/>
                  </a:lnTo>
                  <a:lnTo>
                    <a:pt x="41305" y="192185"/>
                  </a:lnTo>
                  <a:lnTo>
                    <a:pt x="14112" y="159885"/>
                  </a:lnTo>
                  <a:lnTo>
                    <a:pt x="0" y="121378"/>
                  </a:lnTo>
                  <a:lnTo>
                    <a:pt x="1032" y="81493"/>
                  </a:lnTo>
                  <a:lnTo>
                    <a:pt x="19274" y="45057"/>
                  </a:lnTo>
                  <a:close/>
                </a:path>
              </a:pathLst>
            </a:custGeom>
            <a:ln w="7349">
              <a:solidFill>
                <a:srgbClr val="23201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28393" y="4211644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>
                  <a:moveTo>
                    <a:pt x="22604" y="0"/>
                  </a:moveTo>
                  <a:lnTo>
                    <a:pt x="14916" y="1148"/>
                  </a:lnTo>
                  <a:lnTo>
                    <a:pt x="8605" y="5054"/>
                  </a:lnTo>
                  <a:lnTo>
                    <a:pt x="2983" y="10338"/>
                  </a:lnTo>
                  <a:lnTo>
                    <a:pt x="0" y="15856"/>
                  </a:lnTo>
                  <a:lnTo>
                    <a:pt x="1147" y="21374"/>
                  </a:lnTo>
                  <a:lnTo>
                    <a:pt x="5048" y="26892"/>
                  </a:lnTo>
                  <a:lnTo>
                    <a:pt x="10327" y="32410"/>
                  </a:lnTo>
                  <a:lnTo>
                    <a:pt x="16867" y="36548"/>
                  </a:lnTo>
                  <a:lnTo>
                    <a:pt x="24096" y="37928"/>
                  </a:lnTo>
                  <a:lnTo>
                    <a:pt x="29948" y="36548"/>
                  </a:lnTo>
                  <a:lnTo>
                    <a:pt x="32358" y="32410"/>
                  </a:lnTo>
                  <a:lnTo>
                    <a:pt x="36489" y="25742"/>
                  </a:lnTo>
                  <a:lnTo>
                    <a:pt x="37866" y="17696"/>
                  </a:lnTo>
                  <a:lnTo>
                    <a:pt x="36489" y="9651"/>
                  </a:lnTo>
                  <a:lnTo>
                    <a:pt x="32358" y="2989"/>
                  </a:lnTo>
                  <a:lnTo>
                    <a:pt x="22604" y="0"/>
                  </a:lnTo>
                  <a:close/>
                </a:path>
              </a:pathLst>
            </a:custGeom>
            <a:solidFill>
              <a:srgbClr val="5FBE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28393" y="4211644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>
                  <a:moveTo>
                    <a:pt x="2983" y="10338"/>
                  </a:moveTo>
                  <a:lnTo>
                    <a:pt x="8605" y="5054"/>
                  </a:lnTo>
                  <a:lnTo>
                    <a:pt x="14916" y="1148"/>
                  </a:lnTo>
                  <a:lnTo>
                    <a:pt x="22604" y="0"/>
                  </a:lnTo>
                  <a:lnTo>
                    <a:pt x="32358" y="2989"/>
                  </a:lnTo>
                  <a:lnTo>
                    <a:pt x="36489" y="9651"/>
                  </a:lnTo>
                  <a:lnTo>
                    <a:pt x="37866" y="17696"/>
                  </a:lnTo>
                  <a:lnTo>
                    <a:pt x="36489" y="25742"/>
                  </a:lnTo>
                  <a:lnTo>
                    <a:pt x="32358" y="32410"/>
                  </a:lnTo>
                  <a:lnTo>
                    <a:pt x="29948" y="36548"/>
                  </a:lnTo>
                  <a:lnTo>
                    <a:pt x="24096" y="37928"/>
                  </a:lnTo>
                  <a:lnTo>
                    <a:pt x="16867" y="36548"/>
                  </a:lnTo>
                  <a:lnTo>
                    <a:pt x="10327" y="32410"/>
                  </a:lnTo>
                  <a:lnTo>
                    <a:pt x="5048" y="26892"/>
                  </a:lnTo>
                  <a:lnTo>
                    <a:pt x="1147" y="21374"/>
                  </a:lnTo>
                  <a:lnTo>
                    <a:pt x="0" y="15856"/>
                  </a:lnTo>
                  <a:lnTo>
                    <a:pt x="2983" y="10338"/>
                  </a:lnTo>
                  <a:close/>
                </a:path>
              </a:pathLst>
            </a:custGeom>
            <a:ln w="7349">
              <a:solidFill>
                <a:srgbClr val="23201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25868" y="4148425"/>
              <a:ext cx="31115" cy="27940"/>
            </a:xfrm>
            <a:custGeom>
              <a:avLst/>
              <a:gdLst/>
              <a:ahLst/>
              <a:cxnLst/>
              <a:rect l="l" t="t" r="r" b="b"/>
              <a:pathLst>
                <a:path w="31114" h="27939">
                  <a:moveTo>
                    <a:pt x="20195" y="0"/>
                  </a:moveTo>
                  <a:lnTo>
                    <a:pt x="5507" y="0"/>
                  </a:lnTo>
                  <a:lnTo>
                    <a:pt x="1376" y="5513"/>
                  </a:lnTo>
                  <a:lnTo>
                    <a:pt x="0" y="11028"/>
                  </a:lnTo>
                  <a:lnTo>
                    <a:pt x="1376" y="16545"/>
                  </a:lnTo>
                  <a:lnTo>
                    <a:pt x="5507" y="22063"/>
                  </a:lnTo>
                  <a:lnTo>
                    <a:pt x="11015" y="26202"/>
                  </a:lnTo>
                  <a:lnTo>
                    <a:pt x="16523" y="27581"/>
                  </a:lnTo>
                  <a:lnTo>
                    <a:pt x="22031" y="26202"/>
                  </a:lnTo>
                  <a:lnTo>
                    <a:pt x="27538" y="22063"/>
                  </a:lnTo>
                  <a:lnTo>
                    <a:pt x="30522" y="16545"/>
                  </a:lnTo>
                  <a:lnTo>
                    <a:pt x="29374" y="11028"/>
                  </a:lnTo>
                  <a:lnTo>
                    <a:pt x="25473" y="5513"/>
                  </a:lnTo>
                  <a:lnTo>
                    <a:pt x="20195" y="0"/>
                  </a:lnTo>
                  <a:close/>
                </a:path>
              </a:pathLst>
            </a:custGeom>
            <a:solidFill>
              <a:srgbClr val="5FBE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25868" y="4148425"/>
              <a:ext cx="31115" cy="27940"/>
            </a:xfrm>
            <a:custGeom>
              <a:avLst/>
              <a:gdLst/>
              <a:ahLst/>
              <a:cxnLst/>
              <a:rect l="l" t="t" r="r" b="b"/>
              <a:pathLst>
                <a:path w="31114" h="27939">
                  <a:moveTo>
                    <a:pt x="5507" y="0"/>
                  </a:moveTo>
                  <a:lnTo>
                    <a:pt x="12851" y="0"/>
                  </a:lnTo>
                  <a:lnTo>
                    <a:pt x="20195" y="0"/>
                  </a:lnTo>
                  <a:lnTo>
                    <a:pt x="25473" y="5513"/>
                  </a:lnTo>
                  <a:lnTo>
                    <a:pt x="29374" y="11028"/>
                  </a:lnTo>
                  <a:lnTo>
                    <a:pt x="30522" y="16545"/>
                  </a:lnTo>
                  <a:lnTo>
                    <a:pt x="27538" y="22063"/>
                  </a:lnTo>
                  <a:lnTo>
                    <a:pt x="22031" y="26202"/>
                  </a:lnTo>
                  <a:lnTo>
                    <a:pt x="16523" y="27581"/>
                  </a:lnTo>
                  <a:lnTo>
                    <a:pt x="11015" y="26202"/>
                  </a:lnTo>
                  <a:lnTo>
                    <a:pt x="5507" y="22063"/>
                  </a:lnTo>
                  <a:lnTo>
                    <a:pt x="1376" y="16545"/>
                  </a:lnTo>
                  <a:lnTo>
                    <a:pt x="0" y="11028"/>
                  </a:lnTo>
                  <a:lnTo>
                    <a:pt x="1376" y="5513"/>
                  </a:lnTo>
                  <a:lnTo>
                    <a:pt x="5507" y="0"/>
                  </a:lnTo>
                  <a:close/>
                </a:path>
              </a:pathLst>
            </a:custGeom>
            <a:ln w="7350">
              <a:solidFill>
                <a:srgbClr val="23201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72719" y="4379390"/>
              <a:ext cx="292754" cy="31578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101995" y="4430796"/>
              <a:ext cx="219568" cy="212973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2101995" y="4430795"/>
              <a:ext cx="219710" cy="213360"/>
            </a:xfrm>
            <a:custGeom>
              <a:avLst/>
              <a:gdLst/>
              <a:ahLst/>
              <a:cxnLst/>
              <a:rect l="l" t="t" r="r" b="b"/>
              <a:pathLst>
                <a:path w="219710" h="213360">
                  <a:moveTo>
                    <a:pt x="109786" y="0"/>
                  </a:moveTo>
                  <a:lnTo>
                    <a:pt x="151641" y="7803"/>
                  </a:lnTo>
                  <a:lnTo>
                    <a:pt x="186633" y="29377"/>
                  </a:lnTo>
                  <a:lnTo>
                    <a:pt x="210648" y="61967"/>
                  </a:lnTo>
                  <a:lnTo>
                    <a:pt x="219568" y="102817"/>
                  </a:lnTo>
                  <a:lnTo>
                    <a:pt x="210648" y="144814"/>
                  </a:lnTo>
                  <a:lnTo>
                    <a:pt x="186633" y="179927"/>
                  </a:lnTo>
                  <a:lnTo>
                    <a:pt x="151641" y="204023"/>
                  </a:lnTo>
                  <a:lnTo>
                    <a:pt x="109786" y="212974"/>
                  </a:lnTo>
                  <a:lnTo>
                    <a:pt x="67931" y="204023"/>
                  </a:lnTo>
                  <a:lnTo>
                    <a:pt x="32936" y="179927"/>
                  </a:lnTo>
                  <a:lnTo>
                    <a:pt x="8920" y="144814"/>
                  </a:lnTo>
                  <a:lnTo>
                    <a:pt x="0" y="102817"/>
                  </a:lnTo>
                  <a:lnTo>
                    <a:pt x="8920" y="61967"/>
                  </a:lnTo>
                  <a:lnTo>
                    <a:pt x="32936" y="29377"/>
                  </a:lnTo>
                  <a:lnTo>
                    <a:pt x="67931" y="7803"/>
                  </a:lnTo>
                  <a:lnTo>
                    <a:pt x="109786" y="0"/>
                  </a:lnTo>
                  <a:close/>
                </a:path>
              </a:pathLst>
            </a:custGeom>
            <a:ln w="7331">
              <a:solidFill>
                <a:srgbClr val="23201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204462" y="4577673"/>
              <a:ext cx="29845" cy="36830"/>
            </a:xfrm>
            <a:custGeom>
              <a:avLst/>
              <a:gdLst/>
              <a:ahLst/>
              <a:cxnLst/>
              <a:rect l="l" t="t" r="r" b="b"/>
              <a:pathLst>
                <a:path w="29844" h="36829">
                  <a:moveTo>
                    <a:pt x="21959" y="0"/>
                  </a:moveTo>
                  <a:lnTo>
                    <a:pt x="14639" y="0"/>
                  </a:lnTo>
                  <a:lnTo>
                    <a:pt x="7319" y="0"/>
                  </a:lnTo>
                  <a:lnTo>
                    <a:pt x="0" y="7344"/>
                  </a:lnTo>
                  <a:lnTo>
                    <a:pt x="0" y="14689"/>
                  </a:lnTo>
                  <a:lnTo>
                    <a:pt x="1258" y="24329"/>
                  </a:lnTo>
                  <a:lnTo>
                    <a:pt x="4574" y="31215"/>
                  </a:lnTo>
                  <a:lnTo>
                    <a:pt x="9264" y="35346"/>
                  </a:lnTo>
                  <a:lnTo>
                    <a:pt x="14639" y="36723"/>
                  </a:lnTo>
                  <a:lnTo>
                    <a:pt x="20013" y="35346"/>
                  </a:lnTo>
                  <a:lnTo>
                    <a:pt x="24700" y="31215"/>
                  </a:lnTo>
                  <a:lnTo>
                    <a:pt x="28014" y="24329"/>
                  </a:lnTo>
                  <a:lnTo>
                    <a:pt x="29271" y="14689"/>
                  </a:lnTo>
                  <a:lnTo>
                    <a:pt x="29271" y="7344"/>
                  </a:lnTo>
                  <a:lnTo>
                    <a:pt x="21959" y="0"/>
                  </a:lnTo>
                  <a:close/>
                </a:path>
              </a:pathLst>
            </a:custGeom>
            <a:solidFill>
              <a:srgbClr val="5FBE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204462" y="4577673"/>
              <a:ext cx="29845" cy="36830"/>
            </a:xfrm>
            <a:custGeom>
              <a:avLst/>
              <a:gdLst/>
              <a:ahLst/>
              <a:cxnLst/>
              <a:rect l="l" t="t" r="r" b="b"/>
              <a:pathLst>
                <a:path w="29844" h="36829">
                  <a:moveTo>
                    <a:pt x="14639" y="0"/>
                  </a:moveTo>
                  <a:lnTo>
                    <a:pt x="21959" y="0"/>
                  </a:lnTo>
                  <a:lnTo>
                    <a:pt x="29271" y="7344"/>
                  </a:lnTo>
                  <a:lnTo>
                    <a:pt x="29271" y="14689"/>
                  </a:lnTo>
                  <a:lnTo>
                    <a:pt x="28014" y="24329"/>
                  </a:lnTo>
                  <a:lnTo>
                    <a:pt x="24700" y="31215"/>
                  </a:lnTo>
                  <a:lnTo>
                    <a:pt x="20013" y="35346"/>
                  </a:lnTo>
                  <a:lnTo>
                    <a:pt x="14639" y="36723"/>
                  </a:lnTo>
                  <a:lnTo>
                    <a:pt x="9264" y="35346"/>
                  </a:lnTo>
                  <a:lnTo>
                    <a:pt x="4574" y="31215"/>
                  </a:lnTo>
                  <a:lnTo>
                    <a:pt x="1258" y="24329"/>
                  </a:lnTo>
                  <a:lnTo>
                    <a:pt x="0" y="14689"/>
                  </a:lnTo>
                  <a:lnTo>
                    <a:pt x="0" y="7344"/>
                  </a:lnTo>
                  <a:lnTo>
                    <a:pt x="7319" y="0"/>
                  </a:lnTo>
                  <a:lnTo>
                    <a:pt x="14639" y="0"/>
                  </a:lnTo>
                  <a:close/>
                </a:path>
              </a:pathLst>
            </a:custGeom>
            <a:ln w="7328">
              <a:solidFill>
                <a:srgbClr val="23201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226421" y="4511579"/>
              <a:ext cx="36830" cy="44450"/>
            </a:xfrm>
            <a:custGeom>
              <a:avLst/>
              <a:gdLst/>
              <a:ahLst/>
              <a:cxnLst/>
              <a:rect l="l" t="t" r="r" b="b"/>
              <a:pathLst>
                <a:path w="36830" h="44450">
                  <a:moveTo>
                    <a:pt x="21951" y="0"/>
                  </a:moveTo>
                  <a:lnTo>
                    <a:pt x="12345" y="1377"/>
                  </a:lnTo>
                  <a:lnTo>
                    <a:pt x="5485" y="5508"/>
                  </a:lnTo>
                  <a:lnTo>
                    <a:pt x="1371" y="12394"/>
                  </a:lnTo>
                  <a:lnTo>
                    <a:pt x="0" y="22034"/>
                  </a:lnTo>
                  <a:lnTo>
                    <a:pt x="1371" y="28575"/>
                  </a:lnTo>
                  <a:lnTo>
                    <a:pt x="5485" y="35805"/>
                  </a:lnTo>
                  <a:lnTo>
                    <a:pt x="12345" y="41658"/>
                  </a:lnTo>
                  <a:lnTo>
                    <a:pt x="21951" y="44068"/>
                  </a:lnTo>
                  <a:lnTo>
                    <a:pt x="27326" y="41658"/>
                  </a:lnTo>
                  <a:lnTo>
                    <a:pt x="32016" y="35805"/>
                  </a:lnTo>
                  <a:lnTo>
                    <a:pt x="35333" y="28575"/>
                  </a:lnTo>
                  <a:lnTo>
                    <a:pt x="36591" y="22034"/>
                  </a:lnTo>
                  <a:lnTo>
                    <a:pt x="35333" y="12394"/>
                  </a:lnTo>
                  <a:lnTo>
                    <a:pt x="32016" y="5508"/>
                  </a:lnTo>
                  <a:lnTo>
                    <a:pt x="27326" y="1377"/>
                  </a:lnTo>
                  <a:lnTo>
                    <a:pt x="21951" y="0"/>
                  </a:lnTo>
                  <a:close/>
                </a:path>
              </a:pathLst>
            </a:custGeom>
            <a:solidFill>
              <a:srgbClr val="5FBE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226421" y="4511579"/>
              <a:ext cx="36830" cy="44450"/>
            </a:xfrm>
            <a:custGeom>
              <a:avLst/>
              <a:gdLst/>
              <a:ahLst/>
              <a:cxnLst/>
              <a:rect l="l" t="t" r="r" b="b"/>
              <a:pathLst>
                <a:path w="36830" h="44450">
                  <a:moveTo>
                    <a:pt x="21951" y="0"/>
                  </a:moveTo>
                  <a:lnTo>
                    <a:pt x="27326" y="1377"/>
                  </a:lnTo>
                  <a:lnTo>
                    <a:pt x="32016" y="5508"/>
                  </a:lnTo>
                  <a:lnTo>
                    <a:pt x="35333" y="12394"/>
                  </a:lnTo>
                  <a:lnTo>
                    <a:pt x="36591" y="22034"/>
                  </a:lnTo>
                  <a:lnTo>
                    <a:pt x="35333" y="28575"/>
                  </a:lnTo>
                  <a:lnTo>
                    <a:pt x="32016" y="35805"/>
                  </a:lnTo>
                  <a:lnTo>
                    <a:pt x="27326" y="41658"/>
                  </a:lnTo>
                  <a:lnTo>
                    <a:pt x="21951" y="44068"/>
                  </a:lnTo>
                  <a:lnTo>
                    <a:pt x="12345" y="41658"/>
                  </a:lnTo>
                  <a:lnTo>
                    <a:pt x="5485" y="35805"/>
                  </a:lnTo>
                  <a:lnTo>
                    <a:pt x="1371" y="28575"/>
                  </a:lnTo>
                  <a:lnTo>
                    <a:pt x="0" y="22034"/>
                  </a:lnTo>
                  <a:lnTo>
                    <a:pt x="1371" y="12394"/>
                  </a:lnTo>
                  <a:lnTo>
                    <a:pt x="5485" y="5508"/>
                  </a:lnTo>
                  <a:lnTo>
                    <a:pt x="12345" y="1377"/>
                  </a:lnTo>
                  <a:lnTo>
                    <a:pt x="21951" y="0"/>
                  </a:lnTo>
                  <a:close/>
                </a:path>
              </a:pathLst>
            </a:custGeom>
            <a:ln w="7329">
              <a:solidFill>
                <a:srgbClr val="23201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13426" y="4039658"/>
              <a:ext cx="306283" cy="295143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51836" y="4087916"/>
              <a:ext cx="214777" cy="210581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651836" y="4087001"/>
              <a:ext cx="215265" cy="212090"/>
            </a:xfrm>
            <a:custGeom>
              <a:avLst/>
              <a:gdLst/>
              <a:ahLst/>
              <a:cxnLst/>
              <a:rect l="l" t="t" r="r" b="b"/>
              <a:pathLst>
                <a:path w="215264" h="212089">
                  <a:moveTo>
                    <a:pt x="19274" y="45057"/>
                  </a:moveTo>
                  <a:lnTo>
                    <a:pt x="51626" y="14598"/>
                  </a:lnTo>
                  <a:lnTo>
                    <a:pt x="90864" y="0"/>
                  </a:lnTo>
                  <a:lnTo>
                    <a:pt x="132857" y="573"/>
                  </a:lnTo>
                  <a:lnTo>
                    <a:pt x="173476" y="15628"/>
                  </a:lnTo>
                  <a:lnTo>
                    <a:pt x="200665" y="48045"/>
                  </a:lnTo>
                  <a:lnTo>
                    <a:pt x="214777" y="87357"/>
                  </a:lnTo>
                  <a:lnTo>
                    <a:pt x="213743" y="129427"/>
                  </a:lnTo>
                  <a:lnTo>
                    <a:pt x="195498" y="170116"/>
                  </a:lnTo>
                  <a:lnTo>
                    <a:pt x="163146" y="197358"/>
                  </a:lnTo>
                  <a:lnTo>
                    <a:pt x="123910" y="211496"/>
                  </a:lnTo>
                  <a:lnTo>
                    <a:pt x="81919" y="210461"/>
                  </a:lnTo>
                  <a:lnTo>
                    <a:pt x="41305" y="192185"/>
                  </a:lnTo>
                  <a:lnTo>
                    <a:pt x="14112" y="159885"/>
                  </a:lnTo>
                  <a:lnTo>
                    <a:pt x="0" y="121378"/>
                  </a:lnTo>
                  <a:lnTo>
                    <a:pt x="1032" y="81493"/>
                  </a:lnTo>
                  <a:lnTo>
                    <a:pt x="19274" y="45057"/>
                  </a:lnTo>
                  <a:close/>
                </a:path>
              </a:pathLst>
            </a:custGeom>
            <a:ln w="7349">
              <a:solidFill>
                <a:srgbClr val="23201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726869" y="4209993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>
                  <a:moveTo>
                    <a:pt x="22604" y="0"/>
                  </a:moveTo>
                  <a:lnTo>
                    <a:pt x="14916" y="1148"/>
                  </a:lnTo>
                  <a:lnTo>
                    <a:pt x="8605" y="5054"/>
                  </a:lnTo>
                  <a:lnTo>
                    <a:pt x="2983" y="10338"/>
                  </a:lnTo>
                  <a:lnTo>
                    <a:pt x="0" y="15856"/>
                  </a:lnTo>
                  <a:lnTo>
                    <a:pt x="1147" y="21374"/>
                  </a:lnTo>
                  <a:lnTo>
                    <a:pt x="5048" y="26892"/>
                  </a:lnTo>
                  <a:lnTo>
                    <a:pt x="10327" y="32410"/>
                  </a:lnTo>
                  <a:lnTo>
                    <a:pt x="16867" y="36548"/>
                  </a:lnTo>
                  <a:lnTo>
                    <a:pt x="24096" y="37928"/>
                  </a:lnTo>
                  <a:lnTo>
                    <a:pt x="29948" y="36548"/>
                  </a:lnTo>
                  <a:lnTo>
                    <a:pt x="32358" y="32410"/>
                  </a:lnTo>
                  <a:lnTo>
                    <a:pt x="36489" y="25742"/>
                  </a:lnTo>
                  <a:lnTo>
                    <a:pt x="37866" y="17696"/>
                  </a:lnTo>
                  <a:lnTo>
                    <a:pt x="36489" y="9651"/>
                  </a:lnTo>
                  <a:lnTo>
                    <a:pt x="32358" y="2989"/>
                  </a:lnTo>
                  <a:lnTo>
                    <a:pt x="22604" y="0"/>
                  </a:lnTo>
                  <a:close/>
                </a:path>
              </a:pathLst>
            </a:custGeom>
            <a:solidFill>
              <a:srgbClr val="5FBE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726869" y="4209993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>
                  <a:moveTo>
                    <a:pt x="2983" y="10338"/>
                  </a:moveTo>
                  <a:lnTo>
                    <a:pt x="8605" y="5054"/>
                  </a:lnTo>
                  <a:lnTo>
                    <a:pt x="14916" y="1148"/>
                  </a:lnTo>
                  <a:lnTo>
                    <a:pt x="22604" y="0"/>
                  </a:lnTo>
                  <a:lnTo>
                    <a:pt x="32358" y="2989"/>
                  </a:lnTo>
                  <a:lnTo>
                    <a:pt x="36489" y="9651"/>
                  </a:lnTo>
                  <a:lnTo>
                    <a:pt x="37866" y="17696"/>
                  </a:lnTo>
                  <a:lnTo>
                    <a:pt x="36489" y="25742"/>
                  </a:lnTo>
                  <a:lnTo>
                    <a:pt x="32358" y="32410"/>
                  </a:lnTo>
                  <a:lnTo>
                    <a:pt x="29948" y="36548"/>
                  </a:lnTo>
                  <a:lnTo>
                    <a:pt x="24096" y="37928"/>
                  </a:lnTo>
                  <a:lnTo>
                    <a:pt x="16867" y="36548"/>
                  </a:lnTo>
                  <a:lnTo>
                    <a:pt x="10327" y="32410"/>
                  </a:lnTo>
                  <a:lnTo>
                    <a:pt x="5048" y="26892"/>
                  </a:lnTo>
                  <a:lnTo>
                    <a:pt x="1147" y="21374"/>
                  </a:lnTo>
                  <a:lnTo>
                    <a:pt x="0" y="15856"/>
                  </a:lnTo>
                  <a:lnTo>
                    <a:pt x="2983" y="10338"/>
                  </a:lnTo>
                  <a:close/>
                </a:path>
              </a:pathLst>
            </a:custGeom>
            <a:ln w="7349">
              <a:solidFill>
                <a:srgbClr val="23201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724344" y="4146774"/>
              <a:ext cx="31115" cy="27940"/>
            </a:xfrm>
            <a:custGeom>
              <a:avLst/>
              <a:gdLst/>
              <a:ahLst/>
              <a:cxnLst/>
              <a:rect l="l" t="t" r="r" b="b"/>
              <a:pathLst>
                <a:path w="31114" h="27939">
                  <a:moveTo>
                    <a:pt x="20195" y="0"/>
                  </a:moveTo>
                  <a:lnTo>
                    <a:pt x="5507" y="0"/>
                  </a:lnTo>
                  <a:lnTo>
                    <a:pt x="1376" y="5513"/>
                  </a:lnTo>
                  <a:lnTo>
                    <a:pt x="0" y="11028"/>
                  </a:lnTo>
                  <a:lnTo>
                    <a:pt x="1376" y="16545"/>
                  </a:lnTo>
                  <a:lnTo>
                    <a:pt x="5507" y="22063"/>
                  </a:lnTo>
                  <a:lnTo>
                    <a:pt x="11015" y="26202"/>
                  </a:lnTo>
                  <a:lnTo>
                    <a:pt x="16523" y="27581"/>
                  </a:lnTo>
                  <a:lnTo>
                    <a:pt x="22031" y="26202"/>
                  </a:lnTo>
                  <a:lnTo>
                    <a:pt x="27538" y="22063"/>
                  </a:lnTo>
                  <a:lnTo>
                    <a:pt x="30522" y="16545"/>
                  </a:lnTo>
                  <a:lnTo>
                    <a:pt x="29374" y="11028"/>
                  </a:lnTo>
                  <a:lnTo>
                    <a:pt x="25473" y="5513"/>
                  </a:lnTo>
                  <a:lnTo>
                    <a:pt x="20195" y="0"/>
                  </a:lnTo>
                  <a:close/>
                </a:path>
              </a:pathLst>
            </a:custGeom>
            <a:solidFill>
              <a:srgbClr val="5FBE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724344" y="4146774"/>
              <a:ext cx="31115" cy="27940"/>
            </a:xfrm>
            <a:custGeom>
              <a:avLst/>
              <a:gdLst/>
              <a:ahLst/>
              <a:cxnLst/>
              <a:rect l="l" t="t" r="r" b="b"/>
              <a:pathLst>
                <a:path w="31114" h="27939">
                  <a:moveTo>
                    <a:pt x="5507" y="0"/>
                  </a:moveTo>
                  <a:lnTo>
                    <a:pt x="12851" y="0"/>
                  </a:lnTo>
                  <a:lnTo>
                    <a:pt x="20195" y="0"/>
                  </a:lnTo>
                  <a:lnTo>
                    <a:pt x="25473" y="5513"/>
                  </a:lnTo>
                  <a:lnTo>
                    <a:pt x="29374" y="11028"/>
                  </a:lnTo>
                  <a:lnTo>
                    <a:pt x="30522" y="16545"/>
                  </a:lnTo>
                  <a:lnTo>
                    <a:pt x="27538" y="22063"/>
                  </a:lnTo>
                  <a:lnTo>
                    <a:pt x="22031" y="26202"/>
                  </a:lnTo>
                  <a:lnTo>
                    <a:pt x="16523" y="27581"/>
                  </a:lnTo>
                  <a:lnTo>
                    <a:pt x="11015" y="26202"/>
                  </a:lnTo>
                  <a:lnTo>
                    <a:pt x="5507" y="22063"/>
                  </a:lnTo>
                  <a:lnTo>
                    <a:pt x="1376" y="16545"/>
                  </a:lnTo>
                  <a:lnTo>
                    <a:pt x="0" y="11028"/>
                  </a:lnTo>
                  <a:lnTo>
                    <a:pt x="1376" y="5513"/>
                  </a:lnTo>
                  <a:lnTo>
                    <a:pt x="5507" y="0"/>
                  </a:lnTo>
                  <a:close/>
                </a:path>
              </a:pathLst>
            </a:custGeom>
            <a:ln w="7350">
              <a:solidFill>
                <a:srgbClr val="23201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11774" y="4047659"/>
              <a:ext cx="306283" cy="29514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50185" y="4095917"/>
              <a:ext cx="214777" cy="210581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10251" y="4053882"/>
              <a:ext cx="306283" cy="295143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48661" y="4102140"/>
              <a:ext cx="214777" cy="210581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18124" y="4060359"/>
              <a:ext cx="306283" cy="295143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656535" y="4108617"/>
              <a:ext cx="214777" cy="210581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624474" y="4047659"/>
              <a:ext cx="306283" cy="295143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662885" y="4095917"/>
              <a:ext cx="214777" cy="210581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1662885" y="4095002"/>
              <a:ext cx="215265" cy="212090"/>
            </a:xfrm>
            <a:custGeom>
              <a:avLst/>
              <a:gdLst/>
              <a:ahLst/>
              <a:cxnLst/>
              <a:rect l="l" t="t" r="r" b="b"/>
              <a:pathLst>
                <a:path w="215264" h="212089">
                  <a:moveTo>
                    <a:pt x="19274" y="45057"/>
                  </a:moveTo>
                  <a:lnTo>
                    <a:pt x="51626" y="14598"/>
                  </a:lnTo>
                  <a:lnTo>
                    <a:pt x="90864" y="0"/>
                  </a:lnTo>
                  <a:lnTo>
                    <a:pt x="132857" y="573"/>
                  </a:lnTo>
                  <a:lnTo>
                    <a:pt x="173476" y="15628"/>
                  </a:lnTo>
                  <a:lnTo>
                    <a:pt x="200665" y="48045"/>
                  </a:lnTo>
                  <a:lnTo>
                    <a:pt x="214777" y="87357"/>
                  </a:lnTo>
                  <a:lnTo>
                    <a:pt x="213743" y="129427"/>
                  </a:lnTo>
                  <a:lnTo>
                    <a:pt x="195498" y="170116"/>
                  </a:lnTo>
                  <a:lnTo>
                    <a:pt x="163146" y="197358"/>
                  </a:lnTo>
                  <a:lnTo>
                    <a:pt x="123910" y="211496"/>
                  </a:lnTo>
                  <a:lnTo>
                    <a:pt x="81919" y="210461"/>
                  </a:lnTo>
                  <a:lnTo>
                    <a:pt x="41305" y="192185"/>
                  </a:lnTo>
                  <a:lnTo>
                    <a:pt x="14112" y="159885"/>
                  </a:lnTo>
                  <a:lnTo>
                    <a:pt x="0" y="121378"/>
                  </a:lnTo>
                  <a:lnTo>
                    <a:pt x="1032" y="81493"/>
                  </a:lnTo>
                  <a:lnTo>
                    <a:pt x="19274" y="45057"/>
                  </a:lnTo>
                  <a:close/>
                </a:path>
              </a:pathLst>
            </a:custGeom>
            <a:ln w="7349">
              <a:solidFill>
                <a:srgbClr val="23201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737918" y="4217994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>
                  <a:moveTo>
                    <a:pt x="22604" y="0"/>
                  </a:moveTo>
                  <a:lnTo>
                    <a:pt x="14916" y="1148"/>
                  </a:lnTo>
                  <a:lnTo>
                    <a:pt x="8605" y="5054"/>
                  </a:lnTo>
                  <a:lnTo>
                    <a:pt x="2983" y="10338"/>
                  </a:lnTo>
                  <a:lnTo>
                    <a:pt x="0" y="15856"/>
                  </a:lnTo>
                  <a:lnTo>
                    <a:pt x="1147" y="21374"/>
                  </a:lnTo>
                  <a:lnTo>
                    <a:pt x="5048" y="26892"/>
                  </a:lnTo>
                  <a:lnTo>
                    <a:pt x="10327" y="32410"/>
                  </a:lnTo>
                  <a:lnTo>
                    <a:pt x="16867" y="36548"/>
                  </a:lnTo>
                  <a:lnTo>
                    <a:pt x="24096" y="37928"/>
                  </a:lnTo>
                  <a:lnTo>
                    <a:pt x="29948" y="36548"/>
                  </a:lnTo>
                  <a:lnTo>
                    <a:pt x="32358" y="32410"/>
                  </a:lnTo>
                  <a:lnTo>
                    <a:pt x="36489" y="25742"/>
                  </a:lnTo>
                  <a:lnTo>
                    <a:pt x="37866" y="17696"/>
                  </a:lnTo>
                  <a:lnTo>
                    <a:pt x="36489" y="9651"/>
                  </a:lnTo>
                  <a:lnTo>
                    <a:pt x="32358" y="2989"/>
                  </a:lnTo>
                  <a:lnTo>
                    <a:pt x="22604" y="0"/>
                  </a:lnTo>
                  <a:close/>
                </a:path>
              </a:pathLst>
            </a:custGeom>
            <a:solidFill>
              <a:srgbClr val="5FBE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737918" y="4217994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>
                  <a:moveTo>
                    <a:pt x="2983" y="10338"/>
                  </a:moveTo>
                  <a:lnTo>
                    <a:pt x="8605" y="5054"/>
                  </a:lnTo>
                  <a:lnTo>
                    <a:pt x="14916" y="1148"/>
                  </a:lnTo>
                  <a:lnTo>
                    <a:pt x="22604" y="0"/>
                  </a:lnTo>
                  <a:lnTo>
                    <a:pt x="32358" y="2989"/>
                  </a:lnTo>
                  <a:lnTo>
                    <a:pt x="36489" y="9651"/>
                  </a:lnTo>
                  <a:lnTo>
                    <a:pt x="37866" y="17696"/>
                  </a:lnTo>
                  <a:lnTo>
                    <a:pt x="36489" y="25742"/>
                  </a:lnTo>
                  <a:lnTo>
                    <a:pt x="32358" y="32410"/>
                  </a:lnTo>
                  <a:lnTo>
                    <a:pt x="29948" y="36548"/>
                  </a:lnTo>
                  <a:lnTo>
                    <a:pt x="24096" y="37928"/>
                  </a:lnTo>
                  <a:lnTo>
                    <a:pt x="16867" y="36548"/>
                  </a:lnTo>
                  <a:lnTo>
                    <a:pt x="10327" y="32410"/>
                  </a:lnTo>
                  <a:lnTo>
                    <a:pt x="5048" y="26892"/>
                  </a:lnTo>
                  <a:lnTo>
                    <a:pt x="1147" y="21374"/>
                  </a:lnTo>
                  <a:lnTo>
                    <a:pt x="0" y="15856"/>
                  </a:lnTo>
                  <a:lnTo>
                    <a:pt x="2983" y="10338"/>
                  </a:lnTo>
                  <a:close/>
                </a:path>
              </a:pathLst>
            </a:custGeom>
            <a:ln w="7349">
              <a:solidFill>
                <a:srgbClr val="23201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735393" y="4154775"/>
              <a:ext cx="31115" cy="27940"/>
            </a:xfrm>
            <a:custGeom>
              <a:avLst/>
              <a:gdLst/>
              <a:ahLst/>
              <a:cxnLst/>
              <a:rect l="l" t="t" r="r" b="b"/>
              <a:pathLst>
                <a:path w="31114" h="27939">
                  <a:moveTo>
                    <a:pt x="20195" y="0"/>
                  </a:moveTo>
                  <a:lnTo>
                    <a:pt x="5507" y="0"/>
                  </a:lnTo>
                  <a:lnTo>
                    <a:pt x="1376" y="5513"/>
                  </a:lnTo>
                  <a:lnTo>
                    <a:pt x="0" y="11028"/>
                  </a:lnTo>
                  <a:lnTo>
                    <a:pt x="1376" y="16545"/>
                  </a:lnTo>
                  <a:lnTo>
                    <a:pt x="5507" y="22063"/>
                  </a:lnTo>
                  <a:lnTo>
                    <a:pt x="11015" y="26202"/>
                  </a:lnTo>
                  <a:lnTo>
                    <a:pt x="16523" y="27581"/>
                  </a:lnTo>
                  <a:lnTo>
                    <a:pt x="22031" y="26202"/>
                  </a:lnTo>
                  <a:lnTo>
                    <a:pt x="27538" y="22063"/>
                  </a:lnTo>
                  <a:lnTo>
                    <a:pt x="30522" y="16545"/>
                  </a:lnTo>
                  <a:lnTo>
                    <a:pt x="29374" y="11028"/>
                  </a:lnTo>
                  <a:lnTo>
                    <a:pt x="25473" y="5513"/>
                  </a:lnTo>
                  <a:lnTo>
                    <a:pt x="20195" y="0"/>
                  </a:lnTo>
                  <a:close/>
                </a:path>
              </a:pathLst>
            </a:custGeom>
            <a:solidFill>
              <a:srgbClr val="5FBE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735393" y="4154775"/>
              <a:ext cx="31115" cy="27940"/>
            </a:xfrm>
            <a:custGeom>
              <a:avLst/>
              <a:gdLst/>
              <a:ahLst/>
              <a:cxnLst/>
              <a:rect l="l" t="t" r="r" b="b"/>
              <a:pathLst>
                <a:path w="31114" h="27939">
                  <a:moveTo>
                    <a:pt x="5507" y="0"/>
                  </a:moveTo>
                  <a:lnTo>
                    <a:pt x="12851" y="0"/>
                  </a:lnTo>
                  <a:lnTo>
                    <a:pt x="20195" y="0"/>
                  </a:lnTo>
                  <a:lnTo>
                    <a:pt x="25473" y="5513"/>
                  </a:lnTo>
                  <a:lnTo>
                    <a:pt x="29374" y="11028"/>
                  </a:lnTo>
                  <a:lnTo>
                    <a:pt x="30522" y="16545"/>
                  </a:lnTo>
                  <a:lnTo>
                    <a:pt x="27538" y="22063"/>
                  </a:lnTo>
                  <a:lnTo>
                    <a:pt x="22031" y="26202"/>
                  </a:lnTo>
                  <a:lnTo>
                    <a:pt x="16523" y="27581"/>
                  </a:lnTo>
                  <a:lnTo>
                    <a:pt x="11015" y="26202"/>
                  </a:lnTo>
                  <a:lnTo>
                    <a:pt x="5507" y="22063"/>
                  </a:lnTo>
                  <a:lnTo>
                    <a:pt x="1376" y="16545"/>
                  </a:lnTo>
                  <a:lnTo>
                    <a:pt x="0" y="11028"/>
                  </a:lnTo>
                  <a:lnTo>
                    <a:pt x="1376" y="5513"/>
                  </a:lnTo>
                  <a:lnTo>
                    <a:pt x="5507" y="0"/>
                  </a:lnTo>
                  <a:close/>
                </a:path>
              </a:pathLst>
            </a:custGeom>
            <a:ln w="7350">
              <a:solidFill>
                <a:srgbClr val="23201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9" name="object 39"/>
          <p:cNvGrpSpPr/>
          <p:nvPr/>
        </p:nvGrpSpPr>
        <p:grpSpPr>
          <a:xfrm>
            <a:off x="3143250" y="1522475"/>
            <a:ext cx="5300980" cy="5153025"/>
            <a:chOff x="3143250" y="1522475"/>
            <a:chExt cx="5300980" cy="5153025"/>
          </a:xfrm>
        </p:grpSpPr>
        <p:pic>
          <p:nvPicPr>
            <p:cNvPr id="40" name="object 4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543300" y="6400799"/>
              <a:ext cx="1954276" cy="274637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398765" y="5232527"/>
              <a:ext cx="168909" cy="71881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7040879" y="4542155"/>
              <a:ext cx="1403350" cy="955040"/>
            </a:xfrm>
            <a:custGeom>
              <a:avLst/>
              <a:gdLst/>
              <a:ahLst/>
              <a:cxnLst/>
              <a:rect l="l" t="t" r="r" b="b"/>
              <a:pathLst>
                <a:path w="1403350" h="955039">
                  <a:moveTo>
                    <a:pt x="1380236" y="0"/>
                  </a:moveTo>
                  <a:lnTo>
                    <a:pt x="1314196" y="10795"/>
                  </a:lnTo>
                  <a:lnTo>
                    <a:pt x="1226312" y="22479"/>
                  </a:lnTo>
                  <a:lnTo>
                    <a:pt x="1137666" y="30607"/>
                  </a:lnTo>
                  <a:lnTo>
                    <a:pt x="1059052" y="35052"/>
                  </a:lnTo>
                  <a:lnTo>
                    <a:pt x="991743" y="21590"/>
                  </a:lnTo>
                  <a:lnTo>
                    <a:pt x="919479" y="60706"/>
                  </a:lnTo>
                  <a:lnTo>
                    <a:pt x="850900" y="102997"/>
                  </a:lnTo>
                  <a:lnTo>
                    <a:pt x="820293" y="122809"/>
                  </a:lnTo>
                  <a:lnTo>
                    <a:pt x="809878" y="112014"/>
                  </a:lnTo>
                  <a:lnTo>
                    <a:pt x="778510" y="86868"/>
                  </a:lnTo>
                  <a:lnTo>
                    <a:pt x="725043" y="60325"/>
                  </a:lnTo>
                  <a:lnTo>
                    <a:pt x="646811" y="44577"/>
                  </a:lnTo>
                  <a:lnTo>
                    <a:pt x="542671" y="51689"/>
                  </a:lnTo>
                  <a:lnTo>
                    <a:pt x="467868" y="53086"/>
                  </a:lnTo>
                  <a:lnTo>
                    <a:pt x="389254" y="86868"/>
                  </a:lnTo>
                  <a:lnTo>
                    <a:pt x="312674" y="140716"/>
                  </a:lnTo>
                  <a:lnTo>
                    <a:pt x="248793" y="195199"/>
                  </a:lnTo>
                  <a:lnTo>
                    <a:pt x="193928" y="239649"/>
                  </a:lnTo>
                  <a:lnTo>
                    <a:pt x="145923" y="262636"/>
                  </a:lnTo>
                  <a:lnTo>
                    <a:pt x="155448" y="305308"/>
                  </a:lnTo>
                  <a:lnTo>
                    <a:pt x="158876" y="357505"/>
                  </a:lnTo>
                  <a:lnTo>
                    <a:pt x="152526" y="416433"/>
                  </a:lnTo>
                  <a:lnTo>
                    <a:pt x="131699" y="482092"/>
                  </a:lnTo>
                  <a:lnTo>
                    <a:pt x="97790" y="552196"/>
                  </a:lnTo>
                  <a:lnTo>
                    <a:pt x="57276" y="625983"/>
                  </a:lnTo>
                  <a:lnTo>
                    <a:pt x="36702" y="719074"/>
                  </a:lnTo>
                  <a:lnTo>
                    <a:pt x="17525" y="799084"/>
                  </a:lnTo>
                  <a:lnTo>
                    <a:pt x="4572" y="864743"/>
                  </a:lnTo>
                  <a:lnTo>
                    <a:pt x="380" y="912876"/>
                  </a:lnTo>
                  <a:lnTo>
                    <a:pt x="0" y="954659"/>
                  </a:lnTo>
                  <a:lnTo>
                    <a:pt x="70230" y="913765"/>
                  </a:lnTo>
                  <a:lnTo>
                    <a:pt x="212725" y="828675"/>
                  </a:lnTo>
                  <a:lnTo>
                    <a:pt x="286003" y="784225"/>
                  </a:lnTo>
                  <a:lnTo>
                    <a:pt x="380873" y="744220"/>
                  </a:lnTo>
                  <a:lnTo>
                    <a:pt x="426847" y="724408"/>
                  </a:lnTo>
                  <a:lnTo>
                    <a:pt x="544322" y="687070"/>
                  </a:lnTo>
                  <a:lnTo>
                    <a:pt x="638428" y="655574"/>
                  </a:lnTo>
                  <a:lnTo>
                    <a:pt x="710311" y="629539"/>
                  </a:lnTo>
                  <a:lnTo>
                    <a:pt x="762253" y="584073"/>
                  </a:lnTo>
                  <a:lnTo>
                    <a:pt x="791845" y="529209"/>
                  </a:lnTo>
                  <a:lnTo>
                    <a:pt x="801116" y="501777"/>
                  </a:lnTo>
                  <a:lnTo>
                    <a:pt x="843279" y="492887"/>
                  </a:lnTo>
                  <a:lnTo>
                    <a:pt x="932815" y="471678"/>
                  </a:lnTo>
                  <a:lnTo>
                    <a:pt x="1011809" y="450088"/>
                  </a:lnTo>
                  <a:lnTo>
                    <a:pt x="1072896" y="396113"/>
                  </a:lnTo>
                  <a:lnTo>
                    <a:pt x="1143127" y="351155"/>
                  </a:lnTo>
                  <a:lnTo>
                    <a:pt x="1192022" y="308483"/>
                  </a:lnTo>
                  <a:lnTo>
                    <a:pt x="1243838" y="245999"/>
                  </a:lnTo>
                  <a:lnTo>
                    <a:pt x="1312037" y="176784"/>
                  </a:lnTo>
                  <a:lnTo>
                    <a:pt x="1370965" y="121031"/>
                  </a:lnTo>
                  <a:lnTo>
                    <a:pt x="1396492" y="98044"/>
                  </a:lnTo>
                  <a:lnTo>
                    <a:pt x="1403223" y="14859"/>
                  </a:lnTo>
                  <a:lnTo>
                    <a:pt x="1380236" y="0"/>
                  </a:lnTo>
                  <a:close/>
                </a:path>
              </a:pathLst>
            </a:custGeom>
            <a:solidFill>
              <a:srgbClr val="7969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7241540" y="5446394"/>
              <a:ext cx="53975" cy="43180"/>
            </a:xfrm>
            <a:custGeom>
              <a:avLst/>
              <a:gdLst/>
              <a:ahLst/>
              <a:cxnLst/>
              <a:rect l="l" t="t" r="r" b="b"/>
              <a:pathLst>
                <a:path w="53975" h="43179">
                  <a:moveTo>
                    <a:pt x="10540" y="0"/>
                  </a:moveTo>
                  <a:lnTo>
                    <a:pt x="0" y="27431"/>
                  </a:lnTo>
                  <a:lnTo>
                    <a:pt x="10540" y="32384"/>
                  </a:lnTo>
                  <a:lnTo>
                    <a:pt x="20700" y="37845"/>
                  </a:lnTo>
                  <a:lnTo>
                    <a:pt x="30352" y="43179"/>
                  </a:lnTo>
                  <a:lnTo>
                    <a:pt x="37973" y="36448"/>
                  </a:lnTo>
                  <a:lnTo>
                    <a:pt x="45974" y="30225"/>
                  </a:lnTo>
                  <a:lnTo>
                    <a:pt x="53466" y="23367"/>
                  </a:lnTo>
                  <a:lnTo>
                    <a:pt x="32384" y="1904"/>
                  </a:lnTo>
                  <a:lnTo>
                    <a:pt x="105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7057516" y="4592574"/>
              <a:ext cx="804545" cy="845185"/>
            </a:xfrm>
            <a:custGeom>
              <a:avLst/>
              <a:gdLst/>
              <a:ahLst/>
              <a:cxnLst/>
              <a:rect l="l" t="t" r="r" b="b"/>
              <a:pathLst>
                <a:path w="804545" h="845185">
                  <a:moveTo>
                    <a:pt x="626999" y="0"/>
                  </a:moveTo>
                  <a:lnTo>
                    <a:pt x="538733" y="0"/>
                  </a:lnTo>
                  <a:lnTo>
                    <a:pt x="462152" y="12573"/>
                  </a:lnTo>
                  <a:lnTo>
                    <a:pt x="391032" y="34162"/>
                  </a:lnTo>
                  <a:lnTo>
                    <a:pt x="326135" y="63881"/>
                  </a:lnTo>
                  <a:lnTo>
                    <a:pt x="267461" y="99949"/>
                  </a:lnTo>
                  <a:lnTo>
                    <a:pt x="217297" y="140462"/>
                  </a:lnTo>
                  <a:lnTo>
                    <a:pt x="175005" y="184150"/>
                  </a:lnTo>
                  <a:lnTo>
                    <a:pt x="139826" y="241300"/>
                  </a:lnTo>
                  <a:lnTo>
                    <a:pt x="121030" y="307086"/>
                  </a:lnTo>
                  <a:lnTo>
                    <a:pt x="109727" y="379221"/>
                  </a:lnTo>
                  <a:lnTo>
                    <a:pt x="99694" y="457581"/>
                  </a:lnTo>
                  <a:lnTo>
                    <a:pt x="78358" y="527303"/>
                  </a:lnTo>
                  <a:lnTo>
                    <a:pt x="46862" y="593598"/>
                  </a:lnTo>
                  <a:lnTo>
                    <a:pt x="17144" y="658876"/>
                  </a:lnTo>
                  <a:lnTo>
                    <a:pt x="0" y="722376"/>
                  </a:lnTo>
                  <a:lnTo>
                    <a:pt x="507" y="784097"/>
                  </a:lnTo>
                  <a:lnTo>
                    <a:pt x="21335" y="844931"/>
                  </a:lnTo>
                  <a:lnTo>
                    <a:pt x="74167" y="809244"/>
                  </a:lnTo>
                  <a:lnTo>
                    <a:pt x="129793" y="777366"/>
                  </a:lnTo>
                  <a:lnTo>
                    <a:pt x="187071" y="747648"/>
                  </a:lnTo>
                  <a:lnTo>
                    <a:pt x="245744" y="720597"/>
                  </a:lnTo>
                  <a:lnTo>
                    <a:pt x="364235" y="671448"/>
                  </a:lnTo>
                  <a:lnTo>
                    <a:pt x="422782" y="649478"/>
                  </a:lnTo>
                  <a:lnTo>
                    <a:pt x="480186" y="627380"/>
                  </a:lnTo>
                  <a:lnTo>
                    <a:pt x="560451" y="595376"/>
                  </a:lnTo>
                  <a:lnTo>
                    <a:pt x="634110" y="561594"/>
                  </a:lnTo>
                  <a:lnTo>
                    <a:pt x="697356" y="523367"/>
                  </a:lnTo>
                  <a:lnTo>
                    <a:pt x="748410" y="477393"/>
                  </a:lnTo>
                  <a:lnTo>
                    <a:pt x="783971" y="421513"/>
                  </a:lnTo>
                  <a:lnTo>
                    <a:pt x="790701" y="341375"/>
                  </a:lnTo>
                  <a:lnTo>
                    <a:pt x="799973" y="264287"/>
                  </a:lnTo>
                  <a:lnTo>
                    <a:pt x="804544" y="191769"/>
                  </a:lnTo>
                  <a:lnTo>
                    <a:pt x="797432" y="128269"/>
                  </a:lnTo>
                  <a:lnTo>
                    <a:pt x="778128" y="82803"/>
                  </a:lnTo>
                  <a:lnTo>
                    <a:pt x="744727" y="44576"/>
                  </a:lnTo>
                  <a:lnTo>
                    <a:pt x="695325" y="15748"/>
                  </a:lnTo>
                  <a:lnTo>
                    <a:pt x="626999" y="0"/>
                  </a:lnTo>
                  <a:close/>
                </a:path>
              </a:pathLst>
            </a:custGeom>
            <a:solidFill>
              <a:srgbClr val="816B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7101078" y="4619497"/>
              <a:ext cx="727710" cy="773430"/>
            </a:xfrm>
            <a:custGeom>
              <a:avLst/>
              <a:gdLst/>
              <a:ahLst/>
              <a:cxnLst/>
              <a:rect l="l" t="t" r="r" b="b"/>
              <a:pathLst>
                <a:path w="727709" h="773429">
                  <a:moveTo>
                    <a:pt x="485775" y="0"/>
                  </a:moveTo>
                  <a:lnTo>
                    <a:pt x="403478" y="18922"/>
                  </a:lnTo>
                  <a:lnTo>
                    <a:pt x="328168" y="46227"/>
                  </a:lnTo>
                  <a:lnTo>
                    <a:pt x="261747" y="80899"/>
                  </a:lnTo>
                  <a:lnTo>
                    <a:pt x="204470" y="121284"/>
                  </a:lnTo>
                  <a:lnTo>
                    <a:pt x="159257" y="167639"/>
                  </a:lnTo>
                  <a:lnTo>
                    <a:pt x="115824" y="241807"/>
                  </a:lnTo>
                  <a:lnTo>
                    <a:pt x="93218" y="327151"/>
                  </a:lnTo>
                  <a:lnTo>
                    <a:pt x="85217" y="422401"/>
                  </a:lnTo>
                  <a:lnTo>
                    <a:pt x="64770" y="482219"/>
                  </a:lnTo>
                  <a:lnTo>
                    <a:pt x="17906" y="605789"/>
                  </a:lnTo>
                  <a:lnTo>
                    <a:pt x="1650" y="665607"/>
                  </a:lnTo>
                  <a:lnTo>
                    <a:pt x="0" y="721740"/>
                  </a:lnTo>
                  <a:lnTo>
                    <a:pt x="16255" y="773048"/>
                  </a:lnTo>
                  <a:lnTo>
                    <a:pt x="72771" y="736599"/>
                  </a:lnTo>
                  <a:lnTo>
                    <a:pt x="131191" y="703326"/>
                  </a:lnTo>
                  <a:lnTo>
                    <a:pt x="191516" y="673226"/>
                  </a:lnTo>
                  <a:lnTo>
                    <a:pt x="252983" y="644905"/>
                  </a:lnTo>
                  <a:lnTo>
                    <a:pt x="313944" y="619251"/>
                  </a:lnTo>
                  <a:lnTo>
                    <a:pt x="374142" y="595502"/>
                  </a:lnTo>
                  <a:lnTo>
                    <a:pt x="432689" y="572134"/>
                  </a:lnTo>
                  <a:lnTo>
                    <a:pt x="505460" y="541527"/>
                  </a:lnTo>
                  <a:lnTo>
                    <a:pt x="571500" y="509650"/>
                  </a:lnTo>
                  <a:lnTo>
                    <a:pt x="628776" y="473709"/>
                  </a:lnTo>
                  <a:lnTo>
                    <a:pt x="675640" y="430529"/>
                  </a:lnTo>
                  <a:lnTo>
                    <a:pt x="709549" y="377951"/>
                  </a:lnTo>
                  <a:lnTo>
                    <a:pt x="719581" y="281813"/>
                  </a:lnTo>
                  <a:lnTo>
                    <a:pt x="727455" y="192785"/>
                  </a:lnTo>
                  <a:lnTo>
                    <a:pt x="719201" y="114553"/>
                  </a:lnTo>
                  <a:lnTo>
                    <a:pt x="694054" y="66547"/>
                  </a:lnTo>
                  <a:lnTo>
                    <a:pt x="649731" y="30099"/>
                  </a:lnTo>
                  <a:lnTo>
                    <a:pt x="581151" y="7238"/>
                  </a:lnTo>
                  <a:lnTo>
                    <a:pt x="485775" y="0"/>
                  </a:lnTo>
                  <a:close/>
                </a:path>
              </a:pathLst>
            </a:custGeom>
            <a:solidFill>
              <a:srgbClr val="8D73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7142860" y="4644643"/>
              <a:ext cx="652780" cy="702945"/>
            </a:xfrm>
            <a:custGeom>
              <a:avLst/>
              <a:gdLst/>
              <a:ahLst/>
              <a:cxnLst/>
              <a:rect l="l" t="t" r="r" b="b"/>
              <a:pathLst>
                <a:path w="652779" h="702945">
                  <a:moveTo>
                    <a:pt x="433324" y="0"/>
                  </a:moveTo>
                  <a:lnTo>
                    <a:pt x="359791" y="17144"/>
                  </a:lnTo>
                  <a:lnTo>
                    <a:pt x="293370" y="41909"/>
                  </a:lnTo>
                  <a:lnTo>
                    <a:pt x="233553" y="72897"/>
                  </a:lnTo>
                  <a:lnTo>
                    <a:pt x="183388" y="109854"/>
                  </a:lnTo>
                  <a:lnTo>
                    <a:pt x="143256" y="151637"/>
                  </a:lnTo>
                  <a:lnTo>
                    <a:pt x="102743" y="220979"/>
                  </a:lnTo>
                  <a:lnTo>
                    <a:pt x="80264" y="300227"/>
                  </a:lnTo>
                  <a:lnTo>
                    <a:pt x="70612" y="388873"/>
                  </a:lnTo>
                  <a:lnTo>
                    <a:pt x="56007" y="440562"/>
                  </a:lnTo>
                  <a:lnTo>
                    <a:pt x="17525" y="553973"/>
                  </a:lnTo>
                  <a:lnTo>
                    <a:pt x="2921" y="610234"/>
                  </a:lnTo>
                  <a:lnTo>
                    <a:pt x="0" y="660653"/>
                  </a:lnTo>
                  <a:lnTo>
                    <a:pt x="14605" y="702944"/>
                  </a:lnTo>
                  <a:lnTo>
                    <a:pt x="74422" y="664717"/>
                  </a:lnTo>
                  <a:lnTo>
                    <a:pt x="136652" y="630046"/>
                  </a:lnTo>
                  <a:lnTo>
                    <a:pt x="199771" y="598550"/>
                  </a:lnTo>
                  <a:lnTo>
                    <a:pt x="263652" y="570610"/>
                  </a:lnTo>
                  <a:lnTo>
                    <a:pt x="326390" y="543686"/>
                  </a:lnTo>
                  <a:lnTo>
                    <a:pt x="387350" y="518032"/>
                  </a:lnTo>
                  <a:lnTo>
                    <a:pt x="467106" y="482853"/>
                  </a:lnTo>
                  <a:lnTo>
                    <a:pt x="538607" y="443229"/>
                  </a:lnTo>
                  <a:lnTo>
                    <a:pt x="596265" y="395096"/>
                  </a:lnTo>
                  <a:lnTo>
                    <a:pt x="638429" y="333882"/>
                  </a:lnTo>
                  <a:lnTo>
                    <a:pt x="647319" y="249300"/>
                  </a:lnTo>
                  <a:lnTo>
                    <a:pt x="652272" y="170560"/>
                  </a:lnTo>
                  <a:lnTo>
                    <a:pt x="641858" y="101218"/>
                  </a:lnTo>
                  <a:lnTo>
                    <a:pt x="607187" y="46354"/>
                  </a:lnTo>
                  <a:lnTo>
                    <a:pt x="539496" y="11683"/>
                  </a:lnTo>
                  <a:lnTo>
                    <a:pt x="433324" y="0"/>
                  </a:lnTo>
                  <a:close/>
                </a:path>
              </a:pathLst>
            </a:custGeom>
            <a:solidFill>
              <a:srgbClr val="9F7D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7186295" y="4671568"/>
              <a:ext cx="575945" cy="629285"/>
            </a:xfrm>
            <a:custGeom>
              <a:avLst/>
              <a:gdLst/>
              <a:ahLst/>
              <a:cxnLst/>
              <a:rect l="l" t="t" r="r" b="b"/>
              <a:pathLst>
                <a:path w="575945" h="629285">
                  <a:moveTo>
                    <a:pt x="381000" y="0"/>
                  </a:moveTo>
                  <a:lnTo>
                    <a:pt x="301244" y="19430"/>
                  </a:lnTo>
                  <a:lnTo>
                    <a:pt x="230758" y="49021"/>
                  </a:lnTo>
                  <a:lnTo>
                    <a:pt x="171957" y="87756"/>
                  </a:lnTo>
                  <a:lnTo>
                    <a:pt x="125602" y="133984"/>
                  </a:lnTo>
                  <a:lnTo>
                    <a:pt x="88010" y="198246"/>
                  </a:lnTo>
                  <a:lnTo>
                    <a:pt x="65531" y="271017"/>
                  </a:lnTo>
                  <a:lnTo>
                    <a:pt x="56006" y="351535"/>
                  </a:lnTo>
                  <a:lnTo>
                    <a:pt x="45084" y="395096"/>
                  </a:lnTo>
                  <a:lnTo>
                    <a:pt x="30860" y="445896"/>
                  </a:lnTo>
                  <a:lnTo>
                    <a:pt x="15112" y="499363"/>
                  </a:lnTo>
                  <a:lnTo>
                    <a:pt x="2158" y="551560"/>
                  </a:lnTo>
                  <a:lnTo>
                    <a:pt x="0" y="596010"/>
                  </a:lnTo>
                  <a:lnTo>
                    <a:pt x="13334" y="629284"/>
                  </a:lnTo>
                  <a:lnTo>
                    <a:pt x="77215" y="589279"/>
                  </a:lnTo>
                  <a:lnTo>
                    <a:pt x="142748" y="553338"/>
                  </a:lnTo>
                  <a:lnTo>
                    <a:pt x="209550" y="521461"/>
                  </a:lnTo>
                  <a:lnTo>
                    <a:pt x="340486" y="462914"/>
                  </a:lnTo>
                  <a:lnTo>
                    <a:pt x="411479" y="429767"/>
                  </a:lnTo>
                  <a:lnTo>
                    <a:pt x="474472" y="392429"/>
                  </a:lnTo>
                  <a:lnTo>
                    <a:pt x="526541" y="346963"/>
                  </a:lnTo>
                  <a:lnTo>
                    <a:pt x="564514" y="289432"/>
                  </a:lnTo>
                  <a:lnTo>
                    <a:pt x="572515" y="215772"/>
                  </a:lnTo>
                  <a:lnTo>
                    <a:pt x="575436" y="146557"/>
                  </a:lnTo>
                  <a:lnTo>
                    <a:pt x="564133" y="86740"/>
                  </a:lnTo>
                  <a:lnTo>
                    <a:pt x="532002" y="38734"/>
                  </a:lnTo>
                  <a:lnTo>
                    <a:pt x="472312" y="8635"/>
                  </a:lnTo>
                  <a:lnTo>
                    <a:pt x="381000" y="0"/>
                  </a:lnTo>
                  <a:close/>
                </a:path>
              </a:pathLst>
            </a:custGeom>
            <a:solidFill>
              <a:srgbClr val="AF85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7228204" y="4698618"/>
              <a:ext cx="501650" cy="555625"/>
            </a:xfrm>
            <a:custGeom>
              <a:avLst/>
              <a:gdLst/>
              <a:ahLst/>
              <a:cxnLst/>
              <a:rect l="l" t="t" r="r" b="b"/>
              <a:pathLst>
                <a:path w="501650" h="555625">
                  <a:moveTo>
                    <a:pt x="330962" y="0"/>
                  </a:moveTo>
                  <a:lnTo>
                    <a:pt x="240156" y="25145"/>
                  </a:lnTo>
                  <a:lnTo>
                    <a:pt x="165226" y="65150"/>
                  </a:lnTo>
                  <a:lnTo>
                    <a:pt x="108712" y="117728"/>
                  </a:lnTo>
                  <a:lnTo>
                    <a:pt x="73660" y="176656"/>
                  </a:lnTo>
                  <a:lnTo>
                    <a:pt x="51816" y="242188"/>
                  </a:lnTo>
                  <a:lnTo>
                    <a:pt x="41783" y="315086"/>
                  </a:lnTo>
                  <a:lnTo>
                    <a:pt x="35051" y="349630"/>
                  </a:lnTo>
                  <a:lnTo>
                    <a:pt x="24256" y="394969"/>
                  </a:lnTo>
                  <a:lnTo>
                    <a:pt x="12065" y="444880"/>
                  </a:lnTo>
                  <a:lnTo>
                    <a:pt x="1650" y="493013"/>
                  </a:lnTo>
                  <a:lnTo>
                    <a:pt x="0" y="531621"/>
                  </a:lnTo>
                  <a:lnTo>
                    <a:pt x="13335" y="555497"/>
                  </a:lnTo>
                  <a:lnTo>
                    <a:pt x="82803" y="512825"/>
                  </a:lnTo>
                  <a:lnTo>
                    <a:pt x="154304" y="475487"/>
                  </a:lnTo>
                  <a:lnTo>
                    <a:pt x="226314" y="441324"/>
                  </a:lnTo>
                  <a:lnTo>
                    <a:pt x="296672" y="408939"/>
                  </a:lnTo>
                  <a:lnTo>
                    <a:pt x="377444" y="366648"/>
                  </a:lnTo>
                  <a:lnTo>
                    <a:pt x="445262" y="315975"/>
                  </a:lnTo>
                  <a:lnTo>
                    <a:pt x="494156" y="246760"/>
                  </a:lnTo>
                  <a:lnTo>
                    <a:pt x="500506" y="182879"/>
                  </a:lnTo>
                  <a:lnTo>
                    <a:pt x="501650" y="123570"/>
                  </a:lnTo>
                  <a:lnTo>
                    <a:pt x="489966" y="71881"/>
                  </a:lnTo>
                  <a:lnTo>
                    <a:pt x="460248" y="30987"/>
                  </a:lnTo>
                  <a:lnTo>
                    <a:pt x="407924" y="5841"/>
                  </a:lnTo>
                  <a:lnTo>
                    <a:pt x="330962" y="0"/>
                  </a:lnTo>
                  <a:close/>
                </a:path>
              </a:pathLst>
            </a:custGeom>
            <a:solidFill>
              <a:srgbClr val="C4906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7264908" y="4723765"/>
              <a:ext cx="431800" cy="481965"/>
            </a:xfrm>
            <a:custGeom>
              <a:avLst/>
              <a:gdLst/>
              <a:ahLst/>
              <a:cxnLst/>
              <a:rect l="l" t="t" r="r" b="b"/>
              <a:pathLst>
                <a:path w="431800" h="481964">
                  <a:moveTo>
                    <a:pt x="287147" y="0"/>
                  </a:moveTo>
                  <a:lnTo>
                    <a:pt x="209676" y="22860"/>
                  </a:lnTo>
                  <a:lnTo>
                    <a:pt x="146050" y="57023"/>
                  </a:lnTo>
                  <a:lnTo>
                    <a:pt x="96266" y="100965"/>
                  </a:lnTo>
                  <a:lnTo>
                    <a:pt x="60706" y="153543"/>
                  </a:lnTo>
                  <a:lnTo>
                    <a:pt x="39370" y="212344"/>
                  </a:lnTo>
                  <a:lnTo>
                    <a:pt x="33527" y="276606"/>
                  </a:lnTo>
                  <a:lnTo>
                    <a:pt x="16383" y="343535"/>
                  </a:lnTo>
                  <a:lnTo>
                    <a:pt x="0" y="433705"/>
                  </a:lnTo>
                  <a:lnTo>
                    <a:pt x="16383" y="481838"/>
                  </a:lnTo>
                  <a:lnTo>
                    <a:pt x="94996" y="435483"/>
                  </a:lnTo>
                  <a:lnTo>
                    <a:pt x="256159" y="355600"/>
                  </a:lnTo>
                  <a:lnTo>
                    <a:pt x="325627" y="316103"/>
                  </a:lnTo>
                  <a:lnTo>
                    <a:pt x="384301" y="267589"/>
                  </a:lnTo>
                  <a:lnTo>
                    <a:pt x="426974" y="203454"/>
                  </a:lnTo>
                  <a:lnTo>
                    <a:pt x="431546" y="140081"/>
                  </a:lnTo>
                  <a:lnTo>
                    <a:pt x="425323" y="83566"/>
                  </a:lnTo>
                  <a:lnTo>
                    <a:pt x="403098" y="38227"/>
                  </a:lnTo>
                  <a:lnTo>
                    <a:pt x="358775" y="9398"/>
                  </a:lnTo>
                  <a:lnTo>
                    <a:pt x="287147" y="0"/>
                  </a:lnTo>
                  <a:close/>
                </a:path>
              </a:pathLst>
            </a:custGeom>
            <a:solidFill>
              <a:srgbClr val="D799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7315072" y="4750688"/>
              <a:ext cx="347980" cy="406400"/>
            </a:xfrm>
            <a:custGeom>
              <a:avLst/>
              <a:gdLst/>
              <a:ahLst/>
              <a:cxnLst/>
              <a:rect l="l" t="t" r="r" b="b"/>
              <a:pathLst>
                <a:path w="347979" h="406400">
                  <a:moveTo>
                    <a:pt x="230377" y="0"/>
                  </a:moveTo>
                  <a:lnTo>
                    <a:pt x="181101" y="66040"/>
                  </a:lnTo>
                  <a:lnTo>
                    <a:pt x="124713" y="117602"/>
                  </a:lnTo>
                  <a:lnTo>
                    <a:pt x="71120" y="159893"/>
                  </a:lnTo>
                  <a:lnTo>
                    <a:pt x="30099" y="197993"/>
                  </a:lnTo>
                  <a:lnTo>
                    <a:pt x="12192" y="237998"/>
                  </a:lnTo>
                  <a:lnTo>
                    <a:pt x="6350" y="284225"/>
                  </a:lnTo>
                  <a:lnTo>
                    <a:pt x="0" y="360553"/>
                  </a:lnTo>
                  <a:lnTo>
                    <a:pt x="5842" y="406273"/>
                  </a:lnTo>
                  <a:lnTo>
                    <a:pt x="67818" y="360553"/>
                  </a:lnTo>
                  <a:lnTo>
                    <a:pt x="134238" y="300863"/>
                  </a:lnTo>
                  <a:lnTo>
                    <a:pt x="185674" y="242062"/>
                  </a:lnTo>
                  <a:lnTo>
                    <a:pt x="202819" y="200279"/>
                  </a:lnTo>
                  <a:lnTo>
                    <a:pt x="252983" y="194437"/>
                  </a:lnTo>
                  <a:lnTo>
                    <a:pt x="306577" y="183261"/>
                  </a:lnTo>
                  <a:lnTo>
                    <a:pt x="347979" y="157606"/>
                  </a:lnTo>
                  <a:lnTo>
                    <a:pt x="335787" y="94361"/>
                  </a:lnTo>
                  <a:lnTo>
                    <a:pt x="230377" y="0"/>
                  </a:lnTo>
                  <a:close/>
                </a:path>
              </a:pathLst>
            </a:custGeom>
            <a:solidFill>
              <a:srgbClr val="EE9F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7865364" y="4551171"/>
              <a:ext cx="537210" cy="478155"/>
            </a:xfrm>
            <a:custGeom>
              <a:avLst/>
              <a:gdLst/>
              <a:ahLst/>
              <a:cxnLst/>
              <a:rect l="l" t="t" r="r" b="b"/>
              <a:pathLst>
                <a:path w="537209" h="478154">
                  <a:moveTo>
                    <a:pt x="346075" y="0"/>
                  </a:moveTo>
                  <a:lnTo>
                    <a:pt x="256158" y="507"/>
                  </a:lnTo>
                  <a:lnTo>
                    <a:pt x="180847" y="4952"/>
                  </a:lnTo>
                  <a:lnTo>
                    <a:pt x="137286" y="12572"/>
                  </a:lnTo>
                  <a:lnTo>
                    <a:pt x="87121" y="49402"/>
                  </a:lnTo>
                  <a:lnTo>
                    <a:pt x="50672" y="109981"/>
                  </a:lnTo>
                  <a:lnTo>
                    <a:pt x="24256" y="185927"/>
                  </a:lnTo>
                  <a:lnTo>
                    <a:pt x="7492" y="268096"/>
                  </a:lnTo>
                  <a:lnTo>
                    <a:pt x="0" y="371347"/>
                  </a:lnTo>
                  <a:lnTo>
                    <a:pt x="10032" y="447675"/>
                  </a:lnTo>
                  <a:lnTo>
                    <a:pt x="36067" y="478154"/>
                  </a:lnTo>
                  <a:lnTo>
                    <a:pt x="80390" y="459739"/>
                  </a:lnTo>
                  <a:lnTo>
                    <a:pt x="155701" y="415289"/>
                  </a:lnTo>
                  <a:lnTo>
                    <a:pt x="238505" y="360171"/>
                  </a:lnTo>
                  <a:lnTo>
                    <a:pt x="307975" y="308482"/>
                  </a:lnTo>
                  <a:lnTo>
                    <a:pt x="353567" y="268096"/>
                  </a:lnTo>
                  <a:lnTo>
                    <a:pt x="406400" y="216026"/>
                  </a:lnTo>
                  <a:lnTo>
                    <a:pt x="458596" y="159003"/>
                  </a:lnTo>
                  <a:lnTo>
                    <a:pt x="503046" y="105028"/>
                  </a:lnTo>
                  <a:lnTo>
                    <a:pt x="530605" y="61086"/>
                  </a:lnTo>
                  <a:lnTo>
                    <a:pt x="536955" y="35940"/>
                  </a:lnTo>
                  <a:lnTo>
                    <a:pt x="503046" y="16636"/>
                  </a:lnTo>
                  <a:lnTo>
                    <a:pt x="433958" y="4444"/>
                  </a:lnTo>
                  <a:lnTo>
                    <a:pt x="346075" y="0"/>
                  </a:lnTo>
                  <a:close/>
                </a:path>
              </a:pathLst>
            </a:custGeom>
            <a:solidFill>
              <a:srgbClr val="816B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7877047" y="4565522"/>
              <a:ext cx="507365" cy="442595"/>
            </a:xfrm>
            <a:custGeom>
              <a:avLst/>
              <a:gdLst/>
              <a:ahLst/>
              <a:cxnLst/>
              <a:rect l="l" t="t" r="r" b="b"/>
              <a:pathLst>
                <a:path w="507365" h="442595">
                  <a:moveTo>
                    <a:pt x="328675" y="0"/>
                  </a:moveTo>
                  <a:lnTo>
                    <a:pt x="244221" y="888"/>
                  </a:lnTo>
                  <a:lnTo>
                    <a:pt x="173608" y="5460"/>
                  </a:lnTo>
                  <a:lnTo>
                    <a:pt x="132206" y="12572"/>
                  </a:lnTo>
                  <a:lnTo>
                    <a:pt x="86232" y="46354"/>
                  </a:lnTo>
                  <a:lnTo>
                    <a:pt x="51053" y="102488"/>
                  </a:lnTo>
                  <a:lnTo>
                    <a:pt x="25907" y="172593"/>
                  </a:lnTo>
                  <a:lnTo>
                    <a:pt x="9271" y="248157"/>
                  </a:lnTo>
                  <a:lnTo>
                    <a:pt x="0" y="343407"/>
                  </a:lnTo>
                  <a:lnTo>
                    <a:pt x="8000" y="414908"/>
                  </a:lnTo>
                  <a:lnTo>
                    <a:pt x="31369" y="442340"/>
                  </a:lnTo>
                  <a:lnTo>
                    <a:pt x="72390" y="425703"/>
                  </a:lnTo>
                  <a:lnTo>
                    <a:pt x="143509" y="384301"/>
                  </a:lnTo>
                  <a:lnTo>
                    <a:pt x="222503" y="333120"/>
                  </a:lnTo>
                  <a:lnTo>
                    <a:pt x="288162" y="284988"/>
                  </a:lnTo>
                  <a:lnTo>
                    <a:pt x="341629" y="238632"/>
                  </a:lnTo>
                  <a:lnTo>
                    <a:pt x="400557" y="177545"/>
                  </a:lnTo>
                  <a:lnTo>
                    <a:pt x="455422" y="114172"/>
                  </a:lnTo>
                  <a:lnTo>
                    <a:pt x="494665" y="62102"/>
                  </a:lnTo>
                  <a:lnTo>
                    <a:pt x="506856" y="31495"/>
                  </a:lnTo>
                  <a:lnTo>
                    <a:pt x="475487" y="14858"/>
                  </a:lnTo>
                  <a:lnTo>
                    <a:pt x="410718" y="4952"/>
                  </a:lnTo>
                  <a:lnTo>
                    <a:pt x="328675" y="0"/>
                  </a:lnTo>
                  <a:close/>
                </a:path>
              </a:pathLst>
            </a:custGeom>
            <a:solidFill>
              <a:srgbClr val="8B71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7888859" y="4580000"/>
              <a:ext cx="476884" cy="404495"/>
            </a:xfrm>
            <a:custGeom>
              <a:avLst/>
              <a:gdLst/>
              <a:ahLst/>
              <a:cxnLst/>
              <a:rect l="l" t="t" r="r" b="b"/>
              <a:pathLst>
                <a:path w="476884" h="404495">
                  <a:moveTo>
                    <a:pt x="310261" y="0"/>
                  </a:moveTo>
                  <a:lnTo>
                    <a:pt x="231140" y="0"/>
                  </a:lnTo>
                  <a:lnTo>
                    <a:pt x="165481" y="3556"/>
                  </a:lnTo>
                  <a:lnTo>
                    <a:pt x="126619" y="9779"/>
                  </a:lnTo>
                  <a:lnTo>
                    <a:pt x="71500" y="56387"/>
                  </a:lnTo>
                  <a:lnTo>
                    <a:pt x="33400" y="134493"/>
                  </a:lnTo>
                  <a:lnTo>
                    <a:pt x="10414" y="226441"/>
                  </a:lnTo>
                  <a:lnTo>
                    <a:pt x="0" y="313817"/>
                  </a:lnTo>
                  <a:lnTo>
                    <a:pt x="5334" y="378841"/>
                  </a:lnTo>
                  <a:lnTo>
                    <a:pt x="26289" y="404494"/>
                  </a:lnTo>
                  <a:lnTo>
                    <a:pt x="64770" y="389128"/>
                  </a:lnTo>
                  <a:lnTo>
                    <a:pt x="131191" y="351536"/>
                  </a:lnTo>
                  <a:lnTo>
                    <a:pt x="205613" y="304926"/>
                  </a:lnTo>
                  <a:lnTo>
                    <a:pt x="267081" y="260476"/>
                  </a:lnTo>
                  <a:lnTo>
                    <a:pt x="331089" y="204469"/>
                  </a:lnTo>
                  <a:lnTo>
                    <a:pt x="401320" y="132206"/>
                  </a:lnTo>
                  <a:lnTo>
                    <a:pt x="456565" y="65405"/>
                  </a:lnTo>
                  <a:lnTo>
                    <a:pt x="476631" y="26797"/>
                  </a:lnTo>
                  <a:lnTo>
                    <a:pt x="447801" y="12446"/>
                  </a:lnTo>
                  <a:lnTo>
                    <a:pt x="387985" y="3937"/>
                  </a:lnTo>
                  <a:lnTo>
                    <a:pt x="310261" y="0"/>
                  </a:lnTo>
                  <a:close/>
                </a:path>
              </a:pathLst>
            </a:custGeom>
            <a:solidFill>
              <a:srgbClr val="9A7A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7903845" y="4594352"/>
              <a:ext cx="443230" cy="368935"/>
            </a:xfrm>
            <a:custGeom>
              <a:avLst/>
              <a:gdLst/>
              <a:ahLst/>
              <a:cxnLst/>
              <a:rect l="l" t="t" r="r" b="b"/>
              <a:pathLst>
                <a:path w="443229" h="368935">
                  <a:moveTo>
                    <a:pt x="245236" y="0"/>
                  </a:moveTo>
                  <a:lnTo>
                    <a:pt x="165861" y="2286"/>
                  </a:lnTo>
                  <a:lnTo>
                    <a:pt x="119125" y="8509"/>
                  </a:lnTo>
                  <a:lnTo>
                    <a:pt x="68072" y="50800"/>
                  </a:lnTo>
                  <a:lnTo>
                    <a:pt x="32638" y="122428"/>
                  </a:lnTo>
                  <a:lnTo>
                    <a:pt x="10413" y="205612"/>
                  </a:lnTo>
                  <a:lnTo>
                    <a:pt x="0" y="285750"/>
                  </a:lnTo>
                  <a:lnTo>
                    <a:pt x="3301" y="345059"/>
                  </a:lnTo>
                  <a:lnTo>
                    <a:pt x="20954" y="368554"/>
                  </a:lnTo>
                  <a:lnTo>
                    <a:pt x="76073" y="345059"/>
                  </a:lnTo>
                  <a:lnTo>
                    <a:pt x="165861" y="291973"/>
                  </a:lnTo>
                  <a:lnTo>
                    <a:pt x="245236" y="236600"/>
                  </a:lnTo>
                  <a:lnTo>
                    <a:pt x="304926" y="185800"/>
                  </a:lnTo>
                  <a:lnTo>
                    <a:pt x="370966" y="118745"/>
                  </a:lnTo>
                  <a:lnTo>
                    <a:pt x="424433" y="57531"/>
                  </a:lnTo>
                  <a:lnTo>
                    <a:pt x="443229" y="22860"/>
                  </a:lnTo>
                  <a:lnTo>
                    <a:pt x="408177" y="9017"/>
                  </a:lnTo>
                  <a:lnTo>
                    <a:pt x="334645" y="2286"/>
                  </a:lnTo>
                  <a:lnTo>
                    <a:pt x="245236" y="0"/>
                  </a:lnTo>
                  <a:close/>
                </a:path>
              </a:pathLst>
            </a:custGeom>
            <a:solidFill>
              <a:srgbClr val="A782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7917179" y="4606924"/>
              <a:ext cx="410209" cy="332740"/>
            </a:xfrm>
            <a:custGeom>
              <a:avLst/>
              <a:gdLst/>
              <a:ahLst/>
              <a:cxnLst/>
              <a:rect l="l" t="t" r="r" b="b"/>
              <a:pathLst>
                <a:path w="410209" h="332739">
                  <a:moveTo>
                    <a:pt x="270383" y="0"/>
                  </a:moveTo>
                  <a:lnTo>
                    <a:pt x="171576" y="1397"/>
                  </a:lnTo>
                  <a:lnTo>
                    <a:pt x="112522" y="7619"/>
                  </a:lnTo>
                  <a:lnTo>
                    <a:pt x="65024" y="45847"/>
                  </a:lnTo>
                  <a:lnTo>
                    <a:pt x="31750" y="109855"/>
                  </a:lnTo>
                  <a:lnTo>
                    <a:pt x="10922" y="185419"/>
                  </a:lnTo>
                  <a:lnTo>
                    <a:pt x="0" y="257429"/>
                  </a:lnTo>
                  <a:lnTo>
                    <a:pt x="1777" y="311404"/>
                  </a:lnTo>
                  <a:lnTo>
                    <a:pt x="17525" y="332613"/>
                  </a:lnTo>
                  <a:lnTo>
                    <a:pt x="67945" y="311404"/>
                  </a:lnTo>
                  <a:lnTo>
                    <a:pt x="149987" y="264160"/>
                  </a:lnTo>
                  <a:lnTo>
                    <a:pt x="221996" y="214630"/>
                  </a:lnTo>
                  <a:lnTo>
                    <a:pt x="298576" y="148081"/>
                  </a:lnTo>
                  <a:lnTo>
                    <a:pt x="376936" y="68452"/>
                  </a:lnTo>
                  <a:lnTo>
                    <a:pt x="409828" y="18923"/>
                  </a:lnTo>
                  <a:lnTo>
                    <a:pt x="364871" y="5842"/>
                  </a:lnTo>
                  <a:lnTo>
                    <a:pt x="270383" y="0"/>
                  </a:lnTo>
                  <a:close/>
                </a:path>
              </a:pathLst>
            </a:custGeom>
            <a:solidFill>
              <a:srgbClr val="B688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7930641" y="4621275"/>
              <a:ext cx="379730" cy="297180"/>
            </a:xfrm>
            <a:custGeom>
              <a:avLst/>
              <a:gdLst/>
              <a:ahLst/>
              <a:cxnLst/>
              <a:rect l="l" t="t" r="r" b="b"/>
              <a:pathLst>
                <a:path w="379729" h="297179">
                  <a:moveTo>
                    <a:pt x="158750" y="0"/>
                  </a:moveTo>
                  <a:lnTo>
                    <a:pt x="105282" y="4572"/>
                  </a:lnTo>
                  <a:lnTo>
                    <a:pt x="62229" y="39243"/>
                  </a:lnTo>
                  <a:lnTo>
                    <a:pt x="30860" y="96900"/>
                  </a:lnTo>
                  <a:lnTo>
                    <a:pt x="10794" y="164592"/>
                  </a:lnTo>
                  <a:lnTo>
                    <a:pt x="0" y="228981"/>
                  </a:lnTo>
                  <a:lnTo>
                    <a:pt x="1269" y="277749"/>
                  </a:lnTo>
                  <a:lnTo>
                    <a:pt x="14985" y="296672"/>
                  </a:lnTo>
                  <a:lnTo>
                    <a:pt x="60578" y="277749"/>
                  </a:lnTo>
                  <a:lnTo>
                    <a:pt x="134874" y="235331"/>
                  </a:lnTo>
                  <a:lnTo>
                    <a:pt x="201294" y="190246"/>
                  </a:lnTo>
                  <a:lnTo>
                    <a:pt x="271017" y="130810"/>
                  </a:lnTo>
                  <a:lnTo>
                    <a:pt x="346582" y="58674"/>
                  </a:lnTo>
                  <a:lnTo>
                    <a:pt x="379602" y="14859"/>
                  </a:lnTo>
                  <a:lnTo>
                    <a:pt x="338327" y="5461"/>
                  </a:lnTo>
                  <a:lnTo>
                    <a:pt x="250571" y="507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C5916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7945628" y="4635627"/>
              <a:ext cx="344805" cy="259079"/>
            </a:xfrm>
            <a:custGeom>
              <a:avLst/>
              <a:gdLst/>
              <a:ahLst/>
              <a:cxnLst/>
              <a:rect l="l" t="t" r="r" b="b"/>
              <a:pathLst>
                <a:path w="344804" h="259079">
                  <a:moveTo>
                    <a:pt x="170433" y="0"/>
                  </a:moveTo>
                  <a:lnTo>
                    <a:pt x="94615" y="4572"/>
                  </a:lnTo>
                  <a:lnTo>
                    <a:pt x="56515" y="39243"/>
                  </a:lnTo>
                  <a:lnTo>
                    <a:pt x="35687" y="95504"/>
                  </a:lnTo>
                  <a:lnTo>
                    <a:pt x="40640" y="148590"/>
                  </a:lnTo>
                  <a:lnTo>
                    <a:pt x="7112" y="198120"/>
                  </a:lnTo>
                  <a:lnTo>
                    <a:pt x="0" y="241300"/>
                  </a:lnTo>
                  <a:lnTo>
                    <a:pt x="11811" y="258953"/>
                  </a:lnTo>
                  <a:lnTo>
                    <a:pt x="53213" y="246761"/>
                  </a:lnTo>
                  <a:lnTo>
                    <a:pt x="115189" y="206248"/>
                  </a:lnTo>
                  <a:lnTo>
                    <a:pt x="156591" y="133731"/>
                  </a:lnTo>
                  <a:lnTo>
                    <a:pt x="203962" y="134239"/>
                  </a:lnTo>
                  <a:lnTo>
                    <a:pt x="267589" y="93218"/>
                  </a:lnTo>
                  <a:lnTo>
                    <a:pt x="322833" y="41529"/>
                  </a:lnTo>
                  <a:lnTo>
                    <a:pt x="344550" y="9525"/>
                  </a:lnTo>
                  <a:lnTo>
                    <a:pt x="284733" y="2793"/>
                  </a:lnTo>
                  <a:lnTo>
                    <a:pt x="170433" y="0"/>
                  </a:lnTo>
                  <a:close/>
                </a:path>
              </a:pathLst>
            </a:custGeom>
            <a:solidFill>
              <a:srgbClr val="D799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143250" y="1522475"/>
              <a:ext cx="1727200" cy="1073785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181159" y="1548447"/>
              <a:ext cx="1640204" cy="2044128"/>
            </a:xfrm>
            <a:prstGeom prst="rect">
              <a:avLst/>
            </a:prstGeom>
          </p:spPr>
        </p:pic>
      </p:grpSp>
      <p:grpSp>
        <p:nvGrpSpPr>
          <p:cNvPr id="60" name="object 60"/>
          <p:cNvGrpSpPr/>
          <p:nvPr/>
        </p:nvGrpSpPr>
        <p:grpSpPr>
          <a:xfrm>
            <a:off x="6207125" y="1739900"/>
            <a:ext cx="1209675" cy="1549400"/>
            <a:chOff x="6207125" y="1739900"/>
            <a:chExt cx="1209675" cy="1549400"/>
          </a:xfrm>
        </p:grpSpPr>
        <p:pic>
          <p:nvPicPr>
            <p:cNvPr id="61" name="object 6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207125" y="1741550"/>
              <a:ext cx="1206500" cy="1547749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7188200" y="2462276"/>
              <a:ext cx="171450" cy="408940"/>
            </a:xfrm>
            <a:custGeom>
              <a:avLst/>
              <a:gdLst/>
              <a:ahLst/>
              <a:cxnLst/>
              <a:rect l="l" t="t" r="r" b="b"/>
              <a:pathLst>
                <a:path w="171450" h="408939">
                  <a:moveTo>
                    <a:pt x="42799" y="0"/>
                  </a:moveTo>
                  <a:lnTo>
                    <a:pt x="45662" y="32101"/>
                  </a:lnTo>
                  <a:lnTo>
                    <a:pt x="49531" y="96351"/>
                  </a:lnTo>
                  <a:lnTo>
                    <a:pt x="52324" y="128524"/>
                  </a:lnTo>
                  <a:lnTo>
                    <a:pt x="54508" y="137007"/>
                  </a:lnTo>
                  <a:lnTo>
                    <a:pt x="57705" y="146383"/>
                  </a:lnTo>
                  <a:lnTo>
                    <a:pt x="60592" y="153973"/>
                  </a:lnTo>
                  <a:lnTo>
                    <a:pt x="61849" y="157099"/>
                  </a:lnTo>
                  <a:lnTo>
                    <a:pt x="57038" y="198669"/>
                  </a:lnTo>
                  <a:lnTo>
                    <a:pt x="49371" y="239823"/>
                  </a:lnTo>
                  <a:lnTo>
                    <a:pt x="38417" y="280096"/>
                  </a:lnTo>
                  <a:lnTo>
                    <a:pt x="23749" y="319024"/>
                  </a:lnTo>
                  <a:lnTo>
                    <a:pt x="19508" y="329711"/>
                  </a:lnTo>
                  <a:lnTo>
                    <a:pt x="16017" y="340423"/>
                  </a:lnTo>
                  <a:lnTo>
                    <a:pt x="12836" y="351135"/>
                  </a:lnTo>
                  <a:lnTo>
                    <a:pt x="9525" y="361823"/>
                  </a:lnTo>
                  <a:lnTo>
                    <a:pt x="0" y="390398"/>
                  </a:lnTo>
                  <a:lnTo>
                    <a:pt x="4157" y="404796"/>
                  </a:lnTo>
                  <a:lnTo>
                    <a:pt x="8302" y="408908"/>
                  </a:lnTo>
                  <a:lnTo>
                    <a:pt x="14233" y="404971"/>
                  </a:lnTo>
                  <a:lnTo>
                    <a:pt x="23749" y="395224"/>
                  </a:lnTo>
                  <a:lnTo>
                    <a:pt x="53848" y="391243"/>
                  </a:lnTo>
                  <a:lnTo>
                    <a:pt x="74993" y="386238"/>
                  </a:lnTo>
                  <a:lnTo>
                    <a:pt x="118999" y="371348"/>
                  </a:lnTo>
                  <a:lnTo>
                    <a:pt x="128932" y="356846"/>
                  </a:lnTo>
                  <a:lnTo>
                    <a:pt x="137509" y="344582"/>
                  </a:lnTo>
                  <a:lnTo>
                    <a:pt x="145180" y="331414"/>
                  </a:lnTo>
                  <a:lnTo>
                    <a:pt x="152400" y="314198"/>
                  </a:lnTo>
                  <a:lnTo>
                    <a:pt x="161925" y="285623"/>
                  </a:lnTo>
                  <a:lnTo>
                    <a:pt x="163449" y="280924"/>
                  </a:lnTo>
                  <a:lnTo>
                    <a:pt x="166624" y="271399"/>
                  </a:lnTo>
                  <a:lnTo>
                    <a:pt x="171051" y="225411"/>
                  </a:lnTo>
                  <a:lnTo>
                    <a:pt x="169656" y="179720"/>
                  </a:lnTo>
                  <a:lnTo>
                    <a:pt x="158426" y="137007"/>
                  </a:lnTo>
                  <a:lnTo>
                    <a:pt x="133350" y="99949"/>
                  </a:lnTo>
                  <a:lnTo>
                    <a:pt x="128289" y="80583"/>
                  </a:lnTo>
                  <a:lnTo>
                    <a:pt x="121443" y="60658"/>
                  </a:lnTo>
                  <a:lnTo>
                    <a:pt x="111025" y="43709"/>
                  </a:lnTo>
                  <a:lnTo>
                    <a:pt x="95250" y="33274"/>
                  </a:lnTo>
                  <a:lnTo>
                    <a:pt x="90162" y="25098"/>
                  </a:lnTo>
                  <a:lnTo>
                    <a:pt x="53514" y="2952"/>
                  </a:lnTo>
                  <a:lnTo>
                    <a:pt x="45924" y="809"/>
                  </a:lnTo>
                  <a:lnTo>
                    <a:pt x="42799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7188200" y="2462276"/>
              <a:ext cx="171450" cy="408940"/>
            </a:xfrm>
            <a:custGeom>
              <a:avLst/>
              <a:gdLst/>
              <a:ahLst/>
              <a:cxnLst/>
              <a:rect l="l" t="t" r="r" b="b"/>
              <a:pathLst>
                <a:path w="171450" h="408939">
                  <a:moveTo>
                    <a:pt x="23749" y="395224"/>
                  </a:moveTo>
                  <a:lnTo>
                    <a:pt x="74993" y="386238"/>
                  </a:lnTo>
                  <a:lnTo>
                    <a:pt x="118999" y="371348"/>
                  </a:lnTo>
                  <a:lnTo>
                    <a:pt x="128932" y="356846"/>
                  </a:lnTo>
                  <a:lnTo>
                    <a:pt x="137509" y="344582"/>
                  </a:lnTo>
                  <a:lnTo>
                    <a:pt x="145180" y="331414"/>
                  </a:lnTo>
                  <a:lnTo>
                    <a:pt x="152400" y="314198"/>
                  </a:lnTo>
                  <a:lnTo>
                    <a:pt x="154781" y="307054"/>
                  </a:lnTo>
                  <a:lnTo>
                    <a:pt x="157162" y="299910"/>
                  </a:lnTo>
                  <a:lnTo>
                    <a:pt x="159543" y="292766"/>
                  </a:lnTo>
                  <a:lnTo>
                    <a:pt x="161925" y="285623"/>
                  </a:lnTo>
                  <a:lnTo>
                    <a:pt x="163449" y="280924"/>
                  </a:lnTo>
                  <a:lnTo>
                    <a:pt x="166624" y="271399"/>
                  </a:lnTo>
                  <a:lnTo>
                    <a:pt x="171051" y="225411"/>
                  </a:lnTo>
                  <a:lnTo>
                    <a:pt x="169656" y="179720"/>
                  </a:lnTo>
                  <a:lnTo>
                    <a:pt x="158426" y="137007"/>
                  </a:lnTo>
                  <a:lnTo>
                    <a:pt x="133350" y="99949"/>
                  </a:lnTo>
                  <a:lnTo>
                    <a:pt x="128289" y="80583"/>
                  </a:lnTo>
                  <a:lnTo>
                    <a:pt x="121443" y="60658"/>
                  </a:lnTo>
                  <a:lnTo>
                    <a:pt x="111025" y="43709"/>
                  </a:lnTo>
                  <a:lnTo>
                    <a:pt x="95250" y="33274"/>
                  </a:lnTo>
                  <a:lnTo>
                    <a:pt x="90162" y="25098"/>
                  </a:lnTo>
                  <a:lnTo>
                    <a:pt x="53514" y="2952"/>
                  </a:lnTo>
                  <a:lnTo>
                    <a:pt x="42799" y="0"/>
                  </a:lnTo>
                  <a:lnTo>
                    <a:pt x="45662" y="32101"/>
                  </a:lnTo>
                  <a:lnTo>
                    <a:pt x="47609" y="64214"/>
                  </a:lnTo>
                  <a:lnTo>
                    <a:pt x="52324" y="128524"/>
                  </a:lnTo>
                  <a:lnTo>
                    <a:pt x="61849" y="157099"/>
                  </a:lnTo>
                  <a:lnTo>
                    <a:pt x="57038" y="198669"/>
                  </a:lnTo>
                  <a:lnTo>
                    <a:pt x="49371" y="239823"/>
                  </a:lnTo>
                  <a:lnTo>
                    <a:pt x="38417" y="280096"/>
                  </a:lnTo>
                  <a:lnTo>
                    <a:pt x="23749" y="319024"/>
                  </a:lnTo>
                  <a:lnTo>
                    <a:pt x="19508" y="329711"/>
                  </a:lnTo>
                  <a:lnTo>
                    <a:pt x="16017" y="340423"/>
                  </a:lnTo>
                  <a:lnTo>
                    <a:pt x="12836" y="351135"/>
                  </a:lnTo>
                  <a:lnTo>
                    <a:pt x="9525" y="361823"/>
                  </a:lnTo>
                  <a:lnTo>
                    <a:pt x="6697" y="370306"/>
                  </a:lnTo>
                  <a:lnTo>
                    <a:pt x="3571" y="379682"/>
                  </a:lnTo>
                  <a:lnTo>
                    <a:pt x="1041" y="387272"/>
                  </a:lnTo>
                  <a:lnTo>
                    <a:pt x="0" y="390398"/>
                  </a:lnTo>
                  <a:lnTo>
                    <a:pt x="4157" y="404796"/>
                  </a:lnTo>
                  <a:lnTo>
                    <a:pt x="8302" y="408908"/>
                  </a:lnTo>
                  <a:lnTo>
                    <a:pt x="14233" y="404971"/>
                  </a:lnTo>
                  <a:lnTo>
                    <a:pt x="23749" y="395224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4" name="object 6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210300" y="1739900"/>
              <a:ext cx="1206500" cy="1547749"/>
            </a:xfrm>
            <a:prstGeom prst="rect">
              <a:avLst/>
            </a:prstGeom>
          </p:spPr>
        </p:pic>
      </p:grpSp>
      <p:sp>
        <p:nvSpPr>
          <p:cNvPr id="65" name="object 65"/>
          <p:cNvSpPr txBox="1"/>
          <p:nvPr/>
        </p:nvSpPr>
        <p:spPr>
          <a:xfrm>
            <a:off x="6448805" y="1406779"/>
            <a:ext cx="65468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20" dirty="0">
                <a:latin typeface="Times New Roman"/>
                <a:cs typeface="Times New Roman"/>
              </a:rPr>
              <a:t>С</a:t>
            </a:r>
            <a:r>
              <a:rPr sz="1600" spc="-5" dirty="0">
                <a:latin typeface="Times New Roman"/>
                <a:cs typeface="Times New Roman"/>
              </a:rPr>
              <a:t>е</a:t>
            </a:r>
            <a:r>
              <a:rPr sz="1600" spc="-25" dirty="0">
                <a:latin typeface="Times New Roman"/>
                <a:cs typeface="Times New Roman"/>
              </a:rPr>
              <a:t>р</a:t>
            </a:r>
            <a:r>
              <a:rPr sz="1600" spc="-5" dirty="0">
                <a:latin typeface="Times New Roman"/>
                <a:cs typeface="Times New Roman"/>
              </a:rPr>
              <a:t>дце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3780282" y="5834278"/>
            <a:ext cx="140208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90525" marR="5080" indent="-37846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Calibri"/>
                <a:cs typeface="Calibri"/>
              </a:rPr>
              <a:t>П</a:t>
            </a:r>
            <a:r>
              <a:rPr sz="1600" spc="-55" dirty="0">
                <a:latin typeface="Calibri"/>
                <a:cs typeface="Calibri"/>
              </a:rPr>
              <a:t>о</a:t>
            </a:r>
            <a:r>
              <a:rPr sz="1600" spc="-10" dirty="0">
                <a:latin typeface="Calibri"/>
                <a:cs typeface="Calibri"/>
              </a:rPr>
              <a:t>д</a:t>
            </a:r>
            <a:r>
              <a:rPr sz="1600" spc="-25" dirty="0">
                <a:latin typeface="Calibri"/>
                <a:cs typeface="Calibri"/>
              </a:rPr>
              <a:t>ж</a:t>
            </a:r>
            <a:r>
              <a:rPr sz="1600" spc="-35" dirty="0">
                <a:latin typeface="Calibri"/>
                <a:cs typeface="Calibri"/>
              </a:rPr>
              <a:t>е</a:t>
            </a:r>
            <a:r>
              <a:rPr sz="1600" spc="-10" dirty="0">
                <a:latin typeface="Calibri"/>
                <a:cs typeface="Calibri"/>
              </a:rPr>
              <a:t>л</a:t>
            </a:r>
            <a:r>
              <a:rPr sz="1600" spc="-70" dirty="0">
                <a:latin typeface="Calibri"/>
                <a:cs typeface="Calibri"/>
              </a:rPr>
              <a:t>у</a:t>
            </a:r>
            <a:r>
              <a:rPr sz="1600" spc="-20" dirty="0">
                <a:latin typeface="Calibri"/>
                <a:cs typeface="Calibri"/>
              </a:rPr>
              <a:t>д</a:t>
            </a:r>
            <a:r>
              <a:rPr sz="1600" spc="-10" dirty="0">
                <a:latin typeface="Calibri"/>
                <a:cs typeface="Calibri"/>
              </a:rPr>
              <a:t>о</a:t>
            </a:r>
            <a:r>
              <a:rPr sz="1600" spc="-15" dirty="0">
                <a:latin typeface="Calibri"/>
                <a:cs typeface="Calibri"/>
              </a:rPr>
              <a:t>ч</a:t>
            </a:r>
            <a:r>
              <a:rPr sz="1600" spc="-5" dirty="0">
                <a:latin typeface="Calibri"/>
                <a:cs typeface="Calibri"/>
              </a:rPr>
              <a:t>ная  </a:t>
            </a:r>
            <a:r>
              <a:rPr sz="1600" spc="-15" dirty="0">
                <a:latin typeface="Calibri"/>
                <a:cs typeface="Calibri"/>
              </a:rPr>
              <a:t>железа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3295650" y="1189177"/>
            <a:ext cx="128778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25" dirty="0">
                <a:latin typeface="Times New Roman"/>
                <a:cs typeface="Times New Roman"/>
              </a:rPr>
              <a:t>Головной</a:t>
            </a:r>
            <a:r>
              <a:rPr sz="1600" spc="-6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мозг</a:t>
            </a:r>
            <a:endParaRPr sz="1600">
              <a:latin typeface="Times New Roman"/>
              <a:cs typeface="Times New Roman"/>
            </a:endParaRPr>
          </a:p>
        </p:txBody>
      </p:sp>
      <p:grpSp>
        <p:nvGrpSpPr>
          <p:cNvPr id="68" name="object 68"/>
          <p:cNvGrpSpPr/>
          <p:nvPr/>
        </p:nvGrpSpPr>
        <p:grpSpPr>
          <a:xfrm>
            <a:off x="809625" y="1908238"/>
            <a:ext cx="1939925" cy="1489075"/>
            <a:chOff x="809625" y="1908238"/>
            <a:chExt cx="1939925" cy="1489075"/>
          </a:xfrm>
        </p:grpSpPr>
        <p:pic>
          <p:nvPicPr>
            <p:cNvPr id="69" name="object 6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83919" y="1982724"/>
              <a:ext cx="1865376" cy="1414272"/>
            </a:xfrm>
            <a:prstGeom prst="rect">
              <a:avLst/>
            </a:prstGeom>
          </p:spPr>
        </p:pic>
        <p:sp>
          <p:nvSpPr>
            <p:cNvPr id="70" name="object 70"/>
            <p:cNvSpPr/>
            <p:nvPr/>
          </p:nvSpPr>
          <p:spPr>
            <a:xfrm>
              <a:off x="814387" y="1913001"/>
              <a:ext cx="1852930" cy="1402080"/>
            </a:xfrm>
            <a:custGeom>
              <a:avLst/>
              <a:gdLst/>
              <a:ahLst/>
              <a:cxnLst/>
              <a:rect l="l" t="t" r="r" b="b"/>
              <a:pathLst>
                <a:path w="1852930" h="1402079">
                  <a:moveTo>
                    <a:pt x="926274" y="0"/>
                  </a:moveTo>
                  <a:lnTo>
                    <a:pt x="865370" y="1118"/>
                  </a:lnTo>
                  <a:lnTo>
                    <a:pt x="805517" y="4426"/>
                  </a:lnTo>
                  <a:lnTo>
                    <a:pt x="746839" y="9855"/>
                  </a:lnTo>
                  <a:lnTo>
                    <a:pt x="689458" y="17335"/>
                  </a:lnTo>
                  <a:lnTo>
                    <a:pt x="633494" y="26799"/>
                  </a:lnTo>
                  <a:lnTo>
                    <a:pt x="579071" y="38175"/>
                  </a:lnTo>
                  <a:lnTo>
                    <a:pt x="526310" y="51396"/>
                  </a:lnTo>
                  <a:lnTo>
                    <a:pt x="475334" y="66392"/>
                  </a:lnTo>
                  <a:lnTo>
                    <a:pt x="426264" y="83094"/>
                  </a:lnTo>
                  <a:lnTo>
                    <a:pt x="379222" y="101433"/>
                  </a:lnTo>
                  <a:lnTo>
                    <a:pt x="334331" y="121339"/>
                  </a:lnTo>
                  <a:lnTo>
                    <a:pt x="291713" y="142744"/>
                  </a:lnTo>
                  <a:lnTo>
                    <a:pt x="251489" y="165578"/>
                  </a:lnTo>
                  <a:lnTo>
                    <a:pt x="213781" y="189773"/>
                  </a:lnTo>
                  <a:lnTo>
                    <a:pt x="178713" y="215258"/>
                  </a:lnTo>
                  <a:lnTo>
                    <a:pt x="146405" y="241966"/>
                  </a:lnTo>
                  <a:lnTo>
                    <a:pt x="116979" y="269826"/>
                  </a:lnTo>
                  <a:lnTo>
                    <a:pt x="90559" y="298770"/>
                  </a:lnTo>
                  <a:lnTo>
                    <a:pt x="47220" y="359631"/>
                  </a:lnTo>
                  <a:lnTo>
                    <a:pt x="17365" y="423997"/>
                  </a:lnTo>
                  <a:lnTo>
                    <a:pt x="1970" y="491314"/>
                  </a:lnTo>
                  <a:lnTo>
                    <a:pt x="0" y="525907"/>
                  </a:lnTo>
                  <a:lnTo>
                    <a:pt x="2628" y="565673"/>
                  </a:lnTo>
                  <a:lnTo>
                    <a:pt x="10472" y="604926"/>
                  </a:lnTo>
                  <a:lnTo>
                    <a:pt x="23407" y="643518"/>
                  </a:lnTo>
                  <a:lnTo>
                    <a:pt x="41304" y="681303"/>
                  </a:lnTo>
                  <a:lnTo>
                    <a:pt x="64038" y="718131"/>
                  </a:lnTo>
                  <a:lnTo>
                    <a:pt x="91482" y="753856"/>
                  </a:lnTo>
                  <a:lnTo>
                    <a:pt x="123510" y="788329"/>
                  </a:lnTo>
                  <a:lnTo>
                    <a:pt x="159994" y="821403"/>
                  </a:lnTo>
                  <a:lnTo>
                    <a:pt x="200809" y="852930"/>
                  </a:lnTo>
                  <a:lnTo>
                    <a:pt x="245827" y="882762"/>
                  </a:lnTo>
                  <a:lnTo>
                    <a:pt x="294921" y="910752"/>
                  </a:lnTo>
                  <a:lnTo>
                    <a:pt x="347967" y="936751"/>
                  </a:lnTo>
                  <a:lnTo>
                    <a:pt x="923353" y="1401699"/>
                  </a:lnTo>
                  <a:lnTo>
                    <a:pt x="822515" y="1048512"/>
                  </a:lnTo>
                  <a:lnTo>
                    <a:pt x="848371" y="1050012"/>
                  </a:lnTo>
                  <a:lnTo>
                    <a:pt x="874299" y="1051083"/>
                  </a:lnTo>
                  <a:lnTo>
                    <a:pt x="900275" y="1051726"/>
                  </a:lnTo>
                  <a:lnTo>
                    <a:pt x="926274" y="1051940"/>
                  </a:lnTo>
                  <a:lnTo>
                    <a:pt x="987176" y="1050821"/>
                  </a:lnTo>
                  <a:lnTo>
                    <a:pt x="1047027" y="1047510"/>
                  </a:lnTo>
                  <a:lnTo>
                    <a:pt x="1105704" y="1042076"/>
                  </a:lnTo>
                  <a:lnTo>
                    <a:pt x="1163086" y="1034588"/>
                  </a:lnTo>
                  <a:lnTo>
                    <a:pt x="1219051" y="1025116"/>
                  </a:lnTo>
                  <a:lnTo>
                    <a:pt x="1273476" y="1013730"/>
                  </a:lnTo>
                  <a:lnTo>
                    <a:pt x="1326239" y="1000498"/>
                  </a:lnTo>
                  <a:lnTo>
                    <a:pt x="1377218" y="985491"/>
                  </a:lnTo>
                  <a:lnTo>
                    <a:pt x="1426292" y="968777"/>
                  </a:lnTo>
                  <a:lnTo>
                    <a:pt x="1473337" y="950426"/>
                  </a:lnTo>
                  <a:lnTo>
                    <a:pt x="1518232" y="930507"/>
                  </a:lnTo>
                  <a:lnTo>
                    <a:pt x="1560855" y="909090"/>
                  </a:lnTo>
                  <a:lnTo>
                    <a:pt x="1601084" y="886245"/>
                  </a:lnTo>
                  <a:lnTo>
                    <a:pt x="1638796" y="862040"/>
                  </a:lnTo>
                  <a:lnTo>
                    <a:pt x="1673869" y="836544"/>
                  </a:lnTo>
                  <a:lnTo>
                    <a:pt x="1706182" y="809829"/>
                  </a:lnTo>
                  <a:lnTo>
                    <a:pt x="1735611" y="781961"/>
                  </a:lnTo>
                  <a:lnTo>
                    <a:pt x="1762036" y="753012"/>
                  </a:lnTo>
                  <a:lnTo>
                    <a:pt x="1805382" y="692146"/>
                  </a:lnTo>
                  <a:lnTo>
                    <a:pt x="1835243" y="627786"/>
                  </a:lnTo>
                  <a:lnTo>
                    <a:pt x="1850641" y="560485"/>
                  </a:lnTo>
                  <a:lnTo>
                    <a:pt x="1852612" y="525907"/>
                  </a:lnTo>
                  <a:lnTo>
                    <a:pt x="1850641" y="491314"/>
                  </a:lnTo>
                  <a:lnTo>
                    <a:pt x="1835243" y="423997"/>
                  </a:lnTo>
                  <a:lnTo>
                    <a:pt x="1805382" y="359631"/>
                  </a:lnTo>
                  <a:lnTo>
                    <a:pt x="1762036" y="298770"/>
                  </a:lnTo>
                  <a:lnTo>
                    <a:pt x="1735611" y="269826"/>
                  </a:lnTo>
                  <a:lnTo>
                    <a:pt x="1706182" y="241966"/>
                  </a:lnTo>
                  <a:lnTo>
                    <a:pt x="1673869" y="215258"/>
                  </a:lnTo>
                  <a:lnTo>
                    <a:pt x="1638796" y="189773"/>
                  </a:lnTo>
                  <a:lnTo>
                    <a:pt x="1601084" y="165578"/>
                  </a:lnTo>
                  <a:lnTo>
                    <a:pt x="1560855" y="142744"/>
                  </a:lnTo>
                  <a:lnTo>
                    <a:pt x="1518232" y="121339"/>
                  </a:lnTo>
                  <a:lnTo>
                    <a:pt x="1473337" y="101433"/>
                  </a:lnTo>
                  <a:lnTo>
                    <a:pt x="1426292" y="83094"/>
                  </a:lnTo>
                  <a:lnTo>
                    <a:pt x="1377218" y="66392"/>
                  </a:lnTo>
                  <a:lnTo>
                    <a:pt x="1326239" y="51396"/>
                  </a:lnTo>
                  <a:lnTo>
                    <a:pt x="1273476" y="38175"/>
                  </a:lnTo>
                  <a:lnTo>
                    <a:pt x="1219051" y="26799"/>
                  </a:lnTo>
                  <a:lnTo>
                    <a:pt x="1163086" y="17335"/>
                  </a:lnTo>
                  <a:lnTo>
                    <a:pt x="1105704" y="9855"/>
                  </a:lnTo>
                  <a:lnTo>
                    <a:pt x="1047027" y="4426"/>
                  </a:lnTo>
                  <a:lnTo>
                    <a:pt x="987176" y="1118"/>
                  </a:lnTo>
                  <a:lnTo>
                    <a:pt x="926274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814387" y="1913001"/>
              <a:ext cx="1852930" cy="1402080"/>
            </a:xfrm>
            <a:custGeom>
              <a:avLst/>
              <a:gdLst/>
              <a:ahLst/>
              <a:cxnLst/>
              <a:rect l="l" t="t" r="r" b="b"/>
              <a:pathLst>
                <a:path w="1852930" h="1402079">
                  <a:moveTo>
                    <a:pt x="923353" y="1401699"/>
                  </a:moveTo>
                  <a:lnTo>
                    <a:pt x="822515" y="1048512"/>
                  </a:lnTo>
                  <a:lnTo>
                    <a:pt x="848371" y="1050012"/>
                  </a:lnTo>
                  <a:lnTo>
                    <a:pt x="874299" y="1051083"/>
                  </a:lnTo>
                  <a:lnTo>
                    <a:pt x="900275" y="1051726"/>
                  </a:lnTo>
                  <a:lnTo>
                    <a:pt x="926274" y="1051940"/>
                  </a:lnTo>
                  <a:lnTo>
                    <a:pt x="987176" y="1050821"/>
                  </a:lnTo>
                  <a:lnTo>
                    <a:pt x="1047027" y="1047510"/>
                  </a:lnTo>
                  <a:lnTo>
                    <a:pt x="1105704" y="1042076"/>
                  </a:lnTo>
                  <a:lnTo>
                    <a:pt x="1163086" y="1034588"/>
                  </a:lnTo>
                  <a:lnTo>
                    <a:pt x="1219051" y="1025116"/>
                  </a:lnTo>
                  <a:lnTo>
                    <a:pt x="1273476" y="1013730"/>
                  </a:lnTo>
                  <a:lnTo>
                    <a:pt x="1326239" y="1000498"/>
                  </a:lnTo>
                  <a:lnTo>
                    <a:pt x="1377218" y="985491"/>
                  </a:lnTo>
                  <a:lnTo>
                    <a:pt x="1426292" y="968777"/>
                  </a:lnTo>
                  <a:lnTo>
                    <a:pt x="1473337" y="950426"/>
                  </a:lnTo>
                  <a:lnTo>
                    <a:pt x="1518232" y="930507"/>
                  </a:lnTo>
                  <a:lnTo>
                    <a:pt x="1560855" y="909090"/>
                  </a:lnTo>
                  <a:lnTo>
                    <a:pt x="1601084" y="886245"/>
                  </a:lnTo>
                  <a:lnTo>
                    <a:pt x="1638796" y="862040"/>
                  </a:lnTo>
                  <a:lnTo>
                    <a:pt x="1673869" y="836544"/>
                  </a:lnTo>
                  <a:lnTo>
                    <a:pt x="1706182" y="809829"/>
                  </a:lnTo>
                  <a:lnTo>
                    <a:pt x="1735611" y="781961"/>
                  </a:lnTo>
                  <a:lnTo>
                    <a:pt x="1762036" y="753012"/>
                  </a:lnTo>
                  <a:lnTo>
                    <a:pt x="1805382" y="692146"/>
                  </a:lnTo>
                  <a:lnTo>
                    <a:pt x="1835243" y="627786"/>
                  </a:lnTo>
                  <a:lnTo>
                    <a:pt x="1850641" y="560485"/>
                  </a:lnTo>
                  <a:lnTo>
                    <a:pt x="1852612" y="525907"/>
                  </a:lnTo>
                  <a:lnTo>
                    <a:pt x="1850641" y="491314"/>
                  </a:lnTo>
                  <a:lnTo>
                    <a:pt x="1835243" y="423997"/>
                  </a:lnTo>
                  <a:lnTo>
                    <a:pt x="1805382" y="359631"/>
                  </a:lnTo>
                  <a:lnTo>
                    <a:pt x="1762036" y="298770"/>
                  </a:lnTo>
                  <a:lnTo>
                    <a:pt x="1735611" y="269826"/>
                  </a:lnTo>
                  <a:lnTo>
                    <a:pt x="1706182" y="241966"/>
                  </a:lnTo>
                  <a:lnTo>
                    <a:pt x="1673869" y="215258"/>
                  </a:lnTo>
                  <a:lnTo>
                    <a:pt x="1638796" y="189773"/>
                  </a:lnTo>
                  <a:lnTo>
                    <a:pt x="1601084" y="165578"/>
                  </a:lnTo>
                  <a:lnTo>
                    <a:pt x="1560855" y="142744"/>
                  </a:lnTo>
                  <a:lnTo>
                    <a:pt x="1518232" y="121339"/>
                  </a:lnTo>
                  <a:lnTo>
                    <a:pt x="1473337" y="101433"/>
                  </a:lnTo>
                  <a:lnTo>
                    <a:pt x="1426292" y="83094"/>
                  </a:lnTo>
                  <a:lnTo>
                    <a:pt x="1377218" y="66392"/>
                  </a:lnTo>
                  <a:lnTo>
                    <a:pt x="1326239" y="51396"/>
                  </a:lnTo>
                  <a:lnTo>
                    <a:pt x="1273476" y="38175"/>
                  </a:lnTo>
                  <a:lnTo>
                    <a:pt x="1219051" y="26799"/>
                  </a:lnTo>
                  <a:lnTo>
                    <a:pt x="1163086" y="17335"/>
                  </a:lnTo>
                  <a:lnTo>
                    <a:pt x="1105704" y="9855"/>
                  </a:lnTo>
                  <a:lnTo>
                    <a:pt x="1047027" y="4426"/>
                  </a:lnTo>
                  <a:lnTo>
                    <a:pt x="987176" y="1118"/>
                  </a:lnTo>
                  <a:lnTo>
                    <a:pt x="926274" y="0"/>
                  </a:lnTo>
                  <a:lnTo>
                    <a:pt x="865370" y="1118"/>
                  </a:lnTo>
                  <a:lnTo>
                    <a:pt x="805517" y="4426"/>
                  </a:lnTo>
                  <a:lnTo>
                    <a:pt x="746839" y="9855"/>
                  </a:lnTo>
                  <a:lnTo>
                    <a:pt x="689458" y="17335"/>
                  </a:lnTo>
                  <a:lnTo>
                    <a:pt x="633494" y="26799"/>
                  </a:lnTo>
                  <a:lnTo>
                    <a:pt x="579071" y="38175"/>
                  </a:lnTo>
                  <a:lnTo>
                    <a:pt x="526310" y="51396"/>
                  </a:lnTo>
                  <a:lnTo>
                    <a:pt x="475334" y="66392"/>
                  </a:lnTo>
                  <a:lnTo>
                    <a:pt x="426264" y="83094"/>
                  </a:lnTo>
                  <a:lnTo>
                    <a:pt x="379222" y="101433"/>
                  </a:lnTo>
                  <a:lnTo>
                    <a:pt x="334331" y="121339"/>
                  </a:lnTo>
                  <a:lnTo>
                    <a:pt x="291713" y="142744"/>
                  </a:lnTo>
                  <a:lnTo>
                    <a:pt x="251489" y="165578"/>
                  </a:lnTo>
                  <a:lnTo>
                    <a:pt x="213781" y="189773"/>
                  </a:lnTo>
                  <a:lnTo>
                    <a:pt x="178713" y="215258"/>
                  </a:lnTo>
                  <a:lnTo>
                    <a:pt x="146405" y="241966"/>
                  </a:lnTo>
                  <a:lnTo>
                    <a:pt x="116979" y="269826"/>
                  </a:lnTo>
                  <a:lnTo>
                    <a:pt x="90559" y="298770"/>
                  </a:lnTo>
                  <a:lnTo>
                    <a:pt x="47220" y="359631"/>
                  </a:lnTo>
                  <a:lnTo>
                    <a:pt x="17365" y="423997"/>
                  </a:lnTo>
                  <a:lnTo>
                    <a:pt x="1970" y="491314"/>
                  </a:lnTo>
                  <a:lnTo>
                    <a:pt x="0" y="525907"/>
                  </a:lnTo>
                  <a:lnTo>
                    <a:pt x="2628" y="565673"/>
                  </a:lnTo>
                  <a:lnTo>
                    <a:pt x="10472" y="604926"/>
                  </a:lnTo>
                  <a:lnTo>
                    <a:pt x="23407" y="643518"/>
                  </a:lnTo>
                  <a:lnTo>
                    <a:pt x="41304" y="681303"/>
                  </a:lnTo>
                  <a:lnTo>
                    <a:pt x="64038" y="718131"/>
                  </a:lnTo>
                  <a:lnTo>
                    <a:pt x="91482" y="753856"/>
                  </a:lnTo>
                  <a:lnTo>
                    <a:pt x="123510" y="788329"/>
                  </a:lnTo>
                  <a:lnTo>
                    <a:pt x="159994" y="821403"/>
                  </a:lnTo>
                  <a:lnTo>
                    <a:pt x="200809" y="852930"/>
                  </a:lnTo>
                  <a:lnTo>
                    <a:pt x="245827" y="882762"/>
                  </a:lnTo>
                  <a:lnTo>
                    <a:pt x="294921" y="910752"/>
                  </a:lnTo>
                  <a:lnTo>
                    <a:pt x="347967" y="936751"/>
                  </a:lnTo>
                  <a:lnTo>
                    <a:pt x="923353" y="1401699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2" name="object 72"/>
          <p:cNvGrpSpPr/>
          <p:nvPr/>
        </p:nvGrpSpPr>
        <p:grpSpPr>
          <a:xfrm>
            <a:off x="2413968" y="1522475"/>
            <a:ext cx="6343015" cy="4123054"/>
            <a:chOff x="2413968" y="1522475"/>
            <a:chExt cx="6343015" cy="4123054"/>
          </a:xfrm>
        </p:grpSpPr>
        <p:pic>
          <p:nvPicPr>
            <p:cNvPr id="73" name="object 73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970776" y="4418075"/>
              <a:ext cx="1785874" cy="1227074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143249" y="1522475"/>
              <a:ext cx="1727200" cy="1073785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181159" y="1548447"/>
              <a:ext cx="1640204" cy="2044128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413968" y="3577639"/>
              <a:ext cx="292754" cy="315785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443244" y="3629045"/>
              <a:ext cx="219568" cy="212973"/>
            </a:xfrm>
            <a:prstGeom prst="rect">
              <a:avLst/>
            </a:prstGeom>
          </p:spPr>
        </p:pic>
        <p:sp>
          <p:nvSpPr>
            <p:cNvPr id="78" name="object 78"/>
            <p:cNvSpPr/>
            <p:nvPr/>
          </p:nvSpPr>
          <p:spPr>
            <a:xfrm>
              <a:off x="2443244" y="3629044"/>
              <a:ext cx="219710" cy="213360"/>
            </a:xfrm>
            <a:custGeom>
              <a:avLst/>
              <a:gdLst/>
              <a:ahLst/>
              <a:cxnLst/>
              <a:rect l="l" t="t" r="r" b="b"/>
              <a:pathLst>
                <a:path w="219710" h="213360">
                  <a:moveTo>
                    <a:pt x="109786" y="0"/>
                  </a:moveTo>
                  <a:lnTo>
                    <a:pt x="151641" y="7803"/>
                  </a:lnTo>
                  <a:lnTo>
                    <a:pt x="186633" y="29377"/>
                  </a:lnTo>
                  <a:lnTo>
                    <a:pt x="210648" y="61967"/>
                  </a:lnTo>
                  <a:lnTo>
                    <a:pt x="219568" y="102817"/>
                  </a:lnTo>
                  <a:lnTo>
                    <a:pt x="210648" y="144814"/>
                  </a:lnTo>
                  <a:lnTo>
                    <a:pt x="186633" y="179927"/>
                  </a:lnTo>
                  <a:lnTo>
                    <a:pt x="151641" y="204023"/>
                  </a:lnTo>
                  <a:lnTo>
                    <a:pt x="109786" y="212974"/>
                  </a:lnTo>
                  <a:lnTo>
                    <a:pt x="67931" y="204023"/>
                  </a:lnTo>
                  <a:lnTo>
                    <a:pt x="32936" y="179927"/>
                  </a:lnTo>
                  <a:lnTo>
                    <a:pt x="8920" y="144814"/>
                  </a:lnTo>
                  <a:lnTo>
                    <a:pt x="0" y="102817"/>
                  </a:lnTo>
                  <a:lnTo>
                    <a:pt x="8920" y="61967"/>
                  </a:lnTo>
                  <a:lnTo>
                    <a:pt x="32936" y="29377"/>
                  </a:lnTo>
                  <a:lnTo>
                    <a:pt x="67931" y="7803"/>
                  </a:lnTo>
                  <a:lnTo>
                    <a:pt x="109786" y="0"/>
                  </a:lnTo>
                  <a:close/>
                </a:path>
              </a:pathLst>
            </a:custGeom>
            <a:ln w="7331">
              <a:solidFill>
                <a:srgbClr val="23201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2545711" y="3775922"/>
              <a:ext cx="29845" cy="36830"/>
            </a:xfrm>
            <a:custGeom>
              <a:avLst/>
              <a:gdLst/>
              <a:ahLst/>
              <a:cxnLst/>
              <a:rect l="l" t="t" r="r" b="b"/>
              <a:pathLst>
                <a:path w="29844" h="36829">
                  <a:moveTo>
                    <a:pt x="21959" y="0"/>
                  </a:moveTo>
                  <a:lnTo>
                    <a:pt x="14639" y="0"/>
                  </a:lnTo>
                  <a:lnTo>
                    <a:pt x="7319" y="0"/>
                  </a:lnTo>
                  <a:lnTo>
                    <a:pt x="0" y="7344"/>
                  </a:lnTo>
                  <a:lnTo>
                    <a:pt x="0" y="14689"/>
                  </a:lnTo>
                  <a:lnTo>
                    <a:pt x="1258" y="24329"/>
                  </a:lnTo>
                  <a:lnTo>
                    <a:pt x="4574" y="31215"/>
                  </a:lnTo>
                  <a:lnTo>
                    <a:pt x="9264" y="35346"/>
                  </a:lnTo>
                  <a:lnTo>
                    <a:pt x="14639" y="36723"/>
                  </a:lnTo>
                  <a:lnTo>
                    <a:pt x="20013" y="35346"/>
                  </a:lnTo>
                  <a:lnTo>
                    <a:pt x="24700" y="31215"/>
                  </a:lnTo>
                  <a:lnTo>
                    <a:pt x="28014" y="24329"/>
                  </a:lnTo>
                  <a:lnTo>
                    <a:pt x="29271" y="14689"/>
                  </a:lnTo>
                  <a:lnTo>
                    <a:pt x="29271" y="7344"/>
                  </a:lnTo>
                  <a:lnTo>
                    <a:pt x="21959" y="0"/>
                  </a:lnTo>
                  <a:close/>
                </a:path>
              </a:pathLst>
            </a:custGeom>
            <a:solidFill>
              <a:srgbClr val="5FBE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2545711" y="3775922"/>
              <a:ext cx="29845" cy="36830"/>
            </a:xfrm>
            <a:custGeom>
              <a:avLst/>
              <a:gdLst/>
              <a:ahLst/>
              <a:cxnLst/>
              <a:rect l="l" t="t" r="r" b="b"/>
              <a:pathLst>
                <a:path w="29844" h="36829">
                  <a:moveTo>
                    <a:pt x="14639" y="0"/>
                  </a:moveTo>
                  <a:lnTo>
                    <a:pt x="21959" y="0"/>
                  </a:lnTo>
                  <a:lnTo>
                    <a:pt x="29271" y="7344"/>
                  </a:lnTo>
                  <a:lnTo>
                    <a:pt x="29271" y="14689"/>
                  </a:lnTo>
                  <a:lnTo>
                    <a:pt x="28014" y="24329"/>
                  </a:lnTo>
                  <a:lnTo>
                    <a:pt x="24700" y="31215"/>
                  </a:lnTo>
                  <a:lnTo>
                    <a:pt x="20013" y="35346"/>
                  </a:lnTo>
                  <a:lnTo>
                    <a:pt x="14639" y="36723"/>
                  </a:lnTo>
                  <a:lnTo>
                    <a:pt x="9264" y="35346"/>
                  </a:lnTo>
                  <a:lnTo>
                    <a:pt x="4574" y="31215"/>
                  </a:lnTo>
                  <a:lnTo>
                    <a:pt x="1258" y="24329"/>
                  </a:lnTo>
                  <a:lnTo>
                    <a:pt x="0" y="14689"/>
                  </a:lnTo>
                  <a:lnTo>
                    <a:pt x="0" y="7344"/>
                  </a:lnTo>
                  <a:lnTo>
                    <a:pt x="7319" y="0"/>
                  </a:lnTo>
                  <a:lnTo>
                    <a:pt x="14639" y="0"/>
                  </a:lnTo>
                  <a:close/>
                </a:path>
              </a:pathLst>
            </a:custGeom>
            <a:ln w="7328">
              <a:solidFill>
                <a:srgbClr val="23201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2567670" y="3709828"/>
              <a:ext cx="36830" cy="44450"/>
            </a:xfrm>
            <a:custGeom>
              <a:avLst/>
              <a:gdLst/>
              <a:ahLst/>
              <a:cxnLst/>
              <a:rect l="l" t="t" r="r" b="b"/>
              <a:pathLst>
                <a:path w="36830" h="44450">
                  <a:moveTo>
                    <a:pt x="21951" y="0"/>
                  </a:moveTo>
                  <a:lnTo>
                    <a:pt x="12345" y="1377"/>
                  </a:lnTo>
                  <a:lnTo>
                    <a:pt x="5485" y="5508"/>
                  </a:lnTo>
                  <a:lnTo>
                    <a:pt x="1371" y="12394"/>
                  </a:lnTo>
                  <a:lnTo>
                    <a:pt x="0" y="22034"/>
                  </a:lnTo>
                  <a:lnTo>
                    <a:pt x="1371" y="28575"/>
                  </a:lnTo>
                  <a:lnTo>
                    <a:pt x="5485" y="35805"/>
                  </a:lnTo>
                  <a:lnTo>
                    <a:pt x="12345" y="41658"/>
                  </a:lnTo>
                  <a:lnTo>
                    <a:pt x="21951" y="44068"/>
                  </a:lnTo>
                  <a:lnTo>
                    <a:pt x="27326" y="41658"/>
                  </a:lnTo>
                  <a:lnTo>
                    <a:pt x="32016" y="35805"/>
                  </a:lnTo>
                  <a:lnTo>
                    <a:pt x="35333" y="28575"/>
                  </a:lnTo>
                  <a:lnTo>
                    <a:pt x="36591" y="22034"/>
                  </a:lnTo>
                  <a:lnTo>
                    <a:pt x="35333" y="12394"/>
                  </a:lnTo>
                  <a:lnTo>
                    <a:pt x="32016" y="5508"/>
                  </a:lnTo>
                  <a:lnTo>
                    <a:pt x="27326" y="1377"/>
                  </a:lnTo>
                  <a:lnTo>
                    <a:pt x="21951" y="0"/>
                  </a:lnTo>
                  <a:close/>
                </a:path>
              </a:pathLst>
            </a:custGeom>
            <a:solidFill>
              <a:srgbClr val="5FBE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2567670" y="3709828"/>
              <a:ext cx="36830" cy="44450"/>
            </a:xfrm>
            <a:custGeom>
              <a:avLst/>
              <a:gdLst/>
              <a:ahLst/>
              <a:cxnLst/>
              <a:rect l="l" t="t" r="r" b="b"/>
              <a:pathLst>
                <a:path w="36830" h="44450">
                  <a:moveTo>
                    <a:pt x="21951" y="0"/>
                  </a:moveTo>
                  <a:lnTo>
                    <a:pt x="27326" y="1377"/>
                  </a:lnTo>
                  <a:lnTo>
                    <a:pt x="32016" y="5508"/>
                  </a:lnTo>
                  <a:lnTo>
                    <a:pt x="35333" y="12394"/>
                  </a:lnTo>
                  <a:lnTo>
                    <a:pt x="36591" y="22034"/>
                  </a:lnTo>
                  <a:lnTo>
                    <a:pt x="35333" y="28575"/>
                  </a:lnTo>
                  <a:lnTo>
                    <a:pt x="32016" y="35805"/>
                  </a:lnTo>
                  <a:lnTo>
                    <a:pt x="27326" y="41658"/>
                  </a:lnTo>
                  <a:lnTo>
                    <a:pt x="21951" y="44068"/>
                  </a:lnTo>
                  <a:lnTo>
                    <a:pt x="12345" y="41658"/>
                  </a:lnTo>
                  <a:lnTo>
                    <a:pt x="5485" y="35805"/>
                  </a:lnTo>
                  <a:lnTo>
                    <a:pt x="1371" y="28575"/>
                  </a:lnTo>
                  <a:lnTo>
                    <a:pt x="0" y="22034"/>
                  </a:lnTo>
                  <a:lnTo>
                    <a:pt x="1371" y="12394"/>
                  </a:lnTo>
                  <a:lnTo>
                    <a:pt x="5485" y="5508"/>
                  </a:lnTo>
                  <a:lnTo>
                    <a:pt x="12345" y="1377"/>
                  </a:lnTo>
                  <a:lnTo>
                    <a:pt x="21951" y="0"/>
                  </a:lnTo>
                  <a:close/>
                </a:path>
              </a:pathLst>
            </a:custGeom>
            <a:ln w="7329">
              <a:solidFill>
                <a:srgbClr val="23201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3" name="object 83"/>
          <p:cNvSpPr txBox="1"/>
          <p:nvPr/>
        </p:nvSpPr>
        <p:spPr>
          <a:xfrm>
            <a:off x="1279016" y="2083688"/>
            <a:ext cx="66421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5" dirty="0">
                <a:latin typeface="Calibri"/>
                <a:cs typeface="Calibri"/>
              </a:rPr>
              <a:t>Г-</a:t>
            </a:r>
            <a:r>
              <a:rPr sz="2000" b="1" spc="-65" dirty="0">
                <a:latin typeface="Calibri"/>
                <a:cs typeface="Calibri"/>
              </a:rPr>
              <a:t>К</a:t>
            </a:r>
            <a:r>
              <a:rPr sz="2000" b="1" spc="-30" dirty="0">
                <a:latin typeface="Calibri"/>
                <a:cs typeface="Calibri"/>
              </a:rPr>
              <a:t>С</a:t>
            </a:r>
            <a:r>
              <a:rPr sz="2000" b="1" dirty="0">
                <a:latin typeface="Calibri"/>
                <a:cs typeface="Calibri"/>
              </a:rPr>
              <a:t>Ф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7629270" y="4124020"/>
            <a:ext cx="65151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Calibri"/>
                <a:cs typeface="Calibri"/>
              </a:rPr>
              <a:t>Пе</a:t>
            </a:r>
            <a:r>
              <a:rPr sz="1600" spc="-15" dirty="0">
                <a:latin typeface="Calibri"/>
                <a:cs typeface="Calibri"/>
              </a:rPr>
              <a:t>ч</a:t>
            </a:r>
            <a:r>
              <a:rPr sz="1600" spc="-5" dirty="0">
                <a:latin typeface="Calibri"/>
                <a:cs typeface="Calibri"/>
              </a:rPr>
              <a:t>е</a:t>
            </a:r>
            <a:r>
              <a:rPr sz="1600" spc="-15" dirty="0">
                <a:latin typeface="Calibri"/>
                <a:cs typeface="Calibri"/>
              </a:rPr>
              <a:t>н</a:t>
            </a:r>
            <a:r>
              <a:rPr sz="1600" spc="-5" dirty="0">
                <a:latin typeface="Calibri"/>
                <a:cs typeface="Calibri"/>
              </a:rPr>
              <a:t>ь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85" name="object 85"/>
          <p:cNvGrpSpPr/>
          <p:nvPr/>
        </p:nvGrpSpPr>
        <p:grpSpPr>
          <a:xfrm>
            <a:off x="2729483" y="3541776"/>
            <a:ext cx="4234180" cy="3316604"/>
            <a:chOff x="2729483" y="3541776"/>
            <a:chExt cx="4234180" cy="3316604"/>
          </a:xfrm>
        </p:grpSpPr>
        <p:sp>
          <p:nvSpPr>
            <p:cNvPr id="86" name="object 86"/>
            <p:cNvSpPr/>
            <p:nvPr/>
          </p:nvSpPr>
          <p:spPr>
            <a:xfrm>
              <a:off x="3390900" y="6357937"/>
              <a:ext cx="2259330" cy="351155"/>
            </a:xfrm>
            <a:custGeom>
              <a:avLst/>
              <a:gdLst/>
              <a:ahLst/>
              <a:cxnLst/>
              <a:rect l="l" t="t" r="r" b="b"/>
              <a:pathLst>
                <a:path w="2259329" h="351154">
                  <a:moveTo>
                    <a:pt x="695960" y="0"/>
                  </a:moveTo>
                  <a:lnTo>
                    <a:pt x="626745" y="546"/>
                  </a:lnTo>
                  <a:lnTo>
                    <a:pt x="561213" y="11925"/>
                  </a:lnTo>
                  <a:lnTo>
                    <a:pt x="479678" y="4343"/>
                  </a:lnTo>
                  <a:lnTo>
                    <a:pt x="404622" y="11925"/>
                  </a:lnTo>
                  <a:lnTo>
                    <a:pt x="334263" y="26022"/>
                  </a:lnTo>
                  <a:lnTo>
                    <a:pt x="272541" y="22237"/>
                  </a:lnTo>
                  <a:lnTo>
                    <a:pt x="216280" y="30911"/>
                  </a:lnTo>
                  <a:lnTo>
                    <a:pt x="165862" y="50977"/>
                  </a:lnTo>
                  <a:lnTo>
                    <a:pt x="72389" y="67233"/>
                  </a:lnTo>
                  <a:lnTo>
                    <a:pt x="15621" y="108445"/>
                  </a:lnTo>
                  <a:lnTo>
                    <a:pt x="0" y="156171"/>
                  </a:lnTo>
                  <a:lnTo>
                    <a:pt x="17652" y="192493"/>
                  </a:lnTo>
                  <a:lnTo>
                    <a:pt x="57912" y="222872"/>
                  </a:lnTo>
                  <a:lnTo>
                    <a:pt x="120776" y="240766"/>
                  </a:lnTo>
                  <a:lnTo>
                    <a:pt x="162560" y="260286"/>
                  </a:lnTo>
                  <a:lnTo>
                    <a:pt x="214122" y="270586"/>
                  </a:lnTo>
                  <a:lnTo>
                    <a:pt x="273685" y="269494"/>
                  </a:lnTo>
                  <a:lnTo>
                    <a:pt x="336423" y="293903"/>
                  </a:lnTo>
                  <a:lnTo>
                    <a:pt x="407797" y="299859"/>
                  </a:lnTo>
                  <a:lnTo>
                    <a:pt x="484504" y="287388"/>
                  </a:lnTo>
                  <a:lnTo>
                    <a:pt x="547370" y="300951"/>
                  </a:lnTo>
                  <a:lnTo>
                    <a:pt x="611124" y="302577"/>
                  </a:lnTo>
                  <a:lnTo>
                    <a:pt x="678179" y="294449"/>
                  </a:lnTo>
                  <a:lnTo>
                    <a:pt x="748538" y="313423"/>
                  </a:lnTo>
                  <a:lnTo>
                    <a:pt x="827404" y="335661"/>
                  </a:lnTo>
                  <a:lnTo>
                    <a:pt x="903097" y="335114"/>
                  </a:lnTo>
                  <a:lnTo>
                    <a:pt x="983614" y="350837"/>
                  </a:lnTo>
                  <a:lnTo>
                    <a:pt x="1067308" y="350837"/>
                  </a:lnTo>
                  <a:lnTo>
                    <a:pt x="1149350" y="333489"/>
                  </a:lnTo>
                  <a:lnTo>
                    <a:pt x="1215898" y="339445"/>
                  </a:lnTo>
                  <a:lnTo>
                    <a:pt x="1345691" y="328599"/>
                  </a:lnTo>
                  <a:lnTo>
                    <a:pt x="1420367" y="332397"/>
                  </a:lnTo>
                  <a:lnTo>
                    <a:pt x="1489583" y="313423"/>
                  </a:lnTo>
                  <a:lnTo>
                    <a:pt x="1558798" y="286308"/>
                  </a:lnTo>
                  <a:lnTo>
                    <a:pt x="1618361" y="289026"/>
                  </a:lnTo>
                  <a:lnTo>
                    <a:pt x="1675257" y="282511"/>
                  </a:lnTo>
                  <a:lnTo>
                    <a:pt x="1730502" y="275463"/>
                  </a:lnTo>
                  <a:lnTo>
                    <a:pt x="1790573" y="278714"/>
                  </a:lnTo>
                  <a:lnTo>
                    <a:pt x="1901698" y="260819"/>
                  </a:lnTo>
                  <a:lnTo>
                    <a:pt x="1968753" y="260286"/>
                  </a:lnTo>
                  <a:lnTo>
                    <a:pt x="2030476" y="247815"/>
                  </a:lnTo>
                  <a:lnTo>
                    <a:pt x="2084577" y="235343"/>
                  </a:lnTo>
                  <a:lnTo>
                    <a:pt x="2181225" y="220700"/>
                  </a:lnTo>
                  <a:lnTo>
                    <a:pt x="2240279" y="193040"/>
                  </a:lnTo>
                  <a:lnTo>
                    <a:pt x="2259076" y="162128"/>
                  </a:lnTo>
                  <a:lnTo>
                    <a:pt x="2244471" y="139903"/>
                  </a:lnTo>
                  <a:lnTo>
                    <a:pt x="2201037" y="120916"/>
                  </a:lnTo>
                  <a:lnTo>
                    <a:pt x="2129663" y="105194"/>
                  </a:lnTo>
                  <a:lnTo>
                    <a:pt x="2081402" y="88392"/>
                  </a:lnTo>
                  <a:lnTo>
                    <a:pt x="2027174" y="85674"/>
                  </a:lnTo>
                  <a:lnTo>
                    <a:pt x="1965452" y="82969"/>
                  </a:lnTo>
                  <a:lnTo>
                    <a:pt x="1898903" y="68326"/>
                  </a:lnTo>
                  <a:lnTo>
                    <a:pt x="1826005" y="61277"/>
                  </a:lnTo>
                  <a:lnTo>
                    <a:pt x="1749805" y="63982"/>
                  </a:lnTo>
                  <a:lnTo>
                    <a:pt x="1680590" y="53682"/>
                  </a:lnTo>
                  <a:lnTo>
                    <a:pt x="1607565" y="43383"/>
                  </a:lnTo>
                  <a:lnTo>
                    <a:pt x="1530858" y="48259"/>
                  </a:lnTo>
                  <a:lnTo>
                    <a:pt x="1467612" y="40665"/>
                  </a:lnTo>
                  <a:lnTo>
                    <a:pt x="1404239" y="55308"/>
                  </a:lnTo>
                  <a:lnTo>
                    <a:pt x="1336039" y="67779"/>
                  </a:lnTo>
                  <a:lnTo>
                    <a:pt x="1274445" y="55854"/>
                  </a:lnTo>
                  <a:lnTo>
                    <a:pt x="1212088" y="52603"/>
                  </a:lnTo>
                  <a:lnTo>
                    <a:pt x="1149350" y="58559"/>
                  </a:lnTo>
                  <a:lnTo>
                    <a:pt x="1115567" y="49339"/>
                  </a:lnTo>
                  <a:lnTo>
                    <a:pt x="1051687" y="48806"/>
                  </a:lnTo>
                  <a:lnTo>
                    <a:pt x="988949" y="52057"/>
                  </a:lnTo>
                  <a:lnTo>
                    <a:pt x="916432" y="30365"/>
                  </a:lnTo>
                  <a:lnTo>
                    <a:pt x="838708" y="10299"/>
                  </a:lnTo>
                  <a:lnTo>
                    <a:pt x="769492" y="9220"/>
                  </a:lnTo>
                  <a:lnTo>
                    <a:pt x="695960" y="0"/>
                  </a:lnTo>
                  <a:close/>
                </a:path>
              </a:pathLst>
            </a:custGeom>
            <a:solidFill>
              <a:srgbClr val="EE9B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3498722" y="6380784"/>
              <a:ext cx="2032635" cy="305435"/>
            </a:xfrm>
            <a:custGeom>
              <a:avLst/>
              <a:gdLst/>
              <a:ahLst/>
              <a:cxnLst/>
              <a:rect l="l" t="t" r="r" b="b"/>
              <a:pathLst>
                <a:path w="2032635" h="305434">
                  <a:moveTo>
                    <a:pt x="625348" y="0"/>
                  </a:moveTo>
                  <a:lnTo>
                    <a:pt x="563117" y="1638"/>
                  </a:lnTo>
                  <a:lnTo>
                    <a:pt x="504189" y="10922"/>
                  </a:lnTo>
                  <a:lnTo>
                    <a:pt x="431164" y="4368"/>
                  </a:lnTo>
                  <a:lnTo>
                    <a:pt x="363600" y="10922"/>
                  </a:lnTo>
                  <a:lnTo>
                    <a:pt x="300354" y="23469"/>
                  </a:lnTo>
                  <a:lnTo>
                    <a:pt x="245110" y="20193"/>
                  </a:lnTo>
                  <a:lnTo>
                    <a:pt x="194690" y="28384"/>
                  </a:lnTo>
                  <a:lnTo>
                    <a:pt x="149098" y="45847"/>
                  </a:lnTo>
                  <a:lnTo>
                    <a:pt x="65404" y="59499"/>
                  </a:lnTo>
                  <a:lnTo>
                    <a:pt x="13969" y="96621"/>
                  </a:lnTo>
                  <a:lnTo>
                    <a:pt x="0" y="138645"/>
                  </a:lnTo>
                  <a:lnTo>
                    <a:pt x="15493" y="170307"/>
                  </a:lnTo>
                  <a:lnTo>
                    <a:pt x="51942" y="197612"/>
                  </a:lnTo>
                  <a:lnTo>
                    <a:pt x="108838" y="213436"/>
                  </a:lnTo>
                  <a:lnTo>
                    <a:pt x="146430" y="230365"/>
                  </a:lnTo>
                  <a:lnTo>
                    <a:pt x="192531" y="239090"/>
                  </a:lnTo>
                  <a:lnTo>
                    <a:pt x="245617" y="238544"/>
                  </a:lnTo>
                  <a:lnTo>
                    <a:pt x="302513" y="259842"/>
                  </a:lnTo>
                  <a:lnTo>
                    <a:pt x="366267" y="265290"/>
                  </a:lnTo>
                  <a:lnTo>
                    <a:pt x="435482" y="254381"/>
                  </a:lnTo>
                  <a:lnTo>
                    <a:pt x="491743" y="266382"/>
                  </a:lnTo>
                  <a:lnTo>
                    <a:pt x="549148" y="267474"/>
                  </a:lnTo>
                  <a:lnTo>
                    <a:pt x="609726" y="260388"/>
                  </a:lnTo>
                  <a:lnTo>
                    <a:pt x="671956" y="276212"/>
                  </a:lnTo>
                  <a:lnTo>
                    <a:pt x="740663" y="293141"/>
                  </a:lnTo>
                  <a:lnTo>
                    <a:pt x="807212" y="291503"/>
                  </a:lnTo>
                  <a:lnTo>
                    <a:pt x="879601" y="305142"/>
                  </a:lnTo>
                  <a:lnTo>
                    <a:pt x="954659" y="305142"/>
                  </a:lnTo>
                  <a:lnTo>
                    <a:pt x="1028700" y="289864"/>
                  </a:lnTo>
                  <a:lnTo>
                    <a:pt x="1090294" y="296951"/>
                  </a:lnTo>
                  <a:lnTo>
                    <a:pt x="1151001" y="294233"/>
                  </a:lnTo>
                  <a:lnTo>
                    <a:pt x="1209928" y="290410"/>
                  </a:lnTo>
                  <a:lnTo>
                    <a:pt x="1276985" y="295313"/>
                  </a:lnTo>
                  <a:lnTo>
                    <a:pt x="1340230" y="280035"/>
                  </a:lnTo>
                  <a:lnTo>
                    <a:pt x="1402461" y="257111"/>
                  </a:lnTo>
                  <a:lnTo>
                    <a:pt x="1455547" y="259842"/>
                  </a:lnTo>
                  <a:lnTo>
                    <a:pt x="1507109" y="253834"/>
                  </a:lnTo>
                  <a:lnTo>
                    <a:pt x="1556892" y="248373"/>
                  </a:lnTo>
                  <a:lnTo>
                    <a:pt x="1611122" y="250558"/>
                  </a:lnTo>
                  <a:lnTo>
                    <a:pt x="1662556" y="242912"/>
                  </a:lnTo>
                  <a:lnTo>
                    <a:pt x="1710309" y="235267"/>
                  </a:lnTo>
                  <a:lnTo>
                    <a:pt x="1770888" y="234175"/>
                  </a:lnTo>
                  <a:lnTo>
                    <a:pt x="1826132" y="223812"/>
                  </a:lnTo>
                  <a:lnTo>
                    <a:pt x="1875027" y="212344"/>
                  </a:lnTo>
                  <a:lnTo>
                    <a:pt x="1962403" y="199796"/>
                  </a:lnTo>
                  <a:lnTo>
                    <a:pt x="2014981" y="175221"/>
                  </a:lnTo>
                  <a:lnTo>
                    <a:pt x="2032127" y="147383"/>
                  </a:lnTo>
                  <a:lnTo>
                    <a:pt x="2018664" y="128828"/>
                  </a:lnTo>
                  <a:lnTo>
                    <a:pt x="1979549" y="111899"/>
                  </a:lnTo>
                  <a:lnTo>
                    <a:pt x="1915160" y="97167"/>
                  </a:lnTo>
                  <a:lnTo>
                    <a:pt x="1872868" y="82969"/>
                  </a:lnTo>
                  <a:lnTo>
                    <a:pt x="1823974" y="80238"/>
                  </a:lnTo>
                  <a:lnTo>
                    <a:pt x="1768221" y="78054"/>
                  </a:lnTo>
                  <a:lnTo>
                    <a:pt x="1708150" y="64960"/>
                  </a:lnTo>
                  <a:lnTo>
                    <a:pt x="1642744" y="58953"/>
                  </a:lnTo>
                  <a:lnTo>
                    <a:pt x="1573529" y="61683"/>
                  </a:lnTo>
                  <a:lnTo>
                    <a:pt x="1511935" y="52400"/>
                  </a:lnTo>
                  <a:lnTo>
                    <a:pt x="1446402" y="43116"/>
                  </a:lnTo>
                  <a:lnTo>
                    <a:pt x="1377314" y="46939"/>
                  </a:lnTo>
                  <a:lnTo>
                    <a:pt x="1320418" y="39306"/>
                  </a:lnTo>
                  <a:lnTo>
                    <a:pt x="1262506" y="50215"/>
                  </a:lnTo>
                  <a:lnTo>
                    <a:pt x="1200277" y="60045"/>
                  </a:lnTo>
                  <a:lnTo>
                    <a:pt x="1144524" y="49123"/>
                  </a:lnTo>
                  <a:lnTo>
                    <a:pt x="1086103" y="43662"/>
                  </a:lnTo>
                  <a:lnTo>
                    <a:pt x="1028700" y="46939"/>
                  </a:lnTo>
                  <a:lnTo>
                    <a:pt x="998601" y="39306"/>
                  </a:lnTo>
                  <a:lnTo>
                    <a:pt x="941197" y="38760"/>
                  </a:lnTo>
                  <a:lnTo>
                    <a:pt x="884427" y="42037"/>
                  </a:lnTo>
                  <a:lnTo>
                    <a:pt x="820038" y="24015"/>
                  </a:lnTo>
                  <a:lnTo>
                    <a:pt x="752982" y="8737"/>
                  </a:lnTo>
                  <a:lnTo>
                    <a:pt x="691896" y="8737"/>
                  </a:lnTo>
                  <a:lnTo>
                    <a:pt x="625348" y="0"/>
                  </a:lnTo>
                  <a:close/>
                </a:path>
              </a:pathLst>
            </a:custGeom>
            <a:solidFill>
              <a:srgbClr val="EFA3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3604894" y="6406896"/>
              <a:ext cx="1807210" cy="254635"/>
            </a:xfrm>
            <a:custGeom>
              <a:avLst/>
              <a:gdLst/>
              <a:ahLst/>
              <a:cxnLst/>
              <a:rect l="l" t="t" r="r" b="b"/>
              <a:pathLst>
                <a:path w="1807210" h="254634">
                  <a:moveTo>
                    <a:pt x="554863" y="0"/>
                  </a:moveTo>
                  <a:lnTo>
                    <a:pt x="500125" y="533"/>
                  </a:lnTo>
                  <a:lnTo>
                    <a:pt x="447547" y="8661"/>
                  </a:lnTo>
                  <a:lnTo>
                    <a:pt x="382650" y="3784"/>
                  </a:lnTo>
                  <a:lnTo>
                    <a:pt x="322579" y="8661"/>
                  </a:lnTo>
                  <a:lnTo>
                    <a:pt x="266191" y="19494"/>
                  </a:lnTo>
                  <a:lnTo>
                    <a:pt x="217296" y="17322"/>
                  </a:lnTo>
                  <a:lnTo>
                    <a:pt x="172212" y="24371"/>
                  </a:lnTo>
                  <a:lnTo>
                    <a:pt x="132587" y="38988"/>
                  </a:lnTo>
                  <a:lnTo>
                    <a:pt x="57403" y="50901"/>
                  </a:lnTo>
                  <a:lnTo>
                    <a:pt x="11810" y="82321"/>
                  </a:lnTo>
                  <a:lnTo>
                    <a:pt x="0" y="118071"/>
                  </a:lnTo>
                  <a:lnTo>
                    <a:pt x="13462" y="145148"/>
                  </a:lnTo>
                  <a:lnTo>
                    <a:pt x="46100" y="168440"/>
                  </a:lnTo>
                  <a:lnTo>
                    <a:pt x="96012" y="181978"/>
                  </a:lnTo>
                  <a:lnTo>
                    <a:pt x="129285" y="196062"/>
                  </a:lnTo>
                  <a:lnTo>
                    <a:pt x="170687" y="203644"/>
                  </a:lnTo>
                  <a:lnTo>
                    <a:pt x="217931" y="203098"/>
                  </a:lnTo>
                  <a:lnTo>
                    <a:pt x="268350" y="221513"/>
                  </a:lnTo>
                  <a:lnTo>
                    <a:pt x="324612" y="225856"/>
                  </a:lnTo>
                  <a:lnTo>
                    <a:pt x="386968" y="216649"/>
                  </a:lnTo>
                  <a:lnTo>
                    <a:pt x="436244" y="226390"/>
                  </a:lnTo>
                  <a:lnTo>
                    <a:pt x="487806" y="227469"/>
                  </a:lnTo>
                  <a:lnTo>
                    <a:pt x="541527" y="222059"/>
                  </a:lnTo>
                  <a:lnTo>
                    <a:pt x="595121" y="233438"/>
                  </a:lnTo>
                  <a:lnTo>
                    <a:pt x="654176" y="245351"/>
                  </a:lnTo>
                  <a:lnTo>
                    <a:pt x="712088" y="242646"/>
                  </a:lnTo>
                  <a:lnTo>
                    <a:pt x="776477" y="254558"/>
                  </a:lnTo>
                  <a:lnTo>
                    <a:pt x="843026" y="254558"/>
                  </a:lnTo>
                  <a:lnTo>
                    <a:pt x="908557" y="241553"/>
                  </a:lnTo>
                  <a:lnTo>
                    <a:pt x="964945" y="248602"/>
                  </a:lnTo>
                  <a:lnTo>
                    <a:pt x="1020699" y="249135"/>
                  </a:lnTo>
                  <a:lnTo>
                    <a:pt x="1073784" y="246976"/>
                  </a:lnTo>
                  <a:lnTo>
                    <a:pt x="1134490" y="251853"/>
                  </a:lnTo>
                  <a:lnTo>
                    <a:pt x="1191387" y="242100"/>
                  </a:lnTo>
                  <a:lnTo>
                    <a:pt x="1247139" y="223685"/>
                  </a:lnTo>
                  <a:lnTo>
                    <a:pt x="1294891" y="225856"/>
                  </a:lnTo>
                  <a:lnTo>
                    <a:pt x="1340484" y="221513"/>
                  </a:lnTo>
                  <a:lnTo>
                    <a:pt x="1384553" y="216103"/>
                  </a:lnTo>
                  <a:lnTo>
                    <a:pt x="1432305" y="217728"/>
                  </a:lnTo>
                  <a:lnTo>
                    <a:pt x="1477899" y="211226"/>
                  </a:lnTo>
                  <a:lnTo>
                    <a:pt x="1521332" y="204723"/>
                  </a:lnTo>
                  <a:lnTo>
                    <a:pt x="1575053" y="204190"/>
                  </a:lnTo>
                  <a:lnTo>
                    <a:pt x="1623949" y="195516"/>
                  </a:lnTo>
                  <a:lnTo>
                    <a:pt x="1667382" y="185229"/>
                  </a:lnTo>
                  <a:lnTo>
                    <a:pt x="1744599" y="174396"/>
                  </a:lnTo>
                  <a:lnTo>
                    <a:pt x="1791334" y="153276"/>
                  </a:lnTo>
                  <a:lnTo>
                    <a:pt x="1806828" y="130530"/>
                  </a:lnTo>
                  <a:lnTo>
                    <a:pt x="1795144" y="113741"/>
                  </a:lnTo>
                  <a:lnTo>
                    <a:pt x="1760219" y="99656"/>
                  </a:lnTo>
                  <a:lnTo>
                    <a:pt x="1703324" y="87198"/>
                  </a:lnTo>
                  <a:lnTo>
                    <a:pt x="1664715" y="74739"/>
                  </a:lnTo>
                  <a:lnTo>
                    <a:pt x="1621154" y="72567"/>
                  </a:lnTo>
                  <a:lnTo>
                    <a:pt x="1571878" y="70942"/>
                  </a:lnTo>
                  <a:lnTo>
                    <a:pt x="1518665" y="59575"/>
                  </a:lnTo>
                  <a:lnTo>
                    <a:pt x="1460753" y="54698"/>
                  </a:lnTo>
                  <a:lnTo>
                    <a:pt x="1399539" y="56870"/>
                  </a:lnTo>
                  <a:lnTo>
                    <a:pt x="1286382" y="41160"/>
                  </a:lnTo>
                  <a:lnTo>
                    <a:pt x="1225168" y="44945"/>
                  </a:lnTo>
                  <a:lnTo>
                    <a:pt x="1174241" y="36829"/>
                  </a:lnTo>
                  <a:lnTo>
                    <a:pt x="1121537" y="43865"/>
                  </a:lnTo>
                  <a:lnTo>
                    <a:pt x="1066291" y="50901"/>
                  </a:lnTo>
                  <a:lnTo>
                    <a:pt x="1014856" y="39535"/>
                  </a:lnTo>
                  <a:lnTo>
                    <a:pt x="960627" y="32499"/>
                  </a:lnTo>
                  <a:lnTo>
                    <a:pt x="908557" y="34112"/>
                  </a:lnTo>
                  <a:lnTo>
                    <a:pt x="882268" y="27622"/>
                  </a:lnTo>
                  <a:lnTo>
                    <a:pt x="830706" y="27076"/>
                  </a:lnTo>
                  <a:lnTo>
                    <a:pt x="780795" y="29781"/>
                  </a:lnTo>
                  <a:lnTo>
                    <a:pt x="725042" y="16243"/>
                  </a:lnTo>
                  <a:lnTo>
                    <a:pt x="667003" y="5956"/>
                  </a:lnTo>
                  <a:lnTo>
                    <a:pt x="613917" y="7035"/>
                  </a:lnTo>
                  <a:lnTo>
                    <a:pt x="554863" y="0"/>
                  </a:lnTo>
                  <a:close/>
                </a:path>
              </a:pathLst>
            </a:custGeom>
            <a:solidFill>
              <a:srgbClr val="F1AD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3712717" y="6431368"/>
              <a:ext cx="1580515" cy="212725"/>
            </a:xfrm>
            <a:custGeom>
              <a:avLst/>
              <a:gdLst/>
              <a:ahLst/>
              <a:cxnLst/>
              <a:rect l="l" t="t" r="r" b="b"/>
              <a:pathLst>
                <a:path w="1580514" h="212725">
                  <a:moveTo>
                    <a:pt x="484759" y="0"/>
                  </a:moveTo>
                  <a:lnTo>
                    <a:pt x="435991" y="546"/>
                  </a:lnTo>
                  <a:lnTo>
                    <a:pt x="390906" y="7048"/>
                  </a:lnTo>
                  <a:lnTo>
                    <a:pt x="334137" y="2717"/>
                  </a:lnTo>
                  <a:lnTo>
                    <a:pt x="281559" y="7048"/>
                  </a:lnTo>
                  <a:lnTo>
                    <a:pt x="232791" y="16281"/>
                  </a:lnTo>
                  <a:lnTo>
                    <a:pt x="189865" y="14109"/>
                  </a:lnTo>
                  <a:lnTo>
                    <a:pt x="150749" y="20078"/>
                  </a:lnTo>
                  <a:lnTo>
                    <a:pt x="115824" y="32550"/>
                  </a:lnTo>
                  <a:lnTo>
                    <a:pt x="50419" y="41770"/>
                  </a:lnTo>
                  <a:lnTo>
                    <a:pt x="10668" y="68364"/>
                  </a:lnTo>
                  <a:lnTo>
                    <a:pt x="0" y="98742"/>
                  </a:lnTo>
                  <a:lnTo>
                    <a:pt x="11811" y="120992"/>
                  </a:lnTo>
                  <a:lnTo>
                    <a:pt x="40259" y="140512"/>
                  </a:lnTo>
                  <a:lnTo>
                    <a:pt x="84201" y="151917"/>
                  </a:lnTo>
                  <a:lnTo>
                    <a:pt x="112649" y="163842"/>
                  </a:lnTo>
                  <a:lnTo>
                    <a:pt x="149098" y="170357"/>
                  </a:lnTo>
                  <a:lnTo>
                    <a:pt x="190373" y="170357"/>
                  </a:lnTo>
                  <a:lnTo>
                    <a:pt x="234315" y="185000"/>
                  </a:lnTo>
                  <a:lnTo>
                    <a:pt x="283718" y="188798"/>
                  </a:lnTo>
                  <a:lnTo>
                    <a:pt x="337312" y="181203"/>
                  </a:lnTo>
                  <a:lnTo>
                    <a:pt x="381254" y="189344"/>
                  </a:lnTo>
                  <a:lnTo>
                    <a:pt x="425831" y="190969"/>
                  </a:lnTo>
                  <a:lnTo>
                    <a:pt x="472440" y="185547"/>
                  </a:lnTo>
                  <a:lnTo>
                    <a:pt x="518668" y="193687"/>
                  </a:lnTo>
                  <a:lnTo>
                    <a:pt x="567944" y="200202"/>
                  </a:lnTo>
                  <a:lnTo>
                    <a:pt x="616712" y="196938"/>
                  </a:lnTo>
                  <a:lnTo>
                    <a:pt x="673100" y="206171"/>
                  </a:lnTo>
                  <a:lnTo>
                    <a:pt x="730504" y="206171"/>
                  </a:lnTo>
                  <a:lnTo>
                    <a:pt x="788416" y="194767"/>
                  </a:lnTo>
                  <a:lnTo>
                    <a:pt x="838200" y="202361"/>
                  </a:lnTo>
                  <a:lnTo>
                    <a:pt x="890270" y="206171"/>
                  </a:lnTo>
                  <a:lnTo>
                    <a:pt x="938022" y="206705"/>
                  </a:lnTo>
                  <a:lnTo>
                    <a:pt x="991108" y="212128"/>
                  </a:lnTo>
                  <a:lnTo>
                    <a:pt x="1042035" y="206171"/>
                  </a:lnTo>
                  <a:lnTo>
                    <a:pt x="1090930" y="192608"/>
                  </a:lnTo>
                  <a:lnTo>
                    <a:pt x="1132713" y="194233"/>
                  </a:lnTo>
                  <a:lnTo>
                    <a:pt x="1172337" y="190436"/>
                  </a:lnTo>
                  <a:lnTo>
                    <a:pt x="1210945" y="186093"/>
                  </a:lnTo>
                  <a:lnTo>
                    <a:pt x="1252855" y="187718"/>
                  </a:lnTo>
                  <a:lnTo>
                    <a:pt x="1330071" y="176326"/>
                  </a:lnTo>
                  <a:lnTo>
                    <a:pt x="1377315" y="175780"/>
                  </a:lnTo>
                  <a:lnTo>
                    <a:pt x="1420114" y="168186"/>
                  </a:lnTo>
                  <a:lnTo>
                    <a:pt x="1457706" y="160591"/>
                  </a:lnTo>
                  <a:lnTo>
                    <a:pt x="1525270" y="151371"/>
                  </a:lnTo>
                  <a:lnTo>
                    <a:pt x="1566037" y="133464"/>
                  </a:lnTo>
                  <a:lnTo>
                    <a:pt x="1580007" y="114477"/>
                  </a:lnTo>
                  <a:lnTo>
                    <a:pt x="1569212" y="100368"/>
                  </a:lnTo>
                  <a:lnTo>
                    <a:pt x="1539240" y="88430"/>
                  </a:lnTo>
                  <a:lnTo>
                    <a:pt x="1489329" y="78130"/>
                  </a:lnTo>
                  <a:lnTo>
                    <a:pt x="1456055" y="67818"/>
                  </a:lnTo>
                  <a:lnTo>
                    <a:pt x="1375156" y="64566"/>
                  </a:lnTo>
                  <a:lnTo>
                    <a:pt x="1328420" y="55333"/>
                  </a:lnTo>
                  <a:lnTo>
                    <a:pt x="1277493" y="51003"/>
                  </a:lnTo>
                  <a:lnTo>
                    <a:pt x="1224407" y="52628"/>
                  </a:lnTo>
                  <a:lnTo>
                    <a:pt x="1176147" y="46113"/>
                  </a:lnTo>
                  <a:lnTo>
                    <a:pt x="1125728" y="39611"/>
                  </a:lnTo>
                  <a:lnTo>
                    <a:pt x="1071499" y="42316"/>
                  </a:lnTo>
                  <a:lnTo>
                    <a:pt x="1026033" y="34175"/>
                  </a:lnTo>
                  <a:lnTo>
                    <a:pt x="979805" y="36893"/>
                  </a:lnTo>
                  <a:lnTo>
                    <a:pt x="931037" y="41770"/>
                  </a:lnTo>
                  <a:lnTo>
                    <a:pt x="884936" y="31470"/>
                  </a:lnTo>
                  <a:lnTo>
                    <a:pt x="835025" y="21704"/>
                  </a:lnTo>
                  <a:lnTo>
                    <a:pt x="788416" y="21704"/>
                  </a:lnTo>
                  <a:lnTo>
                    <a:pt x="765302" y="16281"/>
                  </a:lnTo>
                  <a:lnTo>
                    <a:pt x="720852" y="15735"/>
                  </a:lnTo>
                  <a:lnTo>
                    <a:pt x="676783" y="17907"/>
                  </a:lnTo>
                  <a:lnTo>
                    <a:pt x="629031" y="8140"/>
                  </a:lnTo>
                  <a:lnTo>
                    <a:pt x="581406" y="2717"/>
                  </a:lnTo>
                  <a:lnTo>
                    <a:pt x="536321" y="5969"/>
                  </a:lnTo>
                  <a:lnTo>
                    <a:pt x="484759" y="0"/>
                  </a:lnTo>
                  <a:close/>
                </a:path>
              </a:pathLst>
            </a:custGeom>
            <a:solidFill>
              <a:srgbClr val="F4B8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3818889" y="6455841"/>
              <a:ext cx="1353185" cy="173355"/>
            </a:xfrm>
            <a:custGeom>
              <a:avLst/>
              <a:gdLst/>
              <a:ahLst/>
              <a:cxnLst/>
              <a:rect l="l" t="t" r="r" b="b"/>
              <a:pathLst>
                <a:path w="1353185" h="173354">
                  <a:moveTo>
                    <a:pt x="414782" y="0"/>
                  </a:moveTo>
                  <a:lnTo>
                    <a:pt x="373507" y="546"/>
                  </a:lnTo>
                  <a:lnTo>
                    <a:pt x="334390" y="5981"/>
                  </a:lnTo>
                  <a:lnTo>
                    <a:pt x="286131" y="2184"/>
                  </a:lnTo>
                  <a:lnTo>
                    <a:pt x="241173" y="5981"/>
                  </a:lnTo>
                  <a:lnTo>
                    <a:pt x="199898" y="13601"/>
                  </a:lnTo>
                  <a:lnTo>
                    <a:pt x="162433" y="11429"/>
                  </a:lnTo>
                  <a:lnTo>
                    <a:pt x="129159" y="16319"/>
                  </a:lnTo>
                  <a:lnTo>
                    <a:pt x="99187" y="26657"/>
                  </a:lnTo>
                  <a:lnTo>
                    <a:pt x="43942" y="34277"/>
                  </a:lnTo>
                  <a:lnTo>
                    <a:pt x="9651" y="55486"/>
                  </a:lnTo>
                  <a:lnTo>
                    <a:pt x="0" y="79959"/>
                  </a:lnTo>
                  <a:lnTo>
                    <a:pt x="10668" y="97916"/>
                  </a:lnTo>
                  <a:lnTo>
                    <a:pt x="34798" y="113690"/>
                  </a:lnTo>
                  <a:lnTo>
                    <a:pt x="72389" y="122389"/>
                  </a:lnTo>
                  <a:lnTo>
                    <a:pt x="97027" y="132181"/>
                  </a:lnTo>
                  <a:lnTo>
                    <a:pt x="128143" y="137071"/>
                  </a:lnTo>
                  <a:lnTo>
                    <a:pt x="162940" y="137071"/>
                  </a:lnTo>
                  <a:lnTo>
                    <a:pt x="200913" y="149047"/>
                  </a:lnTo>
                  <a:lnTo>
                    <a:pt x="242824" y="152311"/>
                  </a:lnTo>
                  <a:lnTo>
                    <a:pt x="288798" y="146316"/>
                  </a:lnTo>
                  <a:lnTo>
                    <a:pt x="326389" y="153390"/>
                  </a:lnTo>
                  <a:lnTo>
                    <a:pt x="364363" y="153936"/>
                  </a:lnTo>
                  <a:lnTo>
                    <a:pt x="404622" y="149580"/>
                  </a:lnTo>
                  <a:lnTo>
                    <a:pt x="442087" y="154482"/>
                  </a:lnTo>
                  <a:lnTo>
                    <a:pt x="481202" y="156108"/>
                  </a:lnTo>
                  <a:lnTo>
                    <a:pt x="521462" y="150672"/>
                  </a:lnTo>
                  <a:lnTo>
                    <a:pt x="569722" y="158292"/>
                  </a:lnTo>
                  <a:lnTo>
                    <a:pt x="619506" y="158292"/>
                  </a:lnTo>
                  <a:lnTo>
                    <a:pt x="668274" y="149580"/>
                  </a:lnTo>
                  <a:lnTo>
                    <a:pt x="712724" y="157200"/>
                  </a:lnTo>
                  <a:lnTo>
                    <a:pt x="759968" y="164274"/>
                  </a:lnTo>
                  <a:lnTo>
                    <a:pt x="802259" y="166446"/>
                  </a:lnTo>
                  <a:lnTo>
                    <a:pt x="848360" y="172973"/>
                  </a:lnTo>
                  <a:lnTo>
                    <a:pt x="892301" y="170802"/>
                  </a:lnTo>
                  <a:lnTo>
                    <a:pt x="935736" y="161556"/>
                  </a:lnTo>
                  <a:lnTo>
                    <a:pt x="971042" y="163182"/>
                  </a:lnTo>
                  <a:lnTo>
                    <a:pt x="1005332" y="159918"/>
                  </a:lnTo>
                  <a:lnTo>
                    <a:pt x="1038098" y="156108"/>
                  </a:lnTo>
                  <a:lnTo>
                    <a:pt x="1073912" y="157746"/>
                  </a:lnTo>
                  <a:lnTo>
                    <a:pt x="1139825" y="149047"/>
                  </a:lnTo>
                  <a:lnTo>
                    <a:pt x="1180084" y="148501"/>
                  </a:lnTo>
                  <a:lnTo>
                    <a:pt x="1216533" y="142519"/>
                  </a:lnTo>
                  <a:lnTo>
                    <a:pt x="1249172" y="135991"/>
                  </a:lnTo>
                  <a:lnTo>
                    <a:pt x="1307084" y="128917"/>
                  </a:lnTo>
                  <a:lnTo>
                    <a:pt x="1341374" y="114223"/>
                  </a:lnTo>
                  <a:lnTo>
                    <a:pt x="1353185" y="98450"/>
                  </a:lnTo>
                  <a:lnTo>
                    <a:pt x="1344040" y="87579"/>
                  </a:lnTo>
                  <a:lnTo>
                    <a:pt x="1318260" y="77787"/>
                  </a:lnTo>
                  <a:lnTo>
                    <a:pt x="1275969" y="69621"/>
                  </a:lnTo>
                  <a:lnTo>
                    <a:pt x="1247521" y="61467"/>
                  </a:lnTo>
                  <a:lnTo>
                    <a:pt x="1177925" y="58204"/>
                  </a:lnTo>
                  <a:lnTo>
                    <a:pt x="1138301" y="51130"/>
                  </a:lnTo>
                  <a:lnTo>
                    <a:pt x="1094867" y="47866"/>
                  </a:lnTo>
                  <a:lnTo>
                    <a:pt x="1049274" y="48958"/>
                  </a:lnTo>
                  <a:lnTo>
                    <a:pt x="1007999" y="43522"/>
                  </a:lnTo>
                  <a:lnTo>
                    <a:pt x="964564" y="38620"/>
                  </a:lnTo>
                  <a:lnTo>
                    <a:pt x="919099" y="40805"/>
                  </a:lnTo>
                  <a:lnTo>
                    <a:pt x="879475" y="32092"/>
                  </a:lnTo>
                  <a:lnTo>
                    <a:pt x="838708" y="31546"/>
                  </a:lnTo>
                  <a:lnTo>
                    <a:pt x="796289" y="33731"/>
                  </a:lnTo>
                  <a:lnTo>
                    <a:pt x="755142" y="22847"/>
                  </a:lnTo>
                  <a:lnTo>
                    <a:pt x="709549" y="11976"/>
                  </a:lnTo>
                  <a:lnTo>
                    <a:pt x="668274" y="9791"/>
                  </a:lnTo>
                  <a:lnTo>
                    <a:pt x="648462" y="5448"/>
                  </a:lnTo>
                  <a:lnTo>
                    <a:pt x="610362" y="4902"/>
                  </a:lnTo>
                  <a:lnTo>
                    <a:pt x="573405" y="7073"/>
                  </a:lnTo>
                  <a:lnTo>
                    <a:pt x="534288" y="1092"/>
                  </a:lnTo>
                  <a:lnTo>
                    <a:pt x="495681" y="546"/>
                  </a:lnTo>
                  <a:lnTo>
                    <a:pt x="458724" y="4356"/>
                  </a:lnTo>
                  <a:lnTo>
                    <a:pt x="414782" y="0"/>
                  </a:lnTo>
                  <a:close/>
                </a:path>
              </a:pathLst>
            </a:custGeom>
            <a:solidFill>
              <a:srgbClr val="F5C5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3511550" y="6416687"/>
              <a:ext cx="1798955" cy="266065"/>
            </a:xfrm>
            <a:custGeom>
              <a:avLst/>
              <a:gdLst/>
              <a:ahLst/>
              <a:cxnLst/>
              <a:rect l="l" t="t" r="r" b="b"/>
              <a:pathLst>
                <a:path w="1798954" h="266065">
                  <a:moveTo>
                    <a:pt x="33782" y="88112"/>
                  </a:moveTo>
                  <a:lnTo>
                    <a:pt x="17145" y="84683"/>
                  </a:lnTo>
                  <a:lnTo>
                    <a:pt x="4825" y="76123"/>
                  </a:lnTo>
                  <a:lnTo>
                    <a:pt x="0" y="65265"/>
                  </a:lnTo>
                </a:path>
                <a:path w="1798954" h="266065">
                  <a:moveTo>
                    <a:pt x="0" y="65265"/>
                  </a:moveTo>
                  <a:lnTo>
                    <a:pt x="4825" y="53848"/>
                  </a:lnTo>
                  <a:lnTo>
                    <a:pt x="17145" y="46228"/>
                  </a:lnTo>
                  <a:lnTo>
                    <a:pt x="33782" y="42418"/>
                  </a:lnTo>
                </a:path>
                <a:path w="1798954" h="266065">
                  <a:moveTo>
                    <a:pt x="33782" y="42418"/>
                  </a:moveTo>
                  <a:lnTo>
                    <a:pt x="50419" y="46228"/>
                  </a:lnTo>
                  <a:lnTo>
                    <a:pt x="62737" y="53848"/>
                  </a:lnTo>
                  <a:lnTo>
                    <a:pt x="67563" y="65265"/>
                  </a:lnTo>
                </a:path>
                <a:path w="1798954" h="266065">
                  <a:moveTo>
                    <a:pt x="170561" y="42418"/>
                  </a:moveTo>
                  <a:lnTo>
                    <a:pt x="169290" y="35521"/>
                  </a:lnTo>
                  <a:lnTo>
                    <a:pt x="168910" y="28105"/>
                  </a:lnTo>
                  <a:lnTo>
                    <a:pt x="169925" y="21209"/>
                  </a:lnTo>
                </a:path>
                <a:path w="1798954" h="266065">
                  <a:moveTo>
                    <a:pt x="170561" y="21209"/>
                  </a:moveTo>
                  <a:lnTo>
                    <a:pt x="180594" y="6870"/>
                  </a:lnTo>
                  <a:lnTo>
                    <a:pt x="195961" y="0"/>
                  </a:lnTo>
                  <a:lnTo>
                    <a:pt x="213995" y="2286"/>
                  </a:lnTo>
                </a:path>
                <a:path w="1798954" h="266065">
                  <a:moveTo>
                    <a:pt x="213995" y="3263"/>
                  </a:moveTo>
                  <a:lnTo>
                    <a:pt x="229615" y="13322"/>
                  </a:lnTo>
                  <a:lnTo>
                    <a:pt x="238125" y="27635"/>
                  </a:lnTo>
                  <a:lnTo>
                    <a:pt x="237616" y="44056"/>
                  </a:lnTo>
                </a:path>
                <a:path w="1798954" h="266065">
                  <a:moveTo>
                    <a:pt x="183387" y="138696"/>
                  </a:moveTo>
                  <a:lnTo>
                    <a:pt x="186689" y="146126"/>
                  </a:lnTo>
                  <a:lnTo>
                    <a:pt x="188213" y="153543"/>
                  </a:lnTo>
                  <a:lnTo>
                    <a:pt x="187705" y="161544"/>
                  </a:lnTo>
                </a:path>
                <a:path w="1798954" h="266065">
                  <a:moveTo>
                    <a:pt x="186689" y="161544"/>
                  </a:moveTo>
                  <a:lnTo>
                    <a:pt x="179197" y="176225"/>
                  </a:lnTo>
                  <a:lnTo>
                    <a:pt x="164084" y="184937"/>
                  </a:lnTo>
                  <a:lnTo>
                    <a:pt x="146430" y="186016"/>
                  </a:lnTo>
                </a:path>
                <a:path w="1798954" h="266065">
                  <a:moveTo>
                    <a:pt x="146430" y="186016"/>
                  </a:moveTo>
                  <a:lnTo>
                    <a:pt x="129921" y="177622"/>
                  </a:lnTo>
                  <a:lnTo>
                    <a:pt x="120014" y="163639"/>
                  </a:lnTo>
                  <a:lnTo>
                    <a:pt x="117475" y="146862"/>
                  </a:lnTo>
                </a:path>
                <a:path w="1798954" h="266065">
                  <a:moveTo>
                    <a:pt x="466598" y="55473"/>
                  </a:moveTo>
                  <a:lnTo>
                    <a:pt x="463423" y="48056"/>
                  </a:lnTo>
                  <a:lnTo>
                    <a:pt x="463423" y="40055"/>
                  </a:lnTo>
                  <a:lnTo>
                    <a:pt x="465074" y="32626"/>
                  </a:lnTo>
                </a:path>
                <a:path w="1798954" h="266065">
                  <a:moveTo>
                    <a:pt x="465074" y="32626"/>
                  </a:moveTo>
                  <a:lnTo>
                    <a:pt x="475361" y="19405"/>
                  </a:lnTo>
                  <a:lnTo>
                    <a:pt x="491109" y="13042"/>
                  </a:lnTo>
                  <a:lnTo>
                    <a:pt x="510032" y="15163"/>
                  </a:lnTo>
                </a:path>
                <a:path w="1798954" h="266065">
                  <a:moveTo>
                    <a:pt x="510032" y="14681"/>
                  </a:moveTo>
                  <a:lnTo>
                    <a:pt x="524383" y="24599"/>
                  </a:lnTo>
                  <a:lnTo>
                    <a:pt x="532638" y="40030"/>
                  </a:lnTo>
                  <a:lnTo>
                    <a:pt x="532129" y="57111"/>
                  </a:lnTo>
                </a:path>
                <a:path w="1798954" h="266065">
                  <a:moveTo>
                    <a:pt x="867283" y="88112"/>
                  </a:moveTo>
                  <a:lnTo>
                    <a:pt x="864108" y="80683"/>
                  </a:lnTo>
                  <a:lnTo>
                    <a:pt x="864108" y="72694"/>
                  </a:lnTo>
                  <a:lnTo>
                    <a:pt x="865377" y="65265"/>
                  </a:lnTo>
                </a:path>
                <a:path w="1798954" h="266065">
                  <a:moveTo>
                    <a:pt x="865632" y="65265"/>
                  </a:moveTo>
                  <a:lnTo>
                    <a:pt x="875919" y="51866"/>
                  </a:lnTo>
                  <a:lnTo>
                    <a:pt x="891666" y="45681"/>
                  </a:lnTo>
                  <a:lnTo>
                    <a:pt x="910716" y="47752"/>
                  </a:lnTo>
                </a:path>
                <a:path w="1798954" h="266065">
                  <a:moveTo>
                    <a:pt x="910716" y="47320"/>
                  </a:moveTo>
                  <a:lnTo>
                    <a:pt x="925067" y="57785"/>
                  </a:lnTo>
                  <a:lnTo>
                    <a:pt x="933196" y="73215"/>
                  </a:lnTo>
                  <a:lnTo>
                    <a:pt x="932688" y="89738"/>
                  </a:lnTo>
                </a:path>
                <a:path w="1798954" h="266065">
                  <a:moveTo>
                    <a:pt x="1311402" y="48945"/>
                  </a:moveTo>
                  <a:lnTo>
                    <a:pt x="1308735" y="42049"/>
                  </a:lnTo>
                  <a:lnTo>
                    <a:pt x="1308100" y="34632"/>
                  </a:lnTo>
                  <a:lnTo>
                    <a:pt x="1310004" y="27736"/>
                  </a:lnTo>
                </a:path>
                <a:path w="1798954" h="266065">
                  <a:moveTo>
                    <a:pt x="1309751" y="27736"/>
                  </a:moveTo>
                  <a:lnTo>
                    <a:pt x="1320164" y="13398"/>
                  </a:lnTo>
                  <a:lnTo>
                    <a:pt x="1336166" y="6527"/>
                  </a:lnTo>
                  <a:lnTo>
                    <a:pt x="1354836" y="8813"/>
                  </a:lnTo>
                </a:path>
                <a:path w="1798954" h="266065">
                  <a:moveTo>
                    <a:pt x="1354836" y="9791"/>
                  </a:moveTo>
                  <a:lnTo>
                    <a:pt x="1370329" y="19850"/>
                  </a:lnTo>
                  <a:lnTo>
                    <a:pt x="1378965" y="34683"/>
                  </a:lnTo>
                  <a:lnTo>
                    <a:pt x="1377823" y="50584"/>
                  </a:lnTo>
                </a:path>
                <a:path w="1798954" h="266065">
                  <a:moveTo>
                    <a:pt x="1131189" y="221919"/>
                  </a:moveTo>
                  <a:lnTo>
                    <a:pt x="1133855" y="228815"/>
                  </a:lnTo>
                  <a:lnTo>
                    <a:pt x="1134364" y="236232"/>
                  </a:lnTo>
                  <a:lnTo>
                    <a:pt x="1133221" y="243128"/>
                  </a:lnTo>
                </a:path>
                <a:path w="1798954" h="266065">
                  <a:moveTo>
                    <a:pt x="1132713" y="243128"/>
                  </a:moveTo>
                  <a:lnTo>
                    <a:pt x="1124330" y="257987"/>
                  </a:lnTo>
                  <a:lnTo>
                    <a:pt x="1108328" y="265976"/>
                  </a:lnTo>
                  <a:lnTo>
                    <a:pt x="1090929" y="264833"/>
                  </a:lnTo>
                </a:path>
                <a:path w="1798954" h="266065">
                  <a:moveTo>
                    <a:pt x="1090929" y="264350"/>
                  </a:moveTo>
                  <a:lnTo>
                    <a:pt x="1074292" y="255104"/>
                  </a:lnTo>
                  <a:lnTo>
                    <a:pt x="1065657" y="240411"/>
                  </a:lnTo>
                  <a:lnTo>
                    <a:pt x="1065149" y="223545"/>
                  </a:lnTo>
                </a:path>
                <a:path w="1798954" h="266065">
                  <a:moveTo>
                    <a:pt x="1692655" y="158280"/>
                  </a:moveTo>
                  <a:lnTo>
                    <a:pt x="1696465" y="164642"/>
                  </a:lnTo>
                  <a:lnTo>
                    <a:pt x="1697989" y="171538"/>
                  </a:lnTo>
                  <a:lnTo>
                    <a:pt x="1699133" y="179489"/>
                  </a:lnTo>
                </a:path>
                <a:path w="1798954" h="266065">
                  <a:moveTo>
                    <a:pt x="1699133" y="179489"/>
                  </a:moveTo>
                  <a:lnTo>
                    <a:pt x="1691766" y="195021"/>
                  </a:lnTo>
                  <a:lnTo>
                    <a:pt x="1677924" y="205016"/>
                  </a:lnTo>
                  <a:lnTo>
                    <a:pt x="1660525" y="207238"/>
                  </a:lnTo>
                </a:path>
                <a:path w="1798954" h="266065">
                  <a:moveTo>
                    <a:pt x="1660525" y="207238"/>
                  </a:moveTo>
                  <a:lnTo>
                    <a:pt x="1642745" y="201256"/>
                  </a:lnTo>
                  <a:lnTo>
                    <a:pt x="1631569" y="188201"/>
                  </a:lnTo>
                  <a:lnTo>
                    <a:pt x="1628266" y="171335"/>
                  </a:lnTo>
                </a:path>
                <a:path w="1798954" h="266065">
                  <a:moveTo>
                    <a:pt x="630682" y="84848"/>
                  </a:moveTo>
                  <a:lnTo>
                    <a:pt x="629158" y="80492"/>
                  </a:lnTo>
                  <a:lnTo>
                    <a:pt x="629158" y="75057"/>
                  </a:lnTo>
                  <a:lnTo>
                    <a:pt x="629920" y="70167"/>
                  </a:lnTo>
                </a:path>
                <a:path w="1798954" h="266065">
                  <a:moveTo>
                    <a:pt x="630682" y="70167"/>
                  </a:moveTo>
                  <a:lnTo>
                    <a:pt x="637032" y="61455"/>
                  </a:lnTo>
                  <a:lnTo>
                    <a:pt x="647573" y="57111"/>
                  </a:lnTo>
                  <a:lnTo>
                    <a:pt x="659764" y="58191"/>
                  </a:lnTo>
                </a:path>
                <a:path w="1798954" h="266065">
                  <a:moveTo>
                    <a:pt x="659764" y="58737"/>
                  </a:moveTo>
                  <a:lnTo>
                    <a:pt x="670813" y="66205"/>
                  </a:lnTo>
                  <a:lnTo>
                    <a:pt x="675766" y="75806"/>
                  </a:lnTo>
                  <a:lnTo>
                    <a:pt x="675766" y="86474"/>
                  </a:lnTo>
                </a:path>
                <a:path w="1798954" h="266065">
                  <a:moveTo>
                    <a:pt x="1300099" y="133807"/>
                  </a:moveTo>
                  <a:lnTo>
                    <a:pt x="1301750" y="138150"/>
                  </a:lnTo>
                  <a:lnTo>
                    <a:pt x="1301750" y="143586"/>
                  </a:lnTo>
                  <a:lnTo>
                    <a:pt x="1300099" y="148488"/>
                  </a:lnTo>
                </a:path>
                <a:path w="1798954" h="266065">
                  <a:moveTo>
                    <a:pt x="1300099" y="148488"/>
                  </a:moveTo>
                  <a:lnTo>
                    <a:pt x="1292478" y="155943"/>
                  </a:lnTo>
                  <a:lnTo>
                    <a:pt x="1282064" y="159918"/>
                  </a:lnTo>
                  <a:lnTo>
                    <a:pt x="1269491" y="157429"/>
                  </a:lnTo>
                </a:path>
                <a:path w="1798954" h="266065">
                  <a:moveTo>
                    <a:pt x="1269491" y="158280"/>
                  </a:moveTo>
                  <a:lnTo>
                    <a:pt x="1259713" y="150939"/>
                  </a:lnTo>
                  <a:lnTo>
                    <a:pt x="1255014" y="140766"/>
                  </a:lnTo>
                  <a:lnTo>
                    <a:pt x="1256029" y="128905"/>
                  </a:lnTo>
                </a:path>
                <a:path w="1798954" h="266065">
                  <a:moveTo>
                    <a:pt x="740155" y="226809"/>
                  </a:moveTo>
                  <a:lnTo>
                    <a:pt x="742823" y="231165"/>
                  </a:lnTo>
                  <a:lnTo>
                    <a:pt x="743330" y="236601"/>
                  </a:lnTo>
                  <a:lnTo>
                    <a:pt x="743330" y="241503"/>
                  </a:lnTo>
                </a:path>
                <a:path w="1798954" h="266065">
                  <a:moveTo>
                    <a:pt x="743330" y="241503"/>
                  </a:moveTo>
                  <a:lnTo>
                    <a:pt x="737362" y="251625"/>
                  </a:lnTo>
                  <a:lnTo>
                    <a:pt x="726948" y="257251"/>
                  </a:lnTo>
                  <a:lnTo>
                    <a:pt x="714375" y="257822"/>
                  </a:lnTo>
                </a:path>
                <a:path w="1798954" h="266065">
                  <a:moveTo>
                    <a:pt x="714375" y="257822"/>
                  </a:moveTo>
                  <a:lnTo>
                    <a:pt x="703961" y="251841"/>
                  </a:lnTo>
                  <a:lnTo>
                    <a:pt x="697229" y="243128"/>
                  </a:lnTo>
                  <a:lnTo>
                    <a:pt x="696722" y="231711"/>
                  </a:lnTo>
                </a:path>
                <a:path w="1798954" h="266065">
                  <a:moveTo>
                    <a:pt x="1798827" y="91376"/>
                  </a:moveTo>
                  <a:lnTo>
                    <a:pt x="1796414" y="88861"/>
                  </a:lnTo>
                  <a:lnTo>
                    <a:pt x="1795652" y="86360"/>
                  </a:lnTo>
                  <a:lnTo>
                    <a:pt x="1795652" y="83210"/>
                  </a:lnTo>
                </a:path>
                <a:path w="1798954" h="266065">
                  <a:moveTo>
                    <a:pt x="1752219" y="63639"/>
                  </a:moveTo>
                  <a:lnTo>
                    <a:pt x="1750567" y="59283"/>
                  </a:lnTo>
                  <a:lnTo>
                    <a:pt x="1750567" y="54394"/>
                  </a:lnTo>
                  <a:lnTo>
                    <a:pt x="1751076" y="48945"/>
                  </a:lnTo>
                </a:path>
                <a:path w="1798954" h="266065">
                  <a:moveTo>
                    <a:pt x="1750567" y="48945"/>
                  </a:moveTo>
                  <a:lnTo>
                    <a:pt x="1757679" y="40246"/>
                  </a:lnTo>
                  <a:lnTo>
                    <a:pt x="1768602" y="35890"/>
                  </a:lnTo>
                  <a:lnTo>
                    <a:pt x="1781175" y="36982"/>
                  </a:lnTo>
                </a:path>
                <a:path w="1798954" h="266065">
                  <a:moveTo>
                    <a:pt x="1781175" y="37528"/>
                  </a:moveTo>
                  <a:lnTo>
                    <a:pt x="1790191" y="44729"/>
                  </a:lnTo>
                  <a:lnTo>
                    <a:pt x="1795652" y="55257"/>
                  </a:lnTo>
                  <a:lnTo>
                    <a:pt x="1795145" y="66903"/>
                  </a:lnTo>
                </a:path>
                <a:path w="1798954" h="266065">
                  <a:moveTo>
                    <a:pt x="1496440" y="55473"/>
                  </a:moveTo>
                  <a:lnTo>
                    <a:pt x="1495171" y="50584"/>
                  </a:lnTo>
                  <a:lnTo>
                    <a:pt x="1494789" y="46228"/>
                  </a:lnTo>
                  <a:lnTo>
                    <a:pt x="1495552" y="40792"/>
                  </a:lnTo>
                </a:path>
                <a:path w="1798954" h="266065">
                  <a:moveTo>
                    <a:pt x="1494789" y="40792"/>
                  </a:moveTo>
                  <a:lnTo>
                    <a:pt x="1501394" y="31546"/>
                  </a:lnTo>
                  <a:lnTo>
                    <a:pt x="1512570" y="27736"/>
                  </a:lnTo>
                  <a:lnTo>
                    <a:pt x="1525397" y="28829"/>
                  </a:lnTo>
                </a:path>
                <a:path w="1798954" h="266065">
                  <a:moveTo>
                    <a:pt x="1525397" y="29362"/>
                  </a:moveTo>
                  <a:lnTo>
                    <a:pt x="1535302" y="36296"/>
                  </a:lnTo>
                  <a:lnTo>
                    <a:pt x="1539875" y="46443"/>
                  </a:lnTo>
                  <a:lnTo>
                    <a:pt x="1539875" y="57111"/>
                  </a:lnTo>
                </a:path>
              </a:pathLst>
            </a:custGeom>
            <a:ln w="3175">
              <a:solidFill>
                <a:srgbClr val="1F1A1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2" name="object 9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729483" y="5248655"/>
              <a:ext cx="4233672" cy="1609345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735579" y="3541776"/>
              <a:ext cx="4223004" cy="1821180"/>
            </a:xfrm>
            <a:prstGeom prst="rect">
              <a:avLst/>
            </a:prstGeom>
          </p:spPr>
        </p:pic>
      </p:grpSp>
      <p:grpSp>
        <p:nvGrpSpPr>
          <p:cNvPr id="94" name="object 94"/>
          <p:cNvGrpSpPr/>
          <p:nvPr/>
        </p:nvGrpSpPr>
        <p:grpSpPr>
          <a:xfrm>
            <a:off x="2028357" y="135636"/>
            <a:ext cx="5651500" cy="972819"/>
            <a:chOff x="2028357" y="135636"/>
            <a:chExt cx="5651500" cy="972819"/>
          </a:xfrm>
        </p:grpSpPr>
        <p:pic>
          <p:nvPicPr>
            <p:cNvPr id="95" name="object 95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2028357" y="308983"/>
              <a:ext cx="2924729" cy="291953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735067" y="135636"/>
              <a:ext cx="498348" cy="679704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4828031" y="135636"/>
              <a:ext cx="2851404" cy="679704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3346703" y="428244"/>
              <a:ext cx="2756916" cy="679703"/>
            </a:xfrm>
            <a:prstGeom prst="rect">
              <a:avLst/>
            </a:prstGeom>
          </p:spPr>
        </p:pic>
      </p:grpSp>
      <p:sp>
        <p:nvSpPr>
          <p:cNvPr id="99" name="object 9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2281555" marR="5080" indent="-1506220">
              <a:lnSpc>
                <a:spcPts val="2300"/>
              </a:lnSpc>
              <a:spcBef>
                <a:spcPts val="660"/>
              </a:spcBef>
            </a:pPr>
            <a:r>
              <a:rPr spc="-5" dirty="0"/>
              <a:t>Действие препарата </a:t>
            </a:r>
            <a:r>
              <a:rPr spc="-20" dirty="0"/>
              <a:t>Г-КСФ </a:t>
            </a:r>
            <a:r>
              <a:rPr spc="-5" dirty="0"/>
              <a:t>на </a:t>
            </a:r>
            <a:r>
              <a:rPr spc="-10" dirty="0"/>
              <a:t>миграцию  </a:t>
            </a:r>
            <a:r>
              <a:rPr spc="-5" dirty="0"/>
              <a:t>стволовых</a:t>
            </a:r>
            <a:r>
              <a:rPr spc="-35" dirty="0"/>
              <a:t> </a:t>
            </a:r>
            <a:r>
              <a:rPr spc="-5" dirty="0"/>
              <a:t>клеток</a:t>
            </a:r>
          </a:p>
        </p:txBody>
      </p:sp>
      <p:sp>
        <p:nvSpPr>
          <p:cNvPr id="100" name="object 100"/>
          <p:cNvSpPr txBox="1"/>
          <p:nvPr/>
        </p:nvSpPr>
        <p:spPr>
          <a:xfrm>
            <a:off x="2844800" y="3652139"/>
            <a:ext cx="4003675" cy="1600835"/>
          </a:xfrm>
          <a:prstGeom prst="rect">
            <a:avLst/>
          </a:prstGeom>
          <a:ln w="9525">
            <a:solidFill>
              <a:srgbClr val="FF0000"/>
            </a:solidFill>
          </a:ln>
        </p:spPr>
        <p:txBody>
          <a:bodyPr vert="horz" wrap="square" lIns="0" tIns="42544" rIns="0" bIns="0" rtlCol="0">
            <a:spAutoFit/>
          </a:bodyPr>
          <a:lstStyle/>
          <a:p>
            <a:pPr marL="295275" marR="288290" algn="ctr">
              <a:lnSpc>
                <a:spcPct val="100000"/>
              </a:lnSpc>
              <a:spcBef>
                <a:spcPts val="334"/>
              </a:spcBef>
            </a:pPr>
            <a:r>
              <a:rPr sz="1400" b="1" dirty="0">
                <a:solidFill>
                  <a:srgbClr val="FF0000"/>
                </a:solidFill>
                <a:latin typeface="Arial Narrow"/>
                <a:cs typeface="Arial Narrow"/>
              </a:rPr>
              <a:t>Г-КСФ во </a:t>
            </a:r>
            <a:r>
              <a:rPr sz="1400" b="1" spc="-5" dirty="0">
                <a:solidFill>
                  <a:srgbClr val="FF0000"/>
                </a:solidFill>
                <a:latin typeface="Arial Narrow"/>
                <a:cs typeface="Arial Narrow"/>
              </a:rPr>
              <a:t>всех случаях </a:t>
            </a:r>
            <a:r>
              <a:rPr sz="1400" b="1" dirty="0">
                <a:solidFill>
                  <a:srgbClr val="FF0000"/>
                </a:solidFill>
                <a:latin typeface="Arial Narrow"/>
                <a:cs typeface="Arial Narrow"/>
              </a:rPr>
              <a:t>обладал в разной</a:t>
            </a:r>
            <a:r>
              <a:rPr sz="1400" b="1" spc="-130" dirty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sz="1400" b="1" dirty="0">
                <a:solidFill>
                  <a:srgbClr val="FF0000"/>
                </a:solidFill>
                <a:latin typeface="Arial Narrow"/>
                <a:cs typeface="Arial Narrow"/>
              </a:rPr>
              <a:t>мере  </a:t>
            </a:r>
            <a:r>
              <a:rPr sz="1400" b="1" spc="-5" dirty="0">
                <a:solidFill>
                  <a:srgbClr val="FF0000"/>
                </a:solidFill>
                <a:latin typeface="Arial Narrow"/>
                <a:cs typeface="Arial Narrow"/>
              </a:rPr>
              <a:t>выраженным терапевтическим</a:t>
            </a:r>
            <a:r>
              <a:rPr sz="1400" b="1" spc="-65" dirty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Arial Narrow"/>
                <a:cs typeface="Arial Narrow"/>
              </a:rPr>
              <a:t>эффектом.</a:t>
            </a:r>
            <a:endParaRPr sz="1400">
              <a:latin typeface="Arial Narrow"/>
              <a:cs typeface="Arial Narrow"/>
            </a:endParaRPr>
          </a:p>
          <a:p>
            <a:pPr marL="327025" marR="319405" algn="ctr">
              <a:lnSpc>
                <a:spcPct val="100000"/>
              </a:lnSpc>
            </a:pPr>
            <a:r>
              <a:rPr sz="1400" b="1" dirty="0">
                <a:solidFill>
                  <a:srgbClr val="FF0000"/>
                </a:solidFill>
                <a:latin typeface="Arial Narrow"/>
                <a:cs typeface="Arial Narrow"/>
              </a:rPr>
              <a:t>При </a:t>
            </a:r>
            <a:r>
              <a:rPr sz="1400" b="1" spc="-5" dirty="0">
                <a:solidFill>
                  <a:srgbClr val="FF0000"/>
                </a:solidFill>
                <a:latin typeface="Arial Narrow"/>
                <a:cs typeface="Arial Narrow"/>
              </a:rPr>
              <a:t>этом механизмом </a:t>
            </a:r>
            <a:r>
              <a:rPr sz="1400" b="1" dirty="0">
                <a:solidFill>
                  <a:srgbClr val="FF0000"/>
                </a:solidFill>
                <a:latin typeface="Arial Narrow"/>
                <a:cs typeface="Arial Narrow"/>
              </a:rPr>
              <a:t>его действия</a:t>
            </a:r>
            <a:r>
              <a:rPr sz="1400" b="1" spc="-70" dirty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sz="1400" b="1" dirty="0">
                <a:solidFill>
                  <a:srgbClr val="FF0000"/>
                </a:solidFill>
                <a:latin typeface="Arial Narrow"/>
                <a:cs typeface="Arial Narrow"/>
              </a:rPr>
              <a:t>являлась  стимуляция </a:t>
            </a:r>
            <a:r>
              <a:rPr sz="1400" b="1" spc="-5" dirty="0">
                <a:solidFill>
                  <a:srgbClr val="FF0000"/>
                </a:solidFill>
                <a:latin typeface="Arial Narrow"/>
                <a:cs typeface="Arial Narrow"/>
              </a:rPr>
              <a:t>функциональной</a:t>
            </a:r>
            <a:r>
              <a:rPr sz="1400" b="1" spc="-55" dirty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Arial Narrow"/>
                <a:cs typeface="Arial Narrow"/>
              </a:rPr>
              <a:t>активности</a:t>
            </a:r>
            <a:endParaRPr sz="1400">
              <a:latin typeface="Arial Narrow"/>
              <a:cs typeface="Arial Narrow"/>
            </a:endParaRPr>
          </a:p>
          <a:p>
            <a:pPr marL="347980" marR="342265" indent="3810" algn="ctr">
              <a:lnSpc>
                <a:spcPct val="100000"/>
              </a:lnSpc>
            </a:pPr>
            <a:r>
              <a:rPr sz="1400" b="1" spc="-5" dirty="0">
                <a:solidFill>
                  <a:srgbClr val="FF0000"/>
                </a:solidFill>
                <a:latin typeface="Arial Narrow"/>
                <a:cs typeface="Arial Narrow"/>
              </a:rPr>
              <a:t>мультипотентных клеток-предшественников  </a:t>
            </a:r>
            <a:r>
              <a:rPr sz="1400" b="1" dirty="0">
                <a:solidFill>
                  <a:srgbClr val="FF0000"/>
                </a:solidFill>
                <a:latin typeface="Arial Narrow"/>
                <a:cs typeface="Arial Narrow"/>
              </a:rPr>
              <a:t>костного </a:t>
            </a:r>
            <a:r>
              <a:rPr sz="1400" b="1" spc="-5" dirty="0">
                <a:solidFill>
                  <a:srgbClr val="FF0000"/>
                </a:solidFill>
                <a:latin typeface="Arial Narrow"/>
                <a:cs typeface="Arial Narrow"/>
              </a:rPr>
              <a:t>мозга, </a:t>
            </a:r>
            <a:r>
              <a:rPr sz="1400" b="1" dirty="0">
                <a:solidFill>
                  <a:srgbClr val="FF0000"/>
                </a:solidFill>
                <a:latin typeface="Arial Narrow"/>
                <a:cs typeface="Arial Narrow"/>
              </a:rPr>
              <a:t>их мобилизация, миграция</a:t>
            </a:r>
            <a:r>
              <a:rPr sz="1400" b="1" spc="-140" dirty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sz="1400" b="1" dirty="0">
                <a:solidFill>
                  <a:srgbClr val="FF0000"/>
                </a:solidFill>
                <a:latin typeface="Arial Narrow"/>
                <a:cs typeface="Arial Narrow"/>
              </a:rPr>
              <a:t>и,  </a:t>
            </a:r>
            <a:r>
              <a:rPr sz="1400" b="1" spc="-5" dirty="0">
                <a:solidFill>
                  <a:srgbClr val="FF0000"/>
                </a:solidFill>
                <a:latin typeface="Arial Narrow"/>
                <a:cs typeface="Arial Narrow"/>
              </a:rPr>
              <a:t>очевидно, </a:t>
            </a:r>
            <a:r>
              <a:rPr sz="1400" b="1" dirty="0">
                <a:solidFill>
                  <a:srgbClr val="FF0000"/>
                </a:solidFill>
                <a:latin typeface="Arial Narrow"/>
                <a:cs typeface="Arial Narrow"/>
              </a:rPr>
              <a:t>хоминг в</a:t>
            </a:r>
            <a:r>
              <a:rPr sz="1400" b="1" spc="-45" dirty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Arial Narrow"/>
                <a:cs typeface="Arial Narrow"/>
              </a:rPr>
              <a:t>органы-мишени</a:t>
            </a:r>
            <a:endParaRPr sz="14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4875" y="1542986"/>
            <a:ext cx="1870075" cy="98595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76600" y="1685131"/>
            <a:ext cx="1997653" cy="96078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62803" y="1490725"/>
            <a:ext cx="1956364" cy="111125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091590" y="890778"/>
            <a:ext cx="696150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62025" marR="5080" indent="-94996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Arial Narrow"/>
                <a:cs typeface="Arial Narrow"/>
              </a:rPr>
              <a:t>Эксперименты проведены на </a:t>
            </a:r>
            <a:r>
              <a:rPr sz="1600" spc="-10" dirty="0">
                <a:latin typeface="Arial Narrow"/>
                <a:cs typeface="Arial Narrow"/>
              </a:rPr>
              <a:t>мышах </a:t>
            </a:r>
            <a:r>
              <a:rPr sz="1600" spc="-5" dirty="0">
                <a:latin typeface="Arial Narrow"/>
                <a:cs typeface="Arial Narrow"/>
              </a:rPr>
              <a:t>линии C57Bl/6 (возраст - 2 дня после рождения, 4-5  недель, 8-10 недель), BALB/c (10-14 недель), CBA (8-10</a:t>
            </a:r>
            <a:r>
              <a:rPr sz="1600" spc="-130" dirty="0">
                <a:latin typeface="Arial Narrow"/>
                <a:cs typeface="Arial Narrow"/>
              </a:rPr>
              <a:t> </a:t>
            </a:r>
            <a:r>
              <a:rPr sz="1600" spc="-5" dirty="0">
                <a:latin typeface="Arial Narrow"/>
                <a:cs typeface="Arial Narrow"/>
              </a:rPr>
              <a:t>недель).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34339" y="2857957"/>
            <a:ext cx="7549515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Arial Narrow"/>
                <a:cs typeface="Arial Narrow"/>
              </a:rPr>
              <a:t>Животные </a:t>
            </a:r>
            <a:r>
              <a:rPr sz="1400" spc="-5" dirty="0">
                <a:latin typeface="Arial Narrow"/>
                <a:cs typeface="Arial Narrow"/>
              </a:rPr>
              <a:t>получены </a:t>
            </a:r>
            <a:r>
              <a:rPr sz="1400" dirty="0">
                <a:latin typeface="Arial Narrow"/>
                <a:cs typeface="Arial Narrow"/>
              </a:rPr>
              <a:t>из </a:t>
            </a:r>
            <a:r>
              <a:rPr sz="1400" spc="-5" dirty="0">
                <a:latin typeface="Arial Narrow"/>
                <a:cs typeface="Arial Narrow"/>
              </a:rPr>
              <a:t>питомника отдела </a:t>
            </a:r>
            <a:r>
              <a:rPr sz="1400" dirty="0">
                <a:latin typeface="Arial Narrow"/>
                <a:cs typeface="Arial Narrow"/>
              </a:rPr>
              <a:t>биомоделирования </a:t>
            </a:r>
            <a:r>
              <a:rPr sz="1400" spc="-5" dirty="0">
                <a:latin typeface="Arial Narrow"/>
                <a:cs typeface="Arial Narrow"/>
              </a:rPr>
              <a:t>НИИФиРМ им. </a:t>
            </a:r>
            <a:r>
              <a:rPr sz="1400" dirty="0">
                <a:latin typeface="Arial Narrow"/>
                <a:cs typeface="Arial Narrow"/>
              </a:rPr>
              <a:t>Е.Д. </a:t>
            </a:r>
            <a:r>
              <a:rPr sz="1400" spc="-5" dirty="0">
                <a:latin typeface="Arial Narrow"/>
                <a:cs typeface="Arial Narrow"/>
              </a:rPr>
              <a:t>Гольдберга  </a:t>
            </a:r>
            <a:r>
              <a:rPr sz="1400" dirty="0">
                <a:latin typeface="Arial Narrow"/>
                <a:cs typeface="Arial Narrow"/>
              </a:rPr>
              <a:t>(квалификационный </a:t>
            </a:r>
            <a:r>
              <a:rPr sz="1400" spc="-5" dirty="0">
                <a:latin typeface="Arial Narrow"/>
                <a:cs typeface="Arial Narrow"/>
              </a:rPr>
              <a:t>сертификат имеется). </a:t>
            </a:r>
            <a:r>
              <a:rPr sz="1400" dirty="0">
                <a:latin typeface="Arial Narrow"/>
                <a:cs typeface="Arial Narrow"/>
              </a:rPr>
              <a:t>Все манипуляции с </a:t>
            </a:r>
            <a:r>
              <a:rPr sz="1400" spc="-10" dirty="0">
                <a:latin typeface="Arial Narrow"/>
                <a:cs typeface="Arial Narrow"/>
              </a:rPr>
              <a:t>животными </a:t>
            </a:r>
            <a:r>
              <a:rPr sz="1400" spc="-5" dirty="0">
                <a:latin typeface="Arial Narrow"/>
                <a:cs typeface="Arial Narrow"/>
              </a:rPr>
              <a:t>проводили </a:t>
            </a:r>
            <a:r>
              <a:rPr sz="1400" dirty="0">
                <a:latin typeface="Arial Narrow"/>
                <a:cs typeface="Arial Narrow"/>
              </a:rPr>
              <a:t>в </a:t>
            </a:r>
            <a:r>
              <a:rPr sz="1400" spc="-5" dirty="0">
                <a:latin typeface="Arial Narrow"/>
                <a:cs typeface="Arial Narrow"/>
              </a:rPr>
              <a:t>соответствии </a:t>
            </a:r>
            <a:r>
              <a:rPr sz="1400" dirty="0">
                <a:latin typeface="Arial Narrow"/>
                <a:cs typeface="Arial Narrow"/>
              </a:rPr>
              <a:t>с  </a:t>
            </a:r>
            <a:r>
              <a:rPr sz="1400" spc="-5" dirty="0">
                <a:latin typeface="Arial Narrow"/>
                <a:cs typeface="Arial Narrow"/>
              </a:rPr>
              <a:t>Европейской конвенцией </a:t>
            </a:r>
            <a:r>
              <a:rPr sz="1400" dirty="0">
                <a:latin typeface="Arial Narrow"/>
                <a:cs typeface="Arial Narrow"/>
              </a:rPr>
              <a:t>о </a:t>
            </a:r>
            <a:r>
              <a:rPr sz="1400" spc="-5" dirty="0">
                <a:latin typeface="Arial Narrow"/>
                <a:cs typeface="Arial Narrow"/>
              </a:rPr>
              <a:t>защите позвоночных животных, используемых </a:t>
            </a:r>
            <a:r>
              <a:rPr sz="1400" dirty="0">
                <a:latin typeface="Arial Narrow"/>
                <a:cs typeface="Arial Narrow"/>
              </a:rPr>
              <a:t>в </a:t>
            </a:r>
            <a:r>
              <a:rPr sz="1400" spc="-5" dirty="0">
                <a:latin typeface="Arial Narrow"/>
                <a:cs typeface="Arial Narrow"/>
              </a:rPr>
              <a:t>экспериментах или </a:t>
            </a:r>
            <a:r>
              <a:rPr sz="1400" dirty="0">
                <a:latin typeface="Arial Narrow"/>
                <a:cs typeface="Arial Narrow"/>
              </a:rPr>
              <a:t>в </a:t>
            </a:r>
            <a:r>
              <a:rPr sz="1400" spc="-5" dirty="0">
                <a:latin typeface="Arial Narrow"/>
                <a:cs typeface="Arial Narrow"/>
              </a:rPr>
              <a:t>иных  научных </a:t>
            </a:r>
            <a:r>
              <a:rPr sz="1400" dirty="0">
                <a:latin typeface="Arial Narrow"/>
                <a:cs typeface="Arial Narrow"/>
              </a:rPr>
              <a:t>целях. Все </a:t>
            </a:r>
            <a:r>
              <a:rPr sz="1400" spc="-5" dirty="0">
                <a:latin typeface="Arial Narrow"/>
                <a:cs typeface="Arial Narrow"/>
              </a:rPr>
              <a:t>исследования одобрены Комитетом </a:t>
            </a:r>
            <a:r>
              <a:rPr sz="1400" dirty="0">
                <a:latin typeface="Arial Narrow"/>
                <a:cs typeface="Arial Narrow"/>
              </a:rPr>
              <a:t>по </a:t>
            </a:r>
            <a:r>
              <a:rPr sz="1400" spc="-5" dirty="0">
                <a:latin typeface="Arial Narrow"/>
                <a:cs typeface="Arial Narrow"/>
              </a:rPr>
              <a:t>контролю </a:t>
            </a:r>
            <a:r>
              <a:rPr sz="1400" dirty="0">
                <a:latin typeface="Arial Narrow"/>
                <a:cs typeface="Arial Narrow"/>
              </a:rPr>
              <a:t>за </a:t>
            </a:r>
            <a:r>
              <a:rPr sz="1400" spc="-5" dirty="0">
                <a:latin typeface="Arial Narrow"/>
                <a:cs typeface="Arial Narrow"/>
              </a:rPr>
              <a:t>содержанием </a:t>
            </a:r>
            <a:r>
              <a:rPr sz="1400" dirty="0">
                <a:latin typeface="Arial Narrow"/>
                <a:cs typeface="Arial Narrow"/>
              </a:rPr>
              <a:t>и </a:t>
            </a:r>
            <a:r>
              <a:rPr sz="1400" spc="-5" dirty="0">
                <a:latin typeface="Arial Narrow"/>
                <a:cs typeface="Arial Narrow"/>
              </a:rPr>
              <a:t>использованием  лабораторных животных </a:t>
            </a:r>
            <a:r>
              <a:rPr sz="1400" dirty="0">
                <a:latin typeface="Arial Narrow"/>
                <a:cs typeface="Arial Narrow"/>
              </a:rPr>
              <a:t>НИИФиРМ им. Е.Д. </a:t>
            </a:r>
            <a:r>
              <a:rPr sz="1400" spc="-5" dirty="0">
                <a:latin typeface="Arial Narrow"/>
                <a:cs typeface="Arial Narrow"/>
              </a:rPr>
              <a:t>Гольдберга, </a:t>
            </a:r>
            <a:r>
              <a:rPr sz="1400" dirty="0">
                <a:latin typeface="Arial Narrow"/>
                <a:cs typeface="Arial Narrow"/>
              </a:rPr>
              <a:t>Томский</a:t>
            </a:r>
            <a:r>
              <a:rPr sz="1400" spc="-10" dirty="0">
                <a:latin typeface="Arial Narrow"/>
                <a:cs typeface="Arial Narrow"/>
              </a:rPr>
              <a:t> </a:t>
            </a:r>
            <a:r>
              <a:rPr sz="1400" dirty="0">
                <a:latin typeface="Arial Narrow"/>
                <a:cs typeface="Arial Narrow"/>
              </a:rPr>
              <a:t>НИМЦ.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891788" y="359790"/>
            <a:ext cx="13455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>
                <a:solidFill>
                  <a:srgbClr val="006FC0"/>
                </a:solidFill>
                <a:latin typeface="Arial Narrow"/>
                <a:cs typeface="Arial Narrow"/>
              </a:rPr>
              <a:t>Животные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437513" y="4941125"/>
            <a:ext cx="3898265" cy="400685"/>
          </a:xfrm>
          <a:prstGeom prst="rect">
            <a:avLst/>
          </a:prstGeom>
          <a:solidFill>
            <a:srgbClr val="F1DCDB"/>
          </a:solidFill>
        </p:spPr>
        <p:txBody>
          <a:bodyPr vert="horz" wrap="square" lIns="0" tIns="41275" rIns="0" bIns="0" rtlCol="0">
            <a:spAutoFit/>
          </a:bodyPr>
          <a:lstStyle/>
          <a:p>
            <a:pPr marL="448309">
              <a:lnSpc>
                <a:spcPct val="100000"/>
              </a:lnSpc>
              <a:spcBef>
                <a:spcPts val="325"/>
              </a:spcBef>
            </a:pPr>
            <a:r>
              <a:rPr sz="2000" b="1" spc="-5" dirty="0">
                <a:solidFill>
                  <a:srgbClr val="006FC0"/>
                </a:solidFill>
                <a:latin typeface="Arial Narrow"/>
                <a:cs typeface="Arial Narrow"/>
              </a:rPr>
              <a:t>Материал </a:t>
            </a:r>
            <a:r>
              <a:rPr sz="2000" b="1" dirty="0">
                <a:solidFill>
                  <a:srgbClr val="006FC0"/>
                </a:solidFill>
                <a:latin typeface="Arial Narrow"/>
                <a:cs typeface="Arial Narrow"/>
              </a:rPr>
              <a:t>для</a:t>
            </a:r>
            <a:r>
              <a:rPr sz="2000" b="1" spc="-65" dirty="0">
                <a:solidFill>
                  <a:srgbClr val="006FC0"/>
                </a:solidFill>
                <a:latin typeface="Arial Narrow"/>
                <a:cs typeface="Arial Narrow"/>
              </a:rPr>
              <a:t> </a:t>
            </a:r>
            <a:r>
              <a:rPr sz="2000" b="1" dirty="0">
                <a:solidFill>
                  <a:srgbClr val="006FC0"/>
                </a:solidFill>
                <a:latin typeface="Arial Narrow"/>
                <a:cs typeface="Arial Narrow"/>
              </a:rPr>
              <a:t>исследования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335333" y="4209986"/>
            <a:ext cx="2472055" cy="1487170"/>
          </a:xfrm>
          <a:prstGeom prst="rect">
            <a:avLst/>
          </a:prstGeom>
          <a:solidFill>
            <a:srgbClr val="F1DCDB"/>
          </a:solidFill>
        </p:spPr>
        <p:txBody>
          <a:bodyPr vert="horz" wrap="square" lIns="0" tIns="46355" rIns="0" bIns="0" rtlCol="0">
            <a:spAutoFit/>
          </a:bodyPr>
          <a:lstStyle/>
          <a:p>
            <a:pPr marL="1170305" marR="86995" indent="640080" algn="r">
              <a:lnSpc>
                <a:spcPct val="100000"/>
              </a:lnSpc>
              <a:spcBef>
                <a:spcPts val="365"/>
              </a:spcBef>
            </a:pPr>
            <a:r>
              <a:rPr sz="1800" dirty="0">
                <a:solidFill>
                  <a:srgbClr val="006FC0"/>
                </a:solidFill>
                <a:latin typeface="Arial Narrow"/>
                <a:cs typeface="Arial Narrow"/>
              </a:rPr>
              <a:t>К</a:t>
            </a:r>
            <a:r>
              <a:rPr sz="1800" spc="-5" dirty="0">
                <a:solidFill>
                  <a:srgbClr val="006FC0"/>
                </a:solidFill>
                <a:latin typeface="Arial Narrow"/>
                <a:cs typeface="Arial Narrow"/>
              </a:rPr>
              <a:t>р</a:t>
            </a:r>
            <a:r>
              <a:rPr sz="1800" spc="-10" dirty="0">
                <a:solidFill>
                  <a:srgbClr val="006FC0"/>
                </a:solidFill>
                <a:latin typeface="Arial Narrow"/>
                <a:cs typeface="Arial Narrow"/>
              </a:rPr>
              <a:t>о</a:t>
            </a:r>
            <a:r>
              <a:rPr sz="1800" dirty="0">
                <a:solidFill>
                  <a:srgbClr val="006FC0"/>
                </a:solidFill>
                <a:latin typeface="Arial Narrow"/>
                <a:cs typeface="Arial Narrow"/>
              </a:rPr>
              <a:t>вь,  </a:t>
            </a:r>
            <a:r>
              <a:rPr sz="1800" spc="-5" dirty="0">
                <a:solidFill>
                  <a:srgbClr val="006FC0"/>
                </a:solidFill>
                <a:latin typeface="Arial Narrow"/>
                <a:cs typeface="Arial Narrow"/>
              </a:rPr>
              <a:t>костный</a:t>
            </a:r>
            <a:r>
              <a:rPr sz="1800" spc="-85" dirty="0">
                <a:solidFill>
                  <a:srgbClr val="006FC0"/>
                </a:solidFill>
                <a:latin typeface="Arial Narrow"/>
                <a:cs typeface="Arial Narrow"/>
              </a:rPr>
              <a:t> </a:t>
            </a:r>
            <a:r>
              <a:rPr sz="1800" dirty="0">
                <a:solidFill>
                  <a:srgbClr val="006FC0"/>
                </a:solidFill>
                <a:latin typeface="Arial Narrow"/>
                <a:cs typeface="Arial Narrow"/>
              </a:rPr>
              <a:t>мозг,</a:t>
            </a:r>
            <a:endParaRPr sz="1800">
              <a:latin typeface="Arial Narrow"/>
              <a:cs typeface="Arial Narrow"/>
            </a:endParaRPr>
          </a:p>
          <a:p>
            <a:pPr marL="269240" marR="86995" indent="1481455" algn="r">
              <a:lnSpc>
                <a:spcPct val="100000"/>
              </a:lnSpc>
              <a:spcBef>
                <a:spcPts val="5"/>
              </a:spcBef>
            </a:pPr>
            <a:r>
              <a:rPr sz="1800" dirty="0">
                <a:solidFill>
                  <a:srgbClr val="006FC0"/>
                </a:solidFill>
                <a:latin typeface="Arial Narrow"/>
                <a:cs typeface="Arial Narrow"/>
              </a:rPr>
              <a:t>лёгк</a:t>
            </a:r>
            <a:r>
              <a:rPr sz="1800" spc="5" dirty="0">
                <a:solidFill>
                  <a:srgbClr val="006FC0"/>
                </a:solidFill>
                <a:latin typeface="Arial Narrow"/>
                <a:cs typeface="Arial Narrow"/>
              </a:rPr>
              <a:t>и</a:t>
            </a:r>
            <a:r>
              <a:rPr sz="1800" spc="-5" dirty="0">
                <a:solidFill>
                  <a:srgbClr val="006FC0"/>
                </a:solidFill>
                <a:latin typeface="Arial Narrow"/>
                <a:cs typeface="Arial Narrow"/>
              </a:rPr>
              <a:t>е,  поджелудочная</a:t>
            </a:r>
            <a:r>
              <a:rPr sz="1800" spc="-45" dirty="0">
                <a:solidFill>
                  <a:srgbClr val="006FC0"/>
                </a:solidFill>
                <a:latin typeface="Arial Narrow"/>
                <a:cs typeface="Arial Narrow"/>
              </a:rPr>
              <a:t> </a:t>
            </a:r>
            <a:r>
              <a:rPr sz="1800" spc="-5" dirty="0">
                <a:solidFill>
                  <a:srgbClr val="006FC0"/>
                </a:solidFill>
                <a:latin typeface="Arial Narrow"/>
                <a:cs typeface="Arial Narrow"/>
              </a:rPr>
              <a:t>железа,</a:t>
            </a:r>
            <a:endParaRPr sz="1800">
              <a:latin typeface="Arial Narrow"/>
              <a:cs typeface="Arial Narrow"/>
            </a:endParaRPr>
          </a:p>
          <a:p>
            <a:pPr marR="88900" algn="r">
              <a:lnSpc>
                <a:spcPct val="100000"/>
              </a:lnSpc>
            </a:pPr>
            <a:r>
              <a:rPr sz="1800" spc="-5" dirty="0">
                <a:solidFill>
                  <a:srgbClr val="006FC0"/>
                </a:solidFill>
                <a:latin typeface="Arial Narrow"/>
                <a:cs typeface="Arial Narrow"/>
              </a:rPr>
              <a:t>семенники</a:t>
            </a:r>
            <a:endParaRPr sz="18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</TotalTime>
  <Words>4566</Words>
  <Application>Microsoft Office PowerPoint</Application>
  <PresentationFormat>Экран (4:3)</PresentationFormat>
  <Paragraphs>895</Paragraphs>
  <Slides>43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50" baseType="lpstr">
      <vt:lpstr>Arial</vt:lpstr>
      <vt:lpstr>Times New Roman</vt:lpstr>
      <vt:lpstr>Arial Narrow</vt:lpstr>
      <vt:lpstr>Calibri</vt:lpstr>
      <vt:lpstr>Office Theme</vt:lpstr>
      <vt:lpstr>Тема Office</vt:lpstr>
      <vt:lpstr>Презентация</vt:lpstr>
      <vt:lpstr>Презентация PowerPoint</vt:lpstr>
      <vt:lpstr>Схема дифференцировки</vt:lpstr>
      <vt:lpstr>Региональные клетки-предшественники</vt:lpstr>
      <vt:lpstr>Несостоятельность механизмов регенерации глубокого резерва при патологических состояниях</vt:lpstr>
      <vt:lpstr>Концепция о недостаточности и  несостоятельности механизмов  регенерации «глубокого резерва»</vt:lpstr>
      <vt:lpstr>Презентация PowerPoint</vt:lpstr>
      <vt:lpstr>Механизмы регенеративных эффектов Г-КСФ</vt:lpstr>
      <vt:lpstr>Действие препарата Г-КСФ на миграцию  стволовых клеток</vt:lpstr>
      <vt:lpstr>Животные</vt:lpstr>
      <vt:lpstr>Методы исследования</vt:lpstr>
      <vt:lpstr>Презентация PowerPoint</vt:lpstr>
      <vt:lpstr>Презентация PowerPoint</vt:lpstr>
      <vt:lpstr>Объект исследования</vt:lpstr>
      <vt:lpstr>Алгоритм исследования стволовых клеток</vt:lpstr>
      <vt:lpstr>Нейромедиаторная регуляция стволовых клеток</vt:lpstr>
      <vt:lpstr>Презентация PowerPoint</vt:lpstr>
      <vt:lpstr>На модели сахарного диабета типа 1 продемонстрирован значительный  регенеративный эффект при сочетании резерпина, как фактора, снижающего  активность воспаления, и ГПП-1, стимулирующего дифференцировку  предшественников бета-клеток .</vt:lpstr>
      <vt:lpstr>Эффекты резерпина и ГПП1 при сахарном диабете 1</vt:lpstr>
      <vt:lpstr>Эффекты пегилированного ГПП1 (пегГПП1) при сахарном диабете 1</vt:lpstr>
      <vt:lpstr>ПегГПП-1 и стволовые клетки поджелудочной железы при СД1</vt:lpstr>
      <vt:lpstr>Эффекты нейротропных препаратов при фиброзе лёгких</vt:lpstr>
      <vt:lpstr>Механизм действия резерпина, спиперона и галоперидола при фиброзе лёгких</vt:lpstr>
      <vt:lpstr>Механизм действия кетансерина и ципрогептадина при фиброзе лёгких</vt:lpstr>
      <vt:lpstr>Эффекты гиалуронидазы (ГД) при фиброзе лёгких</vt:lpstr>
      <vt:lpstr>Эффекты пегилированной гиалуронидазы (пегГД) при фиброзе лёгких</vt:lpstr>
      <vt:lpstr>Механизм действия пегГД при фиброзе лёгких</vt:lpstr>
      <vt:lpstr>Эффекты мицеллярная гиалуронидазы (мГД) при фиброзе лёгкого</vt:lpstr>
      <vt:lpstr>Механизм действия мГД при фиброзе лёгких</vt:lpstr>
      <vt:lpstr>Действие ГПП-1 на СD31+ эндотелиальные клетки лёгких у мышей C57BL/6 с сочетанием</vt:lpstr>
      <vt:lpstr>Метаболические нарушения (МН)</vt:lpstr>
      <vt:lpstr>Презентация PowerPoint</vt:lpstr>
      <vt:lpstr>Фибринолитик для лечения COVID-ОРДС</vt:lpstr>
      <vt:lpstr>Презентация PowerPoint</vt:lpstr>
      <vt:lpstr>Презентация PowerPoint</vt:lpstr>
      <vt:lpstr>В России создан первый в мире фибринолитик прямого действия - Тромбовазим</vt:lpstr>
      <vt:lpstr>Презентация PowerPoint</vt:lpstr>
      <vt:lpstr>Тромбовазим осуществляет неплазминовый тромболизис посредством экзогенной протеиназы - СУБТИЛИЗИНА </vt:lpstr>
      <vt:lpstr>Тромбовазим</vt:lpstr>
      <vt:lpstr>Фармакологические свойства Тромбовазима</vt:lpstr>
      <vt:lpstr>Многоцентровое, рандомизированное, плацебо-контролируемое, двойное слепое клиническое исследование препарата Тромбовазим в терапии венозных тромбозов.</vt:lpstr>
      <vt:lpstr>Оценка клинической эффективности при других видах патологии</vt:lpstr>
      <vt:lpstr> Предложение</vt:lpstr>
      <vt:lpstr>СПАСИБО ЗА ВНИМАНИЕ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Стволовые клетки как источник прорывных технологий терапии  дегенеративных заболеваний</dc:title>
  <dc:creator>Доктор</dc:creator>
  <cp:lastModifiedBy>Кравченко Инна Владимировна</cp:lastModifiedBy>
  <cp:revision>2</cp:revision>
  <dcterms:created xsi:type="dcterms:W3CDTF">2020-06-05T19:29:51Z</dcterms:created>
  <dcterms:modified xsi:type="dcterms:W3CDTF">2020-06-18T08:06:47Z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2020-02-25T00:00:00Z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2020-06-05T00:00:00Z</vt:filetime>
  </property>
</Properties>
</file>