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804" r:id="rId2"/>
    <p:sldId id="952" r:id="rId3"/>
    <p:sldId id="940" r:id="rId4"/>
    <p:sldId id="941" r:id="rId5"/>
    <p:sldId id="956" r:id="rId6"/>
    <p:sldId id="942" r:id="rId7"/>
    <p:sldId id="954" r:id="rId8"/>
    <p:sldId id="943" r:id="rId9"/>
    <p:sldId id="947" r:id="rId10"/>
    <p:sldId id="948" r:id="rId11"/>
    <p:sldId id="949" r:id="rId12"/>
    <p:sldId id="951" r:id="rId13"/>
    <p:sldId id="955" r:id="rId14"/>
    <p:sldId id="945" r:id="rId15"/>
    <p:sldId id="939"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03" autoAdjust="0"/>
    <p:restoredTop sz="95411" autoAdjust="0"/>
  </p:normalViewPr>
  <p:slideViewPr>
    <p:cSldViewPr>
      <p:cViewPr varScale="1">
        <p:scale>
          <a:sx n="98" d="100"/>
          <a:sy n="98" d="100"/>
        </p:scale>
        <p:origin x="84" y="312"/>
      </p:cViewPr>
      <p:guideLst>
        <p:guide orient="horz" pos="2160"/>
        <p:guide pos="3840"/>
      </p:guideLst>
    </p:cSldViewPr>
  </p:slideViewPr>
  <p:notesTextViewPr>
    <p:cViewPr>
      <p:scale>
        <a:sx n="1" d="1"/>
        <a:sy n="1" d="1"/>
      </p:scale>
      <p:origin x="0" y="0"/>
    </p:cViewPr>
  </p:notesTextViewPr>
  <p:sorterViewPr>
    <p:cViewPr>
      <p:scale>
        <a:sx n="100" d="100"/>
        <a:sy n="100" d="100"/>
      </p:scale>
      <p:origin x="0" y="-388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4"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8B52E5-B6F5-4C72-91C1-2833A8E49BCA}" type="datetimeFigureOut">
              <a:rPr lang="ru-RU" smtClean="0"/>
              <a:t>05.06.2020</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FC6E5A-B948-4CD4-B15B-18652F573B2B}" type="slidenum">
              <a:rPr lang="ru-RU" smtClean="0"/>
              <a:t>‹#›</a:t>
            </a:fld>
            <a:endParaRPr lang="ru-RU"/>
          </a:p>
        </p:txBody>
      </p:sp>
    </p:spTree>
    <p:extLst>
      <p:ext uri="{BB962C8B-B14F-4D97-AF65-F5344CB8AC3E}">
        <p14:creationId xmlns:p14="http://schemas.microsoft.com/office/powerpoint/2010/main" val="3773180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AC84A0B-49B9-4575-8F3B-C00D7E68077E}" type="slidenum">
              <a:rPr lang="ru-RU" smtClean="0"/>
              <a:pPr/>
              <a:t>1</a:t>
            </a:fld>
            <a:endParaRPr lang="ru-RU"/>
          </a:p>
        </p:txBody>
      </p:sp>
    </p:spTree>
    <p:extLst>
      <p:ext uri="{BB962C8B-B14F-4D97-AF65-F5344CB8AC3E}">
        <p14:creationId xmlns:p14="http://schemas.microsoft.com/office/powerpoint/2010/main" val="1247082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090313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460972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3393635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3883495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2005439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3292175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413720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497403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3153772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2062310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3866783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537889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2984912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831987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8"/>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23710F1-035A-42EF-896F-B972448EB882}" type="datetimeFigureOut">
              <a:rPr lang="ru-RU" smtClean="0"/>
              <a:t>05.06.2020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072312-AD7F-488B-8B6E-DA52ACEB198C}" type="slidenum">
              <a:rPr lang="ru-RU" smtClean="0"/>
              <a:t>‹#›</a:t>
            </a:fld>
            <a:endParaRPr lang="ru-RU"/>
          </a:p>
        </p:txBody>
      </p:sp>
    </p:spTree>
    <p:extLst>
      <p:ext uri="{BB962C8B-B14F-4D97-AF65-F5344CB8AC3E}">
        <p14:creationId xmlns:p14="http://schemas.microsoft.com/office/powerpoint/2010/main" val="124101497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23710F1-035A-42EF-896F-B972448EB882}" type="datetimeFigureOut">
              <a:rPr lang="ru-RU" smtClean="0"/>
              <a:t>05.06.2020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072312-AD7F-488B-8B6E-DA52ACEB198C}" type="slidenum">
              <a:rPr lang="ru-RU" smtClean="0"/>
              <a:t>‹#›</a:t>
            </a:fld>
            <a:endParaRPr lang="ru-RU"/>
          </a:p>
        </p:txBody>
      </p:sp>
    </p:spTree>
    <p:extLst>
      <p:ext uri="{BB962C8B-B14F-4D97-AF65-F5344CB8AC3E}">
        <p14:creationId xmlns:p14="http://schemas.microsoft.com/office/powerpoint/2010/main" val="132636441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1"/>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41"/>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23710F1-035A-42EF-896F-B972448EB882}" type="datetimeFigureOut">
              <a:rPr lang="ru-RU" smtClean="0"/>
              <a:t>05.06.2020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072312-AD7F-488B-8B6E-DA52ACEB198C}" type="slidenum">
              <a:rPr lang="ru-RU" smtClean="0"/>
              <a:t>‹#›</a:t>
            </a:fld>
            <a:endParaRPr lang="ru-RU"/>
          </a:p>
        </p:txBody>
      </p:sp>
    </p:spTree>
    <p:extLst>
      <p:ext uri="{BB962C8B-B14F-4D97-AF65-F5344CB8AC3E}">
        <p14:creationId xmlns:p14="http://schemas.microsoft.com/office/powerpoint/2010/main" val="3488675332"/>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23710F1-035A-42EF-896F-B972448EB882}" type="datetimeFigureOut">
              <a:rPr lang="ru-RU" smtClean="0"/>
              <a:t>05.06.2020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072312-AD7F-488B-8B6E-DA52ACEB198C}" type="slidenum">
              <a:rPr lang="ru-RU" smtClean="0"/>
              <a:t>‹#›</a:t>
            </a:fld>
            <a:endParaRPr lang="ru-RU"/>
          </a:p>
        </p:txBody>
      </p:sp>
    </p:spTree>
    <p:extLst>
      <p:ext uri="{BB962C8B-B14F-4D97-AF65-F5344CB8AC3E}">
        <p14:creationId xmlns:p14="http://schemas.microsoft.com/office/powerpoint/2010/main" val="341622937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3"/>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23710F1-035A-42EF-896F-B972448EB882}" type="datetimeFigureOut">
              <a:rPr lang="ru-RU" smtClean="0"/>
              <a:t>05.06.2020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072312-AD7F-488B-8B6E-DA52ACEB198C}" type="slidenum">
              <a:rPr lang="ru-RU" smtClean="0"/>
              <a:t>‹#›</a:t>
            </a:fld>
            <a:endParaRPr lang="ru-RU"/>
          </a:p>
        </p:txBody>
      </p:sp>
    </p:spTree>
    <p:extLst>
      <p:ext uri="{BB962C8B-B14F-4D97-AF65-F5344CB8AC3E}">
        <p14:creationId xmlns:p14="http://schemas.microsoft.com/office/powerpoint/2010/main" val="247959754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23710F1-035A-42EF-896F-B972448EB882}" type="datetimeFigureOut">
              <a:rPr lang="ru-RU" smtClean="0"/>
              <a:t>05.06.2020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9072312-AD7F-488B-8B6E-DA52ACEB198C}" type="slidenum">
              <a:rPr lang="ru-RU" smtClean="0"/>
              <a:t>‹#›</a:t>
            </a:fld>
            <a:endParaRPr lang="ru-RU"/>
          </a:p>
        </p:txBody>
      </p:sp>
    </p:spTree>
    <p:extLst>
      <p:ext uri="{BB962C8B-B14F-4D97-AF65-F5344CB8AC3E}">
        <p14:creationId xmlns:p14="http://schemas.microsoft.com/office/powerpoint/2010/main" val="338461634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23710F1-035A-42EF-896F-B972448EB882}" type="datetimeFigureOut">
              <a:rPr lang="ru-RU" smtClean="0"/>
              <a:t>05.06.2020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9072312-AD7F-488B-8B6E-DA52ACEB198C}" type="slidenum">
              <a:rPr lang="ru-RU" smtClean="0"/>
              <a:t>‹#›</a:t>
            </a:fld>
            <a:endParaRPr lang="ru-RU"/>
          </a:p>
        </p:txBody>
      </p:sp>
    </p:spTree>
    <p:extLst>
      <p:ext uri="{BB962C8B-B14F-4D97-AF65-F5344CB8AC3E}">
        <p14:creationId xmlns:p14="http://schemas.microsoft.com/office/powerpoint/2010/main" val="428206007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23710F1-035A-42EF-896F-B972448EB882}" type="datetimeFigureOut">
              <a:rPr lang="ru-RU" smtClean="0"/>
              <a:t>05.06.2020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9072312-AD7F-488B-8B6E-DA52ACEB198C}" type="slidenum">
              <a:rPr lang="ru-RU" smtClean="0"/>
              <a:t>‹#›</a:t>
            </a:fld>
            <a:endParaRPr lang="ru-RU"/>
          </a:p>
        </p:txBody>
      </p:sp>
    </p:spTree>
    <p:extLst>
      <p:ext uri="{BB962C8B-B14F-4D97-AF65-F5344CB8AC3E}">
        <p14:creationId xmlns:p14="http://schemas.microsoft.com/office/powerpoint/2010/main" val="245732562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23710F1-035A-42EF-896F-B972448EB882}" type="datetimeFigureOut">
              <a:rPr lang="ru-RU" smtClean="0"/>
              <a:t>05.06.2020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9072312-AD7F-488B-8B6E-DA52ACEB198C}" type="slidenum">
              <a:rPr lang="ru-RU" smtClean="0"/>
              <a:t>‹#›</a:t>
            </a:fld>
            <a:endParaRPr lang="ru-RU"/>
          </a:p>
        </p:txBody>
      </p:sp>
    </p:spTree>
    <p:extLst>
      <p:ext uri="{BB962C8B-B14F-4D97-AF65-F5344CB8AC3E}">
        <p14:creationId xmlns:p14="http://schemas.microsoft.com/office/powerpoint/2010/main" val="208357030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23710F1-035A-42EF-896F-B972448EB882}" type="datetimeFigureOut">
              <a:rPr lang="ru-RU" smtClean="0"/>
              <a:t>05.06.2020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9072312-AD7F-488B-8B6E-DA52ACEB198C}" type="slidenum">
              <a:rPr lang="ru-RU" smtClean="0"/>
              <a:t>‹#›</a:t>
            </a:fld>
            <a:endParaRPr lang="ru-RU"/>
          </a:p>
        </p:txBody>
      </p:sp>
    </p:spTree>
    <p:extLst>
      <p:ext uri="{BB962C8B-B14F-4D97-AF65-F5344CB8AC3E}">
        <p14:creationId xmlns:p14="http://schemas.microsoft.com/office/powerpoint/2010/main" val="2624202"/>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23710F1-035A-42EF-896F-B972448EB882}" type="datetimeFigureOut">
              <a:rPr lang="ru-RU" smtClean="0"/>
              <a:t>05.06.2020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9072312-AD7F-488B-8B6E-DA52ACEB198C}" type="slidenum">
              <a:rPr lang="ru-RU" smtClean="0"/>
              <a:t>‹#›</a:t>
            </a:fld>
            <a:endParaRPr lang="ru-RU"/>
          </a:p>
        </p:txBody>
      </p:sp>
    </p:spTree>
    <p:extLst>
      <p:ext uri="{BB962C8B-B14F-4D97-AF65-F5344CB8AC3E}">
        <p14:creationId xmlns:p14="http://schemas.microsoft.com/office/powerpoint/2010/main" val="268358412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3710F1-035A-42EF-896F-B972448EB882}" type="datetimeFigureOut">
              <a:rPr lang="ru-RU" smtClean="0"/>
              <a:t>05.06.2020</a:t>
            </a:fld>
            <a:endParaRPr lang="ru-RU"/>
          </a:p>
        </p:txBody>
      </p:sp>
      <p:sp>
        <p:nvSpPr>
          <p:cNvPr id="5" name="Нижний колонтитул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72312-AD7F-488B-8B6E-DA52ACEB198C}" type="slidenum">
              <a:rPr lang="ru-RU" smtClean="0"/>
              <a:t>‹#›</a:t>
            </a:fld>
            <a:endParaRPr lang="ru-RU"/>
          </a:p>
        </p:txBody>
      </p:sp>
    </p:spTree>
    <p:extLst>
      <p:ext uri="{BB962C8B-B14F-4D97-AF65-F5344CB8AC3E}">
        <p14:creationId xmlns:p14="http://schemas.microsoft.com/office/powerpoint/2010/main" val="3524800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7.jpg"/><Relationship Id="rId13"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0.jpg"/><Relationship Id="rId5" Type="http://schemas.openxmlformats.org/officeDocument/2006/relationships/image" Target="../media/image3.png"/><Relationship Id="rId10" Type="http://schemas.openxmlformats.org/officeDocument/2006/relationships/image" Target="../media/image39.jpg"/><Relationship Id="rId4" Type="http://schemas.openxmlformats.org/officeDocument/2006/relationships/image" Target="../media/image2.png"/><Relationship Id="rId9" Type="http://schemas.openxmlformats.org/officeDocument/2006/relationships/image" Target="../media/image38.jpg"/><Relationship Id="rId1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7.jpeg"/><Relationship Id="rId4" Type="http://schemas.openxmlformats.org/officeDocument/2006/relationships/image" Target="../media/image2.png"/><Relationship Id="rId9" Type="http://schemas.openxmlformats.org/officeDocument/2006/relationships/image" Target="../media/image46.jpe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1.gif"/><Relationship Id="rId5" Type="http://schemas.openxmlformats.org/officeDocument/2006/relationships/image" Target="../media/image3.png"/><Relationship Id="rId10" Type="http://schemas.openxmlformats.org/officeDocument/2006/relationships/image" Target="../media/image50.png"/><Relationship Id="rId4" Type="http://schemas.openxmlformats.org/officeDocument/2006/relationships/image" Target="../media/image2.png"/><Relationship Id="rId9" Type="http://schemas.openxmlformats.org/officeDocument/2006/relationships/image" Target="../media/image49.png"/><Relationship Id="rId1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oleObject" Target="../embeddings/oleObject1.bin"/><Relationship Id="rId18" Type="http://schemas.openxmlformats.org/officeDocument/2006/relationships/image" Target="../media/image57.wmf"/><Relationship Id="rId3" Type="http://schemas.openxmlformats.org/officeDocument/2006/relationships/notesSlide" Target="../notesSlides/notesSlide14.xml"/><Relationship Id="rId7" Type="http://schemas.openxmlformats.org/officeDocument/2006/relationships/image" Target="../media/image4.png"/><Relationship Id="rId12" Type="http://schemas.openxmlformats.org/officeDocument/2006/relationships/image" Target="../media/image60.png"/><Relationship Id="rId17" Type="http://schemas.openxmlformats.org/officeDocument/2006/relationships/oleObject" Target="../embeddings/oleObject3.bin"/><Relationship Id="rId2" Type="http://schemas.openxmlformats.org/officeDocument/2006/relationships/slideLayout" Target="../slideLayouts/slideLayout2.xml"/><Relationship Id="rId16" Type="http://schemas.openxmlformats.org/officeDocument/2006/relationships/image" Target="../media/image56.wmf"/><Relationship Id="rId20" Type="http://schemas.openxmlformats.org/officeDocument/2006/relationships/image" Target="../media/image58.wmf"/><Relationship Id="rId1" Type="http://schemas.openxmlformats.org/officeDocument/2006/relationships/vmlDrawing" Target="../drawings/vmlDrawing1.vml"/><Relationship Id="rId6" Type="http://schemas.openxmlformats.org/officeDocument/2006/relationships/image" Target="../media/image3.png"/><Relationship Id="rId11" Type="http://schemas.openxmlformats.org/officeDocument/2006/relationships/image" Target="../media/image54.png"/><Relationship Id="rId5" Type="http://schemas.openxmlformats.org/officeDocument/2006/relationships/image" Target="../media/image2.png"/><Relationship Id="rId15" Type="http://schemas.openxmlformats.org/officeDocument/2006/relationships/oleObject" Target="../embeddings/oleObject2.bin"/><Relationship Id="rId10" Type="http://schemas.openxmlformats.org/officeDocument/2006/relationships/image" Target="../media/image51.gif"/><Relationship Id="rId19" Type="http://schemas.openxmlformats.org/officeDocument/2006/relationships/oleObject" Target="../embeddings/oleObject4.bin"/><Relationship Id="rId4" Type="http://schemas.openxmlformats.org/officeDocument/2006/relationships/image" Target="../media/image1.png"/><Relationship Id="rId9" Type="http://schemas.openxmlformats.org/officeDocument/2006/relationships/image" Target="../media/image59.png"/><Relationship Id="rId14" Type="http://schemas.openxmlformats.org/officeDocument/2006/relationships/image" Target="../media/image55.wmf"/></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1.gif"/><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hyperlink" Target="https://rmapo.ru/pharmacovid.html" TargetMode="External"/><Relationship Id="rId4" Type="http://schemas.openxmlformats.org/officeDocument/2006/relationships/image" Target="../media/image1.pn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3.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26.png"/><Relationship Id="rId5" Type="http://schemas.openxmlformats.org/officeDocument/2006/relationships/image" Target="../media/image2.png"/><Relationship Id="rId10" Type="http://schemas.openxmlformats.org/officeDocument/2006/relationships/image" Target="../media/image25.png"/><Relationship Id="rId4" Type="http://schemas.openxmlformats.org/officeDocument/2006/relationships/image" Target="../media/image1.png"/><Relationship Id="rId9" Type="http://schemas.openxmlformats.org/officeDocument/2006/relationships/image" Target="../media/image24.jp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1.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33.png"/><Relationship Id="rId4" Type="http://schemas.openxmlformats.org/officeDocument/2006/relationships/image" Target="../media/image1.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5.tiff"/></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861048"/>
            <a:ext cx="12192000" cy="584775"/>
          </a:xfrm>
          <a:prstGeom prst="rect">
            <a:avLst/>
          </a:prstGeom>
          <a:noFill/>
        </p:spPr>
        <p:txBody>
          <a:bodyPr wrap="square" rtlCol="0">
            <a:spAutoFit/>
          </a:bodyPr>
          <a:lstStyle/>
          <a:p>
            <a:pPr algn="ctr"/>
            <a:r>
              <a:rPr lang="ru-RU" sz="3200" dirty="0" smtClean="0"/>
              <a:t>Владимир Васильевич Поройков, член-корр. РАН</a:t>
            </a:r>
            <a:endParaRPr lang="ru-RU" sz="3200" dirty="0"/>
          </a:p>
        </p:txBody>
      </p:sp>
      <p:sp>
        <p:nvSpPr>
          <p:cNvPr id="8" name="TextBox 7"/>
          <p:cNvSpPr txBox="1"/>
          <p:nvPr/>
        </p:nvSpPr>
        <p:spPr>
          <a:xfrm>
            <a:off x="-11305" y="4509120"/>
            <a:ext cx="12192000" cy="523220"/>
          </a:xfrm>
          <a:prstGeom prst="rect">
            <a:avLst/>
          </a:prstGeom>
          <a:noFill/>
        </p:spPr>
        <p:txBody>
          <a:bodyPr wrap="square" rtlCol="0">
            <a:spAutoFit/>
          </a:bodyPr>
          <a:lstStyle/>
          <a:p>
            <a:pPr algn="ctr"/>
            <a:r>
              <a:rPr lang="ru-RU" sz="2800" dirty="0" smtClean="0">
                <a:solidFill>
                  <a:srgbClr val="0070C0"/>
                </a:solidFill>
              </a:rPr>
              <a:t>Институт биомедицинской химии (ИБМХ)</a:t>
            </a:r>
            <a:endParaRPr lang="en-US" sz="2800" dirty="0">
              <a:solidFill>
                <a:srgbClr val="0070C0"/>
              </a:solidFill>
            </a:endParaRPr>
          </a:p>
        </p:txBody>
      </p:sp>
      <p:sp>
        <p:nvSpPr>
          <p:cNvPr id="12" name="Прямоугольник 11"/>
          <p:cNvSpPr/>
          <p:nvPr/>
        </p:nvSpPr>
        <p:spPr>
          <a:xfrm>
            <a:off x="0" y="5157192"/>
            <a:ext cx="12192000" cy="461665"/>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2400" i="1" dirty="0">
                <a:solidFill>
                  <a:srgbClr val="0070C0"/>
                </a:solidFill>
              </a:rPr>
              <a:t>119121, </a:t>
            </a:r>
            <a:r>
              <a:rPr lang="ru-RU" sz="2400" i="1" dirty="0" smtClean="0">
                <a:solidFill>
                  <a:srgbClr val="0070C0"/>
                </a:solidFill>
              </a:rPr>
              <a:t>Москва, Погодинская </a:t>
            </a:r>
            <a:r>
              <a:rPr lang="ru-RU" sz="2400" i="1" dirty="0" err="1" smtClean="0">
                <a:solidFill>
                  <a:srgbClr val="0070C0"/>
                </a:solidFill>
              </a:rPr>
              <a:t>ул</a:t>
            </a:r>
            <a:r>
              <a:rPr lang="ru-RU" sz="2400" i="1" dirty="0" smtClean="0">
                <a:solidFill>
                  <a:srgbClr val="0070C0"/>
                </a:solidFill>
              </a:rPr>
              <a:t>, 10, стр. 8</a:t>
            </a:r>
            <a:endParaRPr lang="ru-RU" sz="2400" i="1" dirty="0">
              <a:solidFill>
                <a:srgbClr val="0070C0"/>
              </a:solidFill>
            </a:endParaRPr>
          </a:p>
        </p:txBody>
      </p:sp>
      <p:sp>
        <p:nvSpPr>
          <p:cNvPr id="9" name="Прямоугольник 8"/>
          <p:cNvSpPr/>
          <p:nvPr/>
        </p:nvSpPr>
        <p:spPr>
          <a:xfrm>
            <a:off x="-26845" y="2204864"/>
            <a:ext cx="12192000" cy="1474571"/>
          </a:xfrm>
          <a:prstGeom prst="rect">
            <a:avLst/>
          </a:prstGeom>
        </p:spPr>
        <p:txBody>
          <a:bodyPr wrap="square">
            <a:spAutoFit/>
          </a:bodyPr>
          <a:lstStyle/>
          <a:p>
            <a:pPr algn="ctr">
              <a:lnSpc>
                <a:spcPct val="130000"/>
              </a:lnSpc>
            </a:pPr>
            <a:r>
              <a:rPr lang="ru-RU" sz="3600" b="1" dirty="0">
                <a:solidFill>
                  <a:srgbClr val="002060"/>
                </a:solidFill>
              </a:rPr>
              <a:t>Компьютерные подходы к поиску фармакологических веществ для терапии COVID-19</a:t>
            </a:r>
            <a:endParaRPr lang="ru-RU" sz="3600" b="1" i="1" dirty="0">
              <a:solidFill>
                <a:srgbClr val="002060"/>
              </a:solidFill>
              <a:latin typeface="+mj-lt"/>
              <a:cs typeface="Segoe UI Semibold" panose="020B0702040204020203" pitchFamily="34" charset="0"/>
            </a:endParaRPr>
          </a:p>
        </p:txBody>
      </p:sp>
      <p:grpSp>
        <p:nvGrpSpPr>
          <p:cNvPr id="4" name="Группа 3"/>
          <p:cNvGrpSpPr/>
          <p:nvPr/>
        </p:nvGrpSpPr>
        <p:grpSpPr>
          <a:xfrm>
            <a:off x="-24680" y="-99392"/>
            <a:ext cx="12204849" cy="822005"/>
            <a:chOff x="-24680" y="-99392"/>
            <a:chExt cx="12204849" cy="822005"/>
          </a:xfrm>
        </p:grpSpPr>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0456" y="44624"/>
              <a:ext cx="1584559" cy="268156"/>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456" y="324388"/>
              <a:ext cx="1584559" cy="296299"/>
            </a:xfrm>
            <a:prstGeom prst="rect">
              <a:avLst/>
            </a:prstGeom>
          </p:spPr>
        </p:pic>
        <p:pic>
          <p:nvPicPr>
            <p:cNvPr id="15" name="Рисунок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80" y="0"/>
              <a:ext cx="2411760" cy="648072"/>
            </a:xfrm>
            <a:prstGeom prst="rect">
              <a:avLst/>
            </a:prstGeom>
          </p:spPr>
        </p:pic>
        <p:pic>
          <p:nvPicPr>
            <p:cNvPr id="16" name="Рисунок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56641" y="0"/>
              <a:ext cx="323528" cy="648072"/>
            </a:xfrm>
            <a:prstGeom prst="rect">
              <a:avLst/>
            </a:prstGeom>
          </p:spPr>
        </p:pic>
        <p:pic>
          <p:nvPicPr>
            <p:cNvPr id="17" name="Рисунок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840" y="-99392"/>
              <a:ext cx="1188441" cy="822005"/>
            </a:xfrm>
            <a:prstGeom prst="rect">
              <a:avLst/>
            </a:prstGeom>
          </p:spPr>
        </p:pic>
      </p:grpSp>
      <p:sp>
        <p:nvSpPr>
          <p:cNvPr id="5" name="Прямоугольник 4"/>
          <p:cNvSpPr/>
          <p:nvPr/>
        </p:nvSpPr>
        <p:spPr>
          <a:xfrm>
            <a:off x="0" y="6388371"/>
            <a:ext cx="12192000" cy="446276"/>
          </a:xfrm>
          <a:prstGeom prst="rect">
            <a:avLst/>
          </a:prstGeom>
          <a:solidFill>
            <a:srgbClr val="0070C0"/>
          </a:solidFill>
        </p:spPr>
        <p:txBody>
          <a:bodyPr wrap="square">
            <a:spAutoFit/>
          </a:bodyPr>
          <a:lstStyle/>
          <a:p>
            <a:pPr algn="ctr"/>
            <a:r>
              <a:rPr lang="ru-RU" sz="2300" b="1" dirty="0">
                <a:solidFill>
                  <a:schemeClr val="bg1"/>
                </a:solidFill>
              </a:rPr>
              <a:t>Научный совет РАН «Лечение COVID-19: новые методы</a:t>
            </a:r>
            <a:r>
              <a:rPr lang="ru-RU" sz="2300" b="1" dirty="0" smtClean="0">
                <a:solidFill>
                  <a:schemeClr val="bg1"/>
                </a:solidFill>
              </a:rPr>
              <a:t>»</a:t>
            </a:r>
            <a:r>
              <a:rPr lang="en-US" sz="2300" b="1" dirty="0">
                <a:solidFill>
                  <a:schemeClr val="bg1"/>
                </a:solidFill>
              </a:rPr>
              <a:t> </a:t>
            </a:r>
            <a:r>
              <a:rPr lang="en-US" sz="2300" b="1" dirty="0" smtClean="0">
                <a:solidFill>
                  <a:schemeClr val="bg1"/>
                </a:solidFill>
              </a:rPr>
              <a:t>- 05.06.2020</a:t>
            </a:r>
            <a:r>
              <a:rPr lang="ru-RU" sz="2300" b="1" dirty="0" smtClean="0">
                <a:solidFill>
                  <a:schemeClr val="bg1"/>
                </a:solidFill>
              </a:rPr>
              <a:t> </a:t>
            </a:r>
            <a:endParaRPr lang="ru-RU" sz="2300" b="1" dirty="0">
              <a:solidFill>
                <a:schemeClr val="bg1"/>
              </a:solidFill>
            </a:endParaRPr>
          </a:p>
        </p:txBody>
      </p:sp>
      <p:pic>
        <p:nvPicPr>
          <p:cNvPr id="6" name="Рисунок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9896" y="188640"/>
            <a:ext cx="1872208" cy="1404156"/>
          </a:xfrm>
          <a:prstGeom prst="rect">
            <a:avLst/>
          </a:prstGeom>
        </p:spPr>
      </p:pic>
    </p:spTree>
    <p:extLst>
      <p:ext uri="{BB962C8B-B14F-4D97-AF65-F5344CB8AC3E}">
        <p14:creationId xmlns:p14="http://schemas.microsoft.com/office/powerpoint/2010/main" val="1195722796"/>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24680" y="-99392"/>
            <a:ext cx="12204849" cy="822005"/>
            <a:chOff x="-24680" y="-99392"/>
            <a:chExt cx="12204849" cy="822005"/>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0456" y="44624"/>
              <a:ext cx="1584559" cy="268156"/>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456" y="324388"/>
              <a:ext cx="1584559" cy="296299"/>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80" y="0"/>
              <a:ext cx="2411760" cy="648072"/>
            </a:xfrm>
            <a:prstGeom prst="rect">
              <a:avLst/>
            </a:prstGeom>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56641" y="0"/>
              <a:ext cx="323528" cy="648072"/>
            </a:xfrm>
            <a:prstGeom prst="rect">
              <a:avLst/>
            </a:prstGeom>
          </p:spPr>
        </p:pic>
        <p:pic>
          <p:nvPicPr>
            <p:cNvPr id="14" name="Рисунок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840" y="-99392"/>
              <a:ext cx="1188441" cy="822005"/>
            </a:xfrm>
            <a:prstGeom prst="rect">
              <a:avLst/>
            </a:prstGeom>
          </p:spPr>
        </p:pic>
      </p:grpSp>
      <p:sp>
        <p:nvSpPr>
          <p:cNvPr id="2" name="TextBox 1"/>
          <p:cNvSpPr txBox="1"/>
          <p:nvPr/>
        </p:nvSpPr>
        <p:spPr>
          <a:xfrm>
            <a:off x="119336" y="3717032"/>
            <a:ext cx="11955110" cy="707886"/>
          </a:xfrm>
          <a:prstGeom prst="rect">
            <a:avLst/>
          </a:prstGeom>
          <a:noFill/>
        </p:spPr>
        <p:txBody>
          <a:bodyPr wrap="square" rtlCol="0">
            <a:spAutoFit/>
          </a:bodyPr>
          <a:lstStyle/>
          <a:p>
            <a:pPr algn="ctr"/>
            <a:r>
              <a:rPr lang="ru-RU" sz="2000" b="1" dirty="0" smtClean="0">
                <a:solidFill>
                  <a:srgbClr val="002060"/>
                </a:solidFill>
              </a:rPr>
              <a:t>Виртуальный скрининг тремя независимыми компьютерными методами из более чем 1 </a:t>
            </a:r>
            <a:r>
              <a:rPr lang="ru-RU" sz="2000" b="1" dirty="0">
                <a:solidFill>
                  <a:srgbClr val="002060"/>
                </a:solidFill>
              </a:rPr>
              <a:t>млрд </a:t>
            </a:r>
            <a:r>
              <a:rPr lang="ru-RU" sz="2000" b="1" dirty="0" smtClean="0">
                <a:solidFill>
                  <a:srgbClr val="002060"/>
                </a:solidFill>
              </a:rPr>
              <a:t>доступных соединений, включая разрешенные к медицинскому применению препараты.</a:t>
            </a:r>
          </a:p>
        </p:txBody>
      </p:sp>
      <p:sp>
        <p:nvSpPr>
          <p:cNvPr id="15" name="TextBox 14"/>
          <p:cNvSpPr txBox="1"/>
          <p:nvPr/>
        </p:nvSpPr>
        <p:spPr>
          <a:xfrm>
            <a:off x="0" y="692696"/>
            <a:ext cx="12192000" cy="461665"/>
          </a:xfrm>
          <a:prstGeom prst="rect">
            <a:avLst/>
          </a:prstGeom>
          <a:noFill/>
        </p:spPr>
        <p:txBody>
          <a:bodyPr wrap="square" rtlCol="0">
            <a:spAutoFit/>
          </a:bodyPr>
          <a:lstStyle/>
          <a:p>
            <a:pPr algn="ctr"/>
            <a:r>
              <a:rPr lang="ru-RU" sz="2400" dirty="0" smtClean="0">
                <a:solidFill>
                  <a:srgbClr val="0070C0"/>
                </a:solidFill>
              </a:rPr>
              <a:t>Цель: найти вещества, ингибирующие </a:t>
            </a:r>
            <a:r>
              <a:rPr lang="en-US" sz="2400" dirty="0" smtClean="0">
                <a:solidFill>
                  <a:srgbClr val="0070C0"/>
                </a:solidFill>
              </a:rPr>
              <a:t>SARS-CoV-2 c IC</a:t>
            </a:r>
            <a:r>
              <a:rPr lang="en-US" sz="2400" baseline="-25000" dirty="0" smtClean="0">
                <a:solidFill>
                  <a:srgbClr val="0070C0"/>
                </a:solidFill>
              </a:rPr>
              <a:t>50</a:t>
            </a:r>
            <a:r>
              <a:rPr lang="en-US" sz="2400" dirty="0" smtClean="0">
                <a:solidFill>
                  <a:srgbClr val="0070C0"/>
                </a:solidFill>
              </a:rPr>
              <a:t>&lt;100 </a:t>
            </a:r>
            <a:r>
              <a:rPr lang="ru-RU" sz="2400" dirty="0" err="1" smtClean="0">
                <a:solidFill>
                  <a:srgbClr val="0070C0"/>
                </a:solidFill>
              </a:rPr>
              <a:t>нМ</a:t>
            </a:r>
            <a:r>
              <a:rPr lang="ru-RU" sz="2400" dirty="0" smtClean="0">
                <a:solidFill>
                  <a:srgbClr val="0070C0"/>
                </a:solidFill>
              </a:rPr>
              <a:t>  </a:t>
            </a:r>
            <a:endParaRPr lang="en-US" sz="2400" dirty="0">
              <a:solidFill>
                <a:srgbClr val="0070C0"/>
              </a:solidFill>
            </a:endParaRPr>
          </a:p>
        </p:txBody>
      </p:sp>
      <p:pic>
        <p:nvPicPr>
          <p:cNvPr id="4" name="Рисунок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865" y="1268761"/>
            <a:ext cx="1656184" cy="1656184"/>
          </a:xfrm>
          <a:prstGeom prst="rect">
            <a:avLst/>
          </a:prstGeom>
        </p:spPr>
      </p:pic>
      <p:sp>
        <p:nvSpPr>
          <p:cNvPr id="5" name="TextBox 4"/>
          <p:cNvSpPr txBox="1"/>
          <p:nvPr/>
        </p:nvSpPr>
        <p:spPr>
          <a:xfrm>
            <a:off x="335360" y="2924944"/>
            <a:ext cx="1728192" cy="646331"/>
          </a:xfrm>
          <a:prstGeom prst="rect">
            <a:avLst/>
          </a:prstGeom>
          <a:noFill/>
        </p:spPr>
        <p:txBody>
          <a:bodyPr wrap="square" rtlCol="0">
            <a:spAutoFit/>
          </a:bodyPr>
          <a:lstStyle/>
          <a:p>
            <a:r>
              <a:rPr lang="en-US" dirty="0"/>
              <a:t>3C-Like Protease (3CLpro/</a:t>
            </a:r>
            <a:r>
              <a:rPr lang="en-US" dirty="0" err="1"/>
              <a:t>Mpro</a:t>
            </a:r>
            <a:r>
              <a:rPr lang="en-US" dirty="0"/>
              <a:t>)</a:t>
            </a:r>
          </a:p>
        </p:txBody>
      </p:sp>
      <p:pic>
        <p:nvPicPr>
          <p:cNvPr id="6" name="Рисунок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5560" y="1124744"/>
            <a:ext cx="2016224" cy="2016224"/>
          </a:xfrm>
          <a:prstGeom prst="rect">
            <a:avLst/>
          </a:prstGeom>
        </p:spPr>
      </p:pic>
      <p:sp>
        <p:nvSpPr>
          <p:cNvPr id="7" name="TextBox 6"/>
          <p:cNvSpPr txBox="1"/>
          <p:nvPr/>
        </p:nvSpPr>
        <p:spPr>
          <a:xfrm>
            <a:off x="2063552" y="2924944"/>
            <a:ext cx="2376264" cy="923330"/>
          </a:xfrm>
          <a:prstGeom prst="rect">
            <a:avLst/>
          </a:prstGeom>
          <a:noFill/>
        </p:spPr>
        <p:txBody>
          <a:bodyPr wrap="square" rtlCol="0">
            <a:spAutoFit/>
          </a:bodyPr>
          <a:lstStyle/>
          <a:p>
            <a:r>
              <a:rPr lang="en-US" dirty="0"/>
              <a:t>RNA-dependent RNA-polymerase (</a:t>
            </a:r>
            <a:r>
              <a:rPr lang="en-US" dirty="0" err="1"/>
              <a:t>RdRp</a:t>
            </a:r>
            <a:r>
              <a:rPr lang="en-US" dirty="0"/>
              <a:t>)</a:t>
            </a:r>
          </a:p>
          <a:p>
            <a:endParaRPr lang="ru-RU" dirty="0"/>
          </a:p>
        </p:txBody>
      </p:sp>
      <p:pic>
        <p:nvPicPr>
          <p:cNvPr id="20" name="Рисунок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52184" y="1340768"/>
            <a:ext cx="1733526" cy="1800200"/>
          </a:xfrm>
          <a:prstGeom prst="rect">
            <a:avLst/>
          </a:prstGeom>
        </p:spPr>
      </p:pic>
      <p:pic>
        <p:nvPicPr>
          <p:cNvPr id="21" name="Рисунок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23992" y="1340768"/>
            <a:ext cx="1800200" cy="1800200"/>
          </a:xfrm>
          <a:prstGeom prst="rect">
            <a:avLst/>
          </a:prstGeom>
        </p:spPr>
      </p:pic>
      <p:sp>
        <p:nvSpPr>
          <p:cNvPr id="22" name="TextBox 21"/>
          <p:cNvSpPr txBox="1"/>
          <p:nvPr/>
        </p:nvSpPr>
        <p:spPr>
          <a:xfrm>
            <a:off x="6312024" y="2996952"/>
            <a:ext cx="1656184" cy="923330"/>
          </a:xfrm>
          <a:prstGeom prst="rect">
            <a:avLst/>
          </a:prstGeom>
          <a:noFill/>
        </p:spPr>
        <p:txBody>
          <a:bodyPr wrap="square" rtlCol="0">
            <a:spAutoFit/>
          </a:bodyPr>
          <a:lstStyle/>
          <a:p>
            <a:r>
              <a:rPr lang="en-US" dirty="0"/>
              <a:t>Spike protein (Spike/S)</a:t>
            </a:r>
          </a:p>
          <a:p>
            <a:endParaRPr lang="ru-RU" dirty="0"/>
          </a:p>
        </p:txBody>
      </p:sp>
      <p:sp>
        <p:nvSpPr>
          <p:cNvPr id="25" name="TextBox 24"/>
          <p:cNvSpPr txBox="1"/>
          <p:nvPr/>
        </p:nvSpPr>
        <p:spPr>
          <a:xfrm>
            <a:off x="4439816" y="2924944"/>
            <a:ext cx="1800200" cy="923330"/>
          </a:xfrm>
          <a:prstGeom prst="rect">
            <a:avLst/>
          </a:prstGeom>
          <a:noFill/>
        </p:spPr>
        <p:txBody>
          <a:bodyPr wrap="square" rtlCol="0">
            <a:spAutoFit/>
          </a:bodyPr>
          <a:lstStyle/>
          <a:p>
            <a:r>
              <a:rPr lang="en-US" dirty="0"/>
              <a:t>Papain-like protease (</a:t>
            </a:r>
            <a:r>
              <a:rPr lang="en-US" dirty="0" err="1" smtClean="0"/>
              <a:t>PLpro</a:t>
            </a:r>
            <a:r>
              <a:rPr lang="en-US" dirty="0"/>
              <a:t>)</a:t>
            </a:r>
          </a:p>
          <a:p>
            <a:endParaRPr lang="ru-RU" dirty="0"/>
          </a:p>
        </p:txBody>
      </p:sp>
      <p:pic>
        <p:nvPicPr>
          <p:cNvPr id="26" name="Рисунок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95801" y="1268761"/>
            <a:ext cx="1656184" cy="1656184"/>
          </a:xfrm>
          <a:prstGeom prst="rect">
            <a:avLst/>
          </a:prstGeom>
        </p:spPr>
      </p:pic>
      <p:pic>
        <p:nvPicPr>
          <p:cNvPr id="28" name="Рисунок 27"/>
          <p:cNvPicPr>
            <a:picLocks noChangeAspect="1"/>
          </p:cNvPicPr>
          <p:nvPr/>
        </p:nvPicPr>
        <p:blipFill>
          <a:blip r:embed="rId13"/>
          <a:stretch>
            <a:fillRect/>
          </a:stretch>
        </p:blipFill>
        <p:spPr>
          <a:xfrm>
            <a:off x="10240951" y="1268760"/>
            <a:ext cx="1052870" cy="1872208"/>
          </a:xfrm>
          <a:prstGeom prst="rect">
            <a:avLst/>
          </a:prstGeom>
        </p:spPr>
      </p:pic>
      <p:sp>
        <p:nvSpPr>
          <p:cNvPr id="3" name="TextBox 2"/>
          <p:cNvSpPr txBox="1"/>
          <p:nvPr/>
        </p:nvSpPr>
        <p:spPr>
          <a:xfrm>
            <a:off x="9552384" y="2996952"/>
            <a:ext cx="2808312" cy="646331"/>
          </a:xfrm>
          <a:prstGeom prst="rect">
            <a:avLst/>
          </a:prstGeom>
          <a:noFill/>
        </p:spPr>
        <p:txBody>
          <a:bodyPr wrap="square" rtlCol="0">
            <a:spAutoFit/>
          </a:bodyPr>
          <a:lstStyle/>
          <a:p>
            <a:r>
              <a:rPr lang="en-US" dirty="0" smtClean="0"/>
              <a:t>Transmembrane protease, serine 2 (TMPRSS2)</a:t>
            </a:r>
            <a:endParaRPr lang="ru-RU" dirty="0"/>
          </a:p>
        </p:txBody>
      </p:sp>
      <p:sp>
        <p:nvSpPr>
          <p:cNvPr id="29" name="Скругленный прямоугольник 28"/>
          <p:cNvSpPr/>
          <p:nvPr/>
        </p:nvSpPr>
        <p:spPr>
          <a:xfrm>
            <a:off x="191344" y="1268760"/>
            <a:ext cx="6048672" cy="24482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Скругленный прямоугольник 29"/>
          <p:cNvSpPr/>
          <p:nvPr/>
        </p:nvSpPr>
        <p:spPr>
          <a:xfrm>
            <a:off x="9480376" y="1268760"/>
            <a:ext cx="2664296" cy="237626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1" name="Рисунок 30">
            <a:extLst>
              <a:ext uri="{FF2B5EF4-FFF2-40B4-BE49-F238E27FC236}">
                <a16:creationId xmlns="" xmlns:a16="http://schemas.microsoft.com/office/drawing/2014/main" id="{A03D9183-A8D6-4D90-8C8E-443266A786F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79776" y="4437112"/>
            <a:ext cx="4170868" cy="2232248"/>
          </a:xfrm>
          <a:prstGeom prst="rect">
            <a:avLst/>
          </a:prstGeom>
        </p:spPr>
      </p:pic>
      <p:sp>
        <p:nvSpPr>
          <p:cNvPr id="19" name="TextBox 18"/>
          <p:cNvSpPr txBox="1"/>
          <p:nvPr/>
        </p:nvSpPr>
        <p:spPr>
          <a:xfrm>
            <a:off x="7752184" y="2996952"/>
            <a:ext cx="2088232" cy="369332"/>
          </a:xfrm>
          <a:prstGeom prst="rect">
            <a:avLst/>
          </a:prstGeom>
          <a:noFill/>
        </p:spPr>
        <p:txBody>
          <a:bodyPr wrap="square" rtlCol="0">
            <a:spAutoFit/>
          </a:bodyPr>
          <a:lstStyle/>
          <a:p>
            <a:r>
              <a:rPr lang="en-US" dirty="0" err="1"/>
              <a:t>Nucleocapsid</a:t>
            </a:r>
            <a:r>
              <a:rPr lang="en-US" dirty="0"/>
              <a:t> (N</a:t>
            </a:r>
            <a:r>
              <a:rPr lang="en-US" dirty="0" smtClean="0"/>
              <a:t>)</a:t>
            </a:r>
            <a:endParaRPr lang="ru-RU" dirty="0"/>
          </a:p>
        </p:txBody>
      </p:sp>
      <p:sp>
        <p:nvSpPr>
          <p:cNvPr id="32" name="TextBox 31"/>
          <p:cNvSpPr txBox="1"/>
          <p:nvPr/>
        </p:nvSpPr>
        <p:spPr>
          <a:xfrm>
            <a:off x="623392" y="6021288"/>
            <a:ext cx="4896544" cy="738664"/>
          </a:xfrm>
          <a:prstGeom prst="rect">
            <a:avLst/>
          </a:prstGeom>
          <a:noFill/>
        </p:spPr>
        <p:txBody>
          <a:bodyPr wrap="square" rtlCol="0">
            <a:spAutoFit/>
          </a:bodyPr>
          <a:lstStyle/>
          <a:p>
            <a:pPr>
              <a:lnSpc>
                <a:spcPct val="150000"/>
              </a:lnSpc>
            </a:pPr>
            <a:r>
              <a:rPr lang="en-US" sz="1400" dirty="0"/>
              <a:t>ZINC URL [https://zinc15.docking.org</a:t>
            </a:r>
            <a:r>
              <a:rPr lang="en-US" sz="1400" dirty="0" smtClean="0"/>
              <a:t>/]</a:t>
            </a:r>
          </a:p>
          <a:p>
            <a:pPr>
              <a:lnSpc>
                <a:spcPct val="150000"/>
              </a:lnSpc>
            </a:pPr>
            <a:r>
              <a:rPr lang="en-US" sz="1400" dirty="0"/>
              <a:t>SAVI URL [https://cactus.nci.nih.gov/download/savi_download/]</a:t>
            </a:r>
            <a:endParaRPr lang="ru-RU" sz="1400" dirty="0"/>
          </a:p>
        </p:txBody>
      </p:sp>
      <p:sp>
        <p:nvSpPr>
          <p:cNvPr id="33" name="TextBox 32"/>
          <p:cNvSpPr txBox="1"/>
          <p:nvPr/>
        </p:nvSpPr>
        <p:spPr>
          <a:xfrm>
            <a:off x="6888088" y="6119336"/>
            <a:ext cx="5735960" cy="738664"/>
          </a:xfrm>
          <a:prstGeom prst="rect">
            <a:avLst/>
          </a:prstGeom>
          <a:noFill/>
        </p:spPr>
        <p:txBody>
          <a:bodyPr wrap="square" rtlCol="0">
            <a:spAutoFit/>
          </a:bodyPr>
          <a:lstStyle/>
          <a:p>
            <a:pPr>
              <a:lnSpc>
                <a:spcPct val="150000"/>
              </a:lnSpc>
            </a:pPr>
            <a:r>
              <a:rPr lang="en-US" sz="1400" dirty="0" smtClean="0"/>
              <a:t>AMS </a:t>
            </a:r>
            <a:r>
              <a:rPr lang="en-US" sz="1400" dirty="0"/>
              <a:t>URL [https://www.aldrichmarketselect.com/]</a:t>
            </a:r>
            <a:endParaRPr lang="en-US" sz="1400" dirty="0" smtClean="0"/>
          </a:p>
          <a:p>
            <a:pPr>
              <a:lnSpc>
                <a:spcPct val="150000"/>
              </a:lnSpc>
            </a:pPr>
            <a:r>
              <a:rPr lang="en-US" sz="1400" dirty="0" smtClean="0"/>
              <a:t>WWAD </a:t>
            </a:r>
            <a:r>
              <a:rPr lang="en-US" sz="1400" dirty="0"/>
              <a:t>URL [http://www.way2drug.com/dr/ww_drug_approved.php]</a:t>
            </a:r>
            <a:endParaRPr lang="ru-RU" sz="1400" dirty="0"/>
          </a:p>
        </p:txBody>
      </p:sp>
    </p:spTree>
    <p:extLst>
      <p:ext uri="{BB962C8B-B14F-4D97-AF65-F5344CB8AC3E}">
        <p14:creationId xmlns:p14="http://schemas.microsoft.com/office/powerpoint/2010/main" val="2665015179"/>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692696"/>
            <a:ext cx="12192000" cy="461665"/>
          </a:xfrm>
          <a:prstGeom prst="rect">
            <a:avLst/>
          </a:prstGeom>
          <a:noFill/>
        </p:spPr>
        <p:txBody>
          <a:bodyPr wrap="square" rtlCol="0">
            <a:spAutoFit/>
          </a:bodyPr>
          <a:lstStyle/>
          <a:p>
            <a:pPr algn="ctr"/>
            <a:r>
              <a:rPr lang="ru-RU" sz="2400" dirty="0" smtClean="0">
                <a:solidFill>
                  <a:srgbClr val="0070C0"/>
                </a:solidFill>
              </a:rPr>
              <a:t>Поисковые исследования в больших химических данных</a:t>
            </a:r>
            <a:r>
              <a:rPr lang="en-US" sz="2400" dirty="0" smtClean="0">
                <a:solidFill>
                  <a:srgbClr val="0070C0"/>
                </a:solidFill>
              </a:rPr>
              <a:t>: “</a:t>
            </a:r>
            <a:r>
              <a:rPr lang="ru-RU" sz="2400" dirty="0" smtClean="0">
                <a:solidFill>
                  <a:srgbClr val="0070C0"/>
                </a:solidFill>
              </a:rPr>
              <a:t>Найти иголку в стоге сена</a:t>
            </a:r>
            <a:r>
              <a:rPr lang="en-US" sz="2400" dirty="0" smtClean="0">
                <a:solidFill>
                  <a:srgbClr val="0070C0"/>
                </a:solidFill>
              </a:rPr>
              <a:t>”</a:t>
            </a:r>
            <a:endParaRPr lang="en-US" sz="2400" dirty="0">
              <a:solidFill>
                <a:srgbClr val="0070C0"/>
              </a:solidFill>
            </a:endParaRPr>
          </a:p>
        </p:txBody>
      </p:sp>
      <p:grpSp>
        <p:nvGrpSpPr>
          <p:cNvPr id="9" name="Группа 8"/>
          <p:cNvGrpSpPr/>
          <p:nvPr/>
        </p:nvGrpSpPr>
        <p:grpSpPr>
          <a:xfrm>
            <a:off x="-24680" y="-99392"/>
            <a:ext cx="12204849" cy="822005"/>
            <a:chOff x="-24680" y="-99392"/>
            <a:chExt cx="12204849" cy="822005"/>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0456" y="44624"/>
              <a:ext cx="1584559" cy="268156"/>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456" y="324388"/>
              <a:ext cx="1584559" cy="296299"/>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80" y="0"/>
              <a:ext cx="2411760" cy="648072"/>
            </a:xfrm>
            <a:prstGeom prst="rect">
              <a:avLst/>
            </a:prstGeom>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56641" y="0"/>
              <a:ext cx="323528" cy="648072"/>
            </a:xfrm>
            <a:prstGeom prst="rect">
              <a:avLst/>
            </a:prstGeom>
          </p:spPr>
        </p:pic>
        <p:pic>
          <p:nvPicPr>
            <p:cNvPr id="14" name="Рисунок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840" y="-99392"/>
              <a:ext cx="1188441" cy="822005"/>
            </a:xfrm>
            <a:prstGeom prst="rect">
              <a:avLst/>
            </a:prstGeom>
          </p:spPr>
        </p:pic>
      </p:grpSp>
      <p:pic>
        <p:nvPicPr>
          <p:cNvPr id="15" name="Рисунок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7769" y="44625"/>
            <a:ext cx="4248472" cy="588250"/>
          </a:xfrm>
          <a:prstGeom prst="rect">
            <a:avLst/>
          </a:prstGeom>
        </p:spPr>
      </p:pic>
      <p:pic>
        <p:nvPicPr>
          <p:cNvPr id="17" name="Рисунок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03512" y="1124744"/>
            <a:ext cx="8633604" cy="6576653"/>
          </a:xfrm>
          <a:prstGeom prst="rect">
            <a:avLst/>
          </a:prstGeom>
        </p:spPr>
      </p:pic>
      <p:sp>
        <p:nvSpPr>
          <p:cNvPr id="2" name="TextBox 1"/>
          <p:cNvSpPr txBox="1"/>
          <p:nvPr/>
        </p:nvSpPr>
        <p:spPr>
          <a:xfrm>
            <a:off x="0" y="6485274"/>
            <a:ext cx="12192000" cy="400110"/>
          </a:xfrm>
          <a:prstGeom prst="rect">
            <a:avLst/>
          </a:prstGeom>
          <a:solidFill>
            <a:srgbClr val="00B0F0"/>
          </a:solidFill>
        </p:spPr>
        <p:txBody>
          <a:bodyPr wrap="square" rtlCol="0">
            <a:spAutoFit/>
          </a:bodyPr>
          <a:lstStyle/>
          <a:p>
            <a:pPr algn="ctr"/>
            <a:r>
              <a:rPr lang="ru-RU" sz="2000" dirty="0" smtClean="0">
                <a:solidFill>
                  <a:schemeClr val="bg1"/>
                </a:solidFill>
              </a:rPr>
              <a:t>При поддержке гранта </a:t>
            </a:r>
            <a:r>
              <a:rPr lang="ru-RU" sz="2000" dirty="0">
                <a:solidFill>
                  <a:schemeClr val="bg1"/>
                </a:solidFill>
              </a:rPr>
              <a:t>РФФИ № 17-54-30015-НИЗ_а</a:t>
            </a:r>
          </a:p>
        </p:txBody>
      </p:sp>
    </p:spTree>
    <p:extLst>
      <p:ext uri="{BB962C8B-B14F-4D97-AF65-F5344CB8AC3E}">
        <p14:creationId xmlns:p14="http://schemas.microsoft.com/office/powerpoint/2010/main" val="116550172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692696"/>
            <a:ext cx="12192000" cy="461665"/>
          </a:xfrm>
          <a:prstGeom prst="rect">
            <a:avLst/>
          </a:prstGeom>
          <a:noFill/>
        </p:spPr>
        <p:txBody>
          <a:bodyPr wrap="square" rtlCol="0">
            <a:spAutoFit/>
          </a:bodyPr>
          <a:lstStyle/>
          <a:p>
            <a:pPr algn="ctr"/>
            <a:r>
              <a:rPr lang="ru-RU" sz="2400" dirty="0" smtClean="0">
                <a:solidFill>
                  <a:srgbClr val="0070C0"/>
                </a:solidFill>
              </a:rPr>
              <a:t>Структура нового соединения, найденного в </a:t>
            </a:r>
            <a:r>
              <a:rPr lang="en-US" sz="2400" dirty="0" smtClean="0">
                <a:solidFill>
                  <a:srgbClr val="0070C0"/>
                </a:solidFill>
              </a:rPr>
              <a:t>SAVI </a:t>
            </a:r>
            <a:r>
              <a:rPr lang="ru-RU" sz="2400" dirty="0" smtClean="0">
                <a:solidFill>
                  <a:srgbClr val="0070C0"/>
                </a:solidFill>
              </a:rPr>
              <a:t>в комплексе с протеазой ВИЧ-1</a:t>
            </a:r>
            <a:endParaRPr lang="en-US" sz="2400" dirty="0">
              <a:solidFill>
                <a:srgbClr val="0070C0"/>
              </a:solidFill>
            </a:endParaRPr>
          </a:p>
        </p:txBody>
      </p:sp>
      <p:grpSp>
        <p:nvGrpSpPr>
          <p:cNvPr id="9" name="Группа 8"/>
          <p:cNvGrpSpPr/>
          <p:nvPr/>
        </p:nvGrpSpPr>
        <p:grpSpPr>
          <a:xfrm>
            <a:off x="-24680" y="-99392"/>
            <a:ext cx="12204849" cy="822005"/>
            <a:chOff x="-24680" y="-99392"/>
            <a:chExt cx="12204849" cy="822005"/>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0456" y="44624"/>
              <a:ext cx="1584559" cy="268156"/>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456" y="324388"/>
              <a:ext cx="1584559" cy="296299"/>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80" y="0"/>
              <a:ext cx="2411760" cy="648072"/>
            </a:xfrm>
            <a:prstGeom prst="rect">
              <a:avLst/>
            </a:prstGeom>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56641" y="0"/>
              <a:ext cx="323528" cy="648072"/>
            </a:xfrm>
            <a:prstGeom prst="rect">
              <a:avLst/>
            </a:prstGeom>
          </p:spPr>
        </p:pic>
        <p:pic>
          <p:nvPicPr>
            <p:cNvPr id="14" name="Рисунок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840" y="-99392"/>
              <a:ext cx="1188441" cy="822005"/>
            </a:xfrm>
            <a:prstGeom prst="rect">
              <a:avLst/>
            </a:prstGeom>
          </p:spPr>
        </p:pic>
      </p:grpSp>
      <p:pic>
        <p:nvPicPr>
          <p:cNvPr id="15" name="Рисунок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7769" y="44625"/>
            <a:ext cx="4176464" cy="578280"/>
          </a:xfrm>
          <a:prstGeom prst="rect">
            <a:avLst/>
          </a:prstGeom>
        </p:spPr>
      </p:pic>
      <p:sp>
        <p:nvSpPr>
          <p:cNvPr id="17" name="Rectangle 42"/>
          <p:cNvSpPr/>
          <p:nvPr/>
        </p:nvSpPr>
        <p:spPr>
          <a:xfrm>
            <a:off x="1703512" y="1196752"/>
            <a:ext cx="5000663" cy="5184574"/>
          </a:xfrm>
          <a:prstGeom prst="rect">
            <a:avLst/>
          </a:prstGeom>
          <a:solidFill>
            <a:srgbClr val="FFFFFF"/>
          </a:solidFill>
          <a:ln w="19050" cap="flat" cmpd="sng" algn="ctr">
            <a:noFill/>
            <a:prstDash val="solid"/>
            <a:round/>
            <a:headEnd type="none" w="med" len="med"/>
            <a:tailEnd type="none" w="med" len="med"/>
          </a:ln>
          <a:effectLst>
            <a:outerShdw blurRad="190500" dir="2700000">
              <a:srgbClr val="000000">
                <a:alpha val="5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dirty="0">
              <a:solidFill>
                <a:srgbClr val="FFFFFF"/>
              </a:solidFill>
              <a:effectLst>
                <a:outerShdw blurRad="38100" dist="38100" dir="2700000" algn="tl">
                  <a:srgbClr val="000000">
                    <a:alpha val="43137"/>
                  </a:srgbClr>
                </a:outerShdw>
              </a:effectLst>
            </a:endParaRPr>
          </a:p>
        </p:txBody>
      </p:sp>
      <p:pic>
        <p:nvPicPr>
          <p:cNvPr id="18" name="Рисунок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03512" y="1268760"/>
            <a:ext cx="5000663" cy="4596883"/>
          </a:xfrm>
          <a:prstGeom prst="rect">
            <a:avLst/>
          </a:prstGeom>
        </p:spPr>
      </p:pic>
      <p:sp>
        <p:nvSpPr>
          <p:cNvPr id="19" name="TextBox 18"/>
          <p:cNvSpPr txBox="1"/>
          <p:nvPr/>
        </p:nvSpPr>
        <p:spPr>
          <a:xfrm>
            <a:off x="2063552" y="5877272"/>
            <a:ext cx="4320480" cy="584775"/>
          </a:xfrm>
          <a:prstGeom prst="rect">
            <a:avLst/>
          </a:prstGeom>
          <a:solidFill>
            <a:schemeClr val="bg1"/>
          </a:solidFill>
        </p:spPr>
        <p:txBody>
          <a:bodyPr wrap="square" rtlCol="0">
            <a:spAutoFit/>
          </a:bodyPr>
          <a:lstStyle/>
          <a:p>
            <a:pPr algn="ctr"/>
            <a:r>
              <a:rPr lang="en-US" sz="1600" dirty="0">
                <a:solidFill>
                  <a:srgbClr val="002060"/>
                </a:solidFill>
              </a:rPr>
              <a:t>9A6A69BA66D806BA_98763A2B6A65FDD7_1031(MNA </a:t>
            </a:r>
            <a:r>
              <a:rPr lang="en-US" sz="1600" dirty="0" err="1">
                <a:solidFill>
                  <a:srgbClr val="002060"/>
                </a:solidFill>
              </a:rPr>
              <a:t>Tanimoto</a:t>
            </a:r>
            <a:r>
              <a:rPr lang="en-US" sz="1600" dirty="0">
                <a:solidFill>
                  <a:srgbClr val="002060"/>
                </a:solidFill>
              </a:rPr>
              <a:t> with </a:t>
            </a:r>
            <a:r>
              <a:rPr lang="en-US" sz="1600" dirty="0" err="1">
                <a:solidFill>
                  <a:srgbClr val="002060"/>
                </a:solidFill>
              </a:rPr>
              <a:t>Darunavir</a:t>
            </a:r>
            <a:r>
              <a:rPr lang="en-US" sz="1600" dirty="0">
                <a:solidFill>
                  <a:srgbClr val="002060"/>
                </a:solidFill>
              </a:rPr>
              <a:t> value is 0.78846) </a:t>
            </a:r>
            <a:endParaRPr lang="ru-RU" sz="1600" dirty="0">
              <a:solidFill>
                <a:srgbClr val="002060"/>
              </a:solidFill>
            </a:endParaRPr>
          </a:p>
        </p:txBody>
      </p:sp>
      <p:sp>
        <p:nvSpPr>
          <p:cNvPr id="20" name="Rectangle 42"/>
          <p:cNvSpPr/>
          <p:nvPr/>
        </p:nvSpPr>
        <p:spPr>
          <a:xfrm>
            <a:off x="6783969" y="1700808"/>
            <a:ext cx="5000663" cy="3624477"/>
          </a:xfrm>
          <a:prstGeom prst="rect">
            <a:avLst/>
          </a:prstGeom>
          <a:solidFill>
            <a:srgbClr val="FFFFFF"/>
          </a:solidFill>
          <a:ln w="19050" cap="flat" cmpd="sng" algn="ctr">
            <a:noFill/>
            <a:prstDash val="solid"/>
            <a:round/>
            <a:headEnd type="none" w="med" len="med"/>
            <a:tailEnd type="none" w="med" len="med"/>
          </a:ln>
          <a:effectLst>
            <a:outerShdw blurRad="190500" dir="2700000">
              <a:srgbClr val="000000">
                <a:alpha val="5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dirty="0">
              <a:solidFill>
                <a:srgbClr val="FFFFFF"/>
              </a:solidFill>
              <a:effectLst>
                <a:outerShdw blurRad="38100" dist="38100" dir="2700000" algn="tl">
                  <a:srgbClr val="000000">
                    <a:alpha val="43137"/>
                  </a:srgbClr>
                </a:outerShdw>
              </a:effectLst>
            </a:endParaRPr>
          </a:p>
        </p:txBody>
      </p:sp>
      <p:pic>
        <p:nvPicPr>
          <p:cNvPr id="21" name="Рисунок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7986" y="2420888"/>
            <a:ext cx="4752528" cy="2783483"/>
          </a:xfrm>
          <a:prstGeom prst="rect">
            <a:avLst/>
          </a:prstGeom>
        </p:spPr>
      </p:pic>
      <p:sp>
        <p:nvSpPr>
          <p:cNvPr id="22" name="TextBox 21"/>
          <p:cNvSpPr txBox="1"/>
          <p:nvPr/>
        </p:nvSpPr>
        <p:spPr>
          <a:xfrm>
            <a:off x="7144009" y="1772816"/>
            <a:ext cx="4320480" cy="584775"/>
          </a:xfrm>
          <a:prstGeom prst="rect">
            <a:avLst/>
          </a:prstGeom>
          <a:solidFill>
            <a:schemeClr val="bg1"/>
          </a:solidFill>
        </p:spPr>
        <p:txBody>
          <a:bodyPr wrap="square" rtlCol="0">
            <a:spAutoFit/>
          </a:bodyPr>
          <a:lstStyle/>
          <a:p>
            <a:pPr algn="ctr"/>
            <a:r>
              <a:rPr lang="en-US" sz="1600" dirty="0">
                <a:solidFill>
                  <a:srgbClr val="002060"/>
                </a:solidFill>
              </a:rPr>
              <a:t>9A6A69BA66D806BA_98763A2B6A65FDD7_1031</a:t>
            </a:r>
          </a:p>
          <a:p>
            <a:pPr algn="ctr"/>
            <a:r>
              <a:rPr lang="en-US" sz="1600" dirty="0">
                <a:solidFill>
                  <a:srgbClr val="002060"/>
                </a:solidFill>
              </a:rPr>
              <a:t>Superposed with </a:t>
            </a:r>
            <a:r>
              <a:rPr lang="en-US" sz="1600" dirty="0" err="1">
                <a:solidFill>
                  <a:srgbClr val="002060"/>
                </a:solidFill>
              </a:rPr>
              <a:t>Darunavir</a:t>
            </a:r>
            <a:r>
              <a:rPr lang="en-US" sz="1600" dirty="0">
                <a:solidFill>
                  <a:srgbClr val="002060"/>
                </a:solidFill>
              </a:rPr>
              <a:t> </a:t>
            </a:r>
            <a:endParaRPr lang="ru-RU" sz="1600" dirty="0">
              <a:solidFill>
                <a:srgbClr val="002060"/>
              </a:solidFill>
            </a:endParaRPr>
          </a:p>
        </p:txBody>
      </p:sp>
      <p:sp>
        <p:nvSpPr>
          <p:cNvPr id="23" name="TextBox 22"/>
          <p:cNvSpPr txBox="1"/>
          <p:nvPr/>
        </p:nvSpPr>
        <p:spPr>
          <a:xfrm>
            <a:off x="0" y="6485274"/>
            <a:ext cx="12192000" cy="400110"/>
          </a:xfrm>
          <a:prstGeom prst="rect">
            <a:avLst/>
          </a:prstGeom>
          <a:solidFill>
            <a:srgbClr val="00B0F0"/>
          </a:solidFill>
        </p:spPr>
        <p:txBody>
          <a:bodyPr wrap="square" rtlCol="0">
            <a:spAutoFit/>
          </a:bodyPr>
          <a:lstStyle/>
          <a:p>
            <a:pPr algn="ctr"/>
            <a:r>
              <a:rPr lang="ru-RU" sz="2000" dirty="0" smtClean="0">
                <a:solidFill>
                  <a:schemeClr val="bg1"/>
                </a:solidFill>
              </a:rPr>
              <a:t>При поддержке гранта </a:t>
            </a:r>
            <a:r>
              <a:rPr lang="ru-RU" sz="2000" dirty="0">
                <a:solidFill>
                  <a:schemeClr val="bg1"/>
                </a:solidFill>
              </a:rPr>
              <a:t>РФФИ № 17-54-30015-НИЗ_а</a:t>
            </a:r>
          </a:p>
        </p:txBody>
      </p:sp>
    </p:spTree>
    <p:extLst>
      <p:ext uri="{BB962C8B-B14F-4D97-AF65-F5344CB8AC3E}">
        <p14:creationId xmlns:p14="http://schemas.microsoft.com/office/powerpoint/2010/main" val="2439573685"/>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24680" y="-99392"/>
            <a:ext cx="12204849" cy="822005"/>
            <a:chOff x="-24680" y="-99392"/>
            <a:chExt cx="12204849" cy="822005"/>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0456" y="44624"/>
              <a:ext cx="1584559" cy="268156"/>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456" y="324388"/>
              <a:ext cx="1584559" cy="296299"/>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80" y="0"/>
              <a:ext cx="2411760" cy="648072"/>
            </a:xfrm>
            <a:prstGeom prst="rect">
              <a:avLst/>
            </a:prstGeom>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56641" y="0"/>
              <a:ext cx="323528" cy="648072"/>
            </a:xfrm>
            <a:prstGeom prst="rect">
              <a:avLst/>
            </a:prstGeom>
          </p:spPr>
        </p:pic>
        <p:pic>
          <p:nvPicPr>
            <p:cNvPr id="14" name="Рисунок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840" y="-99392"/>
              <a:ext cx="1188441" cy="822005"/>
            </a:xfrm>
            <a:prstGeom prst="rect">
              <a:avLst/>
            </a:prstGeom>
          </p:spPr>
        </p:pic>
      </p:grpSp>
      <p:sp>
        <p:nvSpPr>
          <p:cNvPr id="15" name="TextBox 14"/>
          <p:cNvSpPr txBox="1"/>
          <p:nvPr/>
        </p:nvSpPr>
        <p:spPr>
          <a:xfrm>
            <a:off x="0" y="620688"/>
            <a:ext cx="12192000" cy="492443"/>
          </a:xfrm>
          <a:prstGeom prst="rect">
            <a:avLst/>
          </a:prstGeom>
          <a:noFill/>
        </p:spPr>
        <p:txBody>
          <a:bodyPr wrap="square" rtlCol="0">
            <a:spAutoFit/>
          </a:bodyPr>
          <a:lstStyle/>
          <a:p>
            <a:pPr algn="ctr"/>
            <a:r>
              <a:rPr lang="ru-RU" sz="2600" dirty="0" smtClean="0">
                <a:solidFill>
                  <a:srgbClr val="0070C0"/>
                </a:solidFill>
              </a:rPr>
              <a:t>Подготовка обучающих выборок и обучение программ </a:t>
            </a:r>
            <a:r>
              <a:rPr lang="en-US" sz="2600" dirty="0" smtClean="0">
                <a:solidFill>
                  <a:srgbClr val="0070C0"/>
                </a:solidFill>
              </a:rPr>
              <a:t>PASS </a:t>
            </a:r>
            <a:r>
              <a:rPr lang="ru-RU" sz="2600" dirty="0" smtClean="0">
                <a:solidFill>
                  <a:srgbClr val="0070C0"/>
                </a:solidFill>
              </a:rPr>
              <a:t>и </a:t>
            </a:r>
            <a:r>
              <a:rPr lang="en-US" sz="2600" dirty="0" smtClean="0">
                <a:solidFill>
                  <a:srgbClr val="0070C0"/>
                </a:solidFill>
              </a:rPr>
              <a:t>GUSAR</a:t>
            </a:r>
            <a:endParaRPr lang="en-US" sz="2600" dirty="0">
              <a:solidFill>
                <a:srgbClr val="0070C0"/>
              </a:solidFill>
            </a:endParaRPr>
          </a:p>
        </p:txBody>
      </p:sp>
      <p:pic>
        <p:nvPicPr>
          <p:cNvPr id="16" name="Рисунок 15"/>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79976" y="1268760"/>
            <a:ext cx="4608512" cy="2880320"/>
          </a:xfrm>
          <a:prstGeom prst="rect">
            <a:avLst/>
          </a:prstGeom>
          <a:noFill/>
          <a:ln>
            <a:solidFill>
              <a:srgbClr val="002060"/>
            </a:solidFill>
          </a:ln>
        </p:spPr>
      </p:pic>
      <p:pic>
        <p:nvPicPr>
          <p:cNvPr id="17" name="Рисунок 16"/>
          <p:cNvPicPr/>
          <p:nvPr/>
        </p:nvPicPr>
        <p:blipFill>
          <a:blip r:embed="rId9">
            <a:extLst>
              <a:ext uri="{28A0092B-C50C-407E-A947-70E740481C1C}">
                <a14:useLocalDpi xmlns:a14="http://schemas.microsoft.com/office/drawing/2010/main" val="0"/>
              </a:ext>
            </a:extLst>
          </a:blip>
          <a:srcRect/>
          <a:stretch>
            <a:fillRect/>
          </a:stretch>
        </p:blipFill>
        <p:spPr bwMode="auto">
          <a:xfrm>
            <a:off x="5879976" y="4221088"/>
            <a:ext cx="4608512" cy="2494545"/>
          </a:xfrm>
          <a:prstGeom prst="rect">
            <a:avLst/>
          </a:prstGeom>
          <a:noFill/>
          <a:ln>
            <a:solidFill>
              <a:srgbClr val="0070C0"/>
            </a:solidFill>
          </a:ln>
        </p:spPr>
      </p:pic>
      <p:pic>
        <p:nvPicPr>
          <p:cNvPr id="18" name="Рисунок 17"/>
          <p:cNvPicPr>
            <a:picLocks noChangeAspect="1"/>
          </p:cNvPicPr>
          <p:nvPr/>
        </p:nvPicPr>
        <p:blipFill>
          <a:blip r:embed="rId10"/>
          <a:stretch>
            <a:fillRect/>
          </a:stretch>
        </p:blipFill>
        <p:spPr>
          <a:xfrm>
            <a:off x="407368" y="1124744"/>
            <a:ext cx="4504371" cy="2534987"/>
          </a:xfrm>
          <a:prstGeom prst="rect">
            <a:avLst/>
          </a:prstGeom>
        </p:spPr>
      </p:pic>
      <p:sp>
        <p:nvSpPr>
          <p:cNvPr id="2" name="TextBox 1"/>
          <p:cNvSpPr txBox="1"/>
          <p:nvPr/>
        </p:nvSpPr>
        <p:spPr>
          <a:xfrm>
            <a:off x="623392" y="3645024"/>
            <a:ext cx="4536504" cy="646331"/>
          </a:xfrm>
          <a:prstGeom prst="rect">
            <a:avLst/>
          </a:prstGeom>
          <a:noFill/>
        </p:spPr>
        <p:txBody>
          <a:bodyPr wrap="square" rtlCol="0">
            <a:spAutoFit/>
          </a:bodyPr>
          <a:lstStyle/>
          <a:p>
            <a:pPr algn="ctr"/>
            <a:r>
              <a:rPr lang="ru-RU" dirty="0">
                <a:solidFill>
                  <a:srgbClr val="002060"/>
                </a:solidFill>
              </a:rPr>
              <a:t>Эволюционное дерево РНК-зависимых </a:t>
            </a:r>
            <a:endParaRPr lang="en-US" dirty="0" smtClean="0">
              <a:solidFill>
                <a:srgbClr val="002060"/>
              </a:solidFill>
            </a:endParaRPr>
          </a:p>
          <a:p>
            <a:pPr algn="ctr"/>
            <a:r>
              <a:rPr lang="ru-RU" dirty="0" smtClean="0">
                <a:solidFill>
                  <a:srgbClr val="002060"/>
                </a:solidFill>
              </a:rPr>
              <a:t>РНК-полимераз </a:t>
            </a:r>
            <a:r>
              <a:rPr lang="ru-RU" dirty="0">
                <a:solidFill>
                  <a:srgbClr val="002060"/>
                </a:solidFill>
              </a:rPr>
              <a:t>коронавирусов человека</a:t>
            </a:r>
          </a:p>
        </p:txBody>
      </p:sp>
      <p:sp>
        <p:nvSpPr>
          <p:cNvPr id="3" name="TextBox 2"/>
          <p:cNvSpPr txBox="1"/>
          <p:nvPr/>
        </p:nvSpPr>
        <p:spPr>
          <a:xfrm>
            <a:off x="335360" y="5805264"/>
            <a:ext cx="5040560" cy="923330"/>
          </a:xfrm>
          <a:prstGeom prst="rect">
            <a:avLst/>
          </a:prstGeom>
          <a:noFill/>
        </p:spPr>
        <p:txBody>
          <a:bodyPr wrap="square" rtlCol="0">
            <a:spAutoFit/>
          </a:bodyPr>
          <a:lstStyle/>
          <a:p>
            <a:pPr algn="ctr"/>
            <a:r>
              <a:rPr lang="ru-RU" dirty="0" smtClean="0">
                <a:solidFill>
                  <a:srgbClr val="002060"/>
                </a:solidFill>
              </a:rPr>
              <a:t>Другие вирусы</a:t>
            </a:r>
            <a:r>
              <a:rPr lang="ru-RU" dirty="0">
                <a:solidFill>
                  <a:srgbClr val="002060"/>
                </a:solidFill>
              </a:rPr>
              <a:t>, РНК-полимеразы которых проявляют структурно-функциональное </a:t>
            </a:r>
            <a:endParaRPr lang="ru-RU" dirty="0" smtClean="0">
              <a:solidFill>
                <a:srgbClr val="002060"/>
              </a:solidFill>
            </a:endParaRPr>
          </a:p>
          <a:p>
            <a:pPr algn="ctr"/>
            <a:r>
              <a:rPr lang="ru-RU" dirty="0" smtClean="0">
                <a:solidFill>
                  <a:srgbClr val="002060"/>
                </a:solidFill>
              </a:rPr>
              <a:t>сходство </a:t>
            </a:r>
            <a:r>
              <a:rPr lang="ru-RU" dirty="0">
                <a:solidFill>
                  <a:srgbClr val="002060"/>
                </a:solidFill>
              </a:rPr>
              <a:t>с РНК-полимеразой </a:t>
            </a:r>
            <a:r>
              <a:rPr lang="en-US" dirty="0">
                <a:solidFill>
                  <a:srgbClr val="002060"/>
                </a:solidFill>
              </a:rPr>
              <a:t>SARS-CoV-2</a:t>
            </a:r>
            <a:endParaRPr lang="ru-RU" dirty="0">
              <a:solidFill>
                <a:srgbClr val="002060"/>
              </a:solidFill>
            </a:endParaRPr>
          </a:p>
        </p:txBody>
      </p:sp>
      <p:sp>
        <p:nvSpPr>
          <p:cNvPr id="19" name="Прямоугольник 18"/>
          <p:cNvSpPr/>
          <p:nvPr/>
        </p:nvSpPr>
        <p:spPr>
          <a:xfrm>
            <a:off x="1271464" y="4365104"/>
            <a:ext cx="2520280" cy="1569660"/>
          </a:xfrm>
          <a:prstGeom prst="rect">
            <a:avLst/>
          </a:prstGeom>
        </p:spPr>
        <p:txBody>
          <a:bodyPr wrap="square">
            <a:spAutoFit/>
          </a:bodyPr>
          <a:lstStyle/>
          <a:p>
            <a:r>
              <a:rPr lang="en-US" sz="2400" dirty="0"/>
              <a:t>Hepatitis C </a:t>
            </a:r>
            <a:r>
              <a:rPr lang="en-US" sz="2400" dirty="0" smtClean="0"/>
              <a:t>virus</a:t>
            </a:r>
            <a:endParaRPr lang="ru-RU" sz="2400" dirty="0" smtClean="0"/>
          </a:p>
          <a:p>
            <a:r>
              <a:rPr lang="en-US" sz="2400" dirty="0" smtClean="0"/>
              <a:t>Dengue virus</a:t>
            </a:r>
            <a:endParaRPr lang="ru-RU" sz="2400" dirty="0" smtClean="0"/>
          </a:p>
          <a:p>
            <a:r>
              <a:rPr lang="en-US" sz="2400" dirty="0" err="1" smtClean="0"/>
              <a:t>Coxsackievirus</a:t>
            </a:r>
            <a:endParaRPr lang="ru-RU" sz="2400" dirty="0" smtClean="0"/>
          </a:p>
          <a:p>
            <a:r>
              <a:rPr lang="en-US" sz="2400" dirty="0" err="1" smtClean="0"/>
              <a:t>Zika</a:t>
            </a:r>
            <a:r>
              <a:rPr lang="en-US" sz="2400" dirty="0" smtClean="0"/>
              <a:t> </a:t>
            </a:r>
            <a:r>
              <a:rPr lang="en-US" sz="2400" dirty="0"/>
              <a:t>virus (ZIKV)</a:t>
            </a:r>
          </a:p>
        </p:txBody>
      </p:sp>
      <p:sp>
        <p:nvSpPr>
          <p:cNvPr id="4" name="Скругленный прямоугольник 3"/>
          <p:cNvSpPr/>
          <p:nvPr/>
        </p:nvSpPr>
        <p:spPr>
          <a:xfrm>
            <a:off x="335360" y="1196752"/>
            <a:ext cx="5040560" cy="30963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кругленный прямоугольник 4"/>
          <p:cNvSpPr/>
          <p:nvPr/>
        </p:nvSpPr>
        <p:spPr>
          <a:xfrm>
            <a:off x="335360" y="4365104"/>
            <a:ext cx="5040560" cy="23762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право 19"/>
          <p:cNvSpPr/>
          <p:nvPr/>
        </p:nvSpPr>
        <p:spPr>
          <a:xfrm>
            <a:off x="5447928" y="2708920"/>
            <a:ext cx="360040" cy="288032"/>
          </a:xfrm>
          <a:prstGeom prst="rightArrow">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Стрелка вправо 20"/>
          <p:cNvSpPr/>
          <p:nvPr/>
        </p:nvSpPr>
        <p:spPr>
          <a:xfrm>
            <a:off x="5447928" y="5301208"/>
            <a:ext cx="360040" cy="288032"/>
          </a:xfrm>
          <a:prstGeom prst="rightArrow">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2" name="Рисунок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79976" y="1268760"/>
            <a:ext cx="536848" cy="482646"/>
          </a:xfrm>
          <a:prstGeom prst="rect">
            <a:avLst/>
          </a:prstGeom>
          <a:solidFill>
            <a:schemeClr val="bg1"/>
          </a:solidFill>
        </p:spPr>
      </p:pic>
      <p:pic>
        <p:nvPicPr>
          <p:cNvPr id="6" name="Рисунок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60496" y="1556792"/>
            <a:ext cx="1538746" cy="2263722"/>
          </a:xfrm>
          <a:prstGeom prst="rect">
            <a:avLst/>
          </a:prstGeom>
          <a:ln>
            <a:solidFill>
              <a:srgbClr val="0070C0"/>
            </a:solidFill>
          </a:ln>
        </p:spPr>
      </p:pic>
      <p:pic>
        <p:nvPicPr>
          <p:cNvPr id="7" name="Рисунок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60496" y="4365104"/>
            <a:ext cx="1549511" cy="2132856"/>
          </a:xfrm>
          <a:prstGeom prst="rect">
            <a:avLst/>
          </a:prstGeom>
          <a:ln>
            <a:solidFill>
              <a:srgbClr val="0070C0"/>
            </a:solidFill>
          </a:ln>
        </p:spPr>
      </p:pic>
      <p:pic>
        <p:nvPicPr>
          <p:cNvPr id="24" name="Рисунок 23"/>
          <p:cNvPicPr>
            <a:picLocks noChangeAspect="1"/>
          </p:cNvPicPr>
          <p:nvPr/>
        </p:nvPicPr>
        <p:blipFill>
          <a:blip r:embed="rId14"/>
          <a:stretch>
            <a:fillRect/>
          </a:stretch>
        </p:blipFill>
        <p:spPr>
          <a:xfrm>
            <a:off x="5879976" y="4221088"/>
            <a:ext cx="504874" cy="432048"/>
          </a:xfrm>
          <a:prstGeom prst="rect">
            <a:avLst/>
          </a:prstGeom>
        </p:spPr>
      </p:pic>
    </p:spTree>
    <p:extLst>
      <p:ext uri="{BB962C8B-B14F-4D97-AF65-F5344CB8AC3E}">
        <p14:creationId xmlns:p14="http://schemas.microsoft.com/office/powerpoint/2010/main" val="625518727"/>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24680" y="-99392"/>
            <a:ext cx="12204849" cy="822005"/>
            <a:chOff x="-24680" y="-99392"/>
            <a:chExt cx="12204849" cy="822005"/>
          </a:xfrm>
        </p:grpSpPr>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0456" y="44624"/>
              <a:ext cx="1584559" cy="268156"/>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0456" y="324388"/>
              <a:ext cx="1584559" cy="296299"/>
            </a:xfrm>
            <a:prstGeom prst="rect">
              <a:avLst/>
            </a:prstGeom>
          </p:spPr>
        </p:pic>
        <p:pic>
          <p:nvPicPr>
            <p:cNvPr id="12" name="Рисунок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80" y="0"/>
              <a:ext cx="2411760" cy="648072"/>
            </a:xfrm>
            <a:prstGeom prst="rect">
              <a:avLst/>
            </a:prstGeom>
          </p:spPr>
        </p:pic>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56641" y="0"/>
              <a:ext cx="323528" cy="648072"/>
            </a:xfrm>
            <a:prstGeom prst="rect">
              <a:avLst/>
            </a:prstGeom>
          </p:spPr>
        </p:pic>
        <p:pic>
          <p:nvPicPr>
            <p:cNvPr id="14" name="Рисунок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840" y="-99392"/>
              <a:ext cx="1188441" cy="822005"/>
            </a:xfrm>
            <a:prstGeom prst="rect">
              <a:avLst/>
            </a:prstGeom>
          </p:spPr>
        </p:pic>
      </p:grpSp>
      <p:sp>
        <p:nvSpPr>
          <p:cNvPr id="15" name="TextBox 14"/>
          <p:cNvSpPr txBox="1"/>
          <p:nvPr/>
        </p:nvSpPr>
        <p:spPr>
          <a:xfrm>
            <a:off x="0" y="692696"/>
            <a:ext cx="12192000" cy="523220"/>
          </a:xfrm>
          <a:prstGeom prst="rect">
            <a:avLst/>
          </a:prstGeom>
          <a:noFill/>
        </p:spPr>
        <p:txBody>
          <a:bodyPr wrap="square" rtlCol="0">
            <a:spAutoFit/>
          </a:bodyPr>
          <a:lstStyle/>
          <a:p>
            <a:pPr algn="ctr"/>
            <a:r>
              <a:rPr lang="ru-RU" sz="2800" dirty="0" smtClean="0">
                <a:solidFill>
                  <a:srgbClr val="0070C0"/>
                </a:solidFill>
              </a:rPr>
              <a:t>Наша текущая работа в рамках </a:t>
            </a:r>
            <a:r>
              <a:rPr lang="en-US" sz="2800" dirty="0" smtClean="0">
                <a:solidFill>
                  <a:srgbClr val="0070C0"/>
                </a:solidFill>
              </a:rPr>
              <a:t>JEDI Grand Challenge</a:t>
            </a:r>
            <a:r>
              <a:rPr lang="ru-RU" sz="2800" dirty="0" smtClean="0">
                <a:solidFill>
                  <a:srgbClr val="0070C0"/>
                </a:solidFill>
              </a:rPr>
              <a:t> </a:t>
            </a:r>
            <a:endParaRPr lang="en-US" sz="2800" dirty="0">
              <a:solidFill>
                <a:srgbClr val="0070C0"/>
              </a:solidFill>
            </a:endParaRPr>
          </a:p>
        </p:txBody>
      </p:sp>
      <p:pic>
        <p:nvPicPr>
          <p:cNvPr id="18" name="Рисунок 17">
            <a:extLst>
              <a:ext uri="{FF2B5EF4-FFF2-40B4-BE49-F238E27FC236}">
                <a16:creationId xmlns="" xmlns:a16="http://schemas.microsoft.com/office/drawing/2014/main" id="{A03D9183-A8D6-4D90-8C8E-443266A786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9376" y="1628800"/>
            <a:ext cx="4320480" cy="2312321"/>
          </a:xfrm>
          <a:prstGeom prst="rect">
            <a:avLst/>
          </a:prstGeom>
        </p:spPr>
      </p:pic>
      <p:sp>
        <p:nvSpPr>
          <p:cNvPr id="2" name="TextBox 1"/>
          <p:cNvSpPr txBox="1"/>
          <p:nvPr/>
        </p:nvSpPr>
        <p:spPr>
          <a:xfrm>
            <a:off x="1199456" y="4351744"/>
            <a:ext cx="4176464" cy="461665"/>
          </a:xfrm>
          <a:prstGeom prst="rect">
            <a:avLst/>
          </a:prstGeom>
          <a:noFill/>
        </p:spPr>
        <p:txBody>
          <a:bodyPr wrap="square" rtlCol="0">
            <a:spAutoFit/>
          </a:bodyPr>
          <a:lstStyle/>
          <a:p>
            <a:r>
              <a:rPr lang="en-US" sz="2400" b="1" dirty="0" smtClean="0"/>
              <a:t>1 080 000 000 </a:t>
            </a:r>
            <a:r>
              <a:rPr lang="ru-RU" sz="2400" dirty="0" smtClean="0"/>
              <a:t>молекул</a:t>
            </a:r>
            <a:endParaRPr lang="ru-RU" sz="2400" dirty="0"/>
          </a:p>
        </p:txBody>
      </p:sp>
      <p:sp>
        <p:nvSpPr>
          <p:cNvPr id="19" name="Стрелка вправо 18"/>
          <p:cNvSpPr/>
          <p:nvPr/>
        </p:nvSpPr>
        <p:spPr>
          <a:xfrm>
            <a:off x="5015880" y="2420888"/>
            <a:ext cx="1368152" cy="792088"/>
          </a:xfrm>
          <a:prstGeom prst="rightArrow">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5015880" y="2636912"/>
            <a:ext cx="1007007" cy="369332"/>
          </a:xfrm>
          <a:prstGeom prst="rect">
            <a:avLst/>
          </a:prstGeom>
          <a:noFill/>
        </p:spPr>
        <p:txBody>
          <a:bodyPr wrap="none" rtlCol="0">
            <a:spAutoFit/>
          </a:bodyPr>
          <a:lstStyle/>
          <a:p>
            <a:r>
              <a:rPr lang="en-US" dirty="0" err="1" smtClean="0"/>
              <a:t>SimMNA</a:t>
            </a:r>
            <a:endParaRPr lang="ru-RU" dirty="0"/>
          </a:p>
        </p:txBody>
      </p:sp>
      <p:sp>
        <p:nvSpPr>
          <p:cNvPr id="4" name="TextBox 3"/>
          <p:cNvSpPr txBox="1"/>
          <p:nvPr/>
        </p:nvSpPr>
        <p:spPr>
          <a:xfrm>
            <a:off x="4439816" y="4351744"/>
            <a:ext cx="3312368" cy="2308324"/>
          </a:xfrm>
          <a:prstGeom prst="rect">
            <a:avLst/>
          </a:prstGeom>
          <a:noFill/>
        </p:spPr>
        <p:txBody>
          <a:bodyPr wrap="square" rtlCol="0">
            <a:spAutoFit/>
          </a:bodyPr>
          <a:lstStyle/>
          <a:p>
            <a:r>
              <a:rPr lang="ru-RU" sz="2400" b="1" dirty="0" smtClean="0"/>
              <a:t>32</a:t>
            </a:r>
            <a:r>
              <a:rPr lang="en-US" sz="2400" b="1" dirty="0" smtClean="0"/>
              <a:t> </a:t>
            </a:r>
            <a:r>
              <a:rPr lang="ru-RU" sz="2400" b="1" dirty="0" smtClean="0"/>
              <a:t>874 </a:t>
            </a:r>
            <a:r>
              <a:rPr lang="ru-RU" sz="2400" dirty="0" smtClean="0"/>
              <a:t>молекул</a:t>
            </a:r>
            <a:r>
              <a:rPr lang="en-US" sz="2400" dirty="0" smtClean="0"/>
              <a:t> (hits)</a:t>
            </a:r>
            <a:r>
              <a:rPr lang="ru-RU" sz="2400" dirty="0" smtClean="0"/>
              <a:t>, </a:t>
            </a:r>
            <a:endParaRPr lang="en-US" sz="2400" dirty="0" smtClean="0"/>
          </a:p>
          <a:p>
            <a:r>
              <a:rPr lang="ru-RU" sz="2400" dirty="0" smtClean="0"/>
              <a:t>          из них:</a:t>
            </a:r>
          </a:p>
          <a:p>
            <a:r>
              <a:rPr lang="ru-RU" sz="2400" dirty="0"/>
              <a:t> </a:t>
            </a:r>
            <a:r>
              <a:rPr lang="ru-RU" sz="2400" dirty="0" smtClean="0"/>
              <a:t> </a:t>
            </a:r>
            <a:r>
              <a:rPr lang="ru-RU" sz="2400" b="1" dirty="0" smtClean="0"/>
              <a:t>8</a:t>
            </a:r>
            <a:r>
              <a:rPr lang="en-US" sz="2400" b="1" dirty="0" smtClean="0"/>
              <a:t> </a:t>
            </a:r>
            <a:r>
              <a:rPr lang="ru-RU" sz="2400" b="1" dirty="0" smtClean="0"/>
              <a:t>519</a:t>
            </a:r>
            <a:r>
              <a:rPr lang="en-US" sz="2400" b="1" dirty="0" smtClean="0"/>
              <a:t> </a:t>
            </a:r>
            <a:r>
              <a:rPr lang="ru-RU" sz="2400" b="1" dirty="0" smtClean="0"/>
              <a:t> </a:t>
            </a:r>
            <a:r>
              <a:rPr lang="ru-RU" sz="2400" dirty="0" smtClean="0"/>
              <a:t>– </a:t>
            </a:r>
            <a:r>
              <a:rPr lang="en-US" sz="2400" dirty="0" smtClean="0"/>
              <a:t> </a:t>
            </a:r>
            <a:r>
              <a:rPr lang="ru-RU" sz="2400" dirty="0" smtClean="0"/>
              <a:t>3</a:t>
            </a:r>
            <a:r>
              <a:rPr lang="en-US" sz="2400" dirty="0" err="1" smtClean="0"/>
              <a:t>CLpro</a:t>
            </a:r>
            <a:endParaRPr lang="en-US" sz="2400" dirty="0" smtClean="0"/>
          </a:p>
          <a:p>
            <a:r>
              <a:rPr lang="en-US" sz="2400" dirty="0"/>
              <a:t> </a:t>
            </a:r>
            <a:r>
              <a:rPr lang="en-US" sz="2400" dirty="0" smtClean="0"/>
              <a:t> </a:t>
            </a:r>
            <a:r>
              <a:rPr lang="en-US" sz="2400" b="1" dirty="0" smtClean="0"/>
              <a:t>3 146</a:t>
            </a:r>
            <a:r>
              <a:rPr lang="en-US" sz="2400" dirty="0" smtClean="0"/>
              <a:t>  </a:t>
            </a:r>
            <a:r>
              <a:rPr lang="ru-RU" sz="2400" dirty="0" smtClean="0"/>
              <a:t>–</a:t>
            </a:r>
            <a:r>
              <a:rPr lang="en-US" sz="2400" dirty="0" smtClean="0"/>
              <a:t>  </a:t>
            </a:r>
            <a:r>
              <a:rPr lang="en-US" sz="2400" dirty="0" err="1" smtClean="0"/>
              <a:t>RdRp</a:t>
            </a:r>
            <a:endParaRPr lang="en-US" sz="2400" dirty="0" smtClean="0"/>
          </a:p>
          <a:p>
            <a:r>
              <a:rPr lang="en-US" sz="2400" b="1" dirty="0" smtClean="0"/>
              <a:t>20 912</a:t>
            </a:r>
            <a:r>
              <a:rPr lang="en-US" sz="2400" dirty="0" smtClean="0"/>
              <a:t>  </a:t>
            </a:r>
            <a:r>
              <a:rPr lang="ru-RU" sz="2400" dirty="0" smtClean="0"/>
              <a:t>–</a:t>
            </a:r>
            <a:r>
              <a:rPr lang="en-US" sz="2400" dirty="0" smtClean="0"/>
              <a:t>  </a:t>
            </a:r>
            <a:r>
              <a:rPr lang="en-US" sz="2400" dirty="0" err="1" smtClean="0"/>
              <a:t>PLpro</a:t>
            </a:r>
            <a:endParaRPr lang="en-US" sz="2400" dirty="0" smtClean="0"/>
          </a:p>
          <a:p>
            <a:r>
              <a:rPr lang="en-US" sz="2400" dirty="0" smtClean="0"/>
              <a:t>      </a:t>
            </a:r>
            <a:r>
              <a:rPr lang="en-US" sz="2400" b="1" dirty="0" smtClean="0"/>
              <a:t>297</a:t>
            </a:r>
            <a:r>
              <a:rPr lang="en-US" sz="2400" dirty="0" smtClean="0"/>
              <a:t>  </a:t>
            </a:r>
            <a:r>
              <a:rPr lang="ru-RU" sz="2400" dirty="0"/>
              <a:t>– </a:t>
            </a:r>
            <a:r>
              <a:rPr lang="en-US" sz="2400" dirty="0" smtClean="0"/>
              <a:t> TMPRSS2</a:t>
            </a:r>
            <a:endParaRPr lang="ru-RU" sz="2400" dirty="0"/>
          </a:p>
        </p:txBody>
      </p:sp>
      <p:pic>
        <p:nvPicPr>
          <p:cNvPr id="5" name="Рисунок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72064" y="1556792"/>
            <a:ext cx="864096" cy="864096"/>
          </a:xfrm>
          <a:prstGeom prst="rect">
            <a:avLst/>
          </a:prstGeom>
        </p:spPr>
      </p:pic>
      <p:sp>
        <p:nvSpPr>
          <p:cNvPr id="7" name="Скругленный прямоугольник 6"/>
          <p:cNvSpPr/>
          <p:nvPr/>
        </p:nvSpPr>
        <p:spPr>
          <a:xfrm>
            <a:off x="6528048" y="1412776"/>
            <a:ext cx="1152128" cy="1152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кругленный прямоугольник 19"/>
          <p:cNvSpPr/>
          <p:nvPr/>
        </p:nvSpPr>
        <p:spPr>
          <a:xfrm>
            <a:off x="6600056" y="3068960"/>
            <a:ext cx="1152128" cy="10801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11"/>
          <a:stretch>
            <a:fillRect/>
          </a:stretch>
        </p:blipFill>
        <p:spPr>
          <a:xfrm>
            <a:off x="6744072" y="3212976"/>
            <a:ext cx="864096" cy="864096"/>
          </a:xfrm>
          <a:prstGeom prst="rect">
            <a:avLst/>
          </a:prstGeom>
        </p:spPr>
      </p:pic>
      <p:pic>
        <p:nvPicPr>
          <p:cNvPr id="21" name="Рисунок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56240" y="4653136"/>
            <a:ext cx="2413698" cy="1584176"/>
          </a:xfrm>
          <a:prstGeom prst="rect">
            <a:avLst/>
          </a:prstGeom>
        </p:spPr>
      </p:pic>
      <p:sp>
        <p:nvSpPr>
          <p:cNvPr id="22" name="TextBox 21"/>
          <p:cNvSpPr txBox="1"/>
          <p:nvPr/>
        </p:nvSpPr>
        <p:spPr>
          <a:xfrm>
            <a:off x="8526720" y="1484784"/>
            <a:ext cx="1728192" cy="923330"/>
          </a:xfrm>
          <a:prstGeom prst="rect">
            <a:avLst/>
          </a:prstGeom>
          <a:noFill/>
        </p:spPr>
        <p:txBody>
          <a:bodyPr wrap="square" rtlCol="0">
            <a:spAutoFit/>
          </a:bodyPr>
          <a:lstStyle/>
          <a:p>
            <a:r>
              <a:rPr lang="ru-RU" b="1" dirty="0" smtClean="0"/>
              <a:t>2</a:t>
            </a:r>
            <a:r>
              <a:rPr lang="en-US" b="1" dirty="0" smtClean="0"/>
              <a:t> </a:t>
            </a:r>
            <a:r>
              <a:rPr lang="ru-RU" b="1" dirty="0" smtClean="0"/>
              <a:t>720</a:t>
            </a:r>
            <a:r>
              <a:rPr lang="en-US" b="1" dirty="0" smtClean="0"/>
              <a:t> </a:t>
            </a:r>
            <a:r>
              <a:rPr lang="ru-RU" b="1" dirty="0" smtClean="0"/>
              <a:t> </a:t>
            </a:r>
            <a:r>
              <a:rPr lang="ru-RU" dirty="0"/>
              <a:t>– </a:t>
            </a:r>
            <a:r>
              <a:rPr lang="en-US" dirty="0"/>
              <a:t> </a:t>
            </a:r>
            <a:r>
              <a:rPr lang="ru-RU" dirty="0"/>
              <a:t>3</a:t>
            </a:r>
            <a:r>
              <a:rPr lang="en-US" dirty="0" err="1"/>
              <a:t>CLpro</a:t>
            </a:r>
            <a:endParaRPr lang="en-US" dirty="0"/>
          </a:p>
          <a:p>
            <a:r>
              <a:rPr lang="ru-RU" b="1" dirty="0" smtClean="0"/>
              <a:t>1</a:t>
            </a:r>
            <a:r>
              <a:rPr lang="en-US" b="1" dirty="0" smtClean="0"/>
              <a:t> </a:t>
            </a:r>
            <a:r>
              <a:rPr lang="ru-RU" b="1" dirty="0" smtClean="0"/>
              <a:t>005</a:t>
            </a:r>
            <a:r>
              <a:rPr lang="en-US" dirty="0" smtClean="0"/>
              <a:t> </a:t>
            </a:r>
            <a:r>
              <a:rPr lang="ru-RU" dirty="0" smtClean="0"/>
              <a:t> –</a:t>
            </a:r>
            <a:r>
              <a:rPr lang="en-US" dirty="0" smtClean="0"/>
              <a:t>  </a:t>
            </a:r>
            <a:r>
              <a:rPr lang="en-US" dirty="0" err="1"/>
              <a:t>RdRp</a:t>
            </a:r>
            <a:endParaRPr lang="en-US" dirty="0"/>
          </a:p>
          <a:p>
            <a:r>
              <a:rPr lang="en-US" b="1" dirty="0" smtClean="0"/>
              <a:t>2 </a:t>
            </a:r>
            <a:r>
              <a:rPr lang="ru-RU" b="1" dirty="0" smtClean="0"/>
              <a:t>720</a:t>
            </a:r>
            <a:r>
              <a:rPr lang="en-US" dirty="0" smtClean="0"/>
              <a:t>  </a:t>
            </a:r>
            <a:r>
              <a:rPr lang="ru-RU" dirty="0"/>
              <a:t>–</a:t>
            </a:r>
            <a:r>
              <a:rPr lang="en-US" dirty="0"/>
              <a:t>  </a:t>
            </a:r>
            <a:r>
              <a:rPr lang="en-US" dirty="0" err="1" smtClean="0"/>
              <a:t>PLpro</a:t>
            </a:r>
            <a:endParaRPr lang="ru-RU" dirty="0"/>
          </a:p>
        </p:txBody>
      </p:sp>
      <p:sp>
        <p:nvSpPr>
          <p:cNvPr id="23" name="Стрелка вправо 22"/>
          <p:cNvSpPr/>
          <p:nvPr/>
        </p:nvSpPr>
        <p:spPr>
          <a:xfrm>
            <a:off x="7896200" y="1772816"/>
            <a:ext cx="504056" cy="432048"/>
          </a:xfrm>
          <a:prstGeom prst="rightArrow">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Стрелка вправо 23"/>
          <p:cNvSpPr/>
          <p:nvPr/>
        </p:nvSpPr>
        <p:spPr>
          <a:xfrm>
            <a:off x="7968208" y="3284984"/>
            <a:ext cx="504056" cy="432048"/>
          </a:xfrm>
          <a:prstGeom prst="rightArrow">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Box 24"/>
          <p:cNvSpPr txBox="1"/>
          <p:nvPr/>
        </p:nvSpPr>
        <p:spPr>
          <a:xfrm>
            <a:off x="8544272" y="3140968"/>
            <a:ext cx="1728192" cy="923330"/>
          </a:xfrm>
          <a:prstGeom prst="rect">
            <a:avLst/>
          </a:prstGeom>
          <a:noFill/>
        </p:spPr>
        <p:txBody>
          <a:bodyPr wrap="square" rtlCol="0">
            <a:spAutoFit/>
          </a:bodyPr>
          <a:lstStyle/>
          <a:p>
            <a:r>
              <a:rPr lang="ru-RU" b="1" dirty="0"/>
              <a:t> </a:t>
            </a:r>
            <a:r>
              <a:rPr lang="ru-RU" b="1" dirty="0" smtClean="0"/>
              <a:t>  472</a:t>
            </a:r>
            <a:r>
              <a:rPr lang="en-US" b="1" dirty="0" smtClean="0"/>
              <a:t> </a:t>
            </a:r>
            <a:r>
              <a:rPr lang="ru-RU" b="1" dirty="0" smtClean="0"/>
              <a:t> </a:t>
            </a:r>
            <a:r>
              <a:rPr lang="ru-RU" dirty="0"/>
              <a:t>– </a:t>
            </a:r>
            <a:r>
              <a:rPr lang="en-US" dirty="0"/>
              <a:t> </a:t>
            </a:r>
            <a:r>
              <a:rPr lang="ru-RU" dirty="0"/>
              <a:t>3</a:t>
            </a:r>
            <a:r>
              <a:rPr lang="en-US" dirty="0" err="1"/>
              <a:t>CLpro</a:t>
            </a:r>
            <a:endParaRPr lang="en-US" dirty="0"/>
          </a:p>
          <a:p>
            <a:r>
              <a:rPr lang="ru-RU" b="1" dirty="0" smtClean="0"/>
              <a:t>1</a:t>
            </a:r>
            <a:r>
              <a:rPr lang="en-US" b="1" dirty="0" smtClean="0"/>
              <a:t> </a:t>
            </a:r>
            <a:r>
              <a:rPr lang="ru-RU" b="1" dirty="0" smtClean="0"/>
              <a:t>817</a:t>
            </a:r>
            <a:r>
              <a:rPr lang="en-US" dirty="0" smtClean="0"/>
              <a:t> </a:t>
            </a:r>
            <a:r>
              <a:rPr lang="ru-RU" dirty="0" smtClean="0"/>
              <a:t> –</a:t>
            </a:r>
            <a:r>
              <a:rPr lang="en-US" dirty="0" smtClean="0"/>
              <a:t>  </a:t>
            </a:r>
            <a:r>
              <a:rPr lang="en-US" dirty="0" err="1"/>
              <a:t>RdRp</a:t>
            </a:r>
            <a:endParaRPr lang="en-US" dirty="0"/>
          </a:p>
          <a:p>
            <a:r>
              <a:rPr lang="ru-RU" b="1" dirty="0"/>
              <a:t>6</a:t>
            </a:r>
            <a:r>
              <a:rPr lang="en-US" b="1" dirty="0" smtClean="0"/>
              <a:t> </a:t>
            </a:r>
            <a:r>
              <a:rPr lang="ru-RU" b="1" dirty="0" smtClean="0"/>
              <a:t>792</a:t>
            </a:r>
            <a:r>
              <a:rPr lang="en-US" dirty="0" smtClean="0"/>
              <a:t>  </a:t>
            </a:r>
            <a:r>
              <a:rPr lang="ru-RU" dirty="0"/>
              <a:t>–</a:t>
            </a:r>
            <a:r>
              <a:rPr lang="en-US" dirty="0"/>
              <a:t>  </a:t>
            </a:r>
            <a:r>
              <a:rPr lang="en-US" dirty="0" err="1" smtClean="0"/>
              <a:t>PLpro</a:t>
            </a:r>
            <a:endParaRPr lang="ru-RU" dirty="0"/>
          </a:p>
        </p:txBody>
      </p:sp>
      <p:sp>
        <p:nvSpPr>
          <p:cNvPr id="26" name="Стрелка вправо 25"/>
          <p:cNvSpPr/>
          <p:nvPr/>
        </p:nvSpPr>
        <p:spPr>
          <a:xfrm rot="5400000">
            <a:off x="9084332" y="4113076"/>
            <a:ext cx="504056" cy="432048"/>
          </a:xfrm>
          <a:prstGeom prst="rightArrow">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p:cNvSpPr txBox="1"/>
          <p:nvPr/>
        </p:nvSpPr>
        <p:spPr>
          <a:xfrm>
            <a:off x="7824192" y="6211669"/>
            <a:ext cx="3960440" cy="646331"/>
          </a:xfrm>
          <a:prstGeom prst="rect">
            <a:avLst/>
          </a:prstGeom>
          <a:noFill/>
        </p:spPr>
        <p:txBody>
          <a:bodyPr wrap="square" rtlCol="0">
            <a:spAutoFit/>
          </a:bodyPr>
          <a:lstStyle/>
          <a:p>
            <a:pPr algn="ctr"/>
            <a:r>
              <a:rPr lang="ru-RU" dirty="0" smtClean="0"/>
              <a:t>Отобрано несколько потенциальных ингибиторов </a:t>
            </a:r>
            <a:r>
              <a:rPr lang="ru-RU" dirty="0"/>
              <a:t>3</a:t>
            </a:r>
            <a:r>
              <a:rPr lang="en-US" dirty="0" err="1" smtClean="0"/>
              <a:t>CLpro</a:t>
            </a:r>
            <a:endParaRPr lang="ru-RU" dirty="0"/>
          </a:p>
        </p:txBody>
      </p:sp>
      <p:graphicFrame>
        <p:nvGraphicFramePr>
          <p:cNvPr id="6" name="Объект 5"/>
          <p:cNvGraphicFramePr>
            <a:graphicFrameLocks noChangeAspect="1"/>
          </p:cNvGraphicFramePr>
          <p:nvPr>
            <p:extLst>
              <p:ext uri="{D42A27DB-BD31-4B8C-83A1-F6EECF244321}">
                <p14:modId xmlns:p14="http://schemas.microsoft.com/office/powerpoint/2010/main" val="2478513075"/>
              </p:ext>
            </p:extLst>
          </p:nvPr>
        </p:nvGraphicFramePr>
        <p:xfrm>
          <a:off x="5102552" y="1268760"/>
          <a:ext cx="1209472" cy="1296144"/>
        </p:xfrm>
        <a:graphic>
          <a:graphicData uri="http://schemas.openxmlformats.org/presentationml/2006/ole">
            <mc:AlternateContent xmlns:mc="http://schemas.openxmlformats.org/markup-compatibility/2006">
              <mc:Choice xmlns:v="urn:schemas-microsoft-com:vml" Requires="v">
                <p:oleObj spid="_x0000_s1062" name="MarvinOLE" r:id="rId13" imgW="3899520" imgH="4178520" progId="MarvinOLE.Document">
                  <p:embed/>
                </p:oleObj>
              </mc:Choice>
              <mc:Fallback>
                <p:oleObj name="MarvinOLE" r:id="rId13" imgW="3899520" imgH="4178520" progId="MarvinOLE.Document">
                  <p:embed/>
                  <p:pic>
                    <p:nvPicPr>
                      <p:cNvPr id="0" name=""/>
                      <p:cNvPicPr/>
                      <p:nvPr/>
                    </p:nvPicPr>
                    <p:blipFill>
                      <a:blip r:embed="rId14"/>
                      <a:stretch>
                        <a:fillRect/>
                      </a:stretch>
                    </p:blipFill>
                    <p:spPr>
                      <a:xfrm>
                        <a:off x="5102552" y="1268760"/>
                        <a:ext cx="1209472" cy="1296144"/>
                      </a:xfrm>
                      <a:prstGeom prst="rect">
                        <a:avLst/>
                      </a:prstGeom>
                    </p:spPr>
                  </p:pic>
                </p:oleObj>
              </mc:Fallback>
            </mc:AlternateContent>
          </a:graphicData>
        </a:graphic>
      </p:graphicFrame>
      <p:graphicFrame>
        <p:nvGraphicFramePr>
          <p:cNvPr id="16" name="Объект 15"/>
          <p:cNvGraphicFramePr>
            <a:graphicFrameLocks noChangeAspect="1"/>
          </p:cNvGraphicFramePr>
          <p:nvPr>
            <p:extLst>
              <p:ext uri="{D42A27DB-BD31-4B8C-83A1-F6EECF244321}">
                <p14:modId xmlns:p14="http://schemas.microsoft.com/office/powerpoint/2010/main" val="4214413769"/>
              </p:ext>
            </p:extLst>
          </p:nvPr>
        </p:nvGraphicFramePr>
        <p:xfrm>
          <a:off x="4655840" y="1340768"/>
          <a:ext cx="919932" cy="678411"/>
        </p:xfrm>
        <a:graphic>
          <a:graphicData uri="http://schemas.openxmlformats.org/presentationml/2006/ole">
            <mc:AlternateContent xmlns:mc="http://schemas.openxmlformats.org/markup-compatibility/2006">
              <mc:Choice xmlns:v="urn:schemas-microsoft-com:vml" Requires="v">
                <p:oleObj spid="_x0000_s1063" name="MarvinOLE" r:id="rId15" imgW="2847600" imgH="2100600" progId="MarvinOLE.Document">
                  <p:embed/>
                </p:oleObj>
              </mc:Choice>
              <mc:Fallback>
                <p:oleObj name="MarvinOLE" r:id="rId15" imgW="2847600" imgH="2100600" progId="MarvinOLE.Document">
                  <p:embed/>
                  <p:pic>
                    <p:nvPicPr>
                      <p:cNvPr id="0" name=""/>
                      <p:cNvPicPr/>
                      <p:nvPr/>
                    </p:nvPicPr>
                    <p:blipFill>
                      <a:blip r:embed="rId16"/>
                      <a:stretch>
                        <a:fillRect/>
                      </a:stretch>
                    </p:blipFill>
                    <p:spPr>
                      <a:xfrm>
                        <a:off x="4655840" y="1340768"/>
                        <a:ext cx="919932" cy="678411"/>
                      </a:xfrm>
                      <a:prstGeom prst="rect">
                        <a:avLst/>
                      </a:prstGeom>
                    </p:spPr>
                  </p:pic>
                </p:oleObj>
              </mc:Fallback>
            </mc:AlternateContent>
          </a:graphicData>
        </a:graphic>
      </p:graphicFrame>
      <p:graphicFrame>
        <p:nvGraphicFramePr>
          <p:cNvPr id="17" name="Объект 16"/>
          <p:cNvGraphicFramePr>
            <a:graphicFrameLocks noChangeAspect="1"/>
          </p:cNvGraphicFramePr>
          <p:nvPr>
            <p:extLst>
              <p:ext uri="{D42A27DB-BD31-4B8C-83A1-F6EECF244321}">
                <p14:modId xmlns:p14="http://schemas.microsoft.com/office/powerpoint/2010/main" val="1463231455"/>
              </p:ext>
            </p:extLst>
          </p:nvPr>
        </p:nvGraphicFramePr>
        <p:xfrm>
          <a:off x="5159896" y="3068960"/>
          <a:ext cx="1327671" cy="786458"/>
        </p:xfrm>
        <a:graphic>
          <a:graphicData uri="http://schemas.openxmlformats.org/presentationml/2006/ole">
            <mc:AlternateContent xmlns:mc="http://schemas.openxmlformats.org/markup-compatibility/2006">
              <mc:Choice xmlns:v="urn:schemas-microsoft-com:vml" Requires="v">
                <p:oleObj spid="_x0000_s1064" name="MarvinOLE" r:id="rId17" imgW="4528800" imgH="2682720" progId="MarvinOLE.Document">
                  <p:embed/>
                </p:oleObj>
              </mc:Choice>
              <mc:Fallback>
                <p:oleObj name="MarvinOLE" r:id="rId17" imgW="4528800" imgH="2682720" progId="MarvinOLE.Document">
                  <p:embed/>
                  <p:pic>
                    <p:nvPicPr>
                      <p:cNvPr id="0" name=""/>
                      <p:cNvPicPr/>
                      <p:nvPr/>
                    </p:nvPicPr>
                    <p:blipFill>
                      <a:blip r:embed="rId18"/>
                      <a:stretch>
                        <a:fillRect/>
                      </a:stretch>
                    </p:blipFill>
                    <p:spPr>
                      <a:xfrm>
                        <a:off x="5159896" y="3068960"/>
                        <a:ext cx="1327671" cy="786458"/>
                      </a:xfrm>
                      <a:prstGeom prst="rect">
                        <a:avLst/>
                      </a:prstGeom>
                    </p:spPr>
                  </p:pic>
                </p:oleObj>
              </mc:Fallback>
            </mc:AlternateContent>
          </a:graphicData>
        </a:graphic>
      </p:graphicFrame>
      <p:graphicFrame>
        <p:nvGraphicFramePr>
          <p:cNvPr id="28" name="Объект 27"/>
          <p:cNvGraphicFramePr>
            <a:graphicFrameLocks noChangeAspect="1"/>
          </p:cNvGraphicFramePr>
          <p:nvPr>
            <p:extLst>
              <p:ext uri="{D42A27DB-BD31-4B8C-83A1-F6EECF244321}">
                <p14:modId xmlns:p14="http://schemas.microsoft.com/office/powerpoint/2010/main" val="1623436875"/>
              </p:ext>
            </p:extLst>
          </p:nvPr>
        </p:nvGraphicFramePr>
        <p:xfrm>
          <a:off x="4583832" y="3501008"/>
          <a:ext cx="933655" cy="878703"/>
        </p:xfrm>
        <a:graphic>
          <a:graphicData uri="http://schemas.openxmlformats.org/presentationml/2006/ole">
            <mc:AlternateContent xmlns:mc="http://schemas.openxmlformats.org/markup-compatibility/2006">
              <mc:Choice xmlns:v="urn:schemas-microsoft-com:vml" Requires="v">
                <p:oleObj spid="_x0000_s1065" name="MarvinOLE" r:id="rId19" imgW="2778840" imgH="2614680" progId="MarvinOLE.Document">
                  <p:embed/>
                </p:oleObj>
              </mc:Choice>
              <mc:Fallback>
                <p:oleObj name="MarvinOLE" r:id="rId19" imgW="2778840" imgH="2614680" progId="MarvinOLE.Document">
                  <p:embed/>
                  <p:pic>
                    <p:nvPicPr>
                      <p:cNvPr id="0" name=""/>
                      <p:cNvPicPr/>
                      <p:nvPr/>
                    </p:nvPicPr>
                    <p:blipFill>
                      <a:blip r:embed="rId20"/>
                      <a:stretch>
                        <a:fillRect/>
                      </a:stretch>
                    </p:blipFill>
                    <p:spPr>
                      <a:xfrm>
                        <a:off x="4583832" y="3501008"/>
                        <a:ext cx="933655" cy="878703"/>
                      </a:xfrm>
                      <a:prstGeom prst="rect">
                        <a:avLst/>
                      </a:prstGeom>
                    </p:spPr>
                  </p:pic>
                </p:oleObj>
              </mc:Fallback>
            </mc:AlternateContent>
          </a:graphicData>
        </a:graphic>
      </p:graphicFrame>
    </p:spTree>
    <p:extLst>
      <p:ext uri="{BB962C8B-B14F-4D97-AF65-F5344CB8AC3E}">
        <p14:creationId xmlns:p14="http://schemas.microsoft.com/office/powerpoint/2010/main" val="2777551653"/>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Группа 42"/>
          <p:cNvGrpSpPr>
            <a:grpSpLocks/>
          </p:cNvGrpSpPr>
          <p:nvPr/>
        </p:nvGrpSpPr>
        <p:grpSpPr bwMode="auto">
          <a:xfrm>
            <a:off x="1775520" y="1988840"/>
            <a:ext cx="1800200" cy="1008112"/>
            <a:chOff x="500780" y="2645802"/>
            <a:chExt cx="8403929" cy="4215621"/>
          </a:xfrm>
          <a:noFill/>
          <a:effectLst>
            <a:glow rad="63500">
              <a:schemeClr val="accent4">
                <a:satMod val="175000"/>
                <a:alpha val="40000"/>
              </a:schemeClr>
            </a:glow>
          </a:effectLst>
        </p:grpSpPr>
        <p:pic>
          <p:nvPicPr>
            <p:cNvPr id="44" name="Рисунок 4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4618016" y="2645802"/>
              <a:ext cx="4286693" cy="42030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5" name="Рисунок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0780" y="2658378"/>
              <a:ext cx="4240022" cy="42030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9" name="Группа 8"/>
          <p:cNvGrpSpPr/>
          <p:nvPr/>
        </p:nvGrpSpPr>
        <p:grpSpPr>
          <a:xfrm>
            <a:off x="-24680" y="-99392"/>
            <a:ext cx="12204849" cy="822005"/>
            <a:chOff x="-24680" y="-99392"/>
            <a:chExt cx="12204849" cy="822005"/>
          </a:xfrm>
        </p:grpSpPr>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0456" y="44624"/>
              <a:ext cx="1584559" cy="268156"/>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0456" y="324388"/>
              <a:ext cx="1584559" cy="296299"/>
            </a:xfrm>
            <a:prstGeom prst="rect">
              <a:avLst/>
            </a:prstGeom>
          </p:spPr>
        </p:pic>
        <p:pic>
          <p:nvPicPr>
            <p:cNvPr id="12" name="Рисунок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80" y="0"/>
              <a:ext cx="2411760" cy="648072"/>
            </a:xfrm>
            <a:prstGeom prst="rect">
              <a:avLst/>
            </a:prstGeom>
          </p:spPr>
        </p:pic>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56641" y="0"/>
              <a:ext cx="323528" cy="648072"/>
            </a:xfrm>
            <a:prstGeom prst="rect">
              <a:avLst/>
            </a:prstGeom>
          </p:spPr>
        </p:pic>
        <p:pic>
          <p:nvPicPr>
            <p:cNvPr id="14" name="Рисунок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840" y="-99392"/>
              <a:ext cx="1188441" cy="822005"/>
            </a:xfrm>
            <a:prstGeom prst="rect">
              <a:avLst/>
            </a:prstGeom>
          </p:spPr>
        </p:pic>
      </p:grpSp>
      <p:sp>
        <p:nvSpPr>
          <p:cNvPr id="15" name="TextBox 14"/>
          <p:cNvSpPr txBox="1"/>
          <p:nvPr/>
        </p:nvSpPr>
        <p:spPr>
          <a:xfrm>
            <a:off x="0" y="620688"/>
            <a:ext cx="12192000" cy="492443"/>
          </a:xfrm>
          <a:prstGeom prst="rect">
            <a:avLst/>
          </a:prstGeom>
          <a:noFill/>
        </p:spPr>
        <p:txBody>
          <a:bodyPr wrap="square" rtlCol="0">
            <a:spAutoFit/>
          </a:bodyPr>
          <a:lstStyle/>
          <a:p>
            <a:pPr algn="ctr"/>
            <a:r>
              <a:rPr lang="ru-RU" sz="2600" dirty="0" smtClean="0">
                <a:solidFill>
                  <a:srgbClr val="0070C0"/>
                </a:solidFill>
              </a:rPr>
              <a:t>Комплексный анализ проблемы фармакотерапии </a:t>
            </a:r>
            <a:r>
              <a:rPr lang="en-US" sz="2600" dirty="0" smtClean="0">
                <a:solidFill>
                  <a:srgbClr val="0070C0"/>
                </a:solidFill>
              </a:rPr>
              <a:t>COVID-19</a:t>
            </a:r>
            <a:endParaRPr lang="en-US" sz="2600" dirty="0">
              <a:solidFill>
                <a:srgbClr val="0070C0"/>
              </a:solidFill>
            </a:endParaRPr>
          </a:p>
        </p:txBody>
      </p:sp>
      <p:sp>
        <p:nvSpPr>
          <p:cNvPr id="16" name="Male">
            <a:extLst>
              <a:ext uri="{FF2B5EF4-FFF2-40B4-BE49-F238E27FC236}">
                <a16:creationId xmlns="" xmlns:a16="http://schemas.microsoft.com/office/drawing/2014/main" id="{7CC66ADB-CBA0-4162-B618-463147C138A2}"/>
              </a:ext>
            </a:extLst>
          </p:cNvPr>
          <p:cNvSpPr/>
          <p:nvPr/>
        </p:nvSpPr>
        <p:spPr>
          <a:xfrm>
            <a:off x="8328248" y="3429000"/>
            <a:ext cx="864096" cy="2100426"/>
          </a:xfrm>
          <a:custGeom>
            <a:avLst/>
            <a:gdLst/>
            <a:ahLst/>
            <a:cxnLst>
              <a:cxn ang="0">
                <a:pos x="wd2" y="hd2"/>
              </a:cxn>
              <a:cxn ang="5400000">
                <a:pos x="wd2" y="hd2"/>
              </a:cxn>
              <a:cxn ang="10800000">
                <a:pos x="wd2" y="hd2"/>
              </a:cxn>
              <a:cxn ang="16200000">
                <a:pos x="wd2" y="hd2"/>
              </a:cxn>
            </a:cxnLst>
            <a:rect l="0" t="0" r="r" b="b"/>
            <a:pathLst>
              <a:path w="21547" h="21600"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chemeClr val="accent6">
              <a:lumMod val="50000"/>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 name="TextBox 1"/>
          <p:cNvSpPr txBox="1"/>
          <p:nvPr/>
        </p:nvSpPr>
        <p:spPr>
          <a:xfrm>
            <a:off x="7464152" y="2996952"/>
            <a:ext cx="2736304" cy="400110"/>
          </a:xfrm>
          <a:prstGeom prst="rect">
            <a:avLst/>
          </a:prstGeom>
          <a:noFill/>
        </p:spPr>
        <p:txBody>
          <a:bodyPr wrap="square" rtlCol="0">
            <a:spAutoFit/>
          </a:bodyPr>
          <a:lstStyle/>
          <a:p>
            <a:r>
              <a:rPr lang="ru-RU" sz="2000" b="1" dirty="0" smtClean="0">
                <a:solidFill>
                  <a:srgbClr val="002060"/>
                </a:solidFill>
              </a:rPr>
              <a:t>Инфекция </a:t>
            </a:r>
            <a:r>
              <a:rPr lang="en-US" sz="2000" b="1" dirty="0" smtClean="0">
                <a:solidFill>
                  <a:srgbClr val="002060"/>
                </a:solidFill>
              </a:rPr>
              <a:t>SARS-CoV-2</a:t>
            </a:r>
            <a:endParaRPr lang="ru-RU" sz="2000" b="1" dirty="0">
              <a:solidFill>
                <a:srgbClr val="002060"/>
              </a:solidFill>
            </a:endParaRPr>
          </a:p>
        </p:txBody>
      </p:sp>
      <p:sp>
        <p:nvSpPr>
          <p:cNvPr id="17" name="TextBox 16"/>
          <p:cNvSpPr txBox="1"/>
          <p:nvPr/>
        </p:nvSpPr>
        <p:spPr>
          <a:xfrm>
            <a:off x="6672064" y="3645024"/>
            <a:ext cx="1584176" cy="400110"/>
          </a:xfrm>
          <a:prstGeom prst="rect">
            <a:avLst/>
          </a:prstGeom>
          <a:noFill/>
        </p:spPr>
        <p:txBody>
          <a:bodyPr wrap="square" rtlCol="0">
            <a:spAutoFit/>
          </a:bodyPr>
          <a:lstStyle/>
          <a:p>
            <a:r>
              <a:rPr lang="ru-RU" sz="2000" b="1" dirty="0" smtClean="0">
                <a:solidFill>
                  <a:srgbClr val="002060"/>
                </a:solidFill>
              </a:rPr>
              <a:t>Воспаление</a:t>
            </a:r>
            <a:endParaRPr lang="ru-RU" sz="2000" b="1" dirty="0">
              <a:solidFill>
                <a:srgbClr val="002060"/>
              </a:solidFill>
            </a:endParaRPr>
          </a:p>
        </p:txBody>
      </p:sp>
      <p:sp>
        <p:nvSpPr>
          <p:cNvPr id="18" name="TextBox 17"/>
          <p:cNvSpPr txBox="1"/>
          <p:nvPr/>
        </p:nvSpPr>
        <p:spPr>
          <a:xfrm>
            <a:off x="9264352" y="3645024"/>
            <a:ext cx="1800200" cy="707886"/>
          </a:xfrm>
          <a:prstGeom prst="rect">
            <a:avLst/>
          </a:prstGeom>
          <a:noFill/>
        </p:spPr>
        <p:txBody>
          <a:bodyPr wrap="square" rtlCol="0">
            <a:spAutoFit/>
          </a:bodyPr>
          <a:lstStyle/>
          <a:p>
            <a:pPr algn="ctr"/>
            <a:r>
              <a:rPr lang="ru-RU" sz="2000" b="1" dirty="0" err="1" smtClean="0">
                <a:solidFill>
                  <a:srgbClr val="002060"/>
                </a:solidFill>
              </a:rPr>
              <a:t>Цитокиновый</a:t>
            </a:r>
            <a:r>
              <a:rPr lang="ru-RU" sz="2000" b="1" dirty="0" smtClean="0">
                <a:solidFill>
                  <a:srgbClr val="002060"/>
                </a:solidFill>
              </a:rPr>
              <a:t> шторм</a:t>
            </a:r>
            <a:endParaRPr lang="ru-RU" sz="2000" b="1" dirty="0">
              <a:solidFill>
                <a:srgbClr val="002060"/>
              </a:solidFill>
            </a:endParaRPr>
          </a:p>
        </p:txBody>
      </p:sp>
      <p:sp>
        <p:nvSpPr>
          <p:cNvPr id="19" name="TextBox 18"/>
          <p:cNvSpPr txBox="1"/>
          <p:nvPr/>
        </p:nvSpPr>
        <p:spPr>
          <a:xfrm>
            <a:off x="9192344" y="4365104"/>
            <a:ext cx="1944216" cy="707886"/>
          </a:xfrm>
          <a:prstGeom prst="rect">
            <a:avLst/>
          </a:prstGeom>
          <a:noFill/>
        </p:spPr>
        <p:txBody>
          <a:bodyPr wrap="square" rtlCol="0">
            <a:spAutoFit/>
          </a:bodyPr>
          <a:lstStyle/>
          <a:p>
            <a:pPr algn="ctr"/>
            <a:r>
              <a:rPr lang="ru-RU" sz="2000" b="1" dirty="0" smtClean="0">
                <a:solidFill>
                  <a:srgbClr val="002060"/>
                </a:solidFill>
              </a:rPr>
              <a:t>Аллергические реакции</a:t>
            </a:r>
            <a:endParaRPr lang="ru-RU" sz="2000" b="1" dirty="0">
              <a:solidFill>
                <a:srgbClr val="002060"/>
              </a:solidFill>
            </a:endParaRPr>
          </a:p>
        </p:txBody>
      </p:sp>
      <p:sp>
        <p:nvSpPr>
          <p:cNvPr id="20" name="TextBox 19"/>
          <p:cNvSpPr txBox="1"/>
          <p:nvPr/>
        </p:nvSpPr>
        <p:spPr>
          <a:xfrm>
            <a:off x="6888088" y="4653136"/>
            <a:ext cx="1512168" cy="400110"/>
          </a:xfrm>
          <a:prstGeom prst="rect">
            <a:avLst/>
          </a:prstGeom>
          <a:noFill/>
        </p:spPr>
        <p:txBody>
          <a:bodyPr wrap="square" rtlCol="0">
            <a:spAutoFit/>
          </a:bodyPr>
          <a:lstStyle/>
          <a:p>
            <a:r>
              <a:rPr lang="ru-RU" sz="2000" b="1" dirty="0" smtClean="0">
                <a:solidFill>
                  <a:srgbClr val="002060"/>
                </a:solidFill>
              </a:rPr>
              <a:t>Тромбозы</a:t>
            </a:r>
            <a:endParaRPr lang="ru-RU" sz="2000" b="1" dirty="0">
              <a:solidFill>
                <a:srgbClr val="002060"/>
              </a:solidFill>
            </a:endParaRPr>
          </a:p>
        </p:txBody>
      </p:sp>
      <p:sp>
        <p:nvSpPr>
          <p:cNvPr id="21" name="TextBox 20"/>
          <p:cNvSpPr txBox="1"/>
          <p:nvPr/>
        </p:nvSpPr>
        <p:spPr>
          <a:xfrm>
            <a:off x="7752184" y="5517232"/>
            <a:ext cx="2016224" cy="707886"/>
          </a:xfrm>
          <a:prstGeom prst="rect">
            <a:avLst/>
          </a:prstGeom>
          <a:noFill/>
        </p:spPr>
        <p:txBody>
          <a:bodyPr wrap="square" rtlCol="0">
            <a:spAutoFit/>
          </a:bodyPr>
          <a:lstStyle/>
          <a:p>
            <a:pPr algn="ctr"/>
            <a:r>
              <a:rPr lang="ru-RU" sz="2000" b="1" dirty="0" smtClean="0">
                <a:solidFill>
                  <a:srgbClr val="002060"/>
                </a:solidFill>
              </a:rPr>
              <a:t>Сопутствующие заболевания</a:t>
            </a:r>
            <a:endParaRPr lang="ru-RU" sz="2000" b="1" dirty="0">
              <a:solidFill>
                <a:srgbClr val="002060"/>
              </a:solidFill>
            </a:endParaRPr>
          </a:p>
        </p:txBody>
      </p:sp>
      <p:pic>
        <p:nvPicPr>
          <p:cNvPr id="3" name="Рисунок 2"/>
          <p:cNvPicPr>
            <a:picLocks noChangeAspect="1"/>
          </p:cNvPicPr>
          <p:nvPr/>
        </p:nvPicPr>
        <p:blipFill>
          <a:blip r:embed="rId9"/>
          <a:stretch>
            <a:fillRect/>
          </a:stretch>
        </p:blipFill>
        <p:spPr>
          <a:xfrm>
            <a:off x="7824192" y="1700808"/>
            <a:ext cx="2036837" cy="1138434"/>
          </a:xfrm>
          <a:prstGeom prst="rect">
            <a:avLst/>
          </a:prstGeom>
        </p:spPr>
      </p:pic>
      <p:sp>
        <p:nvSpPr>
          <p:cNvPr id="4" name="Двойная стрелка вверх/вниз 3"/>
          <p:cNvSpPr/>
          <p:nvPr/>
        </p:nvSpPr>
        <p:spPr>
          <a:xfrm>
            <a:off x="8544272" y="2636912"/>
            <a:ext cx="288032" cy="432048"/>
          </a:xfrm>
          <a:prstGeom prst="up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6960096" y="6237312"/>
            <a:ext cx="3816424" cy="369332"/>
          </a:xfrm>
          <a:prstGeom prst="rect">
            <a:avLst/>
          </a:prstGeom>
          <a:noFill/>
        </p:spPr>
        <p:txBody>
          <a:bodyPr wrap="square" rtlCol="0">
            <a:spAutoFit/>
          </a:bodyPr>
          <a:lstStyle/>
          <a:p>
            <a:r>
              <a:rPr lang="ru-RU" u="sng" dirty="0">
                <a:hlinkClick r:id="rId10"/>
              </a:rPr>
              <a:t>https://rmapo.ru/pharmacovid.html</a:t>
            </a:r>
            <a:endParaRPr lang="ru-RU" dirty="0"/>
          </a:p>
        </p:txBody>
      </p:sp>
      <p:sp>
        <p:nvSpPr>
          <p:cNvPr id="7" name="Скругленный прямоугольник 6"/>
          <p:cNvSpPr/>
          <p:nvPr/>
        </p:nvSpPr>
        <p:spPr>
          <a:xfrm>
            <a:off x="6384032" y="1124744"/>
            <a:ext cx="4896544" cy="56166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6744072" y="1124744"/>
            <a:ext cx="4104456" cy="769441"/>
          </a:xfrm>
          <a:prstGeom prst="rect">
            <a:avLst/>
          </a:prstGeom>
          <a:noFill/>
        </p:spPr>
        <p:txBody>
          <a:bodyPr wrap="square" rtlCol="0">
            <a:spAutoFit/>
          </a:bodyPr>
          <a:lstStyle/>
          <a:p>
            <a:pPr algn="ctr"/>
            <a:r>
              <a:rPr lang="ru-RU" sz="2200" b="1" dirty="0" smtClean="0">
                <a:solidFill>
                  <a:srgbClr val="00B0F0"/>
                </a:solidFill>
              </a:rPr>
              <a:t>Поддержка клинических фармакологов</a:t>
            </a:r>
            <a:endParaRPr lang="ru-RU" sz="2200" b="1" dirty="0">
              <a:solidFill>
                <a:srgbClr val="00B0F0"/>
              </a:solidFill>
            </a:endParaRPr>
          </a:p>
        </p:txBody>
      </p:sp>
      <p:sp>
        <p:nvSpPr>
          <p:cNvPr id="23" name="TextBox 22"/>
          <p:cNvSpPr txBox="1"/>
          <p:nvPr/>
        </p:nvSpPr>
        <p:spPr>
          <a:xfrm>
            <a:off x="1199456" y="1660738"/>
            <a:ext cx="2880320" cy="707886"/>
          </a:xfrm>
          <a:prstGeom prst="rect">
            <a:avLst/>
          </a:prstGeom>
          <a:noFill/>
        </p:spPr>
        <p:txBody>
          <a:bodyPr wrap="square" rtlCol="0">
            <a:spAutoFit/>
          </a:bodyPr>
          <a:lstStyle>
            <a:defPPr>
              <a:defRPr lang="ru-RU"/>
            </a:defPPr>
            <a:lvl1pPr>
              <a:defRPr sz="2000" b="1">
                <a:solidFill>
                  <a:srgbClr val="002060"/>
                </a:solidFill>
              </a:defRPr>
            </a:lvl1pPr>
          </a:lstStyle>
          <a:p>
            <a:pPr algn="ctr"/>
            <a:r>
              <a:rPr lang="ru-RU" dirty="0"/>
              <a:t>Подготовка обучающих выборок</a:t>
            </a:r>
          </a:p>
        </p:txBody>
      </p:sp>
      <p:sp>
        <p:nvSpPr>
          <p:cNvPr id="24" name="TextBox 23"/>
          <p:cNvSpPr txBox="1"/>
          <p:nvPr/>
        </p:nvSpPr>
        <p:spPr>
          <a:xfrm>
            <a:off x="1199456" y="2668850"/>
            <a:ext cx="2952328" cy="707886"/>
          </a:xfrm>
          <a:prstGeom prst="rect">
            <a:avLst/>
          </a:prstGeom>
          <a:noFill/>
        </p:spPr>
        <p:txBody>
          <a:bodyPr wrap="square" rtlCol="0">
            <a:spAutoFit/>
          </a:bodyPr>
          <a:lstStyle/>
          <a:p>
            <a:pPr algn="ctr"/>
            <a:r>
              <a:rPr lang="ru-RU" sz="2000" b="1" dirty="0" smtClean="0">
                <a:solidFill>
                  <a:srgbClr val="002060"/>
                </a:solidFill>
              </a:rPr>
              <a:t>Обучение и валидация ИВС </a:t>
            </a:r>
            <a:endParaRPr lang="ru-RU" sz="2000" b="1" dirty="0">
              <a:solidFill>
                <a:srgbClr val="002060"/>
              </a:solidFill>
            </a:endParaRPr>
          </a:p>
        </p:txBody>
      </p:sp>
      <p:sp>
        <p:nvSpPr>
          <p:cNvPr id="25" name="Стрелка вправо 24"/>
          <p:cNvSpPr/>
          <p:nvPr/>
        </p:nvSpPr>
        <p:spPr>
          <a:xfrm rot="5400000">
            <a:off x="2459596" y="5769260"/>
            <a:ext cx="360040" cy="288032"/>
          </a:xfrm>
          <a:prstGeom prst="rightArrow">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Стрелка вправо 25"/>
          <p:cNvSpPr/>
          <p:nvPr/>
        </p:nvSpPr>
        <p:spPr>
          <a:xfrm rot="5400000">
            <a:off x="2459596" y="2416822"/>
            <a:ext cx="360040" cy="288032"/>
          </a:xfrm>
          <a:prstGeom prst="rightArrow">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p:cNvSpPr txBox="1"/>
          <p:nvPr/>
        </p:nvSpPr>
        <p:spPr>
          <a:xfrm>
            <a:off x="911424" y="3676962"/>
            <a:ext cx="3456384" cy="707886"/>
          </a:xfrm>
          <a:prstGeom prst="rect">
            <a:avLst/>
          </a:prstGeom>
          <a:noFill/>
        </p:spPr>
        <p:txBody>
          <a:bodyPr wrap="square" rtlCol="0">
            <a:spAutoFit/>
          </a:bodyPr>
          <a:lstStyle>
            <a:defPPr>
              <a:defRPr lang="ru-RU"/>
            </a:defPPr>
            <a:lvl1pPr>
              <a:defRPr sz="2000" b="1">
                <a:solidFill>
                  <a:srgbClr val="002060"/>
                </a:solidFill>
              </a:defRPr>
            </a:lvl1pPr>
          </a:lstStyle>
          <a:p>
            <a:pPr algn="ctr"/>
            <a:r>
              <a:rPr lang="ru-RU" dirty="0" smtClean="0"/>
              <a:t>Отбор перспективных молекул на основе прогноза </a:t>
            </a:r>
            <a:endParaRPr lang="ru-RU" dirty="0"/>
          </a:p>
        </p:txBody>
      </p:sp>
      <p:sp>
        <p:nvSpPr>
          <p:cNvPr id="28" name="Стрелка вправо 27"/>
          <p:cNvSpPr/>
          <p:nvPr/>
        </p:nvSpPr>
        <p:spPr>
          <a:xfrm rot="5400000">
            <a:off x="2459596" y="3424934"/>
            <a:ext cx="360040" cy="288032"/>
          </a:xfrm>
          <a:prstGeom prst="rightArrow">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Стрелка вправо 28"/>
          <p:cNvSpPr/>
          <p:nvPr/>
        </p:nvSpPr>
        <p:spPr>
          <a:xfrm rot="5400000">
            <a:off x="2459596" y="4401108"/>
            <a:ext cx="360040" cy="288032"/>
          </a:xfrm>
          <a:prstGeom prst="rightArrow">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Box 29"/>
          <p:cNvSpPr txBox="1"/>
          <p:nvPr/>
        </p:nvSpPr>
        <p:spPr>
          <a:xfrm>
            <a:off x="1271464" y="4653136"/>
            <a:ext cx="2880320" cy="400110"/>
          </a:xfrm>
          <a:prstGeom prst="rect">
            <a:avLst/>
          </a:prstGeom>
          <a:noFill/>
        </p:spPr>
        <p:txBody>
          <a:bodyPr wrap="square" rtlCol="0">
            <a:spAutoFit/>
          </a:bodyPr>
          <a:lstStyle>
            <a:defPPr>
              <a:defRPr lang="ru-RU"/>
            </a:defPPr>
            <a:lvl1pPr>
              <a:defRPr sz="2000" b="1">
                <a:solidFill>
                  <a:srgbClr val="002060"/>
                </a:solidFill>
              </a:defRPr>
            </a:lvl1pPr>
          </a:lstStyle>
          <a:p>
            <a:pPr algn="ctr"/>
            <a:r>
              <a:rPr lang="ru-RU" dirty="0" smtClean="0"/>
              <a:t>Тестирование </a:t>
            </a:r>
            <a:r>
              <a:rPr lang="en-US" i="1" dirty="0" smtClean="0"/>
              <a:t>in vitro </a:t>
            </a:r>
            <a:endParaRPr lang="ru-RU" i="1" dirty="0"/>
          </a:p>
        </p:txBody>
      </p:sp>
      <p:sp>
        <p:nvSpPr>
          <p:cNvPr id="31" name="TextBox 30"/>
          <p:cNvSpPr txBox="1"/>
          <p:nvPr/>
        </p:nvSpPr>
        <p:spPr>
          <a:xfrm>
            <a:off x="695400" y="1196752"/>
            <a:ext cx="4104456" cy="430887"/>
          </a:xfrm>
          <a:prstGeom prst="rect">
            <a:avLst/>
          </a:prstGeom>
          <a:noFill/>
        </p:spPr>
        <p:txBody>
          <a:bodyPr wrap="square" rtlCol="0">
            <a:spAutoFit/>
          </a:bodyPr>
          <a:lstStyle/>
          <a:p>
            <a:pPr algn="ctr"/>
            <a:r>
              <a:rPr lang="ru-RU" sz="2200" b="1" dirty="0" smtClean="0">
                <a:solidFill>
                  <a:srgbClr val="00B0F0"/>
                </a:solidFill>
              </a:rPr>
              <a:t>Поиск новых препаратов</a:t>
            </a:r>
            <a:endParaRPr lang="ru-RU" sz="2200" b="1" dirty="0">
              <a:solidFill>
                <a:srgbClr val="00B0F0"/>
              </a:solidFill>
            </a:endParaRPr>
          </a:p>
        </p:txBody>
      </p:sp>
      <p:sp>
        <p:nvSpPr>
          <p:cNvPr id="32" name="Скругленный прямоугольник 31"/>
          <p:cNvSpPr/>
          <p:nvPr/>
        </p:nvSpPr>
        <p:spPr>
          <a:xfrm>
            <a:off x="407368" y="1124744"/>
            <a:ext cx="4896544" cy="56166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TextBox 32"/>
          <p:cNvSpPr txBox="1"/>
          <p:nvPr/>
        </p:nvSpPr>
        <p:spPr>
          <a:xfrm>
            <a:off x="1271464" y="5373216"/>
            <a:ext cx="2880320" cy="400110"/>
          </a:xfrm>
          <a:prstGeom prst="rect">
            <a:avLst/>
          </a:prstGeom>
          <a:noFill/>
        </p:spPr>
        <p:txBody>
          <a:bodyPr wrap="square" rtlCol="0">
            <a:spAutoFit/>
          </a:bodyPr>
          <a:lstStyle>
            <a:defPPr>
              <a:defRPr lang="ru-RU"/>
            </a:defPPr>
            <a:lvl1pPr>
              <a:defRPr sz="2000" b="1">
                <a:solidFill>
                  <a:srgbClr val="002060"/>
                </a:solidFill>
              </a:defRPr>
            </a:lvl1pPr>
          </a:lstStyle>
          <a:p>
            <a:pPr algn="ctr"/>
            <a:r>
              <a:rPr lang="ru-RU" dirty="0" smtClean="0"/>
              <a:t>Тестирование </a:t>
            </a:r>
            <a:r>
              <a:rPr lang="en-US" i="1" dirty="0" smtClean="0"/>
              <a:t>in vi</a:t>
            </a:r>
            <a:r>
              <a:rPr lang="en-US" i="1" dirty="0"/>
              <a:t>v</a:t>
            </a:r>
            <a:r>
              <a:rPr lang="en-US" i="1" dirty="0" smtClean="0"/>
              <a:t>o </a:t>
            </a:r>
            <a:endParaRPr lang="ru-RU" i="1" dirty="0"/>
          </a:p>
        </p:txBody>
      </p:sp>
      <p:sp>
        <p:nvSpPr>
          <p:cNvPr id="34" name="Стрелка вправо 33"/>
          <p:cNvSpPr/>
          <p:nvPr/>
        </p:nvSpPr>
        <p:spPr>
          <a:xfrm rot="5400000">
            <a:off x="2459596" y="5049180"/>
            <a:ext cx="360040" cy="288032"/>
          </a:xfrm>
          <a:prstGeom prst="rightArrow">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6" name="Прямая со стрелкой 35"/>
          <p:cNvCxnSpPr/>
          <p:nvPr/>
        </p:nvCxnSpPr>
        <p:spPr>
          <a:xfrm>
            <a:off x="839416" y="1844824"/>
            <a:ext cx="43204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a:off x="839416" y="1844824"/>
            <a:ext cx="0" cy="37444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flipH="1">
            <a:off x="839416" y="5589240"/>
            <a:ext cx="64807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839416" y="6093296"/>
            <a:ext cx="3744416" cy="461665"/>
          </a:xfrm>
          <a:prstGeom prst="rect">
            <a:avLst/>
          </a:prstGeom>
          <a:noFill/>
        </p:spPr>
        <p:txBody>
          <a:bodyPr wrap="square" rtlCol="0">
            <a:spAutoFit/>
          </a:bodyPr>
          <a:lstStyle>
            <a:defPPr>
              <a:defRPr lang="ru-RU"/>
            </a:defPPr>
            <a:lvl1pPr>
              <a:defRPr sz="2000" b="1">
                <a:solidFill>
                  <a:srgbClr val="002060"/>
                </a:solidFill>
              </a:defRPr>
            </a:lvl1pPr>
          </a:lstStyle>
          <a:p>
            <a:pPr algn="ctr"/>
            <a:r>
              <a:rPr lang="ru-RU" sz="2400" dirty="0" smtClean="0">
                <a:solidFill>
                  <a:srgbClr val="7030A0"/>
                </a:solidFill>
              </a:rPr>
              <a:t>Клинические испытания </a:t>
            </a:r>
            <a:endParaRPr lang="ru-RU" sz="2400" i="1" dirty="0">
              <a:solidFill>
                <a:srgbClr val="7030A0"/>
              </a:solidFill>
            </a:endParaRPr>
          </a:p>
        </p:txBody>
      </p:sp>
      <p:cxnSp>
        <p:nvCxnSpPr>
          <p:cNvPr id="50" name="Прямая соединительная линия 49"/>
          <p:cNvCxnSpPr/>
          <p:nvPr/>
        </p:nvCxnSpPr>
        <p:spPr>
          <a:xfrm flipH="1">
            <a:off x="911424" y="4869160"/>
            <a:ext cx="50405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3" name="Правая фигурная скобка 52"/>
          <p:cNvSpPr/>
          <p:nvPr/>
        </p:nvSpPr>
        <p:spPr>
          <a:xfrm>
            <a:off x="3935760" y="4797152"/>
            <a:ext cx="288032" cy="864096"/>
          </a:xfrm>
          <a:prstGeom prst="rightBrace">
            <a:avLst>
              <a:gd name="adj1" fmla="val 0"/>
              <a:gd name="adj2" fmla="val 4437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54" name="Стрелка вправо 53"/>
          <p:cNvSpPr/>
          <p:nvPr/>
        </p:nvSpPr>
        <p:spPr>
          <a:xfrm>
            <a:off x="5447928" y="2204864"/>
            <a:ext cx="792088" cy="648072"/>
          </a:xfrm>
          <a:prstGeom prst="rightArrow">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TextBox 54"/>
          <p:cNvSpPr txBox="1"/>
          <p:nvPr/>
        </p:nvSpPr>
        <p:spPr>
          <a:xfrm rot="16200000">
            <a:off x="3137575" y="4587225"/>
            <a:ext cx="2880320" cy="707886"/>
          </a:xfrm>
          <a:prstGeom prst="rect">
            <a:avLst/>
          </a:prstGeom>
          <a:noFill/>
        </p:spPr>
        <p:txBody>
          <a:bodyPr wrap="square" rtlCol="0">
            <a:spAutoFit/>
          </a:bodyPr>
          <a:lstStyle/>
          <a:p>
            <a:pPr algn="ctr"/>
            <a:r>
              <a:rPr lang="ru-RU" sz="2000" b="1" dirty="0" smtClean="0">
                <a:solidFill>
                  <a:srgbClr val="FF0000"/>
                </a:solidFill>
              </a:rPr>
              <a:t>Необходимость разработки тест-систем</a:t>
            </a:r>
            <a:endParaRPr lang="ru-RU" sz="2000" b="1" dirty="0">
              <a:solidFill>
                <a:srgbClr val="FF0000"/>
              </a:solidFill>
            </a:endParaRPr>
          </a:p>
        </p:txBody>
      </p:sp>
      <p:cxnSp>
        <p:nvCxnSpPr>
          <p:cNvPr id="57" name="Прямая соединительная линия 56"/>
          <p:cNvCxnSpPr/>
          <p:nvPr/>
        </p:nvCxnSpPr>
        <p:spPr>
          <a:xfrm>
            <a:off x="911424" y="1988840"/>
            <a:ext cx="0" cy="288032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2" name="Прямая со стрелкой 61"/>
          <p:cNvCxnSpPr/>
          <p:nvPr/>
        </p:nvCxnSpPr>
        <p:spPr>
          <a:xfrm flipV="1">
            <a:off x="919808" y="1988840"/>
            <a:ext cx="351656" cy="83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991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17" grpId="0"/>
      <p:bldP spid="18" grpId="0"/>
      <p:bldP spid="19" grpId="0"/>
      <p:bldP spid="20" grpId="0"/>
      <p:bldP spid="21" grpId="0"/>
      <p:bldP spid="4" grpId="0" animBg="1"/>
      <p:bldP spid="6" grpId="0"/>
      <p:bldP spid="7" grpId="0" animBg="1"/>
      <p:bldP spid="8" grpId="0"/>
      <p:bldP spid="53" grpId="0" animBg="1"/>
      <p:bldP spid="54" grpId="0" animBg="1"/>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24680" y="-99392"/>
            <a:ext cx="12204849" cy="822005"/>
            <a:chOff x="-24680" y="-99392"/>
            <a:chExt cx="12204849" cy="822005"/>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0456" y="44624"/>
              <a:ext cx="1584559" cy="268156"/>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456" y="324388"/>
              <a:ext cx="1584559" cy="296299"/>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80" y="0"/>
              <a:ext cx="2411760" cy="648072"/>
            </a:xfrm>
            <a:prstGeom prst="rect">
              <a:avLst/>
            </a:prstGeom>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56641" y="0"/>
              <a:ext cx="323528" cy="648072"/>
            </a:xfrm>
            <a:prstGeom prst="rect">
              <a:avLst/>
            </a:prstGeom>
          </p:spPr>
        </p:pic>
        <p:pic>
          <p:nvPicPr>
            <p:cNvPr id="14" name="Рисунок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840" y="-99392"/>
              <a:ext cx="1188441" cy="822005"/>
            </a:xfrm>
            <a:prstGeom prst="rect">
              <a:avLst/>
            </a:prstGeom>
          </p:spPr>
        </p:pic>
      </p:grpSp>
      <p:sp>
        <p:nvSpPr>
          <p:cNvPr id="15" name="TextBox 14"/>
          <p:cNvSpPr txBox="1"/>
          <p:nvPr/>
        </p:nvSpPr>
        <p:spPr>
          <a:xfrm>
            <a:off x="0" y="548680"/>
            <a:ext cx="12192000" cy="584775"/>
          </a:xfrm>
          <a:prstGeom prst="rect">
            <a:avLst/>
          </a:prstGeom>
          <a:noFill/>
        </p:spPr>
        <p:txBody>
          <a:bodyPr wrap="square" rtlCol="0">
            <a:spAutoFit/>
          </a:bodyPr>
          <a:lstStyle/>
          <a:p>
            <a:pPr algn="ctr"/>
            <a:r>
              <a:rPr lang="ru-RU" sz="3200" dirty="0">
                <a:solidFill>
                  <a:srgbClr val="0070C0"/>
                </a:solidFill>
              </a:rPr>
              <a:t>Б</a:t>
            </a:r>
            <a:r>
              <a:rPr lang="ru-RU" sz="3200" dirty="0" smtClean="0">
                <a:solidFill>
                  <a:srgbClr val="0070C0"/>
                </a:solidFill>
              </a:rPr>
              <a:t>лагодарности</a:t>
            </a:r>
            <a:endParaRPr lang="en-US" sz="3200" dirty="0">
              <a:solidFill>
                <a:srgbClr val="0070C0"/>
              </a:solidFill>
            </a:endParaRPr>
          </a:p>
        </p:txBody>
      </p:sp>
      <p:sp>
        <p:nvSpPr>
          <p:cNvPr id="2" name="TextBox 1"/>
          <p:cNvSpPr txBox="1"/>
          <p:nvPr/>
        </p:nvSpPr>
        <p:spPr>
          <a:xfrm>
            <a:off x="479376" y="1484784"/>
            <a:ext cx="3528392" cy="3170099"/>
          </a:xfrm>
          <a:prstGeom prst="rect">
            <a:avLst/>
          </a:prstGeom>
          <a:noFill/>
        </p:spPr>
        <p:txBody>
          <a:bodyPr wrap="square" rtlCol="0">
            <a:spAutoFit/>
          </a:bodyPr>
          <a:lstStyle/>
          <a:p>
            <a:r>
              <a:rPr lang="ru-RU" sz="2000" dirty="0" smtClean="0"/>
              <a:t>Арчаков А.И., академик РАН</a:t>
            </a:r>
          </a:p>
          <a:p>
            <a:r>
              <a:rPr lang="ru-RU" sz="2000" dirty="0" smtClean="0"/>
              <a:t>Лисица А.В., академик РАН</a:t>
            </a:r>
          </a:p>
          <a:p>
            <a:r>
              <a:rPr lang="ru-RU" sz="2000" dirty="0" smtClean="0"/>
              <a:t>Филимонов Д.А., к.ф.-м.н.</a:t>
            </a:r>
          </a:p>
          <a:p>
            <a:r>
              <a:rPr lang="ru-RU" sz="2000" dirty="0" smtClean="0"/>
              <a:t>Лагунин А.А., д.б.н., проф. РАН</a:t>
            </a:r>
          </a:p>
          <a:p>
            <a:r>
              <a:rPr lang="ru-RU" sz="2000" dirty="0" smtClean="0"/>
              <a:t>Веселовский А.В., д.б.н.</a:t>
            </a:r>
          </a:p>
          <a:p>
            <a:r>
              <a:rPr lang="ru-RU" sz="2000" dirty="0" smtClean="0"/>
              <a:t>Дружиловский Д.С., к.б.н.</a:t>
            </a:r>
          </a:p>
          <a:p>
            <a:r>
              <a:rPr lang="ru-RU" sz="2000" dirty="0" smtClean="0"/>
              <a:t>Дмитриев А.В., к.б.н.</a:t>
            </a:r>
          </a:p>
          <a:p>
            <a:r>
              <a:rPr lang="ru-RU" sz="2000" dirty="0" smtClean="0"/>
              <a:t>Соболев Б.Н., к.б.н.</a:t>
            </a:r>
          </a:p>
          <a:p>
            <a:r>
              <a:rPr lang="ru-RU" sz="2000" dirty="0" smtClean="0"/>
              <a:t>Скворцов В.С., к.б.н.</a:t>
            </a:r>
          </a:p>
          <a:p>
            <a:r>
              <a:rPr lang="ru-RU" sz="2000" dirty="0"/>
              <a:t>Погодин П.В., к.б.н</a:t>
            </a:r>
            <a:r>
              <a:rPr lang="ru-RU" sz="2000" dirty="0" smtClean="0"/>
              <a:t>.</a:t>
            </a:r>
          </a:p>
        </p:txBody>
      </p:sp>
      <p:sp>
        <p:nvSpPr>
          <p:cNvPr id="3" name="TextBox 2"/>
          <p:cNvSpPr txBox="1"/>
          <p:nvPr/>
        </p:nvSpPr>
        <p:spPr>
          <a:xfrm>
            <a:off x="3935760" y="1484784"/>
            <a:ext cx="3168352" cy="3170099"/>
          </a:xfrm>
          <a:prstGeom prst="rect">
            <a:avLst/>
          </a:prstGeom>
          <a:noFill/>
        </p:spPr>
        <p:txBody>
          <a:bodyPr wrap="square" rtlCol="0">
            <a:spAutoFit/>
          </a:bodyPr>
          <a:lstStyle/>
          <a:p>
            <a:r>
              <a:rPr lang="ru-RU" sz="2000" dirty="0" smtClean="0"/>
              <a:t>Тарасова </a:t>
            </a:r>
            <a:r>
              <a:rPr lang="ru-RU" sz="2000" dirty="0"/>
              <a:t>О.А., к.б.н.</a:t>
            </a:r>
          </a:p>
          <a:p>
            <a:r>
              <a:rPr lang="ru-RU" sz="2000" dirty="0"/>
              <a:t>Иванов С.М., к.б.н. </a:t>
            </a:r>
            <a:endParaRPr lang="ru-RU" sz="2000" dirty="0" smtClean="0"/>
          </a:p>
          <a:p>
            <a:r>
              <a:rPr lang="ru-RU" sz="2000" dirty="0" smtClean="0"/>
              <a:t>Гомазков О.А., д.б.н., проф.</a:t>
            </a:r>
          </a:p>
          <a:p>
            <a:r>
              <a:rPr lang="ru-RU" sz="2000" dirty="0" smtClean="0"/>
              <a:t>Глориозова Т.А.</a:t>
            </a:r>
            <a:endParaRPr lang="ru-RU" sz="2000" dirty="0"/>
          </a:p>
          <a:p>
            <a:r>
              <a:rPr lang="ru-RU" sz="2000" dirty="0"/>
              <a:t>Столбов Л.А., соискатель</a:t>
            </a:r>
          </a:p>
          <a:p>
            <a:r>
              <a:rPr lang="ru-RU" sz="2000" dirty="0"/>
              <a:t>Карасев Д.А., соискатель</a:t>
            </a:r>
          </a:p>
          <a:p>
            <a:r>
              <a:rPr lang="ru-RU" sz="2000" dirty="0"/>
              <a:t>Савосина П.И., аспирант</a:t>
            </a:r>
          </a:p>
          <a:p>
            <a:r>
              <a:rPr lang="ru-RU" sz="2000" dirty="0"/>
              <a:t>Ионов Н.С., аспирант</a:t>
            </a:r>
          </a:p>
          <a:p>
            <a:r>
              <a:rPr lang="ru-RU" sz="2000" dirty="0"/>
              <a:t>Бизюкова Н.Ю., студент</a:t>
            </a:r>
          </a:p>
          <a:p>
            <a:r>
              <a:rPr lang="ru-RU" sz="2000" dirty="0"/>
              <a:t>Сухачев В.С., </a:t>
            </a:r>
            <a:r>
              <a:rPr lang="ru-RU" sz="2000" dirty="0" smtClean="0"/>
              <a:t>студент</a:t>
            </a:r>
            <a:endParaRPr lang="ru-RU" sz="2000" dirty="0"/>
          </a:p>
        </p:txBody>
      </p:sp>
      <p:sp>
        <p:nvSpPr>
          <p:cNvPr id="4" name="TextBox 3"/>
          <p:cNvSpPr txBox="1"/>
          <p:nvPr/>
        </p:nvSpPr>
        <p:spPr>
          <a:xfrm>
            <a:off x="1055440" y="1052736"/>
            <a:ext cx="5472608" cy="461665"/>
          </a:xfrm>
          <a:prstGeom prst="rect">
            <a:avLst/>
          </a:prstGeom>
          <a:noFill/>
        </p:spPr>
        <p:txBody>
          <a:bodyPr wrap="square" rtlCol="0">
            <a:spAutoFit/>
          </a:bodyPr>
          <a:lstStyle/>
          <a:p>
            <a:r>
              <a:rPr lang="ru-RU" sz="2400" b="1" smtClean="0">
                <a:solidFill>
                  <a:srgbClr val="002060"/>
                </a:solidFill>
              </a:rPr>
              <a:t>Институт биомедицинской химии</a:t>
            </a:r>
            <a:endParaRPr lang="ru-RU" sz="2400" dirty="0"/>
          </a:p>
        </p:txBody>
      </p:sp>
      <p:sp>
        <p:nvSpPr>
          <p:cNvPr id="16" name="TextBox 15"/>
          <p:cNvSpPr txBox="1"/>
          <p:nvPr/>
        </p:nvSpPr>
        <p:spPr>
          <a:xfrm>
            <a:off x="7464152" y="1484784"/>
            <a:ext cx="3168352" cy="1015663"/>
          </a:xfrm>
          <a:prstGeom prst="rect">
            <a:avLst/>
          </a:prstGeom>
          <a:noFill/>
        </p:spPr>
        <p:txBody>
          <a:bodyPr wrap="square" rtlCol="0">
            <a:spAutoFit/>
          </a:bodyPr>
          <a:lstStyle/>
          <a:p>
            <a:r>
              <a:rPr lang="ru-RU" sz="2000" dirty="0" smtClean="0"/>
              <a:t>Сычев Д.А., член-корр. РАН</a:t>
            </a:r>
          </a:p>
          <a:p>
            <a:r>
              <a:rPr lang="ru-RU" sz="2000" dirty="0" smtClean="0"/>
              <a:t>Мирзаев К.Б., к.м.н.</a:t>
            </a:r>
          </a:p>
          <a:p>
            <a:r>
              <a:rPr lang="ru-RU" sz="2000" dirty="0" smtClean="0"/>
              <a:t>Сычев И.Н., к.м.н.</a:t>
            </a:r>
            <a:endParaRPr lang="ru-RU" sz="2000" dirty="0"/>
          </a:p>
        </p:txBody>
      </p:sp>
      <p:sp>
        <p:nvSpPr>
          <p:cNvPr id="17" name="TextBox 16"/>
          <p:cNvSpPr txBox="1"/>
          <p:nvPr/>
        </p:nvSpPr>
        <p:spPr>
          <a:xfrm>
            <a:off x="7320136" y="1124744"/>
            <a:ext cx="4032448" cy="430887"/>
          </a:xfrm>
          <a:prstGeom prst="rect">
            <a:avLst/>
          </a:prstGeom>
          <a:noFill/>
        </p:spPr>
        <p:txBody>
          <a:bodyPr wrap="square" rtlCol="0">
            <a:spAutoFit/>
          </a:bodyPr>
          <a:lstStyle/>
          <a:p>
            <a:r>
              <a:rPr lang="ru-RU" sz="2200" b="1" dirty="0">
                <a:solidFill>
                  <a:srgbClr val="002060"/>
                </a:solidFill>
              </a:rPr>
              <a:t>ФГБОУ </a:t>
            </a:r>
            <a:r>
              <a:rPr lang="ru-RU" sz="2200" b="1" dirty="0" smtClean="0">
                <a:solidFill>
                  <a:srgbClr val="002060"/>
                </a:solidFill>
              </a:rPr>
              <a:t>ДПО РМАНПО МЗ РФ</a:t>
            </a:r>
            <a:endParaRPr lang="ru-RU" sz="2200" dirty="0"/>
          </a:p>
        </p:txBody>
      </p:sp>
      <p:sp>
        <p:nvSpPr>
          <p:cNvPr id="18" name="TextBox 17"/>
          <p:cNvSpPr txBox="1"/>
          <p:nvPr/>
        </p:nvSpPr>
        <p:spPr>
          <a:xfrm>
            <a:off x="7176120" y="2420888"/>
            <a:ext cx="5472608" cy="430887"/>
          </a:xfrm>
          <a:prstGeom prst="rect">
            <a:avLst/>
          </a:prstGeom>
          <a:noFill/>
        </p:spPr>
        <p:txBody>
          <a:bodyPr wrap="square" rtlCol="0">
            <a:spAutoFit/>
          </a:bodyPr>
          <a:lstStyle/>
          <a:p>
            <a:r>
              <a:rPr lang="ru-RU" sz="2200" b="1" dirty="0" smtClean="0">
                <a:solidFill>
                  <a:srgbClr val="002060"/>
                </a:solidFill>
              </a:rPr>
              <a:t>ФНЦИРИП им. </a:t>
            </a:r>
            <a:r>
              <a:rPr lang="ru-RU" sz="2200" b="1" dirty="0">
                <a:solidFill>
                  <a:srgbClr val="002060"/>
                </a:solidFill>
              </a:rPr>
              <a:t>М.П. Чумакова РАН</a:t>
            </a:r>
            <a:endParaRPr lang="ru-RU" sz="2200" dirty="0"/>
          </a:p>
        </p:txBody>
      </p:sp>
      <p:sp>
        <p:nvSpPr>
          <p:cNvPr id="20" name="TextBox 19"/>
          <p:cNvSpPr txBox="1"/>
          <p:nvPr/>
        </p:nvSpPr>
        <p:spPr>
          <a:xfrm>
            <a:off x="7464152" y="2780928"/>
            <a:ext cx="3168352" cy="707886"/>
          </a:xfrm>
          <a:prstGeom prst="rect">
            <a:avLst/>
          </a:prstGeom>
          <a:noFill/>
        </p:spPr>
        <p:txBody>
          <a:bodyPr wrap="square" rtlCol="0">
            <a:spAutoFit/>
          </a:bodyPr>
          <a:lstStyle/>
          <a:p>
            <a:r>
              <a:rPr lang="ru-RU" sz="2000" dirty="0" smtClean="0"/>
              <a:t>Егоров А.М., академик РАН</a:t>
            </a:r>
          </a:p>
          <a:p>
            <a:r>
              <a:rPr lang="ru-RU" sz="2000" dirty="0" err="1" smtClean="0"/>
              <a:t>Осолодкин</a:t>
            </a:r>
            <a:r>
              <a:rPr lang="ru-RU" sz="2000" dirty="0" smtClean="0"/>
              <a:t> Д.И., к.х.н.</a:t>
            </a:r>
            <a:endParaRPr lang="ru-RU" sz="2000" dirty="0"/>
          </a:p>
        </p:txBody>
      </p:sp>
      <p:sp>
        <p:nvSpPr>
          <p:cNvPr id="21" name="TextBox 20"/>
          <p:cNvSpPr txBox="1"/>
          <p:nvPr/>
        </p:nvSpPr>
        <p:spPr>
          <a:xfrm>
            <a:off x="7176120" y="3429000"/>
            <a:ext cx="4392488" cy="430887"/>
          </a:xfrm>
          <a:prstGeom prst="rect">
            <a:avLst/>
          </a:prstGeom>
          <a:noFill/>
        </p:spPr>
        <p:txBody>
          <a:bodyPr wrap="square" rtlCol="0">
            <a:spAutoFit/>
          </a:bodyPr>
          <a:lstStyle/>
          <a:p>
            <a:r>
              <a:rPr lang="en-US" sz="2200" b="1" dirty="0" smtClean="0">
                <a:solidFill>
                  <a:srgbClr val="002060"/>
                </a:solidFill>
              </a:rPr>
              <a:t>National Cancer Institute, NIH, USA</a:t>
            </a:r>
            <a:endParaRPr lang="ru-RU" sz="2200" dirty="0"/>
          </a:p>
        </p:txBody>
      </p:sp>
      <p:sp>
        <p:nvSpPr>
          <p:cNvPr id="22" name="TextBox 21"/>
          <p:cNvSpPr txBox="1"/>
          <p:nvPr/>
        </p:nvSpPr>
        <p:spPr>
          <a:xfrm>
            <a:off x="7536160" y="3789040"/>
            <a:ext cx="3168352" cy="707886"/>
          </a:xfrm>
          <a:prstGeom prst="rect">
            <a:avLst/>
          </a:prstGeom>
          <a:noFill/>
        </p:spPr>
        <p:txBody>
          <a:bodyPr wrap="square" rtlCol="0">
            <a:spAutoFit/>
          </a:bodyPr>
          <a:lstStyle/>
          <a:p>
            <a:r>
              <a:rPr lang="en-US" sz="2000" dirty="0" smtClean="0"/>
              <a:t>Marc C. Nicklaus, Ph.D.</a:t>
            </a:r>
            <a:endParaRPr lang="ru-RU" sz="2000" dirty="0" smtClean="0"/>
          </a:p>
          <a:p>
            <a:r>
              <a:rPr lang="en-US" sz="2000" dirty="0" smtClean="0"/>
              <a:t>Nadya I. Tarasova, Ph.D.</a:t>
            </a:r>
            <a:endParaRPr lang="ru-RU" sz="2000" dirty="0"/>
          </a:p>
        </p:txBody>
      </p:sp>
      <p:sp>
        <p:nvSpPr>
          <p:cNvPr id="5" name="TextBox 4"/>
          <p:cNvSpPr txBox="1"/>
          <p:nvPr/>
        </p:nvSpPr>
        <p:spPr>
          <a:xfrm>
            <a:off x="2279576" y="5229200"/>
            <a:ext cx="9793088" cy="584775"/>
          </a:xfrm>
          <a:prstGeom prst="rect">
            <a:avLst/>
          </a:prstGeom>
          <a:noFill/>
        </p:spPr>
        <p:txBody>
          <a:bodyPr wrap="square" rtlCol="0">
            <a:spAutoFit/>
          </a:bodyPr>
          <a:lstStyle/>
          <a:p>
            <a:r>
              <a:rPr lang="ru-RU" sz="1600" dirty="0"/>
              <a:t>Исследование химико-биологического пространства очень больших баз данных потенциально синтезируемых соединений с целью поиска новых веществ с анти-ВИЧ активностью (грант РФФИ № 17-54-30015-НИЗ_а).</a:t>
            </a:r>
          </a:p>
        </p:txBody>
      </p:sp>
      <p:pic>
        <p:nvPicPr>
          <p:cNvPr id="23" name="Рисунок 22"/>
          <p:cNvPicPr>
            <a:picLocks noChangeAspect="1"/>
          </p:cNvPicPr>
          <p:nvPr/>
        </p:nvPicPr>
        <p:blipFill>
          <a:blip r:embed="rId8"/>
          <a:stretch>
            <a:fillRect/>
          </a:stretch>
        </p:blipFill>
        <p:spPr>
          <a:xfrm>
            <a:off x="518212" y="5157192"/>
            <a:ext cx="1545340" cy="720080"/>
          </a:xfrm>
          <a:prstGeom prst="rect">
            <a:avLst/>
          </a:prstGeom>
        </p:spPr>
      </p:pic>
      <p:pic>
        <p:nvPicPr>
          <p:cNvPr id="25" name="Рисунок 24"/>
          <p:cNvPicPr>
            <a:picLocks noChangeAspect="1"/>
          </p:cNvPicPr>
          <p:nvPr/>
        </p:nvPicPr>
        <p:blipFill>
          <a:blip r:embed="rId9"/>
          <a:stretch>
            <a:fillRect/>
          </a:stretch>
        </p:blipFill>
        <p:spPr>
          <a:xfrm>
            <a:off x="308725" y="5877272"/>
            <a:ext cx="2114867" cy="576064"/>
          </a:xfrm>
          <a:prstGeom prst="rect">
            <a:avLst/>
          </a:prstGeom>
        </p:spPr>
      </p:pic>
      <p:sp>
        <p:nvSpPr>
          <p:cNvPr id="26" name="TextBox 25"/>
          <p:cNvSpPr txBox="1"/>
          <p:nvPr/>
        </p:nvSpPr>
        <p:spPr>
          <a:xfrm>
            <a:off x="2567608" y="4581128"/>
            <a:ext cx="5472608" cy="430887"/>
          </a:xfrm>
          <a:prstGeom prst="rect">
            <a:avLst/>
          </a:prstGeom>
          <a:noFill/>
        </p:spPr>
        <p:txBody>
          <a:bodyPr wrap="square" rtlCol="0">
            <a:spAutoFit/>
          </a:bodyPr>
          <a:lstStyle/>
          <a:p>
            <a:r>
              <a:rPr lang="en-US" sz="2200" b="1" dirty="0" smtClean="0">
                <a:solidFill>
                  <a:srgbClr val="002060"/>
                </a:solidFill>
              </a:rPr>
              <a:t>Patiala University, Punjab, India</a:t>
            </a:r>
            <a:endParaRPr lang="ru-RU" sz="2200" dirty="0"/>
          </a:p>
        </p:txBody>
      </p:sp>
      <p:sp>
        <p:nvSpPr>
          <p:cNvPr id="27" name="TextBox 26"/>
          <p:cNvSpPr txBox="1"/>
          <p:nvPr/>
        </p:nvSpPr>
        <p:spPr>
          <a:xfrm>
            <a:off x="3431704" y="4869160"/>
            <a:ext cx="3168352" cy="400110"/>
          </a:xfrm>
          <a:prstGeom prst="rect">
            <a:avLst/>
          </a:prstGeom>
          <a:noFill/>
        </p:spPr>
        <p:txBody>
          <a:bodyPr wrap="square" rtlCol="0">
            <a:spAutoFit/>
          </a:bodyPr>
          <a:lstStyle/>
          <a:p>
            <a:r>
              <a:rPr lang="en-US" sz="2000" dirty="0" smtClean="0"/>
              <a:t>Rajesh K. Goel, Prof. Dr.</a:t>
            </a:r>
            <a:endParaRPr lang="ru-RU" sz="2000" dirty="0"/>
          </a:p>
        </p:txBody>
      </p:sp>
      <p:sp>
        <p:nvSpPr>
          <p:cNvPr id="24" name="TextBox 23"/>
          <p:cNvSpPr txBox="1"/>
          <p:nvPr/>
        </p:nvSpPr>
        <p:spPr>
          <a:xfrm>
            <a:off x="2279576" y="5877272"/>
            <a:ext cx="9433048" cy="584775"/>
          </a:xfrm>
          <a:prstGeom prst="rect">
            <a:avLst/>
          </a:prstGeom>
          <a:noFill/>
        </p:spPr>
        <p:txBody>
          <a:bodyPr wrap="square" rtlCol="0">
            <a:spAutoFit/>
          </a:bodyPr>
          <a:lstStyle/>
          <a:p>
            <a:r>
              <a:rPr lang="ru-RU" sz="1600" dirty="0"/>
              <a:t>Подход к репозиционированию лекарств для социально-значимых и редких заболеваний, основанный на знаниях (грант РНФ № 16-45-02012)</a:t>
            </a:r>
          </a:p>
        </p:txBody>
      </p:sp>
      <p:sp>
        <p:nvSpPr>
          <p:cNvPr id="28" name="TextBox 27"/>
          <p:cNvSpPr txBox="1"/>
          <p:nvPr/>
        </p:nvSpPr>
        <p:spPr>
          <a:xfrm>
            <a:off x="7320136" y="4581128"/>
            <a:ext cx="3744416" cy="430887"/>
          </a:xfrm>
          <a:prstGeom prst="rect">
            <a:avLst/>
          </a:prstGeom>
          <a:noFill/>
        </p:spPr>
        <p:txBody>
          <a:bodyPr wrap="square" rtlCol="0">
            <a:spAutoFit/>
          </a:bodyPr>
          <a:lstStyle/>
          <a:p>
            <a:r>
              <a:rPr lang="en-US" sz="2200" b="1" dirty="0">
                <a:solidFill>
                  <a:srgbClr val="002060"/>
                </a:solidFill>
              </a:rPr>
              <a:t>CSIR-IICT, Hyderabad, </a:t>
            </a:r>
            <a:r>
              <a:rPr lang="en-US" sz="2200" b="1" dirty="0" smtClean="0">
                <a:solidFill>
                  <a:srgbClr val="002060"/>
                </a:solidFill>
              </a:rPr>
              <a:t>India</a:t>
            </a:r>
            <a:endParaRPr lang="ru-RU" sz="2200" dirty="0"/>
          </a:p>
        </p:txBody>
      </p:sp>
      <p:sp>
        <p:nvSpPr>
          <p:cNvPr id="29" name="TextBox 28"/>
          <p:cNvSpPr txBox="1"/>
          <p:nvPr/>
        </p:nvSpPr>
        <p:spPr>
          <a:xfrm>
            <a:off x="7536160" y="4869160"/>
            <a:ext cx="3168352" cy="400110"/>
          </a:xfrm>
          <a:prstGeom prst="rect">
            <a:avLst/>
          </a:prstGeom>
          <a:noFill/>
        </p:spPr>
        <p:txBody>
          <a:bodyPr wrap="square" rtlCol="0">
            <a:spAutoFit/>
          </a:bodyPr>
          <a:lstStyle/>
          <a:p>
            <a:r>
              <a:rPr lang="en-US" sz="2000" dirty="0" smtClean="0"/>
              <a:t>Narahari G. Sastry, Prof. Dr.</a:t>
            </a:r>
            <a:endParaRPr lang="ru-RU" sz="2000" dirty="0"/>
          </a:p>
        </p:txBody>
      </p:sp>
    </p:spTree>
    <p:extLst>
      <p:ext uri="{BB962C8B-B14F-4D97-AF65-F5344CB8AC3E}">
        <p14:creationId xmlns:p14="http://schemas.microsoft.com/office/powerpoint/2010/main" val="179115493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24680" y="-99392"/>
            <a:ext cx="12204849" cy="822005"/>
            <a:chOff x="-24680" y="-99392"/>
            <a:chExt cx="12204849" cy="822005"/>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0456" y="44624"/>
              <a:ext cx="1584559" cy="268156"/>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456" y="324388"/>
              <a:ext cx="1584559" cy="296299"/>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80" y="0"/>
              <a:ext cx="2411760" cy="648072"/>
            </a:xfrm>
            <a:prstGeom prst="rect">
              <a:avLst/>
            </a:prstGeom>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56641" y="0"/>
              <a:ext cx="323528" cy="648072"/>
            </a:xfrm>
            <a:prstGeom prst="rect">
              <a:avLst/>
            </a:prstGeom>
          </p:spPr>
        </p:pic>
        <p:pic>
          <p:nvPicPr>
            <p:cNvPr id="14" name="Рисунок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840" y="-99392"/>
              <a:ext cx="1188441" cy="822005"/>
            </a:xfrm>
            <a:prstGeom prst="rect">
              <a:avLst/>
            </a:prstGeom>
          </p:spPr>
        </p:pic>
      </p:grpSp>
      <p:sp>
        <p:nvSpPr>
          <p:cNvPr id="15" name="TextBox 14"/>
          <p:cNvSpPr txBox="1"/>
          <p:nvPr/>
        </p:nvSpPr>
        <p:spPr>
          <a:xfrm>
            <a:off x="-6074" y="620688"/>
            <a:ext cx="12192000" cy="492443"/>
          </a:xfrm>
          <a:prstGeom prst="rect">
            <a:avLst/>
          </a:prstGeom>
          <a:noFill/>
        </p:spPr>
        <p:txBody>
          <a:bodyPr wrap="square" rtlCol="0">
            <a:spAutoFit/>
          </a:bodyPr>
          <a:lstStyle/>
          <a:p>
            <a:pPr algn="ctr"/>
            <a:r>
              <a:rPr lang="ru-RU" sz="2600" dirty="0" smtClean="0">
                <a:solidFill>
                  <a:srgbClr val="0070C0"/>
                </a:solidFill>
              </a:rPr>
              <a:t>Свыше</a:t>
            </a:r>
            <a:r>
              <a:rPr lang="ru-RU" sz="2600" dirty="0" smtClean="0">
                <a:solidFill>
                  <a:srgbClr val="0070C0"/>
                </a:solidFill>
              </a:rPr>
              <a:t> 19 </a:t>
            </a:r>
            <a:r>
              <a:rPr lang="ru-RU" sz="2600" dirty="0" smtClean="0">
                <a:solidFill>
                  <a:srgbClr val="0070C0"/>
                </a:solidFill>
              </a:rPr>
              <a:t>тысяч публикаций по </a:t>
            </a:r>
            <a:r>
              <a:rPr lang="en-US" sz="2600" dirty="0" smtClean="0">
                <a:solidFill>
                  <a:srgbClr val="0070C0"/>
                </a:solidFill>
              </a:rPr>
              <a:t>SARS-CoV-2/COVID-19</a:t>
            </a:r>
            <a:r>
              <a:rPr lang="ru-RU" sz="2600" dirty="0" smtClean="0">
                <a:solidFill>
                  <a:srgbClr val="0070C0"/>
                </a:solidFill>
              </a:rPr>
              <a:t> </a:t>
            </a:r>
            <a:r>
              <a:rPr lang="ru-RU" sz="2600" smtClean="0">
                <a:solidFill>
                  <a:srgbClr val="0070C0"/>
                </a:solidFill>
              </a:rPr>
              <a:t>с </a:t>
            </a:r>
            <a:r>
              <a:rPr lang="ru-RU" sz="2600" smtClean="0">
                <a:solidFill>
                  <a:srgbClr val="0070C0"/>
                </a:solidFill>
              </a:rPr>
              <a:t>1 января </a:t>
            </a:r>
            <a:r>
              <a:rPr lang="ru-RU" sz="2600" dirty="0" smtClean="0">
                <a:solidFill>
                  <a:srgbClr val="0070C0"/>
                </a:solidFill>
              </a:rPr>
              <a:t>2020 года</a:t>
            </a:r>
            <a:endParaRPr lang="en-US" sz="2600" dirty="0">
              <a:solidFill>
                <a:srgbClr val="0070C0"/>
              </a:solidFill>
            </a:endParaRPr>
          </a:p>
        </p:txBody>
      </p:sp>
      <p:sp>
        <p:nvSpPr>
          <p:cNvPr id="5" name="TextBox 4"/>
          <p:cNvSpPr txBox="1"/>
          <p:nvPr/>
        </p:nvSpPr>
        <p:spPr>
          <a:xfrm>
            <a:off x="839416" y="5013176"/>
            <a:ext cx="10657184" cy="1754326"/>
          </a:xfrm>
          <a:prstGeom prst="rect">
            <a:avLst/>
          </a:prstGeom>
          <a:noFill/>
        </p:spPr>
        <p:txBody>
          <a:bodyPr wrap="square" rtlCol="0">
            <a:spAutoFit/>
          </a:bodyPr>
          <a:lstStyle/>
          <a:p>
            <a:r>
              <a:rPr lang="en-US" sz="2400" b="1" dirty="0">
                <a:solidFill>
                  <a:srgbClr val="002060"/>
                </a:solidFill>
              </a:rPr>
              <a:t>Is this scientific publishing’s new normal?</a:t>
            </a:r>
          </a:p>
          <a:p>
            <a:r>
              <a:rPr lang="en-US" sz="2000" dirty="0">
                <a:solidFill>
                  <a:srgbClr val="002060"/>
                </a:solidFill>
              </a:rPr>
              <a:t>The COVID-19 crisis has underlined just how fast and open science publishing can be. Preprint servers are overflowing with preliminary results, peer review is proceeding in record time and many journals have made relevant research free to read. </a:t>
            </a:r>
            <a:endParaRPr lang="ru-RU" sz="2000" dirty="0" smtClean="0">
              <a:solidFill>
                <a:srgbClr val="002060"/>
              </a:solidFill>
            </a:endParaRPr>
          </a:p>
          <a:p>
            <a:pPr algn="r"/>
            <a:r>
              <a:rPr lang="en-US" sz="2200" b="1" i="1" dirty="0" smtClean="0">
                <a:solidFill>
                  <a:srgbClr val="002060"/>
                </a:solidFill>
              </a:rPr>
              <a:t>Nature Briefings, June 3</a:t>
            </a:r>
            <a:r>
              <a:rPr lang="en-US" sz="2200" b="1" i="1" baseline="30000" dirty="0" smtClean="0">
                <a:solidFill>
                  <a:srgbClr val="002060"/>
                </a:solidFill>
              </a:rPr>
              <a:t>rd</a:t>
            </a:r>
            <a:r>
              <a:rPr lang="en-US" sz="2200" b="1" i="1" dirty="0" smtClean="0">
                <a:solidFill>
                  <a:srgbClr val="002060"/>
                </a:solidFill>
              </a:rPr>
              <a:t>, 2020</a:t>
            </a:r>
            <a:endParaRPr lang="ru-RU" sz="2200" b="1" i="1" dirty="0">
              <a:solidFill>
                <a:srgbClr val="002060"/>
              </a:solidFill>
            </a:endParaRPr>
          </a:p>
        </p:txBody>
      </p:sp>
      <p:pic>
        <p:nvPicPr>
          <p:cNvPr id="16" name="Рисунок 15"/>
          <p:cNvPicPr>
            <a:picLocks noChangeAspect="1"/>
          </p:cNvPicPr>
          <p:nvPr/>
        </p:nvPicPr>
        <p:blipFill>
          <a:blip r:embed="rId8"/>
          <a:stretch>
            <a:fillRect/>
          </a:stretch>
        </p:blipFill>
        <p:spPr>
          <a:xfrm>
            <a:off x="479376" y="2780928"/>
            <a:ext cx="3486619" cy="1867095"/>
          </a:xfrm>
          <a:prstGeom prst="rect">
            <a:avLst/>
          </a:prstGeom>
          <a:ln>
            <a:solidFill>
              <a:srgbClr val="0070C0"/>
            </a:solidFill>
          </a:ln>
        </p:spPr>
      </p:pic>
      <p:pic>
        <p:nvPicPr>
          <p:cNvPr id="17" name="Рисунок 16"/>
          <p:cNvPicPr>
            <a:picLocks noChangeAspect="1"/>
          </p:cNvPicPr>
          <p:nvPr/>
        </p:nvPicPr>
        <p:blipFill>
          <a:blip r:embed="rId9"/>
          <a:stretch>
            <a:fillRect/>
          </a:stretch>
        </p:blipFill>
        <p:spPr>
          <a:xfrm>
            <a:off x="4367808" y="1196752"/>
            <a:ext cx="2880320" cy="1855207"/>
          </a:xfrm>
          <a:prstGeom prst="rect">
            <a:avLst/>
          </a:prstGeom>
          <a:ln>
            <a:solidFill>
              <a:srgbClr val="0070C0"/>
            </a:solidFill>
          </a:ln>
        </p:spPr>
      </p:pic>
      <p:pic>
        <p:nvPicPr>
          <p:cNvPr id="18" name="Рисунок 17"/>
          <p:cNvPicPr>
            <a:picLocks noChangeAspect="1"/>
          </p:cNvPicPr>
          <p:nvPr/>
        </p:nvPicPr>
        <p:blipFill>
          <a:blip r:embed="rId10"/>
          <a:stretch>
            <a:fillRect/>
          </a:stretch>
        </p:blipFill>
        <p:spPr>
          <a:xfrm>
            <a:off x="7824192" y="2636912"/>
            <a:ext cx="3240360" cy="1980923"/>
          </a:xfrm>
          <a:prstGeom prst="rect">
            <a:avLst/>
          </a:prstGeom>
          <a:ln>
            <a:solidFill>
              <a:srgbClr val="0070C0"/>
            </a:solidFill>
          </a:ln>
        </p:spPr>
      </p:pic>
      <p:pic>
        <p:nvPicPr>
          <p:cNvPr id="19" name="Рисунок 18"/>
          <p:cNvPicPr>
            <a:picLocks noChangeAspect="1"/>
          </p:cNvPicPr>
          <p:nvPr/>
        </p:nvPicPr>
        <p:blipFill>
          <a:blip r:embed="rId11"/>
          <a:stretch>
            <a:fillRect/>
          </a:stretch>
        </p:blipFill>
        <p:spPr>
          <a:xfrm>
            <a:off x="4511824" y="3429000"/>
            <a:ext cx="2808312" cy="1598833"/>
          </a:xfrm>
          <a:prstGeom prst="rect">
            <a:avLst/>
          </a:prstGeom>
        </p:spPr>
      </p:pic>
      <p:pic>
        <p:nvPicPr>
          <p:cNvPr id="20" name="Рисунок 19"/>
          <p:cNvPicPr>
            <a:picLocks noChangeAspect="1"/>
          </p:cNvPicPr>
          <p:nvPr/>
        </p:nvPicPr>
        <p:blipFill>
          <a:blip r:embed="rId12"/>
          <a:stretch>
            <a:fillRect/>
          </a:stretch>
        </p:blipFill>
        <p:spPr>
          <a:xfrm>
            <a:off x="8112224" y="1196752"/>
            <a:ext cx="1812642" cy="667080"/>
          </a:xfrm>
          <a:prstGeom prst="rect">
            <a:avLst/>
          </a:prstGeom>
        </p:spPr>
      </p:pic>
      <p:pic>
        <p:nvPicPr>
          <p:cNvPr id="21" name="Рисунок 20"/>
          <p:cNvPicPr>
            <a:picLocks noChangeAspect="1"/>
          </p:cNvPicPr>
          <p:nvPr/>
        </p:nvPicPr>
        <p:blipFill>
          <a:blip r:embed="rId13"/>
          <a:stretch>
            <a:fillRect/>
          </a:stretch>
        </p:blipFill>
        <p:spPr>
          <a:xfrm>
            <a:off x="1343472" y="1412776"/>
            <a:ext cx="2232248" cy="680756"/>
          </a:xfrm>
          <a:prstGeom prst="rect">
            <a:avLst/>
          </a:prstGeom>
        </p:spPr>
      </p:pic>
      <p:sp>
        <p:nvSpPr>
          <p:cNvPr id="22" name="Стрелка вправо 21"/>
          <p:cNvSpPr/>
          <p:nvPr/>
        </p:nvSpPr>
        <p:spPr>
          <a:xfrm>
            <a:off x="4079776" y="3861048"/>
            <a:ext cx="360040" cy="288032"/>
          </a:xfrm>
          <a:prstGeom prst="rightArrow">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Стрелка вправо 22"/>
          <p:cNvSpPr/>
          <p:nvPr/>
        </p:nvSpPr>
        <p:spPr>
          <a:xfrm rot="10800000">
            <a:off x="7392144" y="3789040"/>
            <a:ext cx="360040" cy="288032"/>
          </a:xfrm>
          <a:prstGeom prst="rightArrow">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Стрелка вправо 24"/>
          <p:cNvSpPr/>
          <p:nvPr/>
        </p:nvSpPr>
        <p:spPr>
          <a:xfrm rot="5400000">
            <a:off x="5721303" y="3155625"/>
            <a:ext cx="317345" cy="288032"/>
          </a:xfrm>
          <a:prstGeom prst="rightArrow">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p:cNvPicPr>
            <a:picLocks noChangeAspect="1"/>
          </p:cNvPicPr>
          <p:nvPr/>
        </p:nvPicPr>
        <p:blipFill>
          <a:blip r:embed="rId14"/>
          <a:stretch>
            <a:fillRect/>
          </a:stretch>
        </p:blipFill>
        <p:spPr>
          <a:xfrm>
            <a:off x="2070900" y="1988840"/>
            <a:ext cx="2037704" cy="703151"/>
          </a:xfrm>
          <a:prstGeom prst="rect">
            <a:avLst/>
          </a:prstGeom>
        </p:spPr>
      </p:pic>
      <p:pic>
        <p:nvPicPr>
          <p:cNvPr id="27" name="Рисунок 26"/>
          <p:cNvPicPr>
            <a:picLocks noChangeAspect="1"/>
          </p:cNvPicPr>
          <p:nvPr/>
        </p:nvPicPr>
        <p:blipFill>
          <a:blip r:embed="rId15"/>
          <a:stretch>
            <a:fillRect/>
          </a:stretch>
        </p:blipFill>
        <p:spPr>
          <a:xfrm>
            <a:off x="7464151" y="1988840"/>
            <a:ext cx="1864077" cy="548258"/>
          </a:xfrm>
          <a:prstGeom prst="rect">
            <a:avLst/>
          </a:prstGeom>
        </p:spPr>
      </p:pic>
    </p:spTree>
    <p:extLst>
      <p:ext uri="{BB962C8B-B14F-4D97-AF65-F5344CB8AC3E}">
        <p14:creationId xmlns:p14="http://schemas.microsoft.com/office/powerpoint/2010/main" val="21005304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24680" y="-99392"/>
            <a:ext cx="12204849" cy="822005"/>
            <a:chOff x="-24680" y="-99392"/>
            <a:chExt cx="12204849" cy="822005"/>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0456" y="44624"/>
              <a:ext cx="1584559" cy="268156"/>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456" y="324388"/>
              <a:ext cx="1584559" cy="296299"/>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80" y="0"/>
              <a:ext cx="2411760" cy="648072"/>
            </a:xfrm>
            <a:prstGeom prst="rect">
              <a:avLst/>
            </a:prstGeom>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56641" y="0"/>
              <a:ext cx="323528" cy="648072"/>
            </a:xfrm>
            <a:prstGeom prst="rect">
              <a:avLst/>
            </a:prstGeom>
          </p:spPr>
        </p:pic>
        <p:pic>
          <p:nvPicPr>
            <p:cNvPr id="14" name="Рисунок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840" y="-99392"/>
              <a:ext cx="1188441" cy="822005"/>
            </a:xfrm>
            <a:prstGeom prst="rect">
              <a:avLst/>
            </a:prstGeom>
          </p:spPr>
        </p:pic>
      </p:grpSp>
      <p:sp>
        <p:nvSpPr>
          <p:cNvPr id="15" name="TextBox 14"/>
          <p:cNvSpPr txBox="1"/>
          <p:nvPr/>
        </p:nvSpPr>
        <p:spPr>
          <a:xfrm>
            <a:off x="3887" y="548680"/>
            <a:ext cx="12192000" cy="492443"/>
          </a:xfrm>
          <a:prstGeom prst="rect">
            <a:avLst/>
          </a:prstGeom>
          <a:noFill/>
        </p:spPr>
        <p:txBody>
          <a:bodyPr wrap="square" rtlCol="0">
            <a:spAutoFit/>
          </a:bodyPr>
          <a:lstStyle/>
          <a:p>
            <a:pPr algn="ctr"/>
            <a:r>
              <a:rPr lang="ru-RU" sz="2600" dirty="0" smtClean="0">
                <a:solidFill>
                  <a:srgbClr val="0070C0"/>
                </a:solidFill>
              </a:rPr>
              <a:t>Определенные вехи в исследованиях</a:t>
            </a:r>
            <a:r>
              <a:rPr lang="en-US" sz="2600" dirty="0" smtClean="0">
                <a:solidFill>
                  <a:srgbClr val="0070C0"/>
                </a:solidFill>
              </a:rPr>
              <a:t> SARS-CoV-2</a:t>
            </a:r>
            <a:r>
              <a:rPr lang="ru-RU" sz="2600" dirty="0" smtClean="0">
                <a:solidFill>
                  <a:srgbClr val="0070C0"/>
                </a:solidFill>
              </a:rPr>
              <a:t> </a:t>
            </a:r>
            <a:endParaRPr lang="en-US" sz="2600" dirty="0">
              <a:solidFill>
                <a:srgbClr val="0070C0"/>
              </a:solidFill>
            </a:endParaRPr>
          </a:p>
        </p:txBody>
      </p:sp>
      <p:pic>
        <p:nvPicPr>
          <p:cNvPr id="2" name="Рисунок 1"/>
          <p:cNvPicPr>
            <a:picLocks noChangeAspect="1"/>
          </p:cNvPicPr>
          <p:nvPr/>
        </p:nvPicPr>
        <p:blipFill>
          <a:blip r:embed="rId8"/>
          <a:stretch>
            <a:fillRect/>
          </a:stretch>
        </p:blipFill>
        <p:spPr>
          <a:xfrm>
            <a:off x="335360" y="1484784"/>
            <a:ext cx="5112568" cy="1869190"/>
          </a:xfrm>
          <a:prstGeom prst="rect">
            <a:avLst/>
          </a:prstGeom>
          <a:ln>
            <a:solidFill>
              <a:srgbClr val="0070C0"/>
            </a:solidFill>
          </a:ln>
        </p:spPr>
      </p:pic>
      <p:sp>
        <p:nvSpPr>
          <p:cNvPr id="3" name="TextBox 2"/>
          <p:cNvSpPr txBox="1"/>
          <p:nvPr/>
        </p:nvSpPr>
        <p:spPr>
          <a:xfrm>
            <a:off x="263352" y="1052736"/>
            <a:ext cx="2160240" cy="400110"/>
          </a:xfrm>
          <a:prstGeom prst="rect">
            <a:avLst/>
          </a:prstGeom>
          <a:solidFill>
            <a:srgbClr val="FFFF00"/>
          </a:solidFill>
        </p:spPr>
        <p:txBody>
          <a:bodyPr wrap="square" rtlCol="0">
            <a:spAutoFit/>
          </a:bodyPr>
          <a:lstStyle/>
          <a:p>
            <a:r>
              <a:rPr lang="en-US" sz="2000" dirty="0" smtClean="0"/>
              <a:t>25  </a:t>
            </a:r>
            <a:r>
              <a:rPr lang="ru-RU" sz="2000" dirty="0"/>
              <a:t>я</a:t>
            </a:r>
            <a:r>
              <a:rPr lang="ru-RU" sz="2000" dirty="0" smtClean="0"/>
              <a:t>нваря 2020 г.</a:t>
            </a:r>
            <a:endParaRPr lang="ru-RU" sz="2000" dirty="0"/>
          </a:p>
        </p:txBody>
      </p:sp>
      <p:pic>
        <p:nvPicPr>
          <p:cNvPr id="4" name="Рисунок 3"/>
          <p:cNvPicPr>
            <a:picLocks noChangeAspect="1"/>
          </p:cNvPicPr>
          <p:nvPr/>
        </p:nvPicPr>
        <p:blipFill>
          <a:blip r:embed="rId9"/>
          <a:stretch>
            <a:fillRect/>
          </a:stretch>
        </p:blipFill>
        <p:spPr>
          <a:xfrm>
            <a:off x="5591944" y="1268760"/>
            <a:ext cx="5976664" cy="3032063"/>
          </a:xfrm>
          <a:prstGeom prst="rect">
            <a:avLst/>
          </a:prstGeom>
          <a:ln>
            <a:solidFill>
              <a:srgbClr val="0070C0"/>
            </a:solidFill>
          </a:ln>
        </p:spPr>
      </p:pic>
      <p:pic>
        <p:nvPicPr>
          <p:cNvPr id="17" name="Рисунок 16"/>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5360" y="3573016"/>
            <a:ext cx="3096344" cy="2736304"/>
          </a:xfrm>
          <a:prstGeom prst="rect">
            <a:avLst/>
          </a:prstGeom>
          <a:noFill/>
          <a:ln>
            <a:solidFill>
              <a:schemeClr val="accent1"/>
            </a:solidFill>
          </a:ln>
        </p:spPr>
      </p:pic>
      <p:pic>
        <p:nvPicPr>
          <p:cNvPr id="18" name="Рисунок 17"/>
          <p:cNvPicPr>
            <a:picLocks noChangeAspect="1"/>
          </p:cNvPicPr>
          <p:nvPr/>
        </p:nvPicPr>
        <p:blipFill>
          <a:blip r:embed="rId11"/>
          <a:stretch>
            <a:fillRect/>
          </a:stretch>
        </p:blipFill>
        <p:spPr>
          <a:xfrm>
            <a:off x="3503712" y="3573016"/>
            <a:ext cx="2880320" cy="2745606"/>
          </a:xfrm>
          <a:prstGeom prst="rect">
            <a:avLst/>
          </a:prstGeom>
          <a:ln>
            <a:solidFill>
              <a:schemeClr val="accent1"/>
            </a:solidFill>
          </a:ln>
        </p:spPr>
      </p:pic>
      <p:pic>
        <p:nvPicPr>
          <p:cNvPr id="5" name="Рисунок 4"/>
          <p:cNvPicPr>
            <a:picLocks noChangeAspect="1"/>
          </p:cNvPicPr>
          <p:nvPr/>
        </p:nvPicPr>
        <p:blipFill>
          <a:blip r:embed="rId12"/>
          <a:stretch>
            <a:fillRect/>
          </a:stretch>
        </p:blipFill>
        <p:spPr>
          <a:xfrm>
            <a:off x="6528047" y="4776020"/>
            <a:ext cx="5256585" cy="1856977"/>
          </a:xfrm>
          <a:prstGeom prst="rect">
            <a:avLst/>
          </a:prstGeom>
          <a:ln>
            <a:solidFill>
              <a:srgbClr val="0070C0"/>
            </a:solidFill>
          </a:ln>
        </p:spPr>
      </p:pic>
      <p:sp>
        <p:nvSpPr>
          <p:cNvPr id="20" name="TextBox 19"/>
          <p:cNvSpPr txBox="1"/>
          <p:nvPr/>
        </p:nvSpPr>
        <p:spPr>
          <a:xfrm>
            <a:off x="6456040" y="4365104"/>
            <a:ext cx="2088232" cy="400110"/>
          </a:xfrm>
          <a:prstGeom prst="rect">
            <a:avLst/>
          </a:prstGeom>
          <a:solidFill>
            <a:srgbClr val="FFFF00"/>
          </a:solidFill>
        </p:spPr>
        <p:txBody>
          <a:bodyPr wrap="square" rtlCol="0">
            <a:spAutoFit/>
          </a:bodyPr>
          <a:lstStyle/>
          <a:p>
            <a:r>
              <a:rPr lang="en-US" sz="2000" dirty="0" smtClean="0"/>
              <a:t>5 </a:t>
            </a:r>
            <a:r>
              <a:rPr lang="ru-RU" sz="2000" dirty="0" smtClean="0"/>
              <a:t>февраля 2020 г.</a:t>
            </a:r>
            <a:endParaRPr lang="ru-RU" sz="2000" dirty="0"/>
          </a:p>
        </p:txBody>
      </p:sp>
      <p:pic>
        <p:nvPicPr>
          <p:cNvPr id="6" name="Рисунок 5"/>
          <p:cNvPicPr>
            <a:picLocks noChangeAspect="1"/>
          </p:cNvPicPr>
          <p:nvPr/>
        </p:nvPicPr>
        <p:blipFill>
          <a:blip r:embed="rId13"/>
          <a:stretch>
            <a:fillRect/>
          </a:stretch>
        </p:blipFill>
        <p:spPr>
          <a:xfrm>
            <a:off x="9984432" y="5229200"/>
            <a:ext cx="1680393" cy="551060"/>
          </a:xfrm>
          <a:prstGeom prst="rect">
            <a:avLst/>
          </a:prstGeom>
        </p:spPr>
      </p:pic>
      <p:sp>
        <p:nvSpPr>
          <p:cNvPr id="21" name="TextBox 20"/>
          <p:cNvSpPr txBox="1"/>
          <p:nvPr/>
        </p:nvSpPr>
        <p:spPr>
          <a:xfrm>
            <a:off x="623392" y="6305697"/>
            <a:ext cx="5328592" cy="523220"/>
          </a:xfrm>
          <a:prstGeom prst="rect">
            <a:avLst/>
          </a:prstGeom>
          <a:noFill/>
        </p:spPr>
        <p:txBody>
          <a:bodyPr wrap="square" rtlCol="0">
            <a:spAutoFit/>
          </a:bodyPr>
          <a:lstStyle/>
          <a:p>
            <a:pPr algn="ctr"/>
            <a:r>
              <a:rPr lang="ru-RU" sz="1400" dirty="0" smtClean="0"/>
              <a:t>Адаптировано из</a:t>
            </a:r>
            <a:r>
              <a:rPr lang="en-US" sz="1400" dirty="0" smtClean="0"/>
              <a:t> </a:t>
            </a:r>
            <a:r>
              <a:rPr lang="en-US" sz="1400" dirty="0"/>
              <a:t>Nature (DOI: 10.1038/s41433-020-0790-7) </a:t>
            </a:r>
            <a:r>
              <a:rPr lang="ru-RU" sz="1400" dirty="0" smtClean="0"/>
              <a:t>и</a:t>
            </a:r>
            <a:r>
              <a:rPr lang="en-US" sz="1400" dirty="0" smtClean="0"/>
              <a:t> </a:t>
            </a:r>
            <a:r>
              <a:rPr lang="en-US" sz="1400" dirty="0" err="1"/>
              <a:t>bioRxiv</a:t>
            </a:r>
            <a:r>
              <a:rPr lang="en-US" sz="1400" dirty="0"/>
              <a:t> (DOI: 10.1101/2020.03.12.988865)/C&amp;EN/Shutterstock</a:t>
            </a:r>
            <a:endParaRPr lang="ru-RU" sz="1400" dirty="0"/>
          </a:p>
        </p:txBody>
      </p:sp>
      <p:sp>
        <p:nvSpPr>
          <p:cNvPr id="22" name="TextBox 21"/>
          <p:cNvSpPr txBox="1"/>
          <p:nvPr/>
        </p:nvSpPr>
        <p:spPr>
          <a:xfrm>
            <a:off x="9768408" y="1628800"/>
            <a:ext cx="1728192" cy="400110"/>
          </a:xfrm>
          <a:prstGeom prst="rect">
            <a:avLst/>
          </a:prstGeom>
          <a:solidFill>
            <a:srgbClr val="FFFF00"/>
          </a:solidFill>
        </p:spPr>
        <p:txBody>
          <a:bodyPr wrap="square" rtlCol="0">
            <a:spAutoFit/>
          </a:bodyPr>
          <a:lstStyle/>
          <a:p>
            <a:r>
              <a:rPr lang="ru-RU" sz="2000" dirty="0"/>
              <a:t>4</a:t>
            </a:r>
            <a:r>
              <a:rPr lang="en-US" sz="2000" dirty="0" smtClean="0"/>
              <a:t> </a:t>
            </a:r>
            <a:r>
              <a:rPr lang="ru-RU" sz="2000" dirty="0" smtClean="0"/>
              <a:t>июня 2020 г.</a:t>
            </a:r>
            <a:endParaRPr lang="ru-RU" sz="2000" dirty="0"/>
          </a:p>
        </p:txBody>
      </p:sp>
    </p:spTree>
    <p:extLst>
      <p:ext uri="{BB962C8B-B14F-4D97-AF65-F5344CB8AC3E}">
        <p14:creationId xmlns:p14="http://schemas.microsoft.com/office/powerpoint/2010/main" val="123579841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8184232" y="1196752"/>
            <a:ext cx="3525596" cy="2139621"/>
          </a:xfrm>
          <a:prstGeom prst="rect">
            <a:avLst/>
          </a:prstGeom>
        </p:spPr>
      </p:pic>
      <p:sp>
        <p:nvSpPr>
          <p:cNvPr id="16" name="TextBox 15"/>
          <p:cNvSpPr txBox="1"/>
          <p:nvPr/>
        </p:nvSpPr>
        <p:spPr>
          <a:xfrm>
            <a:off x="0" y="692697"/>
            <a:ext cx="12192000" cy="523220"/>
          </a:xfrm>
          <a:prstGeom prst="rect">
            <a:avLst/>
          </a:prstGeom>
          <a:noFill/>
        </p:spPr>
        <p:txBody>
          <a:bodyPr wrap="square" rtlCol="0">
            <a:spAutoFit/>
          </a:bodyPr>
          <a:lstStyle/>
          <a:p>
            <a:pPr algn="ctr"/>
            <a:r>
              <a:rPr lang="ru-RU" sz="2800" dirty="0" smtClean="0">
                <a:solidFill>
                  <a:srgbClr val="0070C0"/>
                </a:solidFill>
              </a:rPr>
              <a:t>Мы знаем все о </a:t>
            </a:r>
            <a:r>
              <a:rPr lang="en-US" sz="2800" dirty="0" smtClean="0">
                <a:solidFill>
                  <a:srgbClr val="0070C0"/>
                </a:solidFill>
              </a:rPr>
              <a:t>SARS-CoV-2</a:t>
            </a:r>
            <a:r>
              <a:rPr lang="ru-RU" sz="2800" dirty="0" smtClean="0">
                <a:solidFill>
                  <a:srgbClr val="0070C0"/>
                </a:solidFill>
              </a:rPr>
              <a:t>,</a:t>
            </a:r>
            <a:r>
              <a:rPr lang="en-US" sz="2800" dirty="0" smtClean="0">
                <a:solidFill>
                  <a:srgbClr val="0070C0"/>
                </a:solidFill>
              </a:rPr>
              <a:t> </a:t>
            </a:r>
            <a:r>
              <a:rPr lang="ru-RU" sz="2800" dirty="0" smtClean="0">
                <a:solidFill>
                  <a:srgbClr val="0070C0"/>
                </a:solidFill>
              </a:rPr>
              <a:t>и ничего не знаем о нем </a:t>
            </a:r>
            <a:endParaRPr lang="en-US" sz="2800" dirty="0">
              <a:solidFill>
                <a:srgbClr val="0070C0"/>
              </a:solidFill>
            </a:endParaRPr>
          </a:p>
        </p:txBody>
      </p:sp>
      <p:grpSp>
        <p:nvGrpSpPr>
          <p:cNvPr id="9" name="Группа 8"/>
          <p:cNvGrpSpPr/>
          <p:nvPr/>
        </p:nvGrpSpPr>
        <p:grpSpPr>
          <a:xfrm>
            <a:off x="-24680" y="-99392"/>
            <a:ext cx="12204849" cy="822005"/>
            <a:chOff x="-24680" y="-99392"/>
            <a:chExt cx="12204849" cy="822005"/>
          </a:xfrm>
        </p:grpSpPr>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0456" y="44624"/>
              <a:ext cx="1584559" cy="268156"/>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0456" y="324388"/>
              <a:ext cx="1584559" cy="296299"/>
            </a:xfrm>
            <a:prstGeom prst="rect">
              <a:avLst/>
            </a:prstGeom>
          </p:spPr>
        </p:pic>
        <p:pic>
          <p:nvPicPr>
            <p:cNvPr id="12" name="Рисунок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80" y="0"/>
              <a:ext cx="2411760" cy="648072"/>
            </a:xfrm>
            <a:prstGeom prst="rect">
              <a:avLst/>
            </a:prstGeom>
          </p:spPr>
        </p:pic>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56641" y="0"/>
              <a:ext cx="323528" cy="648072"/>
            </a:xfrm>
            <a:prstGeom prst="rect">
              <a:avLst/>
            </a:prstGeom>
          </p:spPr>
        </p:pic>
        <p:pic>
          <p:nvPicPr>
            <p:cNvPr id="14" name="Рисунок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840" y="-99392"/>
              <a:ext cx="1188441" cy="822005"/>
            </a:xfrm>
            <a:prstGeom prst="rect">
              <a:avLst/>
            </a:prstGeom>
          </p:spPr>
        </p:pic>
      </p:grpSp>
      <p:pic>
        <p:nvPicPr>
          <p:cNvPr id="3" name="Рисунок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56240" y="2924944"/>
            <a:ext cx="2952328" cy="3884642"/>
          </a:xfrm>
          <a:prstGeom prst="rect">
            <a:avLst/>
          </a:prstGeom>
        </p:spPr>
      </p:pic>
      <p:sp>
        <p:nvSpPr>
          <p:cNvPr id="4" name="TextBox 3"/>
          <p:cNvSpPr txBox="1"/>
          <p:nvPr/>
        </p:nvSpPr>
        <p:spPr>
          <a:xfrm>
            <a:off x="335360" y="1268760"/>
            <a:ext cx="7776864" cy="5078313"/>
          </a:xfrm>
          <a:prstGeom prst="rect">
            <a:avLst/>
          </a:prstGeom>
          <a:noFill/>
        </p:spPr>
        <p:txBody>
          <a:bodyPr wrap="square" rtlCol="0">
            <a:spAutoFit/>
          </a:bodyPr>
          <a:lstStyle/>
          <a:p>
            <a:r>
              <a:rPr lang="en-US" dirty="0"/>
              <a:t>We know everything about Sars-CoV-2 and nothing about it. </a:t>
            </a:r>
            <a:r>
              <a:rPr lang="en-US" b="1" dirty="0"/>
              <a:t>We can read every one of the (on average) 29,903 letters in its genome and know exactly how its 15 genes are transcribed into instructions to make which proteins. </a:t>
            </a:r>
            <a:r>
              <a:rPr lang="en-US" dirty="0"/>
              <a:t>But we cannot figure out how it is spreading in enough detail to tell which parts of the lockdown of society are necessary and which are futile. Several months into the crisis we are still groping through a fog of ignorance and making mistakes. There is no such thing as ‘the science’.</a:t>
            </a:r>
          </a:p>
          <a:p>
            <a:endParaRPr lang="en-US" dirty="0" smtClean="0"/>
          </a:p>
          <a:p>
            <a:r>
              <a:rPr lang="en-US" dirty="0" smtClean="0"/>
              <a:t>This </a:t>
            </a:r>
            <a:r>
              <a:rPr lang="en-US" dirty="0"/>
              <a:t>is not surprising or shameful; ignorance is the natural state of things. </a:t>
            </a:r>
            <a:r>
              <a:rPr lang="en-US" b="1" dirty="0"/>
              <a:t>Every new disease is different and its epidemiology becomes clear only gradually and in retrospect. </a:t>
            </a:r>
            <a:r>
              <a:rPr lang="en-US" dirty="0"/>
              <a:t>Is Covid-19 transmitted mainly by breath or by touching? Do children pass it on without getting sick? Why is it so much worse in Britain than Japan? Why are obese people especially at risk? How many people have had it? Are ventilators useless after all? Why is it not exploding in India and Africa? Will there be a second wave? We do not begin to have answers to these questions</a:t>
            </a:r>
            <a:r>
              <a:rPr lang="en-US" dirty="0" smtClean="0"/>
              <a:t>.</a:t>
            </a:r>
          </a:p>
          <a:p>
            <a:endParaRPr lang="en-US" dirty="0"/>
          </a:p>
          <a:p>
            <a:r>
              <a:rPr lang="en-US" dirty="0"/>
              <a:t>As a result, we don’t really know what works. </a:t>
            </a:r>
            <a:endParaRPr lang="en-US" dirty="0" smtClean="0"/>
          </a:p>
          <a:p>
            <a:r>
              <a:rPr lang="en-US" dirty="0" smtClean="0"/>
              <a:t>                                                             . . .</a:t>
            </a:r>
            <a:endParaRPr lang="ru-RU" dirty="0"/>
          </a:p>
        </p:txBody>
      </p:sp>
      <p:sp>
        <p:nvSpPr>
          <p:cNvPr id="6" name="TextBox 5"/>
          <p:cNvSpPr txBox="1"/>
          <p:nvPr/>
        </p:nvSpPr>
        <p:spPr>
          <a:xfrm>
            <a:off x="911424" y="6381328"/>
            <a:ext cx="7272808" cy="338554"/>
          </a:xfrm>
          <a:prstGeom prst="rect">
            <a:avLst/>
          </a:prstGeom>
          <a:noFill/>
        </p:spPr>
        <p:txBody>
          <a:bodyPr wrap="square" rtlCol="0">
            <a:spAutoFit/>
          </a:bodyPr>
          <a:lstStyle/>
          <a:p>
            <a:r>
              <a:rPr lang="es-ES" sz="1600" dirty="0"/>
              <a:t>https://www.spectator.co.uk/article/we-know-everything-and-nothing-about-covid</a:t>
            </a:r>
            <a:endParaRPr lang="ru-RU" sz="1600" dirty="0"/>
          </a:p>
        </p:txBody>
      </p:sp>
      <p:grpSp>
        <p:nvGrpSpPr>
          <p:cNvPr id="15" name="Группа 14"/>
          <p:cNvGrpSpPr/>
          <p:nvPr/>
        </p:nvGrpSpPr>
        <p:grpSpPr>
          <a:xfrm>
            <a:off x="1343472" y="1628800"/>
            <a:ext cx="6744072" cy="3395518"/>
            <a:chOff x="911424" y="2348880"/>
            <a:chExt cx="6744072" cy="3395518"/>
          </a:xfrm>
        </p:grpSpPr>
        <p:pic>
          <p:nvPicPr>
            <p:cNvPr id="2" name="Рисунок 1"/>
            <p:cNvPicPr>
              <a:picLocks noChangeAspect="1"/>
            </p:cNvPicPr>
            <p:nvPr/>
          </p:nvPicPr>
          <p:blipFill>
            <a:blip r:embed="rId10"/>
            <a:stretch>
              <a:fillRect/>
            </a:stretch>
          </p:blipFill>
          <p:spPr>
            <a:xfrm>
              <a:off x="911424" y="2348880"/>
              <a:ext cx="6744072" cy="3395518"/>
            </a:xfrm>
            <a:prstGeom prst="rect">
              <a:avLst/>
            </a:prstGeom>
            <a:ln>
              <a:solidFill>
                <a:srgbClr val="0070C0"/>
              </a:solidFill>
            </a:ln>
          </p:spPr>
        </p:pic>
        <p:sp>
          <p:nvSpPr>
            <p:cNvPr id="7" name="TextBox 6"/>
            <p:cNvSpPr txBox="1"/>
            <p:nvPr/>
          </p:nvSpPr>
          <p:spPr>
            <a:xfrm>
              <a:off x="1055440" y="2420888"/>
              <a:ext cx="1584176" cy="369332"/>
            </a:xfrm>
            <a:prstGeom prst="rect">
              <a:avLst/>
            </a:prstGeom>
            <a:solidFill>
              <a:srgbClr val="FFFF00"/>
            </a:solidFill>
          </p:spPr>
          <p:txBody>
            <a:bodyPr wrap="square" rtlCol="0">
              <a:spAutoFit/>
            </a:bodyPr>
            <a:lstStyle/>
            <a:p>
              <a:r>
                <a:rPr lang="en-US" dirty="0" smtClean="0"/>
                <a:t>22 </a:t>
              </a:r>
              <a:r>
                <a:rPr lang="ru-RU" dirty="0" smtClean="0"/>
                <a:t>мая 2020 г.</a:t>
              </a:r>
              <a:endParaRPr lang="ru-RU" dirty="0"/>
            </a:p>
          </p:txBody>
        </p:sp>
      </p:grpSp>
      <p:grpSp>
        <p:nvGrpSpPr>
          <p:cNvPr id="20" name="Группа 19"/>
          <p:cNvGrpSpPr/>
          <p:nvPr/>
        </p:nvGrpSpPr>
        <p:grpSpPr>
          <a:xfrm>
            <a:off x="2855640" y="2276872"/>
            <a:ext cx="6552728" cy="4515842"/>
            <a:chOff x="2855640" y="2276872"/>
            <a:chExt cx="6552728" cy="4515842"/>
          </a:xfrm>
        </p:grpSpPr>
        <p:pic>
          <p:nvPicPr>
            <p:cNvPr id="18" name="Рисунок 17"/>
            <p:cNvPicPr>
              <a:picLocks noChangeAspect="1"/>
            </p:cNvPicPr>
            <p:nvPr/>
          </p:nvPicPr>
          <p:blipFill>
            <a:blip r:embed="rId11"/>
            <a:stretch>
              <a:fillRect/>
            </a:stretch>
          </p:blipFill>
          <p:spPr>
            <a:xfrm>
              <a:off x="2855640" y="2276872"/>
              <a:ext cx="6552728" cy="4515842"/>
            </a:xfrm>
            <a:prstGeom prst="rect">
              <a:avLst/>
            </a:prstGeom>
            <a:ln>
              <a:solidFill>
                <a:srgbClr val="0070C0"/>
              </a:solidFill>
            </a:ln>
          </p:spPr>
        </p:pic>
        <p:sp>
          <p:nvSpPr>
            <p:cNvPr id="19" name="TextBox 18"/>
            <p:cNvSpPr txBox="1"/>
            <p:nvPr/>
          </p:nvSpPr>
          <p:spPr>
            <a:xfrm>
              <a:off x="2927648" y="2348880"/>
              <a:ext cx="1584176" cy="369332"/>
            </a:xfrm>
            <a:prstGeom prst="rect">
              <a:avLst/>
            </a:prstGeom>
            <a:solidFill>
              <a:srgbClr val="FFFF00"/>
            </a:solidFill>
          </p:spPr>
          <p:txBody>
            <a:bodyPr wrap="square" rtlCol="0">
              <a:spAutoFit/>
            </a:bodyPr>
            <a:lstStyle/>
            <a:p>
              <a:r>
                <a:rPr lang="ru-RU" dirty="0" smtClean="0"/>
                <a:t>4 июня 2020 г.</a:t>
              </a:r>
              <a:endParaRPr lang="ru-RU" dirty="0"/>
            </a:p>
          </p:txBody>
        </p:sp>
      </p:grpSp>
    </p:spTree>
    <p:extLst>
      <p:ext uri="{BB962C8B-B14F-4D97-AF65-F5344CB8AC3E}">
        <p14:creationId xmlns:p14="http://schemas.microsoft.com/office/powerpoint/2010/main" val="331829700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24680" y="-99392"/>
            <a:ext cx="12204849" cy="822005"/>
            <a:chOff x="-24680" y="-99392"/>
            <a:chExt cx="12204849" cy="822005"/>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0456" y="44624"/>
              <a:ext cx="1584559" cy="268156"/>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456" y="324388"/>
              <a:ext cx="1584559" cy="296299"/>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80" y="0"/>
              <a:ext cx="2411760" cy="648072"/>
            </a:xfrm>
            <a:prstGeom prst="rect">
              <a:avLst/>
            </a:prstGeom>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56641" y="0"/>
              <a:ext cx="323528" cy="648072"/>
            </a:xfrm>
            <a:prstGeom prst="rect">
              <a:avLst/>
            </a:prstGeom>
          </p:spPr>
        </p:pic>
        <p:pic>
          <p:nvPicPr>
            <p:cNvPr id="14" name="Рисунок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840" y="-99392"/>
              <a:ext cx="1188441" cy="822005"/>
            </a:xfrm>
            <a:prstGeom prst="rect">
              <a:avLst/>
            </a:prstGeom>
          </p:spPr>
        </p:pic>
      </p:grpSp>
      <p:sp>
        <p:nvSpPr>
          <p:cNvPr id="15" name="TextBox 14"/>
          <p:cNvSpPr txBox="1"/>
          <p:nvPr/>
        </p:nvSpPr>
        <p:spPr>
          <a:xfrm>
            <a:off x="0" y="692696"/>
            <a:ext cx="12192000" cy="523220"/>
          </a:xfrm>
          <a:prstGeom prst="rect">
            <a:avLst/>
          </a:prstGeom>
          <a:noFill/>
        </p:spPr>
        <p:txBody>
          <a:bodyPr wrap="square" rtlCol="0">
            <a:spAutoFit/>
          </a:bodyPr>
          <a:lstStyle/>
          <a:p>
            <a:pPr algn="ctr"/>
            <a:r>
              <a:rPr lang="ru-RU" sz="2800" dirty="0" smtClean="0">
                <a:solidFill>
                  <a:srgbClr val="0070C0"/>
                </a:solidFill>
              </a:rPr>
              <a:t>Попытки репозиционирования лекарств </a:t>
            </a:r>
            <a:r>
              <a:rPr lang="en-US" sz="2800" i="1" dirty="0" smtClean="0">
                <a:solidFill>
                  <a:srgbClr val="0070C0"/>
                </a:solidFill>
              </a:rPr>
              <a:t>in silico </a:t>
            </a:r>
            <a:r>
              <a:rPr lang="ru-RU" sz="2800" dirty="0" smtClean="0">
                <a:solidFill>
                  <a:srgbClr val="0070C0"/>
                </a:solidFill>
              </a:rPr>
              <a:t>и </a:t>
            </a:r>
            <a:r>
              <a:rPr lang="en-US" sz="2800" i="1" dirty="0" smtClean="0">
                <a:solidFill>
                  <a:srgbClr val="0070C0"/>
                </a:solidFill>
              </a:rPr>
              <a:t>in vitro</a:t>
            </a:r>
            <a:endParaRPr lang="en-US" sz="2800" i="1" dirty="0">
              <a:solidFill>
                <a:srgbClr val="0070C0"/>
              </a:solidFill>
            </a:endParaRPr>
          </a:p>
        </p:txBody>
      </p:sp>
      <p:pic>
        <p:nvPicPr>
          <p:cNvPr id="2" name="Рисунок 1"/>
          <p:cNvPicPr>
            <a:picLocks noChangeAspect="1"/>
          </p:cNvPicPr>
          <p:nvPr/>
        </p:nvPicPr>
        <p:blipFill>
          <a:blip r:embed="rId8"/>
          <a:stretch>
            <a:fillRect/>
          </a:stretch>
        </p:blipFill>
        <p:spPr>
          <a:xfrm>
            <a:off x="191345" y="1412775"/>
            <a:ext cx="4192048" cy="2417795"/>
          </a:xfrm>
          <a:prstGeom prst="rect">
            <a:avLst/>
          </a:prstGeom>
          <a:ln>
            <a:solidFill>
              <a:srgbClr val="0070C0"/>
            </a:solidFill>
          </a:ln>
        </p:spPr>
      </p:pic>
      <p:sp>
        <p:nvSpPr>
          <p:cNvPr id="3" name="TextBox 2"/>
          <p:cNvSpPr txBox="1"/>
          <p:nvPr/>
        </p:nvSpPr>
        <p:spPr>
          <a:xfrm>
            <a:off x="263352" y="3284984"/>
            <a:ext cx="4032448" cy="369332"/>
          </a:xfrm>
          <a:prstGeom prst="rect">
            <a:avLst/>
          </a:prstGeom>
          <a:solidFill>
            <a:srgbClr val="FFFF00"/>
          </a:solidFill>
        </p:spPr>
        <p:txBody>
          <a:bodyPr wrap="square" rtlCol="0">
            <a:spAutoFit/>
          </a:bodyPr>
          <a:lstStyle/>
          <a:p>
            <a:r>
              <a:rPr lang="ru-RU" dirty="0" smtClean="0"/>
              <a:t>Поступила в редакцию</a:t>
            </a:r>
            <a:r>
              <a:rPr lang="en-US" dirty="0" smtClean="0"/>
              <a:t> </a:t>
            </a:r>
            <a:r>
              <a:rPr lang="en-US" dirty="0"/>
              <a:t>26 </a:t>
            </a:r>
            <a:r>
              <a:rPr lang="ru-RU" dirty="0" smtClean="0"/>
              <a:t>марта</a:t>
            </a:r>
            <a:r>
              <a:rPr lang="en-US" dirty="0" smtClean="0"/>
              <a:t> 2020</a:t>
            </a:r>
            <a:r>
              <a:rPr lang="ru-RU" dirty="0" smtClean="0"/>
              <a:t> г.</a:t>
            </a:r>
            <a:endParaRPr lang="ru-RU" dirty="0"/>
          </a:p>
        </p:txBody>
      </p:sp>
      <p:pic>
        <p:nvPicPr>
          <p:cNvPr id="4" name="Рисунок 3"/>
          <p:cNvPicPr>
            <a:picLocks noChangeAspect="1"/>
          </p:cNvPicPr>
          <p:nvPr/>
        </p:nvPicPr>
        <p:blipFill>
          <a:blip r:embed="rId9"/>
          <a:stretch>
            <a:fillRect/>
          </a:stretch>
        </p:blipFill>
        <p:spPr>
          <a:xfrm>
            <a:off x="767408" y="3861048"/>
            <a:ext cx="3312368" cy="2874956"/>
          </a:xfrm>
          <a:prstGeom prst="rect">
            <a:avLst/>
          </a:prstGeom>
        </p:spPr>
      </p:pic>
      <p:pic>
        <p:nvPicPr>
          <p:cNvPr id="6" name="Рисунок 5"/>
          <p:cNvPicPr>
            <a:picLocks noChangeAspect="1"/>
          </p:cNvPicPr>
          <p:nvPr/>
        </p:nvPicPr>
        <p:blipFill>
          <a:blip r:embed="rId10"/>
          <a:stretch>
            <a:fillRect/>
          </a:stretch>
        </p:blipFill>
        <p:spPr>
          <a:xfrm>
            <a:off x="5735960" y="3933056"/>
            <a:ext cx="5976664" cy="2431619"/>
          </a:xfrm>
          <a:prstGeom prst="rect">
            <a:avLst/>
          </a:prstGeom>
          <a:ln>
            <a:solidFill>
              <a:srgbClr val="0070C0"/>
            </a:solidFill>
          </a:ln>
        </p:spPr>
      </p:pic>
      <p:sp>
        <p:nvSpPr>
          <p:cNvPr id="16" name="TextBox 15"/>
          <p:cNvSpPr txBox="1"/>
          <p:nvPr/>
        </p:nvSpPr>
        <p:spPr>
          <a:xfrm>
            <a:off x="5519936" y="6381328"/>
            <a:ext cx="6408712" cy="369332"/>
          </a:xfrm>
          <a:prstGeom prst="rect">
            <a:avLst/>
          </a:prstGeom>
          <a:noFill/>
        </p:spPr>
        <p:txBody>
          <a:bodyPr wrap="square" rtlCol="0">
            <a:spAutoFit/>
          </a:bodyPr>
          <a:lstStyle/>
          <a:p>
            <a:r>
              <a:rPr lang="ru-RU" dirty="0" smtClean="0"/>
              <a:t>Протестировано </a:t>
            </a:r>
            <a:r>
              <a:rPr lang="ru-RU" b="1" dirty="0" smtClean="0"/>
              <a:t>5632</a:t>
            </a:r>
            <a:r>
              <a:rPr lang="ru-RU" dirty="0" smtClean="0"/>
              <a:t> соединений</a:t>
            </a:r>
            <a:r>
              <a:rPr lang="ru-RU" dirty="0"/>
              <a:t>:</a:t>
            </a:r>
            <a:r>
              <a:rPr lang="ru-RU" dirty="0" smtClean="0"/>
              <a:t> </a:t>
            </a:r>
            <a:r>
              <a:rPr lang="ru-RU" b="1" dirty="0" smtClean="0"/>
              <a:t>64</a:t>
            </a:r>
            <a:r>
              <a:rPr lang="ru-RU" dirty="0" smtClean="0"/>
              <a:t> активно с </a:t>
            </a:r>
            <a:r>
              <a:rPr lang="en-US" dirty="0" smtClean="0"/>
              <a:t>IC50 &lt; 20 </a:t>
            </a:r>
            <a:r>
              <a:rPr lang="ru-RU" dirty="0" smtClean="0"/>
              <a:t>мкМ</a:t>
            </a:r>
            <a:r>
              <a:rPr lang="en-US" dirty="0" smtClean="0"/>
              <a:t> </a:t>
            </a:r>
            <a:r>
              <a:rPr lang="ru-RU" dirty="0" smtClean="0"/>
              <a:t>  </a:t>
            </a:r>
            <a:endParaRPr lang="ru-RU" dirty="0"/>
          </a:p>
        </p:txBody>
      </p:sp>
      <p:sp>
        <p:nvSpPr>
          <p:cNvPr id="17" name="TextBox 16"/>
          <p:cNvSpPr txBox="1"/>
          <p:nvPr/>
        </p:nvSpPr>
        <p:spPr>
          <a:xfrm>
            <a:off x="9768408" y="3933056"/>
            <a:ext cx="1872208" cy="369332"/>
          </a:xfrm>
          <a:prstGeom prst="rect">
            <a:avLst/>
          </a:prstGeom>
          <a:solidFill>
            <a:srgbClr val="FFFF00"/>
          </a:solidFill>
        </p:spPr>
        <p:txBody>
          <a:bodyPr wrap="square" rtlCol="0">
            <a:spAutoFit/>
          </a:bodyPr>
          <a:lstStyle/>
          <a:p>
            <a:r>
              <a:rPr lang="ru-RU" dirty="0" smtClean="0"/>
              <a:t>20</a:t>
            </a:r>
            <a:r>
              <a:rPr lang="en-US" dirty="0" smtClean="0"/>
              <a:t> </a:t>
            </a:r>
            <a:r>
              <a:rPr lang="ru-RU" dirty="0" smtClean="0"/>
              <a:t>апреля 2020 г.</a:t>
            </a:r>
            <a:endParaRPr lang="ru-RU" dirty="0"/>
          </a:p>
        </p:txBody>
      </p:sp>
      <p:pic>
        <p:nvPicPr>
          <p:cNvPr id="18" name="Рисунок 17"/>
          <p:cNvPicPr>
            <a:picLocks noChangeAspect="1"/>
          </p:cNvPicPr>
          <p:nvPr/>
        </p:nvPicPr>
        <p:blipFill>
          <a:blip r:embed="rId11"/>
          <a:stretch>
            <a:fillRect/>
          </a:stretch>
        </p:blipFill>
        <p:spPr>
          <a:xfrm>
            <a:off x="5159896" y="1340768"/>
            <a:ext cx="5163095" cy="2114553"/>
          </a:xfrm>
          <a:prstGeom prst="rect">
            <a:avLst/>
          </a:prstGeom>
          <a:ln>
            <a:solidFill>
              <a:srgbClr val="0070C0"/>
            </a:solidFill>
          </a:ln>
        </p:spPr>
      </p:pic>
      <p:sp>
        <p:nvSpPr>
          <p:cNvPr id="19" name="TextBox 18"/>
          <p:cNvSpPr txBox="1"/>
          <p:nvPr/>
        </p:nvSpPr>
        <p:spPr>
          <a:xfrm>
            <a:off x="8472264" y="1412776"/>
            <a:ext cx="1800200" cy="369332"/>
          </a:xfrm>
          <a:prstGeom prst="rect">
            <a:avLst/>
          </a:prstGeom>
          <a:solidFill>
            <a:srgbClr val="FFFF00"/>
          </a:solidFill>
        </p:spPr>
        <p:txBody>
          <a:bodyPr wrap="square" rtlCol="0">
            <a:spAutoFit/>
          </a:bodyPr>
          <a:lstStyle/>
          <a:p>
            <a:r>
              <a:rPr lang="ru-RU" dirty="0"/>
              <a:t>5</a:t>
            </a:r>
            <a:r>
              <a:rPr lang="en-US" dirty="0" smtClean="0"/>
              <a:t> </a:t>
            </a:r>
            <a:r>
              <a:rPr lang="ru-RU" dirty="0" smtClean="0"/>
              <a:t>апреля 2020 г.</a:t>
            </a:r>
            <a:endParaRPr lang="ru-RU" dirty="0"/>
          </a:p>
        </p:txBody>
      </p:sp>
      <p:sp>
        <p:nvSpPr>
          <p:cNvPr id="20" name="TextBox 19"/>
          <p:cNvSpPr txBox="1"/>
          <p:nvPr/>
        </p:nvSpPr>
        <p:spPr>
          <a:xfrm>
            <a:off x="4655840" y="3429000"/>
            <a:ext cx="6480720" cy="369332"/>
          </a:xfrm>
          <a:prstGeom prst="rect">
            <a:avLst/>
          </a:prstGeom>
          <a:noFill/>
        </p:spPr>
        <p:txBody>
          <a:bodyPr wrap="square" rtlCol="0">
            <a:spAutoFit/>
          </a:bodyPr>
          <a:lstStyle/>
          <a:p>
            <a:r>
              <a:rPr lang="ru-RU" dirty="0" smtClean="0"/>
              <a:t>Протестировано </a:t>
            </a:r>
            <a:r>
              <a:rPr lang="ru-RU" b="1" dirty="0" smtClean="0"/>
              <a:t>1520</a:t>
            </a:r>
            <a:r>
              <a:rPr lang="ru-RU" dirty="0" smtClean="0"/>
              <a:t> соединений</a:t>
            </a:r>
            <a:r>
              <a:rPr lang="ru-RU" dirty="0"/>
              <a:t>:</a:t>
            </a:r>
            <a:r>
              <a:rPr lang="ru-RU" dirty="0" smtClean="0"/>
              <a:t> </a:t>
            </a:r>
            <a:r>
              <a:rPr lang="ru-RU" b="1" dirty="0" smtClean="0"/>
              <a:t>13</a:t>
            </a:r>
            <a:r>
              <a:rPr lang="ru-RU" dirty="0" smtClean="0"/>
              <a:t> активно с </a:t>
            </a:r>
            <a:r>
              <a:rPr lang="en-US" dirty="0"/>
              <a:t>E</a:t>
            </a:r>
            <a:r>
              <a:rPr lang="en-US" dirty="0" smtClean="0"/>
              <a:t>C50 &lt; </a:t>
            </a:r>
            <a:r>
              <a:rPr lang="ru-RU" dirty="0" smtClean="0"/>
              <a:t>4</a:t>
            </a:r>
            <a:r>
              <a:rPr lang="en-US" dirty="0" smtClean="0"/>
              <a:t>0 </a:t>
            </a:r>
            <a:r>
              <a:rPr lang="ru-RU" dirty="0" smtClean="0"/>
              <a:t>мкМ</a:t>
            </a:r>
            <a:r>
              <a:rPr lang="en-US" dirty="0" smtClean="0"/>
              <a:t> </a:t>
            </a:r>
            <a:r>
              <a:rPr lang="ru-RU" dirty="0" smtClean="0"/>
              <a:t>  </a:t>
            </a:r>
            <a:endParaRPr lang="ru-RU" dirty="0"/>
          </a:p>
        </p:txBody>
      </p:sp>
    </p:spTree>
    <p:extLst>
      <p:ext uri="{BB962C8B-B14F-4D97-AF65-F5344CB8AC3E}">
        <p14:creationId xmlns:p14="http://schemas.microsoft.com/office/powerpoint/2010/main" val="1134167776"/>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384720" y="1772815"/>
            <a:ext cx="3604112" cy="2699605"/>
          </a:xfrm>
          <a:prstGeom prst="rect">
            <a:avLst/>
          </a:prstGeom>
        </p:spPr>
      </p:pic>
      <p:grpSp>
        <p:nvGrpSpPr>
          <p:cNvPr id="9" name="Группа 8"/>
          <p:cNvGrpSpPr/>
          <p:nvPr/>
        </p:nvGrpSpPr>
        <p:grpSpPr>
          <a:xfrm>
            <a:off x="-24680" y="-99392"/>
            <a:ext cx="12204849" cy="822005"/>
            <a:chOff x="-24680" y="-99392"/>
            <a:chExt cx="12204849" cy="822005"/>
          </a:xfrm>
        </p:grpSpPr>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0456" y="44624"/>
              <a:ext cx="1584559" cy="268156"/>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0456" y="324388"/>
              <a:ext cx="1584559" cy="296299"/>
            </a:xfrm>
            <a:prstGeom prst="rect">
              <a:avLst/>
            </a:prstGeom>
          </p:spPr>
        </p:pic>
        <p:pic>
          <p:nvPicPr>
            <p:cNvPr id="12" name="Рисунок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80" y="0"/>
              <a:ext cx="2411760" cy="648072"/>
            </a:xfrm>
            <a:prstGeom prst="rect">
              <a:avLst/>
            </a:prstGeom>
          </p:spPr>
        </p:pic>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56641" y="0"/>
              <a:ext cx="323528" cy="648072"/>
            </a:xfrm>
            <a:prstGeom prst="rect">
              <a:avLst/>
            </a:prstGeom>
          </p:spPr>
        </p:pic>
        <p:pic>
          <p:nvPicPr>
            <p:cNvPr id="14" name="Рисунок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840" y="-99392"/>
              <a:ext cx="1188441" cy="822005"/>
            </a:xfrm>
            <a:prstGeom prst="rect">
              <a:avLst/>
            </a:prstGeom>
          </p:spPr>
        </p:pic>
      </p:grpSp>
      <p:sp>
        <p:nvSpPr>
          <p:cNvPr id="15" name="TextBox 14"/>
          <p:cNvSpPr txBox="1"/>
          <p:nvPr/>
        </p:nvSpPr>
        <p:spPr>
          <a:xfrm>
            <a:off x="0" y="764704"/>
            <a:ext cx="12192000" cy="492443"/>
          </a:xfrm>
          <a:prstGeom prst="rect">
            <a:avLst/>
          </a:prstGeom>
          <a:noFill/>
        </p:spPr>
        <p:txBody>
          <a:bodyPr wrap="square" rtlCol="0">
            <a:spAutoFit/>
          </a:bodyPr>
          <a:lstStyle/>
          <a:p>
            <a:pPr algn="ctr"/>
            <a:r>
              <a:rPr lang="ru-RU" sz="2600" dirty="0" err="1" smtClean="0">
                <a:solidFill>
                  <a:srgbClr val="0070C0"/>
                </a:solidFill>
              </a:rPr>
              <a:t>Нератиниб</a:t>
            </a:r>
            <a:r>
              <a:rPr lang="ru-RU" sz="2600" dirty="0" smtClean="0">
                <a:solidFill>
                  <a:srgbClr val="0070C0"/>
                </a:solidFill>
              </a:rPr>
              <a:t>, как потенциальный ингибитор основной протеазы </a:t>
            </a:r>
            <a:r>
              <a:rPr lang="en-US" sz="2600" dirty="0" smtClean="0">
                <a:solidFill>
                  <a:srgbClr val="0070C0"/>
                </a:solidFill>
              </a:rPr>
              <a:t>SARS-CoV-2</a:t>
            </a:r>
            <a:r>
              <a:rPr lang="ru-RU" sz="2600" dirty="0" smtClean="0">
                <a:solidFill>
                  <a:srgbClr val="0070C0"/>
                </a:solidFill>
              </a:rPr>
              <a:t>  </a:t>
            </a:r>
            <a:endParaRPr lang="en-US" sz="2600" dirty="0">
              <a:solidFill>
                <a:srgbClr val="0070C0"/>
              </a:solidFill>
            </a:endParaRPr>
          </a:p>
        </p:txBody>
      </p:sp>
      <p:pic>
        <p:nvPicPr>
          <p:cNvPr id="2" name="Рисунок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78613" y="1412776"/>
            <a:ext cx="5566012" cy="3816425"/>
          </a:xfrm>
          <a:prstGeom prst="rect">
            <a:avLst/>
          </a:prstGeom>
        </p:spPr>
      </p:pic>
      <p:sp>
        <p:nvSpPr>
          <p:cNvPr id="5" name="TextBox 4"/>
          <p:cNvSpPr txBox="1"/>
          <p:nvPr/>
        </p:nvSpPr>
        <p:spPr>
          <a:xfrm>
            <a:off x="767408" y="5805264"/>
            <a:ext cx="10657184" cy="923330"/>
          </a:xfrm>
          <a:prstGeom prst="rect">
            <a:avLst/>
          </a:prstGeom>
          <a:noFill/>
        </p:spPr>
        <p:txBody>
          <a:bodyPr wrap="square" rtlCol="0">
            <a:spAutoFit/>
          </a:bodyPr>
          <a:lstStyle/>
          <a:p>
            <a:r>
              <a:rPr lang="ru-RU" dirty="0" smtClean="0"/>
              <a:t>Скворцов</a:t>
            </a:r>
            <a:r>
              <a:rPr lang="en-US" dirty="0" smtClean="0"/>
              <a:t> </a:t>
            </a:r>
            <a:r>
              <a:rPr lang="ru-RU" dirty="0" smtClean="0"/>
              <a:t>В.С</a:t>
            </a:r>
            <a:r>
              <a:rPr lang="ru-RU" dirty="0"/>
              <a:t>. </a:t>
            </a:r>
            <a:r>
              <a:rPr lang="ru-RU" dirty="0" smtClean="0"/>
              <a:t>, Дружиловский</a:t>
            </a:r>
            <a:r>
              <a:rPr lang="en-US" dirty="0" smtClean="0"/>
              <a:t> </a:t>
            </a:r>
            <a:r>
              <a:rPr lang="ru-RU" dirty="0" smtClean="0"/>
              <a:t>Д.С</a:t>
            </a:r>
            <a:r>
              <a:rPr lang="ru-RU" dirty="0"/>
              <a:t>. </a:t>
            </a:r>
            <a:r>
              <a:rPr lang="ru-RU" dirty="0" smtClean="0"/>
              <a:t>, Веселовский</a:t>
            </a:r>
            <a:r>
              <a:rPr lang="en-US" dirty="0" smtClean="0"/>
              <a:t> </a:t>
            </a:r>
            <a:r>
              <a:rPr lang="ru-RU" dirty="0" smtClean="0"/>
              <a:t>А.В. </a:t>
            </a:r>
            <a:r>
              <a:rPr lang="ru-RU" dirty="0"/>
              <a:t>Потенциальные ингибиторы протеазы 3СLpro вируса COVID-19: репозиционирование лекарств. Biomedical Chemistry: Research and Methods 2020, 3(1), e00124. DOI: </a:t>
            </a:r>
            <a:r>
              <a:rPr lang="ru-RU" dirty="0" smtClean="0"/>
              <a:t>10.18097/bmcrm00124</a:t>
            </a:r>
            <a:endParaRPr lang="ru-RU" dirty="0"/>
          </a:p>
        </p:txBody>
      </p:sp>
      <p:sp>
        <p:nvSpPr>
          <p:cNvPr id="6" name="TextBox 5"/>
          <p:cNvSpPr txBox="1"/>
          <p:nvPr/>
        </p:nvSpPr>
        <p:spPr>
          <a:xfrm>
            <a:off x="8256240" y="2060848"/>
            <a:ext cx="3600400" cy="3477875"/>
          </a:xfrm>
          <a:prstGeom prst="rect">
            <a:avLst/>
          </a:prstGeom>
          <a:noFill/>
        </p:spPr>
        <p:txBody>
          <a:bodyPr wrap="square" rtlCol="0">
            <a:spAutoFit/>
          </a:bodyPr>
          <a:lstStyle/>
          <a:p>
            <a:r>
              <a:rPr lang="en-US" sz="2000" dirty="0">
                <a:solidFill>
                  <a:srgbClr val="002060"/>
                </a:solidFill>
              </a:rPr>
              <a:t>On February 25, 2020, the Food and Drug Administration approved </a:t>
            </a:r>
            <a:r>
              <a:rPr lang="en-US" sz="2000" dirty="0" err="1">
                <a:solidFill>
                  <a:srgbClr val="002060"/>
                </a:solidFill>
              </a:rPr>
              <a:t>neratinib</a:t>
            </a:r>
            <a:r>
              <a:rPr lang="en-US" sz="2000" dirty="0">
                <a:solidFill>
                  <a:srgbClr val="002060"/>
                </a:solidFill>
              </a:rPr>
              <a:t> (NERLYNX, Puma Biotechnology, Inc.) in combination with </a:t>
            </a:r>
            <a:r>
              <a:rPr lang="en-US" sz="2000" dirty="0" err="1">
                <a:solidFill>
                  <a:srgbClr val="002060"/>
                </a:solidFill>
              </a:rPr>
              <a:t>capecitabine</a:t>
            </a:r>
            <a:r>
              <a:rPr lang="en-US" sz="2000" dirty="0">
                <a:solidFill>
                  <a:srgbClr val="002060"/>
                </a:solidFill>
              </a:rPr>
              <a:t> for adult patients with advanced or metastatic HER2-positive breast cancer who have received two or more prior anti-HER2 based regimens in the metastatic setting.</a:t>
            </a:r>
            <a:endParaRPr lang="ru-RU" sz="2000" dirty="0">
              <a:solidFill>
                <a:srgbClr val="002060"/>
              </a:solidFill>
            </a:endParaRPr>
          </a:p>
        </p:txBody>
      </p:sp>
      <p:pic>
        <p:nvPicPr>
          <p:cNvPr id="7" name="Рисунок 6"/>
          <p:cNvPicPr>
            <a:picLocks noChangeAspect="1"/>
          </p:cNvPicPr>
          <p:nvPr/>
        </p:nvPicPr>
        <p:blipFill>
          <a:blip r:embed="rId10"/>
          <a:stretch>
            <a:fillRect/>
          </a:stretch>
        </p:blipFill>
        <p:spPr>
          <a:xfrm>
            <a:off x="8832304" y="1484784"/>
            <a:ext cx="2038350" cy="552450"/>
          </a:xfrm>
          <a:prstGeom prst="rect">
            <a:avLst/>
          </a:prstGeom>
        </p:spPr>
      </p:pic>
    </p:spTree>
    <p:extLst>
      <p:ext uri="{BB962C8B-B14F-4D97-AF65-F5344CB8AC3E}">
        <p14:creationId xmlns:p14="http://schemas.microsoft.com/office/powerpoint/2010/main" val="2303136764"/>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24680" y="-99392"/>
            <a:ext cx="12204849" cy="822005"/>
            <a:chOff x="-24680" y="-99392"/>
            <a:chExt cx="12204849" cy="822005"/>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0456" y="44624"/>
              <a:ext cx="1584559" cy="268156"/>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456" y="324388"/>
              <a:ext cx="1584559" cy="296299"/>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80" y="0"/>
              <a:ext cx="2411760" cy="648072"/>
            </a:xfrm>
            <a:prstGeom prst="rect">
              <a:avLst/>
            </a:prstGeom>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56641" y="0"/>
              <a:ext cx="323528" cy="648072"/>
            </a:xfrm>
            <a:prstGeom prst="rect">
              <a:avLst/>
            </a:prstGeom>
          </p:spPr>
        </p:pic>
        <p:pic>
          <p:nvPicPr>
            <p:cNvPr id="14" name="Рисунок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840" y="-99392"/>
              <a:ext cx="1188441" cy="822005"/>
            </a:xfrm>
            <a:prstGeom prst="rect">
              <a:avLst/>
            </a:prstGeom>
          </p:spPr>
        </p:pic>
      </p:grpSp>
      <p:sp>
        <p:nvSpPr>
          <p:cNvPr id="15" name="TextBox 14"/>
          <p:cNvSpPr txBox="1"/>
          <p:nvPr/>
        </p:nvSpPr>
        <p:spPr>
          <a:xfrm>
            <a:off x="0" y="620688"/>
            <a:ext cx="12192000" cy="492443"/>
          </a:xfrm>
          <a:prstGeom prst="rect">
            <a:avLst/>
          </a:prstGeom>
          <a:noFill/>
        </p:spPr>
        <p:txBody>
          <a:bodyPr wrap="square" rtlCol="0">
            <a:spAutoFit/>
          </a:bodyPr>
          <a:lstStyle/>
          <a:p>
            <a:pPr algn="ctr"/>
            <a:r>
              <a:rPr lang="en-US" sz="2600" dirty="0" smtClean="0">
                <a:solidFill>
                  <a:srgbClr val="0070C0"/>
                </a:solidFill>
              </a:rPr>
              <a:t>PASS: </a:t>
            </a:r>
            <a:r>
              <a:rPr lang="ru-RU" sz="2600" dirty="0" smtClean="0">
                <a:solidFill>
                  <a:srgbClr val="0070C0"/>
                </a:solidFill>
              </a:rPr>
              <a:t>программа для предсказания спектров биологической активности</a:t>
            </a:r>
            <a:endParaRPr lang="en-US" sz="2600" dirty="0">
              <a:solidFill>
                <a:srgbClr val="0070C0"/>
              </a:solidFill>
            </a:endParaRPr>
          </a:p>
        </p:txBody>
      </p:sp>
      <p:pic>
        <p:nvPicPr>
          <p:cNvPr id="17" name="Рисунок 16"/>
          <p:cNvPicPr>
            <a:picLocks noChangeAspect="1"/>
          </p:cNvPicPr>
          <p:nvPr/>
        </p:nvPicPr>
        <p:blipFill>
          <a:blip r:embed="rId8"/>
          <a:stretch>
            <a:fillRect/>
          </a:stretch>
        </p:blipFill>
        <p:spPr>
          <a:xfrm>
            <a:off x="335360" y="1124744"/>
            <a:ext cx="7074689" cy="5112568"/>
          </a:xfrm>
          <a:prstGeom prst="rect">
            <a:avLst/>
          </a:prstGeom>
        </p:spPr>
      </p:pic>
      <p:pic>
        <p:nvPicPr>
          <p:cNvPr id="18" name="Рисунок 17"/>
          <p:cNvPicPr/>
          <p:nvPr/>
        </p:nvPicPr>
        <p:blipFill>
          <a:blip r:embed="rId9" cstate="print">
            <a:extLst>
              <a:ext uri="{28A0092B-C50C-407E-A947-70E740481C1C}">
                <a14:useLocalDpi xmlns:a14="http://schemas.microsoft.com/office/drawing/2010/main" val="0"/>
              </a:ext>
            </a:extLst>
          </a:blip>
          <a:stretch>
            <a:fillRect/>
          </a:stretch>
        </p:blipFill>
        <p:spPr>
          <a:xfrm>
            <a:off x="6456040" y="1340768"/>
            <a:ext cx="5471018" cy="3240360"/>
          </a:xfrm>
          <a:prstGeom prst="rect">
            <a:avLst/>
          </a:prstGeom>
          <a:ln>
            <a:solidFill>
              <a:schemeClr val="accent1"/>
            </a:solidFill>
          </a:ln>
        </p:spPr>
      </p:pic>
      <p:sp>
        <p:nvSpPr>
          <p:cNvPr id="2" name="TextBox 1"/>
          <p:cNvSpPr txBox="1"/>
          <p:nvPr/>
        </p:nvSpPr>
        <p:spPr>
          <a:xfrm>
            <a:off x="7536160" y="4653136"/>
            <a:ext cx="4392488" cy="1477328"/>
          </a:xfrm>
          <a:prstGeom prst="rect">
            <a:avLst/>
          </a:prstGeom>
          <a:noFill/>
        </p:spPr>
        <p:txBody>
          <a:bodyPr wrap="square" rtlCol="0">
            <a:spAutoFit/>
          </a:bodyPr>
          <a:lstStyle/>
          <a:p>
            <a:r>
              <a:rPr lang="ru-RU" b="1" dirty="0" smtClean="0">
                <a:solidFill>
                  <a:srgbClr val="002060"/>
                </a:solidFill>
              </a:rPr>
              <a:t>Прогнозирует 5 066 видов биологической активности </a:t>
            </a:r>
            <a:r>
              <a:rPr lang="ru-RU" b="1" dirty="0">
                <a:solidFill>
                  <a:srgbClr val="002060"/>
                </a:solidFill>
              </a:rPr>
              <a:t>со средней точностью 96</a:t>
            </a:r>
            <a:r>
              <a:rPr lang="ru-RU" b="1" dirty="0" smtClean="0">
                <a:solidFill>
                  <a:srgbClr val="002060"/>
                </a:solidFill>
              </a:rPr>
              <a:t>% на основе анализа обучающей выборки, содержащей свыше 1 млн биологически активных соединений. </a:t>
            </a:r>
            <a:endParaRPr lang="ru-RU" b="1" dirty="0">
              <a:solidFill>
                <a:srgbClr val="002060"/>
              </a:solidFill>
            </a:endParaRPr>
          </a:p>
        </p:txBody>
      </p:sp>
      <p:sp>
        <p:nvSpPr>
          <p:cNvPr id="3" name="Скругленный прямоугольник 2"/>
          <p:cNvSpPr/>
          <p:nvPr/>
        </p:nvSpPr>
        <p:spPr>
          <a:xfrm>
            <a:off x="4079776" y="2564904"/>
            <a:ext cx="1800200"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479376" y="6273225"/>
            <a:ext cx="6912768" cy="584775"/>
          </a:xfrm>
          <a:prstGeom prst="rect">
            <a:avLst/>
          </a:prstGeom>
          <a:solidFill>
            <a:srgbClr val="FFFF00"/>
          </a:solidFill>
        </p:spPr>
        <p:txBody>
          <a:bodyPr wrap="square" rtlCol="0">
            <a:spAutoFit/>
          </a:bodyPr>
          <a:lstStyle/>
          <a:p>
            <a:pPr algn="ctr"/>
            <a:r>
              <a:rPr lang="ru-RU" sz="1600" dirty="0"/>
              <a:t>Буров Ю.В., </a:t>
            </a:r>
            <a:r>
              <a:rPr lang="ru-RU" sz="1600" dirty="0" err="1"/>
              <a:t>Корольченко</a:t>
            </a:r>
            <a:r>
              <a:rPr lang="ru-RU" sz="1600" dirty="0"/>
              <a:t> Л.В., Поройков В.В. </a:t>
            </a:r>
            <a:r>
              <a:rPr lang="ru-RU" sz="1600" i="1" dirty="0" err="1" smtClean="0"/>
              <a:t>Бюлл</a:t>
            </a:r>
            <a:r>
              <a:rPr lang="ru-RU" sz="1600" i="1" dirty="0"/>
              <a:t>. </a:t>
            </a:r>
            <a:r>
              <a:rPr lang="ru-RU" sz="1600" i="1" dirty="0" err="1"/>
              <a:t>Всесоюзн</a:t>
            </a:r>
            <a:r>
              <a:rPr lang="ru-RU" sz="1600" i="1" dirty="0"/>
              <a:t>. </a:t>
            </a:r>
            <a:r>
              <a:rPr lang="ru-RU" sz="1600" i="1" dirty="0" err="1"/>
              <a:t>научн</a:t>
            </a:r>
            <a:r>
              <a:rPr lang="ru-RU" sz="1600" i="1" dirty="0"/>
              <a:t>. центра по безопасности биологически активных веществ</a:t>
            </a:r>
            <a:r>
              <a:rPr lang="ru-RU" sz="1600" dirty="0"/>
              <a:t>, </a:t>
            </a:r>
            <a:r>
              <a:rPr lang="ru-RU" sz="1600" dirty="0" smtClean="0"/>
              <a:t>1990, № </a:t>
            </a:r>
            <a:r>
              <a:rPr lang="ru-RU" sz="1600" dirty="0"/>
              <a:t>1, 4-25.</a:t>
            </a:r>
          </a:p>
        </p:txBody>
      </p:sp>
      <p:sp>
        <p:nvSpPr>
          <p:cNvPr id="5" name="TextBox 4"/>
          <p:cNvSpPr txBox="1"/>
          <p:nvPr/>
        </p:nvSpPr>
        <p:spPr>
          <a:xfrm>
            <a:off x="7536160" y="6027003"/>
            <a:ext cx="4464496" cy="830997"/>
          </a:xfrm>
          <a:prstGeom prst="rect">
            <a:avLst/>
          </a:prstGeom>
          <a:solidFill>
            <a:srgbClr val="FFFF00"/>
          </a:solidFill>
        </p:spPr>
        <p:txBody>
          <a:bodyPr wrap="square" rtlCol="0">
            <a:spAutoFit/>
          </a:bodyPr>
          <a:lstStyle/>
          <a:p>
            <a:pPr algn="ctr"/>
            <a:r>
              <a:rPr lang="en-US" sz="1600" dirty="0"/>
              <a:t>Поройков В.В., </a:t>
            </a:r>
            <a:r>
              <a:rPr lang="en-US" sz="1600" dirty="0" err="1"/>
              <a:t>Филимонов</a:t>
            </a:r>
            <a:r>
              <a:rPr lang="en-US" sz="1600" dirty="0"/>
              <a:t> Д.А., </a:t>
            </a:r>
            <a:r>
              <a:rPr lang="en-US" sz="1600" dirty="0" err="1"/>
              <a:t>Глориозова</a:t>
            </a:r>
            <a:r>
              <a:rPr lang="en-US" sz="1600" dirty="0"/>
              <a:t> Т.А</a:t>
            </a:r>
            <a:r>
              <a:rPr lang="en-US" sz="1600" dirty="0" smtClean="0"/>
              <a:t>. </a:t>
            </a:r>
            <a:r>
              <a:rPr lang="ru-RU" sz="1600" dirty="0" smtClean="0"/>
              <a:t>и др. </a:t>
            </a:r>
            <a:r>
              <a:rPr lang="en-US" sz="1600" i="1" dirty="0" err="1" smtClean="0"/>
              <a:t>Известия</a:t>
            </a:r>
            <a:r>
              <a:rPr lang="en-US" sz="1600" i="1" dirty="0" smtClean="0"/>
              <a:t> </a:t>
            </a:r>
            <a:r>
              <a:rPr lang="en-US" sz="1600" i="1" dirty="0" err="1" smtClean="0"/>
              <a:t>Академии</a:t>
            </a:r>
            <a:r>
              <a:rPr lang="en-US" sz="1600" i="1" dirty="0" smtClean="0"/>
              <a:t> </a:t>
            </a:r>
            <a:r>
              <a:rPr lang="en-US" sz="1600" i="1" dirty="0" err="1"/>
              <a:t>наук</a:t>
            </a:r>
            <a:r>
              <a:rPr lang="en-US" sz="1600" i="1" dirty="0"/>
              <a:t>. </a:t>
            </a:r>
            <a:r>
              <a:rPr lang="en-US" sz="1600" i="1" dirty="0" err="1"/>
              <a:t>Серия</a:t>
            </a:r>
            <a:r>
              <a:rPr lang="en-US" sz="1600" i="1" dirty="0"/>
              <a:t> </a:t>
            </a:r>
            <a:r>
              <a:rPr lang="en-US" sz="1600" i="1" dirty="0" err="1"/>
              <a:t>химическая</a:t>
            </a:r>
            <a:r>
              <a:rPr lang="en-US" sz="1600" dirty="0"/>
              <a:t>, 2019, № 12, 2143-2154. </a:t>
            </a:r>
            <a:endParaRPr lang="ru-RU" sz="1600" dirty="0"/>
          </a:p>
        </p:txBody>
      </p:sp>
    </p:spTree>
    <p:extLst>
      <p:ext uri="{BB962C8B-B14F-4D97-AF65-F5344CB8AC3E}">
        <p14:creationId xmlns:p14="http://schemas.microsoft.com/office/powerpoint/2010/main" val="51993781"/>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692697"/>
            <a:ext cx="12192000" cy="492443"/>
          </a:xfrm>
          <a:prstGeom prst="rect">
            <a:avLst/>
          </a:prstGeom>
          <a:noFill/>
        </p:spPr>
        <p:txBody>
          <a:bodyPr wrap="square" rtlCol="0">
            <a:spAutoFit/>
          </a:bodyPr>
          <a:lstStyle/>
          <a:p>
            <a:pPr algn="ctr"/>
            <a:r>
              <a:rPr lang="en-US" sz="2600" dirty="0">
                <a:solidFill>
                  <a:srgbClr val="0070C0"/>
                </a:solidFill>
              </a:rPr>
              <a:t>Joint European Disruptive </a:t>
            </a:r>
            <a:r>
              <a:rPr lang="en-US" sz="2600" dirty="0" smtClean="0">
                <a:solidFill>
                  <a:srgbClr val="0070C0"/>
                </a:solidFill>
              </a:rPr>
              <a:t>Initiative: </a:t>
            </a:r>
            <a:r>
              <a:rPr lang="en-US" sz="2600" dirty="0">
                <a:solidFill>
                  <a:srgbClr val="0070C0"/>
                </a:solidFill>
              </a:rPr>
              <a:t>Grand Challenge</a:t>
            </a:r>
            <a:r>
              <a:rPr lang="en-US" sz="2600" dirty="0" smtClean="0">
                <a:solidFill>
                  <a:srgbClr val="0070C0"/>
                </a:solidFill>
              </a:rPr>
              <a:t> Against Covid-19</a:t>
            </a:r>
            <a:endParaRPr lang="en-US" sz="2600" dirty="0">
              <a:solidFill>
                <a:srgbClr val="0070C0"/>
              </a:solidFill>
            </a:endParaRPr>
          </a:p>
        </p:txBody>
      </p:sp>
      <p:grpSp>
        <p:nvGrpSpPr>
          <p:cNvPr id="9" name="Группа 8"/>
          <p:cNvGrpSpPr/>
          <p:nvPr/>
        </p:nvGrpSpPr>
        <p:grpSpPr>
          <a:xfrm>
            <a:off x="-24680" y="-99392"/>
            <a:ext cx="12204849" cy="822005"/>
            <a:chOff x="-24680" y="-99392"/>
            <a:chExt cx="12204849" cy="822005"/>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0456" y="44624"/>
              <a:ext cx="1584559" cy="268156"/>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456" y="324388"/>
              <a:ext cx="1584559" cy="296299"/>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80" y="0"/>
              <a:ext cx="2411760" cy="648072"/>
            </a:xfrm>
            <a:prstGeom prst="rect">
              <a:avLst/>
            </a:prstGeom>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56641" y="0"/>
              <a:ext cx="323528" cy="648072"/>
            </a:xfrm>
            <a:prstGeom prst="rect">
              <a:avLst/>
            </a:prstGeom>
          </p:spPr>
        </p:pic>
        <p:pic>
          <p:nvPicPr>
            <p:cNvPr id="14" name="Рисунок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840" y="-99392"/>
              <a:ext cx="1188441" cy="822005"/>
            </a:xfrm>
            <a:prstGeom prst="rect">
              <a:avLst/>
            </a:prstGeom>
          </p:spPr>
        </p:pic>
      </p:grpSp>
      <p:pic>
        <p:nvPicPr>
          <p:cNvPr id="2" name="Рисунок 1"/>
          <p:cNvPicPr>
            <a:picLocks noChangeAspect="1"/>
          </p:cNvPicPr>
          <p:nvPr/>
        </p:nvPicPr>
        <p:blipFill>
          <a:blip r:embed="rId8"/>
          <a:stretch>
            <a:fillRect/>
          </a:stretch>
        </p:blipFill>
        <p:spPr>
          <a:xfrm>
            <a:off x="1487488" y="1192749"/>
            <a:ext cx="9361040" cy="5234996"/>
          </a:xfrm>
          <a:prstGeom prst="rect">
            <a:avLst/>
          </a:prstGeom>
        </p:spPr>
      </p:pic>
      <p:sp>
        <p:nvSpPr>
          <p:cNvPr id="3" name="TextBox 2"/>
          <p:cNvSpPr txBox="1"/>
          <p:nvPr/>
        </p:nvSpPr>
        <p:spPr>
          <a:xfrm>
            <a:off x="0" y="6453336"/>
            <a:ext cx="12192000" cy="369332"/>
          </a:xfrm>
          <a:prstGeom prst="rect">
            <a:avLst/>
          </a:prstGeom>
          <a:noFill/>
        </p:spPr>
        <p:txBody>
          <a:bodyPr wrap="square" rtlCol="0">
            <a:spAutoFit/>
          </a:bodyPr>
          <a:lstStyle/>
          <a:p>
            <a:pPr algn="ctr"/>
            <a:r>
              <a:rPr lang="es-ES" dirty="0"/>
              <a:t>https://www.covid19.jedi.group/</a:t>
            </a:r>
            <a:endParaRPr lang="ru-RU" dirty="0"/>
          </a:p>
        </p:txBody>
      </p:sp>
    </p:spTree>
    <p:extLst>
      <p:ext uri="{BB962C8B-B14F-4D97-AF65-F5344CB8AC3E}">
        <p14:creationId xmlns:p14="http://schemas.microsoft.com/office/powerpoint/2010/main" val="2826030885"/>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11202</TotalTime>
  <Words>1177</Words>
  <Application>Microsoft Office PowerPoint</Application>
  <PresentationFormat>Широкоэкранный</PresentationFormat>
  <Paragraphs>139</Paragraphs>
  <Slides>15</Slides>
  <Notes>15</Notes>
  <HiddenSlides>0</HiddenSlides>
  <MMClips>0</MMClips>
  <ScaleCrop>false</ScaleCrop>
  <HeadingPairs>
    <vt:vector size="8" baseType="variant">
      <vt:variant>
        <vt:lpstr>Использованные шрифты</vt:lpstr>
      </vt:variant>
      <vt:variant>
        <vt:i4>4</vt:i4>
      </vt:variant>
      <vt:variant>
        <vt:lpstr>Тема</vt:lpstr>
      </vt:variant>
      <vt:variant>
        <vt:i4>1</vt:i4>
      </vt:variant>
      <vt:variant>
        <vt:lpstr>Внедренные серверы OLE</vt:lpstr>
      </vt:variant>
      <vt:variant>
        <vt:i4>1</vt:i4>
      </vt:variant>
      <vt:variant>
        <vt:lpstr>Заголовки слайдов</vt:lpstr>
      </vt:variant>
      <vt:variant>
        <vt:i4>15</vt:i4>
      </vt:variant>
    </vt:vector>
  </HeadingPairs>
  <TitlesOfParts>
    <vt:vector size="21" baseType="lpstr">
      <vt:lpstr>Arial</vt:lpstr>
      <vt:lpstr>Calibri</vt:lpstr>
      <vt:lpstr>Helvetica Neue Medium</vt:lpstr>
      <vt:lpstr>Segoe UI Semibold</vt:lpstr>
      <vt:lpstr>Тема Office</vt:lpstr>
      <vt:lpstr>MarvinOLE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Vladimir V. Poroikov</dc:creator>
  <cp:lastModifiedBy>vvp</cp:lastModifiedBy>
  <cp:revision>453</cp:revision>
  <dcterms:created xsi:type="dcterms:W3CDTF">2017-08-17T13:08:51Z</dcterms:created>
  <dcterms:modified xsi:type="dcterms:W3CDTF">2020-06-05T09:27:30Z</dcterms:modified>
</cp:coreProperties>
</file>