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88" r:id="rId2"/>
    <p:sldId id="378" r:id="rId3"/>
    <p:sldId id="379" r:id="rId4"/>
    <p:sldId id="274" r:id="rId5"/>
    <p:sldId id="279" r:id="rId6"/>
    <p:sldId id="356" r:id="rId7"/>
    <p:sldId id="277" r:id="rId8"/>
    <p:sldId id="358" r:id="rId9"/>
    <p:sldId id="344" r:id="rId10"/>
    <p:sldId id="352" r:id="rId11"/>
    <p:sldId id="337" r:id="rId12"/>
    <p:sldId id="345" r:id="rId13"/>
    <p:sldId id="346" r:id="rId14"/>
    <p:sldId id="335" r:id="rId15"/>
    <p:sldId id="354" r:id="rId16"/>
    <p:sldId id="353" r:id="rId17"/>
    <p:sldId id="351" r:id="rId18"/>
    <p:sldId id="360" r:id="rId19"/>
    <p:sldId id="282" r:id="rId20"/>
    <p:sldId id="284" r:id="rId21"/>
    <p:sldId id="285" r:id="rId22"/>
    <p:sldId id="286" r:id="rId23"/>
    <p:sldId id="256" r:id="rId24"/>
    <p:sldId id="266" r:id="rId25"/>
    <p:sldId id="269" r:id="rId26"/>
    <p:sldId id="287" r:id="rId27"/>
    <p:sldId id="27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C6E03-03F6-4BE6-9079-6EA7C30CED29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69C54-CE49-4493-B935-4AFAE6914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1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A4B1F7-BE85-4AD6-A934-0B8AB351C8F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A4C-4E09-40BA-84D8-44D7AD8814F7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1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EA8C-7C41-4D1C-B070-23E7B29C39BA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4FA1-D051-45EA-8C00-D4D30990AB80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5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F766-0095-49D3-98DE-02A3DF8927BF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0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CA02-E2ED-4704-BA6B-7D98D3AA5F9A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04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C789-C3F1-4DF0-8457-8EEB3B2B5B44}" type="datetime1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49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A756-7F8E-4060-9279-7EBB53505A27}" type="datetime1">
              <a:rPr lang="ru-RU" smtClean="0"/>
              <a:t>26.09.2020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9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1CF27-6589-4C9F-852A-0FB11B171BEC}" type="datetime1">
              <a:rPr lang="ru-RU" smtClean="0"/>
              <a:t>26.09.2020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84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2D01-5212-4FD0-862A-CFA497166964}" type="datetime1">
              <a:rPr lang="ru-RU" smtClean="0"/>
              <a:t>26.09.2020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9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2339D-4E63-4239-85CA-A6E13D7F75B0}" type="datetime1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6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7344-4168-4A87-BFBF-04AB7548E553}" type="datetime1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A935-80B0-42BB-8FE4-590AB27C9075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14AA-9869-4890-8072-D614BCD25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8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4B8F3-1680-4298-96C9-02FDFC6FD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5895"/>
            <a:ext cx="9216088" cy="2435783"/>
          </a:xfrm>
        </p:spPr>
        <p:txBody>
          <a:bodyPr>
            <a:normAutofit fontScale="90000"/>
          </a:bodyPr>
          <a:lstStyle/>
          <a:p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пликативный эффект нефтегазовых проектов </a:t>
            </a:r>
            <a:b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Северо-Востоке России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09BE4B-C58B-46FA-AE29-71E3D29EB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144000" cy="18722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Совместное заседание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представителей РАН </a:t>
            </a:r>
            <a:b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и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Правительства Сахалинской области</a:t>
            </a:r>
          </a:p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29 сентября – 02 октября 2020 г.</a:t>
            </a:r>
            <a:endParaRPr lang="ru-RU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г. Южно-Сахалинск</a:t>
            </a:r>
            <a:endParaRPr lang="ru-RU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54DFD3F5-2C7E-4FA9-AAB3-2EB3883AB1F8}"/>
              </a:ext>
            </a:extLst>
          </p:cNvPr>
          <p:cNvSpPr txBox="1">
            <a:spLocks/>
          </p:cNvSpPr>
          <p:nvPr/>
        </p:nvSpPr>
        <p:spPr>
          <a:xfrm>
            <a:off x="0" y="197913"/>
            <a:ext cx="9144000" cy="16469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Крюков В.А.,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академик РАН,</a:t>
            </a:r>
          </a:p>
          <a:p>
            <a:pPr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«Института экономики и организации промышленного производства Сибирского Отделения РАН»</a:t>
            </a:r>
          </a:p>
          <a:p>
            <a:pPr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редактор Всероссийского экономического журнала ЭКО</a:t>
            </a:r>
          </a:p>
          <a:p>
            <a:pPr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(г. Новосибирск)</a:t>
            </a: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659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06494"/>
            <a:ext cx="89318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cs typeface="Arial" pitchFamily="34" charset="0"/>
              </a:rPr>
              <a:t>Case 1. </a:t>
            </a:r>
            <a:r>
              <a:rPr lang="ru-RU" sz="3600" b="1" dirty="0">
                <a:cs typeface="Arial" pitchFamily="34" charset="0"/>
              </a:rPr>
              <a:t>Прямые и косвенные проектные мульт.-е эффекты СПГ в  Арктике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7875" y="1700808"/>
            <a:ext cx="3860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9772" y="1538790"/>
            <a:ext cx="3942438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Мультипликативный социально-экономический эффект от реализации арктического проекта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11760" y="2402886"/>
            <a:ext cx="1404156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Прямые эффекты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74078" y="2402886"/>
            <a:ext cx="1404156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Косвенные эффекты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49742" y="2996952"/>
            <a:ext cx="1890210" cy="8100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Увеличение регионального продукта (территория реализации проекта)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88024" y="2942946"/>
            <a:ext cx="1998222" cy="11341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Связанное увеличение спроса на товары и услуги, произведенные в других регионах страны</a:t>
            </a:r>
          </a:p>
        </p:txBody>
      </p:sp>
      <p:sp>
        <p:nvSpPr>
          <p:cNvPr id="14" name="Стрелка вниз 13"/>
          <p:cNvSpPr/>
          <p:nvPr/>
        </p:nvSpPr>
        <p:spPr>
          <a:xfrm rot="20546439">
            <a:off x="5132882" y="2067434"/>
            <a:ext cx="324036" cy="27003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766081">
            <a:off x="3662467" y="2070663"/>
            <a:ext cx="324036" cy="27003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8752" y="4286127"/>
            <a:ext cx="24425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Пример</a:t>
            </a:r>
            <a:r>
              <a:rPr lang="en-US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проект Ямал СПГ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9683" y="4718176"/>
            <a:ext cx="2861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Строительство</a:t>
            </a:r>
          </a:p>
          <a:p>
            <a:pPr algn="ctr"/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аэропорта, морского порта, </a:t>
            </a:r>
          </a:p>
          <a:p>
            <a:pPr algn="ctr"/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также обеспечивающей</a:t>
            </a:r>
          </a:p>
          <a:p>
            <a:pPr algn="ctr"/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инфраструктуры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01971" y="4742999"/>
            <a:ext cx="286156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Строительство </a:t>
            </a:r>
            <a:r>
              <a:rPr lang="ru-RU" sz="135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СПГ-завода</a:t>
            </a:r>
            <a:endParaRPr lang="ru-RU" sz="135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 rot="10800000">
            <a:off x="6968661" y="2277210"/>
            <a:ext cx="897706" cy="2609953"/>
          </a:xfrm>
          <a:prstGeom prst="curvedRightArrow">
            <a:avLst>
              <a:gd name="adj1" fmla="val 25000"/>
              <a:gd name="adj2" fmla="val 99525"/>
              <a:gd name="adj3" fmla="val 25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21" name="Выгнутая влево стрелка 20"/>
          <p:cNvSpPr/>
          <p:nvPr/>
        </p:nvSpPr>
        <p:spPr>
          <a:xfrm rot="10800000" flipH="1">
            <a:off x="1277634" y="2240869"/>
            <a:ext cx="756084" cy="2609953"/>
          </a:xfrm>
          <a:prstGeom prst="curvedRightArrow">
            <a:avLst>
              <a:gd name="adj1" fmla="val 23383"/>
              <a:gd name="adj2" fmla="val 99525"/>
              <a:gd name="adj3" fmla="val 25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F22CFFA-5BCA-41D4-90D5-40E8F8EF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06E2D0A-83EB-4142-B92B-E5373FEDE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685A5E-10FB-4263-994B-FDFA94BA5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8C16-F003-4201-A90F-353561A9F2A1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7320" y="210583"/>
            <a:ext cx="6669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cs typeface="Arial" pitchFamily="34" charset="0"/>
              </a:rPr>
              <a:t>Арктика – проект СПГ </a:t>
            </a:r>
          </a:p>
        </p:txBody>
      </p:sp>
      <p:pic>
        <p:nvPicPr>
          <p:cNvPr id="10" name="Рисунок 9" descr="кольская-верф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1320" y="3805543"/>
            <a:ext cx="3259991" cy="217332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0" y="1209821"/>
            <a:ext cx="39604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п-ов Ямал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Запущен проект «Ямал СПГ»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СПГ-завод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(мощность 17,4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т)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морской порт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Сабетта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Сооружается вторая очередь («Арктик СПГ-2»)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запуск в 2023 г.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СПГ-завод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(мощность 19,8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т)</a:t>
            </a: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Кольский п-ов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строительства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крупнотоннажных морских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обеспечения второй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очереди строительства на Ямале</a:t>
            </a:r>
          </a:p>
        </p:txBody>
      </p:sp>
      <p:pic>
        <p:nvPicPr>
          <p:cNvPr id="14" name="Рисунок 13" descr="novatek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7320" y="1380653"/>
            <a:ext cx="3267879" cy="2052228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9F59C60-3F54-4686-9FCC-B419FFCBD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C909A04-7CA4-4839-A92E-B69A1C5DF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E79146-EAE8-49AF-BF6C-529472E6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B112-4F43-4200-B434-9689A1DD4162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yam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5925" y="1777161"/>
            <a:ext cx="2778761" cy="19442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-22488" y="-14732"/>
            <a:ext cx="88389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cs typeface="Arial" pitchFamily="34" charset="0"/>
              </a:rPr>
              <a:t>Потенциал проекта «Ямал</a:t>
            </a:r>
            <a:r>
              <a:rPr lang="en-US" sz="2800" b="1" dirty="0">
                <a:cs typeface="Arial" pitchFamily="34" charset="0"/>
              </a:rPr>
              <a:t> </a:t>
            </a:r>
            <a:r>
              <a:rPr lang="ru-RU" sz="2800" b="1" dirty="0">
                <a:cs typeface="Arial" pitchFamily="34" charset="0"/>
              </a:rPr>
              <a:t>СПГ» с точки зрения формирования положительных обратных связей в экономике страны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68010" y="1793138"/>
            <a:ext cx="59100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3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cs typeface="Arial" pitchFamily="34" charset="0"/>
              </a:rPr>
              <a:t>Финансирование</a:t>
            </a:r>
            <a:r>
              <a:rPr lang="en-US" b="1" dirty="0">
                <a:cs typeface="Arial" pitchFamily="34" charset="0"/>
              </a:rPr>
              <a:t>:</a:t>
            </a:r>
            <a:r>
              <a:rPr lang="ru-RU" dirty="0">
                <a:cs typeface="Arial" pitchFamily="34" charset="0"/>
              </a:rPr>
              <a:t>		Китай</a:t>
            </a:r>
          </a:p>
          <a:p>
            <a:endParaRPr lang="ru-RU" dirty="0"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cs typeface="Arial" pitchFamily="34" charset="0"/>
              </a:rPr>
              <a:t> Техническое руководство</a:t>
            </a:r>
            <a:r>
              <a:rPr lang="en-US" b="1" dirty="0">
                <a:cs typeface="Arial" pitchFamily="34" charset="0"/>
              </a:rPr>
              <a:t>:</a:t>
            </a:r>
            <a:r>
              <a:rPr lang="en-US" dirty="0">
                <a:cs typeface="Arial" pitchFamily="34" charset="0"/>
              </a:rPr>
              <a:t>      </a:t>
            </a:r>
            <a:r>
              <a:rPr lang="ru-RU" dirty="0">
                <a:cs typeface="Arial" pitchFamily="34" charset="0"/>
              </a:rPr>
              <a:t>	Франция</a:t>
            </a:r>
            <a:r>
              <a:rPr lang="en-US" dirty="0">
                <a:cs typeface="Arial" pitchFamily="34" charset="0"/>
              </a:rPr>
              <a:t> </a:t>
            </a:r>
            <a:endParaRPr lang="ru-RU" dirty="0">
              <a:cs typeface="Arial" pitchFamily="34" charset="0"/>
            </a:endParaRPr>
          </a:p>
          <a:p>
            <a:endParaRPr lang="ru-RU" dirty="0"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cs typeface="Arial" pitchFamily="34" charset="0"/>
              </a:rPr>
              <a:t> Расположение</a:t>
            </a:r>
            <a:r>
              <a:rPr lang="en-US" b="1" dirty="0">
                <a:cs typeface="Arial" pitchFamily="34" charset="0"/>
              </a:rPr>
              <a:t>:</a:t>
            </a:r>
            <a:r>
              <a:rPr lang="en-US" dirty="0">
                <a:cs typeface="Arial" pitchFamily="34" charset="0"/>
              </a:rPr>
              <a:t>       </a:t>
            </a:r>
            <a:r>
              <a:rPr lang="ru-RU" dirty="0">
                <a:cs typeface="Arial" pitchFamily="34" charset="0"/>
              </a:rPr>
              <a:t>		Север России</a:t>
            </a:r>
          </a:p>
          <a:p>
            <a:endParaRPr lang="ru-RU" dirty="0"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cs typeface="Arial" pitchFamily="34" charset="0"/>
              </a:rPr>
              <a:t> Потребители</a:t>
            </a:r>
            <a:r>
              <a:rPr lang="en-US" b="1" dirty="0">
                <a:cs typeface="Arial" pitchFamily="34" charset="0"/>
              </a:rPr>
              <a:t>:</a:t>
            </a:r>
            <a:r>
              <a:rPr lang="en-US" dirty="0">
                <a:cs typeface="Arial" pitchFamily="34" charset="0"/>
              </a:rPr>
              <a:t>       </a:t>
            </a:r>
            <a:r>
              <a:rPr lang="ru-RU" dirty="0">
                <a:cs typeface="Arial" pitchFamily="34" charset="0"/>
              </a:rPr>
              <a:t>  </a:t>
            </a:r>
            <a:r>
              <a:rPr lang="en-US" dirty="0">
                <a:cs typeface="Arial" pitchFamily="34" charset="0"/>
              </a:rPr>
              <a:t> </a:t>
            </a:r>
            <a:r>
              <a:rPr lang="ru-RU" dirty="0">
                <a:cs typeface="Arial" pitchFamily="34" charset="0"/>
              </a:rPr>
              <a:t>		Китай, Япония, Европа</a:t>
            </a:r>
          </a:p>
          <a:p>
            <a:endParaRPr lang="ru-RU" dirty="0"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 Технологии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:            </a:t>
            </a: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		Европа</a:t>
            </a:r>
          </a:p>
          <a:p>
            <a:endParaRPr lang="ru-RU" b="1" dirty="0">
              <a:solidFill>
                <a:srgbClr val="FF0000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 Оборудование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:       </a:t>
            </a: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		Китай,  Япония, Европа</a:t>
            </a:r>
          </a:p>
          <a:p>
            <a:endParaRPr lang="ru-RU" dirty="0"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 Танкеры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:                 </a:t>
            </a: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		Корея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" name="Левая круглая скобка 6"/>
          <p:cNvSpPr/>
          <p:nvPr/>
        </p:nvSpPr>
        <p:spPr>
          <a:xfrm>
            <a:off x="2997397" y="4331285"/>
            <a:ext cx="70613" cy="1584176"/>
          </a:xfrm>
          <a:prstGeom prst="lef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TextBox 8"/>
          <p:cNvSpPr txBox="1"/>
          <p:nvPr/>
        </p:nvSpPr>
        <p:spPr>
          <a:xfrm>
            <a:off x="581810" y="4892540"/>
            <a:ext cx="237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cs typeface="Arial" pitchFamily="34" charset="0"/>
              </a:rPr>
              <a:t>участие России 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?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428184" y="5751259"/>
            <a:ext cx="1600200" cy="273844"/>
          </a:xfrm>
        </p:spPr>
        <p:txBody>
          <a:bodyPr/>
          <a:lstStyle/>
          <a:p>
            <a:fld id="{364519DA-04C6-4AFD-8CA8-497E4898430E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0795376-9271-4359-BA02-C3192B54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D581AF-1CB0-43AD-98A6-EE94C26B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4C06-30D5-4A80-A642-B115101852FE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93658" y="1538790"/>
            <a:ext cx="6156684" cy="3132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3120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cs typeface="Arial" pitchFamily="34" charset="0"/>
              </a:rPr>
              <a:t>«Ямал СПГ» - участие российской промышленности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1670" y="1589305"/>
            <a:ext cx="59406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3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Поставка оборудования 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– модули для сжижения газа поставлены компанией 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COOEC (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Китай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, было профинансировано формирование новых технологических компетенций у китайских подрядчиков </a:t>
            </a:r>
          </a:p>
          <a:p>
            <a:pPr>
              <a:buFont typeface="Wingdings" pitchFamily="2" charset="2"/>
              <a:buChar char="q"/>
            </a:pPr>
            <a:endParaRPr lang="ru-RU" sz="135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3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Поставка стройматериалов 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– в 2014 г. 10 тыс. т щебня было доставлено из </a:t>
            </a:r>
            <a:r>
              <a:rPr lang="ru-RU" sz="1350" dirty="0" err="1">
                <a:latin typeface="Arial" pitchFamily="34" charset="0"/>
                <a:cs typeface="Arial" pitchFamily="34" charset="0"/>
              </a:rPr>
              <a:t>Киркенеса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 (Норвегия) </a:t>
            </a:r>
          </a:p>
          <a:p>
            <a:pPr>
              <a:buFont typeface="Wingdings" pitchFamily="2" charset="2"/>
              <a:buChar char="q"/>
            </a:pPr>
            <a:endParaRPr lang="ru-RU" sz="135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3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Бурение и строительство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 – российские компании привлекались исключительно к </a:t>
            </a:r>
            <a:r>
              <a:rPr lang="ru-RU" sz="1350" dirty="0" err="1">
                <a:latin typeface="Arial" pitchFamily="34" charset="0"/>
                <a:cs typeface="Arial" pitchFamily="34" charset="0"/>
              </a:rPr>
              <a:t>субпроектам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 (исключение - «</a:t>
            </a:r>
            <a:r>
              <a:rPr lang="ru-RU" sz="1350" dirty="0" err="1">
                <a:latin typeface="Arial" pitchFamily="34" charset="0"/>
                <a:cs typeface="Arial" pitchFamily="34" charset="0"/>
              </a:rPr>
              <a:t>Интегра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» и «</a:t>
            </a:r>
            <a:r>
              <a:rPr lang="ru-RU" sz="1350" dirty="0" err="1">
                <a:latin typeface="Arial" pitchFamily="34" charset="0"/>
                <a:cs typeface="Arial" pitchFamily="34" charset="0"/>
              </a:rPr>
              <a:t>Уралмаш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»)</a:t>
            </a:r>
          </a:p>
          <a:p>
            <a:pPr>
              <a:buFont typeface="Wingdings" pitchFamily="2" charset="2"/>
              <a:buChar char="q"/>
            </a:pPr>
            <a:endParaRPr lang="ru-RU" sz="135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35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5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Технологическое обеспечение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 – локализация решений </a:t>
            </a:r>
            <a:r>
              <a:rPr lang="en-US" sz="1350" dirty="0" err="1">
                <a:latin typeface="Arial" pitchFamily="34" charset="0"/>
                <a:cs typeface="Arial" pitchFamily="34" charset="0"/>
              </a:rPr>
              <a:t>Linde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 AG (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Германия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350" dirty="0">
                <a:latin typeface="Arial" pitchFamily="34" charset="0"/>
                <a:cs typeface="Arial" pitchFamily="34" charset="0"/>
              </a:rPr>
              <a:t> на площадках концерна «Силовые машины» (г. Санкт-Петербург) – экономия 10-20% средств на покупку оборудования</a:t>
            </a:r>
            <a:endParaRPr lang="en-US" sz="135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135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1350" dirty="0">
              <a:latin typeface="Arial" pitchFamily="34" charset="0"/>
              <a:cs typeface="Arial" pitchFamily="34" charset="0"/>
            </a:endParaRPr>
          </a:p>
          <a:p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endParaRPr lang="ru-RU" sz="1350" b="1" dirty="0">
              <a:latin typeface="Arial" pitchFamily="34" charset="0"/>
              <a:cs typeface="Arial" pitchFamily="34" charset="0"/>
            </a:endParaRPr>
          </a:p>
          <a:p>
            <a:pPr lvl="0"/>
            <a:endParaRPr lang="ru-RU" sz="1350" dirty="0">
              <a:latin typeface="Arial" pitchFamily="34" charset="0"/>
              <a:cs typeface="Arial" pitchFamily="34" charset="0"/>
            </a:endParaRPr>
          </a:p>
          <a:p>
            <a:endParaRPr lang="ru-RU" sz="135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031940" y="4725144"/>
            <a:ext cx="756084" cy="43204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TextBox 7"/>
          <p:cNvSpPr txBox="1"/>
          <p:nvPr/>
        </p:nvSpPr>
        <p:spPr>
          <a:xfrm>
            <a:off x="1871701" y="5103186"/>
            <a:ext cx="1080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211199"/>
            <a:ext cx="8075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cs typeface="Arial" pitchFamily="34" charset="0"/>
              </a:rPr>
              <a:t>Преобладает  «широтный» географический характер мультипликативного влияния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F2A7C83-CBDE-405F-923E-5EA29EB0E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80F0B4D-1234-47B6-84F8-AFCDAA7D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9612BD-468E-4165-B250-A6B9D5F6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E901-5188-4CD2-8DA1-9B5FC8C392E8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novi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182" y="1427288"/>
            <a:ext cx="3937740" cy="32978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 descr="snovit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249300"/>
            <a:ext cx="1495892" cy="36087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573779" y="1655078"/>
            <a:ext cx="10759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Баренцево море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87238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cs typeface="Arial" pitchFamily="34" charset="0"/>
              </a:rPr>
              <a:t>Проект </a:t>
            </a:r>
            <a:r>
              <a:rPr lang="en-US" sz="2800" b="1" dirty="0" err="1">
                <a:cs typeface="Arial" pitchFamily="34" charset="0"/>
              </a:rPr>
              <a:t>Snohvit</a:t>
            </a:r>
            <a:r>
              <a:rPr lang="en-US" sz="2800" b="1" dirty="0">
                <a:cs typeface="Arial" pitchFamily="34" charset="0"/>
              </a:rPr>
              <a:t> - </a:t>
            </a:r>
            <a:r>
              <a:rPr lang="ru-RU" sz="2800" b="1" dirty="0">
                <a:cs typeface="Arial" pitchFamily="34" charset="0"/>
              </a:rPr>
              <a:t>арктический </a:t>
            </a:r>
            <a:r>
              <a:rPr lang="ru-RU" sz="2800" b="1" dirty="0" err="1">
                <a:cs typeface="Arial" pitchFamily="34" charset="0"/>
              </a:rPr>
              <a:t>СПГ-проект</a:t>
            </a:r>
            <a:r>
              <a:rPr lang="ru-RU" sz="2800" b="1" dirty="0">
                <a:cs typeface="Arial" pitchFamily="34" charset="0"/>
              </a:rPr>
              <a:t> в Норвегии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9272" y="812165"/>
            <a:ext cx="36724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350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по увеличению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доли национальных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поставщиков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поставщиков – норвежские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компании)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доля местных компаний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местных компаний в сумме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поставок  товаров и услуг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национальными компаниями 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обязательство передавать навыки     и компетенции местным компаниям</a:t>
            </a:r>
          </a:p>
          <a:p>
            <a:pPr>
              <a:buFont typeface="Wingdings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местных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компаний, не связанных напрямую с  нефтегазовым сервисом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транспорт,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инфраструктура)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9762A606-F049-44D2-A453-1E2C3F51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118BAC3-C356-4668-9BDF-7E700CA7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14</a:t>
            </a:fld>
            <a:endParaRPr 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6ED73D91-3D19-4312-B86C-0249A89C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4153-F70F-4B85-9391-EBD5E77CB198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601" y="4889981"/>
            <a:ext cx="9189071" cy="797011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TextBox 3"/>
          <p:cNvSpPr txBox="1"/>
          <p:nvPr/>
        </p:nvSpPr>
        <p:spPr>
          <a:xfrm>
            <a:off x="547151" y="320281"/>
            <a:ext cx="7833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cs typeface="Arial" pitchFamily="34" charset="0"/>
              </a:rPr>
              <a:t>Структура денежных потоков проектов «Ямал СПГ» и </a:t>
            </a:r>
            <a:r>
              <a:rPr lang="en-US" sz="2800" b="1" dirty="0" err="1">
                <a:cs typeface="Arial" pitchFamily="34" charset="0"/>
              </a:rPr>
              <a:t>Snohvit</a:t>
            </a:r>
            <a:endParaRPr lang="ru-RU" sz="2800" b="1" dirty="0">
              <a:cs typeface="Arial" pitchFamily="34" charset="0"/>
            </a:endParaRPr>
          </a:p>
        </p:txBody>
      </p:sp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862826"/>
            <a:ext cx="3132348" cy="2631218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4402" y="1886089"/>
            <a:ext cx="3035940" cy="2623031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2397541" y="1531821"/>
            <a:ext cx="122411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latin typeface="Arial" pitchFamily="34" charset="0"/>
                <a:cs typeface="Arial" pitchFamily="34" charset="0"/>
              </a:rPr>
              <a:t>«Ямал СПГ»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83896" y="1477815"/>
            <a:ext cx="81945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 err="1">
                <a:latin typeface="Arial" pitchFamily="34" charset="0"/>
                <a:cs typeface="Arial" pitchFamily="34" charset="0"/>
              </a:rPr>
              <a:t>Snohvit</a:t>
            </a:r>
            <a:endParaRPr lang="ru-RU" sz="13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3275856" y="2564904"/>
            <a:ext cx="540060" cy="540060"/>
          </a:xfrm>
          <a:prstGeom prst="flowChartConnector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2" name="TextBox 31"/>
          <p:cNvSpPr txBox="1"/>
          <p:nvPr/>
        </p:nvSpPr>
        <p:spPr>
          <a:xfrm>
            <a:off x="2909185" y="3753036"/>
            <a:ext cx="16597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Доход инвестора</a:t>
            </a:r>
          </a:p>
        </p:txBody>
      </p:sp>
      <p:cxnSp>
        <p:nvCxnSpPr>
          <p:cNvPr id="33" name="Прямая соединительная линия 32"/>
          <p:cNvCxnSpPr>
            <a:endCxn id="31" idx="4"/>
          </p:cNvCxnSpPr>
          <p:nvPr/>
        </p:nvCxnSpPr>
        <p:spPr>
          <a:xfrm flipV="1">
            <a:off x="3437874" y="3104964"/>
            <a:ext cx="108012" cy="70207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Блок-схема: узел 33"/>
          <p:cNvSpPr/>
          <p:nvPr/>
        </p:nvSpPr>
        <p:spPr>
          <a:xfrm>
            <a:off x="6192180" y="2780928"/>
            <a:ext cx="378042" cy="324036"/>
          </a:xfrm>
          <a:prstGeom prst="flowChartConnector">
            <a:avLst/>
          </a:prstGeom>
          <a:solidFill>
            <a:schemeClr val="bg1">
              <a:lumMod val="85000"/>
              <a:alpha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5" name="TextBox 34"/>
          <p:cNvSpPr txBox="1"/>
          <p:nvPr/>
        </p:nvSpPr>
        <p:spPr>
          <a:xfrm>
            <a:off x="5825510" y="3969060"/>
            <a:ext cx="15840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solidFill>
                  <a:schemeClr val="bg1">
                    <a:lumMod val="50000"/>
                  </a:schemeClr>
                </a:solidFill>
              </a:rPr>
              <a:t>Доход государства</a:t>
            </a:r>
          </a:p>
        </p:txBody>
      </p:sp>
      <p:cxnSp>
        <p:nvCxnSpPr>
          <p:cNvPr id="36" name="Прямая соединительная линия 35"/>
          <p:cNvCxnSpPr>
            <a:endCxn id="34" idx="4"/>
          </p:cNvCxnSpPr>
          <p:nvPr/>
        </p:nvCxnSpPr>
        <p:spPr>
          <a:xfrm flipH="1" flipV="1">
            <a:off x="6381201" y="3104964"/>
            <a:ext cx="27003" cy="91810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11" descr="ÐÐ°ÑÑÐ¸Ð½ÐºÐ¸ Ð¿Ð¾ Ð·Ð°Ð¿ÑÐ¾ÑÑ ÑÐ»Ð°Ð³ ÑÐ¾ÑÑÐ¸Ð¸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38" name="AutoShape 13" descr="ÐÐ°ÑÑÐ¸Ð½ÐºÐ¸ Ð¿Ð¾ Ð·Ð°Ð¿ÑÐ¾ÑÑ ÑÐ»Ð°Ð³ ÑÐ¾ÑÑÐ¸Ð¸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pic>
        <p:nvPicPr>
          <p:cNvPr id="39" name="Рисунок 38" descr="flag-bi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79712" y="1484785"/>
            <a:ext cx="426356" cy="28486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40" name="Рисунок 39" descr="Без названия.jpg"/>
          <p:cNvPicPr>
            <a:picLocks noChangeAspect="1"/>
          </p:cNvPicPr>
          <p:nvPr/>
        </p:nvPicPr>
        <p:blipFill>
          <a:blip r:embed="rId7" cstate="print"/>
          <a:srcRect t="15118" b="18478"/>
          <a:stretch>
            <a:fillRect/>
          </a:stretch>
        </p:blipFill>
        <p:spPr>
          <a:xfrm>
            <a:off x="5166066" y="1495121"/>
            <a:ext cx="425630" cy="28264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277510" y="4455115"/>
            <a:ext cx="134524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50" i="1" dirty="0">
                <a:latin typeface="Arial" pitchFamily="34" charset="0"/>
                <a:cs typeface="Arial" pitchFamily="34" charset="0"/>
              </a:rPr>
              <a:t>И</a:t>
            </a:r>
            <a:r>
              <a:rPr lang="en-US" sz="750" i="1" dirty="0">
                <a:latin typeface="Arial" pitchFamily="34" charset="0"/>
                <a:cs typeface="Arial" pitchFamily="34" charset="0"/>
              </a:rPr>
              <a:t>c</a:t>
            </a:r>
            <a:r>
              <a:rPr lang="ru-RU" sz="750" i="1" dirty="0" err="1">
                <a:latin typeface="Arial" pitchFamily="34" charset="0"/>
                <a:cs typeface="Arial" pitchFamily="34" charset="0"/>
              </a:rPr>
              <a:t>точник</a:t>
            </a:r>
            <a:r>
              <a:rPr lang="en-US" sz="750" i="1" dirty="0">
                <a:latin typeface="Arial" pitchFamily="34" charset="0"/>
                <a:cs typeface="Arial" pitchFamily="34" charset="0"/>
              </a:rPr>
              <a:t>:  </a:t>
            </a:r>
            <a:r>
              <a:rPr lang="en-US" sz="750" i="1" dirty="0" err="1">
                <a:latin typeface="Arial" pitchFamily="34" charset="0"/>
                <a:cs typeface="Arial" pitchFamily="34" charset="0"/>
              </a:rPr>
              <a:t>Rystad</a:t>
            </a:r>
            <a:r>
              <a:rPr lang="en-US" sz="750" i="1" dirty="0">
                <a:latin typeface="Arial" pitchFamily="34" charset="0"/>
                <a:cs typeface="Arial" pitchFamily="34" charset="0"/>
              </a:rPr>
              <a:t> Energy</a:t>
            </a:r>
            <a:endParaRPr lang="ru-RU" sz="7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D74A252-EA24-4C5D-8635-A130081B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B395DE1-C0DC-4466-9415-94BCE81B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9D7123-F695-4063-9038-84EEF8A1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59B0-2AC4-4467-927A-DB52A793928F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88" y="99788"/>
            <a:ext cx="8872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cs typeface="Arial" pitchFamily="34" charset="0"/>
              </a:rPr>
              <a:t>Обобщенное представление подхода к формированию мультипликативных связей</a:t>
            </a:r>
            <a:br>
              <a:rPr lang="ru-RU" sz="2800" b="1" dirty="0">
                <a:cs typeface="Arial" pitchFamily="34" charset="0"/>
              </a:rPr>
            </a:br>
            <a:endParaRPr lang="ru-RU" sz="2800" b="1" dirty="0"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85646" y="4731750"/>
            <a:ext cx="162018" cy="89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768"/>
              </p:ext>
            </p:extLst>
          </p:nvPr>
        </p:nvGraphicFramePr>
        <p:xfrm>
          <a:off x="1259632" y="1268760"/>
          <a:ext cx="6228693" cy="312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6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0889"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Протяженность</a:t>
                      </a:r>
                      <a:r>
                        <a:rPr lang="ru-RU" sz="1100" baseline="0" dirty="0">
                          <a:latin typeface="Arial" pitchFamily="34" charset="0"/>
                          <a:cs typeface="Arial" pitchFamily="34" charset="0"/>
                        </a:rPr>
                        <a:t> технологической цепочки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Территориальный</a:t>
                      </a:r>
                      <a:r>
                        <a:rPr lang="ru-RU" sz="1100" baseline="0" dirty="0">
                          <a:latin typeface="Arial" pitchFamily="34" charset="0"/>
                          <a:cs typeface="Arial" pitchFamily="34" charset="0"/>
                        </a:rPr>
                        <a:t> охват мультипликативных эффектов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Издержки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881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Проект </a:t>
                      </a:r>
                      <a:r>
                        <a:rPr lang="en-US" sz="1100" dirty="0" err="1">
                          <a:latin typeface="Arial" pitchFamily="34" charset="0"/>
                          <a:cs typeface="Arial" pitchFamily="34" charset="0"/>
                        </a:rPr>
                        <a:t>Snohvit</a:t>
                      </a:r>
                      <a:r>
                        <a:rPr lang="en-US" sz="1100" dirty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Норвегия</a:t>
                      </a:r>
                      <a:r>
                        <a:rPr lang="en-US" sz="110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605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Добычные проекты в умеренных широтах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889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Арктические проекты на российском</a:t>
                      </a:r>
                      <a:r>
                        <a:rPr lang="ru-RU" sz="11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dirty="0">
                          <a:latin typeface="Arial" pitchFamily="34" charset="0"/>
                          <a:cs typeface="Arial" pitchFamily="34" charset="0"/>
                        </a:rPr>
                        <a:t>шельфе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Стрелка вниз 25"/>
          <p:cNvSpPr/>
          <p:nvPr/>
        </p:nvSpPr>
        <p:spPr>
          <a:xfrm>
            <a:off x="6678234" y="2456892"/>
            <a:ext cx="216024" cy="2700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8" name="Стрелка вниз 27"/>
          <p:cNvSpPr/>
          <p:nvPr/>
        </p:nvSpPr>
        <p:spPr>
          <a:xfrm>
            <a:off x="6678234" y="3104964"/>
            <a:ext cx="216024" cy="2700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Стрелка вниз 28"/>
          <p:cNvSpPr/>
          <p:nvPr/>
        </p:nvSpPr>
        <p:spPr>
          <a:xfrm>
            <a:off x="5220072" y="3807042"/>
            <a:ext cx="216024" cy="2700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0" name="Стрелка вниз 29"/>
          <p:cNvSpPr/>
          <p:nvPr/>
        </p:nvSpPr>
        <p:spPr>
          <a:xfrm>
            <a:off x="3707904" y="3807042"/>
            <a:ext cx="216024" cy="2700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1" name="Стрелка вниз 30"/>
          <p:cNvSpPr/>
          <p:nvPr/>
        </p:nvSpPr>
        <p:spPr>
          <a:xfrm rot="10800000">
            <a:off x="3707904" y="2456892"/>
            <a:ext cx="216024" cy="2700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2" name="Стрелка вниз 31"/>
          <p:cNvSpPr/>
          <p:nvPr/>
        </p:nvSpPr>
        <p:spPr>
          <a:xfrm rot="10800000">
            <a:off x="3707905" y="3104964"/>
            <a:ext cx="216024" cy="2700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3" name="Стрелка вниз 32"/>
          <p:cNvSpPr/>
          <p:nvPr/>
        </p:nvSpPr>
        <p:spPr>
          <a:xfrm rot="10800000">
            <a:off x="5220072" y="3104964"/>
            <a:ext cx="216024" cy="2700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4" name="Стрелка вниз 33"/>
          <p:cNvSpPr/>
          <p:nvPr/>
        </p:nvSpPr>
        <p:spPr>
          <a:xfrm rot="10800000">
            <a:off x="5220072" y="2456892"/>
            <a:ext cx="216024" cy="2700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5" name="Стрелка вниз 34"/>
          <p:cNvSpPr/>
          <p:nvPr/>
        </p:nvSpPr>
        <p:spPr>
          <a:xfrm rot="10800000">
            <a:off x="6678235" y="3807042"/>
            <a:ext cx="216024" cy="27003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871700" y="3591018"/>
            <a:ext cx="5616624" cy="8100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1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" name="TextBox 36"/>
          <p:cNvSpPr txBox="1"/>
          <p:nvPr/>
        </p:nvSpPr>
        <p:spPr>
          <a:xfrm>
            <a:off x="15488" y="5462636"/>
            <a:ext cx="912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cs typeface="Arial" pitchFamily="34" charset="0"/>
              </a:rPr>
              <a:t>Российские Арктические проекты – высокие издержи при незначительном 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cs typeface="Arial" pitchFamily="34" charset="0"/>
              </a:rPr>
              <a:t>территориальном охвате и неразвитости технологической цепочки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36679" y="4509121"/>
            <a:ext cx="158729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50" dirty="0">
                <a:latin typeface="Arial" pitchFamily="34" charset="0"/>
                <a:cs typeface="Arial" pitchFamily="34" charset="0"/>
              </a:rPr>
              <a:t>Относительно низкие значения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26889" y="4509121"/>
            <a:ext cx="1656223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50" dirty="0">
                <a:latin typeface="Arial" pitchFamily="34" charset="0"/>
                <a:cs typeface="Arial" pitchFamily="34" charset="0"/>
              </a:rPr>
              <a:t>Относительно высокие значения</a:t>
            </a:r>
          </a:p>
        </p:txBody>
      </p:sp>
      <p:sp>
        <p:nvSpPr>
          <p:cNvPr id="23" name="Стрелка вниз 22"/>
          <p:cNvSpPr/>
          <p:nvPr/>
        </p:nvSpPr>
        <p:spPr>
          <a:xfrm rot="10800000">
            <a:off x="5328086" y="4509120"/>
            <a:ext cx="108013" cy="10801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Стрелка вниз 23"/>
          <p:cNvSpPr/>
          <p:nvPr/>
        </p:nvSpPr>
        <p:spPr>
          <a:xfrm>
            <a:off x="3437874" y="4509120"/>
            <a:ext cx="108012" cy="10801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0734D556-3B7B-4755-BADF-A13AA1BF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8B0C2DF-384A-428D-AB77-DFEB55CF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EC0EF0-8744-463C-8CAF-B29D9160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EB16-3A93-4550-8EA1-A1A0A173CDA2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766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cs typeface="Arial" pitchFamily="34" charset="0"/>
              </a:rPr>
              <a:t>Арктические проекты - особенности мультипликативных эффектов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3899" y="1592796"/>
            <a:ext cx="3860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en-US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b="1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dirty="0">
              <a:latin typeface="Arial" pitchFamily="34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</a:pPr>
            <a:endParaRPr lang="ru-RU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1340768"/>
            <a:ext cx="864096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(результаты классического анализа):</a:t>
            </a: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Ослабевание мультипликативного эффекта по мере перемещения центра реализации проекта с запада  на восток страны.</a:t>
            </a: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Преобладание прямых локальных мультипликативных эффектов.</a:t>
            </a: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Преимущественная ориентация на импорт технологических 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решений и оборудования.</a:t>
            </a:r>
          </a:p>
          <a:p>
            <a:pPr lvl="0"/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Норвегия (результаты межотраслевого анализа):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Россия: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наибольшее мультипликативное влияние – на     «Предпринимательские услуги», «Производство и распределение   электроэнергии».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Норвегия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влияние на «Научные   исследования и разработки», «Машины и оборудование».</a:t>
            </a:r>
          </a:p>
          <a:p>
            <a:pPr lvl="0"/>
            <a:endParaRPr lang="ru-RU" sz="1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661EBD74-DCFE-4BE8-AB09-3D072AED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919EC36-ACDF-4E1B-BB17-15BF1B55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17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7B1B4C-310D-4B02-A871-B285039F5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5DC8-7158-44E3-9B37-F73AEDB84F1B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A4EDB-3569-47B2-8B5F-34998A017B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Б. Межотраслевой анализ</a:t>
            </a:r>
          </a:p>
        </p:txBody>
      </p:sp>
    </p:spTree>
    <p:extLst>
      <p:ext uri="{BB962C8B-B14F-4D97-AF65-F5344CB8AC3E}">
        <p14:creationId xmlns:p14="http://schemas.microsoft.com/office/powerpoint/2010/main" val="3965647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355EA-D095-40BE-836C-29349D51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От статики к динамике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869545-FB57-438C-9BBE-4ECEF225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Межотраслевые динамические модели позволяют: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и оценивать влияние сроков реализации проектов на экономику в целом (изучать инвестиционные лаги);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динамику и изменение структуры ВВП (ВРП);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динамику налоговых поступлений.  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29969FE-575D-4650-B864-9AB6B43CA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FE0915-9DAE-459F-B974-4AAEA36D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19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616BC79-ED9E-4F1C-9F95-65BCCE939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9CC8-7E30-476B-90C7-99A45835CFFC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4B7AF3-FF96-4DA4-B9B9-AE4A14C4D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3044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«Нефть находится на кончике долота, но  </a:t>
            </a:r>
          </a:p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 она должна «возникнуть» в голове того, кто это долото направляет»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96BF32-87DE-46D7-82C0-3757C9BD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54C4-6D99-4AAB-81F3-ACAD61B33D4A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F9A137-2F16-49B3-BC34-B8DCBFFA2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9C1514-5F83-4C4C-BF58-6EFD271AD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5332-0205-49A2-9638-04FA792332B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645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DF0C5-ADE6-4191-972C-C755C56AD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64219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Case</a:t>
            </a:r>
            <a:r>
              <a:rPr lang="ru-RU" b="1" dirty="0"/>
              <a:t> 2. </a:t>
            </a:r>
            <a:r>
              <a:rPr lang="ru-RU" sz="3600" b="1" dirty="0"/>
              <a:t>Оценка влияния на экономику крупного нефтяного Проекта добычи высоковязкой нефти Компанией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AB3150-F5D5-41B5-9330-F12A37AC2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276873"/>
            <a:ext cx="7992888" cy="345638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проведения оценки Проекта: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бюджетной эффективности мер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стимулирования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Расчет мультипликативного эффекта (прирост ВВП в расчете на рубль дополнительных инвестиций). 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F908E1-84BF-41D3-A20D-0B3AD8AA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DF8D66-A293-44BE-A0A5-B2AFA107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20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96E9EC1-B9AD-444D-9C31-4BD4169B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A2CD-B781-44E5-9D4F-66B8786920AA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919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E82F7-EF38-4952-8C0C-BB5857BE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Исходные условия оценки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41FBC-E86E-42FD-BA01-7B402DEAB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реализации Проекта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- 2019-2033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Суммарный объем инвестиций -790,3 млрд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Суммарный прирост объема продаж-3131,5 Компании.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Суммарный прирост добычи нефти -245,2 млн тонн (1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экспорт;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2/3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рынок).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налоговых освобождений Компании по НДПИ  - 380,7 млрд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Ставки налогов в течение прогнозируемого периода принимаются стабильными.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11A0E8-961A-4C9A-9E79-CD4BA966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B3A9A8-8713-4544-856A-2F281331E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21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83C46C02-472D-437B-97CD-CAA0093B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D7D-230B-4F84-9051-A028AE19C0DD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0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4B5FA-FA5D-4779-909B-B107913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Основные предположения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5CA277-1E28-4B09-9926-FC626FD09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Оптимистическая гладкая динамика экономики России – в соответствии с базовым вариантом Указов Президента РФ (май 2018 г.).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дополнительных бюджетных доходов на инвестиции (не менее 60%) 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Фиксированная доля налогов в цене нефти  (57 % в случае экспорта; 71,7 % в случае внутреннего рынка).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318D34-C62F-4451-A9D4-C43C00AD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689C6C-3471-4AE0-B149-D0C559AB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22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0E71A127-4BBF-46D3-AA23-7FFA254A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5CDB-F485-4E60-A44A-BEA333BF9A9D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907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64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cs typeface="Times New Roman" pitchFamily="18" charset="0"/>
              </a:rPr>
              <a:t>Общая схема влияния  Проекта Компании</a:t>
            </a:r>
          </a:p>
          <a:p>
            <a:pPr algn="ctr"/>
            <a:r>
              <a:rPr lang="ru-RU" sz="3200" b="1" dirty="0">
                <a:cs typeface="Times New Roman" pitchFamily="18" charset="0"/>
              </a:rPr>
              <a:t> на развитие экономики России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268760"/>
            <a:ext cx="2808312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 инвестиций в основной капитал по проекту Компании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996952"/>
            <a:ext cx="2808312" cy="15121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 производства в нефтедобывающей отрасли по сравнению с ее развитием без проекта Компании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1268760"/>
            <a:ext cx="2808312" cy="3240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 производства в смежных отраслях (влияние межотраслевых связей)</a:t>
            </a:r>
          </a:p>
          <a:p>
            <a:pPr marL="342900" indent="-342900" algn="ctr">
              <a:buAutoNum type="arabicParenR"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производства в строительстве и машиностроении в результате реализации проекта Компании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1268760"/>
            <a:ext cx="2376264" cy="11521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доходов и расходов консолидированного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3501008"/>
            <a:ext cx="2376264" cy="100811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 совокупного спроса в экономике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5733256"/>
            <a:ext cx="7488832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 валового выпуска и ВВП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331640" y="2348880"/>
            <a:ext cx="432048" cy="576064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1475656" y="4653136"/>
            <a:ext cx="432048" cy="864096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524328" y="2564904"/>
            <a:ext cx="432048" cy="792088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6156176" y="1700808"/>
            <a:ext cx="432048" cy="288032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2915816" y="3429000"/>
            <a:ext cx="432048" cy="288032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2915816" y="1700808"/>
            <a:ext cx="432048" cy="288032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499992" y="4653136"/>
            <a:ext cx="432048" cy="864096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524328" y="4653136"/>
            <a:ext cx="432048" cy="864096"/>
          </a:xfrm>
          <a:prstGeom prst="downArrow">
            <a:avLst/>
          </a:prstGeom>
          <a:noFill/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6" y="0"/>
            <a:ext cx="2016222" cy="6858000"/>
          </a:xfrm>
        </p:spPr>
        <p:txBody>
          <a:bodyPr>
            <a:normAutofit/>
          </a:bodyPr>
          <a:lstStyle/>
          <a:p>
            <a:pPr algn="l"/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Результаты расчетов,           млрд. руб.,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сопост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.-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ые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цены 2018 г.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24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506" y="68262"/>
            <a:ext cx="6921752" cy="672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Дата 6">
            <a:extLst>
              <a:ext uri="{FF2B5EF4-FFF2-40B4-BE49-F238E27FC236}">
                <a16:creationId xmlns:a16="http://schemas.microsoft.com/office/drawing/2014/main" id="{135A14A8-4405-40CD-A852-91689015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83487-5709-45D7-B961-353BC26306B7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44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2132856"/>
          </a:xfrm>
        </p:spPr>
        <p:txBody>
          <a:bodyPr>
            <a:normAutofit fontScale="90000"/>
          </a:bodyPr>
          <a:lstStyle/>
          <a:p>
            <a:pPr algn="l"/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разности валового выпуска в целом, валового выпуска первого подразделения и валового выпуска второго подразделения по экономике России в вариантах с проектом и без проекта Компании в 2019–2033 гг., млрд. руб. (цены 2018 г.)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25</a:t>
            </a:fld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28178"/>
            <a:ext cx="7678018" cy="3921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Дата 4">
            <a:extLst>
              <a:ext uri="{FF2B5EF4-FFF2-40B4-BE49-F238E27FC236}">
                <a16:creationId xmlns:a16="http://schemas.microsoft.com/office/drawing/2014/main" id="{3B850AC5-AA94-4568-BF3A-3F95B0CA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F899-A776-4591-9C49-EE3D738641BE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318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A385D-C89E-479D-9B3B-ED9AF54B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Основные 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DF0BBC-449C-4B7F-ACA9-F0D7B1C3E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Анализ, оценка и структурирование крупных проектов  на уровне страны (включая меры господдержки), отдельных секторов экономии и регионов не может проводиться вне применения процедур проектного + межотраслевого анализа.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крупного Проекта в нефтяной промышленности по увеличению добычи в рамках  мер налогового стимулирования  показывает   позитивное влияние на динамику ВВП страны.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данного результата влияния Проекта возможно ТОЛЬКО при использовании дополнительных доходов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на инвестиционные цели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том числе,  на науку и развитие отечественного производственного потенциала).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CB375D2-D4B8-4F6A-B9A6-82EC11A7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2D12F2-215F-4915-862F-9F162FFB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26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13055D65-BFAC-4778-A469-3B40DA75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B13B-BB5E-4C0F-98BF-090384FB3A97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685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472608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Сибирское Отделение РАН – партнер и соратник в выявлении, изучении и продвижении современных подходов решения проблем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регионального социально-экономического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Севера и Востока России 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27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80F5C8-744F-4663-A50E-C9CCCB86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9EFA-33E6-436C-8CB3-F221C9EAE8D1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3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7D055-B121-4645-9C90-34912EF9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26876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Крупные проекты – приоритет социально-экономической эффективности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AABC51-05F7-4B71-9A80-BBC567055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146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крупных проектов выходит за рамки чисто экономического анализа.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сентября 2020 года (Тюменский НГФ):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«Правительство запросило у "Роснефти" дополнительное обоснование экономической эффективности проекта Восточного нефтехимического комплекса (ВНХК), окончательного решения по предоставлению инвестиционных стимулов пока нет. 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ице-премьер Юрий Борисов :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"Предстоит серьезный анализ всех экономических составляющих этого проекта. Но я думаю, что, безусловно, его нужно будет реализовывать. Вот,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нужно посчитать все меры экономической поддержки и преференций для "Роснефти, для того, чтобы проект этот был экономически целесообразен и выгоден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Источник: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https://tass.ru/ekonomika/9545315?utm_source=yxnews&amp;utm_medium=desktop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761BD0-6C04-4366-87C4-AC0F1036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F766-0095-49D3-98DE-02A3DF8927BF}" type="datetime1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93A6DD-B5B1-40A7-93C1-1DEAEAC4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F29E4F-FE79-4D9D-8015-648683DA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96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4EF89-1BE7-4D4C-9769-20E14AED7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Нефтяная промышленность - экономика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0547C-EF4F-40F9-8EFB-8C2C10A03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– изменение состава и характеристик залежей и  объектов, как находящихся в разработке, так и предполагаемых к освоению.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– новые объекты в Арктике и на Востоке + интенсификация на ранее введенных объектах.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 возрастает роль межотраслевых связей – прежде всего, по линии науки, технологий и компетенций специалистов. 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BDDA2A-B618-4FD3-92AC-1C9AB712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2227D6-A11D-4FE5-90D1-558A2F6B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4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8FFF59A-1DA0-4DC1-BDF8-605DC006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E3A-2078-4E43-9DFD-C83388889391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5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870D6-5315-4FC3-8DFD-8823573D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Разные подходы, разные возможности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2E0521-F67C-418A-9BE9-B5E2DC846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«Классический» проектный анализ. Возможность оценки отраслевых (преимущественно вертикальных) связей.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Б. Межотраслевой анализ. В основе таблицы «затраты – выпуск». Исследование и оценка горизонтальных связей в экономике дают возможность получить ответ вопрос – «Как повлияет крупный проект на экономику (страны, региона) в целом».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F89747-AB05-4328-99A9-19C016272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C60125-EB13-4FCB-8AE1-278A2404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5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7BB6790-9D8E-46DA-846E-D027CBEA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6BF6-550E-48FC-80DD-1E0D9752CFAE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5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D5FCF-5F1A-4C6C-B2CC-8CA0F74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768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+mn-lt"/>
              </a:rPr>
              <a:t>Мультипликаторы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42C6BE-3C5B-4A36-A83C-BB7DA915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В  системе экономики ресурсного типа  преобладают отрицательные обратные связи.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экономики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нересурсного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 преобладают положительные обратные связи.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E5A3237-8140-46C2-BC06-9555BF24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D8AD974-363E-41B3-9C28-8342D5EC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6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1BEAB72C-A818-44DD-8273-9BDAAF9D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A6559-7351-48E2-A8A6-873979BB9976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6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25683-4230-4F18-90BC-10E5CA9E2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От отдельных проектов к анализу и оценке влияния на экономику (региона, страны)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F5E849-23A5-4FFB-AF06-3648C6FE6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инструмент – межотраслевые экономико-математические модели. Преимущество – возможность оценки влияния горизонтальных связей в экономике.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ИЭОПП разработана и используется 64 отраслевая динамическая межотраслевая модель для России в целом.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Детальный анализ и оценка крупных проектов требует, в частности, разработки подобной модели и для Дальнего Востока.  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A8124-DB3E-4852-8A24-898FAFB6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8557BD6-F8C9-44E6-B380-87F9ADE8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14AA-9869-4890-8072-D614BCD258F5}" type="slidenum">
              <a:rPr lang="ru-RU" smtClean="0"/>
              <a:t>7</a:t>
            </a:fld>
            <a:endParaRPr 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DDB35F8-C7CD-4A18-8B6D-00B92DFF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5481-DA2C-4397-BE64-5DEFCE22117B}" type="datetime1">
              <a:rPr lang="ru-RU" smtClean="0"/>
              <a:t>26.09.2020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A4EDB-3569-47B2-8B5F-34998A017B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А. Классический проектный анализ</a:t>
            </a:r>
          </a:p>
        </p:txBody>
      </p:sp>
    </p:spTree>
    <p:extLst>
      <p:ext uri="{BB962C8B-B14F-4D97-AF65-F5344CB8AC3E}">
        <p14:creationId xmlns:p14="http://schemas.microsoft.com/office/powerpoint/2010/main" val="184874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493658" y="3306179"/>
            <a:ext cx="3564396" cy="7020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9" name="Пятиугольник 48"/>
          <p:cNvSpPr/>
          <p:nvPr/>
        </p:nvSpPr>
        <p:spPr>
          <a:xfrm rot="10800000">
            <a:off x="5598114" y="4131078"/>
            <a:ext cx="2160240" cy="1134126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88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8" name="Пятиугольник 47"/>
          <p:cNvSpPr/>
          <p:nvPr/>
        </p:nvSpPr>
        <p:spPr>
          <a:xfrm rot="10800000">
            <a:off x="5760132" y="3158970"/>
            <a:ext cx="1998222" cy="86409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6" name="Пятиугольник 45"/>
          <p:cNvSpPr/>
          <p:nvPr/>
        </p:nvSpPr>
        <p:spPr>
          <a:xfrm rot="10800000">
            <a:off x="5760132" y="2186862"/>
            <a:ext cx="1998222" cy="864096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85646" y="1538790"/>
            <a:ext cx="2970330" cy="648072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" name="TextBox 3"/>
          <p:cNvSpPr txBox="1"/>
          <p:nvPr/>
        </p:nvSpPr>
        <p:spPr>
          <a:xfrm>
            <a:off x="1925707" y="1484785"/>
            <a:ext cx="14879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Участники  проектов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85646" y="2240868"/>
            <a:ext cx="3672408" cy="8640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TextBox 9"/>
          <p:cNvSpPr txBox="1"/>
          <p:nvPr/>
        </p:nvSpPr>
        <p:spPr>
          <a:xfrm>
            <a:off x="1287422" y="2226495"/>
            <a:ext cx="35546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Ключевые интересы</a:t>
            </a:r>
            <a:br>
              <a:rPr lang="ru-RU" sz="105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105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участников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1979712" y="2132856"/>
            <a:ext cx="270030" cy="378042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трелка вниз 15"/>
          <p:cNvSpPr/>
          <p:nvPr/>
        </p:nvSpPr>
        <p:spPr>
          <a:xfrm>
            <a:off x="3815916" y="2186862"/>
            <a:ext cx="270030" cy="378042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TextBox 17"/>
          <p:cNvSpPr txBox="1"/>
          <p:nvPr/>
        </p:nvSpPr>
        <p:spPr>
          <a:xfrm>
            <a:off x="1449440" y="3291806"/>
            <a:ext cx="35546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Обеспечение</a:t>
            </a:r>
          </a:p>
          <a:p>
            <a:pPr algn="ctr"/>
            <a:r>
              <a:rPr lang="ru-RU" sz="105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проектов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93658" y="4185084"/>
            <a:ext cx="3942438" cy="8640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" name="TextBox 25"/>
          <p:cNvSpPr txBox="1"/>
          <p:nvPr/>
        </p:nvSpPr>
        <p:spPr>
          <a:xfrm>
            <a:off x="1277634" y="4131079"/>
            <a:ext cx="4320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Мультипликативные эффекты (спрос на продукцию и услуги)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3167844" y="4008257"/>
            <a:ext cx="270030" cy="162018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607958" y="5235586"/>
            <a:ext cx="3564396" cy="3536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3" name="TextBox 32"/>
          <p:cNvSpPr txBox="1"/>
          <p:nvPr/>
        </p:nvSpPr>
        <p:spPr>
          <a:xfrm>
            <a:off x="1601671" y="5196389"/>
            <a:ext cx="35546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Times New Roman" pitchFamily="18" charset="0"/>
              </a:rPr>
              <a:t>Эффект для российской </a:t>
            </a:r>
          </a:p>
          <a:p>
            <a:pPr algn="ctr"/>
            <a:r>
              <a:rPr lang="ru-RU" sz="1050" b="1" dirty="0">
                <a:latin typeface="Times New Roman" pitchFamily="18" charset="0"/>
              </a:rPr>
              <a:t>экономики в целом</a:t>
            </a:r>
          </a:p>
        </p:txBody>
      </p:sp>
      <p:sp>
        <p:nvSpPr>
          <p:cNvPr id="34" name="Стрелка вниз 33"/>
          <p:cNvSpPr/>
          <p:nvPr/>
        </p:nvSpPr>
        <p:spPr>
          <a:xfrm>
            <a:off x="3329862" y="5049180"/>
            <a:ext cx="270030" cy="16201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5" name="Стрелка вниз 34"/>
          <p:cNvSpPr/>
          <p:nvPr/>
        </p:nvSpPr>
        <p:spPr>
          <a:xfrm>
            <a:off x="3275856" y="3104964"/>
            <a:ext cx="270030" cy="16201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" name="TextBox 35"/>
          <p:cNvSpPr txBox="1"/>
          <p:nvPr/>
        </p:nvSpPr>
        <p:spPr>
          <a:xfrm>
            <a:off x="5315704" y="1538790"/>
            <a:ext cx="261962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Управление мультипликативными </a:t>
            </a:r>
          </a:p>
          <a:p>
            <a:pPr algn="ctr"/>
            <a:r>
              <a:rPr lang="ru-RU" sz="105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эффектами на всех стадиях реализации </a:t>
            </a:r>
          </a:p>
          <a:p>
            <a:pPr algn="ctr"/>
            <a:r>
              <a:rPr lang="ru-RU" sz="105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арктического проекта</a:t>
            </a:r>
            <a:r>
              <a:rPr lang="en-US" sz="105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: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76156" y="4118881"/>
            <a:ext cx="176708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Расширение цепочек поставок оборудования , восстановление технологических связей с континентальными регионами в направлении 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север-юг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105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30162" y="3145904"/>
            <a:ext cx="176708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Локализация зарубежных технологических решений на основе потенциала отечественной промышленности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30162" y="2173796"/>
            <a:ext cx="176708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стимулов у компаний к привлечению отечественного персонала и поставщиков услуг </a:t>
            </a:r>
            <a:b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05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763688" y="3738227"/>
            <a:ext cx="810090" cy="1620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TextBox 19"/>
          <p:cNvSpPr txBox="1"/>
          <p:nvPr/>
        </p:nvSpPr>
        <p:spPr>
          <a:xfrm>
            <a:off x="1724794" y="3684222"/>
            <a:ext cx="9029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735796" y="3738227"/>
            <a:ext cx="918102" cy="1620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TextBox 21"/>
          <p:cNvSpPr txBox="1"/>
          <p:nvPr/>
        </p:nvSpPr>
        <p:spPr>
          <a:xfrm>
            <a:off x="2681790" y="3723419"/>
            <a:ext cx="10801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оборудование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761910" y="3684221"/>
            <a:ext cx="918102" cy="2763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TextBox 23"/>
          <p:cNvSpPr txBox="1"/>
          <p:nvPr/>
        </p:nvSpPr>
        <p:spPr>
          <a:xfrm>
            <a:off x="3707904" y="3615842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услуги подрядчиков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7664" y="2564904"/>
            <a:ext cx="972108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2" name="TextBox 11"/>
          <p:cNvSpPr txBox="1"/>
          <p:nvPr/>
        </p:nvSpPr>
        <p:spPr>
          <a:xfrm>
            <a:off x="1490003" y="2496960"/>
            <a:ext cx="10887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экономическая</a:t>
            </a:r>
            <a:b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эффективность </a:t>
            </a:r>
            <a:b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897814" y="2618910"/>
            <a:ext cx="210623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TextBox 13"/>
          <p:cNvSpPr txBox="1"/>
          <p:nvPr/>
        </p:nvSpPr>
        <p:spPr>
          <a:xfrm>
            <a:off x="2823846" y="2604537"/>
            <a:ext cx="22220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территорий, привлечение </a:t>
            </a:r>
            <a:b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местных поставщиков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655676" y="4375849"/>
            <a:ext cx="1728192" cy="5400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8" name="TextBox 27"/>
          <p:cNvSpPr txBox="1"/>
          <p:nvPr/>
        </p:nvSpPr>
        <p:spPr>
          <a:xfrm>
            <a:off x="1709682" y="4347103"/>
            <a:ext cx="16741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территории реализации проектов </a:t>
            </a:r>
          </a:p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(прямые эффекты)</a:t>
            </a:r>
          </a:p>
          <a:p>
            <a:pPr algn="ctr"/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599892" y="4401108"/>
            <a:ext cx="1566174" cy="5400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1" name="TextBox 30"/>
          <p:cNvSpPr txBox="1"/>
          <p:nvPr/>
        </p:nvSpPr>
        <p:spPr>
          <a:xfrm>
            <a:off x="3599892" y="4386300"/>
            <a:ext cx="156617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другие регионы-</a:t>
            </a:r>
          </a:p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субъекты РФ</a:t>
            </a:r>
          </a:p>
          <a:p>
            <a:pPr algn="ctr"/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(косвенные эффекты)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655676" y="1700808"/>
            <a:ext cx="810090" cy="37804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TextBox 5"/>
          <p:cNvSpPr txBox="1"/>
          <p:nvPr/>
        </p:nvSpPr>
        <p:spPr>
          <a:xfrm>
            <a:off x="1709683" y="1700808"/>
            <a:ext cx="7954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компании-</a:t>
            </a:r>
            <a:br>
              <a:rPr lang="ru-RU" sz="105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операторы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681790" y="1754814"/>
            <a:ext cx="1458162" cy="37804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TextBox 7"/>
          <p:cNvSpPr txBox="1"/>
          <p:nvPr/>
        </p:nvSpPr>
        <p:spPr>
          <a:xfrm>
            <a:off x="2660438" y="1754814"/>
            <a:ext cx="15359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5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территории реализации</a:t>
            </a:r>
          </a:p>
          <a:p>
            <a:pPr algn="ctr"/>
            <a:r>
              <a:rPr lang="ru-RU" sz="105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0333" y="393120"/>
            <a:ext cx="8102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cs typeface="Arial" pitchFamily="34" charset="0"/>
              </a:rPr>
              <a:t>Ключевые элементы управления мультипликативными эффектами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8C0C75C4-2CA7-4F54-A8D0-AD67C9B4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ИЭОПП СО РАН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729737-4C77-47E7-9C11-FDC762BA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77E74-F1F7-4264-A164-D2A73EEC7124}" type="slidenum">
              <a:rPr lang="ru-RU" smtClean="0"/>
              <a:t>9</a:t>
            </a:fld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B16DCD9-0423-4AEF-B409-5B4F82C2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258F-5746-4172-AB96-C8F60F837CC9}" type="datetime1">
              <a:rPr lang="ru-RU" smtClean="0"/>
              <a:t>26.09.2020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1667</Words>
  <Application>Microsoft Office PowerPoint</Application>
  <PresentationFormat>Экран (4:3)</PresentationFormat>
  <Paragraphs>288</Paragraphs>
  <Slides>27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Тема Office</vt:lpstr>
      <vt:lpstr>  Мультипликативный эффект нефтегазовых проектов  на Северо-Востоке России   </vt:lpstr>
      <vt:lpstr>Презентация PowerPoint</vt:lpstr>
      <vt:lpstr>Крупные проекты – приоритет социально-экономической эффективности </vt:lpstr>
      <vt:lpstr>Нефтяная промышленность - экономика </vt:lpstr>
      <vt:lpstr>Разные подходы, разные возможности </vt:lpstr>
      <vt:lpstr>Мультипликаторы </vt:lpstr>
      <vt:lpstr>От отдельных проектов к анализу и оценке влияния на экономику (региона, страны) </vt:lpstr>
      <vt:lpstr>А. Классический проектный анализ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Б. Межотраслевой анализ</vt:lpstr>
      <vt:lpstr>От статики к динамике</vt:lpstr>
      <vt:lpstr>Case 2. Оценка влияния на экономику крупного нефтяного Проекта добычи высоковязкой нефти Компанией</vt:lpstr>
      <vt:lpstr>Исходные условия оценки</vt:lpstr>
      <vt:lpstr>Основные предположения</vt:lpstr>
      <vt:lpstr>Презентация PowerPoint</vt:lpstr>
      <vt:lpstr>      Результаты расчетов,           млрд. руб., сопост.-ые   цены 2018 г.</vt:lpstr>
      <vt:lpstr>  Динамика разности валового выпуска в целом, валового выпуска первого подразделения и валового выпуска второго подразделения по экономике России в вариантах с проектом и без проекта Компании в 2019–2033 гг., млрд. руб. (цены 2018 г.)  </vt:lpstr>
      <vt:lpstr>Основные выводы</vt:lpstr>
      <vt:lpstr>СПАСИБО ЗА ВНИМАНИЕ!  Сибирское Отделение РАН – партнер и соратник в выявлении, изучении и продвижении современных подходов решения проблем  регионального социально-экономического развития Севера и Востока России </vt:lpstr>
    </vt:vector>
  </TitlesOfParts>
  <Company>ieie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В.А. Крюков, А.О. Баранов, В.Н. Павлов  Макроэкономическая оценка влияния проекта увеличения добычи крупной нефтедобывающей компанией на развитие экономики России     Институт экономики и организации промышленного производства Сибирского Отделения Российской Академии Наук, Новосибирск, Россия</dc:title>
  <dc:creator>Alexander</dc:creator>
  <cp:lastModifiedBy>Valeriy Kryukov</cp:lastModifiedBy>
  <cp:revision>95</cp:revision>
  <dcterms:created xsi:type="dcterms:W3CDTF">2020-08-19T11:55:23Z</dcterms:created>
  <dcterms:modified xsi:type="dcterms:W3CDTF">2020-09-26T03:29:01Z</dcterms:modified>
</cp:coreProperties>
</file>