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28"/>
  </p:notesMasterIdLst>
  <p:handoutMasterIdLst>
    <p:handoutMasterId r:id="rId29"/>
  </p:handoutMasterIdLst>
  <p:sldIdLst>
    <p:sldId id="257" r:id="rId2"/>
    <p:sldId id="331" r:id="rId3"/>
    <p:sldId id="263" r:id="rId4"/>
    <p:sldId id="317" r:id="rId5"/>
    <p:sldId id="261" r:id="rId6"/>
    <p:sldId id="332" r:id="rId7"/>
    <p:sldId id="318" r:id="rId8"/>
    <p:sldId id="320" r:id="rId9"/>
    <p:sldId id="333" r:id="rId10"/>
    <p:sldId id="341" r:id="rId11"/>
    <p:sldId id="321" r:id="rId12"/>
    <p:sldId id="334" r:id="rId13"/>
    <p:sldId id="335" r:id="rId14"/>
    <p:sldId id="328" r:id="rId15"/>
    <p:sldId id="322" r:id="rId16"/>
    <p:sldId id="329" r:id="rId17"/>
    <p:sldId id="343" r:id="rId18"/>
    <p:sldId id="262" r:id="rId19"/>
    <p:sldId id="337" r:id="rId20"/>
    <p:sldId id="338" r:id="rId21"/>
    <p:sldId id="339" r:id="rId22"/>
    <p:sldId id="347" r:id="rId23"/>
    <p:sldId id="344" r:id="rId24"/>
    <p:sldId id="348" r:id="rId25"/>
    <p:sldId id="345" r:id="rId26"/>
    <p:sldId id="340" r:id="rId2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88A0"/>
    <a:srgbClr val="FCF7F1"/>
    <a:srgbClr val="B06A24"/>
    <a:srgbClr val="F8D22F"/>
    <a:srgbClr val="2E3722"/>
    <a:srgbClr val="344529"/>
    <a:srgbClr val="2B3922"/>
    <a:srgbClr val="B8D233"/>
    <a:srgbClr val="5CC6D6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sz="3900" dirty="0" err="1"/>
            <a:t>Sars</a:t>
          </a:r>
          <a:r>
            <a:rPr lang="en-US" sz="3900" dirty="0"/>
            <a:t> </a:t>
          </a:r>
          <a:r>
            <a:rPr lang="en-US" sz="3900" dirty="0" err="1"/>
            <a:t>C</a:t>
          </a:r>
          <a:r>
            <a:rPr lang="en-US" sz="2400" b="1" dirty="0" err="1"/>
            <a:t>o</a:t>
          </a:r>
          <a:r>
            <a:rPr lang="en-US" sz="3900" dirty="0" err="1"/>
            <a:t>v</a:t>
          </a:r>
          <a:endParaRPr lang="ru" sz="3900" dirty="0"/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sz="3900" dirty="0" err="1"/>
            <a:t>Mers</a:t>
          </a:r>
          <a:r>
            <a:rPr lang="en-US" sz="3900" dirty="0"/>
            <a:t> </a:t>
          </a:r>
          <a:r>
            <a:rPr lang="en-US" sz="3900" dirty="0" err="1"/>
            <a:t>C</a:t>
          </a:r>
          <a:r>
            <a:rPr lang="en-US" sz="2400" b="1" dirty="0" err="1"/>
            <a:t>o</a:t>
          </a:r>
          <a:r>
            <a:rPr lang="en-US" sz="3900" dirty="0" err="1"/>
            <a:t>v</a:t>
          </a:r>
          <a:endParaRPr lang="ru" sz="3900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sz="3900" dirty="0"/>
            <a:t>SARS-2 C</a:t>
          </a:r>
          <a:r>
            <a:rPr lang="en-US" sz="2400" b="1" dirty="0"/>
            <a:t>O</a:t>
          </a:r>
          <a:r>
            <a:rPr lang="en-US" sz="3900" dirty="0"/>
            <a:t>V</a:t>
          </a:r>
          <a:endParaRPr lang="ru" sz="3900" dirty="0"/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 custLinFactNeighborX="-2412" custLinFactNeighborY="482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 custLinFactNeighborX="5074"/>
      <dgm:spPr/>
    </dgm:pt>
    <dgm:pt modelId="{DB4CA7C4-FCA1-4127-B20A-2A5C031A3CF4}" type="pres">
      <dgm:prSet presAssocID="{49225C73-1633-42F1-AB3B-7CB183E5F8B8}" presName="iconRect" presStyleLbl="node1" presStyleIdx="1" presStyleCnt="3" custLinFactNeighborX="884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A8F17D-A086-41F7-9C0E-A759E15ABD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841C252-1711-402E-B1EF-5504A7D87682}">
      <dgm:prSet phldrT="[Текст]" phldr="1"/>
      <dgm:spPr/>
      <dgm:t>
        <a:bodyPr/>
        <a:lstStyle/>
        <a:p>
          <a:endParaRPr lang="ru-RU" dirty="0"/>
        </a:p>
      </dgm:t>
    </dgm:pt>
    <dgm:pt modelId="{14DC698C-C098-4566-A9A9-5FAB91B9DC67}" type="parTrans" cxnId="{608F16C0-AF56-491E-B2AB-E2C5A69F0EAF}">
      <dgm:prSet/>
      <dgm:spPr/>
      <dgm:t>
        <a:bodyPr/>
        <a:lstStyle/>
        <a:p>
          <a:endParaRPr lang="ru-RU"/>
        </a:p>
      </dgm:t>
    </dgm:pt>
    <dgm:pt modelId="{A7AE366D-4B64-439F-AC12-5E8D4D089C66}" type="sibTrans" cxnId="{608F16C0-AF56-491E-B2AB-E2C5A69F0EAF}">
      <dgm:prSet/>
      <dgm:spPr/>
      <dgm:t>
        <a:bodyPr/>
        <a:lstStyle/>
        <a:p>
          <a:endParaRPr lang="ru-RU"/>
        </a:p>
      </dgm:t>
    </dgm:pt>
    <dgm:pt modelId="{01CAF890-9358-4B8C-859A-9933E6E7FA01}">
      <dgm:prSet phldrT="[Текст]" phldr="1"/>
      <dgm:spPr/>
      <dgm:t>
        <a:bodyPr/>
        <a:lstStyle/>
        <a:p>
          <a:endParaRPr lang="ru-RU"/>
        </a:p>
      </dgm:t>
    </dgm:pt>
    <dgm:pt modelId="{2C0D1742-E2BA-47ED-B03A-35D61B7F4A75}" type="parTrans" cxnId="{221123D1-860F-4BE0-B2EA-F9FAD7B1F3F6}">
      <dgm:prSet/>
      <dgm:spPr/>
      <dgm:t>
        <a:bodyPr/>
        <a:lstStyle/>
        <a:p>
          <a:endParaRPr lang="ru-RU"/>
        </a:p>
      </dgm:t>
    </dgm:pt>
    <dgm:pt modelId="{883F2835-5419-408E-ACD3-E38A1C7A9C02}" type="sibTrans" cxnId="{221123D1-860F-4BE0-B2EA-F9FAD7B1F3F6}">
      <dgm:prSet/>
      <dgm:spPr/>
      <dgm:t>
        <a:bodyPr/>
        <a:lstStyle/>
        <a:p>
          <a:endParaRPr lang="ru-RU"/>
        </a:p>
      </dgm:t>
    </dgm:pt>
    <dgm:pt modelId="{B33D2D89-B1B5-469E-89D2-84855F3E20FE}">
      <dgm:prSet phldrT="[Текст]" phldr="1"/>
      <dgm:spPr/>
      <dgm:t>
        <a:bodyPr/>
        <a:lstStyle/>
        <a:p>
          <a:endParaRPr lang="ru-RU" dirty="0"/>
        </a:p>
      </dgm:t>
    </dgm:pt>
    <dgm:pt modelId="{EFF49A0B-07F9-4D7E-868C-3A5BF878CA87}" type="sibTrans" cxnId="{12CEF1B4-61AB-48E2-BB4B-3649A23EFCA1}">
      <dgm:prSet/>
      <dgm:spPr/>
      <dgm:t>
        <a:bodyPr/>
        <a:lstStyle/>
        <a:p>
          <a:endParaRPr lang="ru-RU"/>
        </a:p>
      </dgm:t>
    </dgm:pt>
    <dgm:pt modelId="{75ECB189-79F2-421E-ABC3-F1E2076499B3}" type="parTrans" cxnId="{12CEF1B4-61AB-48E2-BB4B-3649A23EFCA1}">
      <dgm:prSet/>
      <dgm:spPr/>
      <dgm:t>
        <a:bodyPr/>
        <a:lstStyle/>
        <a:p>
          <a:endParaRPr lang="ru-RU"/>
        </a:p>
      </dgm:t>
    </dgm:pt>
    <dgm:pt modelId="{F3DA80D1-226A-45FD-A1C2-61C5B0DCF4D6}" type="pres">
      <dgm:prSet presAssocID="{5EA8F17D-A086-41F7-9C0E-A759E15ABDB1}" presName="CompostProcess" presStyleCnt="0">
        <dgm:presLayoutVars>
          <dgm:dir/>
          <dgm:resizeHandles val="exact"/>
        </dgm:presLayoutVars>
      </dgm:prSet>
      <dgm:spPr/>
    </dgm:pt>
    <dgm:pt modelId="{A0167CE1-5358-41C0-9AE0-FB512A0BAEA6}" type="pres">
      <dgm:prSet presAssocID="{5EA8F17D-A086-41F7-9C0E-A759E15ABDB1}" presName="arrow" presStyleLbl="bgShp" presStyleIdx="0" presStyleCnt="1" custScaleX="113495" custLinFactNeighborX="2187"/>
      <dgm:spPr/>
    </dgm:pt>
    <dgm:pt modelId="{DE5D0803-74B3-4350-83F2-225A5CF527AB}" type="pres">
      <dgm:prSet presAssocID="{5EA8F17D-A086-41F7-9C0E-A759E15ABDB1}" presName="linearProcess" presStyleCnt="0"/>
      <dgm:spPr/>
    </dgm:pt>
    <dgm:pt modelId="{E80CCEE0-A0B8-4479-BE0B-A3B9067F4138}" type="pres">
      <dgm:prSet presAssocID="{B33D2D89-B1B5-469E-89D2-84855F3E20FE}" presName="textNode" presStyleLbl="node1" presStyleIdx="0" presStyleCnt="3">
        <dgm:presLayoutVars>
          <dgm:bulletEnabled val="1"/>
        </dgm:presLayoutVars>
      </dgm:prSet>
      <dgm:spPr/>
    </dgm:pt>
    <dgm:pt modelId="{240A2F0D-4095-44B3-8868-7B2498BB38B9}" type="pres">
      <dgm:prSet presAssocID="{EFF49A0B-07F9-4D7E-868C-3A5BF878CA87}" presName="sibTrans" presStyleCnt="0"/>
      <dgm:spPr/>
    </dgm:pt>
    <dgm:pt modelId="{B7FCA37E-E195-49E3-ABFF-5C40185AC23E}" type="pres">
      <dgm:prSet presAssocID="{2841C252-1711-402E-B1EF-5504A7D87682}" presName="textNode" presStyleLbl="node1" presStyleIdx="1" presStyleCnt="3" custLinFactNeighborX="-50767" custLinFactNeighborY="-880">
        <dgm:presLayoutVars>
          <dgm:bulletEnabled val="1"/>
        </dgm:presLayoutVars>
      </dgm:prSet>
      <dgm:spPr/>
    </dgm:pt>
    <dgm:pt modelId="{20771B4C-5EBA-4D71-86D7-240649F8C4D0}" type="pres">
      <dgm:prSet presAssocID="{A7AE366D-4B64-439F-AC12-5E8D4D089C66}" presName="sibTrans" presStyleCnt="0"/>
      <dgm:spPr/>
    </dgm:pt>
    <dgm:pt modelId="{9AFF4F72-1EC9-4AE6-ABB7-AEB6A759BC96}" type="pres">
      <dgm:prSet presAssocID="{01CAF890-9358-4B8C-859A-9933E6E7FA01}" presName="textNode" presStyleLbl="node1" presStyleIdx="2" presStyleCnt="3" custLinFactNeighborX="-92435" custLinFactNeighborY="-880">
        <dgm:presLayoutVars>
          <dgm:bulletEnabled val="1"/>
        </dgm:presLayoutVars>
      </dgm:prSet>
      <dgm:spPr/>
    </dgm:pt>
  </dgm:ptLst>
  <dgm:cxnLst>
    <dgm:cxn modelId="{3B62E541-6ED1-4CE0-AB04-9FD3CFD706B8}" type="presOf" srcId="{B33D2D89-B1B5-469E-89D2-84855F3E20FE}" destId="{E80CCEE0-A0B8-4479-BE0B-A3B9067F4138}" srcOrd="0" destOrd="0" presId="urn:microsoft.com/office/officeart/2005/8/layout/hProcess9"/>
    <dgm:cxn modelId="{35EE6D99-E34C-4DC6-AF91-CB7EB3E2D70E}" type="presOf" srcId="{2841C252-1711-402E-B1EF-5504A7D87682}" destId="{B7FCA37E-E195-49E3-ABFF-5C40185AC23E}" srcOrd="0" destOrd="0" presId="urn:microsoft.com/office/officeart/2005/8/layout/hProcess9"/>
    <dgm:cxn modelId="{DAAB1CA9-0688-4CF5-84A9-A1830FFE58AD}" type="presOf" srcId="{01CAF890-9358-4B8C-859A-9933E6E7FA01}" destId="{9AFF4F72-1EC9-4AE6-ABB7-AEB6A759BC96}" srcOrd="0" destOrd="0" presId="urn:microsoft.com/office/officeart/2005/8/layout/hProcess9"/>
    <dgm:cxn modelId="{12CEF1B4-61AB-48E2-BB4B-3649A23EFCA1}" srcId="{5EA8F17D-A086-41F7-9C0E-A759E15ABDB1}" destId="{B33D2D89-B1B5-469E-89D2-84855F3E20FE}" srcOrd="0" destOrd="0" parTransId="{75ECB189-79F2-421E-ABC3-F1E2076499B3}" sibTransId="{EFF49A0B-07F9-4D7E-868C-3A5BF878CA87}"/>
    <dgm:cxn modelId="{608F16C0-AF56-491E-B2AB-E2C5A69F0EAF}" srcId="{5EA8F17D-A086-41F7-9C0E-A759E15ABDB1}" destId="{2841C252-1711-402E-B1EF-5504A7D87682}" srcOrd="1" destOrd="0" parTransId="{14DC698C-C098-4566-A9A9-5FAB91B9DC67}" sibTransId="{A7AE366D-4B64-439F-AC12-5E8D4D089C66}"/>
    <dgm:cxn modelId="{221123D1-860F-4BE0-B2EA-F9FAD7B1F3F6}" srcId="{5EA8F17D-A086-41F7-9C0E-A759E15ABDB1}" destId="{01CAF890-9358-4B8C-859A-9933E6E7FA01}" srcOrd="2" destOrd="0" parTransId="{2C0D1742-E2BA-47ED-B03A-35D61B7F4A75}" sibTransId="{883F2835-5419-408E-ACD3-E38A1C7A9C02}"/>
    <dgm:cxn modelId="{E053F1FA-4D85-4DDE-B94E-6582B2BB0598}" type="presOf" srcId="{5EA8F17D-A086-41F7-9C0E-A759E15ABDB1}" destId="{F3DA80D1-226A-45FD-A1C2-61C5B0DCF4D6}" srcOrd="0" destOrd="0" presId="urn:microsoft.com/office/officeart/2005/8/layout/hProcess9"/>
    <dgm:cxn modelId="{7D71F9D9-E9C8-4B1A-81B1-5EC9928AC71B}" type="presParOf" srcId="{F3DA80D1-226A-45FD-A1C2-61C5B0DCF4D6}" destId="{A0167CE1-5358-41C0-9AE0-FB512A0BAEA6}" srcOrd="0" destOrd="0" presId="urn:microsoft.com/office/officeart/2005/8/layout/hProcess9"/>
    <dgm:cxn modelId="{6953B5E0-EC03-4FCC-BA67-264DC098C37C}" type="presParOf" srcId="{F3DA80D1-226A-45FD-A1C2-61C5B0DCF4D6}" destId="{DE5D0803-74B3-4350-83F2-225A5CF527AB}" srcOrd="1" destOrd="0" presId="urn:microsoft.com/office/officeart/2005/8/layout/hProcess9"/>
    <dgm:cxn modelId="{DF02414F-823C-4F4E-B5E4-37D7DDFB69ED}" type="presParOf" srcId="{DE5D0803-74B3-4350-83F2-225A5CF527AB}" destId="{E80CCEE0-A0B8-4479-BE0B-A3B9067F4138}" srcOrd="0" destOrd="0" presId="urn:microsoft.com/office/officeart/2005/8/layout/hProcess9"/>
    <dgm:cxn modelId="{8F495623-AC0A-4F16-8062-EDBA91CF99C9}" type="presParOf" srcId="{DE5D0803-74B3-4350-83F2-225A5CF527AB}" destId="{240A2F0D-4095-44B3-8868-7B2498BB38B9}" srcOrd="1" destOrd="0" presId="urn:microsoft.com/office/officeart/2005/8/layout/hProcess9"/>
    <dgm:cxn modelId="{A18ECE84-3EC6-4236-BD52-52EC9A5C4FDB}" type="presParOf" srcId="{DE5D0803-74B3-4350-83F2-225A5CF527AB}" destId="{B7FCA37E-E195-49E3-ABFF-5C40185AC23E}" srcOrd="2" destOrd="0" presId="urn:microsoft.com/office/officeart/2005/8/layout/hProcess9"/>
    <dgm:cxn modelId="{1A87ECE2-F993-46DF-9365-B7B7187B1451}" type="presParOf" srcId="{DE5D0803-74B3-4350-83F2-225A5CF527AB}" destId="{20771B4C-5EBA-4D71-86D7-240649F8C4D0}" srcOrd="3" destOrd="0" presId="urn:microsoft.com/office/officeart/2005/8/layout/hProcess9"/>
    <dgm:cxn modelId="{B2DD9A64-897A-4CDB-A8EF-0FE464BAC430}" type="presParOf" srcId="{DE5D0803-74B3-4350-83F2-225A5CF527AB}" destId="{9AFF4F72-1EC9-4AE6-ABB7-AEB6A759BC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C2E2A0-FD6B-4587-BD0A-E4E1E203ECED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0"/>
      <dgm:spPr/>
    </dgm:pt>
    <dgm:pt modelId="{E4ADE7E3-B58B-416D-B5E1-25A153DACA4D}">
      <dgm:prSet phldrT="[Текст]" phldr="1"/>
      <dgm:spPr/>
      <dgm:t>
        <a:bodyPr/>
        <a:lstStyle/>
        <a:p>
          <a:endParaRPr lang="ru-RU"/>
        </a:p>
      </dgm:t>
    </dgm:pt>
    <dgm:pt modelId="{96339710-2124-4148-B6B9-2714A926C692}" type="parTrans" cxnId="{60B3725B-281E-469A-BAEA-A0A75129052C}">
      <dgm:prSet/>
      <dgm:spPr/>
      <dgm:t>
        <a:bodyPr/>
        <a:lstStyle/>
        <a:p>
          <a:endParaRPr lang="ru-RU"/>
        </a:p>
      </dgm:t>
    </dgm:pt>
    <dgm:pt modelId="{D985F231-FF03-4813-BF5F-4E946DB62CCD}" type="sibTrans" cxnId="{60B3725B-281E-469A-BAEA-A0A75129052C}">
      <dgm:prSet/>
      <dgm:spPr/>
      <dgm:t>
        <a:bodyPr/>
        <a:lstStyle/>
        <a:p>
          <a:endParaRPr lang="ru-RU"/>
        </a:p>
      </dgm:t>
    </dgm:pt>
    <dgm:pt modelId="{8BEAC5BB-8060-4780-81F3-E9384B8031E9}">
      <dgm:prSet phldrT="[Текст]" phldr="1"/>
      <dgm:spPr/>
      <dgm:t>
        <a:bodyPr/>
        <a:lstStyle/>
        <a:p>
          <a:endParaRPr lang="ru-RU" dirty="0"/>
        </a:p>
      </dgm:t>
    </dgm:pt>
    <dgm:pt modelId="{9CB8977E-33BB-4FB7-91AE-E4C3A40F15D2}" type="parTrans" cxnId="{4D0EE55D-2452-4341-9676-13A5596E5D1E}">
      <dgm:prSet/>
      <dgm:spPr/>
      <dgm:t>
        <a:bodyPr/>
        <a:lstStyle/>
        <a:p>
          <a:endParaRPr lang="ru-RU"/>
        </a:p>
      </dgm:t>
    </dgm:pt>
    <dgm:pt modelId="{96F89514-E1D0-4D86-AD5C-ED7A47B2FE8E}" type="sibTrans" cxnId="{4D0EE55D-2452-4341-9676-13A5596E5D1E}">
      <dgm:prSet/>
      <dgm:spPr/>
      <dgm:t>
        <a:bodyPr/>
        <a:lstStyle/>
        <a:p>
          <a:endParaRPr lang="ru-RU"/>
        </a:p>
      </dgm:t>
    </dgm:pt>
    <dgm:pt modelId="{0417246F-832A-47ED-A958-3AE7780BD217}">
      <dgm:prSet phldrT="[Текст]" phldr="1"/>
      <dgm:spPr/>
      <dgm:t>
        <a:bodyPr/>
        <a:lstStyle/>
        <a:p>
          <a:endParaRPr lang="ru-RU" dirty="0"/>
        </a:p>
      </dgm:t>
    </dgm:pt>
    <dgm:pt modelId="{E27F0DE3-6D3F-4A89-AF80-A96043A7AB6B}" type="parTrans" cxnId="{85B78A23-9117-4A74-A7C5-60151A6B2326}">
      <dgm:prSet/>
      <dgm:spPr/>
      <dgm:t>
        <a:bodyPr/>
        <a:lstStyle/>
        <a:p>
          <a:endParaRPr lang="ru-RU"/>
        </a:p>
      </dgm:t>
    </dgm:pt>
    <dgm:pt modelId="{2AB26B13-7024-4BDB-A1FE-981C1CC017A1}" type="sibTrans" cxnId="{85B78A23-9117-4A74-A7C5-60151A6B2326}">
      <dgm:prSet/>
      <dgm:spPr/>
      <dgm:t>
        <a:bodyPr/>
        <a:lstStyle/>
        <a:p>
          <a:endParaRPr lang="ru-RU"/>
        </a:p>
      </dgm:t>
    </dgm:pt>
    <dgm:pt modelId="{38310A42-A9A9-435E-AE6C-64E41527746E}" type="pres">
      <dgm:prSet presAssocID="{C0C2E2A0-FD6B-4587-BD0A-E4E1E203ECED}" presName="CompostProcess" presStyleCnt="0">
        <dgm:presLayoutVars>
          <dgm:dir/>
          <dgm:resizeHandles val="exact"/>
        </dgm:presLayoutVars>
      </dgm:prSet>
      <dgm:spPr/>
    </dgm:pt>
    <dgm:pt modelId="{1EB08A45-6992-44D8-BDC9-1FB269B1E3F0}" type="pres">
      <dgm:prSet presAssocID="{C0C2E2A0-FD6B-4587-BD0A-E4E1E203ECED}" presName="arrow" presStyleLbl="bgShp" presStyleIdx="0" presStyleCnt="1" custLinFactNeighborX="42358" custLinFactNeighborY="-401"/>
      <dgm:spPr/>
    </dgm:pt>
    <dgm:pt modelId="{B62F5CDC-AA18-4C34-B6A6-0BFCAD9E96DF}" type="pres">
      <dgm:prSet presAssocID="{C0C2E2A0-FD6B-4587-BD0A-E4E1E203ECED}" presName="linearProcess" presStyleCnt="0"/>
      <dgm:spPr/>
    </dgm:pt>
    <dgm:pt modelId="{7BDEC14E-275C-4FA1-B6B5-CBC279B459D2}" type="pres">
      <dgm:prSet presAssocID="{E4ADE7E3-B58B-416D-B5E1-25A153DACA4D}" presName="textNode" presStyleLbl="node1" presStyleIdx="0" presStyleCnt="3" custLinFactNeighborX="-10321" custLinFactNeighborY="-365">
        <dgm:presLayoutVars>
          <dgm:bulletEnabled val="1"/>
        </dgm:presLayoutVars>
      </dgm:prSet>
      <dgm:spPr/>
    </dgm:pt>
    <dgm:pt modelId="{40E6EF64-470E-427E-94C0-1822738D169F}" type="pres">
      <dgm:prSet presAssocID="{D985F231-FF03-4813-BF5F-4E946DB62CCD}" presName="sibTrans" presStyleCnt="0"/>
      <dgm:spPr/>
    </dgm:pt>
    <dgm:pt modelId="{D18F05D1-7010-435B-A603-B73BED1D7D68}" type="pres">
      <dgm:prSet presAssocID="{8BEAC5BB-8060-4780-81F3-E9384B8031E9}" presName="textNode" presStyleLbl="node1" presStyleIdx="1" presStyleCnt="3">
        <dgm:presLayoutVars>
          <dgm:bulletEnabled val="1"/>
        </dgm:presLayoutVars>
      </dgm:prSet>
      <dgm:spPr/>
    </dgm:pt>
    <dgm:pt modelId="{38713F02-50AE-4B7C-8B65-02DEA4BD3FF4}" type="pres">
      <dgm:prSet presAssocID="{96F89514-E1D0-4D86-AD5C-ED7A47B2FE8E}" presName="sibTrans" presStyleCnt="0"/>
      <dgm:spPr/>
    </dgm:pt>
    <dgm:pt modelId="{E5F07DC9-27DB-4717-B556-4643033BD1CE}" type="pres">
      <dgm:prSet presAssocID="{0417246F-832A-47ED-A958-3AE7780BD21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B78A23-9117-4A74-A7C5-60151A6B2326}" srcId="{C0C2E2A0-FD6B-4587-BD0A-E4E1E203ECED}" destId="{0417246F-832A-47ED-A958-3AE7780BD217}" srcOrd="2" destOrd="0" parTransId="{E27F0DE3-6D3F-4A89-AF80-A96043A7AB6B}" sibTransId="{2AB26B13-7024-4BDB-A1FE-981C1CC017A1}"/>
    <dgm:cxn modelId="{65E0232C-26A8-4BA7-B7C6-42AC80D2099D}" type="presOf" srcId="{8BEAC5BB-8060-4780-81F3-E9384B8031E9}" destId="{D18F05D1-7010-435B-A603-B73BED1D7D68}" srcOrd="0" destOrd="0" presId="urn:microsoft.com/office/officeart/2005/8/layout/hProcess9"/>
    <dgm:cxn modelId="{60B3725B-281E-469A-BAEA-A0A75129052C}" srcId="{C0C2E2A0-FD6B-4587-BD0A-E4E1E203ECED}" destId="{E4ADE7E3-B58B-416D-B5E1-25A153DACA4D}" srcOrd="0" destOrd="0" parTransId="{96339710-2124-4148-B6B9-2714A926C692}" sibTransId="{D985F231-FF03-4813-BF5F-4E946DB62CCD}"/>
    <dgm:cxn modelId="{4D0EE55D-2452-4341-9676-13A5596E5D1E}" srcId="{C0C2E2A0-FD6B-4587-BD0A-E4E1E203ECED}" destId="{8BEAC5BB-8060-4780-81F3-E9384B8031E9}" srcOrd="1" destOrd="0" parTransId="{9CB8977E-33BB-4FB7-91AE-E4C3A40F15D2}" sibTransId="{96F89514-E1D0-4D86-AD5C-ED7A47B2FE8E}"/>
    <dgm:cxn modelId="{B170436C-3C07-4AE0-91A7-A93B8FE45EC7}" type="presOf" srcId="{0417246F-832A-47ED-A958-3AE7780BD217}" destId="{E5F07DC9-27DB-4717-B556-4643033BD1CE}" srcOrd="0" destOrd="0" presId="urn:microsoft.com/office/officeart/2005/8/layout/hProcess9"/>
    <dgm:cxn modelId="{FFEEB18A-058C-4A19-9701-86DE5C9988C2}" type="presOf" srcId="{C0C2E2A0-FD6B-4587-BD0A-E4E1E203ECED}" destId="{38310A42-A9A9-435E-AE6C-64E41527746E}" srcOrd="0" destOrd="0" presId="urn:microsoft.com/office/officeart/2005/8/layout/hProcess9"/>
    <dgm:cxn modelId="{02660D95-86B6-4252-8BCD-D8C5E4EDF573}" type="presOf" srcId="{E4ADE7E3-B58B-416D-B5E1-25A153DACA4D}" destId="{7BDEC14E-275C-4FA1-B6B5-CBC279B459D2}" srcOrd="0" destOrd="0" presId="urn:microsoft.com/office/officeart/2005/8/layout/hProcess9"/>
    <dgm:cxn modelId="{0217515C-DD14-4217-B028-A7F8FD5B041A}" type="presParOf" srcId="{38310A42-A9A9-435E-AE6C-64E41527746E}" destId="{1EB08A45-6992-44D8-BDC9-1FB269B1E3F0}" srcOrd="0" destOrd="0" presId="urn:microsoft.com/office/officeart/2005/8/layout/hProcess9"/>
    <dgm:cxn modelId="{0DBCB852-4EB7-4676-8DA9-3ED2A5FAC432}" type="presParOf" srcId="{38310A42-A9A9-435E-AE6C-64E41527746E}" destId="{B62F5CDC-AA18-4C34-B6A6-0BFCAD9E96DF}" srcOrd="1" destOrd="0" presId="urn:microsoft.com/office/officeart/2005/8/layout/hProcess9"/>
    <dgm:cxn modelId="{54305540-FD3C-49CE-AE52-0E9B51592930}" type="presParOf" srcId="{B62F5CDC-AA18-4C34-B6A6-0BFCAD9E96DF}" destId="{7BDEC14E-275C-4FA1-B6B5-CBC279B459D2}" srcOrd="0" destOrd="0" presId="urn:microsoft.com/office/officeart/2005/8/layout/hProcess9"/>
    <dgm:cxn modelId="{DBD5EC53-909B-4EF9-A741-3F4215558274}" type="presParOf" srcId="{B62F5CDC-AA18-4C34-B6A6-0BFCAD9E96DF}" destId="{40E6EF64-470E-427E-94C0-1822738D169F}" srcOrd="1" destOrd="0" presId="urn:microsoft.com/office/officeart/2005/8/layout/hProcess9"/>
    <dgm:cxn modelId="{7D6E1DDD-F8CE-44BF-B2FC-661043FC985C}" type="presParOf" srcId="{B62F5CDC-AA18-4C34-B6A6-0BFCAD9E96DF}" destId="{D18F05D1-7010-435B-A603-B73BED1D7D68}" srcOrd="2" destOrd="0" presId="urn:microsoft.com/office/officeart/2005/8/layout/hProcess9"/>
    <dgm:cxn modelId="{2DB8F8EF-A9E0-442B-BD12-2A4B7AC370BD}" type="presParOf" srcId="{B62F5CDC-AA18-4C34-B6A6-0BFCAD9E96DF}" destId="{38713F02-50AE-4B7C-8B65-02DEA4BD3FF4}" srcOrd="3" destOrd="0" presId="urn:microsoft.com/office/officeart/2005/8/layout/hProcess9"/>
    <dgm:cxn modelId="{C29259CC-45EE-4681-BBA6-DA0B912F9B21}" type="presParOf" srcId="{B62F5CDC-AA18-4C34-B6A6-0BFCAD9E96DF}" destId="{E5F07DC9-27DB-4717-B556-4643033BD1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C2E2A0-FD6B-4587-BD0A-E4E1E203ECED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0"/>
      <dgm:spPr/>
    </dgm:pt>
    <dgm:pt modelId="{E4ADE7E3-B58B-416D-B5E1-25A153DACA4D}">
      <dgm:prSet phldrT="[Текст]" phldr="1"/>
      <dgm:spPr/>
      <dgm:t>
        <a:bodyPr/>
        <a:lstStyle/>
        <a:p>
          <a:endParaRPr lang="ru-RU"/>
        </a:p>
      </dgm:t>
    </dgm:pt>
    <dgm:pt modelId="{96339710-2124-4148-B6B9-2714A926C692}" type="parTrans" cxnId="{60B3725B-281E-469A-BAEA-A0A75129052C}">
      <dgm:prSet/>
      <dgm:spPr/>
      <dgm:t>
        <a:bodyPr/>
        <a:lstStyle/>
        <a:p>
          <a:endParaRPr lang="ru-RU"/>
        </a:p>
      </dgm:t>
    </dgm:pt>
    <dgm:pt modelId="{D985F231-FF03-4813-BF5F-4E946DB62CCD}" type="sibTrans" cxnId="{60B3725B-281E-469A-BAEA-A0A75129052C}">
      <dgm:prSet/>
      <dgm:spPr/>
      <dgm:t>
        <a:bodyPr/>
        <a:lstStyle/>
        <a:p>
          <a:endParaRPr lang="ru-RU"/>
        </a:p>
      </dgm:t>
    </dgm:pt>
    <dgm:pt modelId="{8BEAC5BB-8060-4780-81F3-E9384B8031E9}">
      <dgm:prSet phldrT="[Текст]" phldr="1"/>
      <dgm:spPr/>
      <dgm:t>
        <a:bodyPr/>
        <a:lstStyle/>
        <a:p>
          <a:endParaRPr lang="ru-RU" dirty="0"/>
        </a:p>
      </dgm:t>
    </dgm:pt>
    <dgm:pt modelId="{9CB8977E-33BB-4FB7-91AE-E4C3A40F15D2}" type="parTrans" cxnId="{4D0EE55D-2452-4341-9676-13A5596E5D1E}">
      <dgm:prSet/>
      <dgm:spPr/>
      <dgm:t>
        <a:bodyPr/>
        <a:lstStyle/>
        <a:p>
          <a:endParaRPr lang="ru-RU"/>
        </a:p>
      </dgm:t>
    </dgm:pt>
    <dgm:pt modelId="{96F89514-E1D0-4D86-AD5C-ED7A47B2FE8E}" type="sibTrans" cxnId="{4D0EE55D-2452-4341-9676-13A5596E5D1E}">
      <dgm:prSet/>
      <dgm:spPr/>
      <dgm:t>
        <a:bodyPr/>
        <a:lstStyle/>
        <a:p>
          <a:endParaRPr lang="ru-RU"/>
        </a:p>
      </dgm:t>
    </dgm:pt>
    <dgm:pt modelId="{0417246F-832A-47ED-A958-3AE7780BD217}">
      <dgm:prSet phldrT="[Текст]" phldr="1"/>
      <dgm:spPr/>
      <dgm:t>
        <a:bodyPr/>
        <a:lstStyle/>
        <a:p>
          <a:endParaRPr lang="ru-RU" dirty="0"/>
        </a:p>
      </dgm:t>
    </dgm:pt>
    <dgm:pt modelId="{E27F0DE3-6D3F-4A89-AF80-A96043A7AB6B}" type="parTrans" cxnId="{85B78A23-9117-4A74-A7C5-60151A6B2326}">
      <dgm:prSet/>
      <dgm:spPr/>
      <dgm:t>
        <a:bodyPr/>
        <a:lstStyle/>
        <a:p>
          <a:endParaRPr lang="ru-RU"/>
        </a:p>
      </dgm:t>
    </dgm:pt>
    <dgm:pt modelId="{2AB26B13-7024-4BDB-A1FE-981C1CC017A1}" type="sibTrans" cxnId="{85B78A23-9117-4A74-A7C5-60151A6B2326}">
      <dgm:prSet/>
      <dgm:spPr/>
      <dgm:t>
        <a:bodyPr/>
        <a:lstStyle/>
        <a:p>
          <a:endParaRPr lang="ru-RU"/>
        </a:p>
      </dgm:t>
    </dgm:pt>
    <dgm:pt modelId="{38310A42-A9A9-435E-AE6C-64E41527746E}" type="pres">
      <dgm:prSet presAssocID="{C0C2E2A0-FD6B-4587-BD0A-E4E1E203ECED}" presName="CompostProcess" presStyleCnt="0">
        <dgm:presLayoutVars>
          <dgm:dir/>
          <dgm:resizeHandles val="exact"/>
        </dgm:presLayoutVars>
      </dgm:prSet>
      <dgm:spPr/>
    </dgm:pt>
    <dgm:pt modelId="{1EB08A45-6992-44D8-BDC9-1FB269B1E3F0}" type="pres">
      <dgm:prSet presAssocID="{C0C2E2A0-FD6B-4587-BD0A-E4E1E203ECED}" presName="arrow" presStyleLbl="bgShp" presStyleIdx="0" presStyleCnt="1" custLinFactNeighborX="42358" custLinFactNeighborY="-401"/>
      <dgm:spPr/>
    </dgm:pt>
    <dgm:pt modelId="{B62F5CDC-AA18-4C34-B6A6-0BFCAD9E96DF}" type="pres">
      <dgm:prSet presAssocID="{C0C2E2A0-FD6B-4587-BD0A-E4E1E203ECED}" presName="linearProcess" presStyleCnt="0"/>
      <dgm:spPr/>
    </dgm:pt>
    <dgm:pt modelId="{7BDEC14E-275C-4FA1-B6B5-CBC279B459D2}" type="pres">
      <dgm:prSet presAssocID="{E4ADE7E3-B58B-416D-B5E1-25A153DACA4D}" presName="textNode" presStyleLbl="node1" presStyleIdx="0" presStyleCnt="3" custLinFactNeighborX="-10321" custLinFactNeighborY="-365">
        <dgm:presLayoutVars>
          <dgm:bulletEnabled val="1"/>
        </dgm:presLayoutVars>
      </dgm:prSet>
      <dgm:spPr/>
    </dgm:pt>
    <dgm:pt modelId="{40E6EF64-470E-427E-94C0-1822738D169F}" type="pres">
      <dgm:prSet presAssocID="{D985F231-FF03-4813-BF5F-4E946DB62CCD}" presName="sibTrans" presStyleCnt="0"/>
      <dgm:spPr/>
    </dgm:pt>
    <dgm:pt modelId="{D18F05D1-7010-435B-A603-B73BED1D7D68}" type="pres">
      <dgm:prSet presAssocID="{8BEAC5BB-8060-4780-81F3-E9384B8031E9}" presName="textNode" presStyleLbl="node1" presStyleIdx="1" presStyleCnt="3">
        <dgm:presLayoutVars>
          <dgm:bulletEnabled val="1"/>
        </dgm:presLayoutVars>
      </dgm:prSet>
      <dgm:spPr/>
    </dgm:pt>
    <dgm:pt modelId="{38713F02-50AE-4B7C-8B65-02DEA4BD3FF4}" type="pres">
      <dgm:prSet presAssocID="{96F89514-E1D0-4D86-AD5C-ED7A47B2FE8E}" presName="sibTrans" presStyleCnt="0"/>
      <dgm:spPr/>
    </dgm:pt>
    <dgm:pt modelId="{E5F07DC9-27DB-4717-B556-4643033BD1CE}" type="pres">
      <dgm:prSet presAssocID="{0417246F-832A-47ED-A958-3AE7780BD21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85B78A23-9117-4A74-A7C5-60151A6B2326}" srcId="{C0C2E2A0-FD6B-4587-BD0A-E4E1E203ECED}" destId="{0417246F-832A-47ED-A958-3AE7780BD217}" srcOrd="2" destOrd="0" parTransId="{E27F0DE3-6D3F-4A89-AF80-A96043A7AB6B}" sibTransId="{2AB26B13-7024-4BDB-A1FE-981C1CC017A1}"/>
    <dgm:cxn modelId="{65E0232C-26A8-4BA7-B7C6-42AC80D2099D}" type="presOf" srcId="{8BEAC5BB-8060-4780-81F3-E9384B8031E9}" destId="{D18F05D1-7010-435B-A603-B73BED1D7D68}" srcOrd="0" destOrd="0" presId="urn:microsoft.com/office/officeart/2005/8/layout/hProcess9"/>
    <dgm:cxn modelId="{60B3725B-281E-469A-BAEA-A0A75129052C}" srcId="{C0C2E2A0-FD6B-4587-BD0A-E4E1E203ECED}" destId="{E4ADE7E3-B58B-416D-B5E1-25A153DACA4D}" srcOrd="0" destOrd="0" parTransId="{96339710-2124-4148-B6B9-2714A926C692}" sibTransId="{D985F231-FF03-4813-BF5F-4E946DB62CCD}"/>
    <dgm:cxn modelId="{4D0EE55D-2452-4341-9676-13A5596E5D1E}" srcId="{C0C2E2A0-FD6B-4587-BD0A-E4E1E203ECED}" destId="{8BEAC5BB-8060-4780-81F3-E9384B8031E9}" srcOrd="1" destOrd="0" parTransId="{9CB8977E-33BB-4FB7-91AE-E4C3A40F15D2}" sibTransId="{96F89514-E1D0-4D86-AD5C-ED7A47B2FE8E}"/>
    <dgm:cxn modelId="{B170436C-3C07-4AE0-91A7-A93B8FE45EC7}" type="presOf" srcId="{0417246F-832A-47ED-A958-3AE7780BD217}" destId="{E5F07DC9-27DB-4717-B556-4643033BD1CE}" srcOrd="0" destOrd="0" presId="urn:microsoft.com/office/officeart/2005/8/layout/hProcess9"/>
    <dgm:cxn modelId="{FFEEB18A-058C-4A19-9701-86DE5C9988C2}" type="presOf" srcId="{C0C2E2A0-FD6B-4587-BD0A-E4E1E203ECED}" destId="{38310A42-A9A9-435E-AE6C-64E41527746E}" srcOrd="0" destOrd="0" presId="urn:microsoft.com/office/officeart/2005/8/layout/hProcess9"/>
    <dgm:cxn modelId="{02660D95-86B6-4252-8BCD-D8C5E4EDF573}" type="presOf" srcId="{E4ADE7E3-B58B-416D-B5E1-25A153DACA4D}" destId="{7BDEC14E-275C-4FA1-B6B5-CBC279B459D2}" srcOrd="0" destOrd="0" presId="urn:microsoft.com/office/officeart/2005/8/layout/hProcess9"/>
    <dgm:cxn modelId="{0217515C-DD14-4217-B028-A7F8FD5B041A}" type="presParOf" srcId="{38310A42-A9A9-435E-AE6C-64E41527746E}" destId="{1EB08A45-6992-44D8-BDC9-1FB269B1E3F0}" srcOrd="0" destOrd="0" presId="urn:microsoft.com/office/officeart/2005/8/layout/hProcess9"/>
    <dgm:cxn modelId="{0DBCB852-4EB7-4676-8DA9-3ED2A5FAC432}" type="presParOf" srcId="{38310A42-A9A9-435E-AE6C-64E41527746E}" destId="{B62F5CDC-AA18-4C34-B6A6-0BFCAD9E96DF}" srcOrd="1" destOrd="0" presId="urn:microsoft.com/office/officeart/2005/8/layout/hProcess9"/>
    <dgm:cxn modelId="{54305540-FD3C-49CE-AE52-0E9B51592930}" type="presParOf" srcId="{B62F5CDC-AA18-4C34-B6A6-0BFCAD9E96DF}" destId="{7BDEC14E-275C-4FA1-B6B5-CBC279B459D2}" srcOrd="0" destOrd="0" presId="urn:microsoft.com/office/officeart/2005/8/layout/hProcess9"/>
    <dgm:cxn modelId="{DBD5EC53-909B-4EF9-A741-3F4215558274}" type="presParOf" srcId="{B62F5CDC-AA18-4C34-B6A6-0BFCAD9E96DF}" destId="{40E6EF64-470E-427E-94C0-1822738D169F}" srcOrd="1" destOrd="0" presId="urn:microsoft.com/office/officeart/2005/8/layout/hProcess9"/>
    <dgm:cxn modelId="{7D6E1DDD-F8CE-44BF-B2FC-661043FC985C}" type="presParOf" srcId="{B62F5CDC-AA18-4C34-B6A6-0BFCAD9E96DF}" destId="{D18F05D1-7010-435B-A603-B73BED1D7D68}" srcOrd="2" destOrd="0" presId="urn:microsoft.com/office/officeart/2005/8/layout/hProcess9"/>
    <dgm:cxn modelId="{2DB8F8EF-A9E0-442B-BD12-2A4B7AC370BD}" type="presParOf" srcId="{B62F5CDC-AA18-4C34-B6A6-0BFCAD9E96DF}" destId="{38713F02-50AE-4B7C-8B65-02DEA4BD3FF4}" srcOrd="3" destOrd="0" presId="urn:microsoft.com/office/officeart/2005/8/layout/hProcess9"/>
    <dgm:cxn modelId="{C29259CC-45EE-4681-BBA6-DA0B912F9B21}" type="presParOf" srcId="{B62F5CDC-AA18-4C34-B6A6-0BFCAD9E96DF}" destId="{E5F07DC9-27DB-4717-B556-4643033BD1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16E577-7994-4A36-AF6D-D13093C94FA9}" type="doc">
      <dgm:prSet loTypeId="urn:microsoft.com/office/officeart/2005/8/layout/pyramid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C352DA6-F0E0-4F51-ADCB-F18B58404188}">
      <dgm:prSet phldrT="[Текст]" custT="1"/>
      <dgm:spPr/>
      <dgm:t>
        <a:bodyPr/>
        <a:lstStyle/>
        <a:p>
          <a:r>
            <a:rPr lang="ru-RU" sz="1050" b="1" dirty="0">
              <a:solidFill>
                <a:srgbClr val="002060"/>
              </a:solidFill>
            </a:rPr>
            <a:t>Избыточная активация через </a:t>
          </a:r>
          <a:r>
            <a:rPr lang="en-US" sz="1050" b="1" u="sng" dirty="0">
              <a:solidFill>
                <a:srgbClr val="002060"/>
              </a:solidFill>
            </a:rPr>
            <a:t>TLR- </a:t>
          </a:r>
          <a:r>
            <a:rPr lang="ru-RU" sz="1050" b="1" u="sng" dirty="0">
              <a:solidFill>
                <a:srgbClr val="002060"/>
              </a:solidFill>
            </a:rPr>
            <a:t>и </a:t>
          </a:r>
          <a:r>
            <a:rPr lang="en-US" sz="1050" b="1" u="sng" dirty="0">
              <a:solidFill>
                <a:srgbClr val="002060"/>
              </a:solidFill>
            </a:rPr>
            <a:t>RLR- </a:t>
          </a:r>
          <a:r>
            <a:rPr lang="ru-RU" sz="1050" b="1" dirty="0">
              <a:solidFill>
                <a:srgbClr val="002060"/>
              </a:solidFill>
            </a:rPr>
            <a:t>продукции цитокинов (</a:t>
          </a:r>
          <a:r>
            <a:rPr lang="ru-RU" sz="1050" b="1" dirty="0" err="1">
              <a:solidFill>
                <a:srgbClr val="002060"/>
              </a:solidFill>
            </a:rPr>
            <a:t>цитокиновый</a:t>
          </a:r>
          <a:r>
            <a:rPr lang="ru-RU" sz="1050" b="1" dirty="0">
              <a:solidFill>
                <a:srgbClr val="002060"/>
              </a:solidFill>
            </a:rPr>
            <a:t> шторм) и цитокин-опосредованное повреждение </a:t>
          </a:r>
          <a:r>
            <a:rPr lang="ru-RU" sz="1050" b="1" dirty="0" err="1">
              <a:solidFill>
                <a:srgbClr val="002060"/>
              </a:solidFill>
            </a:rPr>
            <a:t>эпителиоцитов</a:t>
          </a:r>
          <a:r>
            <a:rPr lang="ru-RU" sz="1050" b="1" dirty="0">
              <a:solidFill>
                <a:srgbClr val="002060"/>
              </a:solidFill>
            </a:rPr>
            <a:t> и </a:t>
          </a:r>
          <a:r>
            <a:rPr lang="ru-RU" sz="1050" b="1" dirty="0" err="1">
              <a:solidFill>
                <a:srgbClr val="002060"/>
              </a:solidFill>
            </a:rPr>
            <a:t>эндотелиоцитов</a:t>
          </a:r>
          <a:r>
            <a:rPr lang="ru-RU" sz="1050" b="1" dirty="0">
              <a:solidFill>
                <a:srgbClr val="002060"/>
              </a:solidFill>
            </a:rPr>
            <a:t>, повышение сосудистой проницаемости</a:t>
          </a:r>
        </a:p>
      </dgm:t>
    </dgm:pt>
    <dgm:pt modelId="{6BFFC781-26D5-4EA2-BA90-34679E6851BD}" type="parTrans" cxnId="{74689978-D448-4292-8516-5ED742F79CA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05DBB0A-358E-4ADD-9702-0C34A10DD844}" type="sibTrans" cxnId="{74689978-D448-4292-8516-5ED742F79CA2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A16D5916-B72F-46DC-81EF-025805398399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активации макрофагов по альтернативному типу (М2), который не является </a:t>
          </a:r>
          <a:r>
            <a:rPr lang="ru-RU" b="1" dirty="0" err="1">
              <a:solidFill>
                <a:srgbClr val="002060"/>
              </a:solidFill>
            </a:rPr>
            <a:t>протективным</a:t>
          </a:r>
          <a:r>
            <a:rPr lang="ru-RU" b="1" dirty="0">
              <a:solidFill>
                <a:srgbClr val="002060"/>
              </a:solidFill>
            </a:rPr>
            <a:t> при вирусных инфекциях, но способствует развитию интерстициальной пневмонии и фиброза легкого</a:t>
          </a:r>
        </a:p>
      </dgm:t>
    </dgm:pt>
    <dgm:pt modelId="{881131B9-961B-4D2F-8F09-DF5E309407BC}" type="parTrans" cxnId="{79F9D197-DD3E-41F7-94EA-36BA0DC4E8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4AB8A15-24BD-4F57-8830-B6D072049374}" type="sibTrans" cxnId="{79F9D197-DD3E-41F7-94EA-36BA0DC4E8A6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F75A83C4-29C4-4B1F-B941-EFCF08B540A4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активации Т-клеток по </a:t>
          </a:r>
          <a:r>
            <a:rPr lang="en-US" b="1" dirty="0">
              <a:solidFill>
                <a:srgbClr val="002060"/>
              </a:solidFill>
            </a:rPr>
            <a:t>Th</a:t>
          </a:r>
          <a:r>
            <a:rPr lang="ru-RU" b="1" dirty="0">
              <a:solidFill>
                <a:srgbClr val="002060"/>
              </a:solidFill>
            </a:rPr>
            <a:t>2-типу, который также не является </a:t>
          </a:r>
          <a:r>
            <a:rPr lang="ru-RU" b="1" dirty="0" err="1">
              <a:solidFill>
                <a:srgbClr val="002060"/>
              </a:solidFill>
            </a:rPr>
            <a:t>протективным</a:t>
          </a:r>
          <a:endParaRPr lang="ru-RU" b="1" dirty="0">
            <a:solidFill>
              <a:srgbClr val="002060"/>
            </a:solidFill>
          </a:endParaRPr>
        </a:p>
      </dgm:t>
    </dgm:pt>
    <dgm:pt modelId="{7A9197E1-77F6-4206-8A65-65692C94B78A}" type="parTrans" cxnId="{8EC770CF-7E0F-477F-BE52-EB4452FAD08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5EFDE81-8D03-47A0-980F-C3592756839F}" type="sibTrans" cxnId="{8EC770CF-7E0F-477F-BE52-EB4452FAD08F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C77457F8-7DB9-4163-91F9-C531AD0317EE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Развитие ОРДС</a:t>
          </a:r>
        </a:p>
      </dgm:t>
    </dgm:pt>
    <dgm:pt modelId="{4F48760A-55B9-4DA4-A733-9919B1985D5E}" type="parTrans" cxnId="{F349436B-3B98-4319-8D0E-2EB1C7B4C3C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D21F8FE1-8CC5-47DD-A498-E3B941D036D0}" type="sibTrans" cxnId="{F349436B-3B98-4319-8D0E-2EB1C7B4C3C8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8FC8C3D-8C2C-402A-9BB2-C0A4BFF1C307}">
      <dgm:prSet phldrT="[Текст]"/>
      <dgm:spPr/>
      <dgm:t>
        <a:bodyPr/>
        <a:lstStyle/>
        <a:p>
          <a:r>
            <a:rPr lang="ru-RU" b="1" dirty="0">
              <a:solidFill>
                <a:srgbClr val="002060"/>
              </a:solidFill>
            </a:rPr>
            <a:t>Поражение других органов и тканей с формированием ПОН</a:t>
          </a:r>
        </a:p>
      </dgm:t>
    </dgm:pt>
    <dgm:pt modelId="{D9849A33-86D3-45F2-AF96-28295B196BB0}" type="parTrans" cxnId="{5B4A0FAD-2977-4776-901A-399DD422B7F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51D48F80-5260-40F0-9F7A-E403E600A4B1}" type="sibTrans" cxnId="{5B4A0FAD-2977-4776-901A-399DD422B7F4}">
      <dgm:prSet/>
      <dgm:spPr/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E76C81DA-14C7-46C5-B576-100889A6A944}" type="pres">
      <dgm:prSet presAssocID="{C616E577-7994-4A36-AF6D-D13093C94FA9}" presName="compositeShape" presStyleCnt="0">
        <dgm:presLayoutVars>
          <dgm:dir/>
          <dgm:resizeHandles/>
        </dgm:presLayoutVars>
      </dgm:prSet>
      <dgm:spPr/>
    </dgm:pt>
    <dgm:pt modelId="{0C094F29-1032-4AEC-8A88-0B679BB7FDDE}" type="pres">
      <dgm:prSet presAssocID="{C616E577-7994-4A36-AF6D-D13093C94FA9}" presName="pyramid" presStyleLbl="node1" presStyleIdx="0" presStyleCnt="1"/>
      <dgm:spPr/>
    </dgm:pt>
    <dgm:pt modelId="{5610E4E2-77CD-499C-8A97-EC221802A7BA}" type="pres">
      <dgm:prSet presAssocID="{C616E577-7994-4A36-AF6D-D13093C94FA9}" presName="theList" presStyleCnt="0"/>
      <dgm:spPr/>
    </dgm:pt>
    <dgm:pt modelId="{EFFB89C1-23F5-48FE-B8E8-A7AD20D5569B}" type="pres">
      <dgm:prSet presAssocID="{4C352DA6-F0E0-4F51-ADCB-F18B58404188}" presName="aNode" presStyleLbl="fgAcc1" presStyleIdx="0" presStyleCnt="5">
        <dgm:presLayoutVars>
          <dgm:bulletEnabled val="1"/>
        </dgm:presLayoutVars>
      </dgm:prSet>
      <dgm:spPr/>
    </dgm:pt>
    <dgm:pt modelId="{695E3B01-90D0-4CBC-9D0A-9853161144B5}" type="pres">
      <dgm:prSet presAssocID="{4C352DA6-F0E0-4F51-ADCB-F18B58404188}" presName="aSpace" presStyleCnt="0"/>
      <dgm:spPr/>
    </dgm:pt>
    <dgm:pt modelId="{9A48CF72-3124-4776-AF98-BE10C66AFAF9}" type="pres">
      <dgm:prSet presAssocID="{A16D5916-B72F-46DC-81EF-025805398399}" presName="aNode" presStyleLbl="fgAcc1" presStyleIdx="1" presStyleCnt="5">
        <dgm:presLayoutVars>
          <dgm:bulletEnabled val="1"/>
        </dgm:presLayoutVars>
      </dgm:prSet>
      <dgm:spPr/>
    </dgm:pt>
    <dgm:pt modelId="{C348AE05-6F4B-48ED-901E-B41BBCD8782E}" type="pres">
      <dgm:prSet presAssocID="{A16D5916-B72F-46DC-81EF-025805398399}" presName="aSpace" presStyleCnt="0"/>
      <dgm:spPr/>
    </dgm:pt>
    <dgm:pt modelId="{A1E5EA88-F762-4B0A-9484-1C29363980D1}" type="pres">
      <dgm:prSet presAssocID="{F75A83C4-29C4-4B1F-B941-EFCF08B540A4}" presName="aNode" presStyleLbl="fgAcc1" presStyleIdx="2" presStyleCnt="5">
        <dgm:presLayoutVars>
          <dgm:bulletEnabled val="1"/>
        </dgm:presLayoutVars>
      </dgm:prSet>
      <dgm:spPr/>
    </dgm:pt>
    <dgm:pt modelId="{7876ABC7-5AF3-46E3-8D8D-7873064E4400}" type="pres">
      <dgm:prSet presAssocID="{F75A83C4-29C4-4B1F-B941-EFCF08B540A4}" presName="aSpace" presStyleCnt="0"/>
      <dgm:spPr/>
    </dgm:pt>
    <dgm:pt modelId="{9AD0355B-18D3-4C65-A5B9-5FEB8B1B699B}" type="pres">
      <dgm:prSet presAssocID="{C77457F8-7DB9-4163-91F9-C531AD0317EE}" presName="aNode" presStyleLbl="fgAcc1" presStyleIdx="3" presStyleCnt="5">
        <dgm:presLayoutVars>
          <dgm:bulletEnabled val="1"/>
        </dgm:presLayoutVars>
      </dgm:prSet>
      <dgm:spPr/>
    </dgm:pt>
    <dgm:pt modelId="{4C4C5441-C3F5-44E4-9782-93D523C14D1B}" type="pres">
      <dgm:prSet presAssocID="{C77457F8-7DB9-4163-91F9-C531AD0317EE}" presName="aSpace" presStyleCnt="0"/>
      <dgm:spPr/>
    </dgm:pt>
    <dgm:pt modelId="{B26F82FB-E340-4E1A-AC1C-88C6E4FD117B}" type="pres">
      <dgm:prSet presAssocID="{68FC8C3D-8C2C-402A-9BB2-C0A4BFF1C307}" presName="aNode" presStyleLbl="fgAcc1" presStyleIdx="4" presStyleCnt="5">
        <dgm:presLayoutVars>
          <dgm:bulletEnabled val="1"/>
        </dgm:presLayoutVars>
      </dgm:prSet>
      <dgm:spPr/>
    </dgm:pt>
    <dgm:pt modelId="{8ADADF20-F499-45EA-A2EE-AD6384E96DE6}" type="pres">
      <dgm:prSet presAssocID="{68FC8C3D-8C2C-402A-9BB2-C0A4BFF1C307}" presName="aSpace" presStyleCnt="0"/>
      <dgm:spPr/>
    </dgm:pt>
  </dgm:ptLst>
  <dgm:cxnLst>
    <dgm:cxn modelId="{37428C0A-2216-4773-9934-8D80B7A72F61}" type="presOf" srcId="{F75A83C4-29C4-4B1F-B941-EFCF08B540A4}" destId="{A1E5EA88-F762-4B0A-9484-1C29363980D1}" srcOrd="0" destOrd="0" presId="urn:microsoft.com/office/officeart/2005/8/layout/pyramid2"/>
    <dgm:cxn modelId="{90725824-C31C-4E39-95B9-990DB1BA3649}" type="presOf" srcId="{A16D5916-B72F-46DC-81EF-025805398399}" destId="{9A48CF72-3124-4776-AF98-BE10C66AFAF9}" srcOrd="0" destOrd="0" presId="urn:microsoft.com/office/officeart/2005/8/layout/pyramid2"/>
    <dgm:cxn modelId="{770D5B32-BDC9-4792-9DD4-DFC1426F8167}" type="presOf" srcId="{C616E577-7994-4A36-AF6D-D13093C94FA9}" destId="{E76C81DA-14C7-46C5-B576-100889A6A944}" srcOrd="0" destOrd="0" presId="urn:microsoft.com/office/officeart/2005/8/layout/pyramid2"/>
    <dgm:cxn modelId="{F349436B-3B98-4319-8D0E-2EB1C7B4C3C8}" srcId="{C616E577-7994-4A36-AF6D-D13093C94FA9}" destId="{C77457F8-7DB9-4163-91F9-C531AD0317EE}" srcOrd="3" destOrd="0" parTransId="{4F48760A-55B9-4DA4-A733-9919B1985D5E}" sibTransId="{D21F8FE1-8CC5-47DD-A498-E3B941D036D0}"/>
    <dgm:cxn modelId="{74689978-D448-4292-8516-5ED742F79CA2}" srcId="{C616E577-7994-4A36-AF6D-D13093C94FA9}" destId="{4C352DA6-F0E0-4F51-ADCB-F18B58404188}" srcOrd="0" destOrd="0" parTransId="{6BFFC781-26D5-4EA2-BA90-34679E6851BD}" sibTransId="{A05DBB0A-358E-4ADD-9702-0C34A10DD844}"/>
    <dgm:cxn modelId="{79F9D197-DD3E-41F7-94EA-36BA0DC4E8A6}" srcId="{C616E577-7994-4A36-AF6D-D13093C94FA9}" destId="{A16D5916-B72F-46DC-81EF-025805398399}" srcOrd="1" destOrd="0" parTransId="{881131B9-961B-4D2F-8F09-DF5E309407BC}" sibTransId="{64AB8A15-24BD-4F57-8830-B6D072049374}"/>
    <dgm:cxn modelId="{ACCD9B98-A428-4C15-9B2D-51AFADEC0F27}" type="presOf" srcId="{4C352DA6-F0E0-4F51-ADCB-F18B58404188}" destId="{EFFB89C1-23F5-48FE-B8E8-A7AD20D5569B}" srcOrd="0" destOrd="0" presId="urn:microsoft.com/office/officeart/2005/8/layout/pyramid2"/>
    <dgm:cxn modelId="{6BF840A6-1DEC-43D2-9444-52D504956D8F}" type="presOf" srcId="{68FC8C3D-8C2C-402A-9BB2-C0A4BFF1C307}" destId="{B26F82FB-E340-4E1A-AC1C-88C6E4FD117B}" srcOrd="0" destOrd="0" presId="urn:microsoft.com/office/officeart/2005/8/layout/pyramid2"/>
    <dgm:cxn modelId="{5B4A0FAD-2977-4776-901A-399DD422B7F4}" srcId="{C616E577-7994-4A36-AF6D-D13093C94FA9}" destId="{68FC8C3D-8C2C-402A-9BB2-C0A4BFF1C307}" srcOrd="4" destOrd="0" parTransId="{D9849A33-86D3-45F2-AF96-28295B196BB0}" sibTransId="{51D48F80-5260-40F0-9F7A-E403E600A4B1}"/>
    <dgm:cxn modelId="{8EC770CF-7E0F-477F-BE52-EB4452FAD08F}" srcId="{C616E577-7994-4A36-AF6D-D13093C94FA9}" destId="{F75A83C4-29C4-4B1F-B941-EFCF08B540A4}" srcOrd="2" destOrd="0" parTransId="{7A9197E1-77F6-4206-8A65-65692C94B78A}" sibTransId="{E5EFDE81-8D03-47A0-980F-C3592756839F}"/>
    <dgm:cxn modelId="{C29D8DF8-FB58-4721-8DD5-23ED53589A1B}" type="presOf" srcId="{C77457F8-7DB9-4163-91F9-C531AD0317EE}" destId="{9AD0355B-18D3-4C65-A5B9-5FEB8B1B699B}" srcOrd="0" destOrd="0" presId="urn:microsoft.com/office/officeart/2005/8/layout/pyramid2"/>
    <dgm:cxn modelId="{782C3DE0-3AEA-4D9B-828A-3366596826AB}" type="presParOf" srcId="{E76C81DA-14C7-46C5-B576-100889A6A944}" destId="{0C094F29-1032-4AEC-8A88-0B679BB7FDDE}" srcOrd="0" destOrd="0" presId="urn:microsoft.com/office/officeart/2005/8/layout/pyramid2"/>
    <dgm:cxn modelId="{6891C398-8F33-4F4F-8E67-823798341DE0}" type="presParOf" srcId="{E76C81DA-14C7-46C5-B576-100889A6A944}" destId="{5610E4E2-77CD-499C-8A97-EC221802A7BA}" srcOrd="1" destOrd="0" presId="urn:microsoft.com/office/officeart/2005/8/layout/pyramid2"/>
    <dgm:cxn modelId="{697D5203-874D-4840-A034-9AAF3AC852E9}" type="presParOf" srcId="{5610E4E2-77CD-499C-8A97-EC221802A7BA}" destId="{EFFB89C1-23F5-48FE-B8E8-A7AD20D5569B}" srcOrd="0" destOrd="0" presId="urn:microsoft.com/office/officeart/2005/8/layout/pyramid2"/>
    <dgm:cxn modelId="{7BB44555-1170-44B8-AFEA-D413E60DAF81}" type="presParOf" srcId="{5610E4E2-77CD-499C-8A97-EC221802A7BA}" destId="{695E3B01-90D0-4CBC-9D0A-9853161144B5}" srcOrd="1" destOrd="0" presId="urn:microsoft.com/office/officeart/2005/8/layout/pyramid2"/>
    <dgm:cxn modelId="{2D00CCBA-7AEA-4518-AA69-75A9F9EA53C0}" type="presParOf" srcId="{5610E4E2-77CD-499C-8A97-EC221802A7BA}" destId="{9A48CF72-3124-4776-AF98-BE10C66AFAF9}" srcOrd="2" destOrd="0" presId="urn:microsoft.com/office/officeart/2005/8/layout/pyramid2"/>
    <dgm:cxn modelId="{7AF7F173-FC74-42E6-90FA-864E85945895}" type="presParOf" srcId="{5610E4E2-77CD-499C-8A97-EC221802A7BA}" destId="{C348AE05-6F4B-48ED-901E-B41BBCD8782E}" srcOrd="3" destOrd="0" presId="urn:microsoft.com/office/officeart/2005/8/layout/pyramid2"/>
    <dgm:cxn modelId="{7A09CDB2-2375-4A7C-B5BA-42A5311BFE74}" type="presParOf" srcId="{5610E4E2-77CD-499C-8A97-EC221802A7BA}" destId="{A1E5EA88-F762-4B0A-9484-1C29363980D1}" srcOrd="4" destOrd="0" presId="urn:microsoft.com/office/officeart/2005/8/layout/pyramid2"/>
    <dgm:cxn modelId="{C9D18E6E-AF85-4999-8FEB-49E5E21B247E}" type="presParOf" srcId="{5610E4E2-77CD-499C-8A97-EC221802A7BA}" destId="{7876ABC7-5AF3-46E3-8D8D-7873064E4400}" srcOrd="5" destOrd="0" presId="urn:microsoft.com/office/officeart/2005/8/layout/pyramid2"/>
    <dgm:cxn modelId="{BCC39626-3C8A-4D42-91C2-AD31A393E1E9}" type="presParOf" srcId="{5610E4E2-77CD-499C-8A97-EC221802A7BA}" destId="{9AD0355B-18D3-4C65-A5B9-5FEB8B1B699B}" srcOrd="6" destOrd="0" presId="urn:microsoft.com/office/officeart/2005/8/layout/pyramid2"/>
    <dgm:cxn modelId="{79E80A6F-05DB-485E-B09E-AF61FD2DAEC9}" type="presParOf" srcId="{5610E4E2-77CD-499C-8A97-EC221802A7BA}" destId="{4C4C5441-C3F5-44E4-9782-93D523C14D1B}" srcOrd="7" destOrd="0" presId="urn:microsoft.com/office/officeart/2005/8/layout/pyramid2"/>
    <dgm:cxn modelId="{32ECDD75-B551-4424-B271-3A123D59EC3C}" type="presParOf" srcId="{5610E4E2-77CD-499C-8A97-EC221802A7BA}" destId="{B26F82FB-E340-4E1A-AC1C-88C6E4FD117B}" srcOrd="8" destOrd="0" presId="urn:microsoft.com/office/officeart/2005/8/layout/pyramid2"/>
    <dgm:cxn modelId="{083D3A6C-7321-425F-8A44-751332AF9529}" type="presParOf" srcId="{5610E4E2-77CD-499C-8A97-EC221802A7BA}" destId="{8ADADF20-F499-45EA-A2EE-AD6384E96DE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BDF084-4F88-4EA3-BED8-6987548896F9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50611F-F024-4B8F-98FA-14A2CDA5E687}">
      <dgm:prSet/>
      <dgm:spPr/>
      <dgm:t>
        <a:bodyPr/>
        <a:lstStyle/>
        <a:p>
          <a:r>
            <a:rPr lang="ru-RU" b="1"/>
            <a:t>Факты про</a:t>
          </a:r>
          <a:r>
            <a:rPr lang="en-US" b="1"/>
            <a:t> COVID-19</a:t>
          </a:r>
          <a:r>
            <a:rPr lang="ru-RU" b="1"/>
            <a:t>, нашедшие консенсус</a:t>
          </a:r>
          <a:r>
            <a:rPr lang="ru-RU"/>
            <a:t>:</a:t>
          </a:r>
        </a:p>
      </dgm:t>
    </dgm:pt>
    <dgm:pt modelId="{20183060-0A54-4DDE-A353-1F580DF63284}" type="parTrans" cxnId="{8F00AF13-8726-43C9-865E-9B3BCE4012A0}">
      <dgm:prSet/>
      <dgm:spPr/>
      <dgm:t>
        <a:bodyPr/>
        <a:lstStyle/>
        <a:p>
          <a:endParaRPr lang="ru-RU"/>
        </a:p>
      </dgm:t>
    </dgm:pt>
    <dgm:pt modelId="{1EA7D4A6-0C26-4A08-91BE-B22EC57507F8}" type="sibTrans" cxnId="{8F00AF13-8726-43C9-865E-9B3BCE4012A0}">
      <dgm:prSet/>
      <dgm:spPr/>
      <dgm:t>
        <a:bodyPr/>
        <a:lstStyle/>
        <a:p>
          <a:endParaRPr lang="ru-RU"/>
        </a:p>
      </dgm:t>
    </dgm:pt>
    <dgm:pt modelId="{6543A6E8-F428-409C-A907-A5B5117ACDF6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Возбудитель идентифицирован как </a:t>
          </a:r>
          <a:r>
            <a:rPr lang="en-US" b="1" dirty="0">
              <a:solidFill>
                <a:srgbClr val="002060"/>
              </a:solidFill>
            </a:rPr>
            <a:t>SARS-CoV-2</a:t>
          </a:r>
          <a:endParaRPr lang="ru-RU" b="1" dirty="0">
            <a:solidFill>
              <a:srgbClr val="002060"/>
            </a:solidFill>
          </a:endParaRPr>
        </a:p>
      </dgm:t>
    </dgm:pt>
    <dgm:pt modelId="{CF398F1C-043E-41D3-BD59-FFCEE7797AB9}" type="parTrans" cxnId="{DA1AD9C9-A6FF-4980-AD83-0B4D4DBBB561}">
      <dgm:prSet/>
      <dgm:spPr/>
      <dgm:t>
        <a:bodyPr/>
        <a:lstStyle/>
        <a:p>
          <a:endParaRPr lang="ru-RU"/>
        </a:p>
      </dgm:t>
    </dgm:pt>
    <dgm:pt modelId="{5F868267-1443-471F-AB73-40FCE70ECE7F}" type="sibTrans" cxnId="{DA1AD9C9-A6FF-4980-AD83-0B4D4DBBB561}">
      <dgm:prSet/>
      <dgm:spPr/>
      <dgm:t>
        <a:bodyPr/>
        <a:lstStyle/>
        <a:p>
          <a:endParaRPr lang="ru-RU"/>
        </a:p>
      </dgm:t>
    </dgm:pt>
    <dgm:pt modelId="{9498039E-2851-40AB-81D1-757B0AAFB3D8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Геном секвенирован, гомологичность структурных белков </a:t>
          </a:r>
          <a:r>
            <a:rPr lang="en-US" b="1" dirty="0">
              <a:solidFill>
                <a:srgbClr val="002060"/>
              </a:solidFill>
            </a:rPr>
            <a:t>SARS-2 </a:t>
          </a:r>
          <a:r>
            <a:rPr lang="ru-RU" b="1" dirty="0">
              <a:solidFill>
                <a:srgbClr val="002060"/>
              </a:solidFill>
            </a:rPr>
            <a:t>и </a:t>
          </a:r>
          <a:r>
            <a:rPr lang="en-US" b="1" dirty="0">
              <a:solidFill>
                <a:srgbClr val="002060"/>
              </a:solidFill>
            </a:rPr>
            <a:t>SARS </a:t>
          </a:r>
          <a:r>
            <a:rPr lang="ru-RU" b="1" dirty="0">
              <a:solidFill>
                <a:srgbClr val="002060"/>
              </a:solidFill>
            </a:rPr>
            <a:t>составила более 90 % для белков </a:t>
          </a:r>
          <a:r>
            <a:rPr lang="en-US" b="1" dirty="0">
              <a:solidFill>
                <a:srgbClr val="002060"/>
              </a:solidFill>
            </a:rPr>
            <a:t>N, E </a:t>
          </a:r>
          <a:r>
            <a:rPr lang="ru-RU" b="1" dirty="0">
              <a:solidFill>
                <a:srgbClr val="002060"/>
              </a:solidFill>
            </a:rPr>
            <a:t>и </a:t>
          </a:r>
          <a:r>
            <a:rPr lang="en-US" b="1" dirty="0">
              <a:solidFill>
                <a:srgbClr val="002060"/>
              </a:solidFill>
            </a:rPr>
            <a:t>M </a:t>
          </a:r>
          <a:r>
            <a:rPr lang="ru-RU" b="1" dirty="0">
              <a:solidFill>
                <a:srgbClr val="002060"/>
              </a:solidFill>
            </a:rPr>
            <a:t>и только 76% для главного </a:t>
          </a:r>
          <a:r>
            <a:rPr lang="en-US" b="1" dirty="0">
              <a:solidFill>
                <a:srgbClr val="002060"/>
              </a:solidFill>
            </a:rPr>
            <a:t>S </a:t>
          </a:r>
          <a:r>
            <a:rPr lang="ru-RU" b="1" dirty="0">
              <a:solidFill>
                <a:srgbClr val="002060"/>
              </a:solidFill>
            </a:rPr>
            <a:t>белка</a:t>
          </a:r>
        </a:p>
      </dgm:t>
    </dgm:pt>
    <dgm:pt modelId="{1304CAA0-457E-494B-8CBE-3F2F6CE2986F}" type="parTrans" cxnId="{F64445AF-1275-476D-AE4F-5A7B8FA1797F}">
      <dgm:prSet/>
      <dgm:spPr/>
      <dgm:t>
        <a:bodyPr/>
        <a:lstStyle/>
        <a:p>
          <a:endParaRPr lang="ru-RU"/>
        </a:p>
      </dgm:t>
    </dgm:pt>
    <dgm:pt modelId="{2B90632D-6816-40B9-A53A-F04FA622D836}" type="sibTrans" cxnId="{F64445AF-1275-476D-AE4F-5A7B8FA1797F}">
      <dgm:prSet/>
      <dgm:spPr/>
      <dgm:t>
        <a:bodyPr/>
        <a:lstStyle/>
        <a:p>
          <a:endParaRPr lang="ru-RU"/>
        </a:p>
      </dgm:t>
    </dgm:pt>
    <dgm:pt modelId="{F867E9CF-FCD9-4691-8084-51D670714D11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b="1" dirty="0">
              <a:solidFill>
                <a:srgbClr val="002060"/>
              </a:solidFill>
            </a:rPr>
            <a:t>SARS-CoV-2 </a:t>
          </a:r>
          <a:r>
            <a:rPr lang="ru-RU" b="1" dirty="0">
              <a:solidFill>
                <a:srgbClr val="002060"/>
              </a:solidFill>
            </a:rPr>
            <a:t>– третий из рода </a:t>
          </a:r>
          <a:r>
            <a:rPr lang="ru-RU" b="1" dirty="0" err="1">
              <a:solidFill>
                <a:srgbClr val="002060"/>
              </a:solidFill>
            </a:rPr>
            <a:t>бетакоронавирусов</a:t>
          </a:r>
          <a:r>
            <a:rPr lang="ru-RU" b="1" dirty="0">
              <a:solidFill>
                <a:srgbClr val="002060"/>
              </a:solidFill>
            </a:rPr>
            <a:t>, возглавивший эпидемию острой респираторной инфекции с высоким процентом развития тяжелого острого респираторного синдрома</a:t>
          </a:r>
        </a:p>
      </dgm:t>
    </dgm:pt>
    <dgm:pt modelId="{26830325-1359-4AE4-9C91-8E92B114CE2B}" type="parTrans" cxnId="{77803A83-1F07-4951-AC6E-245629C6DAB5}">
      <dgm:prSet/>
      <dgm:spPr/>
      <dgm:t>
        <a:bodyPr/>
        <a:lstStyle/>
        <a:p>
          <a:endParaRPr lang="ru-RU"/>
        </a:p>
      </dgm:t>
    </dgm:pt>
    <dgm:pt modelId="{3570944B-5248-4437-B1DF-D6580166EEA3}" type="sibTrans" cxnId="{77803A83-1F07-4951-AC6E-245629C6DAB5}">
      <dgm:prSet/>
      <dgm:spPr/>
      <dgm:t>
        <a:bodyPr/>
        <a:lstStyle/>
        <a:p>
          <a:endParaRPr lang="ru-RU"/>
        </a:p>
      </dgm:t>
    </dgm:pt>
    <dgm:pt modelId="{A3D633E7-10AD-4884-B31C-A1E562E75B4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b="1" dirty="0">
              <a:solidFill>
                <a:srgbClr val="002060"/>
              </a:solidFill>
            </a:rPr>
            <a:t>SARS, MERS </a:t>
          </a:r>
          <a:r>
            <a:rPr lang="ru-RU" b="1" dirty="0">
              <a:solidFill>
                <a:srgbClr val="002060"/>
              </a:solidFill>
            </a:rPr>
            <a:t>и </a:t>
          </a:r>
          <a:r>
            <a:rPr lang="en-US" b="1" dirty="0">
              <a:solidFill>
                <a:srgbClr val="002060"/>
              </a:solidFill>
            </a:rPr>
            <a:t>COVID-19 – </a:t>
          </a:r>
          <a:r>
            <a:rPr lang="ru-RU" b="1" dirty="0">
              <a:solidFill>
                <a:srgbClr val="002060"/>
              </a:solidFill>
            </a:rPr>
            <a:t>зоонозы, природный резервуар , наиболее вероятно – летучие мыши. </a:t>
          </a:r>
        </a:p>
      </dgm:t>
    </dgm:pt>
    <dgm:pt modelId="{F229AD03-E64D-484B-B65F-BE8FBD681B2F}" type="parTrans" cxnId="{8C222A3B-0CFF-40AB-A88D-664B21DBE520}">
      <dgm:prSet/>
      <dgm:spPr/>
      <dgm:t>
        <a:bodyPr/>
        <a:lstStyle/>
        <a:p>
          <a:endParaRPr lang="ru-RU"/>
        </a:p>
      </dgm:t>
    </dgm:pt>
    <dgm:pt modelId="{A3B55622-B174-4377-A88E-7B4B74A6D765}" type="sibTrans" cxnId="{8C222A3B-0CFF-40AB-A88D-664B21DBE520}">
      <dgm:prSet/>
      <dgm:spPr/>
      <dgm:t>
        <a:bodyPr/>
        <a:lstStyle/>
        <a:p>
          <a:endParaRPr lang="ru-RU"/>
        </a:p>
      </dgm:t>
    </dgm:pt>
    <dgm:pt modelId="{C0EE55F1-3161-486B-96C9-24AD789FBCA0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Помимо трех эпидемических видов среди коронавирусов известно много видов, вызывающих лишь легкие спорадические случаи ОРВИ у человека</a:t>
          </a:r>
        </a:p>
      </dgm:t>
    </dgm:pt>
    <dgm:pt modelId="{84207C6E-EB4F-4291-8E68-17A16EC282F0}" type="parTrans" cxnId="{82487EF9-9A40-4CBA-8115-0246077FD9BE}">
      <dgm:prSet/>
      <dgm:spPr/>
      <dgm:t>
        <a:bodyPr/>
        <a:lstStyle/>
        <a:p>
          <a:endParaRPr lang="ru-RU"/>
        </a:p>
      </dgm:t>
    </dgm:pt>
    <dgm:pt modelId="{E8C6FD5D-8BEE-4EE2-AAE4-3F9156CDA8FD}" type="sibTrans" cxnId="{82487EF9-9A40-4CBA-8115-0246077FD9BE}">
      <dgm:prSet/>
      <dgm:spPr/>
      <dgm:t>
        <a:bodyPr/>
        <a:lstStyle/>
        <a:p>
          <a:endParaRPr lang="ru-RU"/>
        </a:p>
      </dgm:t>
    </dgm:pt>
    <dgm:pt modelId="{90F3F17E-F852-4456-B789-89B18128E41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Эпидемические коронавирусы вызывают в организме человека </a:t>
          </a:r>
          <a:r>
            <a:rPr lang="ru-RU" b="1" dirty="0" err="1">
              <a:solidFill>
                <a:srgbClr val="002060"/>
              </a:solidFill>
            </a:rPr>
            <a:t>лимфопению</a:t>
          </a:r>
          <a:endParaRPr lang="ru-RU" b="1" dirty="0">
            <a:solidFill>
              <a:srgbClr val="002060"/>
            </a:solidFill>
          </a:endParaRPr>
        </a:p>
      </dgm:t>
    </dgm:pt>
    <dgm:pt modelId="{B7965623-A113-4DD5-8DB3-5E6D7ACEC2A7}" type="parTrans" cxnId="{35EFBBF5-2A1A-4113-A2D9-3BBA1CDBF9C3}">
      <dgm:prSet/>
      <dgm:spPr/>
      <dgm:t>
        <a:bodyPr/>
        <a:lstStyle/>
        <a:p>
          <a:endParaRPr lang="ru-RU"/>
        </a:p>
      </dgm:t>
    </dgm:pt>
    <dgm:pt modelId="{CD8B60A5-61D9-4B2C-90B6-A665AE2ACFE7}" type="sibTrans" cxnId="{35EFBBF5-2A1A-4113-A2D9-3BBA1CDBF9C3}">
      <dgm:prSet/>
      <dgm:spPr/>
      <dgm:t>
        <a:bodyPr/>
        <a:lstStyle/>
        <a:p>
          <a:endParaRPr lang="ru-RU"/>
        </a:p>
      </dgm:t>
    </dgm:pt>
    <dgm:pt modelId="{F0D4A9B8-E277-457D-B23A-08C8FBD748FF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У некоторых людей эпидемические коронавирусы способны инициировать избыточную воспалительную реакцию посредством избыточной активации сигнальных путей врожденного иммунитета и гиперпродукции цитокинов (</a:t>
          </a:r>
          <a:r>
            <a:rPr lang="ru-RU" b="1" dirty="0" err="1">
              <a:solidFill>
                <a:srgbClr val="002060"/>
              </a:solidFill>
            </a:rPr>
            <a:t>цитокиновый</a:t>
          </a:r>
          <a:r>
            <a:rPr lang="ru-RU" b="1" dirty="0">
              <a:solidFill>
                <a:srgbClr val="002060"/>
              </a:solidFill>
            </a:rPr>
            <a:t> шторм)</a:t>
          </a:r>
        </a:p>
      </dgm:t>
    </dgm:pt>
    <dgm:pt modelId="{525EDFE9-310D-481F-8C17-D341876991FC}" type="parTrans" cxnId="{7D171668-523D-4F3F-9281-441B4CCA1EDD}">
      <dgm:prSet/>
      <dgm:spPr/>
      <dgm:t>
        <a:bodyPr/>
        <a:lstStyle/>
        <a:p>
          <a:endParaRPr lang="ru-RU"/>
        </a:p>
      </dgm:t>
    </dgm:pt>
    <dgm:pt modelId="{B988186E-A053-46C7-B63E-93F2EE8D4860}" type="sibTrans" cxnId="{7D171668-523D-4F3F-9281-441B4CCA1EDD}">
      <dgm:prSet/>
      <dgm:spPr/>
      <dgm:t>
        <a:bodyPr/>
        <a:lstStyle/>
        <a:p>
          <a:endParaRPr lang="ru-RU"/>
        </a:p>
      </dgm:t>
    </dgm:pt>
    <dgm:pt modelId="{72FB5C08-AEC4-406C-9320-FC191300677D}" type="pres">
      <dgm:prSet presAssocID="{3DBDF084-4F88-4EA3-BED8-6987548896F9}" presName="Name0" presStyleCnt="0">
        <dgm:presLayoutVars>
          <dgm:dir/>
          <dgm:animLvl val="lvl"/>
          <dgm:resizeHandles val="exact"/>
        </dgm:presLayoutVars>
      </dgm:prSet>
      <dgm:spPr/>
    </dgm:pt>
    <dgm:pt modelId="{A85660A7-C1C5-4C14-83E4-F0153FF1CFE1}" type="pres">
      <dgm:prSet presAssocID="{9350611F-F024-4B8F-98FA-14A2CDA5E687}" presName="linNode" presStyleCnt="0"/>
      <dgm:spPr/>
    </dgm:pt>
    <dgm:pt modelId="{D9610291-2E21-4F54-8C6E-F7748E09F761}" type="pres">
      <dgm:prSet presAssocID="{9350611F-F024-4B8F-98FA-14A2CDA5E687}" presName="parentText" presStyleLbl="node1" presStyleIdx="0" presStyleCnt="1" custScaleX="80286" custLinFactNeighborX="-5781" custLinFactNeighborY="375">
        <dgm:presLayoutVars>
          <dgm:chMax val="1"/>
          <dgm:bulletEnabled val="1"/>
        </dgm:presLayoutVars>
      </dgm:prSet>
      <dgm:spPr/>
    </dgm:pt>
    <dgm:pt modelId="{D1B012C7-5E78-460C-A31A-3E523DE02B9F}" type="pres">
      <dgm:prSet presAssocID="{9350611F-F024-4B8F-98FA-14A2CDA5E687}" presName="descendantText" presStyleLbl="alignAccFollowNode1" presStyleIdx="0" presStyleCnt="1" custScaleY="125000">
        <dgm:presLayoutVars>
          <dgm:bulletEnabled val="1"/>
        </dgm:presLayoutVars>
      </dgm:prSet>
      <dgm:spPr/>
    </dgm:pt>
  </dgm:ptLst>
  <dgm:cxnLst>
    <dgm:cxn modelId="{8F00AF13-8726-43C9-865E-9B3BCE4012A0}" srcId="{3DBDF084-4F88-4EA3-BED8-6987548896F9}" destId="{9350611F-F024-4B8F-98FA-14A2CDA5E687}" srcOrd="0" destOrd="0" parTransId="{20183060-0A54-4DDE-A353-1F580DF63284}" sibTransId="{1EA7D4A6-0C26-4A08-91BE-B22EC57507F8}"/>
    <dgm:cxn modelId="{6AA5A41E-96F8-4659-A54C-45294E7A33E4}" type="presOf" srcId="{A3D633E7-10AD-4884-B31C-A1E562E75B4F}" destId="{D1B012C7-5E78-460C-A31A-3E523DE02B9F}" srcOrd="0" destOrd="3" presId="urn:microsoft.com/office/officeart/2005/8/layout/vList5"/>
    <dgm:cxn modelId="{59257B2B-42EE-4409-A05D-35986E5A072F}" type="presOf" srcId="{F0D4A9B8-E277-457D-B23A-08C8FBD748FF}" destId="{D1B012C7-5E78-460C-A31A-3E523DE02B9F}" srcOrd="0" destOrd="6" presId="urn:microsoft.com/office/officeart/2005/8/layout/vList5"/>
    <dgm:cxn modelId="{D093AD38-58F6-42FA-AD49-4CE103122880}" type="presOf" srcId="{6543A6E8-F428-409C-A907-A5B5117ACDF6}" destId="{D1B012C7-5E78-460C-A31A-3E523DE02B9F}" srcOrd="0" destOrd="0" presId="urn:microsoft.com/office/officeart/2005/8/layout/vList5"/>
    <dgm:cxn modelId="{8C222A3B-0CFF-40AB-A88D-664B21DBE520}" srcId="{9350611F-F024-4B8F-98FA-14A2CDA5E687}" destId="{A3D633E7-10AD-4884-B31C-A1E562E75B4F}" srcOrd="3" destOrd="0" parTransId="{F229AD03-E64D-484B-B65F-BE8FBD681B2F}" sibTransId="{A3B55622-B174-4377-A88E-7B4B74A6D765}"/>
    <dgm:cxn modelId="{2B68194B-46C7-4089-9163-946C686C6B51}" type="presOf" srcId="{9350611F-F024-4B8F-98FA-14A2CDA5E687}" destId="{D9610291-2E21-4F54-8C6E-F7748E09F761}" srcOrd="0" destOrd="0" presId="urn:microsoft.com/office/officeart/2005/8/layout/vList5"/>
    <dgm:cxn modelId="{7DB4A666-3AF6-42B5-96BB-0769A04C5CBE}" type="presOf" srcId="{90F3F17E-F852-4456-B789-89B18128E412}" destId="{D1B012C7-5E78-460C-A31A-3E523DE02B9F}" srcOrd="0" destOrd="5" presId="urn:microsoft.com/office/officeart/2005/8/layout/vList5"/>
    <dgm:cxn modelId="{7D171668-523D-4F3F-9281-441B4CCA1EDD}" srcId="{9350611F-F024-4B8F-98FA-14A2CDA5E687}" destId="{F0D4A9B8-E277-457D-B23A-08C8FBD748FF}" srcOrd="6" destOrd="0" parTransId="{525EDFE9-310D-481F-8C17-D341876991FC}" sibTransId="{B988186E-A053-46C7-B63E-93F2EE8D4860}"/>
    <dgm:cxn modelId="{77803A83-1F07-4951-AC6E-245629C6DAB5}" srcId="{9350611F-F024-4B8F-98FA-14A2CDA5E687}" destId="{F867E9CF-FCD9-4691-8084-51D670714D11}" srcOrd="2" destOrd="0" parTransId="{26830325-1359-4AE4-9C91-8E92B114CE2B}" sibTransId="{3570944B-5248-4437-B1DF-D6580166EEA3}"/>
    <dgm:cxn modelId="{F64445AF-1275-476D-AE4F-5A7B8FA1797F}" srcId="{9350611F-F024-4B8F-98FA-14A2CDA5E687}" destId="{9498039E-2851-40AB-81D1-757B0AAFB3D8}" srcOrd="1" destOrd="0" parTransId="{1304CAA0-457E-494B-8CBE-3F2F6CE2986F}" sibTransId="{2B90632D-6816-40B9-A53A-F04FA622D836}"/>
    <dgm:cxn modelId="{D2BF09B3-D714-471D-95EB-B44E692FE4D6}" type="presOf" srcId="{3DBDF084-4F88-4EA3-BED8-6987548896F9}" destId="{72FB5C08-AEC4-406C-9320-FC191300677D}" srcOrd="0" destOrd="0" presId="urn:microsoft.com/office/officeart/2005/8/layout/vList5"/>
    <dgm:cxn modelId="{780EDEBD-7DBD-40D5-81CF-942E4A75F25D}" type="presOf" srcId="{F867E9CF-FCD9-4691-8084-51D670714D11}" destId="{D1B012C7-5E78-460C-A31A-3E523DE02B9F}" srcOrd="0" destOrd="2" presId="urn:microsoft.com/office/officeart/2005/8/layout/vList5"/>
    <dgm:cxn modelId="{DA1AD9C9-A6FF-4980-AD83-0B4D4DBBB561}" srcId="{9350611F-F024-4B8F-98FA-14A2CDA5E687}" destId="{6543A6E8-F428-409C-A907-A5B5117ACDF6}" srcOrd="0" destOrd="0" parTransId="{CF398F1C-043E-41D3-BD59-FFCEE7797AB9}" sibTransId="{5F868267-1443-471F-AB73-40FCE70ECE7F}"/>
    <dgm:cxn modelId="{60C401CD-D7A8-47ED-AA72-6A2F8D30FA3A}" type="presOf" srcId="{C0EE55F1-3161-486B-96C9-24AD789FBCA0}" destId="{D1B012C7-5E78-460C-A31A-3E523DE02B9F}" srcOrd="0" destOrd="4" presId="urn:microsoft.com/office/officeart/2005/8/layout/vList5"/>
    <dgm:cxn modelId="{DDE754EE-6A66-4D5A-BEB4-9B319D92A4EF}" type="presOf" srcId="{9498039E-2851-40AB-81D1-757B0AAFB3D8}" destId="{D1B012C7-5E78-460C-A31A-3E523DE02B9F}" srcOrd="0" destOrd="1" presId="urn:microsoft.com/office/officeart/2005/8/layout/vList5"/>
    <dgm:cxn modelId="{35EFBBF5-2A1A-4113-A2D9-3BBA1CDBF9C3}" srcId="{9350611F-F024-4B8F-98FA-14A2CDA5E687}" destId="{90F3F17E-F852-4456-B789-89B18128E412}" srcOrd="5" destOrd="0" parTransId="{B7965623-A113-4DD5-8DB3-5E6D7ACEC2A7}" sibTransId="{CD8B60A5-61D9-4B2C-90B6-A665AE2ACFE7}"/>
    <dgm:cxn modelId="{82487EF9-9A40-4CBA-8115-0246077FD9BE}" srcId="{9350611F-F024-4B8F-98FA-14A2CDA5E687}" destId="{C0EE55F1-3161-486B-96C9-24AD789FBCA0}" srcOrd="4" destOrd="0" parTransId="{84207C6E-EB4F-4291-8E68-17A16EC282F0}" sibTransId="{E8C6FD5D-8BEE-4EE2-AAE4-3F9156CDA8FD}"/>
    <dgm:cxn modelId="{F2810292-03E1-4E6B-A5B4-521A371E9634}" type="presParOf" srcId="{72FB5C08-AEC4-406C-9320-FC191300677D}" destId="{A85660A7-C1C5-4C14-83E4-F0153FF1CFE1}" srcOrd="0" destOrd="0" presId="urn:microsoft.com/office/officeart/2005/8/layout/vList5"/>
    <dgm:cxn modelId="{7826900E-C514-45B8-A306-40F7C3EC98CF}" type="presParOf" srcId="{A85660A7-C1C5-4C14-83E4-F0153FF1CFE1}" destId="{D9610291-2E21-4F54-8C6E-F7748E09F761}" srcOrd="0" destOrd="0" presId="urn:microsoft.com/office/officeart/2005/8/layout/vList5"/>
    <dgm:cxn modelId="{726C2B08-F563-453F-9D25-35F1C209649C}" type="presParOf" srcId="{A85660A7-C1C5-4C14-83E4-F0153FF1CFE1}" destId="{D1B012C7-5E78-460C-A31A-3E523DE02B9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4B0D9A8-C4E2-4D49-9A4C-1CCDD9A905DA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827B65D5-489E-4BFC-BAD0-B9BCFB817EBE}">
      <dgm:prSet/>
      <dgm:spPr/>
      <dgm:t>
        <a:bodyPr/>
        <a:lstStyle/>
        <a:p>
          <a:r>
            <a:rPr lang="ru-RU" b="1"/>
            <a:t>Загадки </a:t>
          </a:r>
          <a:r>
            <a:rPr lang="en-US" b="1"/>
            <a:t>COVID</a:t>
          </a:r>
          <a:r>
            <a:rPr lang="ru-RU" b="1"/>
            <a:t>:</a:t>
          </a:r>
          <a:endParaRPr lang="ru-RU"/>
        </a:p>
      </dgm:t>
    </dgm:pt>
    <dgm:pt modelId="{7D07D9BD-955D-4459-8533-C5587CDE412D}" type="parTrans" cxnId="{10FC7ED6-D77C-4CF2-AD2C-E8BAAF4D5D2A}">
      <dgm:prSet/>
      <dgm:spPr/>
      <dgm:t>
        <a:bodyPr/>
        <a:lstStyle/>
        <a:p>
          <a:endParaRPr lang="ru-RU"/>
        </a:p>
      </dgm:t>
    </dgm:pt>
    <dgm:pt modelId="{C1627DDD-A7FE-4781-B398-50D727C94DF1}" type="sibTrans" cxnId="{10FC7ED6-D77C-4CF2-AD2C-E8BAAF4D5D2A}">
      <dgm:prSet/>
      <dgm:spPr/>
      <dgm:t>
        <a:bodyPr/>
        <a:lstStyle/>
        <a:p>
          <a:endParaRPr lang="ru-RU"/>
        </a:p>
      </dgm:t>
    </dgm:pt>
    <dgm:pt modelId="{35698A0A-541E-47C0-9D5B-9E5DF8164E0C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Почему при одинаковом наборе вирусных белков у одних людей происходит гиперактивация сигнальных путей врожденного иммунитета с развитием цитокинового шторма, а у других течение в легкой форме?</a:t>
          </a:r>
        </a:p>
      </dgm:t>
    </dgm:pt>
    <dgm:pt modelId="{6E9D2364-F027-4CFE-869F-BB3EED93A6CC}" type="parTrans" cxnId="{BB793B18-E442-4816-9688-52ED2321647F}">
      <dgm:prSet/>
      <dgm:spPr/>
      <dgm:t>
        <a:bodyPr/>
        <a:lstStyle/>
        <a:p>
          <a:endParaRPr lang="ru-RU"/>
        </a:p>
      </dgm:t>
    </dgm:pt>
    <dgm:pt modelId="{D001252A-8F2E-435B-8563-A545273E22F5}" type="sibTrans" cxnId="{BB793B18-E442-4816-9688-52ED2321647F}">
      <dgm:prSet/>
      <dgm:spPr/>
      <dgm:t>
        <a:bodyPr/>
        <a:lstStyle/>
        <a:p>
          <a:endParaRPr lang="ru-RU"/>
        </a:p>
      </dgm:t>
    </dgm:pt>
    <dgm:pt modelId="{DD9811E5-7DDC-4AC3-9A0A-AB959494FCE8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Почему именно пожилой возраст способствует гиперпродукции цитокинов?</a:t>
          </a:r>
        </a:p>
      </dgm:t>
    </dgm:pt>
    <dgm:pt modelId="{D0986352-45A5-4383-BF0B-A36C9B3EE41F}" type="parTrans" cxnId="{678D1B27-4F01-4553-9296-87421B0F5A8A}">
      <dgm:prSet/>
      <dgm:spPr/>
      <dgm:t>
        <a:bodyPr/>
        <a:lstStyle/>
        <a:p>
          <a:endParaRPr lang="ru-RU"/>
        </a:p>
      </dgm:t>
    </dgm:pt>
    <dgm:pt modelId="{8B4FAE65-B166-434D-B8E7-A81A68D20082}" type="sibTrans" cxnId="{678D1B27-4F01-4553-9296-87421B0F5A8A}">
      <dgm:prSet/>
      <dgm:spPr/>
      <dgm:t>
        <a:bodyPr/>
        <a:lstStyle/>
        <a:p>
          <a:endParaRPr lang="ru-RU"/>
        </a:p>
      </dgm:t>
    </dgm:pt>
    <dgm:pt modelId="{B4A6D9F2-5A42-4FCC-9D99-93C8FF7898FC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Каким образом можно объяснить связь вакцины БЦЖ и тяжесть клинического течения </a:t>
          </a:r>
          <a:r>
            <a:rPr lang="en-US" b="1" dirty="0">
              <a:solidFill>
                <a:srgbClr val="002060"/>
              </a:solidFill>
            </a:rPr>
            <a:t>COVID-19</a:t>
          </a:r>
          <a:r>
            <a:rPr lang="ru-RU" b="1" dirty="0">
              <a:solidFill>
                <a:srgbClr val="002060"/>
              </a:solidFill>
            </a:rPr>
            <a:t> в странах без обязательной вакцинации БЦЖ?</a:t>
          </a:r>
        </a:p>
      </dgm:t>
    </dgm:pt>
    <dgm:pt modelId="{6BBEDB72-5737-49F9-A2A9-B559AE3A6BD6}" type="parTrans" cxnId="{13AA7FF2-75E5-46F4-A0A9-5C8D01C9191C}">
      <dgm:prSet/>
      <dgm:spPr/>
      <dgm:t>
        <a:bodyPr/>
        <a:lstStyle/>
        <a:p>
          <a:endParaRPr lang="ru-RU"/>
        </a:p>
      </dgm:t>
    </dgm:pt>
    <dgm:pt modelId="{9FC28333-84D5-45FD-8065-EE8FCE568521}" type="sibTrans" cxnId="{13AA7FF2-75E5-46F4-A0A9-5C8D01C9191C}">
      <dgm:prSet/>
      <dgm:spPr/>
      <dgm:t>
        <a:bodyPr/>
        <a:lstStyle/>
        <a:p>
          <a:endParaRPr lang="ru-RU"/>
        </a:p>
      </dgm:t>
    </dgm:pt>
    <dgm:pt modelId="{9099C588-E38C-45AB-9CFF-4AD7B57A3812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Влияет ли плотность экспрессии рецепторов </a:t>
          </a:r>
          <a:r>
            <a:rPr lang="en-US" b="1" dirty="0">
              <a:solidFill>
                <a:srgbClr val="002060"/>
              </a:solidFill>
            </a:rPr>
            <a:t>ACE2 </a:t>
          </a:r>
          <a:r>
            <a:rPr lang="ru-RU" b="1" dirty="0">
              <a:solidFill>
                <a:srgbClr val="002060"/>
              </a:solidFill>
            </a:rPr>
            <a:t>и </a:t>
          </a:r>
          <a:r>
            <a:rPr lang="en-US" b="1" dirty="0">
              <a:solidFill>
                <a:srgbClr val="002060"/>
              </a:solidFill>
            </a:rPr>
            <a:t>CD147 </a:t>
          </a:r>
          <a:r>
            <a:rPr lang="ru-RU" b="1" dirty="0">
              <a:solidFill>
                <a:srgbClr val="002060"/>
              </a:solidFill>
            </a:rPr>
            <a:t>на тяжесть течения </a:t>
          </a:r>
          <a:r>
            <a:rPr lang="en-US" b="1" dirty="0">
              <a:solidFill>
                <a:srgbClr val="002060"/>
              </a:solidFill>
            </a:rPr>
            <a:t>COVID?</a:t>
          </a:r>
          <a:endParaRPr lang="ru-RU" b="1" dirty="0">
            <a:solidFill>
              <a:srgbClr val="002060"/>
            </a:solidFill>
          </a:endParaRPr>
        </a:p>
      </dgm:t>
    </dgm:pt>
    <dgm:pt modelId="{0F75FC8F-6070-48E8-BF8A-DF4203249C82}" type="parTrans" cxnId="{26967783-F7D3-4869-8876-2465B3E4270C}">
      <dgm:prSet/>
      <dgm:spPr/>
      <dgm:t>
        <a:bodyPr/>
        <a:lstStyle/>
        <a:p>
          <a:endParaRPr lang="ru-RU"/>
        </a:p>
      </dgm:t>
    </dgm:pt>
    <dgm:pt modelId="{059727CF-EFAE-4AE6-97F4-285670F7D27F}" type="sibTrans" cxnId="{26967783-F7D3-4869-8876-2465B3E4270C}">
      <dgm:prSet/>
      <dgm:spPr/>
      <dgm:t>
        <a:bodyPr/>
        <a:lstStyle/>
        <a:p>
          <a:endParaRPr lang="ru-RU"/>
        </a:p>
      </dgm:t>
    </dgm:pt>
    <dgm:pt modelId="{C15CDA2C-C835-416B-95D0-84FC950641CB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В оценке иммунного ответа на эпидемические коронавирусы большинство известных данных</a:t>
          </a:r>
          <a:r>
            <a:rPr lang="en-US" b="1" dirty="0">
              <a:solidFill>
                <a:srgbClr val="002060"/>
              </a:solidFill>
            </a:rPr>
            <a:t> </a:t>
          </a:r>
          <a:r>
            <a:rPr lang="ru-RU" b="1" dirty="0">
              <a:solidFill>
                <a:srgbClr val="002060"/>
              </a:solidFill>
            </a:rPr>
            <a:t>накоплены с 2003 года в отношении </a:t>
          </a:r>
          <a:r>
            <a:rPr lang="en-US" b="1" dirty="0">
              <a:solidFill>
                <a:srgbClr val="002060"/>
              </a:solidFill>
            </a:rPr>
            <a:t>SARS </a:t>
          </a:r>
          <a:r>
            <a:rPr lang="ru-RU" b="1" dirty="0">
              <a:solidFill>
                <a:srgbClr val="002060"/>
              </a:solidFill>
            </a:rPr>
            <a:t>и </a:t>
          </a:r>
          <a:r>
            <a:rPr lang="en-US" b="1" dirty="0">
              <a:solidFill>
                <a:srgbClr val="002060"/>
              </a:solidFill>
            </a:rPr>
            <a:t>MERS</a:t>
          </a:r>
          <a:r>
            <a:rPr lang="ru-RU" b="1" dirty="0">
              <a:solidFill>
                <a:srgbClr val="002060"/>
              </a:solidFill>
            </a:rPr>
            <a:t>, правомочно ли экстраполяция на </a:t>
          </a:r>
          <a:r>
            <a:rPr lang="en-US" b="1" dirty="0">
              <a:solidFill>
                <a:srgbClr val="002060"/>
              </a:solidFill>
            </a:rPr>
            <a:t>SARS-CoV-2 </a:t>
          </a:r>
          <a:r>
            <a:rPr lang="ru-RU" b="1" dirty="0">
              <a:solidFill>
                <a:srgbClr val="002060"/>
              </a:solidFill>
            </a:rPr>
            <a:t>даже в виду высокой гомологии вирусов</a:t>
          </a:r>
          <a:r>
            <a:rPr lang="en-US" b="1" dirty="0">
              <a:solidFill>
                <a:srgbClr val="002060"/>
              </a:solidFill>
            </a:rPr>
            <a:t>?</a:t>
          </a:r>
          <a:endParaRPr lang="ru-RU" b="1" dirty="0">
            <a:solidFill>
              <a:srgbClr val="002060"/>
            </a:solidFill>
          </a:endParaRPr>
        </a:p>
      </dgm:t>
    </dgm:pt>
    <dgm:pt modelId="{B2D96030-7C69-47F4-9DF4-574473B2D87E}" type="parTrans" cxnId="{8CEF1CCC-4263-4F49-92EA-387681636611}">
      <dgm:prSet/>
      <dgm:spPr/>
      <dgm:t>
        <a:bodyPr/>
        <a:lstStyle/>
        <a:p>
          <a:endParaRPr lang="ru-RU"/>
        </a:p>
      </dgm:t>
    </dgm:pt>
    <dgm:pt modelId="{7C8B08DE-2364-4195-996E-F01228A74CA7}" type="sibTrans" cxnId="{8CEF1CCC-4263-4F49-92EA-387681636611}">
      <dgm:prSet/>
      <dgm:spPr/>
      <dgm:t>
        <a:bodyPr/>
        <a:lstStyle/>
        <a:p>
          <a:endParaRPr lang="ru-RU"/>
        </a:p>
      </dgm:t>
    </dgm:pt>
    <dgm:pt modelId="{E41A9780-BFA2-41A6-91BD-D992413162B5}">
      <dgm:prSet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ru-RU" b="1" dirty="0">
              <a:solidFill>
                <a:srgbClr val="002060"/>
              </a:solidFill>
            </a:rPr>
            <a:t>Если основной вклад в развитие тяжелых форм </a:t>
          </a:r>
          <a:r>
            <a:rPr lang="en-US" b="1" dirty="0">
              <a:solidFill>
                <a:srgbClr val="002060"/>
              </a:solidFill>
            </a:rPr>
            <a:t>COVID</a:t>
          </a:r>
          <a:r>
            <a:rPr lang="ru-RU" b="1" dirty="0">
              <a:solidFill>
                <a:srgbClr val="002060"/>
              </a:solidFill>
            </a:rPr>
            <a:t>-19 вносит гипервоспалительный иммунный ответ, а не само цитопатическое действие, то почему страдают в первую очередь пожилые люди и люди с хроническими заболеваниями, которые всегда относились к группе риска по иммунодефицитным состояниям?</a:t>
          </a:r>
        </a:p>
      </dgm:t>
    </dgm:pt>
    <dgm:pt modelId="{F5EB192F-AA5F-4241-BB62-CF154BF214A3}" type="parTrans" cxnId="{34B9A323-7913-48B9-B944-2A790667BEA1}">
      <dgm:prSet/>
      <dgm:spPr/>
      <dgm:t>
        <a:bodyPr/>
        <a:lstStyle/>
        <a:p>
          <a:endParaRPr lang="ru-RU"/>
        </a:p>
      </dgm:t>
    </dgm:pt>
    <dgm:pt modelId="{DD7F1A64-F124-48F9-A779-B82D039780DE}" type="sibTrans" cxnId="{34B9A323-7913-48B9-B944-2A790667BEA1}">
      <dgm:prSet/>
      <dgm:spPr/>
      <dgm:t>
        <a:bodyPr/>
        <a:lstStyle/>
        <a:p>
          <a:endParaRPr lang="ru-RU"/>
        </a:p>
      </dgm:t>
    </dgm:pt>
    <dgm:pt modelId="{74225B71-E0DF-46CE-8713-2BC180B3323F}" type="pres">
      <dgm:prSet presAssocID="{C4B0D9A8-C4E2-4D49-9A4C-1CCDD9A905DA}" presName="Name0" presStyleCnt="0">
        <dgm:presLayoutVars>
          <dgm:dir/>
          <dgm:animLvl val="lvl"/>
          <dgm:resizeHandles val="exact"/>
        </dgm:presLayoutVars>
      </dgm:prSet>
      <dgm:spPr/>
    </dgm:pt>
    <dgm:pt modelId="{7733EB1B-738D-4D8A-9B04-4E31548CDE25}" type="pres">
      <dgm:prSet presAssocID="{827B65D5-489E-4BFC-BAD0-B9BCFB817EBE}" presName="linNode" presStyleCnt="0"/>
      <dgm:spPr/>
    </dgm:pt>
    <dgm:pt modelId="{108E6CB4-5C9E-4B1B-AE9F-BCED5971ABE1}" type="pres">
      <dgm:prSet presAssocID="{827B65D5-489E-4BFC-BAD0-B9BCFB817EBE}" presName="parentText" presStyleLbl="node1" presStyleIdx="0" presStyleCnt="1" custScaleX="73078" custScaleY="100000" custLinFactNeighborX="-14286" custLinFactNeighborY="0">
        <dgm:presLayoutVars>
          <dgm:chMax val="1"/>
          <dgm:bulletEnabled val="1"/>
        </dgm:presLayoutVars>
      </dgm:prSet>
      <dgm:spPr/>
    </dgm:pt>
    <dgm:pt modelId="{DAE130D2-8F27-4B3A-A2A8-3954B457CF66}" type="pres">
      <dgm:prSet presAssocID="{827B65D5-489E-4BFC-BAD0-B9BCFB817EBE}" presName="descendantText" presStyleLbl="alignAccFollowNode1" presStyleIdx="0" presStyleCnt="1" custScaleY="123127" custLinFactNeighborX="-10617" custLinFactNeighborY="472">
        <dgm:presLayoutVars>
          <dgm:bulletEnabled val="1"/>
        </dgm:presLayoutVars>
      </dgm:prSet>
      <dgm:spPr/>
    </dgm:pt>
  </dgm:ptLst>
  <dgm:cxnLst>
    <dgm:cxn modelId="{31DF090E-D035-4279-9356-05D17AC02EE1}" type="presOf" srcId="{9099C588-E38C-45AB-9CFF-4AD7B57A3812}" destId="{DAE130D2-8F27-4B3A-A2A8-3954B457CF66}" srcOrd="0" destOrd="3" presId="urn:microsoft.com/office/officeart/2005/8/layout/vList5"/>
    <dgm:cxn modelId="{EF9D340E-F0FB-42E2-BDA1-79F47BB08B83}" type="presOf" srcId="{827B65D5-489E-4BFC-BAD0-B9BCFB817EBE}" destId="{108E6CB4-5C9E-4B1B-AE9F-BCED5971ABE1}" srcOrd="0" destOrd="0" presId="urn:microsoft.com/office/officeart/2005/8/layout/vList5"/>
    <dgm:cxn modelId="{BB793B18-E442-4816-9688-52ED2321647F}" srcId="{827B65D5-489E-4BFC-BAD0-B9BCFB817EBE}" destId="{35698A0A-541E-47C0-9D5B-9E5DF8164E0C}" srcOrd="0" destOrd="0" parTransId="{6E9D2364-F027-4CFE-869F-BB3EED93A6CC}" sibTransId="{D001252A-8F2E-435B-8563-A545273E22F5}"/>
    <dgm:cxn modelId="{34B9A323-7913-48B9-B944-2A790667BEA1}" srcId="{827B65D5-489E-4BFC-BAD0-B9BCFB817EBE}" destId="{E41A9780-BFA2-41A6-91BD-D992413162B5}" srcOrd="5" destOrd="0" parTransId="{F5EB192F-AA5F-4241-BB62-CF154BF214A3}" sibTransId="{DD7F1A64-F124-48F9-A779-B82D039780DE}"/>
    <dgm:cxn modelId="{CD488424-33B0-46E4-91DD-76943F1849AA}" type="presOf" srcId="{DD9811E5-7DDC-4AC3-9A0A-AB959494FCE8}" destId="{DAE130D2-8F27-4B3A-A2A8-3954B457CF66}" srcOrd="0" destOrd="1" presId="urn:microsoft.com/office/officeart/2005/8/layout/vList5"/>
    <dgm:cxn modelId="{678D1B27-4F01-4553-9296-87421B0F5A8A}" srcId="{827B65D5-489E-4BFC-BAD0-B9BCFB817EBE}" destId="{DD9811E5-7DDC-4AC3-9A0A-AB959494FCE8}" srcOrd="1" destOrd="0" parTransId="{D0986352-45A5-4383-BF0B-A36C9B3EE41F}" sibTransId="{8B4FAE65-B166-434D-B8E7-A81A68D20082}"/>
    <dgm:cxn modelId="{54A6D176-6E0E-49EA-AD7D-23B7DDE71737}" type="presOf" srcId="{C15CDA2C-C835-416B-95D0-84FC950641CB}" destId="{DAE130D2-8F27-4B3A-A2A8-3954B457CF66}" srcOrd="0" destOrd="4" presId="urn:microsoft.com/office/officeart/2005/8/layout/vList5"/>
    <dgm:cxn modelId="{26967783-F7D3-4869-8876-2465B3E4270C}" srcId="{827B65D5-489E-4BFC-BAD0-B9BCFB817EBE}" destId="{9099C588-E38C-45AB-9CFF-4AD7B57A3812}" srcOrd="3" destOrd="0" parTransId="{0F75FC8F-6070-48E8-BF8A-DF4203249C82}" sibTransId="{059727CF-EFAE-4AE6-97F4-285670F7D27F}"/>
    <dgm:cxn modelId="{4EE067A6-AA85-4817-A5A5-FE10B1A27429}" type="presOf" srcId="{E41A9780-BFA2-41A6-91BD-D992413162B5}" destId="{DAE130D2-8F27-4B3A-A2A8-3954B457CF66}" srcOrd="0" destOrd="5" presId="urn:microsoft.com/office/officeart/2005/8/layout/vList5"/>
    <dgm:cxn modelId="{A3448DB4-09A5-401F-BA8E-1523C5A8A5E9}" type="presOf" srcId="{B4A6D9F2-5A42-4FCC-9D99-93C8FF7898FC}" destId="{DAE130D2-8F27-4B3A-A2A8-3954B457CF66}" srcOrd="0" destOrd="2" presId="urn:microsoft.com/office/officeart/2005/8/layout/vList5"/>
    <dgm:cxn modelId="{8FAD33C5-7CE8-4CE1-B67D-C95D21A76514}" type="presOf" srcId="{C4B0D9A8-C4E2-4D49-9A4C-1CCDD9A905DA}" destId="{74225B71-E0DF-46CE-8713-2BC180B3323F}" srcOrd="0" destOrd="0" presId="urn:microsoft.com/office/officeart/2005/8/layout/vList5"/>
    <dgm:cxn modelId="{8CEF1CCC-4263-4F49-92EA-387681636611}" srcId="{827B65D5-489E-4BFC-BAD0-B9BCFB817EBE}" destId="{C15CDA2C-C835-416B-95D0-84FC950641CB}" srcOrd="4" destOrd="0" parTransId="{B2D96030-7C69-47F4-9DF4-574473B2D87E}" sibTransId="{7C8B08DE-2364-4195-996E-F01228A74CA7}"/>
    <dgm:cxn modelId="{10FC7ED6-D77C-4CF2-AD2C-E8BAAF4D5D2A}" srcId="{C4B0D9A8-C4E2-4D49-9A4C-1CCDD9A905DA}" destId="{827B65D5-489E-4BFC-BAD0-B9BCFB817EBE}" srcOrd="0" destOrd="0" parTransId="{7D07D9BD-955D-4459-8533-C5587CDE412D}" sibTransId="{C1627DDD-A7FE-4781-B398-50D727C94DF1}"/>
    <dgm:cxn modelId="{13AA7FF2-75E5-46F4-A0A9-5C8D01C9191C}" srcId="{827B65D5-489E-4BFC-BAD0-B9BCFB817EBE}" destId="{B4A6D9F2-5A42-4FCC-9D99-93C8FF7898FC}" srcOrd="2" destOrd="0" parTransId="{6BBEDB72-5737-49F9-A2A9-B559AE3A6BD6}" sibTransId="{9FC28333-84D5-45FD-8065-EE8FCE568521}"/>
    <dgm:cxn modelId="{4D9E1DF6-F19A-4B96-9FA1-EF929CFE4031}" type="presOf" srcId="{35698A0A-541E-47C0-9D5B-9E5DF8164E0C}" destId="{DAE130D2-8F27-4B3A-A2A8-3954B457CF66}" srcOrd="0" destOrd="0" presId="urn:microsoft.com/office/officeart/2005/8/layout/vList5"/>
    <dgm:cxn modelId="{84834BDB-3A59-4F79-92D7-599790C8284D}" type="presParOf" srcId="{74225B71-E0DF-46CE-8713-2BC180B3323F}" destId="{7733EB1B-738D-4D8A-9B04-4E31548CDE25}" srcOrd="0" destOrd="0" presId="urn:microsoft.com/office/officeart/2005/8/layout/vList5"/>
    <dgm:cxn modelId="{F8E8E5C5-2186-4430-A22A-B070BC074E91}" type="presParOf" srcId="{7733EB1B-738D-4D8A-9B04-4E31548CDE25}" destId="{108E6CB4-5C9E-4B1B-AE9F-BCED5971ABE1}" srcOrd="0" destOrd="0" presId="urn:microsoft.com/office/officeart/2005/8/layout/vList5"/>
    <dgm:cxn modelId="{D81D5848-2C44-494B-8FB4-4886DCE01FFA}" type="presParOf" srcId="{7733EB1B-738D-4D8A-9B04-4E31548CDE25}" destId="{DAE130D2-8F27-4B3A-A2A8-3954B457CF6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616949" y="310305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979344" y="748203"/>
          <a:ext cx="1043437" cy="104343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5606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900" kern="1200" dirty="0" err="1"/>
            <a:t>Sars</a:t>
          </a:r>
          <a:r>
            <a:rPr lang="en-US" sz="3900" kern="1200" dirty="0"/>
            <a:t> </a:t>
          </a:r>
          <a:r>
            <a:rPr lang="en-US" sz="3900" kern="1200" dirty="0" err="1"/>
            <a:t>C</a:t>
          </a:r>
          <a:r>
            <a:rPr lang="en-US" sz="2400" b="1" kern="1200" dirty="0" err="1"/>
            <a:t>o</a:t>
          </a:r>
          <a:r>
            <a:rPr lang="en-US" sz="3900" kern="1200" dirty="0" err="1"/>
            <a:t>v</a:t>
          </a:r>
          <a:endParaRPr lang="ru" sz="3900" kern="1200" dirty="0"/>
        </a:p>
      </dsp:txBody>
      <dsp:txXfrm>
        <a:off x="35606" y="2695306"/>
        <a:ext cx="2981250" cy="720000"/>
      </dsp:txXfrm>
    </dsp:sp>
    <dsp:sp modelId="{BCD8CDD9-0C56-4401-ADB1-8B48DAB2C96F}">
      <dsp:nvSpPr>
        <dsp:cNvPr id="0" name=""/>
        <dsp:cNvSpPr/>
      </dsp:nvSpPr>
      <dsp:spPr>
        <a:xfrm>
          <a:off x="4212192" y="310305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599762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538574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900" kern="1200" dirty="0" err="1"/>
            <a:t>Mers</a:t>
          </a:r>
          <a:r>
            <a:rPr lang="en-US" sz="3900" kern="1200" dirty="0"/>
            <a:t> </a:t>
          </a:r>
          <a:r>
            <a:rPr lang="en-US" sz="3900" kern="1200" dirty="0" err="1"/>
            <a:t>C</a:t>
          </a:r>
          <a:r>
            <a:rPr lang="en-US" sz="2400" b="1" kern="1200" dirty="0" err="1"/>
            <a:t>o</a:t>
          </a:r>
          <a:r>
            <a:rPr lang="en-US" sz="3900" kern="1200" dirty="0" err="1"/>
            <a:t>v</a:t>
          </a:r>
          <a:endParaRPr lang="ru" sz="3900" kern="1200" dirty="0"/>
        </a:p>
      </dsp:txBody>
      <dsp:txXfrm>
        <a:off x="3538574" y="2695306"/>
        <a:ext cx="2981250" cy="720000"/>
      </dsp:txXfrm>
    </dsp:sp>
    <dsp:sp modelId="{FF93E135-77D6-48A0-8871-9BC93D705D06}">
      <dsp:nvSpPr>
        <dsp:cNvPr id="0" name=""/>
        <dsp:cNvSpPr/>
      </dsp:nvSpPr>
      <dsp:spPr>
        <a:xfrm>
          <a:off x="7622887" y="310305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010450" y="697868"/>
          <a:ext cx="1043437" cy="104343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041543" y="26953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7335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3900" kern="1200" dirty="0"/>
            <a:t>SARS-2 C</a:t>
          </a:r>
          <a:r>
            <a:rPr lang="en-US" sz="2400" b="1" kern="1200" dirty="0"/>
            <a:t>O</a:t>
          </a:r>
          <a:r>
            <a:rPr lang="en-US" sz="3900" kern="1200" dirty="0"/>
            <a:t>V</a:t>
          </a:r>
          <a:endParaRPr lang="ru" sz="3900" kern="1200" dirty="0"/>
        </a:p>
      </dsp:txBody>
      <dsp:txXfrm>
        <a:off x="7041543" y="2695306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67CE1-5358-41C0-9AE0-FB512A0BAEA6}">
      <dsp:nvSpPr>
        <dsp:cNvPr id="0" name=""/>
        <dsp:cNvSpPr/>
      </dsp:nvSpPr>
      <dsp:spPr>
        <a:xfrm>
          <a:off x="313783" y="0"/>
          <a:ext cx="8577149" cy="431379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CCEE0-A0B8-4479-BE0B-A3B9067F4138}">
      <dsp:nvSpPr>
        <dsp:cNvPr id="0" name=""/>
        <dsp:cNvSpPr/>
      </dsp:nvSpPr>
      <dsp:spPr>
        <a:xfrm>
          <a:off x="0" y="1294137"/>
          <a:ext cx="2667279" cy="1725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84233" y="1378370"/>
        <a:ext cx="2498813" cy="1557051"/>
      </dsp:txXfrm>
    </dsp:sp>
    <dsp:sp modelId="{B7FCA37E-E195-49E3-ABFF-5C40185AC23E}">
      <dsp:nvSpPr>
        <dsp:cNvPr id="0" name=""/>
        <dsp:cNvSpPr/>
      </dsp:nvSpPr>
      <dsp:spPr>
        <a:xfrm>
          <a:off x="2886143" y="1278953"/>
          <a:ext cx="2667279" cy="1725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 dirty="0"/>
        </a:p>
      </dsp:txBody>
      <dsp:txXfrm>
        <a:off x="2970376" y="1363186"/>
        <a:ext cx="2498813" cy="1557051"/>
      </dsp:txXfrm>
    </dsp:sp>
    <dsp:sp modelId="{9AFF4F72-1EC9-4AE6-ABB7-AEB6A759BC96}">
      <dsp:nvSpPr>
        <dsp:cNvPr id="0" name=""/>
        <dsp:cNvSpPr/>
      </dsp:nvSpPr>
      <dsp:spPr>
        <a:xfrm>
          <a:off x="5812736" y="1278953"/>
          <a:ext cx="2667279" cy="17255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0" kern="1200"/>
        </a:p>
      </dsp:txBody>
      <dsp:txXfrm>
        <a:off x="5896969" y="1363186"/>
        <a:ext cx="2498813" cy="1557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8A45-6992-44D8-BDC9-1FB269B1E3F0}">
      <dsp:nvSpPr>
        <dsp:cNvPr id="0" name=""/>
        <dsp:cNvSpPr/>
      </dsp:nvSpPr>
      <dsp:spPr>
        <a:xfrm>
          <a:off x="1306951" y="0"/>
          <a:ext cx="7406060" cy="418369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C14E-275C-4FA1-B6B5-CBC279B459D2}">
      <dsp:nvSpPr>
        <dsp:cNvPr id="0" name=""/>
        <dsp:cNvSpPr/>
      </dsp:nvSpPr>
      <dsp:spPr>
        <a:xfrm>
          <a:off x="0" y="1249001"/>
          <a:ext cx="2613903" cy="167347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/>
        </a:p>
      </dsp:txBody>
      <dsp:txXfrm>
        <a:off x="81693" y="1330694"/>
        <a:ext cx="2450517" cy="1510093"/>
      </dsp:txXfrm>
    </dsp:sp>
    <dsp:sp modelId="{D18F05D1-7010-435B-A603-B73BED1D7D68}">
      <dsp:nvSpPr>
        <dsp:cNvPr id="0" name=""/>
        <dsp:cNvSpPr/>
      </dsp:nvSpPr>
      <dsp:spPr>
        <a:xfrm>
          <a:off x="3049554" y="1255109"/>
          <a:ext cx="2613903" cy="167347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3131247" y="1336802"/>
        <a:ext cx="2450517" cy="1510093"/>
      </dsp:txXfrm>
    </dsp:sp>
    <dsp:sp modelId="{E5F07DC9-27DB-4717-B556-4643033BD1CE}">
      <dsp:nvSpPr>
        <dsp:cNvPr id="0" name=""/>
        <dsp:cNvSpPr/>
      </dsp:nvSpPr>
      <dsp:spPr>
        <a:xfrm>
          <a:off x="6099108" y="1255109"/>
          <a:ext cx="2613903" cy="1673479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900" kern="1200" dirty="0"/>
        </a:p>
      </dsp:txBody>
      <dsp:txXfrm>
        <a:off x="6180801" y="1336802"/>
        <a:ext cx="2450517" cy="1510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08A45-6992-44D8-BDC9-1FB269B1E3F0}">
      <dsp:nvSpPr>
        <dsp:cNvPr id="0" name=""/>
        <dsp:cNvSpPr/>
      </dsp:nvSpPr>
      <dsp:spPr>
        <a:xfrm>
          <a:off x="1219199" y="0"/>
          <a:ext cx="6908800" cy="426884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EC14E-275C-4FA1-B6B5-CBC279B459D2}">
      <dsp:nvSpPr>
        <dsp:cNvPr id="0" name=""/>
        <dsp:cNvSpPr/>
      </dsp:nvSpPr>
      <dsp:spPr>
        <a:xfrm>
          <a:off x="0" y="1274419"/>
          <a:ext cx="2438400" cy="1707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/>
        </a:p>
      </dsp:txBody>
      <dsp:txXfrm>
        <a:off x="83355" y="1357774"/>
        <a:ext cx="2271690" cy="1540826"/>
      </dsp:txXfrm>
    </dsp:sp>
    <dsp:sp modelId="{D18F05D1-7010-435B-A603-B73BED1D7D68}">
      <dsp:nvSpPr>
        <dsp:cNvPr id="0" name=""/>
        <dsp:cNvSpPr/>
      </dsp:nvSpPr>
      <dsp:spPr>
        <a:xfrm>
          <a:off x="2844799" y="1280652"/>
          <a:ext cx="2438400" cy="1707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 dirty="0"/>
        </a:p>
      </dsp:txBody>
      <dsp:txXfrm>
        <a:off x="2928154" y="1364007"/>
        <a:ext cx="2271690" cy="1540826"/>
      </dsp:txXfrm>
    </dsp:sp>
    <dsp:sp modelId="{E5F07DC9-27DB-4717-B556-4643033BD1CE}">
      <dsp:nvSpPr>
        <dsp:cNvPr id="0" name=""/>
        <dsp:cNvSpPr/>
      </dsp:nvSpPr>
      <dsp:spPr>
        <a:xfrm>
          <a:off x="5689600" y="1280652"/>
          <a:ext cx="2438400" cy="17075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500" kern="1200" dirty="0"/>
        </a:p>
      </dsp:txBody>
      <dsp:txXfrm>
        <a:off x="5772955" y="1364007"/>
        <a:ext cx="2271690" cy="15408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94F29-1032-4AEC-8A88-0B679BB7FDDE}">
      <dsp:nvSpPr>
        <dsp:cNvPr id="0" name=""/>
        <dsp:cNvSpPr/>
      </dsp:nvSpPr>
      <dsp:spPr>
        <a:xfrm>
          <a:off x="0" y="0"/>
          <a:ext cx="5418984" cy="548387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FB89C1-23F5-48FE-B8E8-A7AD20D5569B}">
      <dsp:nvSpPr>
        <dsp:cNvPr id="0" name=""/>
        <dsp:cNvSpPr/>
      </dsp:nvSpPr>
      <dsp:spPr>
        <a:xfrm>
          <a:off x="2709492" y="548923"/>
          <a:ext cx="3522339" cy="779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rgbClr val="002060"/>
              </a:solidFill>
            </a:rPr>
            <a:t>Избыточная активация через </a:t>
          </a:r>
          <a:r>
            <a:rPr lang="en-US" sz="1050" b="1" u="sng" kern="1200" dirty="0">
              <a:solidFill>
                <a:srgbClr val="002060"/>
              </a:solidFill>
            </a:rPr>
            <a:t>TLR- </a:t>
          </a:r>
          <a:r>
            <a:rPr lang="ru-RU" sz="1050" b="1" u="sng" kern="1200" dirty="0">
              <a:solidFill>
                <a:srgbClr val="002060"/>
              </a:solidFill>
            </a:rPr>
            <a:t>и </a:t>
          </a:r>
          <a:r>
            <a:rPr lang="en-US" sz="1050" b="1" u="sng" kern="1200" dirty="0">
              <a:solidFill>
                <a:srgbClr val="002060"/>
              </a:solidFill>
            </a:rPr>
            <a:t>RLR- </a:t>
          </a:r>
          <a:r>
            <a:rPr lang="ru-RU" sz="1050" b="1" kern="1200" dirty="0">
              <a:solidFill>
                <a:srgbClr val="002060"/>
              </a:solidFill>
            </a:rPr>
            <a:t>продукции цитокинов (</a:t>
          </a:r>
          <a:r>
            <a:rPr lang="ru-RU" sz="1050" b="1" kern="1200" dirty="0" err="1">
              <a:solidFill>
                <a:srgbClr val="002060"/>
              </a:solidFill>
            </a:rPr>
            <a:t>цитокиновый</a:t>
          </a:r>
          <a:r>
            <a:rPr lang="ru-RU" sz="1050" b="1" kern="1200" dirty="0">
              <a:solidFill>
                <a:srgbClr val="002060"/>
              </a:solidFill>
            </a:rPr>
            <a:t> шторм) и цитокин-опосредованное повреждение </a:t>
          </a:r>
          <a:r>
            <a:rPr lang="ru-RU" sz="1050" b="1" kern="1200" dirty="0" err="1">
              <a:solidFill>
                <a:srgbClr val="002060"/>
              </a:solidFill>
            </a:rPr>
            <a:t>эпителиоцитов</a:t>
          </a:r>
          <a:r>
            <a:rPr lang="ru-RU" sz="1050" b="1" kern="1200" dirty="0">
              <a:solidFill>
                <a:srgbClr val="002060"/>
              </a:solidFill>
            </a:rPr>
            <a:t> и </a:t>
          </a:r>
          <a:r>
            <a:rPr lang="ru-RU" sz="1050" b="1" kern="1200" dirty="0" err="1">
              <a:solidFill>
                <a:srgbClr val="002060"/>
              </a:solidFill>
            </a:rPr>
            <a:t>эндотелиоцитов</a:t>
          </a:r>
          <a:r>
            <a:rPr lang="ru-RU" sz="1050" b="1" kern="1200" dirty="0">
              <a:solidFill>
                <a:srgbClr val="002060"/>
              </a:solidFill>
            </a:rPr>
            <a:t>, повышение сосудистой проницаемости</a:t>
          </a:r>
        </a:p>
      </dsp:txBody>
      <dsp:txXfrm>
        <a:off x="2747556" y="586987"/>
        <a:ext cx="3446211" cy="703610"/>
      </dsp:txXfrm>
    </dsp:sp>
    <dsp:sp modelId="{9A48CF72-3124-4776-AF98-BE10C66AFAF9}">
      <dsp:nvSpPr>
        <dsp:cNvPr id="0" name=""/>
        <dsp:cNvSpPr/>
      </dsp:nvSpPr>
      <dsp:spPr>
        <a:xfrm>
          <a:off x="2709492" y="1426129"/>
          <a:ext cx="3522339" cy="779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88184"/>
              <a:satOff val="-8421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2060"/>
              </a:solidFill>
            </a:rPr>
            <a:t>активации макрофагов по альтернативному типу (М2), который не является </a:t>
          </a:r>
          <a:r>
            <a:rPr lang="ru-RU" sz="1000" b="1" kern="1200" dirty="0" err="1">
              <a:solidFill>
                <a:srgbClr val="002060"/>
              </a:solidFill>
            </a:rPr>
            <a:t>протективным</a:t>
          </a:r>
          <a:r>
            <a:rPr lang="ru-RU" sz="1000" b="1" kern="1200" dirty="0">
              <a:solidFill>
                <a:srgbClr val="002060"/>
              </a:solidFill>
            </a:rPr>
            <a:t> при вирусных инфекциях, но способствует развитию интерстициальной пневмонии и фиброза легкого</a:t>
          </a:r>
        </a:p>
      </dsp:txBody>
      <dsp:txXfrm>
        <a:off x="2747556" y="1464193"/>
        <a:ext cx="3446211" cy="703610"/>
      </dsp:txXfrm>
    </dsp:sp>
    <dsp:sp modelId="{A1E5EA88-F762-4B0A-9484-1C29363980D1}">
      <dsp:nvSpPr>
        <dsp:cNvPr id="0" name=""/>
        <dsp:cNvSpPr/>
      </dsp:nvSpPr>
      <dsp:spPr>
        <a:xfrm>
          <a:off x="2709492" y="2303335"/>
          <a:ext cx="3522339" cy="779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76368"/>
              <a:satOff val="-16842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2060"/>
              </a:solidFill>
            </a:rPr>
            <a:t>активации Т-клеток по </a:t>
          </a:r>
          <a:r>
            <a:rPr lang="en-US" sz="1000" b="1" kern="1200" dirty="0">
              <a:solidFill>
                <a:srgbClr val="002060"/>
              </a:solidFill>
            </a:rPr>
            <a:t>Th</a:t>
          </a:r>
          <a:r>
            <a:rPr lang="ru-RU" sz="1000" b="1" kern="1200" dirty="0">
              <a:solidFill>
                <a:srgbClr val="002060"/>
              </a:solidFill>
            </a:rPr>
            <a:t>2-типу, который также не является </a:t>
          </a:r>
          <a:r>
            <a:rPr lang="ru-RU" sz="1000" b="1" kern="1200" dirty="0" err="1">
              <a:solidFill>
                <a:srgbClr val="002060"/>
              </a:solidFill>
            </a:rPr>
            <a:t>протективным</a:t>
          </a:r>
          <a:endParaRPr lang="ru-RU" sz="1000" b="1" kern="1200" dirty="0">
            <a:solidFill>
              <a:srgbClr val="002060"/>
            </a:solidFill>
          </a:endParaRPr>
        </a:p>
      </dsp:txBody>
      <dsp:txXfrm>
        <a:off x="2747556" y="2341399"/>
        <a:ext cx="3446211" cy="703610"/>
      </dsp:txXfrm>
    </dsp:sp>
    <dsp:sp modelId="{9AD0355B-18D3-4C65-A5B9-5FEB8B1B699B}">
      <dsp:nvSpPr>
        <dsp:cNvPr id="0" name=""/>
        <dsp:cNvSpPr/>
      </dsp:nvSpPr>
      <dsp:spPr>
        <a:xfrm>
          <a:off x="2709492" y="3180540"/>
          <a:ext cx="3522339" cy="779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64553"/>
              <a:satOff val="-2526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2060"/>
              </a:solidFill>
            </a:rPr>
            <a:t>Развитие ОРДС</a:t>
          </a:r>
        </a:p>
      </dsp:txBody>
      <dsp:txXfrm>
        <a:off x="2747556" y="3218604"/>
        <a:ext cx="3446211" cy="703610"/>
      </dsp:txXfrm>
    </dsp:sp>
    <dsp:sp modelId="{B26F82FB-E340-4E1A-AC1C-88C6E4FD117B}">
      <dsp:nvSpPr>
        <dsp:cNvPr id="0" name=""/>
        <dsp:cNvSpPr/>
      </dsp:nvSpPr>
      <dsp:spPr>
        <a:xfrm>
          <a:off x="2709492" y="4057746"/>
          <a:ext cx="3522339" cy="7797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52737"/>
              <a:satOff val="-33685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rgbClr val="002060"/>
              </a:solidFill>
            </a:rPr>
            <a:t>Поражение других органов и тканей с формированием ПОН</a:t>
          </a:r>
        </a:p>
      </dsp:txBody>
      <dsp:txXfrm>
        <a:off x="2747556" y="4095810"/>
        <a:ext cx="3446211" cy="7036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012C7-5E78-460C-A31A-3E523DE02B9F}">
      <dsp:nvSpPr>
        <dsp:cNvPr id="0" name=""/>
        <dsp:cNvSpPr/>
      </dsp:nvSpPr>
      <dsp:spPr>
        <a:xfrm rot="5400000">
          <a:off x="312033" y="1352677"/>
          <a:ext cx="5988457" cy="3283101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Возбудитель идентифицирован как </a:t>
          </a:r>
          <a:r>
            <a:rPr lang="en-US" sz="1200" b="1" kern="1200" dirty="0">
              <a:solidFill>
                <a:srgbClr val="002060"/>
              </a:solidFill>
            </a:rPr>
            <a:t>SARS-CoV-2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Геном секвенирован, гомологичность структурных белков </a:t>
          </a:r>
          <a:r>
            <a:rPr lang="en-US" sz="1200" b="1" kern="1200" dirty="0">
              <a:solidFill>
                <a:srgbClr val="002060"/>
              </a:solidFill>
            </a:rPr>
            <a:t>SARS-2 </a:t>
          </a:r>
          <a:r>
            <a:rPr lang="ru-RU" sz="1200" b="1" kern="1200" dirty="0">
              <a:solidFill>
                <a:srgbClr val="002060"/>
              </a:solidFill>
            </a:rPr>
            <a:t>и </a:t>
          </a:r>
          <a:r>
            <a:rPr lang="en-US" sz="1200" b="1" kern="1200" dirty="0">
              <a:solidFill>
                <a:srgbClr val="002060"/>
              </a:solidFill>
            </a:rPr>
            <a:t>SARS </a:t>
          </a:r>
          <a:r>
            <a:rPr lang="ru-RU" sz="1200" b="1" kern="1200" dirty="0">
              <a:solidFill>
                <a:srgbClr val="002060"/>
              </a:solidFill>
            </a:rPr>
            <a:t>составила более 90 % для белков </a:t>
          </a:r>
          <a:r>
            <a:rPr lang="en-US" sz="1200" b="1" kern="1200" dirty="0">
              <a:solidFill>
                <a:srgbClr val="002060"/>
              </a:solidFill>
            </a:rPr>
            <a:t>N, E </a:t>
          </a:r>
          <a:r>
            <a:rPr lang="ru-RU" sz="1200" b="1" kern="1200" dirty="0">
              <a:solidFill>
                <a:srgbClr val="002060"/>
              </a:solidFill>
            </a:rPr>
            <a:t>и </a:t>
          </a:r>
          <a:r>
            <a:rPr lang="en-US" sz="1200" b="1" kern="1200" dirty="0">
              <a:solidFill>
                <a:srgbClr val="002060"/>
              </a:solidFill>
            </a:rPr>
            <a:t>M </a:t>
          </a:r>
          <a:r>
            <a:rPr lang="ru-RU" sz="1200" b="1" kern="1200" dirty="0">
              <a:solidFill>
                <a:srgbClr val="002060"/>
              </a:solidFill>
            </a:rPr>
            <a:t>и только 76% для главного </a:t>
          </a:r>
          <a:r>
            <a:rPr lang="en-US" sz="1200" b="1" kern="1200" dirty="0">
              <a:solidFill>
                <a:srgbClr val="002060"/>
              </a:solidFill>
            </a:rPr>
            <a:t>S </a:t>
          </a:r>
          <a:r>
            <a:rPr lang="ru-RU" sz="1200" b="1" kern="1200" dirty="0">
              <a:solidFill>
                <a:srgbClr val="002060"/>
              </a:solidFill>
            </a:rPr>
            <a:t>белка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srgbClr val="002060"/>
              </a:solidFill>
            </a:rPr>
            <a:t>SARS-CoV-2 </a:t>
          </a:r>
          <a:r>
            <a:rPr lang="ru-RU" sz="1200" b="1" kern="1200" dirty="0">
              <a:solidFill>
                <a:srgbClr val="002060"/>
              </a:solidFill>
            </a:rPr>
            <a:t>– третий из рода </a:t>
          </a:r>
          <a:r>
            <a:rPr lang="ru-RU" sz="1200" b="1" kern="1200" dirty="0" err="1">
              <a:solidFill>
                <a:srgbClr val="002060"/>
              </a:solidFill>
            </a:rPr>
            <a:t>бетакоронавирусов</a:t>
          </a:r>
          <a:r>
            <a:rPr lang="ru-RU" sz="1200" b="1" kern="1200" dirty="0">
              <a:solidFill>
                <a:srgbClr val="002060"/>
              </a:solidFill>
            </a:rPr>
            <a:t>, возглавивший эпидемию острой респираторной инфекции с высоким процентом развития тяжелого острого респираторного синдрома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n-US" sz="1200" b="1" kern="1200" dirty="0">
              <a:solidFill>
                <a:srgbClr val="002060"/>
              </a:solidFill>
            </a:rPr>
            <a:t>SARS, MERS </a:t>
          </a:r>
          <a:r>
            <a:rPr lang="ru-RU" sz="1200" b="1" kern="1200" dirty="0">
              <a:solidFill>
                <a:srgbClr val="002060"/>
              </a:solidFill>
            </a:rPr>
            <a:t>и </a:t>
          </a:r>
          <a:r>
            <a:rPr lang="en-US" sz="1200" b="1" kern="1200" dirty="0">
              <a:solidFill>
                <a:srgbClr val="002060"/>
              </a:solidFill>
            </a:rPr>
            <a:t>COVID-19 – </a:t>
          </a:r>
          <a:r>
            <a:rPr lang="ru-RU" sz="1200" b="1" kern="1200" dirty="0">
              <a:solidFill>
                <a:srgbClr val="002060"/>
              </a:solidFill>
            </a:rPr>
            <a:t>зоонозы, природный резервуар , наиболее вероятно – летучие мыши.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Помимо трех эпидемических видов среди коронавирусов известно много видов, вызывающих лишь легкие спорадические случаи ОРВИ у человека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Эпидемические коронавирусы вызывают в организме человека </a:t>
          </a:r>
          <a:r>
            <a:rPr lang="ru-RU" sz="1200" b="1" kern="1200" dirty="0" err="1">
              <a:solidFill>
                <a:srgbClr val="002060"/>
              </a:solidFill>
            </a:rPr>
            <a:t>лимфопению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У некоторых людей эпидемические коронавирусы способны инициировать избыточную воспалительную реакцию посредством избыточной активации сигнальных путей врожденного иммунитета и гиперпродукции цитокинов (</a:t>
          </a:r>
          <a:r>
            <a:rPr lang="ru-RU" sz="1200" b="1" kern="1200" dirty="0" err="1">
              <a:solidFill>
                <a:srgbClr val="002060"/>
              </a:solidFill>
            </a:rPr>
            <a:t>цитокиновый</a:t>
          </a:r>
          <a:r>
            <a:rPr lang="ru-RU" sz="1200" b="1" kern="1200" dirty="0">
              <a:solidFill>
                <a:srgbClr val="002060"/>
              </a:solidFill>
            </a:rPr>
            <a:t> шторм)</a:t>
          </a:r>
        </a:p>
      </dsp:txBody>
      <dsp:txXfrm rot="-5400000">
        <a:off x="1664711" y="160267"/>
        <a:ext cx="3122833" cy="5667921"/>
      </dsp:txXfrm>
    </dsp:sp>
    <dsp:sp modelId="{D9610291-2E21-4F54-8C6E-F7748E09F761}">
      <dsp:nvSpPr>
        <dsp:cNvPr id="0" name=""/>
        <dsp:cNvSpPr/>
      </dsp:nvSpPr>
      <dsp:spPr>
        <a:xfrm>
          <a:off x="0" y="0"/>
          <a:ext cx="1482677" cy="59884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Факты про</a:t>
          </a:r>
          <a:r>
            <a:rPr lang="en-US" sz="1600" b="1" kern="1200"/>
            <a:t> COVID-19</a:t>
          </a:r>
          <a:r>
            <a:rPr lang="ru-RU" sz="1600" b="1" kern="1200"/>
            <a:t>, нашедшие консенсус</a:t>
          </a:r>
          <a:r>
            <a:rPr lang="ru-RU" sz="1600" kern="1200"/>
            <a:t>:</a:t>
          </a:r>
        </a:p>
      </dsp:txBody>
      <dsp:txXfrm>
        <a:off x="72378" y="72378"/>
        <a:ext cx="1337921" cy="5843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130D2-8F27-4B3A-A2A8-3954B457CF66}">
      <dsp:nvSpPr>
        <dsp:cNvPr id="0" name=""/>
        <dsp:cNvSpPr/>
      </dsp:nvSpPr>
      <dsp:spPr>
        <a:xfrm rot="5400000">
          <a:off x="466458" y="1207425"/>
          <a:ext cx="6034679" cy="375789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Почему при одинаковом наборе вирусных белков у одних людей происходит гиперактивация сигнальных путей врожденного иммунитета с развитием цитокинового шторма, а у других течение в легкой форме?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Почему именно пожилой возраст способствует гиперпродукции цитокинов?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Каким образом можно объяснить связь вакцины БЦЖ и тяжесть клинического течения </a:t>
          </a:r>
          <a:r>
            <a:rPr lang="en-US" sz="1200" b="1" kern="1200" dirty="0">
              <a:solidFill>
                <a:srgbClr val="002060"/>
              </a:solidFill>
            </a:rPr>
            <a:t>COVID-19</a:t>
          </a:r>
          <a:r>
            <a:rPr lang="ru-RU" sz="1200" b="1" kern="1200" dirty="0">
              <a:solidFill>
                <a:srgbClr val="002060"/>
              </a:solidFill>
            </a:rPr>
            <a:t> в странах без обязательной вакцинации БЦЖ?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Влияет ли плотность экспрессии рецепторов </a:t>
          </a:r>
          <a:r>
            <a:rPr lang="en-US" sz="1200" b="1" kern="1200" dirty="0">
              <a:solidFill>
                <a:srgbClr val="002060"/>
              </a:solidFill>
            </a:rPr>
            <a:t>ACE2 </a:t>
          </a:r>
          <a:r>
            <a:rPr lang="ru-RU" sz="1200" b="1" kern="1200" dirty="0">
              <a:solidFill>
                <a:srgbClr val="002060"/>
              </a:solidFill>
            </a:rPr>
            <a:t>и </a:t>
          </a:r>
          <a:r>
            <a:rPr lang="en-US" sz="1200" b="1" kern="1200" dirty="0">
              <a:solidFill>
                <a:srgbClr val="002060"/>
              </a:solidFill>
            </a:rPr>
            <a:t>CD147 </a:t>
          </a:r>
          <a:r>
            <a:rPr lang="ru-RU" sz="1200" b="1" kern="1200" dirty="0">
              <a:solidFill>
                <a:srgbClr val="002060"/>
              </a:solidFill>
            </a:rPr>
            <a:t>на тяжесть течения </a:t>
          </a:r>
          <a:r>
            <a:rPr lang="en-US" sz="1200" b="1" kern="1200" dirty="0">
              <a:solidFill>
                <a:srgbClr val="002060"/>
              </a:solidFill>
            </a:rPr>
            <a:t>COVID?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В оценке иммунного ответа на эпидемические коронавирусы большинство известных данных</a:t>
          </a:r>
          <a:r>
            <a:rPr lang="en-US" sz="1200" b="1" kern="1200" dirty="0">
              <a:solidFill>
                <a:srgbClr val="002060"/>
              </a:solidFill>
            </a:rPr>
            <a:t> </a:t>
          </a:r>
          <a:r>
            <a:rPr lang="ru-RU" sz="1200" b="1" kern="1200" dirty="0">
              <a:solidFill>
                <a:srgbClr val="002060"/>
              </a:solidFill>
            </a:rPr>
            <a:t>накоплены с 2003 года в отношении </a:t>
          </a:r>
          <a:r>
            <a:rPr lang="en-US" sz="1200" b="1" kern="1200" dirty="0">
              <a:solidFill>
                <a:srgbClr val="002060"/>
              </a:solidFill>
            </a:rPr>
            <a:t>SARS </a:t>
          </a:r>
          <a:r>
            <a:rPr lang="ru-RU" sz="1200" b="1" kern="1200" dirty="0">
              <a:solidFill>
                <a:srgbClr val="002060"/>
              </a:solidFill>
            </a:rPr>
            <a:t>и </a:t>
          </a:r>
          <a:r>
            <a:rPr lang="en-US" sz="1200" b="1" kern="1200" dirty="0">
              <a:solidFill>
                <a:srgbClr val="002060"/>
              </a:solidFill>
            </a:rPr>
            <a:t>MERS</a:t>
          </a:r>
          <a:r>
            <a:rPr lang="ru-RU" sz="1200" b="1" kern="1200" dirty="0">
              <a:solidFill>
                <a:srgbClr val="002060"/>
              </a:solidFill>
            </a:rPr>
            <a:t>, правомочно ли экстраполяция на </a:t>
          </a:r>
          <a:r>
            <a:rPr lang="en-US" sz="1200" b="1" kern="1200" dirty="0">
              <a:solidFill>
                <a:srgbClr val="002060"/>
              </a:solidFill>
            </a:rPr>
            <a:t>SARS-CoV-2 </a:t>
          </a:r>
          <a:r>
            <a:rPr lang="ru-RU" sz="1200" b="1" kern="1200" dirty="0">
              <a:solidFill>
                <a:srgbClr val="002060"/>
              </a:solidFill>
            </a:rPr>
            <a:t>даже в виду высокой гомологии вирусов</a:t>
          </a:r>
          <a:r>
            <a:rPr lang="en-US" sz="1200" b="1" kern="1200" dirty="0">
              <a:solidFill>
                <a:srgbClr val="002060"/>
              </a:solidFill>
            </a:rPr>
            <a:t>?</a:t>
          </a:r>
          <a:endParaRPr lang="ru-RU" sz="1200" b="1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ru-RU" sz="1200" b="1" kern="1200" dirty="0">
              <a:solidFill>
                <a:srgbClr val="002060"/>
              </a:solidFill>
            </a:rPr>
            <a:t>Если основной вклад в развитие тяжелых форм </a:t>
          </a:r>
          <a:r>
            <a:rPr lang="en-US" sz="1200" b="1" kern="1200" dirty="0">
              <a:solidFill>
                <a:srgbClr val="002060"/>
              </a:solidFill>
            </a:rPr>
            <a:t>COVID</a:t>
          </a:r>
          <a:r>
            <a:rPr lang="ru-RU" sz="1200" b="1" kern="1200" dirty="0">
              <a:solidFill>
                <a:srgbClr val="002060"/>
              </a:solidFill>
            </a:rPr>
            <a:t>-19 вносит гипервоспалительный иммунный ответ, а не само цитопатическое действие, то почему страдают в первую очередь пожилые люди и люди с хроническими заболеваниями, которые всегда относились к группе риска по иммунодефицитным состояниям?</a:t>
          </a:r>
        </a:p>
      </dsp:txBody>
      <dsp:txXfrm rot="-5400000">
        <a:off x="1604851" y="252478"/>
        <a:ext cx="3574449" cy="5667789"/>
      </dsp:txXfrm>
    </dsp:sp>
    <dsp:sp modelId="{108E6CB4-5C9E-4B1B-AE9F-BCED5971ABE1}">
      <dsp:nvSpPr>
        <dsp:cNvPr id="0" name=""/>
        <dsp:cNvSpPr/>
      </dsp:nvSpPr>
      <dsp:spPr>
        <a:xfrm>
          <a:off x="0" y="0"/>
          <a:ext cx="1544734" cy="61264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/>
            <a:t>Загадки </a:t>
          </a:r>
          <a:r>
            <a:rPr lang="en-US" sz="2300" b="1" kern="1200"/>
            <a:t>COVID</a:t>
          </a:r>
          <a:r>
            <a:rPr lang="ru-RU" sz="2300" b="1" kern="1200"/>
            <a:t>:</a:t>
          </a:r>
          <a:endParaRPr lang="ru-RU" sz="2300" kern="1200"/>
        </a:p>
      </dsp:txBody>
      <dsp:txXfrm>
        <a:off x="75408" y="75408"/>
        <a:ext cx="1393918" cy="5975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29.04.2020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29.04.2020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29.04.2020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29.04.2020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29.04.2020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rt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="1">
                <a:solidFill>
                  <a:srgbClr val="002060"/>
                </a:solidFill>
              </a:defRPr>
            </a:lvl1pPr>
            <a:lvl2pPr>
              <a:defRPr b="1">
                <a:solidFill>
                  <a:srgbClr val="002060"/>
                </a:solidFill>
              </a:defRPr>
            </a:lvl2pPr>
            <a:lvl3pPr>
              <a:defRPr b="1">
                <a:solidFill>
                  <a:srgbClr val="002060"/>
                </a:solidFill>
              </a:defRPr>
            </a:lvl3pPr>
            <a:lvl4pPr>
              <a:defRPr b="1">
                <a:solidFill>
                  <a:srgbClr val="002060"/>
                </a:solidFill>
              </a:defRPr>
            </a:lvl4pPr>
            <a:lvl5pPr>
              <a:defRPr b="1">
                <a:solidFill>
                  <a:srgbClr val="002060"/>
                </a:solidFill>
              </a:defRPr>
            </a:lvl5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0216342" y="6035040"/>
            <a:ext cx="908858" cy="365760"/>
          </a:xfrm>
        </p:spPr>
        <p:txBody>
          <a:bodyPr rtlCol="0"/>
          <a:lstStyle/>
          <a:p>
            <a:pPr rtl="0"/>
            <a:r>
              <a:rPr lang="ru-RU" dirty="0"/>
              <a:t>Караулов АВ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29.04.2020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29.04.2020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29.04.2020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29.04.2020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29.04.2020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29.04.2020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29.04.2020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EF5C9A-8DB4-4D58-B865-FEA9CAF4AB2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658714" y="356636"/>
            <a:ext cx="109737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rgbClr val="002060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rgbClr val="002060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rgbClr val="002060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rgbClr val="002060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Загадки патогенеза  </a:t>
            </a:r>
            <a:r>
              <a:rPr lang="en-US" sz="4400" dirty="0">
                <a:solidFill>
                  <a:schemeClr val="tx1"/>
                </a:solidFill>
              </a:rPr>
              <a:t>COVID-19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Академик РАН Караулов А.В.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>
            <a:extLst>
              <a:ext uri="{FF2B5EF4-FFF2-40B4-BE49-F238E27FC236}">
                <a16:creationId xmlns:a16="http://schemas.microsoft.com/office/drawing/2014/main" id="{CC48AEEB-5CD0-4DBC-AB65-E3DB18C55222}"/>
              </a:ext>
            </a:extLst>
          </p:cNvPr>
          <p:cNvSpPr/>
          <p:nvPr/>
        </p:nvSpPr>
        <p:spPr>
          <a:xfrm>
            <a:off x="721815" y="2605179"/>
            <a:ext cx="3500964" cy="368786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C7431-5A23-4754-9948-45FB35BE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41845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 структурных белка </a:t>
            </a:r>
            <a:r>
              <a:rPr lang="en-US" b="1" dirty="0"/>
              <a:t>SARS-CoV-2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207D8E-D68B-436F-AF0A-884D0A3D9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01" y="3249341"/>
            <a:ext cx="3597062" cy="2399542"/>
          </a:xfrm>
          <a:ln w="57150">
            <a:noFill/>
          </a:ln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spike (S)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FFC000"/>
                </a:solidFill>
              </a:rPr>
              <a:t>envelope (E)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membrane (M)</a:t>
            </a:r>
          </a:p>
          <a:p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nucleocapsid (N)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A43FD4-F2C0-4E2B-B097-D2D8E0D20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CB5192-0690-4ECD-95DA-1B09CA8A02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999" y="1457864"/>
            <a:ext cx="4658404" cy="4757542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E10EF2-D945-4EB4-895F-993A89FC6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790" y="1363762"/>
            <a:ext cx="2173488" cy="2065238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3085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D8BB5-8077-4321-ADFC-FD548F26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80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1AE55-8D76-47B7-9A6F-565A617CD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A73EF99-4A80-46C7-944B-1CF0A5BE9EE2}"/>
              </a:ext>
            </a:extLst>
          </p:cNvPr>
          <p:cNvSpPr txBox="1">
            <a:spLocks/>
          </p:cNvSpPr>
          <p:nvPr/>
        </p:nvSpPr>
        <p:spPr>
          <a:xfrm>
            <a:off x="473324" y="401583"/>
            <a:ext cx="10651876" cy="850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043377"/>
                </a:solidFill>
              </a:rPr>
              <a:t>SP - </a:t>
            </a:r>
            <a:r>
              <a:rPr lang="ru-RU" sz="2000" b="1" dirty="0">
                <a:solidFill>
                  <a:srgbClr val="043377"/>
                </a:solidFill>
              </a:rPr>
              <a:t>главный структурный </a:t>
            </a:r>
            <a:r>
              <a:rPr lang="ru-RU" sz="2000" b="1" dirty="0" err="1">
                <a:solidFill>
                  <a:srgbClr val="043377"/>
                </a:solidFill>
              </a:rPr>
              <a:t>патогенетически</a:t>
            </a:r>
            <a:r>
              <a:rPr lang="ru-RU" sz="2000" b="1" dirty="0">
                <a:solidFill>
                  <a:srgbClr val="043377"/>
                </a:solidFill>
              </a:rPr>
              <a:t> значимый белок </a:t>
            </a:r>
            <a:r>
              <a:rPr lang="en-US" sz="2000" b="1" dirty="0">
                <a:solidFill>
                  <a:srgbClr val="043377"/>
                </a:solidFill>
              </a:rPr>
              <a:t>SARS-CoV-2 . </a:t>
            </a:r>
            <a:r>
              <a:rPr lang="ru-RU" sz="2000" b="1" dirty="0">
                <a:solidFill>
                  <a:srgbClr val="043377"/>
                </a:solidFill>
              </a:rPr>
              <a:t>Имеет две субъединицы </a:t>
            </a:r>
            <a:r>
              <a:rPr lang="en-US" sz="2000" b="1" dirty="0">
                <a:solidFill>
                  <a:srgbClr val="043377"/>
                </a:solidFill>
              </a:rPr>
              <a:t>S1 </a:t>
            </a:r>
            <a:r>
              <a:rPr lang="ru-RU" sz="2000" b="1" dirty="0">
                <a:solidFill>
                  <a:srgbClr val="043377"/>
                </a:solidFill>
              </a:rPr>
              <a:t>и </a:t>
            </a:r>
            <a:r>
              <a:rPr lang="en-US" sz="2000" b="1" dirty="0">
                <a:solidFill>
                  <a:srgbClr val="043377"/>
                </a:solidFill>
              </a:rPr>
              <a:t>S2 </a:t>
            </a:r>
            <a:r>
              <a:rPr lang="ru-RU" sz="2000" b="1" dirty="0">
                <a:solidFill>
                  <a:srgbClr val="043377"/>
                </a:solidFill>
              </a:rPr>
              <a:t>и </a:t>
            </a:r>
            <a:r>
              <a:rPr lang="ru-RU" sz="2000" b="1" dirty="0" err="1">
                <a:solidFill>
                  <a:srgbClr val="043377"/>
                </a:solidFill>
              </a:rPr>
              <a:t>гликановые</a:t>
            </a:r>
            <a:r>
              <a:rPr lang="ru-RU" sz="2000" b="1" dirty="0">
                <a:solidFill>
                  <a:srgbClr val="043377"/>
                </a:solidFill>
              </a:rPr>
              <a:t> шипы.</a:t>
            </a:r>
          </a:p>
          <a:p>
            <a:pPr>
              <a:spcAft>
                <a:spcPts val="1200"/>
              </a:spcAft>
            </a:pPr>
            <a:endParaRPr lang="ru-RU" sz="1200" dirty="0">
              <a:solidFill>
                <a:srgbClr val="043377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51533A2-2E48-4667-9416-BFBD0B172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16" y="1265394"/>
            <a:ext cx="3617295" cy="2032718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9552A3-CE1A-444D-ACEC-EAAB1326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572" y="1121195"/>
            <a:ext cx="6289623" cy="4865223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F307733-E2BD-4098-9D94-8FBEADC3FD85}"/>
              </a:ext>
            </a:extLst>
          </p:cNvPr>
          <p:cNvSpPr txBox="1"/>
          <p:nvPr/>
        </p:nvSpPr>
        <p:spPr>
          <a:xfrm>
            <a:off x="6767211" y="2375380"/>
            <a:ext cx="1339830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S1 </a:t>
            </a:r>
            <a:r>
              <a:rPr lang="ru-RU" sz="1050" dirty="0"/>
              <a:t>субъединица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440E2-6C73-49C6-952E-D06B9C4E97F6}"/>
              </a:ext>
            </a:extLst>
          </p:cNvPr>
          <p:cNvSpPr txBox="1"/>
          <p:nvPr/>
        </p:nvSpPr>
        <p:spPr>
          <a:xfrm>
            <a:off x="10149839" y="3553807"/>
            <a:ext cx="1154236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S2</a:t>
            </a:r>
            <a:r>
              <a:rPr lang="ru-RU" sz="1050" dirty="0"/>
              <a:t> субъединица</a:t>
            </a:r>
          </a:p>
        </p:txBody>
      </p:sp>
      <p:sp>
        <p:nvSpPr>
          <p:cNvPr id="23" name="Правая круглая скобка 22">
            <a:extLst>
              <a:ext uri="{FF2B5EF4-FFF2-40B4-BE49-F238E27FC236}">
                <a16:creationId xmlns:a16="http://schemas.microsoft.com/office/drawing/2014/main" id="{D3209526-E47D-4F6B-891C-EB40CE259A8C}"/>
              </a:ext>
            </a:extLst>
          </p:cNvPr>
          <p:cNvSpPr/>
          <p:nvPr/>
        </p:nvSpPr>
        <p:spPr>
          <a:xfrm rot="10800000">
            <a:off x="8165850" y="2047954"/>
            <a:ext cx="164506" cy="1560485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авая круглая скобка 24">
            <a:extLst>
              <a:ext uri="{FF2B5EF4-FFF2-40B4-BE49-F238E27FC236}">
                <a16:creationId xmlns:a16="http://schemas.microsoft.com/office/drawing/2014/main" id="{AEC764E9-64AB-49B1-B86E-251F6B7945CA}"/>
              </a:ext>
            </a:extLst>
          </p:cNvPr>
          <p:cNvSpPr/>
          <p:nvPr/>
        </p:nvSpPr>
        <p:spPr>
          <a:xfrm>
            <a:off x="9897141" y="3355461"/>
            <a:ext cx="252698" cy="1691149"/>
          </a:xfrm>
          <a:prstGeom prst="rightBracket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A0F7DF2-117E-4FD7-AF25-32C7C27A5719}"/>
              </a:ext>
            </a:extLst>
          </p:cNvPr>
          <p:cNvSpPr txBox="1"/>
          <p:nvPr/>
        </p:nvSpPr>
        <p:spPr>
          <a:xfrm>
            <a:off x="6639828" y="1777158"/>
            <a:ext cx="1594596" cy="2539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050" dirty="0" err="1"/>
              <a:t>Гликановые</a:t>
            </a:r>
            <a:r>
              <a:rPr lang="ru-RU" sz="1050" dirty="0"/>
              <a:t> шипы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E782A2C-F3FD-43B6-9CEF-4D16AA7F307F}"/>
              </a:ext>
            </a:extLst>
          </p:cNvPr>
          <p:cNvCxnSpPr>
            <a:cxnSpLocks/>
          </p:cNvCxnSpPr>
          <p:nvPr/>
        </p:nvCxnSpPr>
        <p:spPr>
          <a:xfrm>
            <a:off x="8330356" y="1900775"/>
            <a:ext cx="497544" cy="334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F8B24367-7035-42D7-8646-84B042EA9962}"/>
              </a:ext>
            </a:extLst>
          </p:cNvPr>
          <p:cNvCxnSpPr>
            <a:cxnSpLocks/>
          </p:cNvCxnSpPr>
          <p:nvPr/>
        </p:nvCxnSpPr>
        <p:spPr>
          <a:xfrm>
            <a:off x="8330356" y="1943195"/>
            <a:ext cx="372960" cy="22507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FFB75F-99C3-4456-A4FD-ECF8EA23D010}"/>
              </a:ext>
            </a:extLst>
          </p:cNvPr>
          <p:cNvSpPr txBox="1"/>
          <p:nvPr/>
        </p:nvSpPr>
        <p:spPr>
          <a:xfrm>
            <a:off x="7256794" y="1359290"/>
            <a:ext cx="219343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Spike Protein (SP)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98B253-266B-4E38-9255-9B8D30540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519" y="3834148"/>
            <a:ext cx="2173488" cy="2065238"/>
          </a:xfrm>
          <a:prstGeom prst="round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299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D4B04-3064-4542-BD9B-088C8FBE3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40" y="617169"/>
            <a:ext cx="10514950" cy="13716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43377"/>
                </a:solidFill>
              </a:rPr>
              <a:t>SARS-CoV-2 использует свой поверхностный белок </a:t>
            </a:r>
            <a:r>
              <a:rPr lang="en-US" sz="2800" b="1" dirty="0">
                <a:solidFill>
                  <a:srgbClr val="043377"/>
                </a:solidFill>
              </a:rPr>
              <a:t>SP </a:t>
            </a:r>
            <a:r>
              <a:rPr lang="ru-RU" sz="2800" b="1" dirty="0">
                <a:solidFill>
                  <a:srgbClr val="043377"/>
                </a:solidFill>
              </a:rPr>
              <a:t>и </a:t>
            </a:r>
            <a:r>
              <a:rPr lang="en-US" sz="2800" b="1" dirty="0">
                <a:solidFill>
                  <a:srgbClr val="043377"/>
                </a:solidFill>
              </a:rPr>
              <a:t> </a:t>
            </a:r>
            <a:r>
              <a:rPr lang="ru-RU" sz="2800" b="1" dirty="0">
                <a:solidFill>
                  <a:srgbClr val="043377"/>
                </a:solidFill>
              </a:rPr>
              <a:t>два типа рецепторов для проникновения в клетку :</a:t>
            </a:r>
            <a:br>
              <a:rPr lang="ru-RU" sz="2800" b="1" dirty="0">
                <a:solidFill>
                  <a:srgbClr val="043377"/>
                </a:solidFill>
              </a:rPr>
            </a:br>
            <a:endParaRPr lang="ru-RU" sz="2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8FF10C-319C-417F-B9D8-3A600630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645F68-3E63-4EEC-80F3-17330BA33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917" y="4144278"/>
            <a:ext cx="3804113" cy="2071128"/>
          </a:xfrm>
          <a:prstGeom prst="roundRect">
            <a:avLst/>
          </a:prstGeom>
        </p:spPr>
      </p:pic>
      <p:sp>
        <p:nvSpPr>
          <p:cNvPr id="5" name="Выноска: стрелка вниз 4">
            <a:extLst>
              <a:ext uri="{FF2B5EF4-FFF2-40B4-BE49-F238E27FC236}">
                <a16:creationId xmlns:a16="http://schemas.microsoft.com/office/drawing/2014/main" id="{DD73C9EF-8C9B-499C-9621-0C1C1566B6E4}"/>
              </a:ext>
            </a:extLst>
          </p:cNvPr>
          <p:cNvSpPr/>
          <p:nvPr/>
        </p:nvSpPr>
        <p:spPr>
          <a:xfrm>
            <a:off x="1178942" y="1988768"/>
            <a:ext cx="4704271" cy="2384659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GB" sz="2400" b="1" dirty="0">
                <a:solidFill>
                  <a:srgbClr val="C00000"/>
                </a:solidFill>
              </a:rPr>
              <a:t>ACE2</a:t>
            </a:r>
            <a:endParaRPr lang="ru-RU" sz="2400" b="1" dirty="0">
              <a:solidFill>
                <a:srgbClr val="C00000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rgbClr val="043377"/>
                </a:solidFill>
              </a:rPr>
              <a:t>рецептор </a:t>
            </a:r>
            <a:r>
              <a:rPr lang="ru-RU" sz="1400" b="1" dirty="0" err="1">
                <a:solidFill>
                  <a:srgbClr val="043377"/>
                </a:solidFill>
              </a:rPr>
              <a:t>ангиотензинпревращающего</a:t>
            </a:r>
            <a:r>
              <a:rPr lang="ru-RU" sz="1400" b="1" dirty="0">
                <a:solidFill>
                  <a:srgbClr val="043377"/>
                </a:solidFill>
              </a:rPr>
              <a:t> фермента </a:t>
            </a:r>
            <a:r>
              <a:rPr lang="en-GB" sz="1400" b="1" dirty="0">
                <a:solidFill>
                  <a:srgbClr val="043377"/>
                </a:solidFill>
              </a:rPr>
              <a:t>II</a:t>
            </a:r>
            <a:r>
              <a:rPr lang="ru-RU" sz="1400" b="1" dirty="0">
                <a:solidFill>
                  <a:srgbClr val="043377"/>
                </a:solidFill>
              </a:rPr>
              <a:t>,</a:t>
            </a:r>
            <a:r>
              <a:rPr lang="ru-RU" sz="1400" dirty="0">
                <a:solidFill>
                  <a:srgbClr val="043377"/>
                </a:solidFill>
              </a:rPr>
              <a:t> </a:t>
            </a:r>
            <a:r>
              <a:rPr lang="ru-RU" sz="1400" b="1" dirty="0">
                <a:solidFill>
                  <a:srgbClr val="043377"/>
                </a:solidFill>
              </a:rPr>
              <a:t>содержится в клетках легочного альвеолярного эпителия, </a:t>
            </a:r>
            <a:r>
              <a:rPr lang="ru-RU" sz="1400" b="1" dirty="0" err="1">
                <a:solidFill>
                  <a:srgbClr val="043377"/>
                </a:solidFill>
              </a:rPr>
              <a:t>энтероцитах</a:t>
            </a:r>
            <a:r>
              <a:rPr lang="ru-RU" sz="1400" b="1" dirty="0">
                <a:solidFill>
                  <a:srgbClr val="043377"/>
                </a:solidFill>
              </a:rPr>
              <a:t> тонкой кишки, в эндотелиальных клетках артерий и вен</a:t>
            </a:r>
            <a:r>
              <a:rPr lang="ru-RU" sz="1400" dirty="0">
                <a:solidFill>
                  <a:srgbClr val="043377"/>
                </a:solidFill>
              </a:rPr>
              <a:t> </a:t>
            </a:r>
            <a:endParaRPr lang="ru-RU" sz="1400" b="1" dirty="0">
              <a:solidFill>
                <a:srgbClr val="043377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0AEF7B1-DADB-46A4-99CC-4D46C3BDF794}"/>
              </a:ext>
            </a:extLst>
          </p:cNvPr>
          <p:cNvSpPr/>
          <p:nvPr/>
        </p:nvSpPr>
        <p:spPr>
          <a:xfrm>
            <a:off x="7196981" y="4227872"/>
            <a:ext cx="3721510" cy="1987534"/>
          </a:xfrm>
          <a:prstGeom prst="roundRect">
            <a:avLst/>
          </a:prstGeom>
          <a:solidFill>
            <a:srgbClr val="FCF7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Новый открытый путь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</a:rPr>
              <a:t>Этот же рецептор использует малярийный плазмодий</a:t>
            </a: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Выноска: стрелка вниз 6">
            <a:extLst>
              <a:ext uri="{FF2B5EF4-FFF2-40B4-BE49-F238E27FC236}">
                <a16:creationId xmlns:a16="http://schemas.microsoft.com/office/drawing/2014/main" id="{018DE376-A7A6-4D9F-9E37-9773E6BB2328}"/>
              </a:ext>
            </a:extLst>
          </p:cNvPr>
          <p:cNvSpPr/>
          <p:nvPr/>
        </p:nvSpPr>
        <p:spPr>
          <a:xfrm>
            <a:off x="6650966" y="1988768"/>
            <a:ext cx="4813540" cy="2478602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C00000"/>
                </a:solidFill>
              </a:rPr>
              <a:t>CD147</a:t>
            </a:r>
          </a:p>
          <a:p>
            <a:pPr algn="ctr">
              <a:spcAft>
                <a:spcPts val="1200"/>
              </a:spcAft>
            </a:pPr>
            <a:r>
              <a:rPr lang="ru-RU" sz="1400" b="1" dirty="0">
                <a:solidFill>
                  <a:srgbClr val="043377"/>
                </a:solidFill>
              </a:rPr>
              <a:t>Белок </a:t>
            </a:r>
            <a:r>
              <a:rPr lang="ru-RU" sz="1400" b="1" dirty="0" err="1">
                <a:solidFill>
                  <a:srgbClr val="043377"/>
                </a:solidFill>
              </a:rPr>
              <a:t>базигин</a:t>
            </a:r>
            <a:r>
              <a:rPr lang="ru-RU" sz="1400" b="1" dirty="0">
                <a:solidFill>
                  <a:srgbClr val="043377"/>
                </a:solidFill>
              </a:rPr>
              <a:t> (BSG) или индуктор внеклеточной матрицы </a:t>
            </a:r>
            <a:r>
              <a:rPr lang="ru-RU" sz="1400" b="1" dirty="0" err="1">
                <a:solidFill>
                  <a:srgbClr val="043377"/>
                </a:solidFill>
              </a:rPr>
              <a:t>металлопротеиназы</a:t>
            </a:r>
            <a:r>
              <a:rPr lang="ru-RU" sz="1400" b="1" dirty="0">
                <a:solidFill>
                  <a:srgbClr val="043377"/>
                </a:solidFill>
              </a:rPr>
              <a:t> (EMMPRIN), относится к </a:t>
            </a:r>
            <a:r>
              <a:rPr lang="ru-RU" sz="1400" b="1" dirty="0" err="1">
                <a:solidFill>
                  <a:srgbClr val="043377"/>
                </a:solidFill>
              </a:rPr>
              <a:t>суперсемейству</a:t>
            </a:r>
            <a:r>
              <a:rPr lang="ru-RU" sz="1400" b="1" dirty="0">
                <a:solidFill>
                  <a:srgbClr val="043377"/>
                </a:solidFill>
              </a:rPr>
              <a:t> иммуноглобулинов</a:t>
            </a:r>
          </a:p>
        </p:txBody>
      </p:sp>
    </p:spTree>
    <p:extLst>
      <p:ext uri="{BB962C8B-B14F-4D97-AF65-F5344CB8AC3E}">
        <p14:creationId xmlns:p14="http://schemas.microsoft.com/office/powerpoint/2010/main" val="467479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C8458-FEC1-477C-81A8-210797A9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794" y="1773740"/>
            <a:ext cx="4513007" cy="4296696"/>
          </a:xfrm>
        </p:spPr>
        <p:txBody>
          <a:bodyPr>
            <a:noAutofit/>
          </a:bodyPr>
          <a:lstStyle/>
          <a:p>
            <a:r>
              <a:rPr lang="ru-RU" sz="2800" dirty="0"/>
              <a:t>Вариабельность содержания нейтрализующих антител в сыворотке </a:t>
            </a:r>
            <a:r>
              <a:rPr lang="ru-RU" sz="2800" dirty="0" err="1"/>
              <a:t>реконвалесцентов</a:t>
            </a:r>
            <a:r>
              <a:rPr lang="ru-RU" sz="2800" dirty="0"/>
              <a:t> и меньшая эффективность данного вида терапии при </a:t>
            </a:r>
            <a:r>
              <a:rPr lang="en-US" sz="2800" dirty="0"/>
              <a:t>SARS-CoV-2 </a:t>
            </a:r>
            <a:r>
              <a:rPr lang="ru-RU" sz="2800" dirty="0"/>
              <a:t>в сравнении с </a:t>
            </a:r>
            <a:r>
              <a:rPr lang="en-US" sz="2800" dirty="0"/>
              <a:t>SARS-</a:t>
            </a:r>
            <a:r>
              <a:rPr lang="en-US" sz="2800" dirty="0" err="1"/>
              <a:t>CoV</a:t>
            </a:r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25BF6A6-D62B-40DF-8B93-C594EC027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671" y="1071716"/>
            <a:ext cx="5530509" cy="4876800"/>
          </a:xfr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0E5DAFE4-8C7B-433F-8A13-CB1F255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id="{47884772-4A8D-496D-AC48-3676991481B5}"/>
              </a:ext>
            </a:extLst>
          </p:cNvPr>
          <p:cNvSpPr/>
          <p:nvPr/>
        </p:nvSpPr>
        <p:spPr>
          <a:xfrm>
            <a:off x="974331" y="4630993"/>
            <a:ext cx="5909187" cy="1439443"/>
          </a:xfrm>
          <a:prstGeom prst="donut">
            <a:avLst>
              <a:gd name="adj" fmla="val 3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5EF157E-237A-438A-8136-6EE10E9D9628}"/>
              </a:ext>
            </a:extLst>
          </p:cNvPr>
          <p:cNvSpPr/>
          <p:nvPr/>
        </p:nvSpPr>
        <p:spPr>
          <a:xfrm>
            <a:off x="8200103" y="688258"/>
            <a:ext cx="1081549" cy="1120877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3E952-EAFD-442E-BCD6-ADB46B696FBB}"/>
              </a:ext>
            </a:extLst>
          </p:cNvPr>
          <p:cNvSpPr txBox="1"/>
          <p:nvPr/>
        </p:nvSpPr>
        <p:spPr>
          <a:xfrm>
            <a:off x="658761" y="422787"/>
            <a:ext cx="780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Сравнение </a:t>
            </a:r>
            <a:r>
              <a:rPr lang="en-US" sz="2800" b="1" dirty="0">
                <a:solidFill>
                  <a:srgbClr val="002060"/>
                </a:solidFill>
              </a:rPr>
              <a:t>SARS-</a:t>
            </a:r>
            <a:r>
              <a:rPr lang="en-US" sz="2800" b="1" dirty="0" err="1">
                <a:solidFill>
                  <a:srgbClr val="002060"/>
                </a:solidFill>
              </a:rPr>
              <a:t>CoV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и</a:t>
            </a:r>
            <a:r>
              <a:rPr lang="en-US" sz="2800" b="1" dirty="0">
                <a:solidFill>
                  <a:srgbClr val="002060"/>
                </a:solidFill>
              </a:rPr>
              <a:t> SARS-CoV-2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59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A442F330-720B-4129-B928-13C20BAF1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05" y="792065"/>
            <a:ext cx="6657434" cy="5412090"/>
          </a:xfrm>
          <a:prstGeom prst="round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E3E2A6E-A841-4EDB-BDC3-31A807643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6124" y="6044872"/>
            <a:ext cx="2893045" cy="365760"/>
          </a:xfrm>
        </p:spPr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BC6C7-A5A5-4241-BFC4-3BD2531074FD}"/>
              </a:ext>
            </a:extLst>
          </p:cNvPr>
          <p:cNvSpPr txBox="1"/>
          <p:nvPr/>
        </p:nvSpPr>
        <p:spPr>
          <a:xfrm>
            <a:off x="7885471" y="2159282"/>
            <a:ext cx="35276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Комьютернная</a:t>
            </a:r>
            <a:r>
              <a:rPr lang="ru-RU" b="1" dirty="0">
                <a:solidFill>
                  <a:srgbClr val="002060"/>
                </a:solidFill>
              </a:rPr>
              <a:t> томография</a:t>
            </a:r>
          </a:p>
          <a:p>
            <a:r>
              <a:rPr lang="en-US" b="1" dirty="0">
                <a:solidFill>
                  <a:srgbClr val="002060"/>
                </a:solidFill>
              </a:rPr>
              <a:t>3D </a:t>
            </a:r>
            <a:r>
              <a:rPr lang="ru-RU" b="1" dirty="0">
                <a:solidFill>
                  <a:srgbClr val="002060"/>
                </a:solidFill>
              </a:rPr>
              <a:t>визуализация</a:t>
            </a:r>
          </a:p>
          <a:p>
            <a:r>
              <a:rPr lang="ru-RU" b="1" dirty="0">
                <a:solidFill>
                  <a:srgbClr val="002060"/>
                </a:solidFill>
              </a:rPr>
              <a:t>Мужчина, 59 лет, умер в больнице Университета Джорджа Вашингтона.</a:t>
            </a:r>
          </a:p>
          <a:p>
            <a:r>
              <a:rPr lang="ru-RU" b="1" dirty="0">
                <a:solidFill>
                  <a:srgbClr val="002060"/>
                </a:solidFill>
              </a:rPr>
              <a:t>Обширное повреждение легких при </a:t>
            </a:r>
            <a:r>
              <a:rPr lang="en-US" b="1" dirty="0">
                <a:solidFill>
                  <a:srgbClr val="002060"/>
                </a:solidFill>
              </a:rPr>
              <a:t>COVID-19</a:t>
            </a:r>
            <a:r>
              <a:rPr lang="ru-RU" b="1" dirty="0">
                <a:solidFill>
                  <a:srgbClr val="002060"/>
                </a:solidFill>
              </a:rPr>
              <a:t> (желтый цвет)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sz="1200" b="1" i="1" dirty="0">
                <a:solidFill>
                  <a:srgbClr val="002060"/>
                </a:solidFill>
              </a:rPr>
              <a:t>GEORGE WASHINGTON HOSPITAL AND SURGICAL THEATER</a:t>
            </a:r>
            <a:endParaRPr lang="ru-RU" sz="1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31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FCE7C120-DD4E-414B-9D81-ED64333AE076}"/>
              </a:ext>
            </a:extLst>
          </p:cNvPr>
          <p:cNvSpPr/>
          <p:nvPr/>
        </p:nvSpPr>
        <p:spPr>
          <a:xfrm>
            <a:off x="501445" y="1092800"/>
            <a:ext cx="11208773" cy="5308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30CA4-5277-4E60-8419-B6CFA0FF9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09" y="576677"/>
            <a:ext cx="10058400" cy="103224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Группы риска при </a:t>
            </a:r>
            <a:r>
              <a:rPr lang="en-US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Covid-19</a:t>
            </a:r>
            <a:br>
              <a:rPr lang="ru-RU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03171-8482-43FA-AAE3-A05B4E35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611" y="2014194"/>
            <a:ext cx="9756963" cy="36814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Пожилые люди </a:t>
            </a:r>
            <a:r>
              <a:rPr lang="en-US" sz="1400" dirty="0">
                <a:solidFill>
                  <a:srgbClr val="043377"/>
                </a:solidFill>
              </a:rPr>
              <a:t>- </a:t>
            </a:r>
            <a:r>
              <a:rPr lang="ru-RU" sz="1400" dirty="0">
                <a:solidFill>
                  <a:srgbClr val="C00000"/>
                </a:solidFill>
              </a:rPr>
              <a:t>летальность  среди тех кому больше 80 лет составляет 16-17%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люди с хроническими сердечно-сосудистыми заболеваниями (ишемическая болезнь сердца, аритмия и др.) - </a:t>
            </a:r>
            <a:r>
              <a:rPr lang="ru-RU" sz="1400" dirty="0">
                <a:solidFill>
                  <a:srgbClr val="C00000"/>
                </a:solidFill>
              </a:rPr>
              <a:t>летальность повышается до 13,2%</a:t>
            </a:r>
            <a:r>
              <a:rPr lang="ru-RU" sz="1400" dirty="0">
                <a:solidFill>
                  <a:srgbClr val="043377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неконтролируемый диабет (с повышенным уровнем глюкозы в крови) - </a:t>
            </a:r>
            <a:r>
              <a:rPr lang="ru-RU" sz="1400" dirty="0">
                <a:solidFill>
                  <a:srgbClr val="C00000"/>
                </a:solidFill>
              </a:rPr>
              <a:t>летальность 9,2%;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неконтролируемая АГ - </a:t>
            </a:r>
            <a:r>
              <a:rPr lang="ru-RU" sz="1400" dirty="0">
                <a:solidFill>
                  <a:srgbClr val="C00000"/>
                </a:solidFill>
              </a:rPr>
              <a:t>летальность 8,4%;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люди с хроническими респираторными заболеваниями (хронический бронхит, хроническая обструктивная болезнь легких и др.) - </a:t>
            </a:r>
            <a:r>
              <a:rPr lang="ru-RU" sz="1400" dirty="0">
                <a:solidFill>
                  <a:srgbClr val="C00000"/>
                </a:solidFill>
              </a:rPr>
              <a:t>летальность 8%</a:t>
            </a:r>
            <a:r>
              <a:rPr lang="ru-RU" sz="1400" dirty="0">
                <a:solidFill>
                  <a:srgbClr val="043377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люди с онкологическими заболеваниями (сопровождаются ослаблением иммунитета) - </a:t>
            </a:r>
            <a:r>
              <a:rPr lang="ru-RU" sz="1400" dirty="0">
                <a:solidFill>
                  <a:srgbClr val="C00000"/>
                </a:solidFill>
              </a:rPr>
              <a:t>летальность 7,6%.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43377"/>
                </a:solidFill>
              </a:rPr>
              <a:t>Лица с СД и АГ могут подвергаться большему риску из-за изменений в генах, которые приводят к повышенной выработке рецепторов ACE2.</a:t>
            </a: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9E660A-C057-4074-B618-48CB9748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0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B74DA-5237-41F6-AD84-9EAF2215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44" y="3712451"/>
            <a:ext cx="4934856" cy="248187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/>
              <a:t>Но (!) </a:t>
            </a:r>
            <a:r>
              <a:rPr lang="en-US" sz="2000" b="1" dirty="0"/>
              <a:t>SARS-CoV-2 </a:t>
            </a:r>
            <a:r>
              <a:rPr lang="ru-RU" sz="2000" b="1" dirty="0"/>
              <a:t> или</a:t>
            </a:r>
            <a:r>
              <a:rPr lang="en-US" sz="2000" b="1" dirty="0"/>
              <a:t> </a:t>
            </a:r>
            <a:r>
              <a:rPr lang="ru-RU" sz="2000" b="1" dirty="0"/>
              <a:t>иммунный ответ на него, вероятно, повреждает и другие органы и ткани. </a:t>
            </a:r>
            <a:br>
              <a:rPr lang="ru-RU" sz="2000" b="1" dirty="0"/>
            </a:br>
            <a:r>
              <a:rPr lang="ru-RU" sz="2000" b="1" dirty="0"/>
              <a:t>Ученые только начинают исследовать вклад данного этапа патогенеза в формирование ПОН при тяжелом течении </a:t>
            </a:r>
            <a:r>
              <a:rPr lang="en-US" sz="2000" b="1" dirty="0"/>
              <a:t>COVID-19</a:t>
            </a:r>
            <a:r>
              <a:rPr lang="ru-RU" sz="2000" b="1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1F7A4C5-4D19-410F-BF9A-D240AA845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0242" y="993058"/>
            <a:ext cx="5790214" cy="5292372"/>
          </a:xfrm>
          <a:prstGeom prst="round1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CE810364-4A94-4CAB-8E17-12BE880E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E2F47716-7399-4E2C-871B-39D5E64BB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511" y="1407184"/>
            <a:ext cx="2098280" cy="1895681"/>
          </a:xfrm>
          <a:prstGeom prst="round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1F1873-2912-45AA-96ED-2A22539CEC2E}"/>
              </a:ext>
            </a:extLst>
          </p:cNvPr>
          <p:cNvSpPr txBox="1"/>
          <p:nvPr/>
        </p:nvSpPr>
        <p:spPr>
          <a:xfrm>
            <a:off x="1366685" y="471948"/>
            <a:ext cx="934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Причина тяжёлого течения и полиорганной недостаточности у </a:t>
            </a:r>
            <a:r>
              <a:rPr lang="ru-RU" b="1" dirty="0" err="1">
                <a:solidFill>
                  <a:srgbClr val="002060"/>
                </a:solidFill>
              </a:rPr>
              <a:t>коморбидных</a:t>
            </a:r>
            <a:r>
              <a:rPr lang="ru-RU" b="1" dirty="0">
                <a:solidFill>
                  <a:srgbClr val="002060"/>
                </a:solidFill>
              </a:rPr>
              <a:t> пациентов при </a:t>
            </a:r>
            <a:r>
              <a:rPr lang="en-US" b="1" dirty="0">
                <a:solidFill>
                  <a:srgbClr val="002060"/>
                </a:solidFill>
              </a:rPr>
              <a:t>COVID-19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Управляющая кнопка: справка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BB61201-59F1-413C-BDA0-CC1C13CDBBF5}"/>
              </a:ext>
            </a:extLst>
          </p:cNvPr>
          <p:cNvSpPr/>
          <p:nvPr/>
        </p:nvSpPr>
        <p:spPr>
          <a:xfrm>
            <a:off x="648929" y="432462"/>
            <a:ext cx="646201" cy="974722"/>
          </a:xfrm>
          <a:prstGeom prst="actionButtonHelp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860D28-D32D-4BAC-9564-B45693932255}"/>
              </a:ext>
            </a:extLst>
          </p:cNvPr>
          <p:cNvSpPr txBox="1"/>
          <p:nvPr/>
        </p:nvSpPr>
        <p:spPr>
          <a:xfrm>
            <a:off x="538225" y="1477861"/>
            <a:ext cx="2883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При тяжелых формах входными воротами для SARS-CoV-2 являются </a:t>
            </a:r>
            <a:r>
              <a:rPr lang="ru-RU" b="1" dirty="0" err="1">
                <a:solidFill>
                  <a:srgbClr val="002060"/>
                </a:solidFill>
              </a:rPr>
              <a:t>пневмоциты</a:t>
            </a:r>
            <a:r>
              <a:rPr lang="ru-RU" b="1" dirty="0">
                <a:solidFill>
                  <a:srgbClr val="002060"/>
                </a:solidFill>
              </a:rPr>
              <a:t> альвеол легких. </a:t>
            </a:r>
            <a:br>
              <a:rPr lang="en-US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524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CDFFA-89A1-47C1-B74F-1916BA7F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25" y="515994"/>
            <a:ext cx="10053484" cy="474316"/>
          </a:xfrm>
        </p:spPr>
        <p:txBody>
          <a:bodyPr>
            <a:normAutofit/>
          </a:bodyPr>
          <a:lstStyle/>
          <a:p>
            <a:r>
              <a:rPr lang="ru-RU" sz="2400" b="1" dirty="0"/>
              <a:t>Патогенез тяжелого течения </a:t>
            </a:r>
            <a:r>
              <a:rPr lang="ru-RU" sz="2400" b="1" dirty="0" err="1"/>
              <a:t>короновирусной</a:t>
            </a:r>
            <a:r>
              <a:rPr lang="ru-RU" sz="2400" b="1" dirty="0"/>
              <a:t> инфекции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CD69D-D330-47DF-A62B-48AC94B7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72490CD-CA6A-457D-A950-6BD749C132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468875"/>
              </p:ext>
            </p:extLst>
          </p:nvPr>
        </p:nvGraphicFramePr>
        <p:xfrm>
          <a:off x="388308" y="990310"/>
          <a:ext cx="6231832" cy="548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Выноска: линия 7">
            <a:extLst>
              <a:ext uri="{FF2B5EF4-FFF2-40B4-BE49-F238E27FC236}">
                <a16:creationId xmlns:a16="http://schemas.microsoft.com/office/drawing/2014/main" id="{7BD81081-6FF2-4E59-8F2D-35A06C602BB5}"/>
              </a:ext>
            </a:extLst>
          </p:cNvPr>
          <p:cNvSpPr/>
          <p:nvPr/>
        </p:nvSpPr>
        <p:spPr>
          <a:xfrm>
            <a:off x="573725" y="3199722"/>
            <a:ext cx="2246608" cy="2835318"/>
          </a:xfrm>
          <a:prstGeom prst="borderCallout1">
            <a:avLst>
              <a:gd name="adj1" fmla="val 12464"/>
              <a:gd name="adj2" fmla="val 80309"/>
              <a:gd name="adj3" fmla="val -7313"/>
              <a:gd name="adj4" fmla="val 102981"/>
            </a:avLst>
          </a:prstGeom>
          <a:ln w="412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Избыточный и извращенный врожденный иммунный ответ на </a:t>
            </a:r>
            <a:r>
              <a:rPr lang="ru-RU" b="1" dirty="0" err="1"/>
              <a:t>короновирусную</a:t>
            </a:r>
            <a:r>
              <a:rPr lang="ru-RU" b="1" dirty="0"/>
              <a:t> инфекцию</a:t>
            </a:r>
          </a:p>
        </p:txBody>
      </p:sp>
      <p:pic>
        <p:nvPicPr>
          <p:cNvPr id="9" name="Изображение 3">
            <a:extLst>
              <a:ext uri="{FF2B5EF4-FFF2-40B4-BE49-F238E27FC236}">
                <a16:creationId xmlns:a16="http://schemas.microsoft.com/office/drawing/2014/main" id="{B5B4CF90-375F-4933-8648-014BAEFC24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4836" y="1021488"/>
            <a:ext cx="4898856" cy="537931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7" name="Круг: прозрачная заливка 6">
            <a:extLst>
              <a:ext uri="{FF2B5EF4-FFF2-40B4-BE49-F238E27FC236}">
                <a16:creationId xmlns:a16="http://schemas.microsoft.com/office/drawing/2014/main" id="{16E0DABC-128C-4B2F-880E-C5746B4CCBBF}"/>
              </a:ext>
            </a:extLst>
          </p:cNvPr>
          <p:cNvSpPr/>
          <p:nvPr/>
        </p:nvSpPr>
        <p:spPr>
          <a:xfrm>
            <a:off x="2382252" y="1167064"/>
            <a:ext cx="4752473" cy="2261936"/>
          </a:xfrm>
          <a:prstGeom prst="donut">
            <a:avLst>
              <a:gd name="adj" fmla="val 259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ADC99D3-7CD5-46A2-96E6-B370313E67F4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7256794" y="1665070"/>
            <a:ext cx="665089" cy="23056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92E5BE4-865B-453F-8CB9-83D5692F727B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7256794" y="1895630"/>
            <a:ext cx="3516881" cy="3515316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C5F7B4EE-176D-4B36-97C0-A565F1B0887B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7256794" y="1895630"/>
            <a:ext cx="1489153" cy="12502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BCBF43BB-53A5-498E-95E5-CD60C8E37907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7256794" y="1895630"/>
            <a:ext cx="3102395" cy="66001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316531C7-AB34-4C5D-9E0A-96605FE45FC4}"/>
              </a:ext>
            </a:extLst>
          </p:cNvPr>
          <p:cNvCxnSpPr>
            <a:cxnSpLocks/>
            <a:stCxn id="76" idx="3"/>
          </p:cNvCxnSpPr>
          <p:nvPr/>
        </p:nvCxnSpPr>
        <p:spPr>
          <a:xfrm>
            <a:off x="7256794" y="1895630"/>
            <a:ext cx="3102395" cy="12502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трелка: вправо с вырезом 75">
            <a:extLst>
              <a:ext uri="{FF2B5EF4-FFF2-40B4-BE49-F238E27FC236}">
                <a16:creationId xmlns:a16="http://schemas.microsoft.com/office/drawing/2014/main" id="{030137CA-F3A4-416B-85A1-0E0A377CB0D0}"/>
              </a:ext>
            </a:extLst>
          </p:cNvPr>
          <p:cNvSpPr/>
          <p:nvPr/>
        </p:nvSpPr>
        <p:spPr>
          <a:xfrm>
            <a:off x="6474313" y="1645583"/>
            <a:ext cx="782481" cy="500093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832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A55A367F-F990-4060-92C8-8E099EFE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1" y="569112"/>
            <a:ext cx="10623755" cy="815014"/>
          </a:xfrm>
        </p:spPr>
        <p:txBody>
          <a:bodyPr>
            <a:noAutofit/>
          </a:bodyPr>
          <a:lstStyle/>
          <a:p>
            <a:r>
              <a:rPr lang="ru-RU" sz="2400" b="1" dirty="0"/>
              <a:t>Иммунный ответ</a:t>
            </a:r>
            <a:r>
              <a:rPr lang="en-US" sz="2400" b="1" dirty="0"/>
              <a:t> </a:t>
            </a:r>
            <a:r>
              <a:rPr lang="ru-RU" sz="2400" b="1" dirty="0"/>
              <a:t>и выработка цитокинов на </a:t>
            </a:r>
            <a:r>
              <a:rPr lang="en-US" sz="2400" b="1" dirty="0"/>
              <a:t>SARS-CoV-2</a:t>
            </a:r>
            <a:r>
              <a:rPr lang="ru-RU" sz="2400" b="1" dirty="0"/>
              <a:t>. </a:t>
            </a:r>
            <a:br>
              <a:rPr lang="ru-RU" sz="2400" b="1" dirty="0"/>
            </a:br>
            <a:r>
              <a:rPr lang="ru-RU" sz="2400" b="1" dirty="0"/>
              <a:t>Развитие химического </a:t>
            </a:r>
            <a:r>
              <a:rPr lang="ru-RU" sz="2400" b="1" dirty="0" err="1"/>
              <a:t>пневмонита</a:t>
            </a:r>
            <a:r>
              <a:rPr lang="ru-RU" sz="2400" b="1" dirty="0"/>
              <a:t> (</a:t>
            </a:r>
            <a:r>
              <a:rPr lang="ru-RU" sz="2400" b="1" dirty="0" err="1"/>
              <a:t>патобиохимический</a:t>
            </a:r>
            <a:r>
              <a:rPr lang="ru-RU" sz="2400" b="1" dirty="0"/>
              <a:t> эквивалент рентгенографического симптома «матового стела»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189E900-A084-4DD1-9C95-2EEF88052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85" y="1555324"/>
            <a:ext cx="6645456" cy="4334661"/>
          </a:xfrm>
          <a:prstGeom prst="round1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C2ECE9-6221-4309-A519-6DC2A8CBF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9957" y="31459"/>
            <a:ext cx="1093444" cy="6074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B806AB-1477-4E98-BB8F-1C144C9137AF}"/>
              </a:ext>
            </a:extLst>
          </p:cNvPr>
          <p:cNvSpPr txBox="1"/>
          <p:nvPr/>
        </p:nvSpPr>
        <p:spPr>
          <a:xfrm>
            <a:off x="594026" y="6061183"/>
            <a:ext cx="6725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err="1">
                <a:solidFill>
                  <a:srgbClr val="002060"/>
                </a:solidFill>
              </a:rPr>
              <a:t>Lipworth</a:t>
            </a:r>
            <a:r>
              <a:rPr lang="en-US" sz="800" b="1" dirty="0">
                <a:solidFill>
                  <a:srgbClr val="002060"/>
                </a:solidFill>
              </a:rPr>
              <a:t> B, Chan R, </a:t>
            </a:r>
            <a:r>
              <a:rPr lang="en-US" sz="800" b="1" dirty="0" err="1">
                <a:solidFill>
                  <a:srgbClr val="002060"/>
                </a:solidFill>
              </a:rPr>
              <a:t>Lipworth</a:t>
            </a:r>
            <a:r>
              <a:rPr lang="en-US" sz="800" b="1" dirty="0">
                <a:solidFill>
                  <a:srgbClr val="002060"/>
                </a:solidFill>
              </a:rPr>
              <a:t> S, </a:t>
            </a:r>
            <a:r>
              <a:rPr lang="en-US" sz="800" b="1" dirty="0" err="1">
                <a:solidFill>
                  <a:srgbClr val="002060"/>
                </a:solidFill>
              </a:rPr>
              <a:t>RuiWen</a:t>
            </a:r>
            <a:r>
              <a:rPr lang="en-US" sz="800" b="1" dirty="0">
                <a:solidFill>
                  <a:srgbClr val="002060"/>
                </a:solidFill>
              </a:rPr>
              <a:t> </a:t>
            </a:r>
            <a:r>
              <a:rPr lang="en-US" sz="800" b="1" dirty="0" err="1">
                <a:solidFill>
                  <a:srgbClr val="002060"/>
                </a:solidFill>
              </a:rPr>
              <a:t>Kuo</a:t>
            </a:r>
            <a:r>
              <a:rPr lang="en-US" sz="800" b="1" dirty="0">
                <a:solidFill>
                  <a:srgbClr val="002060"/>
                </a:solidFill>
              </a:rPr>
              <a:t> C, Weathering the cytokine</a:t>
            </a:r>
            <a:r>
              <a:rPr lang="ru-RU" sz="800" b="1" dirty="0">
                <a:solidFill>
                  <a:srgbClr val="002060"/>
                </a:solidFill>
              </a:rPr>
              <a:t> </a:t>
            </a:r>
            <a:r>
              <a:rPr lang="en-US" sz="800" b="1" dirty="0">
                <a:solidFill>
                  <a:srgbClr val="002060"/>
                </a:solidFill>
              </a:rPr>
              <a:t>storm in susceptible patients with severe SARS-CoV-2 infection, </a:t>
            </a:r>
            <a:r>
              <a:rPr lang="en-US" sz="800" b="1" i="1" dirty="0">
                <a:solidFill>
                  <a:srgbClr val="002060"/>
                </a:solidFill>
              </a:rPr>
              <a:t>The Journal of Allergy and Clinical</a:t>
            </a:r>
            <a:r>
              <a:rPr lang="ru-RU" sz="800" b="1" i="1" dirty="0">
                <a:solidFill>
                  <a:srgbClr val="002060"/>
                </a:solidFill>
              </a:rPr>
              <a:t> </a:t>
            </a:r>
            <a:r>
              <a:rPr lang="en-US" sz="800" b="1" i="1" dirty="0">
                <a:solidFill>
                  <a:srgbClr val="002060"/>
                </a:solidFill>
              </a:rPr>
              <a:t>Immunology: In Practice </a:t>
            </a:r>
            <a:r>
              <a:rPr lang="en-US" sz="800" b="1" dirty="0">
                <a:solidFill>
                  <a:srgbClr val="002060"/>
                </a:solidFill>
              </a:rPr>
              <a:t>(2020), https://doi.org/10.1016/j.jaip.2020.04.014.</a:t>
            </a:r>
            <a:endParaRPr lang="ru-RU" sz="800" b="1" dirty="0">
              <a:solidFill>
                <a:srgbClr val="002060"/>
              </a:solidFill>
            </a:endParaRPr>
          </a:p>
        </p:txBody>
      </p:sp>
      <p:pic>
        <p:nvPicPr>
          <p:cNvPr id="11" name="Изображение 3" descr="Рис2.pdf">
            <a:extLst>
              <a:ext uri="{FF2B5EF4-FFF2-40B4-BE49-F238E27FC236}">
                <a16:creationId xmlns:a16="http://schemas.microsoft.com/office/drawing/2014/main" id="{1F2FEE68-78D7-436A-992C-4ADF5BDF3F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56" t="12029" r="25411" b="55322"/>
          <a:stretch/>
        </p:blipFill>
        <p:spPr>
          <a:xfrm>
            <a:off x="7253441" y="1555324"/>
            <a:ext cx="3766541" cy="3120660"/>
          </a:xfrm>
          <a:prstGeom prst="round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435322-29E2-424A-885E-617C586881D6}"/>
              </a:ext>
            </a:extLst>
          </p:cNvPr>
          <p:cNvSpPr txBox="1"/>
          <p:nvPr/>
        </p:nvSpPr>
        <p:spPr>
          <a:xfrm>
            <a:off x="7488090" y="4290019"/>
            <a:ext cx="410988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Цитокиновый</a:t>
            </a:r>
            <a:r>
              <a:rPr lang="ru-RU" b="1" dirty="0">
                <a:solidFill>
                  <a:srgbClr val="002060"/>
                </a:solidFill>
              </a:rPr>
              <a:t> ответ на уровне альвеолы</a:t>
            </a:r>
          </a:p>
          <a:p>
            <a:r>
              <a:rPr lang="ru-RU" b="1" dirty="0"/>
              <a:t>↑↑↑ </a:t>
            </a:r>
            <a:r>
              <a:rPr lang="ru-RU" sz="1100" b="1" dirty="0">
                <a:solidFill>
                  <a:srgbClr val="002060"/>
                </a:solidFill>
              </a:rPr>
              <a:t>IL-2, IL-7, IL-10, G-CSF, TNFα, CCL3, CCL5, CCL2 и CXCL10 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↑↑в меньшей степени он активирует секрецию </a:t>
            </a:r>
            <a:r>
              <a:rPr lang="en-US" sz="1100" b="1" dirty="0">
                <a:solidFill>
                  <a:srgbClr val="002060"/>
                </a:solidFill>
              </a:rPr>
              <a:t>TNF</a:t>
            </a:r>
            <a:r>
              <a:rPr lang="ru-RU" sz="1100" b="1" dirty="0">
                <a:solidFill>
                  <a:srgbClr val="002060"/>
                </a:solidFill>
              </a:rPr>
              <a:t> и </a:t>
            </a:r>
            <a:r>
              <a:rPr lang="en-US" sz="1100" b="1" dirty="0">
                <a:solidFill>
                  <a:srgbClr val="002060"/>
                </a:solidFill>
              </a:rPr>
              <a:t>IL</a:t>
            </a:r>
            <a:r>
              <a:rPr lang="ru-RU" sz="1100" b="1" dirty="0">
                <a:solidFill>
                  <a:srgbClr val="002060"/>
                </a:solidFill>
              </a:rPr>
              <a:t>-6 и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↑ минимально – IFN</a:t>
            </a:r>
            <a:r>
              <a:rPr lang="en-US" sz="1100" b="1" dirty="0">
                <a:solidFill>
                  <a:srgbClr val="002060"/>
                </a:solidFill>
              </a:rPr>
              <a:t>α</a:t>
            </a:r>
            <a:r>
              <a:rPr lang="ru-RU" sz="1100" b="1" dirty="0">
                <a:solidFill>
                  <a:srgbClr val="002060"/>
                </a:solidFill>
              </a:rPr>
              <a:t>/</a:t>
            </a:r>
            <a:r>
              <a:rPr lang="en-US" sz="1100" b="1" dirty="0">
                <a:solidFill>
                  <a:srgbClr val="002060"/>
                </a:solidFill>
              </a:rPr>
              <a:t>β </a:t>
            </a:r>
            <a:endParaRPr lang="ru-RU" sz="1100" b="1" dirty="0">
              <a:solidFill>
                <a:srgbClr val="002060"/>
              </a:solidFill>
            </a:endParaRPr>
          </a:p>
          <a:p>
            <a:endParaRPr lang="ru-RU" sz="1100" b="1" dirty="0">
              <a:solidFill>
                <a:srgbClr val="002060"/>
              </a:solidFill>
            </a:endParaRPr>
          </a:p>
          <a:p>
            <a:r>
              <a:rPr lang="ru-RU" sz="800" b="1" dirty="0">
                <a:solidFill>
                  <a:srgbClr val="002060"/>
                </a:solidFill>
              </a:rPr>
              <a:t>Смирнов В.С., </a:t>
            </a:r>
            <a:r>
              <a:rPr lang="ru-RU" sz="800" b="1" dirty="0" err="1">
                <a:solidFill>
                  <a:srgbClr val="002060"/>
                </a:solidFill>
              </a:rPr>
              <a:t>Тотолян</a:t>
            </a:r>
            <a:r>
              <a:rPr lang="ru-RU" sz="800" b="1" dirty="0">
                <a:solidFill>
                  <a:srgbClr val="002060"/>
                </a:solidFill>
              </a:rPr>
              <a:t> А.А. ВРОЖДЕННЫЙ ИММУНИТЕТ ПРИ КОРОНАВИРУСНОЙ ИНФЕКЦИИ. Инфекция и иммунитет. 2019;. https://doi.org/10.15789/2220-7619-III-1440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34039-2E36-48FD-BA4C-FDF0991EDF5B}"/>
              </a:ext>
            </a:extLst>
          </p:cNvPr>
          <p:cNvSpPr txBox="1"/>
          <p:nvPr/>
        </p:nvSpPr>
        <p:spPr>
          <a:xfrm>
            <a:off x="607985" y="5635628"/>
            <a:ext cx="615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Схема развития цитокинового шторма</a:t>
            </a:r>
          </a:p>
        </p:txBody>
      </p:sp>
    </p:spTree>
    <p:extLst>
      <p:ext uri="{BB962C8B-B14F-4D97-AF65-F5344CB8AC3E}">
        <p14:creationId xmlns:p14="http://schemas.microsoft.com/office/powerpoint/2010/main" val="424961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EFC4AC-DD6A-4FE4-97DE-6B9B367E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628658"/>
          </a:xfrm>
        </p:spPr>
        <p:txBody>
          <a:bodyPr>
            <a:normAutofit/>
          </a:bodyPr>
          <a:lstStyle/>
          <a:p>
            <a:r>
              <a:rPr lang="ru-RU" sz="2400" b="1" dirty="0"/>
              <a:t>Гомологичность структурных белков </a:t>
            </a:r>
            <a:r>
              <a:rPr lang="en-US" sz="2400" b="1" dirty="0"/>
              <a:t>SARS-CoV-2 </a:t>
            </a:r>
            <a:r>
              <a:rPr lang="ru-RU" sz="2400" b="1" dirty="0"/>
              <a:t>в сравнении </a:t>
            </a:r>
            <a:r>
              <a:rPr lang="en-US" sz="2400" b="1" dirty="0"/>
              <a:t>c SARS-</a:t>
            </a:r>
            <a:r>
              <a:rPr lang="en-US" sz="2400" b="1" dirty="0" err="1"/>
              <a:t>CoV</a:t>
            </a:r>
            <a:r>
              <a:rPr lang="en-US" sz="2400" b="1" dirty="0"/>
              <a:t> </a:t>
            </a:r>
            <a:r>
              <a:rPr lang="ru-RU" sz="2400" b="1" dirty="0"/>
              <a:t>и </a:t>
            </a:r>
            <a:r>
              <a:rPr lang="en-US" sz="2400" b="1" dirty="0"/>
              <a:t>MERS-</a:t>
            </a:r>
            <a:r>
              <a:rPr lang="en-US" sz="2400" b="1" dirty="0" err="1"/>
              <a:t>CoV</a:t>
            </a:r>
            <a:endParaRPr lang="ru-RU" sz="2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9089BF-802C-41EE-B3E9-5917BC4CA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981" y="2440134"/>
            <a:ext cx="10058400" cy="1264170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48BA9C33-41F3-4472-838F-5006D876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D42CB-0EA4-48B2-B5C0-4D61E99FAAD5}"/>
              </a:ext>
            </a:extLst>
          </p:cNvPr>
          <p:cNvSpPr txBox="1"/>
          <p:nvPr/>
        </p:nvSpPr>
        <p:spPr>
          <a:xfrm>
            <a:off x="904568" y="4980905"/>
            <a:ext cx="10330554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Preliminary identification of potential vaccine targets for</a:t>
            </a:r>
          </a:p>
          <a:p>
            <a:r>
              <a:rPr lang="en-US" sz="1050" b="1" dirty="0"/>
              <a:t>the COVID-19 coronavirus (SARS-CoV-2) based on </a:t>
            </a:r>
            <a:r>
              <a:rPr lang="en-US" sz="1050" b="1" dirty="0" err="1"/>
              <a:t>SARSCoV</a:t>
            </a:r>
            <a:endParaRPr lang="en-US" sz="1050" b="1" dirty="0"/>
          </a:p>
          <a:p>
            <a:r>
              <a:rPr lang="en-US" sz="1050" b="1" dirty="0"/>
              <a:t>immunological studies</a:t>
            </a:r>
          </a:p>
          <a:p>
            <a:r>
              <a:rPr lang="en-US" sz="1050" b="1" dirty="0"/>
              <a:t>Syed Faraz Ahmed1,#, Ahmed A. Quadeer1,#,*, and Matthew R. McKay1,2,*</a:t>
            </a:r>
            <a:endParaRPr lang="ru-RU" sz="1050" b="1" dirty="0"/>
          </a:p>
          <a:p>
            <a:r>
              <a:rPr lang="fr-FR" sz="1000" dirty="0"/>
              <a:t>bioRxiv preprint doi: https://doi.org/10.1101/2020.02.03.933226</a:t>
            </a:r>
            <a:endParaRPr lang="ru-RU" sz="1000" b="1" dirty="0"/>
          </a:p>
          <a:p>
            <a:endParaRPr lang="en-US" sz="1050" b="1" dirty="0"/>
          </a:p>
        </p:txBody>
      </p:sp>
      <p:sp>
        <p:nvSpPr>
          <p:cNvPr id="3" name="Круг: прозрачная заливка 2">
            <a:extLst>
              <a:ext uri="{FF2B5EF4-FFF2-40B4-BE49-F238E27FC236}">
                <a16:creationId xmlns:a16="http://schemas.microsoft.com/office/drawing/2014/main" id="{ED711CAA-9061-4B9E-AA7B-E0A1A98BE44B}"/>
              </a:ext>
            </a:extLst>
          </p:cNvPr>
          <p:cNvSpPr/>
          <p:nvPr/>
        </p:nvSpPr>
        <p:spPr>
          <a:xfrm>
            <a:off x="2137610" y="2271252"/>
            <a:ext cx="1808747" cy="1048642"/>
          </a:xfrm>
          <a:prstGeom prst="donut">
            <a:avLst>
              <a:gd name="adj" fmla="val 39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39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523AD-F421-41E0-9A18-736381CE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143" y="456446"/>
            <a:ext cx="10058400" cy="1371600"/>
          </a:xfrm>
        </p:spPr>
        <p:txBody>
          <a:bodyPr/>
          <a:lstStyle/>
          <a:p>
            <a:r>
              <a:rPr lang="en-US" dirty="0"/>
              <a:t>Coronavirus disease 2019 (COVID-19)</a:t>
            </a:r>
            <a:r>
              <a:rPr lang="ru-RU" dirty="0"/>
              <a:t> 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BDD56-A537-40A2-B5FC-A85FBB06A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211272"/>
            <a:ext cx="10058400" cy="1741471"/>
          </a:xfrm>
        </p:spPr>
        <p:txBody>
          <a:bodyPr/>
          <a:lstStyle/>
          <a:p>
            <a:r>
              <a:rPr lang="en-US" dirty="0"/>
              <a:t>Coronavirus disease 2019 (COVID-19)  - </a:t>
            </a:r>
            <a:r>
              <a:rPr lang="ru-RU" dirty="0"/>
              <a:t>заболевание, получившее статус пандемии, вызванное одноцепочечным РНК-содержащим вирусом - коронавирусом-2 острого респираторного дистресс синдрома </a:t>
            </a:r>
            <a:r>
              <a:rPr lang="en-US" dirty="0"/>
              <a:t>SARS-CoV-2</a:t>
            </a:r>
            <a:r>
              <a:rPr lang="ru-RU" dirty="0"/>
              <a:t> (</a:t>
            </a:r>
            <a:r>
              <a:rPr lang="en-US" dirty="0"/>
              <a:t>severe acute respiratory syndrome coronavirus 2</a:t>
            </a:r>
            <a:r>
              <a:rPr lang="ru-RU" dirty="0"/>
              <a:t>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05808-F3B0-423D-8937-9A8C91FC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FB0D7CC-0B48-4393-825F-798170382A0C}"/>
              </a:ext>
            </a:extLst>
          </p:cNvPr>
          <p:cNvSpPr/>
          <p:nvPr/>
        </p:nvSpPr>
        <p:spPr>
          <a:xfrm>
            <a:off x="1333850" y="2014193"/>
            <a:ext cx="4068660" cy="18699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COVID-19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4385D05-0A7B-4FD2-ACA4-F6757F4602B9}"/>
              </a:ext>
            </a:extLst>
          </p:cNvPr>
          <p:cNvSpPr/>
          <p:nvPr/>
        </p:nvSpPr>
        <p:spPr>
          <a:xfrm>
            <a:off x="6288247" y="2014193"/>
            <a:ext cx="4068659" cy="186990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SARS-CoV-2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51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0AA69-3BB6-4B5F-9430-72408F9D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923" y="642594"/>
            <a:ext cx="10417277" cy="881405"/>
          </a:xfrm>
        </p:spPr>
        <p:txBody>
          <a:bodyPr>
            <a:normAutofit/>
          </a:bodyPr>
          <a:lstStyle/>
          <a:p>
            <a:r>
              <a:rPr lang="ru-RU" sz="2400" b="1" dirty="0" err="1"/>
              <a:t>Кандидатные</a:t>
            </a:r>
            <a:r>
              <a:rPr lang="ru-RU" sz="2400" b="1" dirty="0"/>
              <a:t> для вакцины эпитопы для </a:t>
            </a:r>
            <a:r>
              <a:rPr lang="en-US" sz="2400" b="1" dirty="0"/>
              <a:t>T-</a:t>
            </a:r>
            <a:r>
              <a:rPr lang="ru-RU" sz="2400" b="1" dirty="0"/>
              <a:t>клеток, идентичные для </a:t>
            </a:r>
            <a:r>
              <a:rPr lang="en-US" sz="2400" b="1" dirty="0"/>
              <a:t>SARS-</a:t>
            </a:r>
            <a:r>
              <a:rPr lang="en-US" sz="2400" b="1" dirty="0" err="1"/>
              <a:t>CoV</a:t>
            </a:r>
            <a:r>
              <a:rPr lang="en-US" sz="2400" b="1" dirty="0"/>
              <a:t> </a:t>
            </a:r>
            <a:r>
              <a:rPr lang="ru-RU" sz="2400" b="1" dirty="0"/>
              <a:t>и </a:t>
            </a:r>
            <a:r>
              <a:rPr lang="en-US" sz="2400" b="1" dirty="0"/>
              <a:t>SARS-CoV-2</a:t>
            </a:r>
            <a:endParaRPr lang="ru-RU" sz="2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505CCB-F77B-447F-9219-5CC050E88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665" y="1523999"/>
            <a:ext cx="7540753" cy="4691407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399BAE38-D229-49BC-B9EF-940C82DA0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C1D88-7247-465D-B674-77A32D020BAD}"/>
              </a:ext>
            </a:extLst>
          </p:cNvPr>
          <p:cNvSpPr txBox="1"/>
          <p:nvPr/>
        </p:nvSpPr>
        <p:spPr>
          <a:xfrm>
            <a:off x="8632723" y="4129548"/>
            <a:ext cx="256621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Preliminary identification of potential vaccine targets for</a:t>
            </a:r>
          </a:p>
          <a:p>
            <a:r>
              <a:rPr lang="en-US" sz="1050" b="1" dirty="0"/>
              <a:t>the COVID-19 coronavirus (SARS-CoV-2) based on </a:t>
            </a:r>
            <a:r>
              <a:rPr lang="en-US" sz="1050" b="1" dirty="0" err="1"/>
              <a:t>SARSCoV</a:t>
            </a:r>
            <a:endParaRPr lang="en-US" sz="1050" b="1" dirty="0"/>
          </a:p>
          <a:p>
            <a:r>
              <a:rPr lang="en-US" sz="1050" b="1" dirty="0"/>
              <a:t>immunological studies</a:t>
            </a:r>
          </a:p>
          <a:p>
            <a:r>
              <a:rPr lang="en-US" sz="1050" b="1" dirty="0"/>
              <a:t>Syed Faraz Ahmed1,#, Ahmed A. Quadeer1,#,*, and Matthew R. McKay1,2,*</a:t>
            </a:r>
            <a:endParaRPr lang="ru-RU" sz="1050" b="1" dirty="0"/>
          </a:p>
          <a:p>
            <a:r>
              <a:rPr lang="fr-FR" sz="1000" dirty="0"/>
              <a:t>bioRxiv preprint doi: https://doi.org/10.1101/2020.02.03.933226</a:t>
            </a:r>
            <a:endParaRPr lang="ru-RU" sz="1000" b="1" dirty="0"/>
          </a:p>
          <a:p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338117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3A1B1-350B-4C0B-9B18-34A57513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316065" cy="665096"/>
          </a:xfrm>
        </p:spPr>
        <p:txBody>
          <a:bodyPr>
            <a:noAutofit/>
          </a:bodyPr>
          <a:lstStyle/>
          <a:p>
            <a:r>
              <a:rPr lang="ru-RU" sz="2400" b="1" dirty="0" err="1"/>
              <a:t>Кандидатные</a:t>
            </a:r>
            <a:r>
              <a:rPr lang="ru-RU" sz="2400" b="1" dirty="0"/>
              <a:t> эпитопы для </a:t>
            </a:r>
            <a:r>
              <a:rPr lang="en-US" sz="2400" b="1" dirty="0"/>
              <a:t>B-</a:t>
            </a:r>
            <a:r>
              <a:rPr lang="ru-RU" sz="2400" b="1" dirty="0"/>
              <a:t>клеток, идентичные для</a:t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en-US" sz="2400" b="1" dirty="0"/>
              <a:t>SARS-</a:t>
            </a:r>
            <a:r>
              <a:rPr lang="en-US" sz="2400" b="1" dirty="0" err="1"/>
              <a:t>CoV</a:t>
            </a:r>
            <a:r>
              <a:rPr lang="en-US" sz="2400" b="1" dirty="0"/>
              <a:t> </a:t>
            </a:r>
            <a:r>
              <a:rPr lang="ru-RU" sz="2400" b="1" dirty="0"/>
              <a:t>и </a:t>
            </a:r>
            <a:r>
              <a:rPr lang="en-US" sz="2400" b="1" dirty="0"/>
              <a:t>SARS-CoV-2</a:t>
            </a:r>
            <a:endParaRPr lang="ru-RU" sz="2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BF17FE-D243-4957-9D50-36AF77BA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3013" y="1592826"/>
            <a:ext cx="7403690" cy="4807974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63658978-6DFC-470E-9463-7C2A5854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4DCBF-263E-458B-A736-849495C65BFA}"/>
              </a:ext>
            </a:extLst>
          </p:cNvPr>
          <p:cNvSpPr txBox="1"/>
          <p:nvPr/>
        </p:nvSpPr>
        <p:spPr>
          <a:xfrm>
            <a:off x="9099755" y="4294483"/>
            <a:ext cx="256621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Preliminary identification of potential vaccine targets for</a:t>
            </a:r>
          </a:p>
          <a:p>
            <a:r>
              <a:rPr lang="en-US" sz="1050" b="1" dirty="0"/>
              <a:t>the COVID-19 coronavirus (SARS-CoV-2) based on </a:t>
            </a:r>
            <a:r>
              <a:rPr lang="en-US" sz="1050" b="1" dirty="0" err="1"/>
              <a:t>SARSCoV</a:t>
            </a:r>
            <a:endParaRPr lang="en-US" sz="1050" b="1" dirty="0"/>
          </a:p>
          <a:p>
            <a:r>
              <a:rPr lang="en-US" sz="1050" b="1" dirty="0"/>
              <a:t>immunological studies</a:t>
            </a:r>
          </a:p>
          <a:p>
            <a:r>
              <a:rPr lang="en-US" sz="1050" b="1" dirty="0"/>
              <a:t>Syed Faraz Ahmed1,#, Ahmed A. Quadeer1,#,*, and Matthew R. McKay1,2,*</a:t>
            </a:r>
            <a:endParaRPr lang="ru-RU" sz="1050" b="1" dirty="0"/>
          </a:p>
          <a:p>
            <a:r>
              <a:rPr lang="fr-FR" sz="1000" dirty="0"/>
              <a:t>bioRxiv preprint doi: https://doi.org/10.1101/2020.02.03.933226</a:t>
            </a:r>
            <a:endParaRPr lang="ru-RU" sz="1000" b="1" dirty="0"/>
          </a:p>
          <a:p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42646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3FD47-0AAD-4F5E-8A74-AC059EC07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191" y="356492"/>
            <a:ext cx="10058400" cy="96498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Лечение и профилактика взрослых с инфекцией </a:t>
            </a:r>
            <a:r>
              <a:rPr lang="en-US" sz="2400" b="1" dirty="0">
                <a:solidFill>
                  <a:srgbClr val="002060"/>
                </a:solidFill>
              </a:rPr>
              <a:t>Covid-19 </a:t>
            </a:r>
            <a:r>
              <a:rPr lang="ru-RU" sz="2400" dirty="0">
                <a:solidFill>
                  <a:srgbClr val="002060"/>
                </a:solidFill>
              </a:rPr>
              <a:t>(временные МР, версия 6 от 28.04.2020)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9EF499-2404-405B-976C-795EBB36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224" y="356492"/>
            <a:ext cx="1369062" cy="1916687"/>
          </a:xfrm>
          <a:prstGeom prst="rect">
            <a:avLst/>
          </a:prstGeom>
        </p:spPr>
      </p:pic>
      <p:sp>
        <p:nvSpPr>
          <p:cNvPr id="10" name="Прямоугольник: скругленные углы 6">
            <a:extLst>
              <a:ext uri="{FF2B5EF4-FFF2-40B4-BE49-F238E27FC236}">
                <a16:creationId xmlns:a16="http://schemas.microsoft.com/office/drawing/2014/main" id="{05E0DF87-90E6-46A9-8380-12BC93DDEEF4}"/>
              </a:ext>
            </a:extLst>
          </p:cNvPr>
          <p:cNvSpPr/>
          <p:nvPr/>
        </p:nvSpPr>
        <p:spPr>
          <a:xfrm>
            <a:off x="6219040" y="1355512"/>
            <a:ext cx="3703607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ПАТОГЕНЕТИЧЕСКАЯ ТЕРАПИЯ</a:t>
            </a:r>
          </a:p>
        </p:txBody>
      </p:sp>
      <p:sp>
        <p:nvSpPr>
          <p:cNvPr id="11" name="Прямоугольник: скругленные углы 7">
            <a:extLst>
              <a:ext uri="{FF2B5EF4-FFF2-40B4-BE49-F238E27FC236}">
                <a16:creationId xmlns:a16="http://schemas.microsoft.com/office/drawing/2014/main" id="{4E841A87-790B-4566-8E36-C1F779854765}"/>
              </a:ext>
            </a:extLst>
          </p:cNvPr>
          <p:cNvSpPr/>
          <p:nvPr/>
        </p:nvSpPr>
        <p:spPr>
          <a:xfrm>
            <a:off x="543464" y="1355513"/>
            <a:ext cx="3703608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ЭТИОТРОПНАЯ ТЕРАПИЯ</a:t>
            </a:r>
            <a:r>
              <a:rPr lang="ru-RU" baseline="30000" dirty="0"/>
              <a:t>1,2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C40F99AB-E33E-405A-BAA2-B527B6FC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787" y="1798174"/>
            <a:ext cx="4663440" cy="3749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Противовирусная терапия:</a:t>
            </a:r>
          </a:p>
          <a:p>
            <a:r>
              <a:rPr lang="ru-RU" dirty="0" err="1"/>
              <a:t>хлорохин</a:t>
            </a:r>
            <a:r>
              <a:rPr lang="ru-RU" dirty="0"/>
              <a:t>, </a:t>
            </a:r>
            <a:r>
              <a:rPr lang="ru-RU" dirty="0" err="1"/>
              <a:t>гидроксихлорохин</a:t>
            </a:r>
            <a:r>
              <a:rPr lang="ru-RU" dirty="0"/>
              <a:t>, </a:t>
            </a:r>
            <a:r>
              <a:rPr lang="ru-RU" dirty="0" err="1"/>
              <a:t>лопинавир+ритонавир</a:t>
            </a:r>
            <a:r>
              <a:rPr lang="ru-RU" dirty="0"/>
              <a:t>, </a:t>
            </a:r>
            <a:r>
              <a:rPr lang="ru-RU" dirty="0" err="1"/>
              <a:t>азитромицин+гидроксихлорохин</a:t>
            </a:r>
            <a:endParaRPr lang="ru-RU" dirty="0"/>
          </a:p>
          <a:p>
            <a:r>
              <a:rPr lang="ru-RU" dirty="0"/>
              <a:t>Препараты интерферона (альфа-2</a:t>
            </a:r>
            <a:r>
              <a:rPr lang="en-US" dirty="0"/>
              <a:t>b </a:t>
            </a:r>
            <a:r>
              <a:rPr lang="ru-RU" dirty="0" err="1"/>
              <a:t>интраназально</a:t>
            </a:r>
            <a:r>
              <a:rPr lang="ru-RU" dirty="0"/>
              <a:t>)</a:t>
            </a:r>
          </a:p>
          <a:p>
            <a:r>
              <a:rPr lang="ru-RU" dirty="0" err="1"/>
              <a:t>умифеновир</a:t>
            </a:r>
            <a:r>
              <a:rPr lang="ru-RU" dirty="0"/>
              <a:t>, </a:t>
            </a:r>
            <a:r>
              <a:rPr lang="ru-RU" dirty="0" err="1"/>
              <a:t>ремдесивир</a:t>
            </a:r>
            <a:r>
              <a:rPr lang="ru-RU" dirty="0"/>
              <a:t>, </a:t>
            </a:r>
            <a:r>
              <a:rPr lang="ru-RU" dirty="0" err="1"/>
              <a:t>фавипиравир</a:t>
            </a:r>
            <a:endParaRPr lang="ru-RU" dirty="0"/>
          </a:p>
          <a:p>
            <a:pPr marL="274320" lvl="1" indent="0">
              <a:buNone/>
            </a:pPr>
            <a:endParaRPr lang="ru-RU" baseline="30000" dirty="0"/>
          </a:p>
          <a:p>
            <a:pPr marL="0" indent="0">
              <a:lnSpc>
                <a:spcPct val="170000"/>
              </a:lnSpc>
              <a:buNone/>
            </a:pPr>
            <a:r>
              <a:rPr lang="ru-RU" b="1" dirty="0"/>
              <a:t>Плазма </a:t>
            </a:r>
            <a:r>
              <a:rPr lang="ru-RU" b="1" dirty="0" err="1"/>
              <a:t>антиковидная</a:t>
            </a:r>
            <a:r>
              <a:rPr lang="ru-RU" b="1" dirty="0"/>
              <a:t>, </a:t>
            </a:r>
            <a:r>
              <a:rPr lang="ru-RU" b="1" dirty="0" err="1"/>
              <a:t>патогенредуцированная</a:t>
            </a:r>
            <a:r>
              <a:rPr lang="ru-RU" dirty="0"/>
              <a:t>   </a:t>
            </a:r>
            <a:r>
              <a:rPr lang="ru-RU" b="1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43F48A-4EEE-4744-9D41-5A8B383066AD}"/>
              </a:ext>
            </a:extLst>
          </p:cNvPr>
          <p:cNvSpPr txBox="1"/>
          <p:nvPr/>
        </p:nvSpPr>
        <p:spPr>
          <a:xfrm>
            <a:off x="428191" y="5937037"/>
            <a:ext cx="1138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 Narrow" panose="020B0606020202030204" pitchFamily="34" charset="0"/>
              </a:rPr>
              <a:t>Применение этиотропной терапии у беременных назначается по жизненным показаниям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 Narrow" panose="020B0606020202030204" pitchFamily="34" charset="0"/>
              </a:rPr>
              <a:t>При осложненных формах инфекции – антибактериальная терапия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A428F6-AF18-4525-BD98-9D8CD248E1A4}"/>
              </a:ext>
            </a:extLst>
          </p:cNvPr>
          <p:cNvSpPr/>
          <p:nvPr/>
        </p:nvSpPr>
        <p:spPr>
          <a:xfrm>
            <a:off x="5822576" y="1798172"/>
            <a:ext cx="5838558" cy="2004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Блокаторы ИЛ-6: </a:t>
            </a:r>
            <a:r>
              <a:rPr lang="ru-RU" sz="1700" dirty="0" err="1">
                <a:solidFill>
                  <a:srgbClr val="002060"/>
                </a:solidFill>
              </a:rPr>
              <a:t>Тоцилизумаб</a:t>
            </a:r>
            <a:r>
              <a:rPr lang="ru-RU" sz="1700" dirty="0">
                <a:solidFill>
                  <a:srgbClr val="002060"/>
                </a:solidFill>
              </a:rPr>
              <a:t> и </a:t>
            </a:r>
            <a:r>
              <a:rPr lang="ru-RU" sz="1700" dirty="0" err="1">
                <a:solidFill>
                  <a:srgbClr val="002060"/>
                </a:solidFill>
              </a:rPr>
              <a:t>Сарилумаб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</a:rPr>
              <a:t>Глюкокортикостероиды</a:t>
            </a:r>
            <a:r>
              <a:rPr lang="ru-RU" sz="1700" dirty="0">
                <a:solidFill>
                  <a:srgbClr val="002060"/>
                </a:solidFill>
              </a:rPr>
              <a:t> (при отсутствии)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err="1">
                <a:solidFill>
                  <a:srgbClr val="002060"/>
                </a:solidFill>
              </a:rPr>
              <a:t>Барицитиниб</a:t>
            </a:r>
            <a:endParaRPr lang="ru-RU" sz="17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Препараты низкомолекулярного гепарина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Коррекция дыхательных нарушений</a:t>
            </a:r>
          </a:p>
        </p:txBody>
      </p:sp>
      <p:sp>
        <p:nvSpPr>
          <p:cNvPr id="19" name="Прямоугольник: скругленные углы 6">
            <a:extLst>
              <a:ext uri="{FF2B5EF4-FFF2-40B4-BE49-F238E27FC236}">
                <a16:creationId xmlns:a16="http://schemas.microsoft.com/office/drawing/2014/main" id="{05E0DF87-90E6-46A9-8380-12BC93DDEEF4}"/>
              </a:ext>
            </a:extLst>
          </p:cNvPr>
          <p:cNvSpPr/>
          <p:nvPr/>
        </p:nvSpPr>
        <p:spPr>
          <a:xfrm>
            <a:off x="6234372" y="3867575"/>
            <a:ext cx="4365203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СИМПТОМАТИЧЕСКАЯ ТЕРАПИЯ</a:t>
            </a:r>
            <a:endParaRPr lang="ru-RU" dirty="0">
              <a:solidFill>
                <a:schemeClr val="l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5A428F6-AF18-4525-BD98-9D8CD248E1A4}"/>
              </a:ext>
            </a:extLst>
          </p:cNvPr>
          <p:cNvSpPr/>
          <p:nvPr/>
        </p:nvSpPr>
        <p:spPr>
          <a:xfrm>
            <a:off x="5822576" y="4370959"/>
            <a:ext cx="544209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Парацетамол, </a:t>
            </a:r>
            <a:r>
              <a:rPr lang="ru-RU" sz="1700" dirty="0" err="1">
                <a:solidFill>
                  <a:srgbClr val="002060"/>
                </a:solidFill>
              </a:rPr>
              <a:t>деконгестанты</a:t>
            </a:r>
            <a:r>
              <a:rPr lang="ru-RU" sz="1700" dirty="0">
                <a:solidFill>
                  <a:srgbClr val="002060"/>
                </a:solidFill>
              </a:rPr>
              <a:t>, </a:t>
            </a:r>
            <a:r>
              <a:rPr lang="ru-RU" sz="1700" dirty="0" err="1">
                <a:solidFill>
                  <a:srgbClr val="002060"/>
                </a:solidFill>
              </a:rPr>
              <a:t>бронхолитики</a:t>
            </a:r>
            <a:endParaRPr lang="ru-RU" sz="17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: скругленные углы 6">
            <a:extLst>
              <a:ext uri="{FF2B5EF4-FFF2-40B4-BE49-F238E27FC236}">
                <a16:creationId xmlns:a16="http://schemas.microsoft.com/office/drawing/2014/main" id="{05E0DF87-90E6-46A9-8380-12BC93DDEEF4}"/>
              </a:ext>
            </a:extLst>
          </p:cNvPr>
          <p:cNvSpPr/>
          <p:nvPr/>
        </p:nvSpPr>
        <p:spPr>
          <a:xfrm>
            <a:off x="6234372" y="5008088"/>
            <a:ext cx="4590510" cy="408623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МЕДИКАМЕНТОЗНАЯ ПРОФИЛАКТИКА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5A428F6-AF18-4525-BD98-9D8CD248E1A4}"/>
              </a:ext>
            </a:extLst>
          </p:cNvPr>
          <p:cNvSpPr/>
          <p:nvPr/>
        </p:nvSpPr>
        <p:spPr>
          <a:xfrm>
            <a:off x="5822576" y="5397911"/>
            <a:ext cx="594071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002060"/>
                </a:solidFill>
              </a:rPr>
              <a:t>Интерферон альфа-2</a:t>
            </a:r>
            <a:r>
              <a:rPr lang="en-US" sz="1700" dirty="0">
                <a:solidFill>
                  <a:srgbClr val="002060"/>
                </a:solidFill>
              </a:rPr>
              <a:t>b </a:t>
            </a:r>
            <a:r>
              <a:rPr lang="ru-RU" sz="1700" dirty="0" err="1">
                <a:solidFill>
                  <a:srgbClr val="002060"/>
                </a:solidFill>
              </a:rPr>
              <a:t>интраназально</a:t>
            </a:r>
            <a:r>
              <a:rPr lang="ru-RU" sz="1700" dirty="0">
                <a:solidFill>
                  <a:srgbClr val="002060"/>
                </a:solidFill>
              </a:rPr>
              <a:t> (гель, капли)</a:t>
            </a:r>
          </a:p>
        </p:txBody>
      </p:sp>
    </p:spTree>
    <p:extLst>
      <p:ext uri="{BB962C8B-B14F-4D97-AF65-F5344CB8AC3E}">
        <p14:creationId xmlns:p14="http://schemas.microsoft.com/office/powerpoint/2010/main" val="1813425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2D5DC75-DDB6-44CA-85FF-F2D9F92665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0821027"/>
              </p:ext>
            </p:extLst>
          </p:nvPr>
        </p:nvGraphicFramePr>
        <p:xfrm>
          <a:off x="385312" y="412341"/>
          <a:ext cx="5129846" cy="5988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D164144-FD1D-4ADB-9B77-564082FBD4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06875667"/>
              </p:ext>
            </p:extLst>
          </p:nvPr>
        </p:nvGraphicFramePr>
        <p:xfrm>
          <a:off x="5767461" y="343331"/>
          <a:ext cx="5871710" cy="612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Дата 4">
            <a:extLst>
              <a:ext uri="{FF2B5EF4-FFF2-40B4-BE49-F238E27FC236}">
                <a16:creationId xmlns:a16="http://schemas.microsoft.com/office/drawing/2014/main" id="{87CF8DC6-D37F-4A13-8778-17492330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33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ED2DB-CE6C-4545-887C-C5175976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74" y="449228"/>
            <a:ext cx="10058400" cy="57373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Лечение детей с инфекцией </a:t>
            </a:r>
            <a:r>
              <a:rPr lang="en-US" sz="2400" b="1" dirty="0">
                <a:solidFill>
                  <a:srgbClr val="002060"/>
                </a:solidFill>
              </a:rPr>
              <a:t>COVID-19</a:t>
            </a:r>
            <a:r>
              <a:rPr lang="ru-RU" sz="2400" baseline="30000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2730D-E345-465C-B64B-C36324C2C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1277" y="4729158"/>
            <a:ext cx="4546121" cy="87894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случае нетяжелого течения инфекции лечение проводится в соответствии с протоколами ведения детей с ОРВИ, бронхитом, </a:t>
            </a:r>
            <a:r>
              <a:rPr lang="ru-RU" dirty="0" err="1"/>
              <a:t>бронхиолитом</a:t>
            </a:r>
            <a:r>
              <a:rPr lang="ru-RU" dirty="0"/>
              <a:t>, пневмонией</a:t>
            </a:r>
            <a:r>
              <a:rPr lang="ru-RU" baseline="30000" dirty="0"/>
              <a:t>2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0F99AB-E33E-405A-BAA2-B527B6FC2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447" y="1830640"/>
            <a:ext cx="4663440" cy="37490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Противовирусная терапия:</a:t>
            </a:r>
          </a:p>
          <a:p>
            <a:r>
              <a:rPr lang="ru-RU" dirty="0"/>
              <a:t>Рекомбинантный интерферон-альфа</a:t>
            </a:r>
          </a:p>
          <a:p>
            <a:r>
              <a:rPr lang="ru-RU" dirty="0" err="1"/>
              <a:t>Лопинавир</a:t>
            </a:r>
            <a:r>
              <a:rPr lang="ru-RU" dirty="0"/>
              <a:t>/</a:t>
            </a:r>
            <a:r>
              <a:rPr lang="ru-RU" dirty="0" err="1"/>
              <a:t>ритонавир</a:t>
            </a:r>
            <a:endParaRPr lang="ru-RU" dirty="0"/>
          </a:p>
          <a:p>
            <a:r>
              <a:rPr lang="ru-RU" dirty="0" err="1"/>
              <a:t>Умифеновир</a:t>
            </a:r>
            <a:endParaRPr lang="ru-RU" dirty="0"/>
          </a:p>
          <a:p>
            <a:r>
              <a:rPr lang="ru-RU" dirty="0" err="1"/>
              <a:t>Рибавирин</a:t>
            </a:r>
            <a:endParaRPr lang="ru-RU" dirty="0"/>
          </a:p>
          <a:p>
            <a:r>
              <a:rPr lang="ru-RU" dirty="0"/>
              <a:t>Осельтамивир</a:t>
            </a:r>
            <a:r>
              <a:rPr lang="ru-RU" baseline="30000" dirty="0"/>
              <a:t>3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b="1" dirty="0"/>
              <a:t>Внутривенные иммуноглобулины</a:t>
            </a:r>
          </a:p>
          <a:p>
            <a:pPr marL="0" indent="0">
              <a:buNone/>
            </a:pPr>
            <a:r>
              <a:rPr lang="ru-RU" dirty="0"/>
              <a:t>(при тяжелом течении заболевания)</a:t>
            </a:r>
          </a:p>
          <a:p>
            <a:pPr marL="0" indent="0">
              <a:buNone/>
            </a:pPr>
            <a:r>
              <a:rPr lang="ru-RU" b="1" dirty="0"/>
              <a:t>Антибиотики</a:t>
            </a:r>
          </a:p>
          <a:p>
            <a:pPr marL="0" indent="0">
              <a:buNone/>
            </a:pPr>
            <a:r>
              <a:rPr lang="ru-RU" dirty="0"/>
              <a:t>(при сопутствующей патологии, наличии бактериальной инфекции и критическом состоянии) 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FB049-7C8E-4ADC-9D8B-EF9A3455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A428F6-AF18-4525-BD98-9D8CD248E1A4}"/>
              </a:ext>
            </a:extLst>
          </p:cNvPr>
          <p:cNvSpPr/>
          <p:nvPr/>
        </p:nvSpPr>
        <p:spPr>
          <a:xfrm>
            <a:off x="6430255" y="1884578"/>
            <a:ext cx="4037162" cy="2532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Адекватная гидратация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Коррекция электролитного баланса и гомеостаза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Купирование лихорадки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Коррекция дыхательных нарушений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5E0DF87-90E6-46A9-8380-12BC93DDEEF4}"/>
              </a:ext>
            </a:extLst>
          </p:cNvPr>
          <p:cNvSpPr/>
          <p:nvPr/>
        </p:nvSpPr>
        <p:spPr>
          <a:xfrm>
            <a:off x="6430255" y="1308511"/>
            <a:ext cx="3703607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lt1"/>
                </a:solidFill>
              </a:rPr>
              <a:t>ПАТОГЕНЕТИЧЕСКАЯ ТЕРАПИЯ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E841A87-790B-4566-8E36-C1F779854765}"/>
              </a:ext>
            </a:extLst>
          </p:cNvPr>
          <p:cNvSpPr/>
          <p:nvPr/>
        </p:nvSpPr>
        <p:spPr>
          <a:xfrm>
            <a:off x="549215" y="1308512"/>
            <a:ext cx="3703608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ЭТИОТРОПНАЯ ТЕРАПИЯ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74B3E-F715-4ED6-9CD7-04223EB20D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6478" y="1717134"/>
            <a:ext cx="1416307" cy="192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43F48A-4EEE-4744-9D41-5A8B383066AD}"/>
              </a:ext>
            </a:extLst>
          </p:cNvPr>
          <p:cNvSpPr txBox="1"/>
          <p:nvPr/>
        </p:nvSpPr>
        <p:spPr>
          <a:xfrm>
            <a:off x="543464" y="5882659"/>
            <a:ext cx="1138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 Narrow" panose="020B0606020202030204" pitchFamily="34" charset="0"/>
              </a:rPr>
              <a:t>Методические рекомендации. Особенности клинических проявлений и лечения заболевания, вызванного новой </a:t>
            </a:r>
            <a:r>
              <a:rPr lang="ru-RU" sz="1200" dirty="0" err="1">
                <a:latin typeface="Arial Narrow" panose="020B0606020202030204" pitchFamily="34" charset="0"/>
              </a:rPr>
              <a:t>коронавирусной</a:t>
            </a:r>
            <a:r>
              <a:rPr lang="ru-RU" sz="1200" dirty="0">
                <a:latin typeface="Arial Narrow" panose="020B0606020202030204" pitchFamily="34" charset="0"/>
              </a:rPr>
              <a:t> инфекцией (COVID-19) у детей (вер.1 от 24.04.2020)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>
                <a:latin typeface="Arial Narrow" panose="020B0606020202030204" pitchFamily="34" charset="0"/>
              </a:rPr>
              <a:t>У детей с подтвержденной сопутствующей инфекции вирусом гриппа</a:t>
            </a:r>
          </a:p>
        </p:txBody>
      </p:sp>
    </p:spTree>
    <p:extLst>
      <p:ext uri="{BB962C8B-B14F-4D97-AF65-F5344CB8AC3E}">
        <p14:creationId xmlns:p14="http://schemas.microsoft.com/office/powerpoint/2010/main" val="743781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C2CDDB60-049B-44EA-9D95-E5A005A13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069118-7ADE-4764-8223-4E27B976C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8977" y="1253671"/>
            <a:ext cx="1986802" cy="2705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B9B1378-A9D2-4E08-AB0C-5F9A13F26CC8}"/>
              </a:ext>
            </a:extLst>
          </p:cNvPr>
          <p:cNvSpPr/>
          <p:nvPr/>
        </p:nvSpPr>
        <p:spPr>
          <a:xfrm>
            <a:off x="518248" y="422674"/>
            <a:ext cx="10292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</a:rPr>
              <a:t>Варианты схем лечения детей с инфекцией COVID-19 в зависимости от тяжести течения заболевания</a:t>
            </a:r>
            <a:r>
              <a:rPr lang="ru-RU" sz="2400" baseline="30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ru-RU" sz="2400" b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96B4B040-1F20-4C21-B2AF-F02430AE5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044050"/>
              </p:ext>
            </p:extLst>
          </p:nvPr>
        </p:nvGraphicFramePr>
        <p:xfrm>
          <a:off x="276221" y="1253671"/>
          <a:ext cx="9463002" cy="414180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61538">
                  <a:extLst>
                    <a:ext uri="{9D8B030D-6E8A-4147-A177-3AD203B41FA5}">
                      <a16:colId xmlns:a16="http://schemas.microsoft.com/office/drawing/2014/main" val="3680723264"/>
                    </a:ext>
                  </a:extLst>
                </a:gridCol>
                <a:gridCol w="2182483">
                  <a:extLst>
                    <a:ext uri="{9D8B030D-6E8A-4147-A177-3AD203B41FA5}">
                      <a16:colId xmlns:a16="http://schemas.microsoft.com/office/drawing/2014/main" val="531052667"/>
                    </a:ext>
                  </a:extLst>
                </a:gridCol>
                <a:gridCol w="2570672">
                  <a:extLst>
                    <a:ext uri="{9D8B030D-6E8A-4147-A177-3AD203B41FA5}">
                      <a16:colId xmlns:a16="http://schemas.microsoft.com/office/drawing/2014/main" val="3683143757"/>
                    </a:ext>
                  </a:extLst>
                </a:gridCol>
                <a:gridCol w="2648309">
                  <a:extLst>
                    <a:ext uri="{9D8B030D-6E8A-4147-A177-3AD203B41FA5}">
                      <a16:colId xmlns:a16="http://schemas.microsoft.com/office/drawing/2014/main" val="3050536313"/>
                    </a:ext>
                  </a:extLst>
                </a:gridCol>
              </a:tblGrid>
              <a:tr h="84996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Бессимптомная форма</a:t>
                      </a:r>
                    </a:p>
                  </a:txBody>
                  <a:tcPr anchor="ctr">
                    <a:solidFill>
                      <a:srgbClr val="B06A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Легкая форма</a:t>
                      </a:r>
                    </a:p>
                  </a:txBody>
                  <a:tcPr anchor="ctr">
                    <a:solidFill>
                      <a:srgbClr val="B06A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Средне-тяжелая форма</a:t>
                      </a:r>
                    </a:p>
                  </a:txBody>
                  <a:tcPr anchor="ctr">
                    <a:solidFill>
                      <a:srgbClr val="B06A2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Тяжелая форма</a:t>
                      </a:r>
                    </a:p>
                  </a:txBody>
                  <a:tcPr anchor="ctr">
                    <a:solidFill>
                      <a:srgbClr val="B06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8396"/>
                  </a:ext>
                </a:extLst>
              </a:tr>
              <a:tr h="328787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Этиотропная терапия не требуется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У детей с сопутствующими заболеваниями: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Рекомбинантный ИФН альфа-2b </a:t>
                      </a:r>
                      <a:r>
                        <a:rPr lang="ru-RU" sz="1400" b="1" dirty="0" err="1">
                          <a:latin typeface="Arial Narrow" panose="020B0606020202030204" pitchFamily="34" charset="0"/>
                        </a:rPr>
                        <a:t>интраназально</a:t>
                      </a: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 или ректально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Осельтамивир</a:t>
                      </a:r>
                      <a:r>
                        <a:rPr lang="ru-RU" sz="1400" baseline="30000" dirty="0"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У детей без сопутствующих заболеваний: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Рекомбинантный ИФН альфа-2b </a:t>
                      </a:r>
                      <a:r>
                        <a:rPr lang="ru-RU" sz="1400" b="1" dirty="0" err="1">
                          <a:latin typeface="Arial Narrow" panose="020B0606020202030204" pitchFamily="34" charset="0"/>
                        </a:rPr>
                        <a:t>интраназально</a:t>
                      </a: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 или ректально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Осельтамивир</a:t>
                      </a:r>
                      <a:r>
                        <a:rPr lang="ru-RU" sz="1400" baseline="30000" dirty="0">
                          <a:latin typeface="Arial Narrow" panose="020B0606020202030204" pitchFamily="34" charset="0"/>
                        </a:rPr>
                        <a:t>2</a:t>
                      </a:r>
                    </a:p>
                    <a:p>
                      <a:r>
                        <a:rPr lang="ru-RU" sz="1400" dirty="0">
                          <a:latin typeface="Arial Narrow" panose="020B0606020202030204" pitchFamily="34" charset="0"/>
                        </a:rPr>
                        <a:t>У детей с сопутствующими заболеваниями: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Гидроксихлорохин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Гидроксихлорохин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Лопинавир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Ритонавир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Рекомбинантный ИФН альфа-2b </a:t>
                      </a:r>
                      <a:r>
                        <a:rPr lang="ru-RU" sz="1400" b="1" dirty="0" err="1">
                          <a:latin typeface="Arial Narrow" panose="020B0606020202030204" pitchFamily="34" charset="0"/>
                        </a:rPr>
                        <a:t>интраназально</a:t>
                      </a:r>
                      <a:r>
                        <a:rPr lang="ru-RU" sz="1400" b="1" dirty="0">
                          <a:latin typeface="Arial Narrow" panose="020B0606020202030204" pitchFamily="34" charset="0"/>
                        </a:rPr>
                        <a:t> или ректально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Осельтамивир</a:t>
                      </a:r>
                      <a:r>
                        <a:rPr lang="ru-RU" sz="1400" baseline="30000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Гидроксихлорохин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Гидроксихлорохин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Тоцилизумаб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Гидроксихлорохин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Лопинавир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Ритонавир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или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Гидроксихлорохин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Тоцилизумаб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+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Лопинавир</a:t>
                      </a:r>
                      <a:r>
                        <a:rPr lang="ru-RU" sz="1400" dirty="0">
                          <a:latin typeface="Arial Narrow" panose="020B0606020202030204" pitchFamily="34" charset="0"/>
                        </a:rPr>
                        <a:t> /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Ритонавир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Системные </a:t>
                      </a:r>
                      <a:r>
                        <a:rPr lang="ru-RU" sz="1400" dirty="0" err="1">
                          <a:latin typeface="Arial Narrow" panose="020B0606020202030204" pitchFamily="34" charset="0"/>
                        </a:rPr>
                        <a:t>глюкокортикостероиды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latin typeface="Arial Narrow" panose="020B0606020202030204" pitchFamily="34" charset="0"/>
                        </a:rPr>
                        <a:t>ВВИГ крайне осторожно, при прогрессировании бактериальных осложнений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44699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124FFC0-159E-4ACD-BA07-1DCC0C6EEABC}"/>
              </a:ext>
            </a:extLst>
          </p:cNvPr>
          <p:cNvSpPr txBox="1"/>
          <p:nvPr/>
        </p:nvSpPr>
        <p:spPr>
          <a:xfrm>
            <a:off x="405091" y="5773430"/>
            <a:ext cx="1138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Arial Narrow" panose="020B0606020202030204" pitchFamily="34" charset="0"/>
              </a:rPr>
              <a:t>1. Методические рекомендации. Особенности клинических проявлений и лечения заболевания, вызванного новой </a:t>
            </a:r>
            <a:r>
              <a:rPr lang="ru-RU" sz="1200" dirty="0" err="1">
                <a:latin typeface="Arial Narrow" panose="020B0606020202030204" pitchFamily="34" charset="0"/>
              </a:rPr>
              <a:t>коронавирусной</a:t>
            </a:r>
            <a:r>
              <a:rPr lang="ru-RU" sz="1200" dirty="0">
                <a:latin typeface="Arial Narrow" panose="020B0606020202030204" pitchFamily="34" charset="0"/>
              </a:rPr>
              <a:t> инфекцией (COVID-19) у детей (вер.1 от 24.04.2020) 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2. У детей с подтвержденной сопутствующей инфекции вирусом гриппа</a:t>
            </a:r>
          </a:p>
        </p:txBody>
      </p:sp>
    </p:spTree>
    <p:extLst>
      <p:ext uri="{BB962C8B-B14F-4D97-AF65-F5344CB8AC3E}">
        <p14:creationId xmlns:p14="http://schemas.microsoft.com/office/powerpoint/2010/main" val="3956906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CD26C3-1127-427A-93FA-D0BFF941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65122"/>
            <a:ext cx="10058400" cy="47876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Спасибо за внимание!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448E59-6C88-48CF-808D-A45199D2E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4EAB46-5ABD-4D29-A037-806AB4471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590" y="2058588"/>
            <a:ext cx="4051721" cy="37079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E57F141A-DADA-4C1F-82F4-8D3AB85CF1B7}"/>
              </a:ext>
            </a:extLst>
          </p:cNvPr>
          <p:cNvSpPr/>
          <p:nvPr/>
        </p:nvSpPr>
        <p:spPr>
          <a:xfrm>
            <a:off x="8393179" y="3745794"/>
            <a:ext cx="3096790" cy="2619654"/>
          </a:xfrm>
          <a:prstGeom prst="ellipse">
            <a:avLst/>
          </a:prstGeom>
          <a:solidFill>
            <a:srgbClr val="F8D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2A381EE-D75B-44B6-A4B2-81E8E4FA56C7}"/>
              </a:ext>
            </a:extLst>
          </p:cNvPr>
          <p:cNvSpPr/>
          <p:nvPr/>
        </p:nvSpPr>
        <p:spPr>
          <a:xfrm>
            <a:off x="919444" y="974748"/>
            <a:ext cx="3449220" cy="3077110"/>
          </a:xfrm>
          <a:prstGeom prst="ellipse">
            <a:avLst/>
          </a:prstGeom>
          <a:solidFill>
            <a:srgbClr val="F8D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EF66A2E-68AA-4150-BFF7-60014E94E26B}"/>
              </a:ext>
            </a:extLst>
          </p:cNvPr>
          <p:cNvSpPr/>
          <p:nvPr/>
        </p:nvSpPr>
        <p:spPr>
          <a:xfrm>
            <a:off x="8465551" y="1102291"/>
            <a:ext cx="3344764" cy="2949567"/>
          </a:xfrm>
          <a:prstGeom prst="ellipse">
            <a:avLst/>
          </a:prstGeom>
          <a:solidFill>
            <a:srgbClr val="F8D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0D0F-AA75-4A40-BA24-1C46E3D3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27" y="473863"/>
            <a:ext cx="9822277" cy="89464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ЭПИДЕМИИ В 21 ВЕКЕ</a:t>
            </a:r>
            <a:br>
              <a:rPr lang="en-US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6C7B16-4C88-413D-BAF7-D3016121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CFE1CF8-BCD7-40BE-904F-41E4472FAE35}"/>
              </a:ext>
            </a:extLst>
          </p:cNvPr>
          <p:cNvSpPr/>
          <p:nvPr/>
        </p:nvSpPr>
        <p:spPr>
          <a:xfrm>
            <a:off x="4610038" y="3560085"/>
            <a:ext cx="3465276" cy="2960535"/>
          </a:xfrm>
          <a:prstGeom prst="ellipse">
            <a:avLst/>
          </a:prstGeom>
          <a:solidFill>
            <a:srgbClr val="F8D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F7273FC-94BD-404A-9191-7F14976EC6A6}"/>
              </a:ext>
            </a:extLst>
          </p:cNvPr>
          <p:cNvSpPr/>
          <p:nvPr/>
        </p:nvSpPr>
        <p:spPr>
          <a:xfrm>
            <a:off x="931169" y="3745795"/>
            <a:ext cx="3058832" cy="2655006"/>
          </a:xfrm>
          <a:prstGeom prst="ellipse">
            <a:avLst/>
          </a:prstGeom>
          <a:solidFill>
            <a:srgbClr val="F8D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6645DA-6203-4E10-9204-FCC701F809E7}"/>
              </a:ext>
            </a:extLst>
          </p:cNvPr>
          <p:cNvSpPr txBox="1">
            <a:spLocks/>
          </p:cNvSpPr>
          <p:nvPr/>
        </p:nvSpPr>
        <p:spPr>
          <a:xfrm>
            <a:off x="8252383" y="1486948"/>
            <a:ext cx="3630304" cy="1707868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2008-2009 гг.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«Свиной» грипп </a:t>
            </a:r>
            <a:r>
              <a:rPr kumimoji="1" lang="en-US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H1N1</a:t>
            </a:r>
            <a:endParaRPr kumimoji="1" lang="ru-RU" altLang="en-US" sz="1600" b="1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Пандемия продлилась 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около 15 месяцев</a:t>
            </a: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затронула 214 стран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Заболело более 1,6 млн. человек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284 500 погибло (17,4%)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18,5 тыс. </a:t>
            </a:r>
            <a:r>
              <a:rPr kumimoji="1" lang="ru-RU" altLang="en-US" sz="1400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(лаб. верифицированы)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1" lang="ru-RU" altLang="en-US" sz="1400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03D666C-8A72-4FB3-AA6D-C4CDD6A96194}"/>
              </a:ext>
            </a:extLst>
          </p:cNvPr>
          <p:cNvSpPr txBox="1">
            <a:spLocks/>
          </p:cNvSpPr>
          <p:nvPr/>
        </p:nvSpPr>
        <p:spPr>
          <a:xfrm>
            <a:off x="4184363" y="3785365"/>
            <a:ext cx="4281188" cy="235591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2012 год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C00000"/>
                </a:solidFill>
                <a:latin typeface="+mj-lt"/>
                <a:ea typeface="Arial" charset="0"/>
                <a:cs typeface="Arial" pitchFamily="34" charset="0"/>
              </a:rPr>
              <a:t>Новый коронавирус,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C00000"/>
                </a:solidFill>
                <a:latin typeface="+mj-lt"/>
                <a:ea typeface="Arial" charset="0"/>
                <a:cs typeface="Arial" pitchFamily="34" charset="0"/>
              </a:rPr>
              <a:t>вызывающий ближневосточный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C00000"/>
                </a:solidFill>
                <a:latin typeface="+mj-lt"/>
                <a:ea typeface="Arial" charset="0"/>
                <a:cs typeface="Arial" pitchFamily="34" charset="0"/>
              </a:rPr>
              <a:t>респираторный синдром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C00000"/>
                </a:solidFill>
                <a:latin typeface="+mj-lt"/>
                <a:ea typeface="Arial" charset="0"/>
                <a:cs typeface="Arial" pitchFamily="34" charset="0"/>
              </a:rPr>
              <a:t>(MERS-</a:t>
            </a:r>
            <a:r>
              <a:rPr kumimoji="1" lang="ru-RU" altLang="en-US" sz="1600" b="1" dirty="0" err="1">
                <a:solidFill>
                  <a:srgbClr val="C00000"/>
                </a:solidFill>
                <a:latin typeface="+mj-lt"/>
                <a:ea typeface="Arial" charset="0"/>
                <a:cs typeface="Arial" pitchFamily="34" charset="0"/>
              </a:rPr>
              <a:t>CoV</a:t>
            </a:r>
            <a:r>
              <a:rPr kumimoji="1" lang="ru-RU" altLang="en-US" sz="1600" b="1" dirty="0">
                <a:solidFill>
                  <a:srgbClr val="C00000"/>
                </a:solidFill>
                <a:latin typeface="+mj-lt"/>
                <a:ea typeface="Arial" charset="0"/>
                <a:cs typeface="Arial" pitchFamily="34" charset="0"/>
              </a:rPr>
              <a:t>)</a:t>
            </a:r>
            <a:b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</a:b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С сентября 2012 (впервые – в Саудовской Аравии)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на конец 2019: зарегистрировано 2 500 сл.,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854 смерти (летальность 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– 34,4%)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в 27 странах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ea typeface="Arial" charset="0"/>
                <a:cs typeface="Arial" pitchFamily="34" charset="0"/>
              </a:rPr>
              <a:t>Удельный вес медработников – 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18%</a:t>
            </a:r>
            <a:endParaRPr kumimoji="1" lang="ru-RU" altLang="en-US" sz="1333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3A18EA-C84C-4572-B1BF-076735083ACE}"/>
              </a:ext>
            </a:extLst>
          </p:cNvPr>
          <p:cNvSpPr txBox="1">
            <a:spLocks/>
          </p:cNvSpPr>
          <p:nvPr/>
        </p:nvSpPr>
        <p:spPr>
          <a:xfrm>
            <a:off x="8057594" y="3945218"/>
            <a:ext cx="3719929" cy="186565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2018 год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Болезнь Эбола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в Демократической Республики Конго</a:t>
            </a:r>
            <a:endParaRPr kumimoji="1" lang="ru-RU" altLang="en-US" sz="1333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С августа 2018 года по 17 февраля 2020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3453 сл. </a:t>
            </a: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заболевания и 2264 умерли (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66%</a:t>
            </a: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Медработники: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172 инфицированы 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(5% от всех случаев),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41 погибло</a:t>
            </a: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1" lang="ru-RU" altLang="en-US" sz="1400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defRPr/>
            </a:pPr>
            <a:endParaRPr kumimoji="1" lang="ru-RU" altLang="en-US" sz="1400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7CB3D85-3CAB-4B58-9F2C-E8387471B6FA}"/>
              </a:ext>
            </a:extLst>
          </p:cNvPr>
          <p:cNvSpPr txBox="1">
            <a:spLocks/>
          </p:cNvSpPr>
          <p:nvPr/>
        </p:nvSpPr>
        <p:spPr>
          <a:xfrm>
            <a:off x="1028350" y="3816479"/>
            <a:ext cx="3058832" cy="212312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2014 год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Болезнь Эбола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в Западной Африке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Заболело 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28,5 тыс</a:t>
            </a: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. человек,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более 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12 тыс. погибли (42, 1%)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Завозы в Нигерию, Сенегал, Мали,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 Испанию, США, Великобританию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Медработники: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881 инфицированы,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531 погибли</a:t>
            </a: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  </a:t>
            </a:r>
            <a:endParaRPr kumimoji="1" lang="ru-RU" altLang="en-US" sz="1067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AB702B6-17CF-4357-BD92-AB2960581A92}"/>
              </a:ext>
            </a:extLst>
          </p:cNvPr>
          <p:cNvSpPr/>
          <p:nvPr/>
        </p:nvSpPr>
        <p:spPr>
          <a:xfrm>
            <a:off x="4592318" y="900613"/>
            <a:ext cx="3465276" cy="2960535"/>
          </a:xfrm>
          <a:prstGeom prst="ellipse">
            <a:avLst/>
          </a:prstGeom>
          <a:solidFill>
            <a:srgbClr val="F8D2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BFCB372-7480-4F77-9ADC-436DBD72E99C}"/>
              </a:ext>
            </a:extLst>
          </p:cNvPr>
          <p:cNvSpPr txBox="1">
            <a:spLocks/>
          </p:cNvSpPr>
          <p:nvPr/>
        </p:nvSpPr>
        <p:spPr>
          <a:xfrm>
            <a:off x="4711495" y="1382167"/>
            <a:ext cx="3176589" cy="1790344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1997 год первые случаи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«Птичий» грипп Н5</a:t>
            </a:r>
            <a:r>
              <a:rPr kumimoji="1" lang="en-US" altLang="en-US" sz="1600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N1</a:t>
            </a:r>
            <a:endParaRPr kumimoji="1" lang="ru-RU" altLang="en-US" sz="1600" b="1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в Гонконге </a:t>
            </a:r>
            <a:r>
              <a:rPr kumimoji="1" lang="en-US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(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летальность</a:t>
            </a:r>
            <a:r>
              <a:rPr kumimoji="1" lang="en-US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 52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,</a:t>
            </a:r>
            <a:r>
              <a:rPr kumimoji="1" lang="en-US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8%</a:t>
            </a: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)</a:t>
            </a:r>
            <a:r>
              <a:rPr kumimoji="1" lang="en-US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,</a:t>
            </a:r>
            <a:endParaRPr kumimoji="1" lang="ru-RU" altLang="en-US" sz="1333" b="1" dirty="0">
              <a:solidFill>
                <a:srgbClr val="043377"/>
              </a:solidFill>
              <a:latin typeface="+mj-lt"/>
              <a:ea typeface="Arial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Эндемичными странами являются: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Бангладеш, Китай, Египет,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Индия, Индонезия и Вьетнам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2013 - в Гонконге H7N9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</a:pPr>
            <a:r>
              <a:rPr kumimoji="1" lang="ru-RU" altLang="en-US" sz="1333" b="1" dirty="0">
                <a:solidFill>
                  <a:srgbClr val="043377"/>
                </a:solidFill>
                <a:latin typeface="+mj-lt"/>
                <a:ea typeface="Arial" charset="0"/>
                <a:cs typeface="Arial" pitchFamily="34" charset="0"/>
              </a:rPr>
              <a:t>(летальность 39,3%)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BA286F-0FA1-4D02-A096-ED93DE85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1" y="1031186"/>
            <a:ext cx="3836227" cy="273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EC01441-14C7-48D0-92EE-FC92CC27187E}"/>
              </a:ext>
            </a:extLst>
          </p:cNvPr>
          <p:cNvSpPr/>
          <p:nvPr/>
        </p:nvSpPr>
        <p:spPr>
          <a:xfrm>
            <a:off x="6228931" y="1861561"/>
            <a:ext cx="5103757" cy="38177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6878B-446F-44BA-BBE0-C8997F24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17781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ТАКСОНОМИЧЕСКОЕ ПОЛОЖЕНИЕ КОРОНАВИРУСОВ ЧЕЛОВЕКА</a:t>
            </a:r>
            <a:br>
              <a:rPr lang="ru-RU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A6966A-5C58-4760-8BE1-D5D2BAC71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41" y="1781820"/>
            <a:ext cx="4663440" cy="381778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br>
              <a:rPr kumimoji="1" lang="ru-RU" altLang="en-US" dirty="0">
                <a:solidFill>
                  <a:srgbClr val="043377"/>
                </a:solidFill>
                <a:ea typeface="Arial" charset="0"/>
                <a:cs typeface="Arial" pitchFamily="34" charset="0"/>
              </a:rPr>
            </a:br>
            <a:r>
              <a:rPr kumimoji="1" lang="ru-RU" altLang="en-US" sz="3200" dirty="0">
                <a:solidFill>
                  <a:srgbClr val="C00000"/>
                </a:solidFill>
                <a:ea typeface="Arial" charset="0"/>
                <a:cs typeface="Arial" pitchFamily="34" charset="0"/>
              </a:rPr>
              <a:t>Известно 40 видов коронавирусов, объединённых в два подсемейства </a:t>
            </a:r>
          </a:p>
          <a:p>
            <a:pPr marL="0" indent="0">
              <a:buNone/>
            </a:pPr>
            <a:r>
              <a:rPr kumimoji="1" lang="ru-RU" altLang="en-US" sz="3200" b="1" dirty="0">
                <a:solidFill>
                  <a:schemeClr val="accent4">
                    <a:lumMod val="50000"/>
                  </a:schemeClr>
                </a:solidFill>
                <a:ea typeface="Arial" charset="0"/>
                <a:cs typeface="Arial" pitchFamily="34" charset="0"/>
              </a:rPr>
              <a:t>Из них 7 видов – патогенны для человека и являются типичными представители ОРВИ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43377"/>
                </a:solidFill>
              </a:rPr>
              <a:t>Естественными хозяевами большинства из известных в настоящее время коронавирусов являются млекопитающие.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43377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Щелканов М.Ю., Ананьев В.Ю., Кузнецов В.В., </a:t>
            </a:r>
            <a:r>
              <a:rPr lang="ru-RU" i="1" dirty="0" err="1">
                <a:solidFill>
                  <a:srgbClr val="043377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Шуматов</a:t>
            </a:r>
            <a:r>
              <a:rPr lang="ru-RU" i="1" dirty="0">
                <a:solidFill>
                  <a:srgbClr val="043377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В.Б. Ближневосточный респираторный синдром: когда вспыхнет тлеющий очаг? Тихоокеанский медицинский журнал. 2015; 2(60): 94-98.</a:t>
            </a:r>
          </a:p>
          <a:p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C0FF2B-4ABC-4368-A806-CFBD1D39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090412-2DE5-405A-816E-F08FB54EB168}" type="datetime1">
              <a:rPr lang="ru-RU" smtClean="0"/>
              <a:t>29.04.2020</a:t>
            </a:fld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547B003-C24F-4CE9-9DF2-2B178AB132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367" y="1469798"/>
            <a:ext cx="5365241" cy="472300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5EDEA7B-5EAB-4AC9-B91C-E82F005DBA37}"/>
              </a:ext>
            </a:extLst>
          </p:cNvPr>
          <p:cNvGrpSpPr/>
          <p:nvPr/>
        </p:nvGrpSpPr>
        <p:grpSpPr>
          <a:xfrm>
            <a:off x="1248310" y="2418589"/>
            <a:ext cx="3632433" cy="3616451"/>
            <a:chOff x="1323811" y="2634143"/>
            <a:chExt cx="3632433" cy="3616451"/>
          </a:xfrm>
        </p:grpSpPr>
        <p:sp>
          <p:nvSpPr>
            <p:cNvPr id="10" name="Рамка 9">
              <a:extLst>
                <a:ext uri="{FF2B5EF4-FFF2-40B4-BE49-F238E27FC236}">
                  <a16:creationId xmlns:a16="http://schemas.microsoft.com/office/drawing/2014/main" id="{ADABE82A-084A-4F1E-AED3-A49F55DCC1AA}"/>
                </a:ext>
              </a:extLst>
            </p:cNvPr>
            <p:cNvSpPr/>
            <p:nvPr/>
          </p:nvSpPr>
          <p:spPr>
            <a:xfrm>
              <a:off x="2555594" y="2634143"/>
              <a:ext cx="1157681" cy="453006"/>
            </a:xfrm>
            <a:prstGeom prst="frame">
              <a:avLst>
                <a:gd name="adj1" fmla="val 50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Рамка 10">
              <a:extLst>
                <a:ext uri="{FF2B5EF4-FFF2-40B4-BE49-F238E27FC236}">
                  <a16:creationId xmlns:a16="http://schemas.microsoft.com/office/drawing/2014/main" id="{BF34C532-829F-4495-B2A3-2ED70975A68B}"/>
                </a:ext>
              </a:extLst>
            </p:cNvPr>
            <p:cNvSpPr/>
            <p:nvPr/>
          </p:nvSpPr>
          <p:spPr>
            <a:xfrm>
              <a:off x="1323811" y="3356995"/>
              <a:ext cx="1157681" cy="453006"/>
            </a:xfrm>
            <a:prstGeom prst="frame">
              <a:avLst>
                <a:gd name="adj1" fmla="val 50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" name="Рамка 11">
              <a:extLst>
                <a:ext uri="{FF2B5EF4-FFF2-40B4-BE49-F238E27FC236}">
                  <a16:creationId xmlns:a16="http://schemas.microsoft.com/office/drawing/2014/main" id="{A9DA5C55-D614-469B-8A0B-876A9AFEFF86}"/>
                </a:ext>
              </a:extLst>
            </p:cNvPr>
            <p:cNvSpPr/>
            <p:nvPr/>
          </p:nvSpPr>
          <p:spPr>
            <a:xfrm>
              <a:off x="3798563" y="3356995"/>
              <a:ext cx="1157681" cy="453006"/>
            </a:xfrm>
            <a:prstGeom prst="frame">
              <a:avLst>
                <a:gd name="adj1" fmla="val 5093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" name="Круг: прозрачная заливка 12">
              <a:extLst>
                <a:ext uri="{FF2B5EF4-FFF2-40B4-BE49-F238E27FC236}">
                  <a16:creationId xmlns:a16="http://schemas.microsoft.com/office/drawing/2014/main" id="{BAB8E340-82D1-48C7-9031-CA86418D4024}"/>
                </a:ext>
              </a:extLst>
            </p:cNvPr>
            <p:cNvSpPr/>
            <p:nvPr/>
          </p:nvSpPr>
          <p:spPr>
            <a:xfrm>
              <a:off x="3713275" y="4832059"/>
              <a:ext cx="867114" cy="587229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53D55A55-55C2-4883-8D52-85F4916CB1F1}"/>
                </a:ext>
              </a:extLst>
            </p:cNvPr>
            <p:cNvSpPr/>
            <p:nvPr/>
          </p:nvSpPr>
          <p:spPr>
            <a:xfrm>
              <a:off x="3134434" y="5259897"/>
              <a:ext cx="774836" cy="525710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" name="Круг: прозрачная заливка 14">
              <a:extLst>
                <a:ext uri="{FF2B5EF4-FFF2-40B4-BE49-F238E27FC236}">
                  <a16:creationId xmlns:a16="http://schemas.microsoft.com/office/drawing/2014/main" id="{B1706EF4-97DC-4E64-8E60-71DF1FFCD0AD}"/>
                </a:ext>
              </a:extLst>
            </p:cNvPr>
            <p:cNvSpPr/>
            <p:nvPr/>
          </p:nvSpPr>
          <p:spPr>
            <a:xfrm>
              <a:off x="2850607" y="5724884"/>
              <a:ext cx="774836" cy="525710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" name="Круг: прозрачная заливка 15">
              <a:extLst>
                <a:ext uri="{FF2B5EF4-FFF2-40B4-BE49-F238E27FC236}">
                  <a16:creationId xmlns:a16="http://schemas.microsoft.com/office/drawing/2014/main" id="{2A47DBC3-97D9-4EEC-9BAB-CCF4A3C66EC9}"/>
                </a:ext>
              </a:extLst>
            </p:cNvPr>
            <p:cNvSpPr/>
            <p:nvPr/>
          </p:nvSpPr>
          <p:spPr>
            <a:xfrm>
              <a:off x="2029758" y="5663365"/>
              <a:ext cx="867114" cy="587229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Круг: прозрачная заливка 17">
              <a:extLst>
                <a:ext uri="{FF2B5EF4-FFF2-40B4-BE49-F238E27FC236}">
                  <a16:creationId xmlns:a16="http://schemas.microsoft.com/office/drawing/2014/main" id="{570CC055-5CC2-49EA-9DF8-5823006B8B43}"/>
                </a:ext>
              </a:extLst>
            </p:cNvPr>
            <p:cNvSpPr/>
            <p:nvPr/>
          </p:nvSpPr>
          <p:spPr>
            <a:xfrm>
              <a:off x="3329489" y="3682166"/>
              <a:ext cx="867114" cy="587229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Круг: прозрачная заливка 18">
              <a:extLst>
                <a:ext uri="{FF2B5EF4-FFF2-40B4-BE49-F238E27FC236}">
                  <a16:creationId xmlns:a16="http://schemas.microsoft.com/office/drawing/2014/main" id="{B1906820-159C-46DF-A297-1FD62E0C8C7D}"/>
                </a:ext>
              </a:extLst>
            </p:cNvPr>
            <p:cNvSpPr/>
            <p:nvPr/>
          </p:nvSpPr>
          <p:spPr>
            <a:xfrm>
              <a:off x="2370911" y="3871520"/>
              <a:ext cx="867114" cy="567654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Круг: прозрачная заливка 19">
              <a:extLst>
                <a:ext uri="{FF2B5EF4-FFF2-40B4-BE49-F238E27FC236}">
                  <a16:creationId xmlns:a16="http://schemas.microsoft.com/office/drawing/2014/main" id="{76D18A2E-2EE6-49F7-9D1D-9F770554972E}"/>
                </a:ext>
              </a:extLst>
            </p:cNvPr>
            <p:cNvSpPr/>
            <p:nvPr/>
          </p:nvSpPr>
          <p:spPr>
            <a:xfrm>
              <a:off x="2449330" y="3429000"/>
              <a:ext cx="788695" cy="546780"/>
            </a:xfrm>
            <a:prstGeom prst="donut">
              <a:avLst>
                <a:gd name="adj" fmla="val 6977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2" name="Круг: прозрачная заливка 21">
            <a:extLst>
              <a:ext uri="{FF2B5EF4-FFF2-40B4-BE49-F238E27FC236}">
                <a16:creationId xmlns:a16="http://schemas.microsoft.com/office/drawing/2014/main" id="{1D91ECB6-0D88-4879-83CC-8DB73B426CD4}"/>
              </a:ext>
            </a:extLst>
          </p:cNvPr>
          <p:cNvSpPr/>
          <p:nvPr/>
        </p:nvSpPr>
        <p:spPr>
          <a:xfrm>
            <a:off x="905226" y="4312689"/>
            <a:ext cx="1620781" cy="432000"/>
          </a:xfrm>
          <a:prstGeom prst="donut">
            <a:avLst>
              <a:gd name="adj" fmla="val 1518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0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475" y="642594"/>
            <a:ext cx="10058400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dirty="0" err="1"/>
              <a:t>Эпидемически</a:t>
            </a:r>
            <a:r>
              <a:rPr lang="ru-RU" dirty="0"/>
              <a:t> значимые бета-коронавирусы</a:t>
            </a:r>
            <a:endParaRPr lang="ru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99983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AC6143E-7A3A-44A0-9ED8-4CA74E2F8F98}"/>
              </a:ext>
            </a:extLst>
          </p:cNvPr>
          <p:cNvSpPr/>
          <p:nvPr/>
        </p:nvSpPr>
        <p:spPr>
          <a:xfrm>
            <a:off x="663904" y="4475696"/>
            <a:ext cx="5621504" cy="1925104"/>
          </a:xfrm>
          <a:prstGeom prst="roundRect">
            <a:avLst/>
          </a:prstGeom>
          <a:solidFill>
            <a:srgbClr val="FCF7F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Структурные белки бета-коронавирусов</a:t>
            </a:r>
            <a:r>
              <a:rPr lang="en-US" dirty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1) </a:t>
            </a:r>
            <a:r>
              <a:rPr lang="en-US" b="1" dirty="0">
                <a:solidFill>
                  <a:srgbClr val="002060"/>
                </a:solidFill>
              </a:rPr>
              <a:t>Spike Glycoprotein (S)</a:t>
            </a:r>
          </a:p>
          <a:p>
            <a:r>
              <a:rPr lang="ru-RU" b="1" dirty="0">
                <a:solidFill>
                  <a:srgbClr val="002060"/>
                </a:solidFill>
              </a:rPr>
              <a:t>2) </a:t>
            </a:r>
            <a:r>
              <a:rPr lang="en-US" b="1" dirty="0">
                <a:solidFill>
                  <a:srgbClr val="002060"/>
                </a:solidFill>
              </a:rPr>
              <a:t>M-protein</a:t>
            </a:r>
          </a:p>
          <a:p>
            <a:r>
              <a:rPr lang="ru-RU" b="1" dirty="0">
                <a:solidFill>
                  <a:srgbClr val="002060"/>
                </a:solidFill>
              </a:rPr>
              <a:t>3) </a:t>
            </a:r>
            <a:r>
              <a:rPr lang="en-US" b="1" dirty="0">
                <a:solidFill>
                  <a:srgbClr val="002060"/>
                </a:solidFill>
              </a:rPr>
              <a:t>E-protein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4) </a:t>
            </a:r>
            <a:r>
              <a:rPr lang="en-US" b="1" i="1" dirty="0">
                <a:solidFill>
                  <a:srgbClr val="002060"/>
                </a:solidFill>
              </a:rPr>
              <a:t>N-protein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5) </a:t>
            </a:r>
            <a:r>
              <a:rPr lang="en-US" dirty="0">
                <a:solidFill>
                  <a:srgbClr val="002060"/>
                </a:solidFill>
              </a:rPr>
              <a:t>HE (Hemagglutinin-esterase dimer) – </a:t>
            </a:r>
            <a:r>
              <a:rPr lang="ru-RU" sz="1600" i="1" dirty="0">
                <a:solidFill>
                  <a:srgbClr val="002060"/>
                </a:solidFill>
              </a:rPr>
              <a:t>отсутствует у </a:t>
            </a:r>
            <a:r>
              <a:rPr lang="en-US" sz="1600" i="1" dirty="0">
                <a:solidFill>
                  <a:srgbClr val="002060"/>
                </a:solidFill>
              </a:rPr>
              <a:t>SARS-CoV-2</a:t>
            </a:r>
            <a:endParaRPr lang="ru-RU" sz="1600" i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727FA5A-6F32-481A-A25A-FC478CB40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834" y="1318346"/>
            <a:ext cx="4362271" cy="3075752"/>
          </a:xfrm>
          <a:prstGeom prst="roundRect">
            <a:avLst/>
          </a:prstGeo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C6B1C3FB-3970-46D3-BC0D-4E7A35649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51" y="1318345"/>
            <a:ext cx="5621505" cy="3075753"/>
          </a:xfrm>
          <a:prstGeom prst="round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79A80D3F-BFB1-4EE9-AD6F-95647B23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9FD246F-C504-42E4-A51B-2081C133FE08}"/>
              </a:ext>
            </a:extLst>
          </p:cNvPr>
          <p:cNvSpPr/>
          <p:nvPr/>
        </p:nvSpPr>
        <p:spPr>
          <a:xfrm>
            <a:off x="6557835" y="4475696"/>
            <a:ext cx="4362270" cy="1925104"/>
          </a:xfrm>
          <a:prstGeom prst="roundRect">
            <a:avLst/>
          </a:prstGeom>
          <a:solidFill>
            <a:srgbClr val="FCF7F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Электронная фотография коронавируса, где четко видна </a:t>
            </a:r>
            <a:r>
              <a:rPr lang="ru-RU" b="1" dirty="0">
                <a:solidFill>
                  <a:srgbClr val="002060"/>
                </a:solidFill>
              </a:rPr>
              <a:t>«корона» вируса</a:t>
            </a:r>
            <a:r>
              <a:rPr lang="ru-RU" dirty="0">
                <a:solidFill>
                  <a:srgbClr val="002060"/>
                </a:solidFill>
              </a:rPr>
              <a:t>, сформированная главным поверхностным белком </a:t>
            </a:r>
            <a:r>
              <a:rPr lang="en-US" dirty="0">
                <a:solidFill>
                  <a:srgbClr val="002060"/>
                </a:solidFill>
              </a:rPr>
              <a:t>Spike </a:t>
            </a:r>
            <a:r>
              <a:rPr lang="en-US" dirty="0" err="1">
                <a:solidFill>
                  <a:srgbClr val="002060"/>
                </a:solidFill>
              </a:rPr>
              <a:t>Glypoprotein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en-US" dirty="0">
                <a:solidFill>
                  <a:srgbClr val="002060"/>
                </a:solidFill>
              </a:rPr>
              <a:t>SP)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EE0F08-3A77-49D4-9B4A-CCBE8DA81800}"/>
              </a:ext>
            </a:extLst>
          </p:cNvPr>
          <p:cNvSpPr txBox="1"/>
          <p:nvPr/>
        </p:nvSpPr>
        <p:spPr>
          <a:xfrm>
            <a:off x="753415" y="626163"/>
            <a:ext cx="9546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Строение бета-коронавирусов</a:t>
            </a:r>
          </a:p>
        </p:txBody>
      </p:sp>
    </p:spTree>
    <p:extLst>
      <p:ext uri="{BB962C8B-B14F-4D97-AF65-F5344CB8AC3E}">
        <p14:creationId xmlns:p14="http://schemas.microsoft.com/office/powerpoint/2010/main" val="276768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C72F1DA8-B462-45D1-B60F-B9308888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BEA1583-5CEF-4E36-A7FC-D34B7E954D76}" type="datetime1">
              <a:rPr lang="ru-RU" smtClean="0"/>
              <a:t>29.04.2020</a:t>
            </a:fld>
            <a:endParaRPr lang="en-US" dirty="0"/>
          </a:p>
        </p:txBody>
      </p:sp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958D1DC6-B3DE-4C5C-8795-125CCF1F9A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917165"/>
              </p:ext>
            </p:extLst>
          </p:nvPr>
        </p:nvGraphicFramePr>
        <p:xfrm>
          <a:off x="1650534" y="730501"/>
          <a:ext cx="8890933" cy="4313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83CCEDA2-9945-487E-84D8-917404F5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8582" y="2179823"/>
            <a:ext cx="1945696" cy="147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E1B07CE4-021F-4109-BAC9-01BF0263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13775" y="2179823"/>
            <a:ext cx="2124391" cy="1476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Объект 1">
            <a:extLst>
              <a:ext uri="{FF2B5EF4-FFF2-40B4-BE49-F238E27FC236}">
                <a16:creationId xmlns:a16="http://schemas.microsoft.com/office/drawing/2014/main" id="{6ECD2422-7029-4C86-8539-402DD1D2D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7715828" y="2179823"/>
            <a:ext cx="2103808" cy="1477578"/>
          </a:xfrm>
          <a:prstGeom prst="round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8E0981-086D-4598-BE40-A6D65335ED68}"/>
              </a:ext>
            </a:extLst>
          </p:cNvPr>
          <p:cNvGrpSpPr/>
          <p:nvPr/>
        </p:nvGrpSpPr>
        <p:grpSpPr>
          <a:xfrm>
            <a:off x="7715828" y="1733204"/>
            <a:ext cx="2103808" cy="2280040"/>
            <a:chOff x="5320784" y="574167"/>
            <a:chExt cx="2103808" cy="2280040"/>
          </a:xfrm>
        </p:grpSpPr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79FBA003-D5D7-4455-A66E-EA89FD729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784" y="574167"/>
              <a:ext cx="2103808" cy="228004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9B5A8A22-E161-46DC-9128-BCA59DFE44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592" y="1625131"/>
              <a:ext cx="0" cy="4275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17" name="Объект 16">
            <a:extLst>
              <a:ext uri="{FF2B5EF4-FFF2-40B4-BE49-F238E27FC236}">
                <a16:creationId xmlns:a16="http://schemas.microsoft.com/office/drawing/2014/main" id="{4C2A96CC-57DE-41DC-9C4C-6CB14C76F6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479" y="4370664"/>
            <a:ext cx="10226433" cy="17173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altLang="ru-RU" b="1" i="1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Египетские летучие мыши </a:t>
            </a:r>
            <a:r>
              <a:rPr lang="ru-RU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– резервуар, </a:t>
            </a:r>
            <a:endParaRPr lang="en-US" altLang="ru-RU" dirty="0">
              <a:solidFill>
                <a:srgbClr val="043377"/>
              </a:solidFill>
              <a:latin typeface="HelveticaNeueCyr" pitchFamily="50" charset="-52"/>
              <a:cs typeface="Arial" charset="0"/>
            </a:endParaRPr>
          </a:p>
          <a:p>
            <a:pPr marL="0" indent="0">
              <a:buNone/>
            </a:pPr>
            <a:r>
              <a:rPr lang="ru-RU" altLang="ru-RU" b="1" i="1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промежуточные хозяева </a:t>
            </a:r>
            <a:r>
              <a:rPr lang="ru-RU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- циветты, мелкие млекопитающие, а также барсуки и енотовидные собаки.</a:t>
            </a:r>
            <a:endParaRPr lang="en-US" altLang="ru-RU" dirty="0">
              <a:solidFill>
                <a:srgbClr val="043377"/>
              </a:solidFill>
              <a:latin typeface="HelveticaNeueCyr" pitchFamily="50" charset="-52"/>
              <a:cs typeface="Arial" charset="0"/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Возбудитель передается аэрозольным, фекально-оральным и контактным механизмами. </a:t>
            </a:r>
          </a:p>
          <a:p>
            <a:pPr marL="0" indent="0">
              <a:buNone/>
            </a:pPr>
            <a:r>
              <a:rPr lang="ru-RU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Человек инфицируется при употреблении плохо прожаренного мяса, вдыхании продуктов жизнедеятельности летучих мышей (слюна</a:t>
            </a:r>
            <a:r>
              <a:rPr lang="en-US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,</a:t>
            </a:r>
            <a:r>
              <a:rPr lang="ru-RU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 рвотные массы, моча)</a:t>
            </a:r>
            <a:r>
              <a:rPr lang="en-US" altLang="ru-RU" dirty="0">
                <a:solidFill>
                  <a:srgbClr val="043377"/>
                </a:solidFill>
                <a:latin typeface="HelveticaNeueCyr" pitchFamily="50" charset="-52"/>
                <a:cs typeface="Arial" charset="0"/>
              </a:rPr>
              <a:t>.</a:t>
            </a:r>
            <a:endParaRPr lang="en-US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EB5C1D-0A61-4EB8-BE47-C522E8E7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10" y="548058"/>
            <a:ext cx="10058400" cy="1371600"/>
          </a:xfrm>
        </p:spPr>
        <p:txBody>
          <a:bodyPr/>
          <a:lstStyle/>
          <a:p>
            <a:r>
              <a:rPr lang="ru-RU" sz="2400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СХЕМА ЗАРАЖЕНИЯ ЛЮДЕЙ КОРОНАВИРУСОМ SARS-C</a:t>
            </a:r>
            <a:r>
              <a:rPr lang="en-US" sz="2400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ru-RU" sz="2400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br>
              <a:rPr lang="ru-RU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</a:b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7B7E06C-7D3F-4ECA-A58B-D6284FEED9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87" y="2371614"/>
            <a:ext cx="999853" cy="1006760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821DF97-1955-4936-A419-7A23BFAF8E8B}"/>
              </a:ext>
            </a:extLst>
          </p:cNvPr>
          <p:cNvSpPr/>
          <p:nvPr/>
        </p:nvSpPr>
        <p:spPr>
          <a:xfrm>
            <a:off x="352401" y="3441940"/>
            <a:ext cx="142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SARS-C</a:t>
            </a:r>
            <a:r>
              <a:rPr lang="en-US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ru-RU" b="1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7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A145BABB-F8F9-4734-99C2-BB03F421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A16848F-27AD-43B9-904C-1CF05D24EB3C}" type="datetime1">
              <a:rPr lang="ru-RU" smtClean="0"/>
              <a:t>29.04.2020</a:t>
            </a:fld>
            <a:endParaRPr lang="en-US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59CD3F6-84FF-4832-8F2C-CD9EB8C5B6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757771"/>
              </p:ext>
            </p:extLst>
          </p:nvPr>
        </p:nvGraphicFramePr>
        <p:xfrm>
          <a:off x="2181130" y="978792"/>
          <a:ext cx="8713012" cy="418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>
            <a:extLst>
              <a:ext uri="{FF2B5EF4-FFF2-40B4-BE49-F238E27FC236}">
                <a16:creationId xmlns:a16="http://schemas.microsoft.com/office/drawing/2014/main" id="{9BF34A6C-59C5-4DD4-8065-D5D39DF8E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96400" y="2332022"/>
            <a:ext cx="1839817" cy="142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AEE498-D157-47F2-B380-61CD9216B1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3467" y="2386892"/>
            <a:ext cx="2023327" cy="1367498"/>
          </a:xfrm>
          <a:prstGeom prst="rect">
            <a:avLst/>
          </a:prstGeom>
        </p:spPr>
      </p:pic>
      <p:pic>
        <p:nvPicPr>
          <p:cNvPr id="15" name="Объект 1">
            <a:extLst>
              <a:ext uri="{FF2B5EF4-FFF2-40B4-BE49-F238E27FC236}">
                <a16:creationId xmlns:a16="http://schemas.microsoft.com/office/drawing/2014/main" id="{70D855A7-BE2E-4D58-8B0B-5CE317539D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75248" y="2324749"/>
            <a:ext cx="2103808" cy="1477578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9330AB5-C09C-4F05-AF2C-1115D88053AB}"/>
              </a:ext>
            </a:extLst>
          </p:cNvPr>
          <p:cNvGrpSpPr/>
          <p:nvPr/>
        </p:nvGrpSpPr>
        <p:grpSpPr>
          <a:xfrm>
            <a:off x="8526527" y="1847593"/>
            <a:ext cx="2103808" cy="2280040"/>
            <a:chOff x="5320784" y="574167"/>
            <a:chExt cx="2103808" cy="2280040"/>
          </a:xfrm>
        </p:grpSpPr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4EF563E1-7E4A-495E-98AE-6F7D6A51B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0784" y="574167"/>
              <a:ext cx="2103808" cy="2280040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91762F77-2E99-479A-AE70-69B930FDD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4592" y="1625131"/>
              <a:ext cx="0" cy="42750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 sz="2400"/>
            </a:p>
          </p:txBody>
        </p:sp>
      </p:grp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7FFD29-D0A7-40BB-989C-BAAD1D678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396" y="4278385"/>
            <a:ext cx="10872105" cy="191209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43377"/>
                </a:solidFill>
              </a:rPr>
              <a:t>Резервуар – по-прежнему, летучие мыши</a:t>
            </a:r>
          </a:p>
          <a:p>
            <a:r>
              <a:rPr lang="ru-RU" b="1" dirty="0">
                <a:solidFill>
                  <a:srgbClr val="043377"/>
                </a:solidFill>
              </a:rPr>
              <a:t>Промежуточным хозяином при БВРС стали верблюды</a:t>
            </a:r>
            <a:r>
              <a:rPr lang="ru-RU" dirty="0">
                <a:solidFill>
                  <a:srgbClr val="043377"/>
                </a:solidFill>
              </a:rPr>
              <a:t>.</a:t>
            </a:r>
          </a:p>
          <a:p>
            <a:r>
              <a:rPr lang="ru-RU" dirty="0">
                <a:solidFill>
                  <a:srgbClr val="043377"/>
                </a:solidFill>
              </a:rPr>
              <a:t>Ежегодно в Саудовскую Аравию для совершения хаджа прибывает порядка 6 млн. человек, в т.ч. десятки тысяч россиян</a:t>
            </a:r>
          </a:p>
          <a:p>
            <a:r>
              <a:rPr lang="ru-RU" dirty="0">
                <a:solidFill>
                  <a:srgbClr val="043377"/>
                </a:solidFill>
              </a:rPr>
              <a:t> в настоящее время там официально зарегистрировано 7,5 млн. трудовых мигрантов, а также возрастающее количество беженцев, живущих в переполненных лагерях для беженцев в антисанитарных условиях. </a:t>
            </a:r>
            <a:br>
              <a:rPr lang="ru-RU" dirty="0">
                <a:solidFill>
                  <a:srgbClr val="043377"/>
                </a:solidFill>
              </a:rPr>
            </a:b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8AB4D27-2153-486F-AFE5-CF9D20257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719499" y="2495292"/>
            <a:ext cx="1128762" cy="109727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DB8F1EA-AE4F-4646-816C-012FE411747B}"/>
              </a:ext>
            </a:extLst>
          </p:cNvPr>
          <p:cNvSpPr/>
          <p:nvPr/>
        </p:nvSpPr>
        <p:spPr>
          <a:xfrm>
            <a:off x="580870" y="3592569"/>
            <a:ext cx="1428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</a:t>
            </a:r>
            <a:r>
              <a:rPr lang="ru-RU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RS-C</a:t>
            </a:r>
            <a:r>
              <a:rPr lang="en-US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ru-RU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07496-A794-4916-8768-E2EF335EA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0" y="796815"/>
            <a:ext cx="10746272" cy="1174481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Схема заражения людей коронавирусом MERS-</a:t>
            </a:r>
            <a:r>
              <a:rPr lang="ru-RU" sz="3100" b="1" dirty="0" err="1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CoV</a:t>
            </a:r>
            <a:r>
              <a:rPr lang="ru-RU" sz="3100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 – возбудителем </a:t>
            </a:r>
            <a:r>
              <a:rPr lang="ru-RU" sz="3100" b="1" dirty="0" err="1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ближне</a:t>
            </a:r>
            <a:r>
              <a:rPr lang="ru-RU" sz="3100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-восточного респираторного синдрома</a:t>
            </a:r>
            <a:br>
              <a:rPr lang="ru-RU" b="1" dirty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9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1AEA1B7-FB5B-478E-9274-D66E1F7C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29.04.2020</a:t>
            </a:fld>
            <a:endParaRPr lang="en-US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036EEA-B688-4ADB-B14C-BA3BF9FEF4B4}"/>
              </a:ext>
            </a:extLst>
          </p:cNvPr>
          <p:cNvGrpSpPr/>
          <p:nvPr/>
        </p:nvGrpSpPr>
        <p:grpSpPr>
          <a:xfrm>
            <a:off x="2424961" y="642594"/>
            <a:ext cx="8128000" cy="4268841"/>
            <a:chOff x="2021839" y="713898"/>
            <a:chExt cx="8128000" cy="4183698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id="{A9FAFC47-52B0-4196-80A6-68D46C70D95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11730108"/>
                </p:ext>
              </p:extLst>
            </p:nvPr>
          </p:nvGraphicFramePr>
          <p:xfrm>
            <a:off x="2021839" y="713898"/>
            <a:ext cx="8128000" cy="418369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E075143-948B-4FE4-8590-CEF3356BB6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47269" y="2048250"/>
              <a:ext cx="1839817" cy="142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D967F2FC-0F70-49B6-AFDA-2147C31FD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84336" y="2136952"/>
              <a:ext cx="2023327" cy="1299834"/>
            </a:xfrm>
            <a:prstGeom prst="rect">
              <a:avLst/>
            </a:prstGeom>
          </p:spPr>
        </p:pic>
        <p:pic>
          <p:nvPicPr>
            <p:cNvPr id="8" name="Объект 1">
              <a:extLst>
                <a:ext uri="{FF2B5EF4-FFF2-40B4-BE49-F238E27FC236}">
                  <a16:creationId xmlns:a16="http://schemas.microsoft.com/office/drawing/2014/main" id="{EEC8C7CE-B426-444E-AEAF-0BEAA7591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6900" y="2029710"/>
              <a:ext cx="2103808" cy="1477578"/>
            </a:xfrm>
            <a:prstGeom prst="rect">
              <a:avLst/>
            </a:prstGeom>
          </p:spPr>
        </p:pic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E779182-6526-431B-AF8D-B5EEE5C5DC38}"/>
                </a:ext>
              </a:extLst>
            </p:cNvPr>
            <p:cNvGrpSpPr/>
            <p:nvPr/>
          </p:nvGrpSpPr>
          <p:grpSpPr>
            <a:xfrm>
              <a:off x="8010957" y="1768630"/>
              <a:ext cx="1839810" cy="1947748"/>
              <a:chOff x="5387331" y="801768"/>
              <a:chExt cx="1839810" cy="1947748"/>
            </a:xfrm>
          </p:grpSpPr>
          <p:sp>
            <p:nvSpPr>
              <p:cNvPr id="10" name="Oval 7">
                <a:extLst>
                  <a:ext uri="{FF2B5EF4-FFF2-40B4-BE49-F238E27FC236}">
                    <a16:creationId xmlns:a16="http://schemas.microsoft.com/office/drawing/2014/main" id="{8829E17F-9330-4898-A005-FFC0E1EEE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331" y="801768"/>
                <a:ext cx="1839810" cy="1947748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 altLang="ru-RU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Line 9">
                <a:extLst>
                  <a:ext uri="{FF2B5EF4-FFF2-40B4-BE49-F238E27FC236}">
                    <a16:creationId xmlns:a16="http://schemas.microsoft.com/office/drawing/2014/main" id="{9FC0FE71-867A-4E08-B67A-E24788613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27141" y="1625131"/>
                <a:ext cx="0" cy="427508"/>
              </a:xfrm>
              <a:prstGeom prst="line">
                <a:avLst/>
              </a:prstGeom>
              <a:noFill/>
              <a:ln w="63500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ru-RU" sz="2400"/>
              </a:p>
            </p:txBody>
          </p:sp>
        </p:grp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F1C2F-7AFE-4E49-9A99-130BE7D9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0" y="642594"/>
            <a:ext cx="10462470" cy="651985"/>
          </a:xfrm>
        </p:spPr>
        <p:txBody>
          <a:bodyPr>
            <a:noAutofit/>
          </a:bodyPr>
          <a:lstStyle/>
          <a:p>
            <a:br>
              <a:rPr lang="ru-RU" sz="2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заражения людей новым коронавирусом </a:t>
            </a:r>
            <a:r>
              <a:rPr lang="en-US" sz="2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SARSr-CoV-2</a:t>
            </a:r>
            <a:br>
              <a:rPr lang="ru-RU" sz="2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4B9324-BDFF-4CE7-A6BC-A60204743215}"/>
              </a:ext>
            </a:extLst>
          </p:cNvPr>
          <p:cNvSpPr txBox="1"/>
          <p:nvPr/>
        </p:nvSpPr>
        <p:spPr>
          <a:xfrm>
            <a:off x="593655" y="4306460"/>
            <a:ext cx="109915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Спустя 16 лет после вспышки </a:t>
            </a:r>
            <a:r>
              <a:rPr lang="ru-RU" sz="1400" b="1" dirty="0" err="1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 этиологии </a:t>
            </a:r>
            <a:r>
              <a:rPr lang="en-US" sz="1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</a:t>
            </a:r>
            <a:r>
              <a:rPr lang="en-US" sz="1400" b="1" dirty="0" err="1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en-US" sz="1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Китае,  в декабре 2019 года в Ухане был обнаружен новый патогенный коронавирус </a:t>
            </a:r>
            <a:r>
              <a:rPr lang="en-US" sz="1400" b="1" dirty="0">
                <a:solidFill>
                  <a:srgbClr val="043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SARSr-CoV-2</a:t>
            </a:r>
            <a:endParaRPr lang="ru-RU" sz="1400" b="1" dirty="0">
              <a:solidFill>
                <a:srgbClr val="0433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043377"/>
                </a:solidFill>
              </a:rPr>
              <a:t>Имеет зоонозную природу, </a:t>
            </a:r>
            <a:r>
              <a:rPr lang="ru-RU" sz="1400" b="1" dirty="0">
                <a:solidFill>
                  <a:srgbClr val="043377"/>
                </a:solidFill>
              </a:rPr>
              <a:t>резервуар, вероятно, также летучие мыши</a:t>
            </a:r>
            <a:r>
              <a:rPr lang="ru-RU" sz="1400" dirty="0">
                <a:solidFill>
                  <a:srgbClr val="043377"/>
                </a:solidFill>
              </a:rPr>
              <a:t>  (</a:t>
            </a:r>
            <a:r>
              <a:rPr lang="ru-RU" sz="1400" b="1" dirty="0">
                <a:solidFill>
                  <a:srgbClr val="043377"/>
                </a:solidFill>
              </a:rPr>
              <a:t>86% совпадение генома  </a:t>
            </a:r>
            <a:r>
              <a:rPr lang="en-GB" sz="1400" dirty="0">
                <a:solidFill>
                  <a:srgbClr val="043377"/>
                </a:solidFill>
              </a:rPr>
              <a:t>Zhou </a:t>
            </a:r>
            <a:r>
              <a:rPr lang="ru-RU" sz="1400" dirty="0">
                <a:solidFill>
                  <a:srgbClr val="043377"/>
                </a:solidFill>
              </a:rPr>
              <a:t>с </a:t>
            </a:r>
            <a:r>
              <a:rPr lang="ru-RU" sz="1400" dirty="0" err="1">
                <a:solidFill>
                  <a:srgbClr val="043377"/>
                </a:solidFill>
              </a:rPr>
              <a:t>соавт</a:t>
            </a:r>
            <a:r>
              <a:rPr lang="ru-RU" sz="1400" dirty="0">
                <a:solidFill>
                  <a:srgbClr val="043377"/>
                </a:solidFill>
              </a:rPr>
              <a:t>., 2020 </a:t>
            </a:r>
            <a:r>
              <a:rPr lang="en-GB" sz="1400" dirty="0" err="1">
                <a:solidFill>
                  <a:srgbClr val="043377"/>
                </a:solidFill>
              </a:rPr>
              <a:t>biorxiv</a:t>
            </a:r>
            <a:r>
              <a:rPr lang="en-US" sz="1400" dirty="0">
                <a:solidFill>
                  <a:srgbClr val="043377"/>
                </a:solidFill>
              </a:rPr>
              <a:t>)</a:t>
            </a:r>
            <a:r>
              <a:rPr lang="ru-RU" sz="1400" dirty="0">
                <a:solidFill>
                  <a:srgbClr val="043377"/>
                </a:solidFill>
              </a:rPr>
              <a:t>. </a:t>
            </a:r>
            <a:endParaRPr lang="en-US" sz="1400" dirty="0">
              <a:solidFill>
                <a:srgbClr val="043377"/>
              </a:solidFill>
            </a:endParaRPr>
          </a:p>
          <a:p>
            <a:r>
              <a:rPr lang="ru-RU" sz="1400" b="1" dirty="0">
                <a:solidFill>
                  <a:srgbClr val="043377"/>
                </a:solidFill>
              </a:rPr>
              <a:t>Промежуточные хозяева </a:t>
            </a:r>
            <a:r>
              <a:rPr lang="ru-RU" sz="1400" dirty="0">
                <a:solidFill>
                  <a:srgbClr val="043377"/>
                </a:solidFill>
              </a:rPr>
              <a:t>– </a:t>
            </a:r>
            <a:r>
              <a:rPr lang="ru-RU" sz="1400" b="1" dirty="0">
                <a:solidFill>
                  <a:srgbClr val="043377"/>
                </a:solidFill>
              </a:rPr>
              <a:t>панголины – мелкие  млекопитающие</a:t>
            </a:r>
            <a:r>
              <a:rPr lang="ru-RU" sz="1400" dirty="0">
                <a:solidFill>
                  <a:srgbClr val="043377"/>
                </a:solidFill>
              </a:rPr>
              <a:t>, покрытые крупными чешуями (геномная последовательность на 99% идентична геному коронавируса) 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solidFill>
                  <a:srgbClr val="043377"/>
                </a:solidFill>
              </a:rPr>
              <a:t>Вирусы неустойчивы во внешней среде, мгновенно разрушаются при температуре 56 °С, а при 37 °С — за 10–15 мин. Хорошо переносят замораживание. </a:t>
            </a:r>
          </a:p>
          <a:p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AEE2A65-6750-4C42-B764-01378D87100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89" y="2180143"/>
            <a:ext cx="1165855" cy="110779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EA7C131-513A-4B3B-869B-32A2BF2BB338}"/>
              </a:ext>
            </a:extLst>
          </p:cNvPr>
          <p:cNvSpPr/>
          <p:nvPr/>
        </p:nvSpPr>
        <p:spPr>
          <a:xfrm>
            <a:off x="593655" y="3354024"/>
            <a:ext cx="1599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SARS-C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ru-RU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-2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162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{852D23ED-0981-4BE2-B450-55855F551833}tf78438558</Template>
  <TotalTime>0</TotalTime>
  <Words>2056</Words>
  <Application>Microsoft Macintosh PowerPoint</Application>
  <PresentationFormat>Широкоэкранный</PresentationFormat>
  <Paragraphs>262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Century Gothic</vt:lpstr>
      <vt:lpstr>Garamond</vt:lpstr>
      <vt:lpstr>HelveticaNeueCyr</vt:lpstr>
      <vt:lpstr>Wingdings</vt:lpstr>
      <vt:lpstr>СавонVTI</vt:lpstr>
      <vt:lpstr>Загадки патогенеза  COVID-19</vt:lpstr>
      <vt:lpstr>Coronavirus disease 2019 (COVID-19)  </vt:lpstr>
      <vt:lpstr>ЭПИДЕМИИ В 21 ВЕКЕ </vt:lpstr>
      <vt:lpstr>ТАКСОНОМИЧЕСКОЕ ПОЛОЖЕНИЕ КОРОНАВИРУСОВ ЧЕЛОВЕКА </vt:lpstr>
      <vt:lpstr>Эпидемически значимые бета-коронавирусы</vt:lpstr>
      <vt:lpstr>Презентация PowerPoint</vt:lpstr>
      <vt:lpstr>СХЕМА ЗАРАЖЕНИЯ ЛЮДЕЙ КОРОНАВИРУСОМ SARS-CoV </vt:lpstr>
      <vt:lpstr>Схема заражения людей коронавирусом MERS-CoV – возбудителем ближне-восточного респираторного синдрома </vt:lpstr>
      <vt:lpstr>  Схема заражения людей новым коронавирусом SARSr-CoV-2 </vt:lpstr>
      <vt:lpstr>4 структурных белка SARS-CoV-2</vt:lpstr>
      <vt:lpstr> </vt:lpstr>
      <vt:lpstr>SARS-CoV-2 использует свой поверхностный белок SP и  два типа рецепторов для проникновения в клетку : </vt:lpstr>
      <vt:lpstr>Вариабельность содержания нейтрализующих антител в сыворотке реконвалесцентов и меньшая эффективность данного вида терапии при SARS-CoV-2 в сравнении с SARS-CoV</vt:lpstr>
      <vt:lpstr>Презентация PowerPoint</vt:lpstr>
      <vt:lpstr>Группы риска при Covid-19 </vt:lpstr>
      <vt:lpstr>Но (!) SARS-CoV-2  или иммунный ответ на него, вероятно, повреждает и другие органы и ткани.  Ученые только начинают исследовать вклад данного этапа патогенеза в формирование ПОН при тяжелом течении COVID-19.</vt:lpstr>
      <vt:lpstr>Патогенез тяжелого течения короновирусной инфекции </vt:lpstr>
      <vt:lpstr>Иммунный ответ и выработка цитокинов на SARS-CoV-2.  Развитие химического пневмонита (патобиохимический эквивалент рентгенографического симптома «матового стела» </vt:lpstr>
      <vt:lpstr>Гомологичность структурных белков SARS-CoV-2 в сравнении c SARS-CoV и MERS-CoV</vt:lpstr>
      <vt:lpstr>Кандидатные для вакцины эпитопы для T-клеток, идентичные для SARS-CoV и SARS-CoV-2</vt:lpstr>
      <vt:lpstr>Кандидатные эпитопы для B-клеток, идентичные для  SARS-CoV и SARS-CoV-2</vt:lpstr>
      <vt:lpstr>Лечение и профилактика взрослых с инфекцией Covid-19 (временные МР, версия 6 от 28.04.2020)</vt:lpstr>
      <vt:lpstr>Презентация PowerPoint</vt:lpstr>
      <vt:lpstr>Лечение детей с инфекцией COVID-191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2020-04-21T16:49:55Z</dcterms:created>
  <dcterms:modified xsi:type="dcterms:W3CDTF">2020-04-29T10:45:01Z</dcterms:modified>
</cp:coreProperties>
</file>