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709" r:id="rId3"/>
    <p:sldMasterId id="2147483722" r:id="rId4"/>
    <p:sldMasterId id="2147483845" r:id="rId5"/>
  </p:sldMasterIdLst>
  <p:notesMasterIdLst>
    <p:notesMasterId r:id="rId23"/>
  </p:notesMasterIdLst>
  <p:sldIdLst>
    <p:sldId id="266" r:id="rId6"/>
    <p:sldId id="270" r:id="rId7"/>
    <p:sldId id="344" r:id="rId8"/>
    <p:sldId id="413" r:id="rId9"/>
    <p:sldId id="418" r:id="rId10"/>
    <p:sldId id="416" r:id="rId11"/>
    <p:sldId id="269" r:id="rId12"/>
    <p:sldId id="363" r:id="rId13"/>
    <p:sldId id="379" r:id="rId14"/>
    <p:sldId id="291" r:id="rId15"/>
    <p:sldId id="461" r:id="rId16"/>
    <p:sldId id="462" r:id="rId17"/>
    <p:sldId id="455" r:id="rId18"/>
    <p:sldId id="456" r:id="rId19"/>
    <p:sldId id="321" r:id="rId20"/>
    <p:sldId id="318" r:id="rId21"/>
    <p:sldId id="47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689" autoAdjust="0"/>
  </p:normalViewPr>
  <p:slideViewPr>
    <p:cSldViewPr snapToGrid="0" snapToObjects="1">
      <p:cViewPr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8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A68E4-3223-480C-8AF0-5FD4F3024C17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A3D09-A1A7-4423-B55A-2D23E42806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046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Глубокоуважаемый</a:t>
            </a:r>
            <a:r>
              <a:rPr lang="ru-RU" baseline="0" dirty="0" smtClean="0"/>
              <a:t> </a:t>
            </a:r>
            <a:r>
              <a:rPr lang="ru-RU" dirty="0" smtClean="0"/>
              <a:t>Александр Михайлович, члены Академии наук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3D09-A1A7-4423-B55A-2D23E428062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7209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Таких замкнутых кругов множество с самых разных сторон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3D09-A1A7-4423-B55A-2D23E428062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3567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Поэтому была создана по инициативе</a:t>
            </a:r>
            <a:r>
              <a:rPr lang="ru-RU" baseline="0" dirty="0" smtClean="0"/>
              <a:t> РАН междисциплинарная РБ, в состав вошли </a:t>
            </a:r>
            <a:r>
              <a:rPr lang="ru-RU" baseline="0" dirty="0" err="1" smtClean="0"/>
              <a:t>матем</a:t>
            </a:r>
            <a:r>
              <a:rPr lang="ru-RU" baseline="0" dirty="0" smtClean="0"/>
              <a:t>, экономисты, психологи и врачей, перед которой была поставлены зад создания </a:t>
            </a:r>
            <a:r>
              <a:rPr lang="ru-RU" baseline="0" dirty="0" err="1" smtClean="0"/>
              <a:t>мат.модели</a:t>
            </a:r>
            <a:r>
              <a:rPr lang="ru-RU" baseline="0" dirty="0" smtClean="0"/>
              <a:t>, кот может объединить в себе самые разные направления и расчета оптимального сценария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3D09-A1A7-4423-B55A-2D23E428062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5203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заключение фото, кот видели, как иллюстрацию того, что бывает,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когда математики и медики работают вместе.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Газоны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парке Долорес в Сан-Франциско, как и во многих других американских парках, разметили кругами для соблюдения отдыхающими социальной дистанции | Источник: AFP 2020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3D09-A1A7-4423-B55A-2D23E4280621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935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3D09-A1A7-4423-B55A-2D23E428062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006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Все эти данные свидетельствуют, что </a:t>
            </a:r>
            <a:r>
              <a:rPr lang="ru-RU" sz="1200" b="1" i="1" dirty="0" smtClean="0"/>
              <a:t>вирус пришел в популяцию задолго до того, как начал приводить к видимым последствиям</a:t>
            </a:r>
            <a:r>
              <a:rPr lang="ru-RU" sz="1200" dirty="0" smtClean="0"/>
              <a:t>.</a:t>
            </a:r>
          </a:p>
          <a:p>
            <a:r>
              <a:rPr lang="ru-RU" sz="1200" dirty="0" smtClean="0"/>
              <a:t>По статистике летальных исходов, заболевание от появления симптомов до смерти длится примерно восемь дней, инкубационный период — до 14 дней, причем заражать могут и бессимптомные больные. Причем больной без симптомов был всего лишь вполовину менее заразным.</a:t>
            </a:r>
          </a:p>
          <a:p>
            <a:r>
              <a:rPr lang="ru-RU" sz="1200" dirty="0" smtClean="0"/>
              <a:t>Таким образом, испанский пациент №1 мог заразиться еще в конце января. Всю первую половину февраля он мог распространять заболевание, так как не был диагностирован и даже при содержании его в больнице не применялись меры предосторожности, обязательные сейчас для работы с COVID-пациентами.</a:t>
            </a:r>
          </a:p>
          <a:p>
            <a:r>
              <a:rPr lang="ru-RU" sz="1200" dirty="0" smtClean="0"/>
              <a:t>Факт незаметного распространения бессимптомными носителями означает, что </a:t>
            </a:r>
            <a:r>
              <a:rPr lang="ru-RU" sz="1200" b="1" i="1" dirty="0" smtClean="0"/>
              <a:t>число переболевших гораздо больше официального.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64CAC-E65B-4693-B1E2-079373FE68B9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36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Восьмого апреля 2020 года, согласно информации Департамента здравоохранения г. Москвы, было принято решение  отказаться от разделения стационаров на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коронавирусные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стационары для лечения пневмонии. Одной из причин такого решения было то, что «точность существующих тестов для выявления COVID-19 составляет 70–80%, а в некоторых случаях тестирование дает ложноотрицательные результаты, и доля таких результатов значительна» [20].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3D09-A1A7-4423-B55A-2D23E428062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219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Бо́йсе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—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административный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центр и крупнейший город штата Айдахо, США, и окружной центр округа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Эйда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ru-RU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3D09-A1A7-4423-B55A-2D23E428062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678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Клиническая картина </a:t>
            </a:r>
            <a:r>
              <a:rPr lang="en-US" sz="1200" dirty="0" smtClean="0"/>
              <a:t>COVID-19 </a:t>
            </a:r>
            <a:r>
              <a:rPr lang="ru-RU" sz="1200" dirty="0" smtClean="0"/>
              <a:t>у</a:t>
            </a:r>
            <a:r>
              <a:rPr lang="ru-RU" sz="1200" baseline="0" dirty="0" smtClean="0"/>
              <a:t> </a:t>
            </a:r>
            <a:r>
              <a:rPr lang="ru-RU" sz="1200" baseline="0" dirty="0" err="1" smtClean="0"/>
              <a:t>симптомных</a:t>
            </a:r>
            <a:r>
              <a:rPr lang="ru-RU" sz="1200" baseline="0" dirty="0" smtClean="0"/>
              <a:t> пациентов может протекать по типу ОРВИ.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Поскольку «точность существующих тестов для выявления COVID-19 составляет 70–80%», введено понятие клинически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подтвержденного случая, который диагностируется при ОРВИ +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эпид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анамнез или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характр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картина в легких при виз мет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иссл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J</a:t>
            </a:r>
            <a:r>
              <a:rPr lang="ru-RU" sz="1200" dirty="0" smtClean="0"/>
              <a:t>12.8 при наличии симптомов пневмонии, при наличии одышки без пневмонии код </a:t>
            </a:r>
            <a:r>
              <a:rPr lang="en-US" sz="1200" dirty="0" smtClean="0"/>
              <a:t>R</a:t>
            </a:r>
            <a:r>
              <a:rPr lang="ru-RU" sz="1200" dirty="0" smtClean="0"/>
              <a:t>06.0, при наличии кашля без</a:t>
            </a:r>
            <a:r>
              <a:rPr lang="ru-RU" sz="1200" baseline="0" dirty="0" smtClean="0"/>
              <a:t> пневмонии код </a:t>
            </a:r>
            <a:r>
              <a:rPr lang="en-US" sz="1200" baseline="0" dirty="0" smtClean="0"/>
              <a:t>R</a:t>
            </a:r>
            <a:r>
              <a:rPr lang="ru-RU" sz="1200" baseline="0" dirty="0" smtClean="0"/>
              <a:t>05</a:t>
            </a:r>
            <a:endParaRPr lang="ru-RU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Подозрительный на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COVID-19 </a:t>
            </a:r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случай </a:t>
            </a:r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Клинические проявления острой респираторной инфекции (температура тела выше 37,5 °C и один или более из следующих признаков: кашель – сухой или со скудной мокротой, одышка, ощущение заложенности в грудной клетке, насыщение крови кислородом по данным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пульсоксиметрии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(SpO2) ≤ 95%, боль в горле, насморк и другие катаральные симптомы, слабость, головная боль, аносмия, диарея) при отсутствии других известных причин, которые объясняют клиническую картину вне зависимости от эпидемиологического анамнеза. </a:t>
            </a:r>
          </a:p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Вероятный (клинически подтвержденный) случай COVID-19 </a:t>
            </a:r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Клинические проявления острой респираторной инфекции (температура тела выше 37,5 °C и один или более признаков: кашель, сухой или со скудной мокротой, одышка, ощущение заложенности в грудной клетке, насыщение крови кислородом по данным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пульсоксиметрии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(SpO2) ≤ 95%, боль в горле, насморк и другие катаральные симптомы, слабость, головная боль, аносмия, диарея) при наличии хотя бы одного из эпидемиологических признаков: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возвращение из зарубежной поездки за 14 дней до появления симптомов;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наличие тесных контактов за последние 14 дней с лицом, находящимся под наблюдением по COVID-19, который в последующем заболел;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 Версия 6 (28.04.2020) </a:t>
            </a: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наличие тесных контактов за последние 14 дней с лицом, у которого лабораторно подтвержден диагноз COVID-19;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работа с лицами, у которых выявлен подозрительный или подтвержденный случай заболевания COVID-19.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Наличие клинических проявлений, указанных в п.1, в сочетании с характерными изменениями в легких по данным компьютерной томографии или обзорной рентгенографии органов грудной клетки (см. Приложение 1 настоящих рекомендаций) вне зависимости от результатов однократного лабораторного исследования на наличие РНК SARS-CoV-2 и эпидемиологического анамнеза.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Наличие клинических проявлений (указаны в п.1), в сочетании с характерными изменениями в легких по данным лучевых исследований (указаны в п.2) при невозможности проведения лабораторного исследования на наличие РНК SARS-CoV-2.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3D09-A1A7-4423-B55A-2D23E428062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170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Меры профилактики разработаны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3D09-A1A7-4423-B55A-2D23E428062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823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 соответствии с указом Мэра Москвы, </a:t>
            </a:r>
            <a:r>
              <a:rPr lang="ru-RU" b="1" dirty="0" smtClean="0"/>
              <a:t>работодатели обязаны ПЦР методом тестировать на </a:t>
            </a:r>
            <a:r>
              <a:rPr lang="ru-RU" b="1" dirty="0" err="1" smtClean="0"/>
              <a:t>коронавирус</a:t>
            </a:r>
            <a:r>
              <a:rPr lang="ru-RU" b="1" dirty="0" smtClean="0"/>
              <a:t> не менее 10% сотрудников, физически посещающих предприятия, каждые две недели.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Особые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группы для профилактики – это пожилые люди и сотрудники работающих организаций.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Рекомендации по их профилактике – представлены на слайде.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B9E5E-4578-4123-97E9-F8F8769B2E2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719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Сложность в том, что в условиях большого количества инфицированных формируются замкнутые круги</a:t>
            </a:r>
          </a:p>
          <a:p>
            <a:r>
              <a:rPr lang="ru-RU" dirty="0" smtClean="0"/>
              <a:t>Порочные круги</a:t>
            </a:r>
          </a:p>
          <a:p>
            <a:r>
              <a:rPr lang="ru-RU" dirty="0" smtClean="0"/>
              <a:t>Самоподдерживающиеся процессы, процессы с положит обратной связью</a:t>
            </a:r>
          </a:p>
          <a:p>
            <a:r>
              <a:rPr lang="ru-RU" dirty="0" err="1" smtClean="0"/>
              <a:t>Наприме</a:t>
            </a:r>
            <a:r>
              <a:rPr lang="ru-RU" dirty="0" smtClean="0"/>
              <a:t>, с </a:t>
            </a:r>
            <a:r>
              <a:rPr lang="ru-RU" dirty="0" err="1" smtClean="0"/>
              <a:t>т.з</a:t>
            </a:r>
            <a:r>
              <a:rPr lang="ru-RU" dirty="0" smtClean="0"/>
              <a:t>. </a:t>
            </a:r>
            <a:r>
              <a:rPr lang="ru-RU" dirty="0" err="1" smtClean="0"/>
              <a:t>сист</a:t>
            </a:r>
            <a:r>
              <a:rPr lang="ru-RU" dirty="0" smtClean="0"/>
              <a:t> ЗО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3D09-A1A7-4423-B55A-2D23E428062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974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5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859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063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44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0951-4FAF-47B9-9965-BC158B88B6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0415-1349-44EC-80CB-CE4832E65D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718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0951-4FAF-47B9-9965-BC158B88B6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0415-1349-44EC-80CB-CE4832E65D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945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0951-4FAF-47B9-9965-BC158B88B6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0415-1349-44EC-80CB-CE4832E65D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616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0951-4FAF-47B9-9965-BC158B88B6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0415-1349-44EC-80CB-CE4832E65D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152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0951-4FAF-47B9-9965-BC158B88B6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0415-1349-44EC-80CB-CE4832E65D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168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0951-4FAF-47B9-9965-BC158B88B6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0415-1349-44EC-80CB-CE4832E65D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7468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0951-4FAF-47B9-9965-BC158B88B6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0415-1349-44EC-80CB-CE4832E65D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9094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0951-4FAF-47B9-9965-BC158B88B6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0415-1349-44EC-80CB-CE4832E65D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727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9554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0951-4FAF-47B9-9965-BC158B88B6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0415-1349-44EC-80CB-CE4832E65D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1272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0951-4FAF-47B9-9965-BC158B88B6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0415-1349-44EC-80CB-CE4832E65D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6660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0951-4FAF-47B9-9965-BC158B88B6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0415-1349-44EC-80CB-CE4832E65D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6174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C6E7FC">
                    <a:lumMod val="50000"/>
                  </a:srgbClr>
                </a:solidFill>
              </a:rPr>
              <a:pPr/>
              <a:t>25.05.2020</a:t>
            </a:fld>
            <a:endParaRPr lang="ru-RU">
              <a:solidFill>
                <a:srgbClr val="C6E7FC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>
              <a:solidFill>
                <a:srgbClr val="C6E7FC">
                  <a:lumMod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C6E7FC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C6E7FC">
                  <a:lumMod val="50000"/>
                </a:srgbClr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79512" y="62825"/>
            <a:ext cx="5976664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251520" y="1556792"/>
            <a:ext cx="8712968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4343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FEDEF-2ED5-4E01-8130-4769050559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B1EEF-5CC2-46E9-A6DF-CD5745259A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2514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FEDEF-2ED5-4E01-8130-4769050559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B1EEF-5CC2-46E9-A6DF-CD5745259A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9262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FEDEF-2ED5-4E01-8130-4769050559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B1EEF-5CC2-46E9-A6DF-CD5745259A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4535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FEDEF-2ED5-4E01-8130-4769050559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B1EEF-5CC2-46E9-A6DF-CD5745259A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8911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FEDEF-2ED5-4E01-8130-4769050559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B1EEF-5CC2-46E9-A6DF-CD5745259A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2832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FEDEF-2ED5-4E01-8130-4769050559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B1EEF-5CC2-46E9-A6DF-CD5745259A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402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1562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FEDEF-2ED5-4E01-8130-4769050559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B1EEF-5CC2-46E9-A6DF-CD5745259A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1547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FEDEF-2ED5-4E01-8130-4769050559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B1EEF-5CC2-46E9-A6DF-CD5745259A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0932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FEDEF-2ED5-4E01-8130-4769050559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B1EEF-5CC2-46E9-A6DF-CD5745259A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5080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FEDEF-2ED5-4E01-8130-4769050559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B1EEF-5CC2-46E9-A6DF-CD5745259A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8383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FEDEF-2ED5-4E01-8130-4769050559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B1EEF-5CC2-46E9-A6DF-CD5745259A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1159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0323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8915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2344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0363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69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1356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9908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6860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6762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2470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1131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2009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3534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90626" y="1346947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0626" y="4299697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90626" y="1484779"/>
            <a:ext cx="7667244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7236911" y="4068923"/>
            <a:ext cx="810678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47522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650">
                <a:solidFill>
                  <a:schemeClr val="tx1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>
                <a:solidFill>
                  <a:srgbClr val="696464"/>
                </a:solidFill>
              </a:rPr>
              <a:pPr/>
              <a:t>5/25/2020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94550" y="4289334"/>
            <a:ext cx="895401" cy="640080"/>
          </a:xfrm>
        </p:spPr>
        <p:txBody>
          <a:bodyPr/>
          <a:lstStyle>
            <a:lvl1pPr>
              <a:defRPr sz="21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246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>
                <a:solidFill>
                  <a:srgbClr val="696464"/>
                </a:solidFill>
              </a:rPr>
              <a:pPr/>
              <a:t>5/25/2020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9479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1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/>
          <a:p>
            <a:fld id="{C6F822A4-8DA6-4447-9B1F-C5DB58435268}" type="datetimeFigureOut">
              <a:rPr lang="en-US" dirty="0">
                <a:solidFill>
                  <a:srgbClr val="696464"/>
                </a:solidFill>
              </a:rPr>
              <a:pPr/>
              <a:t>5/25/2020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7031" y="6272785"/>
            <a:ext cx="4745736" cy="365125"/>
          </a:xfrm>
        </p:spPr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73049" y="2325848"/>
            <a:ext cx="810678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776" y="2506133"/>
            <a:ext cx="891224" cy="720332"/>
          </a:xfrm>
        </p:spPr>
        <p:txBody>
          <a:bodyPr/>
          <a:lstStyle>
            <a:lvl1pPr>
              <a:defRPr sz="21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10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2202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2386" y="2194560"/>
            <a:ext cx="3566160" cy="39776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3168" y="2194560"/>
            <a:ext cx="3566160" cy="39776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>
                <a:solidFill>
                  <a:srgbClr val="696464"/>
                </a:solidFill>
              </a:rPr>
              <a:pPr/>
              <a:t>5/25/2020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8419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048256"/>
            <a:ext cx="356616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1500" b="1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743200"/>
            <a:ext cx="3566160" cy="32918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168" y="2048256"/>
            <a:ext cx="356616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1500" b="1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168" y="2743200"/>
            <a:ext cx="3566160" cy="32918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>
                <a:solidFill>
                  <a:srgbClr val="696464"/>
                </a:solidFill>
              </a:rPr>
              <a:pPr/>
              <a:t>5/25/2020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6655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>
                <a:solidFill>
                  <a:srgbClr val="696464"/>
                </a:solidFill>
              </a:rPr>
              <a:pPr/>
              <a:t>5/25/2020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5365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>
                <a:solidFill>
                  <a:srgbClr val="696464"/>
                </a:solidFill>
              </a:rPr>
              <a:pPr/>
              <a:t>5/25/2020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684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4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05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>
                <a:solidFill>
                  <a:srgbClr val="696464"/>
                </a:solidFill>
              </a:rPr>
              <a:pPr/>
              <a:t>5/25/2020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8551294" y="6229681"/>
            <a:ext cx="3429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049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4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05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>
                <a:solidFill>
                  <a:srgbClr val="696464"/>
                </a:solidFill>
              </a:rPr>
              <a:pPr/>
              <a:t>5/25/2020</a:t>
            </a:fld>
            <a:endParaRPr lang="en-US" dirty="0">
              <a:solidFill>
                <a:srgbClr val="696464"/>
              </a:solidFill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8551294" y="6229681"/>
            <a:ext cx="3429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3225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>
                <a:solidFill>
                  <a:srgbClr val="696464"/>
                </a:solidFill>
              </a:rPr>
              <a:pPr/>
              <a:t>5/25/2020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393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>
                <a:solidFill>
                  <a:srgbClr val="696464"/>
                </a:solidFill>
              </a:rPr>
              <a:pPr/>
              <a:t>5/25/2020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966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513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983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711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757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25.05.2020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993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0BC0951-4FAF-47B9-9965-BC158B88B6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5/25/2020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4FF0415-1349-44EC-80CB-CE4832E65D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384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81FEDEF-2ED5-4E01-8130-4769050559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25.05.2020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F8B1EEF-5CC2-46E9-A6DF-CD5745259A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872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25.05.2020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741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2386" y="484632"/>
            <a:ext cx="75438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2121408"/>
            <a:ext cx="75438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331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>
                <a:solidFill>
                  <a:srgbClr val="696464"/>
                </a:solidFill>
              </a:rPr>
              <a:pPr/>
              <a:t>5/25/2020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6102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696464"/>
              </a:solidFill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8551294" y="6229681"/>
            <a:ext cx="3429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074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5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researchsquare.com/article/rs-21211/v1" TargetMode="External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ic-1.rosminzdrav.ru/system/attachments/attaches/000/050/122/original/28042020_%D0%9CR_COVID-19_v6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hyperlink" Target="https://www.nih.gov/coronavirus" TargetMode="External"/><Relationship Id="rId4" Type="http://schemas.openxmlformats.org/officeDocument/2006/relationships/hyperlink" Target="https://www.coronavirus.gov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todate.com/contents/coronavirus-disease-2019-covid-19-epidemiology-virology-clinical-features-diagnosis-and-preventio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ometers.info/coronavirus/" TargetMode="External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s://coronavirus-monitor.ru/coronavirus-v-rossii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9.emf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Relationship Id="rId4" Type="http://schemas.openxmlformats.org/officeDocument/2006/relationships/hyperlink" Target="https://medach.pro/post/236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watch.org/editors/AU791?editor=Thomas%20Gl%C3%BCck,%20MD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6" Type="http://schemas.openxmlformats.org/officeDocument/2006/relationships/hyperlink" Target="https://www.who.int/news-room/commentaries/detail/immunity-passports-in-the-context-of-covid-19" TargetMode="External"/><Relationship Id="rId5" Type="http://schemas.openxmlformats.org/officeDocument/2006/relationships/image" Target="../media/image21.jpg"/><Relationship Id="rId4" Type="http://schemas.openxmlformats.org/officeDocument/2006/relationships/hyperlink" Target="https://www.bfm.ru/news/44437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46245" y="214203"/>
            <a:ext cx="8244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2400" b="1" dirty="0" smtClean="0">
                <a:solidFill>
                  <a:prstClr val="black"/>
                </a:solidFill>
              </a:rPr>
              <a:t>ФГАОУ ВО РНИМУ им. Н.И. Пирогова</a:t>
            </a:r>
          </a:p>
        </p:txBody>
      </p:sp>
      <p:pic>
        <p:nvPicPr>
          <p:cNvPr id="7" name="Picture 10"/>
          <p:cNvPicPr/>
          <p:nvPr/>
        </p:nvPicPr>
        <p:blipFill>
          <a:blip r:embed="rId3" cstate="print"/>
          <a:stretch/>
        </p:blipFill>
        <p:spPr>
          <a:xfrm>
            <a:off x="0" y="0"/>
            <a:ext cx="899592" cy="906979"/>
          </a:xfrm>
          <a:prstGeom prst="rect">
            <a:avLst/>
          </a:prstGeom>
          <a:ln>
            <a:noFill/>
          </a:ln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0" y="6124228"/>
            <a:ext cx="9141875" cy="7337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prstClr val="black"/>
                </a:solidFill>
                <a:latin typeface="Calibri Light" panose="020F0302020204030204"/>
                <a:cs typeface="Arial" pitchFamily="34" charset="0"/>
              </a:rPr>
              <a:t>Подготовили: </a:t>
            </a:r>
            <a:r>
              <a:rPr lang="ru-RU" sz="1600" dirty="0" smtClean="0">
                <a:solidFill>
                  <a:prstClr val="black"/>
                </a:solidFill>
                <a:latin typeface="Calibri Light" panose="020F0302020204030204"/>
                <a:cs typeface="Arial" pitchFamily="34" charset="0"/>
              </a:rPr>
              <a:t>д.м.н. профессор Резник Е.В</a:t>
            </a:r>
            <a:r>
              <a:rPr lang="ru-RU" sz="1600" dirty="0" smtClean="0">
                <a:solidFill>
                  <a:prstClr val="black"/>
                </a:solidFill>
                <a:latin typeface="Calibri Light" panose="020F0302020204030204"/>
              </a:rPr>
              <a:t>., </a:t>
            </a:r>
            <a:r>
              <a:rPr lang="ru-RU" sz="1600" dirty="0">
                <a:solidFill>
                  <a:prstClr val="black"/>
                </a:solidFill>
                <a:latin typeface="Calibri Light" panose="020F0302020204030204"/>
                <a:cs typeface="Arial" pitchFamily="34" charset="0"/>
              </a:rPr>
              <a:t>д.м.н. профессор Ларина В.Н., </a:t>
            </a:r>
            <a:r>
              <a:rPr lang="ru-RU" sz="1600" dirty="0" smtClean="0">
                <a:solidFill>
                  <a:prstClr val="black"/>
                </a:solidFill>
                <a:latin typeface="Calibri Light" panose="020F0302020204030204"/>
              </a:rPr>
              <a:t>д.м.н. профессор Романов Б.К</a:t>
            </a:r>
            <a:r>
              <a:rPr lang="ru-RU" sz="1600" dirty="0">
                <a:solidFill>
                  <a:prstClr val="black"/>
                </a:solidFill>
                <a:latin typeface="Calibri Light" panose="020F0302020204030204"/>
              </a:rPr>
              <a:t>., к.м.н. доцент </a:t>
            </a:r>
            <a:r>
              <a:rPr lang="ru-RU" sz="1600" dirty="0" err="1">
                <a:solidFill>
                  <a:prstClr val="black"/>
                </a:solidFill>
                <a:latin typeface="Calibri Light" panose="020F0302020204030204"/>
              </a:rPr>
              <a:t>Правдюк</a:t>
            </a:r>
            <a:r>
              <a:rPr lang="ru-RU" sz="1600" dirty="0">
                <a:solidFill>
                  <a:prstClr val="black"/>
                </a:solidFill>
                <a:latin typeface="Calibri Light" panose="020F0302020204030204"/>
              </a:rPr>
              <a:t> Н.Г</a:t>
            </a:r>
            <a:r>
              <a:rPr lang="ru-RU" sz="1600" dirty="0" smtClean="0">
                <a:solidFill>
                  <a:prstClr val="black"/>
                </a:solidFill>
                <a:latin typeface="Calibri Light" panose="020F0302020204030204"/>
              </a:rPr>
              <a:t>., к.м.н. доцент </a:t>
            </a:r>
            <a:r>
              <a:rPr lang="ru-RU" sz="1600" dirty="0" err="1" smtClean="0">
                <a:solidFill>
                  <a:prstClr val="black"/>
                </a:solidFill>
                <a:latin typeface="Calibri Light" panose="020F0302020204030204"/>
              </a:rPr>
              <a:t>Чернобровкина</a:t>
            </a:r>
            <a:r>
              <a:rPr lang="ru-RU" sz="1600" dirty="0" smtClean="0">
                <a:solidFill>
                  <a:prstClr val="black"/>
                </a:solidFill>
                <a:latin typeface="Calibri Light" panose="020F0302020204030204"/>
              </a:rPr>
              <a:t> Т.Я., к.м.н. доцент Лялина В.В., к.м.н. доцент </a:t>
            </a:r>
            <a:r>
              <a:rPr lang="ru-RU" sz="1600" dirty="0" err="1" smtClean="0">
                <a:solidFill>
                  <a:prstClr val="black"/>
                </a:solidFill>
                <a:latin typeface="Calibri Light" panose="020F0302020204030204"/>
              </a:rPr>
              <a:t>Зайвая</a:t>
            </a:r>
            <a:r>
              <a:rPr lang="ru-RU" sz="1600" dirty="0" smtClean="0">
                <a:solidFill>
                  <a:prstClr val="black"/>
                </a:solidFill>
                <a:latin typeface="Calibri Light" panose="020F0302020204030204"/>
              </a:rPr>
              <a:t> М.В. </a:t>
            </a:r>
            <a:endParaRPr lang="ru-RU" sz="160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6" y="2106935"/>
            <a:ext cx="4114800" cy="27432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282407" y="4074580"/>
            <a:ext cx="4459565" cy="1801975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+mn-lt"/>
              </a:rPr>
              <a:t>МОДЕЛИРОВАНИЕ ОСОБЕННОСТЕЙ  </a:t>
            </a:r>
            <a:r>
              <a:rPr lang="ru-RU" sz="3600" b="1" dirty="0">
                <a:latin typeface="+mn-lt"/>
              </a:rPr>
              <a:t>НОВОЙ КОРОНАВИРУСНОЙ ИНФЕКЦИИ</a:t>
            </a:r>
            <a:br>
              <a:rPr lang="ru-RU" sz="3600" b="1" dirty="0">
                <a:latin typeface="+mn-lt"/>
              </a:rPr>
            </a:br>
            <a:r>
              <a:rPr lang="en-US" sz="5400" b="1" dirty="0" smtClean="0">
                <a:latin typeface="+mn-lt"/>
              </a:rPr>
              <a:t>COVID-19</a:t>
            </a:r>
            <a:r>
              <a:rPr lang="ru-RU" sz="5400" b="1" dirty="0" smtClean="0">
                <a:latin typeface="+mn-lt"/>
              </a:rPr>
              <a:t>: </a:t>
            </a:r>
            <a:r>
              <a:rPr lang="ru-RU" sz="3600" b="1" dirty="0" smtClean="0">
                <a:latin typeface="+mn-lt"/>
              </a:rPr>
              <a:t>медицинские аспекты</a:t>
            </a:r>
            <a:endParaRPr lang="en-US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63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\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8377"/>
            <a:ext cx="9144000" cy="61812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29599" y="1167059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U07.</a:t>
            </a:r>
            <a:r>
              <a:rPr lang="ru-RU" b="1" dirty="0" smtClean="0"/>
              <a:t>1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422222" y="1187111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U07.</a:t>
            </a:r>
            <a:r>
              <a:rPr lang="ru-RU" b="1" dirty="0" smtClean="0"/>
              <a:t>2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218946" y="4391527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Z20.8 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069427" y="6533150"/>
            <a:ext cx="52774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+</a:t>
            </a:r>
            <a:r>
              <a:rPr lang="en-US" sz="1000" dirty="0" smtClean="0"/>
              <a:t>J</a:t>
            </a:r>
            <a:r>
              <a:rPr lang="ru-RU" sz="1000" dirty="0" smtClean="0"/>
              <a:t>12.8 при наличии пневмонии, +</a:t>
            </a:r>
            <a:r>
              <a:rPr lang="en-US" sz="1000" dirty="0" smtClean="0"/>
              <a:t>R</a:t>
            </a:r>
            <a:r>
              <a:rPr lang="ru-RU" sz="1000" dirty="0" smtClean="0"/>
              <a:t>06.0 одышка без пневмонии, +</a:t>
            </a:r>
            <a:r>
              <a:rPr lang="en-US" sz="1000" dirty="0" smtClean="0"/>
              <a:t>R</a:t>
            </a:r>
            <a:r>
              <a:rPr lang="ru-RU" sz="1000" dirty="0" smtClean="0"/>
              <a:t>05 кашель без пневмонии</a:t>
            </a:r>
            <a:endParaRPr lang="ru-RU" sz="1000" dirty="0"/>
          </a:p>
          <a:p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67377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4809"/>
            <a:ext cx="9144000" cy="6488381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1FCD1473-27FB-457B-BD37-C901A3688589}"/>
              </a:ext>
            </a:extLst>
          </p:cNvPr>
          <p:cNvSpPr txBox="1">
            <a:spLocks/>
          </p:cNvSpPr>
          <p:nvPr/>
        </p:nvSpPr>
        <p:spPr>
          <a:xfrm>
            <a:off x="6798927" y="5496945"/>
            <a:ext cx="2279177" cy="728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/>
              <a:t>Витамин </a:t>
            </a:r>
            <a:r>
              <a:rPr lang="en-US" sz="1600" b="1" dirty="0" smtClean="0"/>
              <a:t>D</a:t>
            </a:r>
            <a:endParaRPr lang="ru-RU" sz="1600" b="1" dirty="0"/>
          </a:p>
        </p:txBody>
      </p:sp>
      <p:sp>
        <p:nvSpPr>
          <p:cNvPr id="6" name="Овал 5"/>
          <p:cNvSpPr/>
          <p:nvPr/>
        </p:nvSpPr>
        <p:spPr>
          <a:xfrm>
            <a:off x="6728352" y="3425588"/>
            <a:ext cx="2033511" cy="4776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714822" y="5587263"/>
            <a:ext cx="2033511" cy="4776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06983" y="1885662"/>
            <a:ext cx="2033511" cy="7343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076487" y="2232900"/>
            <a:ext cx="2138155" cy="8953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77514" y="3007893"/>
            <a:ext cx="13580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ОРВИ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Пневмонии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COVID+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 flipV="1">
            <a:off x="1251284" y="2620031"/>
            <a:ext cx="5262" cy="50818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499" y="4064530"/>
            <a:ext cx="1640005" cy="1873318"/>
          </a:xfrm>
          <a:prstGeom prst="rect">
            <a:avLst/>
          </a:prstGeom>
        </p:spPr>
      </p:pic>
      <p:cxnSp>
        <p:nvCxnSpPr>
          <p:cNvPr id="15" name="Прямая со стрелкой 14"/>
          <p:cNvCxnSpPr/>
          <p:nvPr/>
        </p:nvCxnSpPr>
        <p:spPr>
          <a:xfrm flipH="1" flipV="1">
            <a:off x="3641559" y="3085247"/>
            <a:ext cx="824603" cy="1089711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1FCD1473-27FB-457B-BD37-C901A3688589}"/>
              </a:ext>
            </a:extLst>
          </p:cNvPr>
          <p:cNvSpPr txBox="1">
            <a:spLocks/>
          </p:cNvSpPr>
          <p:nvPr/>
        </p:nvSpPr>
        <p:spPr>
          <a:xfrm>
            <a:off x="4066674" y="6359219"/>
            <a:ext cx="5091639" cy="728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50" b="1" dirty="0" smtClean="0">
                <a:hlinkClick r:id="rId5"/>
              </a:rPr>
              <a:t>https://www.researchsquare.com/article/rs-21211/v1</a:t>
            </a:r>
            <a:endParaRPr lang="ru-RU" sz="1650" b="1" dirty="0"/>
          </a:p>
        </p:txBody>
      </p:sp>
    </p:spTree>
    <p:extLst>
      <p:ext uri="{BB962C8B-B14F-4D97-AF65-F5344CB8AC3E}">
        <p14:creationId xmlns:p14="http://schemas.microsoft.com/office/powerpoint/2010/main" val="351763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C93D72D-C16E-47E9-B4F5-14FEDFE1DB05}"/>
              </a:ext>
            </a:extLst>
          </p:cNvPr>
          <p:cNvSpPr txBox="1"/>
          <p:nvPr/>
        </p:nvSpPr>
        <p:spPr>
          <a:xfrm>
            <a:off x="38100" y="12062"/>
            <a:ext cx="910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tx2"/>
                </a:solidFill>
              </a:rPr>
              <a:t>Профилактика </a:t>
            </a:r>
            <a:r>
              <a:rPr lang="ru-RU" sz="3600" b="1" dirty="0" smtClean="0">
                <a:solidFill>
                  <a:schemeClr val="tx2"/>
                </a:solidFill>
              </a:rPr>
              <a:t>распространения </a:t>
            </a:r>
            <a:r>
              <a:rPr lang="en-US" sz="3600" b="1" dirty="0" smtClean="0">
                <a:solidFill>
                  <a:schemeClr val="tx2"/>
                </a:solidFill>
              </a:rPr>
              <a:t>COVID-19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F0E261C-EDAF-4031-839F-6D1E8AFF4AD5}"/>
              </a:ext>
            </a:extLst>
          </p:cNvPr>
          <p:cNvSpPr txBox="1"/>
          <p:nvPr/>
        </p:nvSpPr>
        <p:spPr>
          <a:xfrm>
            <a:off x="0" y="6666284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hlinkClick r:id="rId3"/>
              </a:rPr>
              <a:t>https://static-1.rosminzdrav.ru/system/attachments/attaches/000/050/122/original/28042020_%D0%9CR_COVID-19_v6.pdf</a:t>
            </a:r>
            <a:r>
              <a:rPr lang="ru-RU" sz="800"/>
              <a:t> 	</a:t>
            </a:r>
            <a:r>
              <a:rPr lang="ru-RU" sz="800" u="sng">
                <a:hlinkClick r:id="rId4"/>
              </a:rPr>
              <a:t>https://www.coronavirus.gov</a:t>
            </a:r>
            <a:r>
              <a:rPr lang="ru-RU" sz="800"/>
              <a:t>                         </a:t>
            </a:r>
            <a:r>
              <a:rPr lang="ru-RU" sz="800" u="sng">
                <a:hlinkClick r:id="rId5"/>
              </a:rPr>
              <a:t>https://www.nih.gov/coronavirus</a:t>
            </a:r>
            <a:endParaRPr lang="ru-RU" sz="80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9582331-DBE2-4E0C-927E-E5C67704F9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435" y="697838"/>
            <a:ext cx="3967754" cy="5884314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2176129" y="3082051"/>
            <a:ext cx="3587744" cy="8041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92376" y="6292515"/>
            <a:ext cx="35461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Спецодежда, маски, очки, экран-е раб мест !!!</a:t>
            </a:r>
            <a:endParaRPr lang="ru-RU" sz="14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8532" y="1812748"/>
            <a:ext cx="3961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Тестирование на АТ и ПЦР перед выходом и 						</a:t>
            </a:r>
            <a:r>
              <a:rPr lang="ru-RU" sz="12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1 раз в </a:t>
            </a:r>
            <a:r>
              <a:rPr lang="ru-RU" sz="12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1-2-недели!!!</a:t>
            </a:r>
            <a:endParaRPr lang="ru-RU" sz="12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2704" y="2314065"/>
            <a:ext cx="11384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и работы!!!</a:t>
            </a:r>
            <a:endParaRPr lang="ru-RU" sz="16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13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1850"/>
            <a:ext cx="7886700" cy="7046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Замкнутые круги в системе здравоохранения во время эпидемии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464718" y="1478513"/>
            <a:ext cx="2214563" cy="86756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↑ Числа инфицированных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529398" y="3072708"/>
            <a:ext cx="2357438" cy="86756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Перегрузка системы здравоохранения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4891698" y="5841267"/>
            <a:ext cx="2289570" cy="55009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Задержки с выявлением и диагностикой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4891698" y="5216660"/>
            <a:ext cx="2289570" cy="55009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Задержки с началом лечения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4891698" y="4587251"/>
            <a:ext cx="2289570" cy="55009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Заражение медработников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448256" y="3075814"/>
            <a:ext cx="1987763" cy="86446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↑ числа контактов между здоровыми и зараженными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44" name="Rounded Rectangle 143"/>
          <p:cNvSpPr/>
          <p:nvPr/>
        </p:nvSpPr>
        <p:spPr>
          <a:xfrm>
            <a:off x="2128841" y="5841267"/>
            <a:ext cx="2643187" cy="55009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Задержка с самоизоляцией инфицированных </a:t>
            </a:r>
            <a:endParaRPr lang="en-US" sz="1600" dirty="0">
              <a:solidFill>
                <a:prstClr val="black"/>
              </a:solidFill>
            </a:endParaRPr>
          </a:p>
        </p:txBody>
      </p:sp>
      <p:cxnSp>
        <p:nvCxnSpPr>
          <p:cNvPr id="146" name="Straight Arrow Connector 145"/>
          <p:cNvCxnSpPr>
            <a:stCxn id="33" idx="1"/>
            <a:endCxn id="144" idx="3"/>
          </p:cNvCxnSpPr>
          <p:nvPr/>
        </p:nvCxnSpPr>
        <p:spPr>
          <a:xfrm flipH="1">
            <a:off x="4772028" y="6116316"/>
            <a:ext cx="1196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stCxn id="54" idx="1"/>
            <a:endCxn id="149" idx="3"/>
          </p:cNvCxnSpPr>
          <p:nvPr/>
        </p:nvCxnSpPr>
        <p:spPr>
          <a:xfrm flipH="1" flipV="1">
            <a:off x="4764601" y="5489388"/>
            <a:ext cx="127097" cy="23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Rounded Rectangle 148"/>
          <p:cNvSpPr/>
          <p:nvPr/>
        </p:nvSpPr>
        <p:spPr>
          <a:xfrm>
            <a:off x="2121414" y="5214339"/>
            <a:ext cx="2643187" cy="55009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600" dirty="0">
                <a:solidFill>
                  <a:prstClr val="black"/>
                </a:solidFill>
              </a:rPr>
              <a:t>↑ числа «тяжелых» больных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68" name="Curved Left Arrow 167"/>
          <p:cNvSpPr/>
          <p:nvPr/>
        </p:nvSpPr>
        <p:spPr>
          <a:xfrm rot="18319396">
            <a:off x="6629951" y="907298"/>
            <a:ext cx="731520" cy="2430470"/>
          </a:xfrm>
          <a:prstGeom prst="curvedLeftArrow">
            <a:avLst>
              <a:gd name="adj1" fmla="val 25000"/>
              <a:gd name="adj2" fmla="val 51404"/>
              <a:gd name="adj3" fmla="val 319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69" name="Curved Left Arrow 168"/>
          <p:cNvSpPr/>
          <p:nvPr/>
        </p:nvSpPr>
        <p:spPr>
          <a:xfrm rot="827123">
            <a:off x="7581996" y="4061363"/>
            <a:ext cx="731520" cy="1782473"/>
          </a:xfrm>
          <a:prstGeom prst="curvedLeftArrow">
            <a:avLst>
              <a:gd name="adj1" fmla="val 25000"/>
              <a:gd name="adj2" fmla="val 51404"/>
              <a:gd name="adj3" fmla="val 319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Curved Left Arrow 21"/>
          <p:cNvSpPr/>
          <p:nvPr/>
        </p:nvSpPr>
        <p:spPr>
          <a:xfrm rot="13192541">
            <a:off x="5616511" y="3097762"/>
            <a:ext cx="489187" cy="1438525"/>
          </a:xfrm>
          <a:prstGeom prst="curvedLeftArrow">
            <a:avLst>
              <a:gd name="adj1" fmla="val 25000"/>
              <a:gd name="adj2" fmla="val 51404"/>
              <a:gd name="adj3" fmla="val 319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Curved Left Arrow 22"/>
          <p:cNvSpPr/>
          <p:nvPr/>
        </p:nvSpPr>
        <p:spPr>
          <a:xfrm rot="14256910">
            <a:off x="4436150" y="2107028"/>
            <a:ext cx="731520" cy="3534276"/>
          </a:xfrm>
          <a:prstGeom prst="curvedLeftArrow">
            <a:avLst>
              <a:gd name="adj1" fmla="val 25000"/>
              <a:gd name="adj2" fmla="val 51404"/>
              <a:gd name="adj3" fmla="val 319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Curved Left Arrow 23"/>
          <p:cNvSpPr/>
          <p:nvPr/>
        </p:nvSpPr>
        <p:spPr>
          <a:xfrm rot="9604100">
            <a:off x="1194455" y="3968546"/>
            <a:ext cx="489187" cy="2374355"/>
          </a:xfrm>
          <a:prstGeom prst="curvedLeftArrow">
            <a:avLst>
              <a:gd name="adj1" fmla="val 25000"/>
              <a:gd name="adj2" fmla="val 51404"/>
              <a:gd name="adj3" fmla="val 319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Curved Left Arrow 24"/>
          <p:cNvSpPr/>
          <p:nvPr/>
        </p:nvSpPr>
        <p:spPr>
          <a:xfrm rot="14345840">
            <a:off x="1989756" y="981919"/>
            <a:ext cx="489187" cy="2374355"/>
          </a:xfrm>
          <a:prstGeom prst="curvedLeftArrow">
            <a:avLst>
              <a:gd name="adj1" fmla="val 25000"/>
              <a:gd name="adj2" fmla="val 51404"/>
              <a:gd name="adj3" fmla="val 319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74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3491" y="98063"/>
            <a:ext cx="6322219" cy="70464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Замкнутые круги самоизоляции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450434" y="809117"/>
            <a:ext cx="2214563" cy="86756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↑ Числа инфицированных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529398" y="3108428"/>
            <a:ext cx="2357438" cy="86756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Необходимость самоизоляции зараженных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4891698" y="5841267"/>
            <a:ext cx="2289570" cy="55009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600" dirty="0">
                <a:solidFill>
                  <a:prstClr val="black"/>
                </a:solidFill>
              </a:rPr>
              <a:t>Нехватка возможностей социальной </a:t>
            </a:r>
            <a:r>
              <a:rPr lang="ru-RU" sz="1600" dirty="0" smtClean="0">
                <a:solidFill>
                  <a:prstClr val="black"/>
                </a:solidFill>
              </a:rPr>
              <a:t>поддержки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4891698" y="5216660"/>
            <a:ext cx="2289570" cy="55009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Ухудшение психического состояния людей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319665" y="3111534"/>
            <a:ext cx="1987763" cy="86446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Нарушение самоизоляции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44" name="Rounded Rectangle 143"/>
          <p:cNvSpPr/>
          <p:nvPr/>
        </p:nvSpPr>
        <p:spPr>
          <a:xfrm>
            <a:off x="2128841" y="5841267"/>
            <a:ext cx="2643187" cy="55009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Вынужденные выходы в аптеку/магазин</a:t>
            </a:r>
            <a:endParaRPr lang="en-US" sz="1600" dirty="0">
              <a:solidFill>
                <a:prstClr val="black"/>
              </a:solidFill>
            </a:endParaRPr>
          </a:p>
        </p:txBody>
      </p:sp>
      <p:cxnSp>
        <p:nvCxnSpPr>
          <p:cNvPr id="146" name="Straight Arrow Connector 145"/>
          <p:cNvCxnSpPr>
            <a:stCxn id="33" idx="1"/>
            <a:endCxn id="144" idx="3"/>
          </p:cNvCxnSpPr>
          <p:nvPr/>
        </p:nvCxnSpPr>
        <p:spPr>
          <a:xfrm flipH="1">
            <a:off x="4772028" y="6116316"/>
            <a:ext cx="1196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Curved Left Arrow 167"/>
          <p:cNvSpPr/>
          <p:nvPr/>
        </p:nvSpPr>
        <p:spPr>
          <a:xfrm rot="19075406">
            <a:off x="6657694" y="563095"/>
            <a:ext cx="731520" cy="2702846"/>
          </a:xfrm>
          <a:prstGeom prst="curvedLeftArrow">
            <a:avLst>
              <a:gd name="adj1" fmla="val 25000"/>
              <a:gd name="adj2" fmla="val 51404"/>
              <a:gd name="adj3" fmla="val 319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69" name="Curved Left Arrow 168"/>
          <p:cNvSpPr/>
          <p:nvPr/>
        </p:nvSpPr>
        <p:spPr>
          <a:xfrm rot="827123">
            <a:off x="7567924" y="4059662"/>
            <a:ext cx="731520" cy="1900588"/>
          </a:xfrm>
          <a:prstGeom prst="curvedLeftArrow">
            <a:avLst>
              <a:gd name="adj1" fmla="val 25000"/>
              <a:gd name="adj2" fmla="val 51404"/>
              <a:gd name="adj3" fmla="val 319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Curved Left Arrow 23"/>
          <p:cNvSpPr/>
          <p:nvPr/>
        </p:nvSpPr>
        <p:spPr>
          <a:xfrm rot="9604100">
            <a:off x="1194455" y="3968546"/>
            <a:ext cx="489187" cy="2374355"/>
          </a:xfrm>
          <a:prstGeom prst="curvedLeftArrow">
            <a:avLst>
              <a:gd name="adj1" fmla="val 25000"/>
              <a:gd name="adj2" fmla="val 51404"/>
              <a:gd name="adj3" fmla="val 319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Curved Left Arrow 24"/>
          <p:cNvSpPr/>
          <p:nvPr/>
        </p:nvSpPr>
        <p:spPr>
          <a:xfrm rot="13895568">
            <a:off x="1833342" y="409908"/>
            <a:ext cx="489187" cy="3023450"/>
          </a:xfrm>
          <a:prstGeom prst="curvedLeftArrow">
            <a:avLst>
              <a:gd name="adj1" fmla="val 25000"/>
              <a:gd name="adj2" fmla="val 51404"/>
              <a:gd name="adj3" fmla="val 319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66018" y="2001750"/>
            <a:ext cx="3491869" cy="82708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Новые заболевшие не обращаются за медицинской помощью вовремя 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0" name="Curved Left Arrow 19"/>
          <p:cNvSpPr/>
          <p:nvPr/>
        </p:nvSpPr>
        <p:spPr>
          <a:xfrm rot="6863322">
            <a:off x="2821525" y="3199194"/>
            <a:ext cx="489187" cy="3566468"/>
          </a:xfrm>
          <a:prstGeom prst="curvedLeftArrow">
            <a:avLst>
              <a:gd name="adj1" fmla="val 25000"/>
              <a:gd name="adj2" fmla="val 51404"/>
              <a:gd name="adj3" fmla="val 319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387595" y="3205723"/>
            <a:ext cx="2053809" cy="55009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Жесткость методов контроля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6" name="Curved Left Arrow 25"/>
          <p:cNvSpPr/>
          <p:nvPr/>
        </p:nvSpPr>
        <p:spPr>
          <a:xfrm rot="15392892" flipH="1">
            <a:off x="2602675" y="3450478"/>
            <a:ext cx="334607" cy="1351808"/>
          </a:xfrm>
          <a:prstGeom prst="curvedLeftArrow">
            <a:avLst>
              <a:gd name="adj1" fmla="val 25000"/>
              <a:gd name="adj2" fmla="val 51404"/>
              <a:gd name="adj3" fmla="val 319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Curved Left Arrow 26"/>
          <p:cNvSpPr/>
          <p:nvPr/>
        </p:nvSpPr>
        <p:spPr>
          <a:xfrm rot="13914054" flipH="1">
            <a:off x="4811619" y="2764795"/>
            <a:ext cx="328725" cy="956196"/>
          </a:xfrm>
          <a:prstGeom prst="curvedLeftArrow">
            <a:avLst>
              <a:gd name="adj1" fmla="val 25000"/>
              <a:gd name="adj2" fmla="val 51404"/>
              <a:gd name="adj3" fmla="val 319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8" name="Curved Left Arrow 27"/>
          <p:cNvSpPr/>
          <p:nvPr/>
        </p:nvSpPr>
        <p:spPr>
          <a:xfrm rot="13961327">
            <a:off x="2635717" y="1117799"/>
            <a:ext cx="256884" cy="1232906"/>
          </a:xfrm>
          <a:prstGeom prst="curvedLeftArrow">
            <a:avLst>
              <a:gd name="adj1" fmla="val 25000"/>
              <a:gd name="adj2" fmla="val 51404"/>
              <a:gd name="adj3" fmla="val 319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Curved Left Arrow 28"/>
          <p:cNvSpPr/>
          <p:nvPr/>
        </p:nvSpPr>
        <p:spPr>
          <a:xfrm rot="18922279">
            <a:off x="5223231" y="3236303"/>
            <a:ext cx="371817" cy="2179020"/>
          </a:xfrm>
          <a:prstGeom prst="curvedLeftArrow">
            <a:avLst>
              <a:gd name="adj1" fmla="val 25000"/>
              <a:gd name="adj2" fmla="val 51404"/>
              <a:gd name="adj3" fmla="val 319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0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6312"/>
            <a:ext cx="9144000" cy="89443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Почему возникла необходимость создания междисциплинарной рабочей </a:t>
            </a:r>
            <a:r>
              <a:rPr lang="ru-RU" sz="2800" b="1" dirty="0" smtClean="0"/>
              <a:t>группы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71475" y="963670"/>
            <a:ext cx="84010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Разнонаправленные эффекты медицинских, экономических и </a:t>
            </a:r>
            <a:r>
              <a:rPr lang="ru-RU" sz="1600" dirty="0" smtClean="0">
                <a:solidFill>
                  <a:prstClr val="black"/>
                </a:solidFill>
              </a:rPr>
              <a:t>социально-психологических  подходов к действиям во время пандемии </a:t>
            </a:r>
            <a:r>
              <a:rPr lang="ru-RU" sz="1600" dirty="0" smtClean="0">
                <a:solidFill>
                  <a:prstClr val="black"/>
                </a:solidFill>
              </a:rPr>
              <a:t>– </a:t>
            </a:r>
          </a:p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необходимость </a:t>
            </a:r>
            <a:r>
              <a:rPr lang="ru-RU" sz="1600" b="1" dirty="0" smtClean="0">
                <a:solidFill>
                  <a:prstClr val="black"/>
                </a:solidFill>
              </a:rPr>
              <a:t>математического </a:t>
            </a:r>
            <a:r>
              <a:rPr lang="ru-RU" sz="1600" b="1" dirty="0" smtClean="0">
                <a:solidFill>
                  <a:prstClr val="black"/>
                </a:solidFill>
              </a:rPr>
              <a:t>моделирования </a:t>
            </a:r>
            <a:r>
              <a:rPr lang="ru-RU" sz="1600" dirty="0" smtClean="0">
                <a:solidFill>
                  <a:prstClr val="black"/>
                </a:solidFill>
              </a:rPr>
              <a:t>для оптимальной стратегии снятия ограничительных мероприятий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568302" y="2027731"/>
            <a:ext cx="200739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Медицина </a:t>
            </a:r>
            <a:r>
              <a:rPr lang="ru-RU" sz="1100" dirty="0" smtClean="0">
                <a:solidFill>
                  <a:prstClr val="white"/>
                </a:solidFill>
              </a:rPr>
              <a:t>(карантин, новые госпитали)</a:t>
            </a:r>
            <a:endParaRPr lang="en-US" sz="1100" dirty="0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987975" y="4047111"/>
            <a:ext cx="200739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Экономика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070774" y="4142013"/>
            <a:ext cx="200739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Социальная психология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Curved Connector 10"/>
          <p:cNvCxnSpPr>
            <a:stCxn id="5" idx="6"/>
            <a:endCxn id="6" idx="0"/>
          </p:cNvCxnSpPr>
          <p:nvPr/>
        </p:nvCxnSpPr>
        <p:spPr>
          <a:xfrm>
            <a:off x="5575697" y="2484931"/>
            <a:ext cx="1415976" cy="1562180"/>
          </a:xfrm>
          <a:prstGeom prst="curvedConnector2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57106" y="3464575"/>
            <a:ext cx="1865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</a:rPr>
              <a:t>Остановка экономики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91673" y="3510464"/>
            <a:ext cx="17353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</a:rPr>
              <a:t>Высокая смертность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83685" y="2527357"/>
            <a:ext cx="275837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«Падение» системы здравоохранения при быстром нарастании числа зараженных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21" name="Curved Connector 20"/>
          <p:cNvCxnSpPr>
            <a:stCxn id="5" idx="2"/>
            <a:endCxn id="7" idx="0"/>
          </p:cNvCxnSpPr>
          <p:nvPr/>
        </p:nvCxnSpPr>
        <p:spPr>
          <a:xfrm rot="10800000" flipV="1">
            <a:off x="2074472" y="2484931"/>
            <a:ext cx="1493830" cy="1657082"/>
          </a:xfrm>
          <a:prstGeom prst="curvedConnector2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464636" y="2596589"/>
            <a:ext cx="155667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Беспечность части населения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3856" y="3258076"/>
            <a:ext cx="269790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Нарастание страха у населения по мере развития эпидемии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27" name="Curved Connector 26"/>
          <p:cNvCxnSpPr>
            <a:stCxn id="7" idx="4"/>
            <a:endCxn id="6" idx="4"/>
          </p:cNvCxnSpPr>
          <p:nvPr/>
        </p:nvCxnSpPr>
        <p:spPr>
          <a:xfrm rot="5400000" flipH="1" flipV="1">
            <a:off x="4485621" y="2550361"/>
            <a:ext cx="94902" cy="4917201"/>
          </a:xfrm>
          <a:prstGeom prst="curvedConnector3">
            <a:avLst>
              <a:gd name="adj1" fmla="val -1287205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021306" y="5588530"/>
            <a:ext cx="3109435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Риск повышения преступности, суицидального поведения, гибели и «выгорания» значительной части медработников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90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19" b="54513"/>
          <a:stretch/>
        </p:blipFill>
        <p:spPr>
          <a:xfrm>
            <a:off x="347112" y="776718"/>
            <a:ext cx="6115683" cy="5562734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96591" y="84213"/>
            <a:ext cx="8229600" cy="7098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Когда медики и математики думают вместе,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31614" y="6320656"/>
            <a:ext cx="8657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Газоны в парке Долорес в Сан-Франциско, как и во многих других американских парках, разметили кругами для соблюдения отдыхающими социальной дистанции | Источник: AFP 2020</a:t>
            </a:r>
          </a:p>
          <a:p>
            <a:endParaRPr lang="ru-RU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6633276" y="2154263"/>
            <a:ext cx="2433234" cy="1239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э</a:t>
            </a:r>
            <a:r>
              <a:rPr lang="ru-RU" dirty="0" smtClean="0"/>
              <a:t>то может </a:t>
            </a:r>
            <a:r>
              <a:rPr lang="ru-RU" dirty="0"/>
              <a:t>помочь обществу и политике в принятии решений о </a:t>
            </a:r>
            <a:r>
              <a:rPr lang="ru-RU" dirty="0" smtClean="0"/>
              <a:t>стратегиях.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1084" y="5296991"/>
            <a:ext cx="2510723" cy="100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1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7429500"/>
          </a:xfrm>
        </p:spPr>
      </p:pic>
      <p:sp>
        <p:nvSpPr>
          <p:cNvPr id="5" name="TextBox 4"/>
          <p:cNvSpPr txBox="1"/>
          <p:nvPr/>
        </p:nvSpPr>
        <p:spPr>
          <a:xfrm>
            <a:off x="2140792" y="5334307"/>
            <a:ext cx="46634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ru-RU" sz="4800" b="1" dirty="0" smtClean="0">
                <a:solidFill>
                  <a:prstClr val="black"/>
                </a:solidFill>
              </a:rPr>
              <a:t>Будьте здоровы!</a:t>
            </a:r>
            <a:endParaRPr lang="ru-RU" sz="4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49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ru-RU" dirty="0" smtClean="0"/>
              <a:t>Определение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08" y="1595933"/>
            <a:ext cx="8964488" cy="49294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FF0000"/>
                </a:solidFill>
                <a:latin typeface="+mj-lt"/>
              </a:rPr>
              <a:t>COVID-19 («</a:t>
            </a:r>
            <a:r>
              <a:rPr lang="ru-RU" dirty="0" err="1">
                <a:solidFill>
                  <a:srgbClr val="FF0000"/>
                </a:solidFill>
                <a:latin typeface="+mj-lt"/>
              </a:rPr>
              <a:t>Coronavirus</a:t>
            </a:r>
            <a:r>
              <a:rPr lang="ru-RU" dirty="0">
                <a:solidFill>
                  <a:srgbClr val="FF0000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+mj-lt"/>
              </a:rPr>
              <a:t>disease</a:t>
            </a:r>
            <a:r>
              <a:rPr lang="ru-RU" dirty="0">
                <a:solidFill>
                  <a:srgbClr val="FF0000"/>
                </a:solidFill>
                <a:latin typeface="+mj-lt"/>
              </a:rPr>
              <a:t> 2019</a:t>
            </a:r>
            <a:r>
              <a:rPr lang="ru-RU" dirty="0" smtClean="0">
                <a:solidFill>
                  <a:srgbClr val="FF0000"/>
                </a:solidFill>
                <a:latin typeface="+mj-lt"/>
              </a:rPr>
              <a:t>») - </a:t>
            </a:r>
            <a:r>
              <a:rPr lang="ru-RU" altLang="ru-RU" dirty="0" smtClean="0">
                <a:latin typeface="+mj-lt"/>
                <a:cs typeface="Tahoma" panose="020B0604030504040204" pitchFamily="34" charset="0"/>
              </a:rPr>
              <a:t>острое инфекционное заболевание, вызванное новым </a:t>
            </a:r>
            <a:r>
              <a:rPr lang="ru-RU" altLang="ru-RU" dirty="0" err="1" smtClean="0">
                <a:latin typeface="+mj-lt"/>
                <a:cs typeface="Tahoma" panose="020B0604030504040204" pitchFamily="34" charset="0"/>
              </a:rPr>
              <a:t>коронавирусом</a:t>
            </a:r>
            <a:r>
              <a:rPr lang="ru-RU" altLang="ru-RU" dirty="0" smtClean="0">
                <a:latin typeface="+mj-lt"/>
                <a:cs typeface="Tahoma" panose="020B0604030504040204" pitchFamily="34" charset="0"/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SARS-CoV-2</a:t>
            </a:r>
            <a:r>
              <a:rPr lang="ru-RU" altLang="ru-RU" dirty="0" smtClean="0">
                <a:latin typeface="+mj-lt"/>
                <a:cs typeface="Tahoma" panose="020B0604030504040204" pitchFamily="34" charset="0"/>
              </a:rPr>
              <a:t>, со склонностью </a:t>
            </a:r>
            <a:r>
              <a:rPr lang="ru-RU" altLang="ru-RU" dirty="0">
                <a:latin typeface="+mj-lt"/>
                <a:cs typeface="Tahoma" panose="020B0604030504040204" pitchFamily="34" charset="0"/>
              </a:rPr>
              <a:t>к </a:t>
            </a:r>
            <a:r>
              <a:rPr lang="ru-RU" altLang="ru-RU" dirty="0" smtClean="0">
                <a:latin typeface="+mj-lt"/>
                <a:cs typeface="Tahoma" panose="020B0604030504040204" pitchFamily="34" charset="0"/>
              </a:rPr>
              <a:t>быстрому распространению, характеризующееся  </a:t>
            </a:r>
            <a:r>
              <a:rPr lang="ru-RU" altLang="ru-RU" dirty="0">
                <a:latin typeface="+mj-lt"/>
                <a:cs typeface="Tahoma" panose="020B0604030504040204" pitchFamily="34" charset="0"/>
              </a:rPr>
              <a:t>лихорадкой, интоксикацией, поражением респираторного </a:t>
            </a:r>
            <a:r>
              <a:rPr lang="ru-RU" altLang="ru-RU" dirty="0" smtClean="0">
                <a:latin typeface="+mj-lt"/>
                <a:cs typeface="Tahoma" panose="020B0604030504040204" pitchFamily="34" charset="0"/>
              </a:rPr>
              <a:t>тракта.</a:t>
            </a:r>
            <a:r>
              <a:rPr lang="ru-RU" dirty="0" smtClean="0">
                <a:solidFill>
                  <a:srgbClr val="FF0000"/>
                </a:solidFill>
                <a:latin typeface="+mj-lt"/>
              </a:rPr>
              <a:t> </a:t>
            </a:r>
            <a:endParaRPr lang="ru-RU" dirty="0" smtClean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5" r="19288"/>
          <a:stretch/>
        </p:blipFill>
        <p:spPr>
          <a:xfrm>
            <a:off x="6012160" y="4051025"/>
            <a:ext cx="3133020" cy="29063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008" y="6395449"/>
            <a:ext cx="51603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ru-RU" sz="1100" dirty="0" smtClean="0">
                <a:solidFill>
                  <a:prstClr val="black"/>
                </a:solidFill>
              </a:rPr>
              <a:t>Временные методические рекомендации по профилактике, диагностике и</a:t>
            </a:r>
          </a:p>
          <a:p>
            <a:pPr defTabSz="914400"/>
            <a:r>
              <a:rPr lang="ru-RU" sz="1100" dirty="0" smtClean="0">
                <a:solidFill>
                  <a:prstClr val="black"/>
                </a:solidFill>
              </a:rPr>
              <a:t>лечению новой </a:t>
            </a:r>
            <a:r>
              <a:rPr lang="ru-RU" sz="1100" dirty="0" err="1" smtClean="0">
                <a:solidFill>
                  <a:prstClr val="black"/>
                </a:solidFill>
              </a:rPr>
              <a:t>коронавирусной</a:t>
            </a:r>
            <a:r>
              <a:rPr lang="ru-RU" sz="1100" dirty="0" smtClean="0">
                <a:solidFill>
                  <a:prstClr val="black"/>
                </a:solidFill>
              </a:rPr>
              <a:t> инфекции </a:t>
            </a:r>
            <a:r>
              <a:rPr lang="en-US" sz="1100" dirty="0" smtClean="0">
                <a:solidFill>
                  <a:prstClr val="black"/>
                </a:solidFill>
              </a:rPr>
              <a:t>COVID-19</a:t>
            </a:r>
            <a:r>
              <a:rPr lang="ru-RU" sz="1100" dirty="0" smtClean="0">
                <a:solidFill>
                  <a:prstClr val="black"/>
                </a:solidFill>
              </a:rPr>
              <a:t>. </a:t>
            </a:r>
            <a:r>
              <a:rPr lang="ru-RU" sz="1100" dirty="0">
                <a:solidFill>
                  <a:prstClr val="black"/>
                </a:solidFill>
              </a:rPr>
              <a:t>МЗ </a:t>
            </a:r>
            <a:r>
              <a:rPr lang="ru-RU" sz="1100" dirty="0" smtClean="0">
                <a:solidFill>
                  <a:prstClr val="black"/>
                </a:solidFill>
              </a:rPr>
              <a:t>РФ. </a:t>
            </a:r>
            <a:r>
              <a:rPr lang="ru-RU" sz="1100" dirty="0">
                <a:solidFill>
                  <a:prstClr val="black"/>
                </a:solidFill>
              </a:rPr>
              <a:t>Версия </a:t>
            </a:r>
            <a:r>
              <a:rPr lang="ru-RU" sz="1100" dirty="0" smtClean="0">
                <a:solidFill>
                  <a:prstClr val="black"/>
                </a:solidFill>
              </a:rPr>
              <a:t>6 </a:t>
            </a:r>
            <a:r>
              <a:rPr lang="ru-RU" sz="1100" dirty="0">
                <a:solidFill>
                  <a:prstClr val="black"/>
                </a:solidFill>
              </a:rPr>
              <a:t>(</a:t>
            </a:r>
            <a:r>
              <a:rPr lang="ru-RU" sz="1100" dirty="0" smtClean="0">
                <a:solidFill>
                  <a:prstClr val="black"/>
                </a:solidFill>
              </a:rPr>
              <a:t>28.04.2020</a:t>
            </a:r>
            <a:r>
              <a:rPr lang="ru-RU" sz="1100" dirty="0">
                <a:solidFill>
                  <a:prstClr val="black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9326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93AD5F2-8026-4D85-932C-878C7D24F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59060"/>
            <a:ext cx="7543800" cy="50602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SARS-CoV-2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578138E-8FF1-431A-90AC-4359996C8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321" y="925639"/>
            <a:ext cx="4742336" cy="5370110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ru-RU" sz="2000" dirty="0"/>
              <a:t>SARS-CoV-2  - одноцепочечный  РНК-содержащий  вирус,  относится  к  семейству </a:t>
            </a:r>
            <a:r>
              <a:rPr lang="ru-RU" sz="2000" dirty="0" err="1"/>
              <a:t>Coronaviridae</a:t>
            </a:r>
            <a:r>
              <a:rPr lang="ru-RU" sz="2000" dirty="0"/>
              <a:t>, линия </a:t>
            </a:r>
            <a:r>
              <a:rPr lang="ru-RU" sz="2000" dirty="0" err="1"/>
              <a:t>Beta-CoV</a:t>
            </a:r>
            <a:r>
              <a:rPr lang="ru-RU" sz="2000" dirty="0"/>
              <a:t> B. </a:t>
            </a:r>
          </a:p>
          <a:p>
            <a:r>
              <a:rPr lang="ru-RU" sz="2000" dirty="0"/>
              <a:t>II группа патогенности,  как  и  вирусы SARS-</a:t>
            </a:r>
            <a:r>
              <a:rPr lang="ru-RU" sz="2000" dirty="0" err="1"/>
              <a:t>CoV</a:t>
            </a:r>
            <a:r>
              <a:rPr lang="ru-RU" sz="2000" dirty="0"/>
              <a:t>, </a:t>
            </a:r>
            <a:r>
              <a:rPr lang="ru-RU" sz="2000" dirty="0" smtClean="0"/>
              <a:t>MERS-</a:t>
            </a:r>
            <a:r>
              <a:rPr lang="ru-RU" sz="2000" dirty="0" err="1" smtClean="0"/>
              <a:t>CoV</a:t>
            </a:r>
            <a:r>
              <a:rPr lang="ru-RU" sz="2000" dirty="0" smtClean="0"/>
              <a:t>, возбудитель сибирской язвы, холеры, бешенства, ящура.  </a:t>
            </a:r>
            <a:endParaRPr lang="ru-RU" sz="2000" dirty="0"/>
          </a:p>
          <a:p>
            <a:r>
              <a:rPr lang="ru-RU" sz="2000" dirty="0" smtClean="0"/>
              <a:t>2 типа SARS-CoV-2: </a:t>
            </a:r>
          </a:p>
          <a:p>
            <a:pPr>
              <a:buFontTx/>
              <a:buChar char="-"/>
            </a:pPr>
            <a:r>
              <a:rPr lang="ru-RU" sz="2000" dirty="0" smtClean="0"/>
              <a:t>тип </a:t>
            </a:r>
            <a:r>
              <a:rPr lang="ru-RU" sz="2000" dirty="0"/>
              <a:t>L (на который приходится 70%) преобладал в первые дни эпидемии в Китае, но на его долю приходилось меньше штаммов за пределами Ухани</a:t>
            </a:r>
            <a:endParaRPr lang="ru-RU" sz="2000" dirty="0" smtClean="0"/>
          </a:p>
          <a:p>
            <a:pPr>
              <a:buFontTx/>
              <a:buChar char="-"/>
            </a:pPr>
            <a:r>
              <a:rPr lang="ru-RU" sz="2000" dirty="0" smtClean="0"/>
              <a:t>тип </a:t>
            </a:r>
            <a:r>
              <a:rPr lang="ru-RU" sz="2000" dirty="0"/>
              <a:t>S (на который приходится </a:t>
            </a:r>
            <a:r>
              <a:rPr lang="ru-RU" sz="2000" dirty="0" smtClean="0"/>
              <a:t>30%). Клиническое значение </a:t>
            </a:r>
            <a:r>
              <a:rPr lang="ru-RU" sz="2000" dirty="0"/>
              <a:t>этих </a:t>
            </a:r>
            <a:r>
              <a:rPr lang="ru-RU" sz="2000" dirty="0" smtClean="0"/>
              <a:t>типов до конца не определено.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744581" y="6161321"/>
            <a:ext cx="5388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Временные методические рекомендации по профилактике, диагностике и</a:t>
            </a:r>
          </a:p>
          <a:p>
            <a:r>
              <a:rPr lang="ru-RU" sz="1100" dirty="0" smtClean="0"/>
              <a:t>лечению новой </a:t>
            </a:r>
            <a:r>
              <a:rPr lang="ru-RU" sz="1100" dirty="0" err="1" smtClean="0"/>
              <a:t>коронавирусной</a:t>
            </a:r>
            <a:r>
              <a:rPr lang="ru-RU" sz="1100" dirty="0" smtClean="0"/>
              <a:t> инфекции </a:t>
            </a:r>
            <a:r>
              <a:rPr lang="en-US" sz="1100" dirty="0" smtClean="0"/>
              <a:t>COVID-19</a:t>
            </a:r>
            <a:r>
              <a:rPr lang="ru-RU" sz="1100" dirty="0" smtClean="0"/>
              <a:t>. </a:t>
            </a:r>
            <a:r>
              <a:rPr lang="ru-RU" sz="1100" dirty="0"/>
              <a:t>МЗ </a:t>
            </a:r>
            <a:r>
              <a:rPr lang="ru-RU" sz="1100" dirty="0" smtClean="0"/>
              <a:t>РФ. </a:t>
            </a:r>
            <a:r>
              <a:rPr lang="ru-RU" sz="1100" dirty="0"/>
              <a:t>Версия </a:t>
            </a:r>
            <a:r>
              <a:rPr lang="ru-RU" sz="1100" dirty="0" smtClean="0"/>
              <a:t>6 </a:t>
            </a:r>
            <a:r>
              <a:rPr lang="ru-RU" sz="1100" dirty="0"/>
              <a:t>(</a:t>
            </a:r>
            <a:r>
              <a:rPr lang="ru-RU" sz="1100" dirty="0" smtClean="0"/>
              <a:t>28.04.2020)</a:t>
            </a:r>
          </a:p>
          <a:p>
            <a:r>
              <a:rPr lang="en-US" sz="1100" dirty="0">
                <a:hlinkClick r:id="rId3"/>
              </a:rPr>
              <a:t>https://www.uptodate.com/contents/coronavirus-disease-2019-covid-19-epidemiology-virology-clinical-features-diagnosis-and-prevention</a:t>
            </a:r>
            <a:endParaRPr lang="ru-RU" sz="11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571" y="1705970"/>
            <a:ext cx="2562787" cy="30980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93344" y="2006214"/>
            <a:ext cx="947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Spike</a:t>
            </a:r>
          </a:p>
          <a:p>
            <a:pPr algn="ctr"/>
            <a:r>
              <a:rPr lang="ru-RU" sz="1200" dirty="0"/>
              <a:t>б</a:t>
            </a:r>
            <a:r>
              <a:rPr lang="ru-RU" sz="1200" dirty="0" smtClean="0"/>
              <a:t>елок </a:t>
            </a:r>
          </a:p>
          <a:p>
            <a:pPr algn="ctr"/>
            <a:r>
              <a:rPr lang="ru-RU" sz="1200" dirty="0" smtClean="0"/>
              <a:t>(100 копий)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8128452" y="2608995"/>
            <a:ext cx="10814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/>
              <a:t>Мембранный</a:t>
            </a:r>
          </a:p>
          <a:p>
            <a:pPr algn="ctr"/>
            <a:r>
              <a:rPr lang="ru-RU" sz="1200" dirty="0"/>
              <a:t>б</a:t>
            </a:r>
            <a:r>
              <a:rPr lang="ru-RU" sz="1200" dirty="0" smtClean="0"/>
              <a:t>елок </a:t>
            </a:r>
          </a:p>
          <a:p>
            <a:pPr algn="ctr"/>
            <a:r>
              <a:rPr lang="ru-RU" sz="1200" dirty="0" smtClean="0"/>
              <a:t>(2000 копий)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8209868" y="3170830"/>
            <a:ext cx="868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Envelope</a:t>
            </a:r>
            <a:endParaRPr lang="ru-RU" sz="1200" dirty="0" smtClean="0"/>
          </a:p>
          <a:p>
            <a:pPr algn="ctr"/>
            <a:r>
              <a:rPr lang="ru-RU" sz="1200" dirty="0"/>
              <a:t>б</a:t>
            </a:r>
            <a:r>
              <a:rPr lang="ru-RU" sz="1200" dirty="0" smtClean="0"/>
              <a:t>елок </a:t>
            </a:r>
          </a:p>
          <a:p>
            <a:pPr algn="ctr"/>
            <a:r>
              <a:rPr lang="ru-RU" sz="1200" dirty="0" smtClean="0"/>
              <a:t>(20 копий)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8276084" y="4060211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/>
              <a:t>Липидная </a:t>
            </a:r>
          </a:p>
          <a:p>
            <a:pPr algn="ctr"/>
            <a:r>
              <a:rPr lang="ru-RU" sz="1200" dirty="0" smtClean="0"/>
              <a:t>мембрана</a:t>
            </a:r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4994120" y="2133596"/>
            <a:ext cx="1213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/>
              <a:t>Белок </a:t>
            </a:r>
          </a:p>
          <a:p>
            <a:pPr algn="ctr"/>
            <a:r>
              <a:rPr lang="ru-RU" sz="1200" dirty="0" err="1" smtClean="0"/>
              <a:t>нуклеокапсида</a:t>
            </a:r>
            <a:r>
              <a:rPr lang="ru-RU" sz="1200" dirty="0" smtClean="0"/>
              <a:t> </a:t>
            </a:r>
          </a:p>
          <a:p>
            <a:pPr algn="ctr"/>
            <a:r>
              <a:rPr lang="ru-RU" sz="1200" dirty="0" smtClean="0"/>
              <a:t>(1000 копий)</a:t>
            </a:r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4973761" y="3050276"/>
            <a:ext cx="1340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err="1" smtClean="0"/>
              <a:t>Одноцепочечная</a:t>
            </a:r>
            <a:r>
              <a:rPr lang="ru-RU" sz="1200" dirty="0" smtClean="0"/>
              <a:t> </a:t>
            </a:r>
          </a:p>
          <a:p>
            <a:pPr algn="ctr"/>
            <a:r>
              <a:rPr lang="ru-RU" sz="1200" dirty="0" smtClean="0"/>
              <a:t>РНК</a:t>
            </a:r>
            <a:endParaRPr lang="ru-RU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5396168" y="4158024"/>
            <a:ext cx="800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/>
              <a:t>АПФ2</a:t>
            </a:r>
          </a:p>
          <a:p>
            <a:pPr algn="ctr"/>
            <a:r>
              <a:rPr lang="ru-RU" sz="1200" dirty="0" smtClean="0"/>
              <a:t>рецептор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9756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8914651"/>
              </p:ext>
            </p:extLst>
          </p:nvPr>
        </p:nvGraphicFramePr>
        <p:xfrm>
          <a:off x="0" y="451440"/>
          <a:ext cx="9144000" cy="633231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03648"/>
                <a:gridCol w="7740352"/>
              </a:tblGrid>
              <a:tr h="28943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Дата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Событие</a:t>
                      </a:r>
                      <a:endParaRPr lang="ru-RU" sz="1400" dirty="0"/>
                    </a:p>
                  </a:txBody>
                  <a:tcPr/>
                </a:tc>
              </a:tr>
              <a:tr h="69465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Конец октября-ноябрь 2019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Присутствие </a:t>
                      </a:r>
                      <a:r>
                        <a:rPr lang="ru-RU" sz="1400" b="0" i="0" dirty="0" smtClean="0"/>
                        <a:t>СOVID-19 в Италии,</a:t>
                      </a:r>
                      <a:r>
                        <a:rPr lang="ru-RU" sz="1400" b="0" i="0" baseline="0" dirty="0" smtClean="0"/>
                        <a:t> по данным в</a:t>
                      </a:r>
                      <a:r>
                        <a:rPr lang="ru-RU" sz="1400" b="0" i="0" dirty="0" smtClean="0"/>
                        <a:t>ирусологов </a:t>
                      </a:r>
                      <a:r>
                        <a:rPr lang="ru-RU" sz="1400" dirty="0" smtClean="0"/>
                        <a:t>из Университета Милана и миланского госпиталя Сакко на основании картирование генома и медицинской статистики о нетипичных вспышках тяжелой пневмонии</a:t>
                      </a:r>
                      <a:endParaRPr lang="ru-RU" sz="1400" dirty="0"/>
                    </a:p>
                  </a:txBody>
                  <a:tcPr/>
                </a:tc>
              </a:tr>
              <a:tr h="31627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17 ноября 2019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Ретроспективно</a:t>
                      </a:r>
                      <a:r>
                        <a:rPr lang="ru-RU" sz="1400" baseline="0" dirty="0" smtClean="0"/>
                        <a:t> идентифицирован первый пациент в Китае, по</a:t>
                      </a:r>
                      <a:r>
                        <a:rPr lang="ru-RU" sz="1400" dirty="0" smtClean="0"/>
                        <a:t> данным </a:t>
                      </a:r>
                      <a:r>
                        <a:rPr lang="ru-RU" sz="1400" dirty="0" err="1" smtClean="0"/>
                        <a:t>South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China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Morning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Post</a:t>
                      </a:r>
                      <a:endParaRPr lang="ru-RU" sz="1400" dirty="0" smtClean="0"/>
                    </a:p>
                  </a:txBody>
                  <a:tcPr/>
                </a:tc>
              </a:tr>
              <a:tr h="492045">
                <a:tc>
                  <a:txBody>
                    <a:bodyPr/>
                    <a:lstStyle/>
                    <a:p>
                      <a:r>
                        <a:rPr lang="ru-RU" sz="1400" b="1" i="0" dirty="0" smtClean="0"/>
                        <a:t>1 декабря 2019</a:t>
                      </a:r>
                      <a:endParaRPr lang="ru-RU" sz="14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Официальная дата начала эпидемии в Китае: был установлен первый пациент с необычными симптомами </a:t>
                      </a:r>
                    </a:p>
                  </a:txBody>
                  <a:tcPr/>
                </a:tc>
              </a:tr>
              <a:tr h="694652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 декабря 2019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Власти Китая проинформировали ВОЗ о вспышке новой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коронавирусной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инфекции с эпицентром в городе Ухань (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 млн населения, провинция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Хубэй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– 84%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заболеваших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 КНР), возбудителю которой было дано временное название </a:t>
                      </a:r>
                      <a:r>
                        <a:rPr lang="ru-RU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2019-nCoV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</a:tr>
              <a:tr h="28943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22 января 2020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Ухань закрыт на карантин</a:t>
                      </a:r>
                    </a:p>
                  </a:txBody>
                  <a:tcPr/>
                </a:tc>
              </a:tr>
              <a:tr h="28943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24 января 2020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Прилегающие к Уханю городские округа закрыты на карантин</a:t>
                      </a:r>
                    </a:p>
                  </a:txBody>
                  <a:tcPr/>
                </a:tc>
              </a:tr>
              <a:tr h="49204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30</a:t>
                      </a:r>
                      <a:r>
                        <a:rPr lang="ru-RU" sz="1400" baseline="0" dirty="0" smtClean="0"/>
                        <a:t> января 2020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 признала вспышку новой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коронавирусной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инфекции чрезвычайной ситуацией,</a:t>
                      </a:r>
                      <a:r>
                        <a:rPr lang="ru-RU" sz="1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имеющей международное значение</a:t>
                      </a:r>
                      <a:endParaRPr lang="ru-RU" sz="1400" u="non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099866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 февраля 2020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Всемирная организация здравоохранения (ВОЗ) присвоила официальное название инфекции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COVID-19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 Китайские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ученые выделили возбудителя – новый </a:t>
                      </a:r>
                      <a:r>
                        <a:rPr lang="ru-RU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коронавирус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(7 </a:t>
                      </a:r>
                      <a:r>
                        <a:rPr lang="ru-RU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коронавирус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патогенный для человека).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Международный комитет по таксономии вирусов присвоил официальное название возбудителю инфекции –</a:t>
                      </a:r>
                      <a:r>
                        <a:rPr lang="ru-RU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SARS-CoV-2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</a:tr>
              <a:tr h="2894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11 марта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 объявила, что вспышка приобрела характер </a:t>
                      </a:r>
                      <a:r>
                        <a:rPr lang="ru-RU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пандемии</a:t>
                      </a:r>
                      <a:endParaRPr lang="ru-RU" sz="1400" b="1" dirty="0"/>
                    </a:p>
                  </a:txBody>
                  <a:tcPr/>
                </a:tc>
              </a:tr>
              <a:tr h="28943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13 марта 2020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Центром  пандемии стала Европа</a:t>
                      </a:r>
                      <a:endParaRPr lang="ru-RU" sz="1400" dirty="0"/>
                    </a:p>
                  </a:txBody>
                  <a:tcPr/>
                </a:tc>
              </a:tr>
              <a:tr h="492045"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 марта 2020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Власти Китая сняли большинство ранее введённых ограничений социального и экономического характера, признав, что распространение вируса в этой стране «в основном блокировано»</a:t>
                      </a:r>
                      <a:endParaRPr lang="ru-RU" sz="1400" dirty="0"/>
                    </a:p>
                  </a:txBody>
                  <a:tcPr/>
                </a:tc>
              </a:tr>
              <a:tr h="31627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31 января 2020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Первые 2 случая в РФ у двух граждан Китая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3"/>
          <p:cNvSpPr txBox="1">
            <a:spLocks/>
          </p:cNvSpPr>
          <p:nvPr/>
        </p:nvSpPr>
        <p:spPr>
          <a:xfrm>
            <a:off x="645740" y="-301476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4F81BD">
                    <a:lumMod val="75000"/>
                  </a:srgbClr>
                </a:solidFill>
              </a:rPr>
              <a:t>Историческая справка по </a:t>
            </a:r>
            <a:r>
              <a:rPr lang="en-US" sz="3200" dirty="0" smtClean="0">
                <a:solidFill>
                  <a:srgbClr val="4F81BD">
                    <a:lumMod val="75000"/>
                  </a:srgbClr>
                </a:solidFill>
              </a:rPr>
              <a:t>COVID-19</a:t>
            </a:r>
            <a:endParaRPr lang="ru-RU" sz="3200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11902" y="6677635"/>
            <a:ext cx="3315331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750" dirty="0">
                <a:solidFill>
                  <a:prstClr val="black"/>
                </a:solidFill>
              </a:rPr>
              <a:t>https://www.rbc.ru/opinions/society/30/03/2020/5e7dbfa79a7947b91d218143</a:t>
            </a:r>
            <a:endParaRPr lang="ru-RU" sz="7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17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11706" t="29687" r="40887" b="34156"/>
          <a:stretch/>
        </p:blipFill>
        <p:spPr>
          <a:xfrm>
            <a:off x="5911182" y="-9"/>
            <a:ext cx="3232824" cy="1386263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14395" y="-134224"/>
            <a:ext cx="660552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Эпидемиологическая</a:t>
            </a:r>
            <a:endParaRPr lang="en-US" sz="2800" dirty="0" smtClean="0"/>
          </a:p>
          <a:p>
            <a:r>
              <a:rPr lang="ru-RU" sz="2800" dirty="0" smtClean="0"/>
              <a:t>ситуация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401680" y="863034"/>
            <a:ext cx="3427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hlinkClick r:id="rId3"/>
              </a:rPr>
              <a:t>https</a:t>
            </a:r>
            <a:r>
              <a:rPr lang="en-US" sz="1200" dirty="0">
                <a:hlinkClick r:id="rId3"/>
              </a:rPr>
              <a:t>://www.worldometers.info/coronavirus</a:t>
            </a:r>
            <a:r>
              <a:rPr lang="en-US" sz="1200" dirty="0" smtClean="0">
                <a:hlinkClick r:id="rId3"/>
              </a:rPr>
              <a:t>/</a:t>
            </a:r>
            <a:endParaRPr lang="ru-RU" sz="1200" dirty="0" smtClean="0"/>
          </a:p>
          <a:p>
            <a:pPr algn="ctr"/>
            <a:r>
              <a:rPr lang="en-US" sz="1200" dirty="0">
                <a:hlinkClick r:id="rId4"/>
              </a:rPr>
              <a:t>https://coronavirus-monitor.ru/coronavirus-v-rossii/</a:t>
            </a:r>
            <a:endParaRPr lang="ru-RU" sz="1200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5523" t="22325" r="1343" b="47708"/>
          <a:stretch/>
        </p:blipFill>
        <p:spPr>
          <a:xfrm>
            <a:off x="13647" y="5158529"/>
            <a:ext cx="9130355" cy="16517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rcRect l="31070" t="32443" r="27606" b="23565"/>
          <a:stretch/>
        </p:blipFill>
        <p:spPr>
          <a:xfrm>
            <a:off x="-36866" y="0"/>
            <a:ext cx="2418299" cy="14474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27297" y="-68241"/>
            <a:ext cx="1132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213 c</a:t>
            </a:r>
            <a:r>
              <a:rPr lang="ru-RU" dirty="0" err="1" smtClean="0"/>
              <a:t>тран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/>
          <a:srcRect l="5658" t="16768" r="1315" b="15598"/>
          <a:stretch/>
        </p:blipFill>
        <p:spPr>
          <a:xfrm>
            <a:off x="16205" y="1454495"/>
            <a:ext cx="9157111" cy="374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96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8684" t="31277" r="1579" b="8108"/>
          <a:stretch/>
        </p:blipFill>
        <p:spPr>
          <a:xfrm>
            <a:off x="-1018" y="757983"/>
            <a:ext cx="9120959" cy="38982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4602" t="20953" r="21667" b="7370"/>
          <a:stretch/>
        </p:blipFill>
        <p:spPr>
          <a:xfrm>
            <a:off x="621076" y="4857540"/>
            <a:ext cx="3660097" cy="20004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4478" t="21794" r="22090" b="7857"/>
          <a:stretch/>
        </p:blipFill>
        <p:spPr>
          <a:xfrm>
            <a:off x="5150040" y="4868814"/>
            <a:ext cx="3707357" cy="19968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8939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Карта распространения </a:t>
            </a:r>
            <a:r>
              <a:rPr lang="ru-RU" sz="3200" dirty="0" err="1" smtClean="0"/>
              <a:t>коронавируса</a:t>
            </a:r>
            <a:r>
              <a:rPr lang="ru-RU" sz="3200" dirty="0" smtClean="0"/>
              <a:t> в РФ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580112" y="4333790"/>
            <a:ext cx="34272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https://coronavirus-monitor.ru/coronavirus-v-rossii/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40839" y="3609474"/>
            <a:ext cx="1127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Активных</a:t>
            </a:r>
          </a:p>
          <a:p>
            <a:pPr algn="ctr"/>
            <a:r>
              <a:rPr lang="ru-RU" dirty="0" smtClean="0"/>
              <a:t>234856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4478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99380" y="10988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Эпидемиология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COVID-19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0" y="1052736"/>
            <a:ext cx="9180512" cy="2611628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Основной источник инфекции в настоящее время </a:t>
            </a:r>
            <a:r>
              <a:rPr lang="ru-RU" sz="1600" dirty="0" smtClean="0"/>
              <a:t>– больной человек, в том числе бессимптомный и во время инкубационного периода</a:t>
            </a:r>
            <a:r>
              <a:rPr lang="ru-RU" sz="1600" dirty="0"/>
              <a:t>. </a:t>
            </a:r>
          </a:p>
          <a:p>
            <a:r>
              <a:rPr lang="ru-RU" sz="1600" b="1" dirty="0" smtClean="0"/>
              <a:t>Инкубационный </a:t>
            </a:r>
            <a:r>
              <a:rPr lang="ru-RU" sz="1600" b="1" dirty="0"/>
              <a:t>период </a:t>
            </a:r>
            <a:r>
              <a:rPr lang="ru-RU" sz="1600" dirty="0"/>
              <a:t>— </a:t>
            </a:r>
            <a:r>
              <a:rPr lang="ru-RU" sz="1600" dirty="0" smtClean="0"/>
              <a:t>от 2 до </a:t>
            </a:r>
            <a:r>
              <a:rPr lang="ru-RU" sz="1600" dirty="0"/>
              <a:t>14 </a:t>
            </a:r>
            <a:r>
              <a:rPr lang="ru-RU" sz="1600" dirty="0" smtClean="0"/>
              <a:t>суток, в среднем </a:t>
            </a:r>
            <a:r>
              <a:rPr lang="ru-RU" sz="1600" b="1" dirty="0" smtClean="0"/>
              <a:t>5 суток</a:t>
            </a:r>
            <a:r>
              <a:rPr lang="en-US" sz="1600" b="1" dirty="0" smtClean="0"/>
              <a:t>*</a:t>
            </a:r>
            <a:r>
              <a:rPr lang="ru-RU" sz="1600" b="1" dirty="0" smtClean="0"/>
              <a:t> </a:t>
            </a:r>
            <a:r>
              <a:rPr lang="ru-RU" sz="1600" dirty="0" smtClean="0"/>
              <a:t>после инфицирования, у 5% может быть </a:t>
            </a:r>
            <a:r>
              <a:rPr lang="en-US" sz="1600" dirty="0" smtClean="0"/>
              <a:t>&gt;14 </a:t>
            </a:r>
            <a:r>
              <a:rPr lang="ru-RU" sz="1600" dirty="0" smtClean="0"/>
              <a:t>до 19-27 суток </a:t>
            </a:r>
            <a:r>
              <a:rPr lang="ru-RU" sz="1600" dirty="0">
                <a:latin typeface="+mj-lt"/>
                <a:cs typeface="Arial"/>
              </a:rPr>
              <a:t>от момента контакта с заболевшим SARS-CoV-2</a:t>
            </a:r>
            <a:r>
              <a:rPr lang="ru-RU" sz="1600" dirty="0" smtClean="0">
                <a:latin typeface="+mj-lt"/>
              </a:rPr>
              <a:t>. </a:t>
            </a:r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pPr algn="just">
              <a:buFont typeface="Wingdings" pitchFamily="2" charset="2"/>
              <a:buChar char="§"/>
            </a:pPr>
            <a:r>
              <a:rPr lang="ru-RU" sz="1600" dirty="0" smtClean="0"/>
              <a:t>Входные </a:t>
            </a:r>
            <a:r>
              <a:rPr lang="ru-RU" sz="1600" dirty="0"/>
              <a:t>ворота возбудителя – эпителий </a:t>
            </a:r>
            <a:r>
              <a:rPr lang="ru-RU" sz="1600" dirty="0" smtClean="0"/>
              <a:t>ВДП, ЖКТ. </a:t>
            </a:r>
            <a:endParaRPr lang="ru-RU" sz="1600" b="1" i="1" dirty="0"/>
          </a:p>
          <a:p>
            <a:pPr algn="just">
              <a:buFont typeface="Wingdings" pitchFamily="2" charset="2"/>
              <a:buChar char="§"/>
            </a:pP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6677635"/>
            <a:ext cx="3315331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750" dirty="0">
                <a:solidFill>
                  <a:prstClr val="black"/>
                </a:solidFill>
              </a:rPr>
              <a:t>https://www.rbc.ru/opinions/society/30/03/2020/5e7dbfa79a7947b91d218143</a:t>
            </a:r>
            <a:endParaRPr lang="ru-RU" sz="750" dirty="0">
              <a:solidFill>
                <a:prstClr val="black"/>
              </a:solidFill>
            </a:endParaRPr>
          </a:p>
        </p:txBody>
      </p:sp>
      <p:pic>
        <p:nvPicPr>
          <p:cNvPr id="5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51" y="0"/>
            <a:ext cx="1626223" cy="1033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/>
          <p:cNvSpPr/>
          <p:nvPr/>
        </p:nvSpPr>
        <p:spPr>
          <a:xfrm>
            <a:off x="900264" y="6159144"/>
            <a:ext cx="72342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latin typeface="Arial"/>
                <a:cs typeface="Arial"/>
              </a:rPr>
              <a:t>FDA*</a:t>
            </a:r>
            <a:r>
              <a:rPr lang="ru-RU" sz="800" dirty="0" smtClean="0">
                <a:latin typeface="Arial"/>
                <a:cs typeface="Arial"/>
              </a:rPr>
              <a:t> </a:t>
            </a:r>
            <a:r>
              <a:rPr lang="en-US" sz="800" dirty="0"/>
              <a:t>csb.mgh.harvard.edu</a:t>
            </a:r>
            <a:endParaRPr lang="ru-RU" sz="800" dirty="0" smtClean="0">
              <a:latin typeface="Arial"/>
              <a:cs typeface="Arial"/>
            </a:endParaRPr>
          </a:p>
          <a:p>
            <a:r>
              <a:rPr lang="en-US" sz="800" dirty="0" smtClean="0">
                <a:latin typeface="Arial"/>
                <a:cs typeface="Arial"/>
              </a:rPr>
              <a:t>Chan  JF-W,  et al.  Lancet. 2020;395(10223):514-523.</a:t>
            </a:r>
            <a:endParaRPr lang="ru-RU" sz="800" dirty="0" smtClean="0">
              <a:latin typeface="Arial"/>
              <a:cs typeface="Arial"/>
            </a:endParaRPr>
          </a:p>
          <a:p>
            <a:r>
              <a:rPr lang="en-US" sz="800" dirty="0" smtClean="0">
                <a:latin typeface="Arial"/>
                <a:cs typeface="Arial"/>
              </a:rPr>
              <a:t>Backer  JA.</a:t>
            </a:r>
            <a:r>
              <a:rPr lang="ru-RU" sz="800" dirty="0" smtClean="0">
                <a:latin typeface="Arial"/>
                <a:cs typeface="Arial"/>
              </a:rPr>
              <a:t> </a:t>
            </a:r>
            <a:r>
              <a:rPr lang="en-US" sz="800" dirty="0">
                <a:latin typeface="Arial"/>
                <a:cs typeface="Arial"/>
              </a:rPr>
              <a:t>e</a:t>
            </a:r>
            <a:r>
              <a:rPr lang="en-US" sz="800" dirty="0" smtClean="0">
                <a:latin typeface="Arial"/>
                <a:cs typeface="Arial"/>
              </a:rPr>
              <a:t>t al  Euro </a:t>
            </a:r>
            <a:r>
              <a:rPr lang="en-US" sz="800" dirty="0" err="1" smtClean="0">
                <a:latin typeface="Arial"/>
                <a:cs typeface="Arial"/>
              </a:rPr>
              <a:t>Surveill</a:t>
            </a:r>
            <a:r>
              <a:rPr lang="en-US" sz="800" dirty="0" smtClean="0">
                <a:latin typeface="Arial"/>
                <a:cs typeface="Arial"/>
              </a:rPr>
              <a:t>. 2020;25(5):2000062. </a:t>
            </a:r>
            <a:endParaRPr lang="ru-RU" sz="800" dirty="0" smtClean="0">
              <a:latin typeface="Arial"/>
              <a:cs typeface="Arial"/>
            </a:endParaRPr>
          </a:p>
          <a:p>
            <a:r>
              <a:rPr lang="ru-RU" sz="800" dirty="0" err="1" smtClean="0">
                <a:latin typeface="Arial"/>
                <a:cs typeface="Arial"/>
              </a:rPr>
              <a:t>He</a:t>
            </a:r>
            <a:r>
              <a:rPr lang="ru-RU" sz="800" dirty="0" smtClean="0">
                <a:latin typeface="Arial"/>
                <a:cs typeface="Arial"/>
              </a:rPr>
              <a:t> </a:t>
            </a:r>
            <a:r>
              <a:rPr lang="ru-RU" sz="800" dirty="0" err="1" smtClean="0">
                <a:latin typeface="Arial"/>
                <a:cs typeface="Arial"/>
              </a:rPr>
              <a:t>X</a:t>
            </a:r>
            <a:r>
              <a:rPr lang="ru-RU" sz="800" dirty="0" smtClean="0">
                <a:latin typeface="Arial"/>
                <a:cs typeface="Arial"/>
              </a:rPr>
              <a:t> </a:t>
            </a:r>
            <a:r>
              <a:rPr lang="ru-RU" sz="800" dirty="0" err="1" smtClean="0">
                <a:latin typeface="Arial"/>
                <a:cs typeface="Arial"/>
              </a:rPr>
              <a:t>et</a:t>
            </a:r>
            <a:r>
              <a:rPr lang="ru-RU" sz="800" dirty="0" smtClean="0">
                <a:latin typeface="Arial"/>
                <a:cs typeface="Arial"/>
              </a:rPr>
              <a:t> </a:t>
            </a:r>
            <a:r>
              <a:rPr lang="ru-RU" sz="800" dirty="0" err="1" smtClean="0">
                <a:latin typeface="Arial"/>
                <a:cs typeface="Arial"/>
              </a:rPr>
              <a:t>al</a:t>
            </a:r>
            <a:r>
              <a:rPr lang="ru-RU" sz="800" dirty="0" smtClean="0">
                <a:latin typeface="Arial"/>
                <a:cs typeface="Arial"/>
              </a:rPr>
              <a:t>.  </a:t>
            </a:r>
            <a:r>
              <a:rPr lang="ru-RU" sz="800" i="1" dirty="0" err="1" smtClean="0">
                <a:latin typeface="Arial"/>
                <a:cs typeface="Arial"/>
              </a:rPr>
              <a:t>Nat</a:t>
            </a:r>
            <a:r>
              <a:rPr lang="ru-RU" sz="800" i="1" dirty="0" smtClean="0">
                <a:latin typeface="Arial"/>
                <a:cs typeface="Arial"/>
              </a:rPr>
              <a:t> </a:t>
            </a:r>
            <a:r>
              <a:rPr lang="ru-RU" sz="800" i="1" dirty="0" err="1" smtClean="0">
                <a:latin typeface="Arial"/>
                <a:cs typeface="Arial"/>
              </a:rPr>
              <a:t>Med</a:t>
            </a:r>
            <a:r>
              <a:rPr lang="ru-RU" sz="800" dirty="0" smtClean="0">
                <a:latin typeface="Arial"/>
                <a:cs typeface="Arial"/>
              </a:rPr>
              <a:t> 2020 </a:t>
            </a:r>
            <a:r>
              <a:rPr lang="ru-RU" sz="800" dirty="0" err="1" smtClean="0">
                <a:latin typeface="Arial"/>
                <a:cs typeface="Arial"/>
              </a:rPr>
              <a:t>Apr</a:t>
            </a:r>
            <a:r>
              <a:rPr lang="ru-RU" sz="800" dirty="0" smtClean="0">
                <a:latin typeface="Arial"/>
                <a:cs typeface="Arial"/>
              </a:rPr>
              <a:t> 15; [</a:t>
            </a:r>
            <a:r>
              <a:rPr lang="ru-RU" sz="800" dirty="0" err="1" smtClean="0">
                <a:latin typeface="Arial"/>
                <a:cs typeface="Arial"/>
              </a:rPr>
              <a:t>e-pub</a:t>
            </a:r>
            <a:r>
              <a:rPr lang="ru-RU" sz="800" dirty="0" smtClean="0">
                <a:latin typeface="Arial"/>
                <a:cs typeface="Arial"/>
              </a:rPr>
              <a:t>]. </a:t>
            </a:r>
            <a:endParaRPr lang="ru-RU" sz="800" dirty="0">
              <a:latin typeface="Arial"/>
              <a:cs typeface="Arial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64B4776-503B-42CB-9590-B9EDAF72B1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15"/>
          <a:stretch/>
        </p:blipFill>
        <p:spPr>
          <a:xfrm>
            <a:off x="341197" y="2047162"/>
            <a:ext cx="4290631" cy="349675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B9CD90F-458E-4E4E-976F-B3901A2995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86" b="39622"/>
          <a:stretch/>
        </p:blipFill>
        <p:spPr>
          <a:xfrm>
            <a:off x="6946710" y="12987"/>
            <a:ext cx="2197290" cy="10820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1315" y="5352846"/>
            <a:ext cx="8509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/>
              <a:t>Кашель</a:t>
            </a:r>
          </a:p>
          <a:p>
            <a:pPr algn="ctr"/>
            <a:r>
              <a:rPr lang="ru-RU" sz="1200" dirty="0" smtClean="0"/>
              <a:t>Чихание</a:t>
            </a:r>
          </a:p>
          <a:p>
            <a:pPr algn="ctr"/>
            <a:r>
              <a:rPr lang="en-US" sz="1200" dirty="0" smtClean="0"/>
              <a:t>&lt;2</a:t>
            </a:r>
            <a:r>
              <a:rPr lang="ru-RU" sz="1200" dirty="0" smtClean="0"/>
              <a:t> метров</a:t>
            </a:r>
            <a:endParaRPr lang="en-US" sz="12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526189" y="5341470"/>
            <a:ext cx="3072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/>
              <a:t>Прикосновение</a:t>
            </a:r>
          </a:p>
          <a:p>
            <a:pPr algn="ctr"/>
            <a:r>
              <a:rPr lang="ru-RU" sz="1200" dirty="0" smtClean="0"/>
              <a:t>Контаминированные</a:t>
            </a:r>
          </a:p>
          <a:p>
            <a:pPr algn="ctr"/>
            <a:r>
              <a:rPr lang="ru-RU" sz="1200" dirty="0" smtClean="0"/>
              <a:t> продукты, предметы обихода, поверхности</a:t>
            </a:r>
            <a:endParaRPr lang="en-US" sz="1200" dirty="0" smtClean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/>
          <a:srcRect t="12777"/>
          <a:stretch/>
        </p:blipFill>
        <p:spPr>
          <a:xfrm>
            <a:off x="4973025" y="2074458"/>
            <a:ext cx="4144749" cy="36495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73025" y="5658266"/>
            <a:ext cx="41447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Вирус жизнеспособен на поверхностях до 6 суток!!! Различные </a:t>
            </a:r>
            <a:r>
              <a:rPr lang="ru-RU" sz="1600" dirty="0"/>
              <a:t>дезинфицирующие </a:t>
            </a:r>
            <a:r>
              <a:rPr lang="ru-RU" sz="1600" dirty="0" smtClean="0"/>
              <a:t>средства</a:t>
            </a:r>
            <a:r>
              <a:rPr lang="en-US" sz="1600" dirty="0" smtClean="0"/>
              <a:t>, </a:t>
            </a:r>
            <a:r>
              <a:rPr lang="ru-RU" sz="1600" dirty="0" smtClean="0"/>
              <a:t>в </a:t>
            </a:r>
            <a:r>
              <a:rPr lang="ru-RU" sz="1600" dirty="0" err="1" smtClean="0"/>
              <a:t>т.ч</a:t>
            </a:r>
            <a:r>
              <a:rPr lang="ru-RU" sz="1600" dirty="0" smtClean="0"/>
              <a:t>. этанол 62-71% инактивируют SARS-CoV-2 </a:t>
            </a:r>
            <a:r>
              <a:rPr lang="ru-RU" sz="1600" dirty="0"/>
              <a:t>в течение </a:t>
            </a:r>
            <a:r>
              <a:rPr lang="ru-RU" sz="1600" dirty="0" smtClean="0"/>
              <a:t>1 </a:t>
            </a:r>
            <a:r>
              <a:rPr lang="ru-RU" sz="1600" dirty="0"/>
              <a:t>минуты</a:t>
            </a:r>
          </a:p>
        </p:txBody>
      </p:sp>
    </p:spTree>
    <p:extLst>
      <p:ext uri="{BB962C8B-B14F-4D97-AF65-F5344CB8AC3E}">
        <p14:creationId xmlns:p14="http://schemas.microsoft.com/office/powerpoint/2010/main" val="21320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A162096-C14A-45CC-B20E-C8AFE5CF6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99" y="21906"/>
            <a:ext cx="7543800" cy="836676"/>
          </a:xfrm>
        </p:spPr>
        <p:txBody>
          <a:bodyPr>
            <a:normAutofit/>
          </a:bodyPr>
          <a:lstStyle/>
          <a:p>
            <a:pPr algn="ctr"/>
            <a:r>
              <a:rPr lang="ru-RU" sz="2100" b="1" dirty="0">
                <a:latin typeface="+mn-lt"/>
              </a:rPr>
              <a:t>Временные интервалы проведения </a:t>
            </a:r>
            <a:r>
              <a:rPr lang="ru-RU" sz="2100" b="1" dirty="0" smtClean="0">
                <a:latin typeface="+mn-lt"/>
              </a:rPr>
              <a:t>тестов, </a:t>
            </a:r>
            <a:r>
              <a:rPr lang="ru-RU" sz="2100" b="1" dirty="0">
                <a:latin typeface="+mn-lt"/>
              </a:rPr>
              <a:t>показатели выявления </a:t>
            </a:r>
            <a:r>
              <a:rPr lang="ru-RU" sz="2100" b="1" dirty="0" smtClean="0">
                <a:latin typeface="+mn-lt"/>
              </a:rPr>
              <a:t>вируса и заразности</a:t>
            </a:r>
            <a:endParaRPr lang="ru-RU" sz="1500" b="1" dirty="0">
              <a:latin typeface="+mn-lt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44453C50-D187-4633-AD70-6B24D5F308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996287"/>
            <a:ext cx="9138991" cy="57477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30048" y="5686338"/>
            <a:ext cx="5513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Сероконверсия</a:t>
            </a:r>
            <a:r>
              <a:rPr lang="ru-RU" sz="1400" dirty="0" smtClean="0"/>
              <a:t> 5-10 день после начала симптомов</a:t>
            </a:r>
            <a:endParaRPr lang="ru-RU" sz="14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D6AFA3D-B9AA-464D-8581-45AA9896D816}"/>
              </a:ext>
            </a:extLst>
          </p:cNvPr>
          <p:cNvSpPr/>
          <p:nvPr/>
        </p:nvSpPr>
        <p:spPr>
          <a:xfrm>
            <a:off x="7043250" y="6602650"/>
            <a:ext cx="198002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hlinkClick r:id="rId4"/>
              </a:rPr>
              <a:t>https://medach.pro/post/2363</a:t>
            </a:r>
            <a:endParaRPr lang="ru-RU" sz="1000" dirty="0"/>
          </a:p>
        </p:txBody>
      </p:sp>
      <p:sp>
        <p:nvSpPr>
          <p:cNvPr id="6" name="Text Box 9"/>
          <p:cNvSpPr txBox="1"/>
          <p:nvPr/>
        </p:nvSpPr>
        <p:spPr>
          <a:xfrm>
            <a:off x="767751" y="1750949"/>
            <a:ext cx="2300302" cy="42570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Заразность 2,3 дня</a:t>
            </a:r>
            <a:r>
              <a:rPr lang="en-US" sz="1200" dirty="0" smtClean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ru-RU" sz="1200" dirty="0" smtClean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en-US" sz="1200" dirty="0" smtClean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 </a:t>
            </a:r>
            <a:r>
              <a:rPr lang="ru-RU" sz="1200" dirty="0" smtClean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дней</a:t>
            </a:r>
            <a:endParaRPr lang="en-US" sz="1200" b="1" dirty="0">
              <a:solidFill>
                <a:schemeClr val="accent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96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4902" y="35066"/>
            <a:ext cx="7657566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Частота выявления </a:t>
            </a:r>
            <a:r>
              <a:rPr lang="ru-RU" sz="3200" dirty="0" smtClean="0"/>
              <a:t>антител </a:t>
            </a:r>
            <a:br>
              <a:rPr lang="ru-RU" sz="3200" dirty="0" smtClean="0"/>
            </a:br>
            <a:r>
              <a:rPr lang="ru-RU" sz="3200" dirty="0" smtClean="0"/>
              <a:t>к </a:t>
            </a:r>
            <a:r>
              <a:rPr lang="en-US" sz="3200" dirty="0" smtClean="0"/>
              <a:t>SARS-CoV-2</a:t>
            </a:r>
            <a:endParaRPr lang="ru-RU" sz="3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35942787"/>
              </p:ext>
            </p:extLst>
          </p:nvPr>
        </p:nvGraphicFramePr>
        <p:xfrm>
          <a:off x="27298" y="1719285"/>
          <a:ext cx="9062114" cy="32283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19700"/>
                <a:gridCol w="1611854"/>
                <a:gridCol w="2556736"/>
                <a:gridCol w="347382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Страна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</a:t>
                      </a:r>
                      <a:r>
                        <a:rPr lang="ru-RU" baseline="0" dirty="0" smtClean="0"/>
                        <a:t> исследования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%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серопозитивных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Источник публикации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США,</a:t>
                      </a:r>
                      <a:r>
                        <a:rPr lang="ru-RU" baseline="0" dirty="0" smtClean="0"/>
                        <a:t> </a:t>
                      </a:r>
                      <a:r>
                        <a:rPr lang="en-US" baseline="0" dirty="0" smtClean="0"/>
                        <a:t>Boise, Idaho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29.04.2020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Ig G </a:t>
                      </a:r>
                      <a:r>
                        <a:rPr lang="ru-RU" dirty="0" smtClean="0"/>
                        <a:t>1,8% из 4856 человек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5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Entering the Era of SARS-CoV-2 Antibody Testing: More Questions than Answers</a:t>
                      </a:r>
                    </a:p>
                    <a:p>
                      <a:r>
                        <a:rPr lang="en-US" sz="1350" b="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Thomas </a:t>
                      </a:r>
                      <a:r>
                        <a:rPr lang="en-US" sz="1350" b="0" i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Glück</a:t>
                      </a:r>
                      <a:r>
                        <a:rPr lang="en-US" sz="1350" b="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, MD</a:t>
                      </a:r>
                      <a:r>
                        <a:rPr lang="en-US" sz="135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reviewing Bryan A et al. J </a:t>
                      </a:r>
                      <a:r>
                        <a:rPr lang="en-US" sz="135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Clin</a:t>
                      </a:r>
                      <a:r>
                        <a:rPr lang="en-US" sz="135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5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Microbiol</a:t>
                      </a:r>
                      <a:r>
                        <a:rPr lang="en-US" sz="135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2020 May 7 </a:t>
                      </a:r>
                      <a:r>
                        <a:rPr lang="en-US" sz="135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Theel</a:t>
                      </a:r>
                      <a:r>
                        <a:rPr lang="en-US" sz="135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ES et al. J </a:t>
                      </a:r>
                      <a:r>
                        <a:rPr lang="en-US" sz="135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Clin</a:t>
                      </a:r>
                      <a:r>
                        <a:rPr lang="en-US" sz="135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5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Microbiol</a:t>
                      </a:r>
                      <a:r>
                        <a:rPr lang="en-US" sz="135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2020 Apr 29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Испания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5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14% населения в Мадриде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hlinkClick r:id="rId4"/>
                        </a:rPr>
                        <a:t>https://www.bfm.ru/news/444372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10-20% населения в</a:t>
                      </a:r>
                      <a:r>
                        <a:rPr lang="ru-RU" sz="1350" b="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35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Лондоне</a:t>
                      </a:r>
                      <a:endParaRPr lang="ru-RU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hlinkClick r:id="rId4"/>
                        </a:rPr>
                        <a:t>https://www.bfm.ru/news/444372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РФ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/>
                        </a:rPr>
                        <a:t>23.05.2020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12,5% из 50 000 в Москве (в 10 раз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&gt;,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чем число заболевших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), 14% в РФ (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Vitro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4"/>
                        </a:rPr>
                        <a:t>https://www.bfm.ru/news/444372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766"/>
            <a:ext cx="1636926" cy="16369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60305" y="6509982"/>
            <a:ext cx="77094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hlinkClick r:id="rId6"/>
              </a:rPr>
              <a:t>https://www.who.int/news-room/commentaries/detail/immunity-passports-in-the-context-of-covid-19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1252" y="5349920"/>
            <a:ext cx="75608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ВОЗ: «По </a:t>
            </a:r>
            <a:r>
              <a:rPr lang="ru-RU" dirty="0"/>
              <a:t>состоянию на 24 апреля 2020 года ни одно исследование не оценивало, обеспечивает ли наличие антител к SARS-CoV-2 иммунитет к последующей инфекции этим вирусом у </a:t>
            </a:r>
            <a:r>
              <a:rPr lang="ru-RU" dirty="0" smtClean="0"/>
              <a:t>людей».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658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Дерево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3989</TotalTime>
  <Words>1752</Words>
  <Application>Microsoft Office PowerPoint</Application>
  <PresentationFormat>Экран (4:3)</PresentationFormat>
  <Paragraphs>226</Paragraphs>
  <Slides>17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17</vt:i4>
      </vt:variant>
    </vt:vector>
  </HeadingPairs>
  <TitlesOfParts>
    <vt:vector size="31" baseType="lpstr">
      <vt:lpstr>Arial</vt:lpstr>
      <vt:lpstr>Arial Narrow</vt:lpstr>
      <vt:lpstr>Calibri</vt:lpstr>
      <vt:lpstr>Calibri Light</vt:lpstr>
      <vt:lpstr>Cambria</vt:lpstr>
      <vt:lpstr>Rockwell</vt:lpstr>
      <vt:lpstr>Rockwell Condensed</vt:lpstr>
      <vt:lpstr>Tahoma</vt:lpstr>
      <vt:lpstr>Wingdings</vt:lpstr>
      <vt:lpstr>Тема Office</vt:lpstr>
      <vt:lpstr>1_Office Theme</vt:lpstr>
      <vt:lpstr>3_Тема Office</vt:lpstr>
      <vt:lpstr>4_Тема Office</vt:lpstr>
      <vt:lpstr>Дерево</vt:lpstr>
      <vt:lpstr>МОДЕЛИРОВАНИЕ ОСОБЕННОСТЕЙ  НОВОЙ КОРОНАВИРУСНОЙ ИНФЕКЦИИ COVID-19: медицинские аспекты</vt:lpstr>
      <vt:lpstr>Определение</vt:lpstr>
      <vt:lpstr>SARS-CoV-2 </vt:lpstr>
      <vt:lpstr>Презентация PowerPoint</vt:lpstr>
      <vt:lpstr>Презентация PowerPoint</vt:lpstr>
      <vt:lpstr>Карта распространения коронавируса в РФ</vt:lpstr>
      <vt:lpstr>Эпидемиология COVID-19</vt:lpstr>
      <vt:lpstr>Временные интервалы проведения тестов, показатели выявления вируса и заразности</vt:lpstr>
      <vt:lpstr>Частота выявления антител  к SARS-CoV-2</vt:lpstr>
      <vt:lpstr>\</vt:lpstr>
      <vt:lpstr>Презентация PowerPoint</vt:lpstr>
      <vt:lpstr>Презентация PowerPoint</vt:lpstr>
      <vt:lpstr>Замкнутые круги в системе здравоохранения во время эпидемии</vt:lpstr>
      <vt:lpstr>Замкнутые круги самоизоляции</vt:lpstr>
      <vt:lpstr>Почему возникла необходимость создания междисциплинарной рабочей группы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Резник Е.В.</dc:creator>
  <cp:lastModifiedBy>User</cp:lastModifiedBy>
  <cp:revision>291</cp:revision>
  <dcterms:created xsi:type="dcterms:W3CDTF">2020-05-07T03:26:42Z</dcterms:created>
  <dcterms:modified xsi:type="dcterms:W3CDTF">2020-05-25T10:48:24Z</dcterms:modified>
</cp:coreProperties>
</file>