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bin" ContentType="application/vnd.openxmlformats-officedocument.oleObject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6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88" r:id="rId3"/>
    <p:sldId id="287" r:id="rId4"/>
    <p:sldId id="286" r:id="rId5"/>
    <p:sldId id="283" r:id="rId6"/>
    <p:sldId id="284" r:id="rId7"/>
    <p:sldId id="285" r:id="rId8"/>
    <p:sldId id="273" r:id="rId9"/>
    <p:sldId id="282" r:id="rId10"/>
    <p:sldId id="274" r:id="rId11"/>
    <p:sldId id="276" r:id="rId12"/>
    <p:sldId id="277" r:id="rId13"/>
    <p:sldId id="280" r:id="rId14"/>
    <p:sldId id="281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4994" autoAdjust="0"/>
    <p:restoredTop sz="94660"/>
  </p:normalViewPr>
  <p:slideViewPr>
    <p:cSldViewPr snapToGrid="0">
      <p:cViewPr>
        <p:scale>
          <a:sx n="66" d="100"/>
          <a:sy n="66" d="100"/>
        </p:scale>
        <p:origin x="-690" y="-3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EAF1F0-5EFC-4916-9A56-C83C5A2C89A4}" type="datetimeFigureOut">
              <a:rPr lang="en-US" smtClean="0"/>
              <a:pPr/>
              <a:t>6/8/2020</a:t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DA7A50-1916-48BC-A5A6-7D4E42903C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5579412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72E90-3665-4ED1-9E9A-CEACB6A3CF4D}" type="datetimeFigureOut">
              <a:rPr lang="en-US" smtClean="0"/>
              <a:pPr/>
              <a:t>6/8/2020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3C45A-6151-4830-9FAF-2AF270306E3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3686367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72E90-3665-4ED1-9E9A-CEACB6A3CF4D}" type="datetimeFigureOut">
              <a:rPr lang="en-US" smtClean="0"/>
              <a:pPr/>
              <a:t>6/8/2020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3C45A-6151-4830-9FAF-2AF270306E3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4326137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72E90-3665-4ED1-9E9A-CEACB6A3CF4D}" type="datetimeFigureOut">
              <a:rPr lang="en-US" smtClean="0"/>
              <a:pPr/>
              <a:t>6/8/2020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3C45A-6151-4830-9FAF-2AF270306E3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4598963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72E90-3665-4ED1-9E9A-CEACB6A3CF4D}" type="datetimeFigureOut">
              <a:rPr lang="en-US" smtClean="0"/>
              <a:pPr/>
              <a:t>6/8/2020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3C45A-6151-4830-9FAF-2AF270306E3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2719044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72E90-3665-4ED1-9E9A-CEACB6A3CF4D}" type="datetimeFigureOut">
              <a:rPr lang="en-US" smtClean="0"/>
              <a:pPr/>
              <a:t>6/8/2020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3C45A-6151-4830-9FAF-2AF270306E3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927040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72E90-3665-4ED1-9E9A-CEACB6A3CF4D}" type="datetimeFigureOut">
              <a:rPr lang="en-US" smtClean="0"/>
              <a:pPr/>
              <a:t>6/8/2020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3C45A-6151-4830-9FAF-2AF270306E3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8757113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72E90-3665-4ED1-9E9A-CEACB6A3CF4D}" type="datetimeFigureOut">
              <a:rPr lang="en-US" smtClean="0"/>
              <a:pPr/>
              <a:t>6/8/2020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3C45A-6151-4830-9FAF-2AF270306E3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7068665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72E90-3665-4ED1-9E9A-CEACB6A3CF4D}" type="datetimeFigureOut">
              <a:rPr lang="en-US" smtClean="0"/>
              <a:pPr/>
              <a:t>6/8/2020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3C45A-6151-4830-9FAF-2AF270306E3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6233847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72E90-3665-4ED1-9E9A-CEACB6A3CF4D}" type="datetimeFigureOut">
              <a:rPr lang="en-US" smtClean="0"/>
              <a:pPr/>
              <a:t>6/8/2020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3C45A-6151-4830-9FAF-2AF270306E3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1527033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72E90-3665-4ED1-9E9A-CEACB6A3CF4D}" type="datetimeFigureOut">
              <a:rPr lang="en-US" smtClean="0"/>
              <a:pPr/>
              <a:t>6/8/2020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3C45A-6151-4830-9FAF-2AF270306E3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158985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72E90-3665-4ED1-9E9A-CEACB6A3CF4D}" type="datetimeFigureOut">
              <a:rPr lang="en-US" smtClean="0"/>
              <a:pPr/>
              <a:t>6/8/2020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3C45A-6151-4830-9FAF-2AF270306E3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691011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672E90-3665-4ED1-9E9A-CEACB6A3CF4D}" type="datetimeFigureOut">
              <a:rPr lang="en-US" smtClean="0"/>
              <a:pPr/>
              <a:t>6/8/2020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53C45A-6151-4830-9FAF-2AF270306E3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799514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video" Target="file:///E:\3.mp4" TargetMode="External"/><Relationship Id="rId7" Type="http://schemas.openxmlformats.org/officeDocument/2006/relationships/image" Target="../media/image22.jpeg"/><Relationship Id="rId2" Type="http://schemas.openxmlformats.org/officeDocument/2006/relationships/video" Target="file:///E:\4.mp4" TargetMode="Externa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1.png"/><Relationship Id="rId5" Type="http://schemas.openxmlformats.org/officeDocument/2006/relationships/oleObject" Target="../embeddings/oleObject1.bin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08280" y="2133996"/>
            <a:ext cx="11115304" cy="1001090"/>
          </a:xfrm>
        </p:spPr>
        <p:txBody>
          <a:bodyPr>
            <a:noAutofit/>
          </a:bodyPr>
          <a:lstStyle/>
          <a:p>
            <a:r>
              <a:rPr lang="ru-RU" sz="3000" b="1" dirty="0" smtClean="0"/>
              <a:t>Системы подогрева медицинских газов для лечения </a:t>
            </a:r>
            <a:r>
              <a:rPr lang="ru-RU" sz="3000" b="1" dirty="0" err="1" smtClean="0"/>
              <a:t>вирус-индуцированных</a:t>
            </a:r>
            <a:r>
              <a:rPr lang="ru-RU" sz="3000" b="1" dirty="0" smtClean="0"/>
              <a:t> пневмоний</a:t>
            </a:r>
            <a:endParaRPr lang="en-US" sz="30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8478092" y="633830"/>
            <a:ext cx="28263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Институт физиологии</a:t>
            </a:r>
          </a:p>
          <a:p>
            <a:r>
              <a:rPr lang="ru-RU" sz="2000" dirty="0" smtClean="0"/>
              <a:t>НАН Беларуси</a:t>
            </a:r>
            <a:endParaRPr lang="en-US" sz="2000" dirty="0"/>
          </a:p>
        </p:txBody>
      </p:sp>
      <p:pic>
        <p:nvPicPr>
          <p:cNvPr id="7" name="Рисунок 5" descr="эмблем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74590" y="620713"/>
            <a:ext cx="1282700" cy="121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4" descr="logo_3281_13171973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620713"/>
            <a:ext cx="1649413" cy="1144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2070035" y="815259"/>
            <a:ext cx="31551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Национальная академия наук </a:t>
            </a:r>
            <a:r>
              <a:rPr lang="ru-RU" sz="2000" dirty="0" smtClean="0"/>
              <a:t>Беларуси</a:t>
            </a:r>
            <a:endParaRPr lang="en-US" sz="2000" dirty="0"/>
          </a:p>
        </p:txBody>
      </p:sp>
      <p:sp>
        <p:nvSpPr>
          <p:cNvPr id="14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8120744" y="4948011"/>
            <a:ext cx="3457575" cy="1249589"/>
          </a:xfrm>
        </p:spPr>
        <p:txBody>
          <a:bodyPr>
            <a:normAutofit/>
          </a:bodyPr>
          <a:lstStyle/>
          <a:p>
            <a:pPr marL="0" indent="0">
              <a:lnSpc>
                <a:spcPct val="80000"/>
              </a:lnSpc>
              <a:buNone/>
            </a:pPr>
            <a:r>
              <a:rPr lang="ru-RU" altLang="ru-RU" sz="2200" dirty="0" smtClean="0"/>
              <a:t>Директор </a:t>
            </a:r>
            <a:r>
              <a:rPr lang="ru-RU" sz="2200" dirty="0" smtClean="0"/>
              <a:t>Института физиологии</a:t>
            </a:r>
            <a:r>
              <a:rPr lang="ru-RU" altLang="ru-RU" sz="2200" dirty="0" smtClean="0"/>
              <a:t>: д.м.н</a:t>
            </a:r>
            <a:r>
              <a:rPr lang="ru-RU" altLang="ru-RU" sz="2200" dirty="0" smtClean="0"/>
              <a:t>., профессор </a:t>
            </a:r>
            <a:r>
              <a:rPr lang="ru-RU" altLang="ru-RU" sz="2200" dirty="0" smtClean="0"/>
              <a:t>С.В</a:t>
            </a:r>
            <a:r>
              <a:rPr lang="ru-RU" altLang="ru-RU" sz="2200" dirty="0" smtClean="0"/>
              <a:t>. Губкин</a:t>
            </a:r>
          </a:p>
        </p:txBody>
      </p:sp>
    </p:spTree>
    <p:extLst>
      <p:ext uri="{BB962C8B-B14F-4D97-AF65-F5344CB8AC3E}">
        <p14:creationId xmlns="" xmlns:p14="http://schemas.microsoft.com/office/powerpoint/2010/main" val="27760247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Картинки по запросу VR rehabilitation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179" r="35962"/>
          <a:stretch/>
        </p:blipFill>
        <p:spPr bwMode="auto">
          <a:xfrm>
            <a:off x="909546" y="1007251"/>
            <a:ext cx="3211032" cy="5328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4" name="Google Shape;94;p14"/>
          <p:cNvSpPr txBox="1"/>
          <p:nvPr/>
        </p:nvSpPr>
        <p:spPr>
          <a:xfrm>
            <a:off x="1292973" y="212744"/>
            <a:ext cx="10796246" cy="4616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ct val="90000"/>
              </a:lnSpc>
              <a:buClr>
                <a:srgbClr val="3969BD"/>
              </a:buClr>
              <a:buSzPts val="1200"/>
            </a:pPr>
            <a:r>
              <a:rPr lang="ru-RU" sz="2400" b="1" dirty="0" smtClean="0">
                <a:solidFill>
                  <a:srgbClr val="3969BD"/>
                </a:solidFill>
              </a:rPr>
              <a:t>Состояние развития виртуальной реальности в медицине</a:t>
            </a:r>
            <a:endParaRPr lang="ru-RU" sz="2400" b="1" dirty="0">
              <a:solidFill>
                <a:srgbClr val="3969BD"/>
              </a:solidFill>
            </a:endParaRPr>
          </a:p>
        </p:txBody>
      </p:sp>
      <p:sp>
        <p:nvSpPr>
          <p:cNvPr id="95" name="Google Shape;95;p14"/>
          <p:cNvSpPr/>
          <p:nvPr/>
        </p:nvSpPr>
        <p:spPr>
          <a:xfrm>
            <a:off x="4710543" y="826599"/>
            <a:ext cx="6693991" cy="53168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2100" b="0" i="0" u="none" strike="noStrike" cap="none" dirty="0">
              <a:solidFill>
                <a:srgbClr val="000000"/>
              </a:solidFill>
              <a:sym typeface="Arial"/>
            </a:endParaRPr>
          </a:p>
          <a:p>
            <a:pPr marL="342900" lvl="0" indent="-342900">
              <a:lnSpc>
                <a:spcPct val="90000"/>
              </a:lnSpc>
              <a:buClr>
                <a:schemeClr val="accent1">
                  <a:lumMod val="50000"/>
                </a:schemeClr>
              </a:buClr>
              <a:buSzPts val="1200"/>
              <a:buFont typeface="Wingdings" panose="05000000000000000000" pitchFamily="2" charset="2"/>
              <a:buChar char="q"/>
            </a:pPr>
            <a:r>
              <a:rPr lang="ru-RU" sz="2400" dirty="0"/>
              <a:t>Н</a:t>
            </a:r>
            <a:r>
              <a:rPr lang="ru-RU" sz="2400" dirty="0" smtClean="0"/>
              <a:t>аблюдается </a:t>
            </a:r>
            <a:r>
              <a:rPr lang="ru-RU" sz="2400" dirty="0"/>
              <a:t>огромный всплеск интереса к VR-терапии в области психологии, психиатрии, неврологии, реабилитации пациентов после физических и психических травм</a:t>
            </a:r>
            <a:r>
              <a:rPr lang="ru-RU" sz="2400" dirty="0" smtClean="0"/>
              <a:t>.</a:t>
            </a:r>
            <a:endParaRPr lang="en-US" sz="2400" dirty="0" smtClean="0"/>
          </a:p>
          <a:p>
            <a:pPr marL="342900" lvl="0" indent="-342900">
              <a:lnSpc>
                <a:spcPct val="90000"/>
              </a:lnSpc>
              <a:buClr>
                <a:schemeClr val="accent1">
                  <a:lumMod val="50000"/>
                </a:schemeClr>
              </a:buClr>
              <a:buSzPts val="1200"/>
              <a:buFont typeface="Wingdings" panose="05000000000000000000" pitchFamily="2" charset="2"/>
              <a:buChar char="q"/>
            </a:pPr>
            <a:endParaRPr lang="ru-RU" sz="2400" dirty="0" smtClean="0"/>
          </a:p>
          <a:p>
            <a:pPr marL="342900" lvl="0" indent="-342900">
              <a:lnSpc>
                <a:spcPct val="90000"/>
              </a:lnSpc>
              <a:buClr>
                <a:schemeClr val="accent1">
                  <a:lumMod val="50000"/>
                </a:schemeClr>
              </a:buClr>
              <a:buSzPts val="1200"/>
              <a:buFont typeface="Wingdings" panose="05000000000000000000" pitchFamily="2" charset="2"/>
              <a:buChar char="q"/>
            </a:pPr>
            <a:r>
              <a:rPr lang="ru-RU" sz="2400" dirty="0" smtClean="0"/>
              <a:t>Проводится лечение </a:t>
            </a:r>
            <a:r>
              <a:rPr lang="ru-RU" sz="2400" dirty="0"/>
              <a:t>PTSD (посттравматическое стрессовое расстройство</a:t>
            </a:r>
            <a:r>
              <a:rPr lang="ru-RU" sz="2400" dirty="0" smtClean="0"/>
              <a:t>)</a:t>
            </a:r>
            <a:endParaRPr lang="en-US" sz="2400" dirty="0" smtClean="0"/>
          </a:p>
          <a:p>
            <a:pPr marL="342900" lvl="0" indent="-342900">
              <a:lnSpc>
                <a:spcPct val="90000"/>
              </a:lnSpc>
              <a:buClr>
                <a:schemeClr val="accent1">
                  <a:lumMod val="50000"/>
                </a:schemeClr>
              </a:buClr>
              <a:buSzPts val="1200"/>
              <a:buFont typeface="Wingdings" panose="05000000000000000000" pitchFamily="2" charset="2"/>
              <a:buChar char="q"/>
            </a:pPr>
            <a:endParaRPr lang="ru-RU" sz="2400" dirty="0"/>
          </a:p>
          <a:p>
            <a:pPr marL="342900" lvl="0" indent="-342900">
              <a:lnSpc>
                <a:spcPct val="90000"/>
              </a:lnSpc>
              <a:buClr>
                <a:schemeClr val="accent1">
                  <a:lumMod val="50000"/>
                </a:schemeClr>
              </a:buClr>
              <a:buSzPts val="1200"/>
              <a:buFont typeface="Wingdings" panose="05000000000000000000" pitchFamily="2" charset="2"/>
              <a:buChar char="q"/>
            </a:pPr>
            <a:r>
              <a:rPr lang="ru-RU" sz="2400" dirty="0" smtClean="0"/>
              <a:t>Применяют технологию в восстановлении </a:t>
            </a:r>
            <a:r>
              <a:rPr lang="ru-RU" sz="2400" dirty="0"/>
              <a:t>пациентов после </a:t>
            </a:r>
            <a:r>
              <a:rPr lang="ru-RU" sz="2400" dirty="0" smtClean="0"/>
              <a:t>инсульта</a:t>
            </a:r>
            <a:endParaRPr lang="en-US" sz="2400" dirty="0" smtClean="0"/>
          </a:p>
          <a:p>
            <a:pPr marL="342900" lvl="0" indent="-342900">
              <a:lnSpc>
                <a:spcPct val="90000"/>
              </a:lnSpc>
              <a:buClr>
                <a:schemeClr val="accent1">
                  <a:lumMod val="50000"/>
                </a:schemeClr>
              </a:buClr>
              <a:buSzPts val="1200"/>
              <a:buFont typeface="Wingdings" panose="05000000000000000000" pitchFamily="2" charset="2"/>
              <a:buChar char="q"/>
            </a:pPr>
            <a:endParaRPr lang="ru-RU" sz="2400" dirty="0" smtClean="0"/>
          </a:p>
          <a:p>
            <a:pPr marL="342900" lvl="0" indent="-342900">
              <a:lnSpc>
                <a:spcPct val="90000"/>
              </a:lnSpc>
              <a:buClr>
                <a:schemeClr val="accent1">
                  <a:lumMod val="50000"/>
                </a:schemeClr>
              </a:buClr>
              <a:buSzPts val="1200"/>
              <a:buFont typeface="Wingdings" panose="05000000000000000000" pitchFamily="2" charset="2"/>
              <a:buChar char="q"/>
            </a:pPr>
            <a:r>
              <a:rPr lang="ru-RU" sz="2400" dirty="0" smtClean="0"/>
              <a:t>Используют для лечения </a:t>
            </a:r>
            <a:r>
              <a:rPr lang="ru-RU" sz="2400" dirty="0" smtClean="0"/>
              <a:t>фобий различного генеза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xmlns="" val="3705426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4"/>
          <p:cNvSpPr txBox="1"/>
          <p:nvPr/>
        </p:nvSpPr>
        <p:spPr>
          <a:xfrm>
            <a:off x="5661773" y="444973"/>
            <a:ext cx="6181803" cy="4616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ct val="90000"/>
              </a:lnSpc>
              <a:buClr>
                <a:srgbClr val="3969BD"/>
              </a:buClr>
              <a:buSzPts val="1200"/>
            </a:pPr>
            <a:r>
              <a:rPr lang="ru-RU" sz="2800" b="1" dirty="0" smtClean="0">
                <a:solidFill>
                  <a:srgbClr val="3969BD"/>
                </a:solidFill>
              </a:rPr>
              <a:t>Решение</a:t>
            </a:r>
            <a:endParaRPr lang="ru-RU" sz="2800" b="1" dirty="0">
              <a:solidFill>
                <a:srgbClr val="3969BD"/>
              </a:solidFill>
            </a:endParaRPr>
          </a:p>
        </p:txBody>
      </p:sp>
      <p:sp>
        <p:nvSpPr>
          <p:cNvPr id="95" name="Google Shape;95;p14"/>
          <p:cNvSpPr/>
          <p:nvPr/>
        </p:nvSpPr>
        <p:spPr>
          <a:xfrm>
            <a:off x="5015337" y="826599"/>
            <a:ext cx="6693991" cy="53168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900" b="0" i="0" u="none" strike="noStrike" cap="none" dirty="0">
              <a:solidFill>
                <a:srgbClr val="000000"/>
              </a:solidFill>
              <a:sym typeface="Arial"/>
            </a:endParaRPr>
          </a:p>
          <a:p>
            <a:pPr marL="342900" lvl="0" indent="-342900" algn="just">
              <a:lnSpc>
                <a:spcPct val="90000"/>
              </a:lnSpc>
              <a:buClr>
                <a:schemeClr val="accent1">
                  <a:lumMod val="50000"/>
                </a:schemeClr>
              </a:buClr>
              <a:buSzPts val="1200"/>
              <a:buFont typeface="Wingdings" panose="05000000000000000000" pitchFamily="2" charset="2"/>
              <a:buChar char="q"/>
            </a:pPr>
            <a:r>
              <a:rPr lang="ru-RU" sz="1900" dirty="0" smtClean="0"/>
              <a:t>Интегрированное со шлемом виртуальной реальности носимое устройство</a:t>
            </a:r>
          </a:p>
          <a:p>
            <a:pPr marL="342900" lvl="0" indent="-342900" algn="just">
              <a:lnSpc>
                <a:spcPct val="90000"/>
              </a:lnSpc>
              <a:buClr>
                <a:schemeClr val="accent1">
                  <a:lumMod val="50000"/>
                </a:schemeClr>
              </a:buClr>
              <a:buSzPts val="1200"/>
              <a:buFont typeface="Wingdings" panose="05000000000000000000" pitchFamily="2" charset="2"/>
              <a:buChar char="q"/>
            </a:pPr>
            <a:endParaRPr lang="ru-RU" sz="1900" b="0" i="0" u="none" strike="noStrike" cap="none" dirty="0">
              <a:solidFill>
                <a:srgbClr val="000000"/>
              </a:solidFill>
              <a:sym typeface="Arial"/>
            </a:endParaRPr>
          </a:p>
          <a:p>
            <a:pPr marL="342900" lvl="0" indent="-342900" algn="just">
              <a:lnSpc>
                <a:spcPct val="90000"/>
              </a:lnSpc>
              <a:buClr>
                <a:schemeClr val="accent1">
                  <a:lumMod val="50000"/>
                </a:schemeClr>
              </a:buClr>
              <a:buSzPts val="1200"/>
              <a:buFont typeface="Wingdings" panose="05000000000000000000" pitchFamily="2" charset="2"/>
              <a:buChar char="q"/>
            </a:pPr>
            <a:r>
              <a:rPr lang="ru-RU" sz="1900" dirty="0" smtClean="0"/>
              <a:t>Сбор данных об </a:t>
            </a:r>
            <a:r>
              <a:rPr lang="ru-RU" sz="1900" dirty="0"/>
              <a:t>электрической активности в лобных долях мозга (ЭЭГ), движений глаз (</a:t>
            </a:r>
            <a:r>
              <a:rPr lang="ru-RU" sz="1900" dirty="0" err="1"/>
              <a:t>электроокулограмма</a:t>
            </a:r>
            <a:r>
              <a:rPr lang="ru-RU" sz="1900" dirty="0"/>
              <a:t>, ЭОГ) и движений мимических мышц (</a:t>
            </a:r>
            <a:r>
              <a:rPr lang="ru-RU" sz="1900" dirty="0" err="1"/>
              <a:t>электромиограмма</a:t>
            </a:r>
            <a:r>
              <a:rPr lang="ru-RU" sz="1900" dirty="0"/>
              <a:t>, </a:t>
            </a:r>
            <a:r>
              <a:rPr lang="ru-RU" sz="1900" dirty="0" smtClean="0"/>
              <a:t>ЭМГ), сердечной активности (ЭКГ), состояние вегетативной нервной системы (КГР)</a:t>
            </a:r>
          </a:p>
          <a:p>
            <a:pPr marL="342900" lvl="0" indent="-342900" algn="just">
              <a:lnSpc>
                <a:spcPct val="90000"/>
              </a:lnSpc>
              <a:buClr>
                <a:schemeClr val="accent1">
                  <a:lumMod val="50000"/>
                </a:schemeClr>
              </a:buClr>
              <a:buSzPts val="1200"/>
              <a:buFont typeface="Wingdings" panose="05000000000000000000" pitchFamily="2" charset="2"/>
              <a:buChar char="q"/>
            </a:pPr>
            <a:endParaRPr lang="ru-RU" sz="1900" b="0" i="0" u="none" strike="noStrike" cap="none" dirty="0">
              <a:solidFill>
                <a:srgbClr val="000000"/>
              </a:solidFill>
              <a:sym typeface="Arial"/>
            </a:endParaRPr>
          </a:p>
          <a:p>
            <a:pPr marL="342900" indent="-342900" algn="just">
              <a:lnSpc>
                <a:spcPct val="90000"/>
              </a:lnSpc>
              <a:buClr>
                <a:schemeClr val="accent1">
                  <a:lumMod val="50000"/>
                </a:schemeClr>
              </a:buClr>
              <a:buSzPts val="1200"/>
              <a:buFont typeface="Wingdings" panose="05000000000000000000" pitchFamily="2" charset="2"/>
              <a:buChar char="q"/>
            </a:pPr>
            <a:r>
              <a:rPr lang="ru-RU" sz="1900" dirty="0" smtClean="0"/>
              <a:t>Наблюдение в режиме реального времени </a:t>
            </a:r>
            <a:r>
              <a:rPr lang="ru-RU" sz="1900" dirty="0"/>
              <a:t>за </a:t>
            </a:r>
            <a:r>
              <a:rPr lang="ru-RU" sz="1900" dirty="0" err="1"/>
              <a:t>биосигналами</a:t>
            </a:r>
            <a:r>
              <a:rPr lang="ru-RU" sz="1900" dirty="0"/>
              <a:t> и поведением пользователя в VR, а также </a:t>
            </a:r>
            <a:r>
              <a:rPr lang="ru-RU" sz="1900" dirty="0" smtClean="0"/>
              <a:t>запись </a:t>
            </a:r>
            <a:r>
              <a:rPr lang="ru-RU" sz="1900" dirty="0"/>
              <a:t>и </a:t>
            </a:r>
            <a:r>
              <a:rPr lang="ru-RU" sz="1900" dirty="0" smtClean="0"/>
              <a:t>повторное воспроизведение сессий.</a:t>
            </a:r>
          </a:p>
          <a:p>
            <a:pPr marL="342900" indent="-342900" algn="just">
              <a:lnSpc>
                <a:spcPct val="90000"/>
              </a:lnSpc>
              <a:buClr>
                <a:schemeClr val="accent1">
                  <a:lumMod val="50000"/>
                </a:schemeClr>
              </a:buClr>
              <a:buSzPts val="1200"/>
              <a:buFont typeface="Wingdings" panose="05000000000000000000" pitchFamily="2" charset="2"/>
              <a:buChar char="q"/>
            </a:pPr>
            <a:endParaRPr lang="ru-RU" sz="1900" dirty="0"/>
          </a:p>
          <a:p>
            <a:pPr marL="342900" indent="-342900" algn="just">
              <a:lnSpc>
                <a:spcPct val="90000"/>
              </a:lnSpc>
              <a:buClr>
                <a:schemeClr val="accent1">
                  <a:lumMod val="50000"/>
                </a:schemeClr>
              </a:buClr>
              <a:buSzPts val="1200"/>
              <a:buFont typeface="Wingdings" panose="05000000000000000000" pitchFamily="2" charset="2"/>
              <a:buChar char="q"/>
            </a:pPr>
            <a:r>
              <a:rPr lang="ru-RU" sz="1900" dirty="0" smtClean="0"/>
              <a:t>Вычисление: </a:t>
            </a:r>
            <a:r>
              <a:rPr lang="ru-RU" sz="1900" dirty="0" err="1" smtClean="0"/>
              <a:t>уровеня</a:t>
            </a:r>
            <a:r>
              <a:rPr lang="ru-RU" sz="1900" dirty="0" smtClean="0"/>
              <a:t> </a:t>
            </a:r>
            <a:r>
              <a:rPr lang="ru-RU" sz="1900" dirty="0"/>
              <a:t>альфа-, бета-, гамма-, </a:t>
            </a:r>
            <a:r>
              <a:rPr lang="ru-RU" sz="1900" dirty="0" err="1"/>
              <a:t>тета</a:t>
            </a:r>
            <a:r>
              <a:rPr lang="ru-RU" sz="1900" dirty="0"/>
              <a:t>-, дельта- ритмов мозга, </a:t>
            </a:r>
            <a:r>
              <a:rPr lang="ru-RU" sz="1900" dirty="0" err="1" smtClean="0"/>
              <a:t>рассинхронизации</a:t>
            </a:r>
            <a:r>
              <a:rPr lang="ru-RU" sz="1900" dirty="0" smtClean="0"/>
              <a:t> </a:t>
            </a:r>
            <a:r>
              <a:rPr lang="ru-RU" sz="1900" dirty="0"/>
              <a:t>ритмов между полушариями, </a:t>
            </a:r>
            <a:r>
              <a:rPr lang="ru-RU" sz="1900" dirty="0" smtClean="0"/>
              <a:t>вариабельности </a:t>
            </a:r>
            <a:r>
              <a:rPr lang="ru-RU" sz="1900" dirty="0"/>
              <a:t>сердечного </a:t>
            </a:r>
            <a:r>
              <a:rPr lang="ru-RU" sz="1900" dirty="0" smtClean="0"/>
              <a:t>ритма, уровня </a:t>
            </a:r>
            <a:r>
              <a:rPr lang="ru-RU" sz="1900" dirty="0"/>
              <a:t>концентрации/расслабления, </a:t>
            </a:r>
            <a:r>
              <a:rPr lang="ru-RU" sz="1900" dirty="0" smtClean="0"/>
              <a:t>уровня </a:t>
            </a:r>
            <a:r>
              <a:rPr lang="ru-RU" sz="1900" dirty="0"/>
              <a:t>стресса, эмоционального </a:t>
            </a:r>
            <a:r>
              <a:rPr lang="ru-RU" sz="1900" dirty="0" smtClean="0"/>
              <a:t>возбуждения и многих других показателей</a:t>
            </a:r>
            <a:endParaRPr lang="en-US" sz="1900" dirty="0"/>
          </a:p>
          <a:p>
            <a:pPr marL="342900" lvl="0" indent="-342900" algn="just">
              <a:lnSpc>
                <a:spcPct val="90000"/>
              </a:lnSpc>
              <a:buClr>
                <a:schemeClr val="accent1">
                  <a:lumMod val="50000"/>
                </a:schemeClr>
              </a:buClr>
              <a:buSzPts val="1200"/>
              <a:buFont typeface="Wingdings" panose="05000000000000000000" pitchFamily="2" charset="2"/>
              <a:buChar char="q"/>
            </a:pPr>
            <a:endParaRPr sz="1900" b="0" i="0" u="none" strike="noStrike" cap="none" dirty="0">
              <a:solidFill>
                <a:srgbClr val="000000"/>
              </a:solidFill>
              <a:sym typeface="Arial"/>
            </a:endParaRPr>
          </a:p>
        </p:txBody>
      </p:sp>
      <p:sp>
        <p:nvSpPr>
          <p:cNvPr id="98" name="Google Shape;98;p14"/>
          <p:cNvSpPr/>
          <p:nvPr/>
        </p:nvSpPr>
        <p:spPr>
          <a:xfrm>
            <a:off x="4324250" y="1197153"/>
            <a:ext cx="91637" cy="5138340"/>
          </a:xfrm>
          <a:custGeom>
            <a:avLst/>
            <a:gdLst/>
            <a:ahLst/>
            <a:cxnLst/>
            <a:rect l="l" t="t" r="r" b="b"/>
            <a:pathLst>
              <a:path w="120000" h="394461" extrusionOk="0">
                <a:moveTo>
                  <a:pt x="0" y="0"/>
                </a:moveTo>
                <a:lnTo>
                  <a:pt x="0" y="394462"/>
                </a:lnTo>
              </a:path>
            </a:pathLst>
          </a:custGeom>
          <a:noFill/>
          <a:ln w="39350" cap="flat" cmpd="sng">
            <a:solidFill>
              <a:srgbClr val="86868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486680" y="595087"/>
            <a:ext cx="4125829" cy="5994399"/>
            <a:chOff x="959281" y="1197154"/>
            <a:chExt cx="2672299" cy="4821220"/>
          </a:xfrm>
        </p:grpSpPr>
        <p:pic>
          <p:nvPicPr>
            <p:cNvPr id="10" name="Picture 3" descr="D:\~0.Личное\5. мои идеи\1.GKeyLab\Инвестпроекты\Cleverpoint\WhatsApp Image 2019-10-23 at 09.16.07.jpe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9035"/>
            <a:stretch/>
          </p:blipFill>
          <p:spPr bwMode="auto">
            <a:xfrm>
              <a:off x="959281" y="1197154"/>
              <a:ext cx="2672299" cy="16256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9622" t="18760" r="19506" b="20000"/>
            <a:stretch/>
          </p:blipFill>
          <p:spPr bwMode="auto">
            <a:xfrm>
              <a:off x="968746" y="2939040"/>
              <a:ext cx="2636600" cy="1492059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6146" name="Picture 2" descr="https://uploads.dev.by/resources/2833acaf-f8e3-43b8-86c0-e96d1b8c0425/optimized/8f97ce89fd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8747" y="4536906"/>
              <a:ext cx="2634916" cy="1481468"/>
            </a:xfrm>
            <a:prstGeom prst="rect">
              <a:avLst/>
            </a:prstGeom>
            <a:noFill/>
            <a:ln>
              <a:solidFill>
                <a:schemeClr val="tx1">
                  <a:lumMod val="85000"/>
                  <a:lumOff val="15000"/>
                </a:schemeClr>
              </a:solidFill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xmlns="" val="1439110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4"/>
          <p:cNvSpPr txBox="1"/>
          <p:nvPr/>
        </p:nvSpPr>
        <p:spPr>
          <a:xfrm>
            <a:off x="1292973" y="212744"/>
            <a:ext cx="8425185" cy="4616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ct val="90000"/>
              </a:lnSpc>
              <a:buClr>
                <a:srgbClr val="3969BD"/>
              </a:buClr>
              <a:buSzPts val="1200"/>
            </a:pPr>
            <a:r>
              <a:rPr lang="ru-RU" sz="2800" b="1" dirty="0" smtClean="0">
                <a:solidFill>
                  <a:srgbClr val="3969BD"/>
                </a:solidFill>
              </a:rPr>
              <a:t>Применение решения в медицине</a:t>
            </a:r>
            <a:endParaRPr lang="ru-RU" sz="2800" b="1" dirty="0">
              <a:solidFill>
                <a:srgbClr val="3969BD"/>
              </a:solidFill>
            </a:endParaRPr>
          </a:p>
        </p:txBody>
      </p:sp>
      <p:sp>
        <p:nvSpPr>
          <p:cNvPr id="95" name="Google Shape;95;p14"/>
          <p:cNvSpPr/>
          <p:nvPr/>
        </p:nvSpPr>
        <p:spPr>
          <a:xfrm>
            <a:off x="4986310" y="884655"/>
            <a:ext cx="6305799" cy="53168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sym typeface="Arial"/>
            </a:endParaRPr>
          </a:p>
          <a:p>
            <a:pPr algn="just"/>
            <a:r>
              <a:rPr lang="ru-RU" dirty="0" smtClean="0"/>
              <a:t>Система </a:t>
            </a:r>
            <a:r>
              <a:rPr lang="ru-RU" sz="1800" dirty="0" smtClean="0"/>
              <a:t>позволяет </a:t>
            </a:r>
            <a:r>
              <a:rPr lang="ru-RU" sz="1800" dirty="0"/>
              <a:t>отслеживать состояние пациента во время терапевтических VR-сессий, оценивать эффективность терапии и ускорять лечение и восстановление. </a:t>
            </a:r>
            <a:endParaRPr lang="ru-RU" sz="1800" dirty="0" smtClean="0"/>
          </a:p>
          <a:p>
            <a:pPr algn="just"/>
            <a:endParaRPr lang="ru-RU" sz="1800" dirty="0"/>
          </a:p>
          <a:p>
            <a:pPr algn="just"/>
            <a:r>
              <a:rPr lang="ru-RU" sz="1800" dirty="0" smtClean="0"/>
              <a:t>Основными </a:t>
            </a:r>
            <a:r>
              <a:rPr lang="ru-RU" sz="1800" dirty="0"/>
              <a:t>направлениями в этой области является коррекция патологий и расстройств нервной системы</a:t>
            </a:r>
            <a:r>
              <a:rPr lang="ru-RU" sz="1800" dirty="0" smtClean="0"/>
              <a:t>:</a:t>
            </a:r>
          </a:p>
          <a:p>
            <a:pPr algn="just"/>
            <a:endParaRPr lang="en-US" sz="1800" dirty="0"/>
          </a:p>
          <a:p>
            <a:pPr marL="342900" indent="-342900" algn="just">
              <a:lnSpc>
                <a:spcPct val="90000"/>
              </a:lnSpc>
              <a:buClr>
                <a:schemeClr val="accent1">
                  <a:lumMod val="50000"/>
                </a:schemeClr>
              </a:buClr>
              <a:buSzPts val="1200"/>
              <a:buFont typeface="Wingdings" panose="05000000000000000000" pitchFamily="2" charset="2"/>
              <a:buChar char="q"/>
            </a:pPr>
            <a:r>
              <a:rPr lang="ru-RU" sz="1600" dirty="0" smtClean="0"/>
              <a:t>реабилитация после перенесенных соматических заболеваний</a:t>
            </a:r>
          </a:p>
          <a:p>
            <a:pPr marL="342900" indent="-342900" algn="just">
              <a:lnSpc>
                <a:spcPct val="90000"/>
              </a:lnSpc>
              <a:buClr>
                <a:schemeClr val="accent1">
                  <a:lumMod val="50000"/>
                </a:schemeClr>
              </a:buClr>
              <a:buSzPts val="1200"/>
              <a:buFont typeface="Wingdings" panose="05000000000000000000" pitchFamily="2" charset="2"/>
              <a:buChar char="q"/>
            </a:pPr>
            <a:r>
              <a:rPr lang="ru-RU" sz="1600" dirty="0" smtClean="0"/>
              <a:t>расстройств </a:t>
            </a:r>
            <a:r>
              <a:rPr lang="ru-RU" sz="1600" dirty="0"/>
              <a:t>аутистического спектра</a:t>
            </a:r>
            <a:endParaRPr lang="en-US" sz="1600" dirty="0"/>
          </a:p>
          <a:p>
            <a:pPr marL="342900" indent="-342900" algn="just">
              <a:lnSpc>
                <a:spcPct val="90000"/>
              </a:lnSpc>
              <a:buClr>
                <a:schemeClr val="accent1">
                  <a:lumMod val="50000"/>
                </a:schemeClr>
              </a:buClr>
              <a:buSzPts val="1200"/>
              <a:buFont typeface="Wingdings" panose="05000000000000000000" pitchFamily="2" charset="2"/>
              <a:buChar char="q"/>
            </a:pPr>
            <a:r>
              <a:rPr lang="ru-RU" sz="1600" dirty="0"/>
              <a:t>депрессивных, тревожных и других аффективных расстройств личности</a:t>
            </a:r>
            <a:endParaRPr lang="en-US" sz="1600" dirty="0"/>
          </a:p>
          <a:p>
            <a:pPr marL="342900" indent="-342900" algn="just">
              <a:lnSpc>
                <a:spcPct val="90000"/>
              </a:lnSpc>
              <a:buClr>
                <a:schemeClr val="accent1">
                  <a:lumMod val="50000"/>
                </a:schemeClr>
              </a:buClr>
              <a:buSzPts val="1200"/>
              <a:buFont typeface="Wingdings" panose="05000000000000000000" pitchFamily="2" charset="2"/>
              <a:buChar char="q"/>
            </a:pPr>
            <a:r>
              <a:rPr lang="ru-RU" sz="1600" dirty="0"/>
              <a:t>головных болей и мигреней</a:t>
            </a:r>
            <a:endParaRPr lang="en-US" sz="1600" dirty="0"/>
          </a:p>
          <a:p>
            <a:pPr marL="342900" indent="-342900" algn="just">
              <a:lnSpc>
                <a:spcPct val="90000"/>
              </a:lnSpc>
              <a:buClr>
                <a:schemeClr val="accent1">
                  <a:lumMod val="50000"/>
                </a:schemeClr>
              </a:buClr>
              <a:buSzPts val="1200"/>
              <a:buFont typeface="Wingdings" panose="05000000000000000000" pitchFamily="2" charset="2"/>
              <a:buChar char="q"/>
            </a:pPr>
            <a:r>
              <a:rPr lang="ru-RU" sz="1600" dirty="0"/>
              <a:t>профилактика старческого слабоумия</a:t>
            </a:r>
            <a:endParaRPr lang="en-US" sz="1600" dirty="0"/>
          </a:p>
          <a:p>
            <a:pPr marL="342900" indent="-342900" algn="just">
              <a:lnSpc>
                <a:spcPct val="90000"/>
              </a:lnSpc>
              <a:buClr>
                <a:schemeClr val="accent1">
                  <a:lumMod val="50000"/>
                </a:schemeClr>
              </a:buClr>
              <a:buSzPts val="1200"/>
              <a:buFont typeface="Wingdings" panose="05000000000000000000" pitchFamily="2" charset="2"/>
              <a:buChar char="q"/>
            </a:pPr>
            <a:endParaRPr lang="ru-RU" sz="1800" dirty="0"/>
          </a:p>
          <a:p>
            <a:pPr algn="just">
              <a:lnSpc>
                <a:spcPct val="90000"/>
              </a:lnSpc>
              <a:buClr>
                <a:schemeClr val="accent1">
                  <a:lumMod val="50000"/>
                </a:schemeClr>
              </a:buClr>
              <a:buSzPts val="1200"/>
            </a:pPr>
            <a:r>
              <a:rPr lang="ru-RU" sz="1800" dirty="0" smtClean="0"/>
              <a:t>Важным медицинским </a:t>
            </a:r>
            <a:r>
              <a:rPr lang="ru-RU" sz="1800" dirty="0"/>
              <a:t>направлением, которое становится доступным с помощью </a:t>
            </a:r>
            <a:r>
              <a:rPr lang="ru-RU" sz="1800" dirty="0" err="1"/>
              <a:t>CleverPoint</a:t>
            </a:r>
            <a:r>
              <a:rPr lang="ru-RU" sz="1800" dirty="0"/>
              <a:t>, является </a:t>
            </a:r>
            <a:r>
              <a:rPr lang="ru-RU" sz="1800" dirty="0" err="1"/>
              <a:t>нейрофитнес</a:t>
            </a:r>
            <a:r>
              <a:rPr lang="ru-RU" sz="1800" dirty="0"/>
              <a:t> (</a:t>
            </a:r>
            <a:r>
              <a:rPr lang="ru-RU" sz="1800" dirty="0" err="1"/>
              <a:t>VR-нейрофитнес</a:t>
            </a:r>
            <a:r>
              <a:rPr lang="ru-RU" sz="1800" dirty="0"/>
              <a:t>) - </a:t>
            </a:r>
            <a:r>
              <a:rPr lang="ru-RU" sz="1800" dirty="0" smtClean="0"/>
              <a:t>возможность </a:t>
            </a:r>
            <a:r>
              <a:rPr lang="ru-RU" sz="1800" dirty="0"/>
              <a:t>тренировки мозга по принципу обратной связи (</a:t>
            </a:r>
            <a:r>
              <a:rPr lang="ru-RU" sz="1800" dirty="0" err="1"/>
              <a:t>нейрофидбэка</a:t>
            </a:r>
            <a:r>
              <a:rPr lang="ru-RU" sz="1800" dirty="0"/>
              <a:t>). </a:t>
            </a:r>
            <a:endParaRPr lang="en-US" sz="1800" dirty="0"/>
          </a:p>
          <a:p>
            <a:pPr marL="342900" lvl="0" indent="-342900" algn="just">
              <a:lnSpc>
                <a:spcPct val="90000"/>
              </a:lnSpc>
              <a:buClr>
                <a:schemeClr val="accent1">
                  <a:lumMod val="50000"/>
                </a:schemeClr>
              </a:buClr>
              <a:buSzPts val="1200"/>
              <a:buFont typeface="Wingdings" panose="05000000000000000000" pitchFamily="2" charset="2"/>
              <a:buChar char="q"/>
            </a:pPr>
            <a:endParaRPr sz="1800" b="0" i="0" u="none" strike="noStrike" cap="none" dirty="0">
              <a:solidFill>
                <a:srgbClr val="000000"/>
              </a:solidFill>
              <a:sym typeface="Arial"/>
            </a:endParaRPr>
          </a:p>
        </p:txBody>
      </p:sp>
      <p:pic>
        <p:nvPicPr>
          <p:cNvPr id="12290" name="Picture 2" descr="D:\~0.Личное\5. мои идеи\1.GKeyLab\Инвестпроекты\Cleverpoint\CleverPoint solution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725" r="2445"/>
          <a:stretch/>
        </p:blipFill>
        <p:spPr bwMode="auto">
          <a:xfrm>
            <a:off x="425304" y="769258"/>
            <a:ext cx="2091093" cy="2997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object 13"/>
          <p:cNvSpPr/>
          <p:nvPr/>
        </p:nvSpPr>
        <p:spPr>
          <a:xfrm flipH="1">
            <a:off x="2031997" y="3526972"/>
            <a:ext cx="2351316" cy="334029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" name="TextBox 1"/>
          <p:cNvSpPr txBox="1"/>
          <p:nvPr/>
        </p:nvSpPr>
        <p:spPr>
          <a:xfrm>
            <a:off x="2541180" y="1460570"/>
            <a:ext cx="17138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Как выглядит сейчас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64594" y="4104984"/>
            <a:ext cx="19322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Как будет выглядеть через год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508810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4"/>
          <p:cNvSpPr txBox="1"/>
          <p:nvPr/>
        </p:nvSpPr>
        <p:spPr>
          <a:xfrm>
            <a:off x="1292973" y="212744"/>
            <a:ext cx="8425185" cy="4616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ct val="90000"/>
              </a:lnSpc>
              <a:buClr>
                <a:srgbClr val="3969BD"/>
              </a:buClr>
              <a:buSzPts val="1200"/>
            </a:pPr>
            <a:r>
              <a:rPr lang="ru-RU" sz="2800" b="1" dirty="0" smtClean="0">
                <a:solidFill>
                  <a:srgbClr val="3969BD"/>
                </a:solidFill>
              </a:rPr>
              <a:t>Снижение страха при различных </a:t>
            </a:r>
            <a:r>
              <a:rPr lang="ru-RU" sz="2800" b="1" dirty="0" smtClean="0">
                <a:solidFill>
                  <a:srgbClr val="3969BD"/>
                </a:solidFill>
              </a:rPr>
              <a:t>процедурах в стационарах с </a:t>
            </a:r>
            <a:r>
              <a:rPr lang="en-US" sz="2800" b="1" dirty="0" smtClean="0">
                <a:solidFill>
                  <a:srgbClr val="00B0F0"/>
                </a:solidFill>
              </a:rPr>
              <a:t>SARS</a:t>
            </a:r>
            <a:r>
              <a:rPr lang="ru-RU" sz="2800" b="1" dirty="0" smtClean="0">
                <a:solidFill>
                  <a:srgbClr val="00B0F0"/>
                </a:solidFill>
              </a:rPr>
              <a:t>-</a:t>
            </a:r>
            <a:r>
              <a:rPr lang="en-US" sz="2800" b="1" dirty="0" err="1" smtClean="0">
                <a:solidFill>
                  <a:srgbClr val="00B0F0"/>
                </a:solidFill>
              </a:rPr>
              <a:t>CoV</a:t>
            </a:r>
            <a:r>
              <a:rPr lang="ru-RU" sz="2800" b="1" dirty="0" smtClean="0">
                <a:solidFill>
                  <a:srgbClr val="00B0F0"/>
                </a:solidFill>
              </a:rPr>
              <a:t>-2</a:t>
            </a:r>
            <a:endParaRPr lang="ru-RU" sz="2800" b="1" dirty="0">
              <a:solidFill>
                <a:srgbClr val="00B0F0"/>
              </a:solidFill>
            </a:endParaRPr>
          </a:p>
        </p:txBody>
      </p:sp>
      <p:sp>
        <p:nvSpPr>
          <p:cNvPr id="95" name="Google Shape;95;p14"/>
          <p:cNvSpPr/>
          <p:nvPr/>
        </p:nvSpPr>
        <p:spPr>
          <a:xfrm>
            <a:off x="4612765" y="761287"/>
            <a:ext cx="7325513" cy="53168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2000" b="0" i="0" u="none" strike="noStrike" cap="none" dirty="0">
              <a:solidFill>
                <a:srgbClr val="000000"/>
              </a:solidFill>
              <a:sym typeface="Arial"/>
            </a:endParaRPr>
          </a:p>
          <a:p>
            <a:r>
              <a:rPr lang="ru-RU" sz="2000" dirty="0" smtClean="0"/>
              <a:t>Во время процедур забора </a:t>
            </a:r>
            <a:r>
              <a:rPr lang="ru-RU" sz="2000" dirty="0" smtClean="0"/>
              <a:t>крови, пребывании пациента в </a:t>
            </a:r>
            <a:r>
              <a:rPr lang="ru-RU" sz="2000" dirty="0" err="1" smtClean="0"/>
              <a:t>общесоматической</a:t>
            </a:r>
            <a:r>
              <a:rPr lang="ru-RU" sz="2000" dirty="0" smtClean="0"/>
              <a:t> палате и реанимации однозначно провоцирует </a:t>
            </a:r>
            <a:r>
              <a:rPr lang="ru-RU" sz="2000" dirty="0" err="1" smtClean="0"/>
              <a:t>стрессоподобную</a:t>
            </a:r>
            <a:r>
              <a:rPr lang="ru-RU" sz="2000" dirty="0" smtClean="0"/>
              <a:t> ситуацию. </a:t>
            </a:r>
          </a:p>
          <a:p>
            <a:r>
              <a:rPr lang="ru-RU" sz="2000" dirty="0" smtClean="0"/>
              <a:t>При </a:t>
            </a:r>
            <a:r>
              <a:rPr lang="ru-RU" sz="2000" dirty="0" smtClean="0"/>
              <a:t>создании условий, когда пациент не </a:t>
            </a:r>
            <a:r>
              <a:rPr lang="ru-RU" sz="2000" dirty="0" smtClean="0"/>
              <a:t>наблюдает (не видит) потенциально болезненную процедуру, </a:t>
            </a:r>
            <a:r>
              <a:rPr lang="ru-RU" sz="2000" dirty="0" smtClean="0"/>
              <a:t>а отвлечен погружением в виртуальную реальность </a:t>
            </a:r>
            <a:r>
              <a:rPr lang="ru-RU" sz="2000" dirty="0" smtClean="0"/>
              <a:t>само воздействие </a:t>
            </a:r>
            <a:r>
              <a:rPr lang="ru-RU" sz="2000" dirty="0" smtClean="0"/>
              <a:t>проходит наиболее безболезненно и </a:t>
            </a:r>
            <a:r>
              <a:rPr lang="ru-RU" sz="2000" dirty="0" smtClean="0"/>
              <a:t>с меньшим уровнем стресса. </a:t>
            </a:r>
          </a:p>
          <a:p>
            <a:r>
              <a:rPr lang="ru-RU" sz="2000" dirty="0" smtClean="0"/>
              <a:t>В </a:t>
            </a:r>
            <a:r>
              <a:rPr lang="ru-RU" sz="2000" dirty="0" smtClean="0"/>
              <a:t>настоящий момент </a:t>
            </a:r>
            <a:r>
              <a:rPr lang="ru-RU" sz="2000" dirty="0" err="1" smtClean="0"/>
              <a:t>пилотное</a:t>
            </a:r>
            <a:r>
              <a:rPr lang="ru-RU" sz="2000" dirty="0" smtClean="0"/>
              <a:t> </a:t>
            </a:r>
            <a:r>
              <a:rPr lang="ru-RU" sz="2000" dirty="0" smtClean="0"/>
              <a:t>решение находится в режиме тестирования.</a:t>
            </a:r>
            <a:endParaRPr lang="ru-RU" sz="2000" dirty="0" smtClean="0"/>
          </a:p>
        </p:txBody>
      </p:sp>
      <p:pic>
        <p:nvPicPr>
          <p:cNvPr id="14338" name="Picture 2" descr="Картинки по запросу забор крови из пальца плачь ребенка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3654" r="27873"/>
          <a:stretch/>
        </p:blipFill>
        <p:spPr bwMode="auto">
          <a:xfrm>
            <a:off x="1055811" y="1211221"/>
            <a:ext cx="2973940" cy="5153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Shape 138"/>
          <p:cNvPicPr preferRelativeResize="0"/>
          <p:nvPr/>
        </p:nvPicPr>
        <p:blipFill rotWithShape="1">
          <a:blip r:embed="rId4" cstate="print">
            <a:alphaModFix/>
          </a:blip>
          <a:srcRect t="28433" b="15466"/>
          <a:stretch/>
        </p:blipFill>
        <p:spPr>
          <a:xfrm>
            <a:off x="4656029" y="4181931"/>
            <a:ext cx="7282249" cy="22987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575455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4"/>
          <p:cNvSpPr txBox="1"/>
          <p:nvPr/>
        </p:nvSpPr>
        <p:spPr>
          <a:xfrm>
            <a:off x="1292973" y="212744"/>
            <a:ext cx="8425185" cy="4616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ct val="90000"/>
              </a:lnSpc>
              <a:buClr>
                <a:srgbClr val="3969BD"/>
              </a:buClr>
              <a:buSzPts val="1200"/>
            </a:pPr>
            <a:r>
              <a:rPr lang="ru-RU" sz="2800" b="1" dirty="0" smtClean="0">
                <a:solidFill>
                  <a:srgbClr val="3969BD"/>
                </a:solidFill>
              </a:rPr>
              <a:t>Решение для помощи в работе психолога</a:t>
            </a:r>
            <a:endParaRPr lang="ru-RU" sz="2800" b="1" dirty="0">
              <a:solidFill>
                <a:srgbClr val="3969BD"/>
              </a:solidFill>
            </a:endParaRPr>
          </a:p>
        </p:txBody>
      </p:sp>
      <p:sp>
        <p:nvSpPr>
          <p:cNvPr id="95" name="Google Shape;95;p14"/>
          <p:cNvSpPr/>
          <p:nvPr/>
        </p:nvSpPr>
        <p:spPr>
          <a:xfrm>
            <a:off x="5123543" y="724999"/>
            <a:ext cx="6676572" cy="5661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2000" b="0" i="0" u="none" strike="noStrike" cap="none" dirty="0">
              <a:solidFill>
                <a:srgbClr val="000000"/>
              </a:solidFill>
              <a:sym typeface="Arial"/>
            </a:endParaRPr>
          </a:p>
          <a:p>
            <a:r>
              <a:rPr lang="ru-RU" sz="2000" dirty="0"/>
              <a:t>Вспомогательный инструмент психотерапевта - Приложение виртуальной реальности, позволяющее погрузить </a:t>
            </a:r>
            <a:r>
              <a:rPr lang="ru-RU" sz="2000" dirty="0" smtClean="0"/>
              <a:t>пациента </a:t>
            </a:r>
            <a:r>
              <a:rPr lang="ru-RU" sz="2000" dirty="0"/>
              <a:t>в </a:t>
            </a:r>
            <a:r>
              <a:rPr lang="ru-RU" sz="2000" dirty="0" smtClean="0"/>
              <a:t>виртуальную </a:t>
            </a:r>
            <a:r>
              <a:rPr lang="ru-RU" sz="2000" dirty="0"/>
              <a:t>среду, контролируемую </a:t>
            </a:r>
            <a:r>
              <a:rPr lang="ru-RU" sz="2000" dirty="0" smtClean="0"/>
              <a:t>психотерапевтом.</a:t>
            </a:r>
          </a:p>
          <a:p>
            <a:endParaRPr lang="en-US" sz="2000" dirty="0"/>
          </a:p>
          <a:p>
            <a:r>
              <a:rPr lang="ru-RU" sz="2000" b="1" dirty="0"/>
              <a:t>Целевые клиенты и пользователи</a:t>
            </a:r>
            <a:endParaRPr lang="en-US" sz="2000" dirty="0"/>
          </a:p>
          <a:p>
            <a:r>
              <a:rPr lang="ru-RU" sz="2000" dirty="0"/>
              <a:t>В целевую группу были включены психотерапевты, имеющие постоянную </a:t>
            </a:r>
            <a:r>
              <a:rPr lang="ru-RU" sz="2000" dirty="0" smtClean="0"/>
              <a:t>клиническую</a:t>
            </a:r>
            <a:r>
              <a:rPr lang="ru-RU" sz="2000" dirty="0" smtClean="0"/>
              <a:t> </a:t>
            </a:r>
            <a:r>
              <a:rPr lang="ru-RU" sz="2000" dirty="0"/>
              <a:t>практику. </a:t>
            </a:r>
            <a:endParaRPr lang="ru-RU" sz="2000" dirty="0" smtClean="0"/>
          </a:p>
          <a:p>
            <a:endParaRPr lang="en-US" sz="2000" dirty="0"/>
          </a:p>
          <a:p>
            <a:r>
              <a:rPr lang="ru-RU" sz="2000" b="1" dirty="0"/>
              <a:t>Проблемы </a:t>
            </a:r>
            <a:endParaRPr lang="en-US" sz="2000" dirty="0"/>
          </a:p>
          <a:p>
            <a:pPr marL="342900" lvl="0" indent="-342900" algn="just">
              <a:lnSpc>
                <a:spcPct val="90000"/>
              </a:lnSpc>
              <a:buClr>
                <a:schemeClr val="accent1">
                  <a:lumMod val="50000"/>
                </a:schemeClr>
              </a:buClr>
              <a:buSzPts val="1200"/>
              <a:buFont typeface="Wingdings" panose="05000000000000000000" pitchFamily="2" charset="2"/>
              <a:buChar char="q"/>
            </a:pPr>
            <a:r>
              <a:rPr lang="ru-RU" sz="2000" dirty="0"/>
              <a:t>Сложность </a:t>
            </a:r>
            <a:r>
              <a:rPr lang="ru-RU" sz="2000" dirty="0" smtClean="0"/>
              <a:t>пациента </a:t>
            </a:r>
            <a:r>
              <a:rPr lang="ru-RU" sz="2000" dirty="0"/>
              <a:t>абстрагироваться от окружающей ситуации и настроиться на нужное для специалиста состояние. Тратится время на создание правильной установки.</a:t>
            </a:r>
            <a:endParaRPr lang="en-US" sz="2000" dirty="0"/>
          </a:p>
          <a:p>
            <a:pPr marL="342900" lvl="0" indent="-342900" algn="just">
              <a:lnSpc>
                <a:spcPct val="90000"/>
              </a:lnSpc>
              <a:buClr>
                <a:schemeClr val="accent1">
                  <a:lumMod val="50000"/>
                </a:schemeClr>
              </a:buClr>
              <a:buSzPts val="1200"/>
              <a:buFont typeface="Wingdings" panose="05000000000000000000" pitchFamily="2" charset="2"/>
              <a:buChar char="q"/>
            </a:pPr>
            <a:r>
              <a:rPr lang="ru-RU" sz="2000" dirty="0"/>
              <a:t>У среднестатистического человека уровень абстракции развит слабо и у психотерапевта уходит прилично времени на воссоздание правильной абстракции в мозге клиента и на удержание данной абстракции</a:t>
            </a:r>
            <a:r>
              <a:rPr lang="ru-RU" sz="2000" dirty="0" smtClean="0"/>
              <a:t>.</a:t>
            </a:r>
            <a:endParaRPr lang="en-US" sz="2000" dirty="0"/>
          </a:p>
        </p:txBody>
      </p:sp>
      <p:pic>
        <p:nvPicPr>
          <p:cNvPr id="10" name="Google Shape;189;p34" descr="D:\Rabotka\Phoroshop\презентация\png_ru\24.png"/>
          <p:cNvPicPr preferRelativeResize="0"/>
          <p:nvPr/>
        </p:nvPicPr>
        <p:blipFill rotWithShape="1">
          <a:blip r:embed="rId3" cstate="print">
            <a:alphaModFix/>
          </a:blip>
          <a:srcRect l="2811" t="10400" r="69734" b="10940"/>
          <a:stretch/>
        </p:blipFill>
        <p:spPr>
          <a:xfrm>
            <a:off x="839668" y="841829"/>
            <a:ext cx="4008103" cy="57528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13996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294034"/>
            <a:ext cx="10515600" cy="1325563"/>
          </a:xfrm>
        </p:spPr>
        <p:txBody>
          <a:bodyPr>
            <a:normAutofit/>
          </a:bodyPr>
          <a:lstStyle/>
          <a:p>
            <a:r>
              <a:rPr lang="ru-RU" sz="2400" b="1" dirty="0" smtClean="0"/>
              <a:t>Протокол применения </a:t>
            </a:r>
            <a:r>
              <a:rPr lang="ru-RU" sz="2400" b="1" dirty="0" err="1" smtClean="0"/>
              <a:t>Гелиокса</a:t>
            </a:r>
            <a:r>
              <a:rPr lang="ru-RU" sz="2400" b="1" dirty="0" smtClean="0"/>
              <a:t> </a:t>
            </a:r>
            <a:r>
              <a:rPr lang="ru-RU" sz="2400" b="1" dirty="0" smtClean="0"/>
              <a:t>(t-Не/О</a:t>
            </a:r>
            <a:r>
              <a:rPr lang="ru-RU" sz="2400" b="1" baseline="-25000" dirty="0" smtClean="0"/>
              <a:t>2</a:t>
            </a:r>
            <a:r>
              <a:rPr lang="ru-RU" sz="2400" baseline="-25000" dirty="0" smtClean="0"/>
              <a:t> </a:t>
            </a:r>
            <a:r>
              <a:rPr lang="ru-RU" sz="2400" b="1" dirty="0" smtClean="0"/>
              <a:t>) у </a:t>
            </a:r>
            <a:r>
              <a:rPr lang="ru-RU" sz="2400" b="1" dirty="0" smtClean="0"/>
              <a:t>пациентов с </a:t>
            </a:r>
            <a:r>
              <a:rPr lang="ru-RU" sz="2400" b="1" dirty="0" err="1" smtClean="0"/>
              <a:t>коронавирусом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НИИ СП им.Н.В. Склифосовского</a:t>
            </a:r>
            <a:br>
              <a:rPr lang="ru-RU" sz="2400" dirty="0" smtClean="0"/>
            </a:br>
            <a:endParaRPr lang="ru-RU" sz="24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38200" y="3004459"/>
            <a:ext cx="6883400" cy="3056392"/>
          </a:xfrm>
        </p:spPr>
        <p:txBody>
          <a:bodyPr>
            <a:normAutofit/>
          </a:bodyPr>
          <a:lstStyle/>
          <a:p>
            <a:r>
              <a:rPr lang="ru-RU" sz="2200" dirty="0" smtClean="0"/>
              <a:t> Высокотемпературный термический </a:t>
            </a:r>
            <a:r>
              <a:rPr lang="ru-RU" sz="2200" dirty="0" err="1" smtClean="0"/>
              <a:t>гелиокс</a:t>
            </a:r>
            <a:r>
              <a:rPr lang="ru-RU" sz="2200" dirty="0" smtClean="0"/>
              <a:t> (60</a:t>
            </a:r>
            <a:r>
              <a:rPr lang="ru-RU" sz="2200" dirty="0" smtClean="0">
                <a:sym typeface="Symbol"/>
              </a:rPr>
              <a:t></a:t>
            </a:r>
            <a:r>
              <a:rPr lang="ru-RU" sz="2200" dirty="0" smtClean="0"/>
              <a:t>С и выше) – эффективный агент уничтожения вирусов в организме человека. Исследовательская группа из Франции определяли </a:t>
            </a:r>
            <a:r>
              <a:rPr lang="ru-RU" sz="2200" dirty="0" err="1" smtClean="0"/>
              <a:t>термостабильность</a:t>
            </a:r>
            <a:r>
              <a:rPr lang="ru-RU" sz="2200" dirty="0" smtClean="0"/>
              <a:t> </a:t>
            </a:r>
            <a:r>
              <a:rPr lang="ru-RU" sz="2200" dirty="0" err="1" smtClean="0"/>
              <a:t>коронавируса</a:t>
            </a:r>
            <a:r>
              <a:rPr lang="ru-RU" sz="2200" dirty="0" smtClean="0"/>
              <a:t> </a:t>
            </a:r>
            <a:r>
              <a:rPr lang="en-US" sz="2200" dirty="0" smtClean="0"/>
              <a:t>SARS</a:t>
            </a:r>
            <a:r>
              <a:rPr lang="ru-RU" sz="2200" dirty="0" smtClean="0"/>
              <a:t>-</a:t>
            </a:r>
            <a:r>
              <a:rPr lang="en-US" sz="2200" dirty="0" err="1" smtClean="0"/>
              <a:t>CoV</a:t>
            </a:r>
            <a:r>
              <a:rPr lang="ru-RU" sz="2200" dirty="0" smtClean="0"/>
              <a:t>-2. При 56</a:t>
            </a:r>
            <a:r>
              <a:rPr lang="ru-RU" sz="2200" dirty="0" smtClean="0">
                <a:sym typeface="Symbol"/>
              </a:rPr>
              <a:t></a:t>
            </a:r>
            <a:r>
              <a:rPr lang="ru-RU" sz="2200" dirty="0" smtClean="0"/>
              <a:t>С (30 мин экспозиции) титр вируса падает в сто тысяч раз, при 60</a:t>
            </a:r>
            <a:r>
              <a:rPr lang="ru-RU" sz="2200" dirty="0" smtClean="0">
                <a:sym typeface="Symbol"/>
              </a:rPr>
              <a:t></a:t>
            </a:r>
            <a:r>
              <a:rPr lang="ru-RU" sz="2200" dirty="0" smtClean="0"/>
              <a:t>С (экспозиция 60 мин) титр вируса падает в 1 </a:t>
            </a:r>
            <a:r>
              <a:rPr lang="ru-RU" sz="2200" dirty="0" err="1" smtClean="0"/>
              <a:t>млн</a:t>
            </a:r>
            <a:r>
              <a:rPr lang="ru-RU" sz="2200" dirty="0" smtClean="0"/>
              <a:t> раз, при 92</a:t>
            </a:r>
            <a:r>
              <a:rPr lang="ru-RU" sz="2200" dirty="0" smtClean="0">
                <a:sym typeface="Symbol"/>
              </a:rPr>
              <a:t></a:t>
            </a:r>
            <a:r>
              <a:rPr lang="ru-RU" sz="2200" dirty="0" smtClean="0"/>
              <a:t>С падение в 1 </a:t>
            </a:r>
            <a:r>
              <a:rPr lang="ru-RU" sz="2200" dirty="0" err="1" smtClean="0"/>
              <a:t>млн</a:t>
            </a:r>
            <a:r>
              <a:rPr lang="ru-RU" sz="2200" dirty="0" smtClean="0"/>
              <a:t> раз достигается за 15 мин.</a:t>
            </a:r>
          </a:p>
          <a:p>
            <a:endParaRPr lang="ru-RU" sz="22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510449" y="399534"/>
            <a:ext cx="49413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Arial"/>
                <a:ea typeface="Arial"/>
                <a:cs typeface="Arial"/>
                <a:sym typeface="Arial"/>
              </a:rPr>
              <a:t>Часть </a:t>
            </a:r>
            <a:r>
              <a:rPr lang="ru-RU" b="1" dirty="0" smtClean="0">
                <a:latin typeface="Arial"/>
                <a:ea typeface="Arial"/>
                <a:cs typeface="Arial"/>
                <a:sym typeface="Arial"/>
              </a:rPr>
              <a:t>1 Физические принципы лечения </a:t>
            </a:r>
            <a:r>
              <a:rPr lang="en-US" dirty="0" smtClean="0"/>
              <a:t>SARS</a:t>
            </a:r>
            <a:r>
              <a:rPr lang="ru-RU" dirty="0" smtClean="0"/>
              <a:t>-</a:t>
            </a:r>
            <a:r>
              <a:rPr lang="en-US" dirty="0" err="1" smtClean="0"/>
              <a:t>CoV</a:t>
            </a:r>
            <a:r>
              <a:rPr lang="ru-RU" dirty="0" smtClean="0"/>
              <a:t>-2</a:t>
            </a:r>
            <a:r>
              <a:rPr lang="ru-RU" b="1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dirty="0" smtClean="0">
                <a:latin typeface="Arial"/>
                <a:ea typeface="Arial"/>
                <a:cs typeface="Arial"/>
                <a:sym typeface="Arial"/>
              </a:rPr>
              <a:t> </a:t>
            </a:r>
            <a:endParaRPr lang="ru-RU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12822" y="2693933"/>
            <a:ext cx="2758378" cy="36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37961"/>
          </a:xfrm>
        </p:spPr>
        <p:txBody>
          <a:bodyPr>
            <a:normAutofit/>
          </a:bodyPr>
          <a:lstStyle/>
          <a:p>
            <a:r>
              <a:rPr lang="ru-RU" sz="2600" b="1" dirty="0" smtClean="0"/>
              <a:t>Перспективные направления применения термального гелия</a:t>
            </a:r>
            <a:endParaRPr lang="ru-RU" sz="26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44713" y="1422396"/>
            <a:ext cx="4982029" cy="4180116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/>
              <a:t>В основе работы системы положен принцип, что вируснейтрализующее действие наступает при температуре </a:t>
            </a:r>
            <a:r>
              <a:rPr lang="ru-RU" dirty="0" smtClean="0"/>
              <a:t>≥60</a:t>
            </a:r>
            <a:r>
              <a:rPr lang="ru-RU" baseline="30000" dirty="0" smtClean="0"/>
              <a:t>о</a:t>
            </a:r>
            <a:r>
              <a:rPr lang="ru-RU" dirty="0" smtClean="0"/>
              <a:t>С, </a:t>
            </a:r>
            <a:r>
              <a:rPr lang="ru-RU" dirty="0" smtClean="0"/>
              <a:t>при этом Гелий за счет значительной теплоемкости не вызывает ожога слизистой оболочки дыхательных путей и его текучесть позволяет доставить термический продукт </a:t>
            </a:r>
            <a:r>
              <a:rPr lang="ru-RU" dirty="0" smtClean="0"/>
              <a:t>(</a:t>
            </a:r>
            <a:r>
              <a:rPr lang="ru-RU" b="1" dirty="0" smtClean="0"/>
              <a:t>t-Не/О</a:t>
            </a:r>
            <a:r>
              <a:rPr lang="ru-RU" b="1" baseline="-25000" dirty="0" smtClean="0"/>
              <a:t>2</a:t>
            </a:r>
            <a:r>
              <a:rPr lang="ru-RU" baseline="-25000" dirty="0" smtClean="0"/>
              <a:t> </a:t>
            </a:r>
            <a:r>
              <a:rPr lang="ru-RU" dirty="0" smtClean="0"/>
              <a:t>) </a:t>
            </a:r>
            <a:r>
              <a:rPr lang="ru-RU" dirty="0" smtClean="0"/>
              <a:t>до самых мелких участков дыхательных путей (</a:t>
            </a:r>
            <a:r>
              <a:rPr lang="ru-RU" dirty="0" err="1" smtClean="0"/>
              <a:t>ацинусов</a:t>
            </a:r>
            <a:r>
              <a:rPr lang="ru-RU" dirty="0" smtClean="0"/>
              <a:t>).</a:t>
            </a:r>
          </a:p>
          <a:p>
            <a:endParaRPr lang="ru-RU" dirty="0"/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50857" y="1013023"/>
            <a:ext cx="6051777" cy="3490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86400" y="3517722"/>
            <a:ext cx="2598057" cy="3311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994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839199" y="4824106"/>
            <a:ext cx="1477736" cy="1754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994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00322" y="1237343"/>
            <a:ext cx="2871107" cy="11362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9942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52812" y="5542668"/>
            <a:ext cx="2365829" cy="1141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Рисунок 5" descr="эмблема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86704" y="5381398"/>
            <a:ext cx="1282700" cy="121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3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176803" y="4426857"/>
            <a:ext cx="1809275" cy="2416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66635" y="1310822"/>
            <a:ext cx="7199313" cy="519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99218"/>
          </a:xfrm>
        </p:spPr>
        <p:txBody>
          <a:bodyPr>
            <a:normAutofit fontScale="90000"/>
          </a:bodyPr>
          <a:lstStyle/>
          <a:p>
            <a:r>
              <a:rPr lang="ru-RU" sz="2400" dirty="0" smtClean="0"/>
              <a:t>Система разрабатывается Институтом физиологии совместно с ОАО «Минский НИИ Радиоматериалов» и ОДО «</a:t>
            </a:r>
            <a:r>
              <a:rPr lang="ru-RU" sz="2400" dirty="0" err="1" smtClean="0"/>
              <a:t>Тахат</a:t>
            </a:r>
            <a:r>
              <a:rPr lang="ru-RU" sz="2400" dirty="0" smtClean="0"/>
              <a:t> </a:t>
            </a:r>
            <a:r>
              <a:rPr lang="ru-RU" sz="2400" dirty="0" err="1" smtClean="0"/>
              <a:t>Аксия</a:t>
            </a:r>
            <a:r>
              <a:rPr lang="ru-RU" sz="2400" dirty="0" smtClean="0"/>
              <a:t>». </a:t>
            </a:r>
            <a:br>
              <a:rPr lang="ru-RU" sz="2400" dirty="0" smtClean="0"/>
            </a:br>
            <a:endParaRPr lang="ru-RU" sz="2400" dirty="0"/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8686" y="4347028"/>
            <a:ext cx="3048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249381" y="725715"/>
            <a:ext cx="2573412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5644" y="1597474"/>
            <a:ext cx="5324927" cy="4702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20490" y="379640"/>
            <a:ext cx="5112657" cy="1100818"/>
          </a:xfrm>
        </p:spPr>
        <p:txBody>
          <a:bodyPr>
            <a:normAutofit/>
          </a:bodyPr>
          <a:lstStyle/>
          <a:p>
            <a:r>
              <a:rPr lang="ru-RU" sz="2400" b="1" dirty="0" smtClean="0"/>
              <a:t>Разработка отечественной аппаратуры для применения t-Не/О</a:t>
            </a:r>
            <a:r>
              <a:rPr lang="ru-RU" sz="2400" b="1" baseline="-25000" dirty="0" smtClean="0"/>
              <a:t>2</a:t>
            </a:r>
            <a:endParaRPr lang="ru-RU" sz="2400" dirty="0"/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5994401" y="740229"/>
            <a:ext cx="6197600" cy="5588000"/>
          </a:xfrm>
        </p:spPr>
        <p:txBody>
          <a:bodyPr>
            <a:normAutofit fontScale="77500" lnSpcReduction="20000"/>
          </a:bodyPr>
          <a:lstStyle/>
          <a:p>
            <a:r>
              <a:rPr lang="ru-RU" dirty="0" smtClean="0"/>
              <a:t>Разрабатываемая система предназначена для подачи и мониторинга подогреваемой кислородно-гелиевой смеси </a:t>
            </a:r>
            <a:r>
              <a:rPr lang="ru-RU" dirty="0" smtClean="0"/>
              <a:t>(КГС) </a:t>
            </a:r>
            <a:r>
              <a:rPr lang="ru-RU" dirty="0" smtClean="0"/>
              <a:t>в различных типах медицинских учреждений. </a:t>
            </a:r>
            <a:endParaRPr lang="ru-RU" dirty="0" smtClean="0"/>
          </a:p>
          <a:p>
            <a:r>
              <a:rPr lang="ru-RU" dirty="0" smtClean="0"/>
              <a:t>Основное </a:t>
            </a:r>
            <a:r>
              <a:rPr lang="ru-RU" dirty="0" smtClean="0"/>
              <a:t>применение - помощь при лечении пациентов с различными видами пневмонии, в том числе, ассоциированными с </a:t>
            </a:r>
            <a:r>
              <a:rPr lang="en-US" dirty="0" err="1" smtClean="0"/>
              <a:t>Covid</a:t>
            </a:r>
            <a:r>
              <a:rPr lang="ru-RU" dirty="0" smtClean="0"/>
              <a:t> 19. </a:t>
            </a:r>
            <a:endParaRPr lang="ru-RU" dirty="0" smtClean="0"/>
          </a:p>
          <a:p>
            <a:r>
              <a:rPr lang="ru-RU" dirty="0" smtClean="0"/>
              <a:t>При </a:t>
            </a:r>
            <a:r>
              <a:rPr lang="ru-RU" dirty="0" smtClean="0"/>
              <a:t>подключении к устройству увлажнителя с одноразовыми масками, пациент может дышать подогреваемой </a:t>
            </a:r>
            <a:r>
              <a:rPr lang="ru-RU" dirty="0" smtClean="0"/>
              <a:t>КГС в </a:t>
            </a:r>
            <a:r>
              <a:rPr lang="ru-RU" dirty="0" smtClean="0"/>
              <a:t>соотношении </a:t>
            </a:r>
            <a:r>
              <a:rPr lang="ru-RU" dirty="0" smtClean="0"/>
              <a:t>30% </a:t>
            </a:r>
            <a:r>
              <a:rPr lang="ru-RU" b="1" dirty="0" smtClean="0"/>
              <a:t>О</a:t>
            </a:r>
            <a:r>
              <a:rPr lang="ru-RU" b="1" baseline="-25000" dirty="0" smtClean="0"/>
              <a:t>2</a:t>
            </a:r>
            <a:r>
              <a:rPr lang="ru-RU" dirty="0" smtClean="0"/>
              <a:t> и70</a:t>
            </a:r>
            <a:r>
              <a:rPr lang="ru-RU" dirty="0" smtClean="0"/>
              <a:t>% </a:t>
            </a:r>
            <a:r>
              <a:rPr lang="ru-RU" dirty="0" smtClean="0"/>
              <a:t> </a:t>
            </a:r>
            <a:r>
              <a:rPr lang="ru-RU" b="1" dirty="0" smtClean="0"/>
              <a:t>Не</a:t>
            </a:r>
            <a:r>
              <a:rPr lang="ru-RU" dirty="0" smtClean="0"/>
              <a:t>. </a:t>
            </a:r>
          </a:p>
          <a:p>
            <a:r>
              <a:rPr lang="ru-RU" dirty="0" smtClean="0"/>
              <a:t>Система </a:t>
            </a:r>
            <a:r>
              <a:rPr lang="ru-RU" dirty="0" smtClean="0"/>
              <a:t>имеет возможность беспроводной передачи на персональный компьютер или WEB-платформу информации о мониторинге КГС и работы устройства. </a:t>
            </a:r>
            <a:endParaRPr lang="ru-RU" dirty="0" smtClean="0"/>
          </a:p>
          <a:p>
            <a:r>
              <a:rPr lang="ru-RU" dirty="0" smtClean="0"/>
              <a:t>Реализована функции </a:t>
            </a:r>
            <a:r>
              <a:rPr lang="ru-RU" dirty="0" err="1" smtClean="0"/>
              <a:t>логгирования</a:t>
            </a:r>
            <a:r>
              <a:rPr lang="ru-RU" dirty="0" smtClean="0"/>
              <a:t> всех действий с устройством, а также Отображение текстовой и графической информации, звуковое оповещение, в интуитивно понятном виде для медицинского и технического персонала. </a:t>
            </a:r>
            <a:endParaRPr lang="ru-RU" dirty="0" smtClean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21584"/>
            <a:ext cx="10515600" cy="825046"/>
          </a:xfrm>
        </p:spPr>
        <p:txBody>
          <a:bodyPr>
            <a:normAutofit/>
          </a:bodyPr>
          <a:lstStyle/>
          <a:p>
            <a:r>
              <a:rPr lang="ru-RU" sz="2400" b="1" dirty="0" smtClean="0"/>
              <a:t>Технические требования к </a:t>
            </a:r>
            <a:r>
              <a:rPr lang="ru-RU" sz="2400" b="1" dirty="0" smtClean="0"/>
              <a:t>системе</a:t>
            </a:r>
            <a:endParaRPr lang="ru-RU" sz="24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38630" y="1190172"/>
            <a:ext cx="6081484" cy="5413828"/>
          </a:xfrm>
        </p:spPr>
        <p:txBody>
          <a:bodyPr>
            <a:normAutofit fontScale="85000" lnSpcReduction="10000"/>
          </a:bodyPr>
          <a:lstStyle/>
          <a:p>
            <a:pPr lvl="0"/>
            <a:r>
              <a:rPr lang="ru-RU" dirty="0" smtClean="0"/>
              <a:t>Рабочее </a:t>
            </a:r>
            <a:r>
              <a:rPr lang="ru-RU" dirty="0" smtClean="0"/>
              <a:t>давление на выходе для подключения дыхательных масок 3-5 Бар.</a:t>
            </a:r>
          </a:p>
          <a:p>
            <a:pPr lvl="0"/>
            <a:r>
              <a:rPr lang="ru-RU" dirty="0" smtClean="0"/>
              <a:t>Температура подогрева КГС </a:t>
            </a:r>
            <a:r>
              <a:rPr lang="ru-RU" dirty="0" smtClean="0"/>
              <a:t>50-75°С</a:t>
            </a:r>
            <a:r>
              <a:rPr lang="ru-RU" dirty="0" smtClean="0"/>
              <a:t>,</a:t>
            </a:r>
          </a:p>
          <a:p>
            <a:pPr lvl="0"/>
            <a:r>
              <a:rPr lang="ru-RU" dirty="0" smtClean="0"/>
              <a:t>Измерение расхода КГС</a:t>
            </a:r>
          </a:p>
          <a:p>
            <a:pPr lvl="0"/>
            <a:r>
              <a:rPr lang="ru-RU" dirty="0" smtClean="0"/>
              <a:t>Измерение количества в %-соотношении КГС в установленных баллонах.</a:t>
            </a:r>
          </a:p>
          <a:p>
            <a:pPr lvl="0"/>
            <a:r>
              <a:rPr lang="ru-RU" dirty="0" smtClean="0"/>
              <a:t>Питание от сети 230В - автоматическое переключение на ИБП, в случае пропадания питания 230В.</a:t>
            </a:r>
          </a:p>
          <a:p>
            <a:pPr lvl="0"/>
            <a:r>
              <a:rPr lang="ru-RU" dirty="0" smtClean="0"/>
              <a:t>Беспроводная передача данных на ПК или облачную Web-платформу.</a:t>
            </a:r>
          </a:p>
          <a:p>
            <a:pPr lvl="0"/>
            <a:r>
              <a:rPr lang="ru-RU" dirty="0" smtClean="0"/>
              <a:t>Светозвуковое оповещение медперсонала</a:t>
            </a:r>
          </a:p>
          <a:p>
            <a:pPr lvl="0"/>
            <a:r>
              <a:rPr lang="ru-RU" dirty="0" smtClean="0"/>
              <a:t>Количество </a:t>
            </a:r>
            <a:r>
              <a:rPr lang="ru-RU" dirty="0" smtClean="0"/>
              <a:t>единовременных подключенных пациентов – от одного до шести.</a:t>
            </a:r>
          </a:p>
          <a:p>
            <a:endParaRPr lang="ru-RU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33269" y="844323"/>
            <a:ext cx="5400675" cy="534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/>
              <a:t>Программное обеспечение</a:t>
            </a:r>
            <a:r>
              <a:rPr lang="ru-RU" sz="2800" b="1" dirty="0" smtClean="0"/>
              <a:t/>
            </a:r>
            <a:br>
              <a:rPr lang="ru-RU" sz="2800" b="1" dirty="0" smtClean="0"/>
            </a:br>
            <a:endParaRPr lang="ru-RU" sz="28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64028" y="1390197"/>
            <a:ext cx="7768771" cy="4879974"/>
          </a:xfrm>
        </p:spPr>
        <p:txBody>
          <a:bodyPr>
            <a:normAutofit/>
          </a:bodyPr>
          <a:lstStyle/>
          <a:p>
            <a:r>
              <a:rPr lang="ru-RU" sz="2200" dirty="0" smtClean="0"/>
              <a:t>С </a:t>
            </a:r>
            <a:r>
              <a:rPr lang="ru-RU" sz="2200" dirty="0" smtClean="0"/>
              <a:t>помощью </a:t>
            </a:r>
            <a:r>
              <a:rPr lang="ru-RU" sz="2200" dirty="0" err="1" smtClean="0"/>
              <a:t>радиотерминала</a:t>
            </a:r>
            <a:r>
              <a:rPr lang="ru-RU" sz="2200" dirty="0" smtClean="0"/>
              <a:t> ZETA, предающий текущие данные по радиоканалу </a:t>
            </a:r>
            <a:r>
              <a:rPr lang="ru-RU" sz="2200" dirty="0" smtClean="0"/>
              <a:t>(в </a:t>
            </a:r>
            <a:r>
              <a:rPr lang="ru-RU" sz="2200" dirty="0" smtClean="0"/>
              <a:t>сети </a:t>
            </a:r>
            <a:r>
              <a:rPr lang="ru-RU" sz="2200" dirty="0" err="1" smtClean="0"/>
              <a:t>NB-IoT</a:t>
            </a:r>
            <a:r>
              <a:rPr lang="ru-RU" sz="2200" dirty="0" smtClean="0"/>
              <a:t>) </a:t>
            </a:r>
            <a:r>
              <a:rPr lang="ru-RU" sz="2200" dirty="0" smtClean="0"/>
              <a:t>на диспетчерскую платформу </a:t>
            </a:r>
            <a:r>
              <a:rPr lang="ru-RU" sz="2200" dirty="0" smtClean="0"/>
              <a:t>медицинского </a:t>
            </a:r>
            <a:r>
              <a:rPr lang="ru-RU" sz="2200" dirty="0" smtClean="0"/>
              <a:t>учреждения, по оценке </a:t>
            </a:r>
            <a:r>
              <a:rPr lang="ru-RU" sz="2200" dirty="0" smtClean="0"/>
              <a:t>расхода  </a:t>
            </a:r>
            <a:r>
              <a:rPr lang="ru-RU" sz="2200" dirty="0" smtClean="0"/>
              <a:t>КГС. Показатели архивируются </a:t>
            </a:r>
            <a:r>
              <a:rPr lang="ru-RU" sz="2200" dirty="0" smtClean="0"/>
              <a:t>за период не менее </a:t>
            </a:r>
            <a:r>
              <a:rPr lang="ru-RU" sz="2200" dirty="0" smtClean="0"/>
              <a:t>месяца. </a:t>
            </a:r>
            <a:r>
              <a:rPr lang="ru-RU" sz="2200" dirty="0" smtClean="0"/>
              <a:t>Программное обеспечение работает под управлением операционной системы </a:t>
            </a:r>
            <a:r>
              <a:rPr lang="ru-RU" sz="2200" dirty="0" err="1" smtClean="0"/>
              <a:t>Windows</a:t>
            </a:r>
            <a:r>
              <a:rPr lang="ru-RU" sz="2200" dirty="0" smtClean="0"/>
              <a:t> 10.</a:t>
            </a:r>
            <a:endParaRPr lang="ru-RU" sz="2200" dirty="0" smtClean="0"/>
          </a:p>
          <a:p>
            <a:r>
              <a:rPr lang="ru-RU" sz="2200" dirty="0" smtClean="0"/>
              <a:t>В программе установлены </a:t>
            </a:r>
            <a:r>
              <a:rPr lang="ru-RU" sz="2200" dirty="0" smtClean="0"/>
              <a:t>предельные значения </a:t>
            </a:r>
            <a:r>
              <a:rPr lang="ru-RU" sz="2200" dirty="0" smtClean="0"/>
              <a:t>температуры КГС, </a:t>
            </a:r>
            <a:r>
              <a:rPr lang="ru-RU" sz="2200" dirty="0" smtClean="0"/>
              <a:t>при выходе за рамки нормального значения система незамедлительно пришлет </a:t>
            </a:r>
            <a:r>
              <a:rPr lang="ru-RU" sz="2200" dirty="0" smtClean="0"/>
              <a:t>уведомление.</a:t>
            </a:r>
          </a:p>
          <a:p>
            <a:r>
              <a:rPr lang="ru-RU" sz="2200" dirty="0" smtClean="0"/>
              <a:t>Система следит </a:t>
            </a:r>
            <a:r>
              <a:rPr lang="ru-RU" sz="2200" dirty="0" smtClean="0"/>
              <a:t>за тем, когда и сколько газа было израсходовано, был ли включен данный газ в момент проведения процедуры. </a:t>
            </a:r>
            <a:endParaRPr lang="ru-RU" sz="2200" dirty="0" smtClean="0"/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737600" y="1444171"/>
            <a:ext cx="3048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853713" y="3955143"/>
            <a:ext cx="3048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4"/>
          <p:cNvSpPr txBox="1"/>
          <p:nvPr/>
        </p:nvSpPr>
        <p:spPr>
          <a:xfrm>
            <a:off x="3572544" y="3560025"/>
            <a:ext cx="5401426" cy="4616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buClr>
                <a:srgbClr val="3969BD"/>
              </a:buClr>
              <a:buSzPts val="2500"/>
            </a:pPr>
            <a:endParaRPr lang="en-US" sz="2000" b="1" dirty="0">
              <a:solidFill>
                <a:srgbClr val="3969BD"/>
              </a:solidFill>
            </a:endParaRPr>
          </a:p>
        </p:txBody>
      </p:sp>
      <p:sp>
        <p:nvSpPr>
          <p:cNvPr id="100" name="Google Shape;100;p14"/>
          <p:cNvSpPr/>
          <p:nvPr/>
        </p:nvSpPr>
        <p:spPr>
          <a:xfrm>
            <a:off x="839668" y="-31749"/>
            <a:ext cx="45719" cy="622300"/>
          </a:xfrm>
          <a:custGeom>
            <a:avLst/>
            <a:gdLst/>
            <a:ahLst/>
            <a:cxnLst/>
            <a:rect l="l" t="t" r="r" b="b"/>
            <a:pathLst>
              <a:path w="101600" h="1990839" extrusionOk="0">
                <a:moveTo>
                  <a:pt x="0" y="1990839"/>
                </a:moveTo>
                <a:lnTo>
                  <a:pt x="101600" y="1990839"/>
                </a:lnTo>
                <a:lnTo>
                  <a:pt x="101600" y="0"/>
                </a:lnTo>
                <a:lnTo>
                  <a:pt x="0" y="0"/>
                </a:lnTo>
                <a:lnTo>
                  <a:pt x="0" y="1990839"/>
                </a:lnTo>
                <a:close/>
              </a:path>
            </a:pathLst>
          </a:custGeom>
          <a:solidFill>
            <a:srgbClr val="868686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422;p32"/>
          <p:cNvSpPr/>
          <p:nvPr/>
        </p:nvSpPr>
        <p:spPr>
          <a:xfrm>
            <a:off x="1027746" y="325782"/>
            <a:ext cx="1947683" cy="1590103"/>
          </a:xfrm>
          <a:prstGeom prst="rect">
            <a:avLst/>
          </a:prstGeom>
          <a:blipFill rotWithShape="1">
            <a:blip r:embed="rId3" cstate="print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84;p13"/>
          <p:cNvSpPr txBox="1">
            <a:spLocks/>
          </p:cNvSpPr>
          <p:nvPr/>
        </p:nvSpPr>
        <p:spPr>
          <a:xfrm>
            <a:off x="956391" y="1462471"/>
            <a:ext cx="10379265" cy="21661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b" anchorCtr="0">
            <a:noAutofit/>
          </a:bodyPr>
          <a:lstStyle/>
          <a:p>
            <a:pPr>
              <a:lnSpc>
                <a:spcPct val="90000"/>
              </a:lnSpc>
              <a:buClr>
                <a:srgbClr val="366092"/>
              </a:buClr>
              <a:buSzPts val="3240"/>
            </a:pPr>
            <a:r>
              <a:rPr lang="ru-RU" sz="2400" b="1" dirty="0" smtClean="0"/>
              <a:t>VR-интегрированные решения для  персонализированного </a:t>
            </a:r>
            <a:r>
              <a:rPr lang="ru-RU" sz="2400" b="1" dirty="0" err="1" smtClean="0"/>
              <a:t>п</a:t>
            </a:r>
            <a:r>
              <a:rPr kumimoji="0" lang="ru-RU" sz="24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рименения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технологий виртуальной реальности для профилактики психосоматических расстройств на фоне</a:t>
            </a:r>
            <a:r>
              <a:rPr kumimoji="0" lang="ru-RU" sz="24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инфекции, ассоциированной с</a:t>
            </a:r>
            <a:r>
              <a:rPr lang="ru-RU" sz="2400" dirty="0" smtClean="0"/>
              <a:t> </a:t>
            </a:r>
            <a:r>
              <a:rPr lang="en-US" sz="2400" dirty="0" smtClean="0"/>
              <a:t>SARS</a:t>
            </a:r>
            <a:r>
              <a:rPr lang="ru-RU" sz="2400" dirty="0" smtClean="0"/>
              <a:t>-</a:t>
            </a:r>
            <a:r>
              <a:rPr lang="en-US" sz="2400" dirty="0" err="1" smtClean="0"/>
              <a:t>CoV</a:t>
            </a:r>
            <a:r>
              <a:rPr lang="ru-RU" sz="2400" dirty="0" smtClean="0"/>
              <a:t>-2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9" name="Рисунок 5" descr="эмблема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79950" y="4118655"/>
            <a:ext cx="1282700" cy="121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 descr="D:\~0.Личное\5. мои идеи\1.GKeyLab\Инвестпроекты\ДЦП\the_parallel_logo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57397" y="3865691"/>
            <a:ext cx="2881415" cy="1440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object 31"/>
          <p:cNvSpPr/>
          <p:nvPr/>
        </p:nvSpPr>
        <p:spPr>
          <a:xfrm>
            <a:off x="8548415" y="4074125"/>
            <a:ext cx="2271979" cy="95139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Прямоугольник 11"/>
          <p:cNvSpPr/>
          <p:nvPr/>
        </p:nvSpPr>
        <p:spPr>
          <a:xfrm>
            <a:off x="6552009" y="834962"/>
            <a:ext cx="519514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Arial"/>
                <a:ea typeface="Arial"/>
                <a:cs typeface="Arial"/>
                <a:sym typeface="Arial"/>
              </a:rPr>
              <a:t>Часть 2</a:t>
            </a:r>
            <a:r>
              <a:rPr lang="ru-RU" dirty="0" smtClean="0">
                <a:latin typeface="Arial"/>
                <a:ea typeface="Arial"/>
                <a:cs typeface="Arial"/>
                <a:sym typeface="Arial"/>
              </a:rPr>
              <a:t> устранение психологического аспекта</a:t>
            </a:r>
          </a:p>
          <a:p>
            <a:r>
              <a:rPr lang="ru-RU" dirty="0" smtClean="0"/>
              <a:t>У больных с  </a:t>
            </a:r>
            <a:r>
              <a:rPr lang="en-US" dirty="0" smtClean="0"/>
              <a:t>SARS</a:t>
            </a:r>
            <a:r>
              <a:rPr lang="ru-RU" dirty="0" smtClean="0"/>
              <a:t>-</a:t>
            </a:r>
            <a:r>
              <a:rPr lang="en-US" dirty="0" err="1" smtClean="0"/>
              <a:t>CoV</a:t>
            </a:r>
            <a:r>
              <a:rPr lang="ru-RU" dirty="0" smtClean="0"/>
              <a:t>-2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140757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Объект 6"/>
          <p:cNvGraphicFramePr>
            <a:graphicFrameLocks noChangeAspect="1"/>
          </p:cNvGraphicFramePr>
          <p:nvPr/>
        </p:nvGraphicFramePr>
        <p:xfrm>
          <a:off x="7920567" y="1135063"/>
          <a:ext cx="3922184" cy="2768600"/>
        </p:xfrm>
        <a:graphic>
          <a:graphicData uri="http://schemas.openxmlformats.org/presentationml/2006/ole">
            <p:oleObj spid="_x0000_s1026" name="Image" r:id="rId5" imgW="10133333" imgH="9549206" progId="Photoshop.Image.18">
              <p:embed/>
            </p:oleObj>
          </a:graphicData>
        </a:graphic>
      </p:graphicFrame>
      <p:pic>
        <p:nvPicPr>
          <p:cNvPr id="10" name="4.mp4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22900" y="3573463"/>
            <a:ext cx="6604000" cy="280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6" name="Прямоугольник 6"/>
          <p:cNvSpPr>
            <a:spLocks noChangeArrowheads="1"/>
          </p:cNvSpPr>
          <p:nvPr/>
        </p:nvSpPr>
        <p:spPr bwMode="auto">
          <a:xfrm>
            <a:off x="624418" y="115889"/>
            <a:ext cx="10325100" cy="1354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Aft>
                <a:spcPts val="1200"/>
              </a:spcAft>
            </a:pPr>
            <a:r>
              <a:rPr lang="ru-RU" altLang="ru-RU" dirty="0"/>
              <a:t>Междисциплинарные исследования механизмов межнейронных коммуникаций в норме и при патологии. Акцент на решение проблемы «Интерфейс - мозг - компьютер».</a:t>
            </a:r>
          </a:p>
          <a:p>
            <a:pPr>
              <a:spcAft>
                <a:spcPts val="1200"/>
              </a:spcAft>
            </a:pPr>
            <a:r>
              <a:rPr lang="ru-RU" altLang="ru-RU" dirty="0"/>
              <a:t>Анализ эффективности функционирования нейронных сетей мозга в контроле жизненно-важных функций организма в норме и при патологии.  </a:t>
            </a:r>
          </a:p>
        </p:txBody>
      </p:sp>
      <p:pic>
        <p:nvPicPr>
          <p:cNvPr id="3077" name="Рисунок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886018" y="271464"/>
            <a:ext cx="1037167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3.mp4">
            <a:hlinkClick r:id="" action="ppaction://media"/>
          </p:cNvPr>
          <p:cNvPicPr>
            <a:picLocks noRot="1" noChangeAspect="1"/>
          </p:cNvPicPr>
          <p:nvPr>
            <a:videoFile r:link="rId3"/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31852" y="1989139"/>
            <a:ext cx="6608233" cy="280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9" name="Прямоугольник 1"/>
          <p:cNvSpPr>
            <a:spLocks noChangeArrowheads="1"/>
          </p:cNvSpPr>
          <p:nvPr/>
        </p:nvSpPr>
        <p:spPr bwMode="auto">
          <a:xfrm>
            <a:off x="912284" y="5300663"/>
            <a:ext cx="4334933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Aft>
                <a:spcPts val="1200"/>
              </a:spcAft>
            </a:pPr>
            <a:r>
              <a:rPr lang="ru-RU" altLang="ru-RU" dirty="0"/>
              <a:t>Патенты 12119 и 12120 (2019 года Губкин и </a:t>
            </a:r>
            <a:r>
              <a:rPr lang="ru-RU" altLang="ru-RU" dirty="0" err="1"/>
              <a:t>соавт</a:t>
            </a:r>
            <a:r>
              <a:rPr lang="ru-RU" altLang="ru-RU" dirty="0"/>
              <a:t>.)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video fullScrn="1">
              <p:cMediaNode vol="80000">
                <p:cTn id="3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1846</TotalTime>
  <Words>964</Words>
  <Application>Microsoft Office PowerPoint</Application>
  <PresentationFormat>Произвольный</PresentationFormat>
  <Paragraphs>84</Paragraphs>
  <Slides>14</Slides>
  <Notes>6</Notes>
  <HiddenSlides>0</HiddenSlides>
  <MMClips>2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6" baseType="lpstr">
      <vt:lpstr>Тема Office</vt:lpstr>
      <vt:lpstr>Adobe Photoshop Image</vt:lpstr>
      <vt:lpstr>Системы подогрева медицинских газов для лечения вирус-индуцированных пневмоний</vt:lpstr>
      <vt:lpstr>Протокол применения Гелиокса (t-Не/О2 ) у пациентов с коронавирусом НИИ СП им.Н.В. Склифосовского </vt:lpstr>
      <vt:lpstr>Перспективные направления применения термального гелия</vt:lpstr>
      <vt:lpstr>Система разрабатывается Институтом физиологии совместно с ОАО «Минский НИИ Радиоматериалов» и ОДО «Тахат Аксия».  </vt:lpstr>
      <vt:lpstr>Разработка отечественной аппаратуры для применения t-Не/О2</vt:lpstr>
      <vt:lpstr>Технические требования к системе</vt:lpstr>
      <vt:lpstr>Программное обеспечение 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Администратор</cp:lastModifiedBy>
  <cp:revision>75</cp:revision>
  <dcterms:created xsi:type="dcterms:W3CDTF">2020-06-02T10:46:07Z</dcterms:created>
  <dcterms:modified xsi:type="dcterms:W3CDTF">2020-06-08T12:17:46Z</dcterms:modified>
</cp:coreProperties>
</file>