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notesMasterIdLst>
    <p:notesMasterId r:id="rId20"/>
  </p:notesMasterIdLst>
  <p:handoutMasterIdLst>
    <p:handoutMasterId r:id="rId21"/>
  </p:handoutMasterIdLst>
  <p:sldIdLst>
    <p:sldId id="1158" r:id="rId2"/>
    <p:sldId id="1160" r:id="rId3"/>
    <p:sldId id="1163" r:id="rId4"/>
    <p:sldId id="1162" r:id="rId5"/>
    <p:sldId id="1173" r:id="rId6"/>
    <p:sldId id="1161" r:id="rId7"/>
    <p:sldId id="1178" r:id="rId8"/>
    <p:sldId id="1168" r:id="rId9"/>
    <p:sldId id="1164" r:id="rId10"/>
    <p:sldId id="1165" r:id="rId11"/>
    <p:sldId id="1166" r:id="rId12"/>
    <p:sldId id="1169" r:id="rId13"/>
    <p:sldId id="1182" r:id="rId14"/>
    <p:sldId id="1186" r:id="rId15"/>
    <p:sldId id="1187" r:id="rId16"/>
    <p:sldId id="1183" r:id="rId17"/>
    <p:sldId id="1180" r:id="rId18"/>
    <p:sldId id="1028" r:id="rId19"/>
  </p:sldIdLst>
  <p:sldSz cx="9906000" cy="6858000" type="A4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799"/>
    <a:srgbClr val="FF0066"/>
    <a:srgbClr val="1E15CB"/>
    <a:srgbClr val="0C1EC6"/>
    <a:srgbClr val="057D1C"/>
    <a:srgbClr val="4B43EB"/>
    <a:srgbClr val="05851D"/>
    <a:srgbClr val="117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02" autoAdjust="0"/>
    <p:restoredTop sz="92033" autoAdjust="0"/>
  </p:normalViewPr>
  <p:slideViewPr>
    <p:cSldViewPr>
      <p:cViewPr varScale="1">
        <p:scale>
          <a:sx n="166" d="100"/>
          <a:sy n="166" d="100"/>
        </p:scale>
        <p:origin x="130" y="8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00089808-74FD-4629-B838-959CC2C502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E8E51B82-1502-4AA5-8FFC-5454EC0ADEF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2" name="Rectangle 4">
            <a:extLst>
              <a:ext uri="{FF2B5EF4-FFF2-40B4-BE49-F238E27FC236}">
                <a16:creationId xmlns:a16="http://schemas.microsoft.com/office/drawing/2014/main" id="{30474539-4247-4E88-8986-7C80882E1D1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3" name="Rectangle 5">
            <a:extLst>
              <a:ext uri="{FF2B5EF4-FFF2-40B4-BE49-F238E27FC236}">
                <a16:creationId xmlns:a16="http://schemas.microsoft.com/office/drawing/2014/main" id="{2794E65F-F763-4D39-A394-30AAC5DE4B6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9D2774F-B235-4405-B4BB-B35FA079C5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6642620A-4A8A-4A05-9A55-8D5A8EB1A6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3F795882-B9E0-4E1F-9505-29437F3E594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536DDDB6-97CB-4C51-8346-3BD21D905F8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5" name="Rectangle 5">
            <a:extLst>
              <a:ext uri="{FF2B5EF4-FFF2-40B4-BE49-F238E27FC236}">
                <a16:creationId xmlns:a16="http://schemas.microsoft.com/office/drawing/2014/main" id="{E9360B38-B592-4A82-AB35-5648D5A3001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17766" name="Rectangle 6">
            <a:extLst>
              <a:ext uri="{FF2B5EF4-FFF2-40B4-BE49-F238E27FC236}">
                <a16:creationId xmlns:a16="http://schemas.microsoft.com/office/drawing/2014/main" id="{4A74EAF8-4131-40D8-844A-E8AB0DE6F4C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7" name="Rectangle 7">
            <a:extLst>
              <a:ext uri="{FF2B5EF4-FFF2-40B4-BE49-F238E27FC236}">
                <a16:creationId xmlns:a16="http://schemas.microsoft.com/office/drawing/2014/main" id="{6EA65D65-D985-4D12-857A-2A6ABEEC14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B95EE51-96ED-4FC4-A6F1-31A0B22C48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433D7-FDAF-4A71-B195-3F52DEDAE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27474-639F-4F54-8E8B-AFA5980D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C0B54-F2DE-4A9F-BDB2-9C638F9F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54069-299D-4074-A929-6735225AAE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676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0D5FE-8075-4762-B1D8-A4869772B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DFAF3-69DE-4476-9AE7-6F28FCF7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EF11A-D3EC-4C1E-9820-8C66E90A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C0C7D-9D9B-433F-8CE7-DA2ECA4626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38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B349D-AFF8-406A-B9FB-09E148189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FF87F-4053-4141-9502-31746F52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FAA38-12D4-44D9-ACB2-000360A88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D9C6-1475-46FA-B0E3-D8CD41FB11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087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D205E-6671-43FD-94BE-B3476CBA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9CB15-7E92-423B-A5A7-079B4808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A8601-6E98-4D80-8BC7-2ABA481C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CDDFA-38EF-493B-B551-FA949F66C0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961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74945-A9BF-425F-AB31-16FBFE90A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28284-7A69-4CF1-A224-1CE698CBC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5864B-6F00-42B3-9443-7C011A65E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2933E-ACDC-439E-95AF-338A9ECDAA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998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8F4F31-AB30-4A12-AE06-B9A5EB82A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706427-6C47-4EC9-A9DC-E8AD0B976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5C6828-2115-40CA-9DF7-6FD0CBE0A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A7420-815E-4C59-BC7C-72882DA32E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733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3E0D05-EBDC-4A6E-A00E-7C1E626A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3DFE89-1924-48B0-812E-704705AD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7EBD560-F399-49C6-AC03-FAA2DD59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6F530-7EB6-4BD7-A71F-2B0AF8AEA8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11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8D96A13-7F53-4A6C-876B-28E725733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FBFD4F2-8DA7-4C8F-B645-C591D00E1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13C4D7-A586-4537-BC83-2EBCB108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9300A-ED65-4B8E-943D-B6E3833C08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639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49EFC0C-9B49-469B-951F-7AE0A7BFC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C7630EE-82F2-41C0-87AE-18D491F97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057B21A-9B31-41D3-B5DD-9897A6037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5DF67-F338-4FFE-AF29-0A83C0F7E2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371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AD244C-4C3B-485E-B2FF-049D2BE2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8C4E15-640F-45F5-A183-713E94303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03F61C-7314-4528-A1CB-1DDE3C6C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54B85-2D19-446B-AF40-4F77D8CE53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174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AC11FF-D0DE-4549-BA86-13EE7B498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1D69AD-9726-470B-B770-2389ADAA8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72647C-A7B1-475C-B01B-051183AD4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0D56C-A01F-4F37-9788-91C335F932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011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7C323E4-78BC-4659-B206-C493817946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8DF1BF6-3B86-4308-8802-13A8B75BB8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6E5B8-1B0C-4C10-9DC9-B594296F0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C5EBD-ABF4-4229-818A-1E66B8F6B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7468C-4E83-40AF-BD95-E6BFCEBDC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287853-3CDF-4858-9C09-36F3EE7134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899" y="1882103"/>
            <a:ext cx="8458200" cy="1004790"/>
          </a:xfrm>
        </p:spPr>
        <p:txBody>
          <a:bodyPr>
            <a:noAutofit/>
          </a:bodyPr>
          <a:lstStyle/>
          <a:p>
            <a:r>
              <a:rPr lang="ru-RU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«Показатели системы иммунитета у пациентов с COVID-19»</a:t>
            </a:r>
            <a:endParaRPr lang="en-US" sz="3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768256"/>
            <a:ext cx="8839199" cy="1257250"/>
          </a:xfrm>
        </p:spPr>
        <p:txBody>
          <a:bodyPr/>
          <a:lstStyle/>
          <a:p>
            <a:pPr>
              <a:defRPr/>
            </a:pPr>
            <a:r>
              <a:rPr lang="ru-RU" dirty="0"/>
              <a:t>Гончаров Андрей Евгеньевич</a:t>
            </a:r>
          </a:p>
          <a:p>
            <a:pPr>
              <a:defRPr/>
            </a:pPr>
            <a:r>
              <a:rPr lang="ru-RU" sz="2000" i="1" dirty="0"/>
              <a:t>Директор института </a:t>
            </a:r>
            <a:endParaRPr lang="ru-BY" sz="2000" i="1" dirty="0"/>
          </a:p>
          <a:p>
            <a:pPr>
              <a:defRPr/>
            </a:pPr>
            <a:r>
              <a:rPr lang="ru-RU" sz="2000" i="1" dirty="0"/>
              <a:t>канд. мед. </a:t>
            </a:r>
            <a:r>
              <a:rPr lang="ru-BY" sz="2000" i="1" dirty="0"/>
              <a:t>н</a:t>
            </a:r>
            <a:r>
              <a:rPr lang="ru-RU" sz="2000" i="1" dirty="0" err="1"/>
              <a:t>аук</a:t>
            </a:r>
            <a:r>
              <a:rPr lang="ru-BY" sz="2000" i="1" dirty="0"/>
              <a:t>, доцент</a:t>
            </a:r>
            <a:endParaRPr lang="en-US" sz="2000" i="1" dirty="0"/>
          </a:p>
        </p:txBody>
      </p:sp>
      <p:sp>
        <p:nvSpPr>
          <p:cNvPr id="5" name="Rectangle 4"/>
          <p:cNvSpPr/>
          <p:nvPr/>
        </p:nvSpPr>
        <p:spPr>
          <a:xfrm>
            <a:off x="920552" y="51424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n-lt"/>
              </a:rPr>
              <a:t>Институт биофизики и клеточной инженерии </a:t>
            </a:r>
          </a:p>
          <a:p>
            <a:pPr algn="ctr"/>
            <a:r>
              <a:rPr lang="ru-RU" b="1" dirty="0">
                <a:latin typeface="+mn-lt"/>
              </a:rPr>
              <a:t>Национальной академии наук Беларуси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31DBAE-D84C-4BD8-A0ED-BFFD6825F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75368" b="55540"/>
          <a:stretch/>
        </p:blipFill>
        <p:spPr>
          <a:xfrm>
            <a:off x="74831" y="51424"/>
            <a:ext cx="773713" cy="79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D793A0B-4517-4A3C-BB82-C8A97BD53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0062"/>
            <a:ext cx="8305800" cy="48736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Специфические Т-клетки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43C24A-A23C-4F02-A321-B0AB8865C3A3}"/>
              </a:ext>
            </a:extLst>
          </p:cNvPr>
          <p:cNvSpPr/>
          <p:nvPr/>
        </p:nvSpPr>
        <p:spPr>
          <a:xfrm>
            <a:off x="18916" y="862841"/>
            <a:ext cx="95425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cs typeface="Arial" panose="020B0604020202020204" pitchFamily="34" charset="0"/>
              </a:rPr>
              <a:t>В исследование включено 10 пациентов (58,9 ± 7,2 лет) с тяжелой формой КОВИД-19. 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endParaRPr lang="ru-RU" sz="1600" dirty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cs typeface="Arial" panose="020B0604020202020204" pitchFamily="34" charset="0"/>
              </a:rPr>
              <a:t>АСК определяли по экспрессии </a:t>
            </a:r>
            <a:r>
              <a:rPr lang="en-US" sz="1600" dirty="0">
                <a:cs typeface="Arial" panose="020B0604020202020204" pitchFamily="34" charset="0"/>
              </a:rPr>
              <a:t>CD69 </a:t>
            </a:r>
            <a:r>
              <a:rPr lang="ru-RU" sz="1600" dirty="0">
                <a:cs typeface="Arial" panose="020B0604020202020204" pitchFamily="34" charset="0"/>
              </a:rPr>
              <a:t>и </a:t>
            </a:r>
            <a:r>
              <a:rPr lang="en-US" sz="1600" dirty="0">
                <a:cs typeface="Arial" panose="020B0604020202020204" pitchFamily="34" charset="0"/>
              </a:rPr>
              <a:t>CD137 </a:t>
            </a:r>
            <a:r>
              <a:rPr lang="ru-RU" sz="1600" dirty="0">
                <a:cs typeface="Arial" panose="020B0604020202020204" pitchFamily="34" charset="0"/>
              </a:rPr>
              <a:t>после 20 ч инкубации с пептидами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cs typeface="Arial" panose="020B0604020202020204" pitchFamily="34" charset="0"/>
              </a:rPr>
              <a:t>У 100% пациентов выявлены </a:t>
            </a:r>
            <a:r>
              <a:rPr lang="en-US" sz="1600" dirty="0">
                <a:cs typeface="Arial" panose="020B0604020202020204" pitchFamily="34" charset="0"/>
              </a:rPr>
              <a:t>SARS-CoV-2-</a:t>
            </a:r>
            <a:r>
              <a:rPr lang="ru-RU" sz="1600" dirty="0">
                <a:cs typeface="Arial" panose="020B0604020202020204" pitchFamily="34" charset="0"/>
              </a:rPr>
              <a:t>специфические</a:t>
            </a:r>
            <a:r>
              <a:rPr lang="en-US" sz="1600" dirty="0">
                <a:cs typeface="Arial" panose="020B0604020202020204" pitchFamily="34" charset="0"/>
              </a:rPr>
              <a:t> CD4+</a:t>
            </a:r>
            <a:r>
              <a:rPr lang="ru-RU" sz="1600" dirty="0">
                <a:cs typeface="Arial" panose="020B0604020202020204" pitchFamily="34" charset="0"/>
              </a:rPr>
              <a:t> клетки, а у 80% – специфические </a:t>
            </a:r>
            <a:r>
              <a:rPr lang="en-US" sz="1600" dirty="0">
                <a:cs typeface="Arial" panose="020B0604020202020204" pitchFamily="34" charset="0"/>
              </a:rPr>
              <a:t> CD8+</a:t>
            </a:r>
            <a:r>
              <a:rPr lang="ru-RU" sz="1600" dirty="0">
                <a:cs typeface="Arial" panose="020B0604020202020204" pitchFamily="34" charset="0"/>
              </a:rPr>
              <a:t> лимфоциты</a:t>
            </a:r>
            <a:r>
              <a:rPr lang="en-US" sz="1600" dirty="0"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cs typeface="Arial" panose="020B0604020202020204" pitchFamily="34" charset="0"/>
              </a:rPr>
              <a:t>Также установлено наличие </a:t>
            </a:r>
            <a:r>
              <a:rPr lang="en-US" sz="1600" dirty="0">
                <a:cs typeface="Arial" panose="020B0604020202020204" pitchFamily="34" charset="0"/>
              </a:rPr>
              <a:t>SARS-CoV-2</a:t>
            </a:r>
            <a:r>
              <a:rPr lang="ru-RU" sz="1600" dirty="0">
                <a:cs typeface="Arial" panose="020B0604020202020204" pitchFamily="34" charset="0"/>
              </a:rPr>
              <a:t>-реактивных Т-клеток у 20% </a:t>
            </a:r>
            <a:r>
              <a:rPr lang="ru-RU" sz="1600" dirty="0" err="1">
                <a:cs typeface="Arial" panose="020B0604020202020204" pitchFamily="34" charset="0"/>
              </a:rPr>
              <a:t>серонегативных</a:t>
            </a:r>
            <a:r>
              <a:rPr lang="ru-RU" sz="1600" dirty="0">
                <a:cs typeface="Arial" panose="020B0604020202020204" pitchFamily="34" charset="0"/>
              </a:rPr>
              <a:t> здоровых добровольцев, что может указывать на кросс-реактивность с белками сезонных штаммов коронавирусов.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cs typeface="Arial" panose="020B0604020202020204" pitchFamily="34" charset="0"/>
              </a:rPr>
              <a:t>Наиболее выраженный ответ наблюдался на </a:t>
            </a:r>
            <a:r>
              <a:rPr lang="en-US" sz="1600" dirty="0">
                <a:cs typeface="Arial" panose="020B0604020202020204" pitchFamily="34" charset="0"/>
              </a:rPr>
              <a:t>S-</a:t>
            </a:r>
            <a:r>
              <a:rPr lang="ru-RU" sz="1600" dirty="0">
                <a:cs typeface="Arial" panose="020B0604020202020204" pitchFamily="34" charset="0"/>
              </a:rPr>
              <a:t>белок.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>
                <a:cs typeface="Arial" panose="020B0604020202020204" pitchFamily="34" charset="0"/>
              </a:rPr>
              <a:t>SARS-CoV-2-</a:t>
            </a:r>
            <a:r>
              <a:rPr lang="ru-RU" sz="1600" dirty="0">
                <a:cs typeface="Arial" panose="020B0604020202020204" pitchFamily="34" charset="0"/>
              </a:rPr>
              <a:t>специфические клетки преимущественно продуцировали эффекторные </a:t>
            </a:r>
            <a:r>
              <a:rPr lang="en-US" sz="1600" dirty="0">
                <a:cs typeface="Arial" panose="020B0604020202020204" pitchFamily="34" charset="0"/>
              </a:rPr>
              <a:t>Th1</a:t>
            </a:r>
            <a:r>
              <a:rPr lang="ru-RU" sz="1600" dirty="0">
                <a:cs typeface="Arial" panose="020B0604020202020204" pitchFamily="34" charset="0"/>
              </a:rPr>
              <a:t>-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ru-RU" sz="1600" dirty="0">
                <a:cs typeface="Arial" panose="020B0604020202020204" pitchFamily="34" charset="0"/>
              </a:rPr>
              <a:t>цитокины. </a:t>
            </a:r>
            <a:endParaRPr lang="en-US" sz="1600" dirty="0"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54E7273-43EC-4C2C-9BF8-4ECD504F5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75368" b="55540"/>
          <a:stretch/>
        </p:blipFill>
        <p:spPr>
          <a:xfrm>
            <a:off x="74831" y="51424"/>
            <a:ext cx="633038" cy="64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1AC81C-2E3E-448F-B72D-EFC08C2B86B5}"/>
              </a:ext>
            </a:extLst>
          </p:cNvPr>
          <p:cNvSpPr/>
          <p:nvPr/>
        </p:nvSpPr>
        <p:spPr>
          <a:xfrm>
            <a:off x="461687" y="6453336"/>
            <a:ext cx="9284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cs typeface="Arial" panose="020B0604020202020204" pitchFamily="34" charset="0"/>
              </a:rPr>
              <a:t>США/Нидерланды                                  </a:t>
            </a:r>
            <a:r>
              <a:rPr lang="en-US" sz="1400" dirty="0">
                <a:cs typeface="Arial" panose="020B0604020202020204" pitchFamily="34" charset="0"/>
              </a:rPr>
              <a:t>Preprint                 </a:t>
            </a:r>
            <a:r>
              <a:rPr lang="ru-RU" sz="1400" dirty="0">
                <a:cs typeface="Arial" panose="020B0604020202020204" pitchFamily="34" charset="0"/>
              </a:rPr>
              <a:t>         </a:t>
            </a:r>
            <a:r>
              <a:rPr lang="en-US" sz="1400" dirty="0">
                <a:cs typeface="Arial" panose="020B0604020202020204" pitchFamily="34" charset="0"/>
              </a:rPr>
              <a:t>     DOI: 10.1101/2020.04.11.20062349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89F2EE-DCC1-4319-9805-2A2A477EF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120" y="3655511"/>
            <a:ext cx="2808312" cy="23201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1B5852-B86A-44FC-BE03-9717C8FF9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92" y="4175102"/>
            <a:ext cx="257008" cy="144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DBBA20-2748-456B-A75A-037BE1CE2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842" y="3641961"/>
            <a:ext cx="1634182" cy="25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C5FD27-2514-4F0A-931F-D714AC17D7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049" y="4342280"/>
            <a:ext cx="221538" cy="14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43064F-9967-4AEC-97E0-DE4B09C145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9364" y="3649339"/>
            <a:ext cx="163459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7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7"/>
    </mc:Choice>
    <mc:Fallback xmlns="">
      <p:transition spd="slow" advTm="289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D793A0B-4517-4A3C-BB82-C8A97BD53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0062"/>
            <a:ext cx="8305800" cy="397966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Специфические Т-клетки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43C24A-A23C-4F02-A321-B0AB8865C3A3}"/>
              </a:ext>
            </a:extLst>
          </p:cNvPr>
          <p:cNvSpPr/>
          <p:nvPr/>
        </p:nvSpPr>
        <p:spPr>
          <a:xfrm>
            <a:off x="0" y="768592"/>
            <a:ext cx="954259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cs typeface="Arial" panose="020B0604020202020204" pitchFamily="34" charset="0"/>
              </a:rPr>
              <a:t>Показано наличие </a:t>
            </a:r>
            <a:r>
              <a:rPr lang="en-US" sz="1600" dirty="0">
                <a:cs typeface="Arial" panose="020B0604020202020204" pitchFamily="34" charset="0"/>
              </a:rPr>
              <a:t>S-</a:t>
            </a:r>
            <a:r>
              <a:rPr lang="ru-RU" sz="1600" dirty="0">
                <a:cs typeface="Arial" panose="020B0604020202020204" pitchFamily="34" charset="0"/>
              </a:rPr>
              <a:t>реактивных</a:t>
            </a:r>
            <a:r>
              <a:rPr lang="en-US" sz="1600" dirty="0">
                <a:cs typeface="Arial" panose="020B0604020202020204" pitchFamily="34" charset="0"/>
              </a:rPr>
              <a:t> CD4+ T</a:t>
            </a:r>
            <a:r>
              <a:rPr lang="ru-RU" sz="1600" dirty="0">
                <a:cs typeface="Arial" panose="020B0604020202020204" pitchFamily="34" charset="0"/>
              </a:rPr>
              <a:t>-клеток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ru-RU" sz="1600" dirty="0">
                <a:cs typeface="Arial" panose="020B0604020202020204" pitchFamily="34" charset="0"/>
              </a:rPr>
              <a:t>у</a:t>
            </a:r>
            <a:r>
              <a:rPr lang="en-US" sz="1600" dirty="0">
                <a:cs typeface="Arial" panose="020B0604020202020204" pitchFamily="34" charset="0"/>
              </a:rPr>
              <a:t> 83% </a:t>
            </a:r>
            <a:r>
              <a:rPr lang="ru-RU" sz="1600" dirty="0">
                <a:cs typeface="Arial" panose="020B0604020202020204" pitchFamily="34" charset="0"/>
              </a:rPr>
              <a:t>(15 из 18) пациентов с </a:t>
            </a:r>
            <a:r>
              <a:rPr lang="en-US" sz="1600" dirty="0">
                <a:cs typeface="Arial" panose="020B0604020202020204" pitchFamily="34" charset="0"/>
              </a:rPr>
              <a:t>COVID-19, </a:t>
            </a:r>
            <a:r>
              <a:rPr lang="ru-RU" sz="1600" dirty="0">
                <a:cs typeface="Arial" panose="020B0604020202020204" pitchFamily="34" charset="0"/>
              </a:rPr>
              <a:t>и у </a:t>
            </a:r>
            <a:r>
              <a:rPr lang="en-US" sz="1600" dirty="0">
                <a:cs typeface="Arial" panose="020B0604020202020204" pitchFamily="34" charset="0"/>
              </a:rPr>
              <a:t>34% of SARS-CoV-2 </a:t>
            </a:r>
            <a:r>
              <a:rPr lang="ru-RU" sz="1600" dirty="0" err="1">
                <a:cs typeface="Arial" panose="020B0604020202020204" pitchFamily="34" charset="0"/>
              </a:rPr>
              <a:t>серонегативных</a:t>
            </a:r>
            <a:r>
              <a:rPr lang="ru-RU" sz="1600" dirty="0">
                <a:cs typeface="Arial" panose="020B0604020202020204" pitchFamily="34" charset="0"/>
              </a:rPr>
              <a:t> доноров, хотя и в меньшем количестве. 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endParaRPr lang="ru-RU" sz="1600" dirty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cs typeface="Arial" panose="020B0604020202020204" pitchFamily="34" charset="0"/>
              </a:rPr>
              <a:t>У </a:t>
            </a:r>
            <a:r>
              <a:rPr lang="en-US" sz="1600" dirty="0">
                <a:cs typeface="Arial" panose="020B0604020202020204" pitchFamily="34" charset="0"/>
              </a:rPr>
              <a:t>COVID-19 </a:t>
            </a:r>
            <a:r>
              <a:rPr lang="ru-RU" sz="1600" dirty="0">
                <a:cs typeface="Arial" panose="020B0604020202020204" pitchFamily="34" charset="0"/>
              </a:rPr>
              <a:t>пациентов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ru-RU" sz="1600" dirty="0">
                <a:cs typeface="Arial" panose="020B0604020202020204" pitchFamily="34" charset="0"/>
              </a:rPr>
              <a:t>выявляли</a:t>
            </a:r>
            <a:r>
              <a:rPr lang="en-US" sz="1600" dirty="0">
                <a:cs typeface="Arial" panose="020B0604020202020204" pitchFamily="34" charset="0"/>
              </a:rPr>
              <a:t> Т-</a:t>
            </a:r>
            <a:r>
              <a:rPr lang="en-US" sz="1600" dirty="0" err="1">
                <a:cs typeface="Arial" panose="020B0604020202020204" pitchFamily="34" charset="0"/>
              </a:rPr>
              <a:t>клетки</a:t>
            </a:r>
            <a:r>
              <a:rPr lang="en-US" sz="1600" dirty="0">
                <a:cs typeface="Arial" panose="020B0604020202020204" pitchFamily="34" charset="0"/>
              </a:rPr>
              <a:t>, </a:t>
            </a:r>
            <a:r>
              <a:rPr lang="en-US" sz="1600" dirty="0" err="1">
                <a:cs typeface="Arial" panose="020B0604020202020204" pitchFamily="34" charset="0"/>
              </a:rPr>
              <a:t>реагирующие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на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пептиды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из</a:t>
            </a:r>
            <a:r>
              <a:rPr lang="en-US" sz="1600" dirty="0">
                <a:cs typeface="Arial" panose="020B0604020202020204" pitchFamily="34" charset="0"/>
              </a:rPr>
              <a:t> N-</a:t>
            </a:r>
            <a:r>
              <a:rPr lang="en-US" sz="1600" dirty="0" err="1">
                <a:cs typeface="Arial" panose="020B0604020202020204" pitchFamily="34" charset="0"/>
              </a:rPr>
              <a:t>конца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ru-RU" sz="1600" dirty="0">
                <a:cs typeface="Arial" panose="020B0604020202020204" pitchFamily="34" charset="0"/>
              </a:rPr>
              <a:t>и С-конца </a:t>
            </a:r>
            <a:r>
              <a:rPr lang="en-US" sz="1600" dirty="0">
                <a:cs typeface="Arial" panose="020B0604020202020204" pitchFamily="34" charset="0"/>
              </a:rPr>
              <a:t>S-</a:t>
            </a:r>
            <a:r>
              <a:rPr lang="en-US" sz="1600" dirty="0" err="1">
                <a:cs typeface="Arial" panose="020B0604020202020204" pitchFamily="34" charset="0"/>
              </a:rPr>
              <a:t>белка</a:t>
            </a:r>
            <a:r>
              <a:rPr lang="ru-RU" sz="1600" dirty="0">
                <a:cs typeface="Arial" panose="020B0604020202020204" pitchFamily="34" charset="0"/>
              </a:rPr>
              <a:t> в равной степени.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cs typeface="Arial" panose="020B0604020202020204" pitchFamily="34" charset="0"/>
              </a:rPr>
              <a:t>В то же время всего у 9% у здоровых доноров выявлены Т-клетки, реагирующие на </a:t>
            </a:r>
            <a:r>
              <a:rPr lang="en-US" sz="1600" dirty="0" err="1">
                <a:cs typeface="Arial" panose="020B0604020202020204" pitchFamily="34" charset="0"/>
              </a:rPr>
              <a:t>пептид</a:t>
            </a:r>
            <a:r>
              <a:rPr lang="ru-RU" sz="1600" dirty="0">
                <a:cs typeface="Arial" panose="020B0604020202020204" pitchFamily="34" charset="0"/>
              </a:rPr>
              <a:t>ы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из</a:t>
            </a:r>
            <a:r>
              <a:rPr lang="en-US" sz="1600" dirty="0">
                <a:cs typeface="Arial" panose="020B0604020202020204" pitchFamily="34" charset="0"/>
              </a:rPr>
              <a:t> N-</a:t>
            </a:r>
            <a:r>
              <a:rPr lang="en-US" sz="1600" dirty="0" err="1">
                <a:cs typeface="Arial" panose="020B0604020202020204" pitchFamily="34" charset="0"/>
              </a:rPr>
              <a:t>конца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белка</a:t>
            </a:r>
            <a:r>
              <a:rPr lang="ru-RU" sz="1600" dirty="0">
                <a:cs typeface="Arial" panose="020B0604020202020204" pitchFamily="34" charset="0"/>
              </a:rPr>
              <a:t>. Это, вероятно объясняется высокой гомологией участков </a:t>
            </a:r>
            <a:r>
              <a:rPr lang="en-US" sz="1600" dirty="0">
                <a:cs typeface="Arial" panose="020B0604020202020204" pitchFamily="34" charset="0"/>
              </a:rPr>
              <a:t>S</a:t>
            </a:r>
            <a:r>
              <a:rPr lang="ru-RU" sz="1600" dirty="0">
                <a:cs typeface="Arial" panose="020B0604020202020204" pitchFamily="34" charset="0"/>
              </a:rPr>
              <a:t>-белка, расположенных ближе к С-концу между «сезонными» коронавирусами и </a:t>
            </a:r>
            <a:r>
              <a:rPr lang="en-US" sz="1600" dirty="0">
                <a:cs typeface="Arial" panose="020B0604020202020204" pitchFamily="34" charset="0"/>
              </a:rPr>
              <a:t>SARS-CoV-2.</a:t>
            </a:r>
            <a:endParaRPr lang="ru-RU" sz="1600" dirty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>
                <a:cs typeface="Arial" panose="020B0604020202020204" pitchFamily="34" charset="0"/>
              </a:rPr>
              <a:t>S-</a:t>
            </a:r>
            <a:r>
              <a:rPr lang="ru-RU" sz="1600" dirty="0">
                <a:cs typeface="Arial" panose="020B0604020202020204" pitchFamily="34" charset="0"/>
              </a:rPr>
              <a:t>реактивные</a:t>
            </a:r>
            <a:r>
              <a:rPr lang="en-US" sz="1600" dirty="0">
                <a:cs typeface="Arial" panose="020B0604020202020204" pitchFamily="34" charset="0"/>
              </a:rPr>
              <a:t> CD4+ T</a:t>
            </a:r>
            <a:r>
              <a:rPr lang="ru-RU" sz="1600" dirty="0">
                <a:cs typeface="Arial" panose="020B0604020202020204" pitchFamily="34" charset="0"/>
              </a:rPr>
              <a:t>-клетки пациентов с </a:t>
            </a:r>
            <a:r>
              <a:rPr lang="en-US" sz="1600" dirty="0">
                <a:cs typeface="Arial" panose="020B0604020202020204" pitchFamily="34" charset="0"/>
              </a:rPr>
              <a:t>COVID-19 </a:t>
            </a:r>
            <a:r>
              <a:rPr lang="ru-RU" sz="1600" dirty="0">
                <a:cs typeface="Arial" panose="020B0604020202020204" pitchFamily="34" charset="0"/>
              </a:rPr>
              <a:t>отличались от таковых у доноров высокой экспрессией </a:t>
            </a:r>
            <a:r>
              <a:rPr lang="en-US" sz="1600" dirty="0">
                <a:cs typeface="Arial" panose="020B0604020202020204" pitchFamily="34" charset="0"/>
              </a:rPr>
              <a:t>CD38 </a:t>
            </a:r>
            <a:r>
              <a:rPr lang="ru-RU" sz="1600" dirty="0">
                <a:cs typeface="Arial" panose="020B0604020202020204" pitchFamily="34" charset="0"/>
              </a:rPr>
              <a:t>и</a:t>
            </a:r>
            <a:r>
              <a:rPr lang="en-US" sz="1600" dirty="0">
                <a:cs typeface="Arial" panose="020B0604020202020204" pitchFamily="34" charset="0"/>
              </a:rPr>
              <a:t> HLA-DR, </a:t>
            </a:r>
            <a:r>
              <a:rPr lang="ru-RU" sz="1600" dirty="0">
                <a:cs typeface="Arial" panose="020B0604020202020204" pitchFamily="34" charset="0"/>
              </a:rPr>
              <a:t>что указывает на их недавнюю активацию.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54E7273-43EC-4C2C-9BF8-4ECD504F5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75368" b="55540"/>
          <a:stretch/>
        </p:blipFill>
        <p:spPr>
          <a:xfrm>
            <a:off x="74831" y="51424"/>
            <a:ext cx="633038" cy="64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1AC81C-2E3E-448F-B72D-EFC08C2B86B5}"/>
              </a:ext>
            </a:extLst>
          </p:cNvPr>
          <p:cNvSpPr/>
          <p:nvPr/>
        </p:nvSpPr>
        <p:spPr>
          <a:xfrm>
            <a:off x="461687" y="6344882"/>
            <a:ext cx="9284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cs typeface="Arial" panose="020B0604020202020204" pitchFamily="34" charset="0"/>
              </a:rPr>
              <a:t>Берлин, Германия                                     </a:t>
            </a:r>
            <a:r>
              <a:rPr lang="en-US" sz="1400" dirty="0">
                <a:cs typeface="Arial" panose="020B0604020202020204" pitchFamily="34" charset="0"/>
              </a:rPr>
              <a:t>Preprint                      </a:t>
            </a:r>
            <a:r>
              <a:rPr lang="ru-RU" sz="1400" dirty="0">
                <a:cs typeface="Arial" panose="020B0604020202020204" pitchFamily="34" charset="0"/>
              </a:rPr>
              <a:t>              </a:t>
            </a:r>
            <a:r>
              <a:rPr lang="en-US" sz="1400" dirty="0">
                <a:cs typeface="Arial" panose="020B0604020202020204" pitchFamily="34" charset="0"/>
              </a:rPr>
              <a:t>DOI: 10.1101/2020.04.17.20061440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D691EF-355E-43AE-9CAF-E55292DF0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0" y="3711305"/>
            <a:ext cx="7343781" cy="21215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5359FA-B00F-4D27-83A7-2F30D5180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611" y="3798707"/>
            <a:ext cx="2388583" cy="21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6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7"/>
    </mc:Choice>
    <mc:Fallback xmlns="">
      <p:transition spd="slow" advTm="289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D793A0B-4517-4A3C-BB82-C8A97BD53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0062"/>
            <a:ext cx="8305800" cy="48736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Специфические Т-клетки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43C24A-A23C-4F02-A321-B0AB8865C3A3}"/>
              </a:ext>
            </a:extLst>
          </p:cNvPr>
          <p:cNvSpPr/>
          <p:nvPr/>
        </p:nvSpPr>
        <p:spPr>
          <a:xfrm>
            <a:off x="18917" y="862841"/>
            <a:ext cx="70733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Изучен ответ Т-клеток на пулы пептидов </a:t>
            </a:r>
            <a:r>
              <a:rPr lang="ru-RU" sz="1600" dirty="0" err="1"/>
              <a:t>нуклеокапсидного</a:t>
            </a:r>
            <a:r>
              <a:rPr lang="ru-RU" sz="1600" dirty="0"/>
              <a:t> белка и неструктурных белков </a:t>
            </a:r>
            <a:r>
              <a:rPr lang="en-US" sz="1600" dirty="0"/>
              <a:t>NSP-7 </a:t>
            </a:r>
            <a:r>
              <a:rPr lang="ru-RU" sz="1600" dirty="0"/>
              <a:t>и</a:t>
            </a:r>
            <a:r>
              <a:rPr lang="en-US" sz="1600" dirty="0"/>
              <a:t> NSP13 </a:t>
            </a:r>
            <a:r>
              <a:rPr lang="ru-RU" sz="1600" dirty="0"/>
              <a:t>у пациентов с </a:t>
            </a:r>
            <a:r>
              <a:rPr lang="en-US" sz="1600" dirty="0"/>
              <a:t>COVID-19 (n=24).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Применяли методы </a:t>
            </a:r>
            <a:r>
              <a:rPr lang="en-US" sz="1600" dirty="0"/>
              <a:t>ELISpot </a:t>
            </a:r>
            <a:r>
              <a:rPr lang="ru-RU" sz="1600" dirty="0"/>
              <a:t>(ИНФ-гамма) и проточную </a:t>
            </a:r>
            <a:r>
              <a:rPr lang="ru-RU" sz="1600" dirty="0" err="1"/>
              <a:t>цитометрию</a:t>
            </a:r>
            <a:r>
              <a:rPr lang="ru-RU" sz="1600" dirty="0"/>
              <a:t> (ИНФ-гамма</a:t>
            </a:r>
            <a:r>
              <a:rPr lang="en-US" sz="1600" dirty="0"/>
              <a:t>/</a:t>
            </a:r>
            <a:r>
              <a:rPr lang="ru-RU" sz="1600" dirty="0"/>
              <a:t>ФНО-альфа</a:t>
            </a:r>
            <a:r>
              <a:rPr lang="en-US" sz="1600" dirty="0"/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У всех пациентов установлено наличие </a:t>
            </a:r>
            <a:r>
              <a:rPr lang="en-US" sz="1600" dirty="0"/>
              <a:t>CD4</a:t>
            </a:r>
            <a:r>
              <a:rPr lang="ru-RU" sz="1600" dirty="0"/>
              <a:t>+ и</a:t>
            </a:r>
            <a:r>
              <a:rPr lang="en-US" sz="1600" dirty="0"/>
              <a:t> CD8</a:t>
            </a:r>
            <a:r>
              <a:rPr lang="ru-RU" sz="1600" dirty="0"/>
              <a:t>+</a:t>
            </a:r>
            <a:r>
              <a:rPr lang="en-US" sz="1600" dirty="0"/>
              <a:t> T</a:t>
            </a:r>
            <a:r>
              <a:rPr lang="ru-RU" sz="1600" dirty="0"/>
              <a:t>-лимфоцитов, специфичных к </a:t>
            </a:r>
            <a:r>
              <a:rPr lang="en-US" sz="1600" dirty="0"/>
              <a:t>N-</a:t>
            </a:r>
            <a:r>
              <a:rPr lang="ru-RU" sz="1600" dirty="0"/>
              <a:t>белку вируса.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У 23 пациентов, перенёсших в 2003 г. </a:t>
            </a:r>
            <a:r>
              <a:rPr lang="en-US" sz="1600" dirty="0"/>
              <a:t>SARS-</a:t>
            </a:r>
            <a:r>
              <a:rPr lang="en-US" sz="1600" dirty="0" err="1"/>
              <a:t>CoV</a:t>
            </a:r>
            <a:r>
              <a:rPr lang="en-US" sz="1600" dirty="0"/>
              <a:t> </a:t>
            </a:r>
            <a:r>
              <a:rPr lang="ru-RU" sz="1600" dirty="0"/>
              <a:t>также выявлены долгоживущие Т-клетки памяти, специфичные к </a:t>
            </a:r>
            <a:r>
              <a:rPr lang="en-US" sz="1600" dirty="0"/>
              <a:t>SARS-CoV-2 NP</a:t>
            </a:r>
            <a:r>
              <a:rPr lang="ru-RU" sz="16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Также у 9 из 18 здоровых добровольца выявлены </a:t>
            </a:r>
            <a:r>
              <a:rPr lang="en-US" sz="1600" dirty="0"/>
              <a:t>SARS-CoV-2</a:t>
            </a:r>
            <a:r>
              <a:rPr lang="ru-RU" sz="1600" dirty="0"/>
              <a:t>-специфические Т-клетки к неструктурным белкам </a:t>
            </a:r>
            <a:r>
              <a:rPr lang="en-US" sz="1600" dirty="0"/>
              <a:t>NSP7 </a:t>
            </a:r>
            <a:r>
              <a:rPr lang="ru-RU" sz="1600" dirty="0"/>
              <a:t>и </a:t>
            </a:r>
            <a:r>
              <a:rPr lang="en-US" sz="1600" dirty="0"/>
              <a:t>NSP13</a:t>
            </a:r>
            <a:r>
              <a:rPr lang="ru-RU" sz="1600" dirty="0"/>
              <a:t>, имеющими гомологию с сезонными коронавирусами.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54E7273-43EC-4C2C-9BF8-4ECD504F5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75368" b="55540"/>
          <a:stretch/>
        </p:blipFill>
        <p:spPr>
          <a:xfrm>
            <a:off x="74831" y="51424"/>
            <a:ext cx="633038" cy="64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1AC81C-2E3E-448F-B72D-EFC08C2B86B5}"/>
              </a:ext>
            </a:extLst>
          </p:cNvPr>
          <p:cNvSpPr/>
          <p:nvPr/>
        </p:nvSpPr>
        <p:spPr>
          <a:xfrm>
            <a:off x="621456" y="6498799"/>
            <a:ext cx="89595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Сингапур                                      </a:t>
            </a:r>
            <a:r>
              <a:rPr lang="en-US" sz="1400" dirty="0"/>
              <a:t>Preprint               </a:t>
            </a:r>
            <a:r>
              <a:rPr lang="ru-RU" sz="1400" dirty="0"/>
              <a:t>                </a:t>
            </a:r>
            <a:r>
              <a:rPr lang="en-US" sz="1400" dirty="0"/>
              <a:t>       DOI: 10.1101/2020.05.26.115832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529010-3D63-48DF-9546-DF4F321C6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560" y="862841"/>
            <a:ext cx="2287459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7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7"/>
    </mc:Choice>
    <mc:Fallback xmlns="">
      <p:transition spd="slow" advTm="289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D793A0B-4517-4A3C-BB82-C8A97BD53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1" y="43869"/>
            <a:ext cx="7745549" cy="48736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системы иммунитета у пациентов с КОВИД-19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43C24A-A23C-4F02-A321-B0AB8865C3A3}"/>
              </a:ext>
            </a:extLst>
          </p:cNvPr>
          <p:cNvSpPr/>
          <p:nvPr/>
        </p:nvSpPr>
        <p:spPr>
          <a:xfrm>
            <a:off x="200472" y="764704"/>
            <a:ext cx="950505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В исследовании включено 57 пациентов с подтвержденным диагнозом внебольничной пневмонии, вызванной </a:t>
            </a:r>
            <a:r>
              <a:rPr lang="en-US" sz="1600" dirty="0"/>
              <a:t>SARS-CoV-2</a:t>
            </a:r>
            <a:r>
              <a:rPr lang="ru-RU" sz="1600" dirty="0"/>
              <a:t>, находившихся на лечении в стационарах г. Минска в апреле-июне 2020 г.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Из 57 пациентов, 18 – с тяжелой формой болезни (в АРО), 39 – с легкой и среднетяжелой формой болезни. Из 18 пациентов 8 умерли. Пациенты с легкой и среднетяжелой формой болезни выписаны из стационара.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Методом проточной цитометрии определяли содержание в периферической крови различных </a:t>
            </a:r>
            <a:r>
              <a:rPr lang="ru-RU" sz="1600" dirty="0" err="1"/>
              <a:t>субпопуляций</a:t>
            </a:r>
            <a:r>
              <a:rPr lang="ru-RU" sz="1600" dirty="0"/>
              <a:t> лейкоцитов: </a:t>
            </a: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Т-клеток, Т-хелперов, Т-цитотоксических лимфоцитов и их </a:t>
            </a:r>
            <a:r>
              <a:rPr lang="ru-RU" sz="1400" dirty="0" err="1"/>
              <a:t>субпопуляций</a:t>
            </a:r>
            <a:r>
              <a:rPr lang="ru-RU" sz="1400" dirty="0"/>
              <a:t> (</a:t>
            </a:r>
            <a:r>
              <a:rPr lang="en-US" sz="1400" dirty="0"/>
              <a:t>Naïve, TCM, TEM, TEMRA), </a:t>
            </a:r>
            <a:r>
              <a:rPr lang="ru-RU" sz="1400" dirty="0"/>
              <a:t>          Т-регуляторных клеток, активированных Т-клеток, </a:t>
            </a:r>
            <a:r>
              <a:rPr lang="en-US" sz="1400" dirty="0"/>
              <a:t>PD-1+/Tim-3+ </a:t>
            </a:r>
            <a:r>
              <a:rPr lang="ru-RU" sz="1400" dirty="0"/>
              <a:t>«истощенных» Т-клеток;</a:t>
            </a:r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ЕК- и ЕКТ-клеток и их </a:t>
            </a:r>
            <a:r>
              <a:rPr lang="ru-RU" sz="1400" dirty="0" err="1"/>
              <a:t>субпопуляций</a:t>
            </a:r>
            <a:r>
              <a:rPr lang="ru-RU" sz="1400" dirty="0"/>
              <a:t> (</a:t>
            </a:r>
            <a:r>
              <a:rPr lang="en-US" sz="1400" dirty="0"/>
              <a:t>CD16+/CD57+/NKp44+/NKp46+)</a:t>
            </a:r>
            <a:r>
              <a:rPr lang="ru-RU" sz="1400" dirty="0"/>
              <a:t>;</a:t>
            </a:r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незрелых лимфоидных клеток (</a:t>
            </a:r>
            <a:r>
              <a:rPr lang="en-US" sz="1400" dirty="0"/>
              <a:t>ILC1/ILC2/ILC3)</a:t>
            </a:r>
            <a:r>
              <a:rPr lang="ru-RU" sz="1400" dirty="0"/>
              <a:t>;</a:t>
            </a:r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err="1"/>
              <a:t>субпопуляций</a:t>
            </a:r>
            <a:r>
              <a:rPr lang="ru-RU" sz="1400" dirty="0"/>
              <a:t> моноцитов, миелоидных и плазмацитоидных дендритных клеток;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миелоидных </a:t>
            </a:r>
            <a:r>
              <a:rPr lang="ru-RU" sz="1400" dirty="0" err="1"/>
              <a:t>супрессорных</a:t>
            </a:r>
            <a:r>
              <a:rPr lang="ru-RU" sz="1400" dirty="0"/>
              <a:t> клеток гранулоцитарного и моноцитарного происхождения;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err="1"/>
              <a:t>субпопуцляций</a:t>
            </a:r>
            <a:r>
              <a:rPr lang="ru-RU" sz="1400" dirty="0"/>
              <a:t> В-клеток</a:t>
            </a:r>
            <a:r>
              <a:rPr lang="en-US" sz="1400" dirty="0"/>
              <a:t> (</a:t>
            </a:r>
            <a:r>
              <a:rPr lang="ru-RU" sz="1400" dirty="0"/>
              <a:t>незрелые / лимфоциты зародышевых центров (GC), «переходные», наивные, регуляторные, </a:t>
            </a:r>
            <a:r>
              <a:rPr lang="ru-RU" sz="1400" dirty="0" err="1"/>
              <a:t>изотип-непереключенные</a:t>
            </a:r>
            <a:r>
              <a:rPr lang="ru-RU" sz="1400" dirty="0"/>
              <a:t> и </a:t>
            </a:r>
            <a:r>
              <a:rPr lang="ru-RU" sz="1400" dirty="0" err="1"/>
              <a:t>изотип</a:t>
            </a:r>
            <a:r>
              <a:rPr lang="ru-RU" sz="1400" dirty="0"/>
              <a:t>-переключенные В-клетки памяти, </a:t>
            </a:r>
            <a:r>
              <a:rPr lang="ru-RU" sz="1400" dirty="0" err="1"/>
              <a:t>плазмобласты</a:t>
            </a:r>
            <a:r>
              <a:rPr lang="ru-RU" sz="1400" dirty="0"/>
              <a:t> / плазматические клетки</a:t>
            </a:r>
            <a:r>
              <a:rPr lang="en-US" sz="1400" dirty="0"/>
              <a:t>)</a:t>
            </a:r>
            <a:r>
              <a:rPr lang="ru-RU" sz="1400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экспрессию маркеров активации моноцитов и нейтрофилов (</a:t>
            </a:r>
            <a:r>
              <a:rPr lang="en-US" sz="1400" dirty="0"/>
              <a:t>CD35, CD32, CD88, CD282)</a:t>
            </a:r>
            <a:r>
              <a:rPr lang="ru-RU" sz="1400" dirty="0"/>
              <a:t>.</a:t>
            </a:r>
            <a:endParaRPr lang="ru-RU" sz="16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54E7273-43EC-4C2C-9BF8-4ECD504F5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75368" b="55540"/>
          <a:stretch/>
        </p:blipFill>
        <p:spPr>
          <a:xfrm>
            <a:off x="70343" y="43869"/>
            <a:ext cx="633038" cy="64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EDE68C0-C6E0-42D1-B1DE-CD1D8F051C61}"/>
              </a:ext>
            </a:extLst>
          </p:cNvPr>
          <p:cNvGrpSpPr/>
          <p:nvPr/>
        </p:nvGrpSpPr>
        <p:grpSpPr>
          <a:xfrm>
            <a:off x="1457070" y="4941168"/>
            <a:ext cx="6991860" cy="1804510"/>
            <a:chOff x="1406823" y="4965699"/>
            <a:chExt cx="6991860" cy="18045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7A5109-3E6C-4150-A42A-E5A985C97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6823" y="4965699"/>
              <a:ext cx="2415999" cy="1800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4863EFD-0467-4E6F-BA44-66F5A8841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0912" y="4965699"/>
              <a:ext cx="1780817" cy="1800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5ECFB8C-65B8-4806-BD94-95834F407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1359" y="4970209"/>
              <a:ext cx="2167324" cy="1800000"/>
            </a:xfrm>
            <a:prstGeom prst="rect">
              <a:avLst/>
            </a:prstGeom>
          </p:spPr>
        </p:pic>
      </p:grpSp>
      <p:pic>
        <p:nvPicPr>
          <p:cNvPr id="44036" name="Picture 4">
            <a:extLst>
              <a:ext uri="{FF2B5EF4-FFF2-40B4-BE49-F238E27FC236}">
                <a16:creationId xmlns:a16="http://schemas.microsoft.com/office/drawing/2014/main" id="{74A0A0EA-A2E8-46D8-B137-79BA78C5B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432" y="70955"/>
            <a:ext cx="920552" cy="46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42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7"/>
    </mc:Choice>
    <mc:Fallback xmlns="">
      <p:transition spd="slow" advTm="289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D793A0B-4517-4A3C-BB82-C8A97BD53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0062"/>
            <a:ext cx="8305800" cy="48736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системы иммунитета у пациентов с КОВИД-19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43C24A-A23C-4F02-A321-B0AB8865C3A3}"/>
              </a:ext>
            </a:extLst>
          </p:cNvPr>
          <p:cNvSpPr/>
          <p:nvPr/>
        </p:nvSpPr>
        <p:spPr>
          <a:xfrm>
            <a:off x="200472" y="862841"/>
            <a:ext cx="93610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Установлено достоверное снижение относительного содержания Т-клеток, ЕК- и ЕКТ-клеток у пациентов с тяжелой формой болезни.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Содержание «истощенных» Т-клеток с фенотипами </a:t>
            </a:r>
            <a:r>
              <a:rPr lang="en-US" sz="1600" dirty="0"/>
              <a:t>PD-1+ </a:t>
            </a:r>
            <a:r>
              <a:rPr lang="ru-RU" sz="1600" dirty="0"/>
              <a:t>и </a:t>
            </a:r>
            <a:r>
              <a:rPr lang="en-US" sz="1600" dirty="0"/>
              <a:t>Tim-3+ </a:t>
            </a:r>
            <a:r>
              <a:rPr lang="ru-RU" sz="1600" dirty="0"/>
              <a:t>достоверно не различалось.</a:t>
            </a:r>
            <a:endParaRPr lang="en-US" sz="1600" dirty="0"/>
          </a:p>
          <a:p>
            <a:pPr algn="just"/>
            <a:endParaRPr lang="ru-RU" sz="16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54E7273-43EC-4C2C-9BF8-4ECD504F5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75368" b="55540"/>
          <a:stretch/>
        </p:blipFill>
        <p:spPr>
          <a:xfrm>
            <a:off x="74831" y="51424"/>
            <a:ext cx="633038" cy="6480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3BF7D89-1353-4B7C-B5AA-1F21E52EB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083910"/>
              </p:ext>
            </p:extLst>
          </p:nvPr>
        </p:nvGraphicFramePr>
        <p:xfrm>
          <a:off x="272482" y="2245476"/>
          <a:ext cx="9361033" cy="19556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1387">
                  <a:extLst>
                    <a:ext uri="{9D8B030D-6E8A-4147-A177-3AD203B41FA5}">
                      <a16:colId xmlns:a16="http://schemas.microsoft.com/office/drawing/2014/main" val="549387349"/>
                    </a:ext>
                  </a:extLst>
                </a:gridCol>
                <a:gridCol w="274683">
                  <a:extLst>
                    <a:ext uri="{9D8B030D-6E8A-4147-A177-3AD203B41FA5}">
                      <a16:colId xmlns:a16="http://schemas.microsoft.com/office/drawing/2014/main" val="43124135"/>
                    </a:ext>
                  </a:extLst>
                </a:gridCol>
                <a:gridCol w="446813">
                  <a:extLst>
                    <a:ext uri="{9D8B030D-6E8A-4147-A177-3AD203B41FA5}">
                      <a16:colId xmlns:a16="http://schemas.microsoft.com/office/drawing/2014/main" val="1414525213"/>
                    </a:ext>
                  </a:extLst>
                </a:gridCol>
                <a:gridCol w="394426">
                  <a:extLst>
                    <a:ext uri="{9D8B030D-6E8A-4147-A177-3AD203B41FA5}">
                      <a16:colId xmlns:a16="http://schemas.microsoft.com/office/drawing/2014/main" val="3218878430"/>
                    </a:ext>
                  </a:extLst>
                </a:gridCol>
                <a:gridCol w="394426">
                  <a:extLst>
                    <a:ext uri="{9D8B030D-6E8A-4147-A177-3AD203B41FA5}">
                      <a16:colId xmlns:a16="http://schemas.microsoft.com/office/drawing/2014/main" val="1093285921"/>
                    </a:ext>
                  </a:extLst>
                </a:gridCol>
                <a:gridCol w="394426">
                  <a:extLst>
                    <a:ext uri="{9D8B030D-6E8A-4147-A177-3AD203B41FA5}">
                      <a16:colId xmlns:a16="http://schemas.microsoft.com/office/drawing/2014/main" val="2283181423"/>
                    </a:ext>
                  </a:extLst>
                </a:gridCol>
                <a:gridCol w="394426">
                  <a:extLst>
                    <a:ext uri="{9D8B030D-6E8A-4147-A177-3AD203B41FA5}">
                      <a16:colId xmlns:a16="http://schemas.microsoft.com/office/drawing/2014/main" val="2603010804"/>
                    </a:ext>
                  </a:extLst>
                </a:gridCol>
                <a:gridCol w="394426">
                  <a:extLst>
                    <a:ext uri="{9D8B030D-6E8A-4147-A177-3AD203B41FA5}">
                      <a16:colId xmlns:a16="http://schemas.microsoft.com/office/drawing/2014/main" val="1212531998"/>
                    </a:ext>
                  </a:extLst>
                </a:gridCol>
                <a:gridCol w="394426">
                  <a:extLst>
                    <a:ext uri="{9D8B030D-6E8A-4147-A177-3AD203B41FA5}">
                      <a16:colId xmlns:a16="http://schemas.microsoft.com/office/drawing/2014/main" val="4260308578"/>
                    </a:ext>
                  </a:extLst>
                </a:gridCol>
                <a:gridCol w="394426">
                  <a:extLst>
                    <a:ext uri="{9D8B030D-6E8A-4147-A177-3AD203B41FA5}">
                      <a16:colId xmlns:a16="http://schemas.microsoft.com/office/drawing/2014/main" val="4164862208"/>
                    </a:ext>
                  </a:extLst>
                </a:gridCol>
                <a:gridCol w="394426">
                  <a:extLst>
                    <a:ext uri="{9D8B030D-6E8A-4147-A177-3AD203B41FA5}">
                      <a16:colId xmlns:a16="http://schemas.microsoft.com/office/drawing/2014/main" val="3439129638"/>
                    </a:ext>
                  </a:extLst>
                </a:gridCol>
                <a:gridCol w="394426">
                  <a:extLst>
                    <a:ext uri="{9D8B030D-6E8A-4147-A177-3AD203B41FA5}">
                      <a16:colId xmlns:a16="http://schemas.microsoft.com/office/drawing/2014/main" val="2600854108"/>
                    </a:ext>
                  </a:extLst>
                </a:gridCol>
                <a:gridCol w="394426">
                  <a:extLst>
                    <a:ext uri="{9D8B030D-6E8A-4147-A177-3AD203B41FA5}">
                      <a16:colId xmlns:a16="http://schemas.microsoft.com/office/drawing/2014/main" val="74970485"/>
                    </a:ext>
                  </a:extLst>
                </a:gridCol>
                <a:gridCol w="622315">
                  <a:extLst>
                    <a:ext uri="{9D8B030D-6E8A-4147-A177-3AD203B41FA5}">
                      <a16:colId xmlns:a16="http://schemas.microsoft.com/office/drawing/2014/main" val="2028378885"/>
                    </a:ext>
                  </a:extLst>
                </a:gridCol>
                <a:gridCol w="622315">
                  <a:extLst>
                    <a:ext uri="{9D8B030D-6E8A-4147-A177-3AD203B41FA5}">
                      <a16:colId xmlns:a16="http://schemas.microsoft.com/office/drawing/2014/main" val="2836963018"/>
                    </a:ext>
                  </a:extLst>
                </a:gridCol>
                <a:gridCol w="622315">
                  <a:extLst>
                    <a:ext uri="{9D8B030D-6E8A-4147-A177-3AD203B41FA5}">
                      <a16:colId xmlns:a16="http://schemas.microsoft.com/office/drawing/2014/main" val="1307515816"/>
                    </a:ext>
                  </a:extLst>
                </a:gridCol>
                <a:gridCol w="622315">
                  <a:extLst>
                    <a:ext uri="{9D8B030D-6E8A-4147-A177-3AD203B41FA5}">
                      <a16:colId xmlns:a16="http://schemas.microsoft.com/office/drawing/2014/main" val="2029528109"/>
                    </a:ext>
                  </a:extLst>
                </a:gridCol>
                <a:gridCol w="622315">
                  <a:extLst>
                    <a:ext uri="{9D8B030D-6E8A-4147-A177-3AD203B41FA5}">
                      <a16:colId xmlns:a16="http://schemas.microsoft.com/office/drawing/2014/main" val="608236538"/>
                    </a:ext>
                  </a:extLst>
                </a:gridCol>
                <a:gridCol w="622315">
                  <a:extLst>
                    <a:ext uri="{9D8B030D-6E8A-4147-A177-3AD203B41FA5}">
                      <a16:colId xmlns:a16="http://schemas.microsoft.com/office/drawing/2014/main" val="19313116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Patient ID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CD3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CD4+CD8+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CD4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CD4</a:t>
                      </a:r>
                    </a:p>
                  </a:txBody>
                  <a:tcPr marL="6844" marR="6844" marT="684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CD8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effectLst/>
                        </a:rPr>
                        <a:t>CD8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Tregs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CD3+HLA-DR+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Tim3+CD3+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CD3+PD1+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CD8+PD1+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CD4+PD1+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extLst>
                  <a:ext uri="{0D108BD9-81ED-4DB2-BD59-A6C34878D82A}">
                    <a16:rowId xmlns:a16="http://schemas.microsoft.com/office/drawing/2014/main" val="2852643627"/>
                  </a:ext>
                </a:extLst>
              </a:tr>
              <a:tr h="134601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Naïve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TCM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TEM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TEMRA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Naïve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TCM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TEM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TEMRA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b"/>
                </a:tc>
                <a:extLst>
                  <a:ext uri="{0D108BD9-81ED-4DB2-BD59-A6C34878D82A}">
                    <a16:rowId xmlns:a16="http://schemas.microsoft.com/office/drawing/2014/main" val="195846788"/>
                  </a:ext>
                </a:extLst>
              </a:tr>
              <a:tr h="1656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Легкая / среднетяжелая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72,32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2,13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39,55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12,66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16,27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6,98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1,61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28,90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10,23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2,16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13,26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11,05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0,20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10,43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7,02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4,90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extLst>
                  <a:ext uri="{0D108BD9-81ED-4DB2-BD59-A6C34878D82A}">
                    <a16:rowId xmlns:a16="http://schemas.microsoft.com/office/drawing/2014/main" val="470132135"/>
                  </a:ext>
                </a:extLst>
              </a:tr>
              <a:tr h="90946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65,13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35,19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9,32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10,70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4,80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0,70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21,70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8,21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1,30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0,87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7,02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6,50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8,40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5,60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3,58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extLst>
                  <a:ext uri="{0D108BD9-81ED-4DB2-BD59-A6C34878D82A}">
                    <a16:rowId xmlns:a16="http://schemas.microsoft.com/office/drawing/2014/main" val="1958977512"/>
                  </a:ext>
                </a:extLst>
              </a:tr>
              <a:tr h="90946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76,64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2,76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45,55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18,71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19,84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10,21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3,20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36,50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14,58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3,18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4,57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16,67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2,52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20,02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0,24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16,09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9,22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9,20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extLst>
                  <a:ext uri="{0D108BD9-81ED-4DB2-BD59-A6C34878D82A}">
                    <a16:rowId xmlns:a16="http://schemas.microsoft.com/office/drawing/2014/main" val="3293487760"/>
                  </a:ext>
                </a:extLst>
              </a:tr>
              <a:tr h="90946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b"/>
                </a:tc>
                <a:extLst>
                  <a:ext uri="{0D108BD9-81ED-4DB2-BD59-A6C34878D82A}">
                    <a16:rowId xmlns:a16="http://schemas.microsoft.com/office/drawing/2014/main" val="2693815927"/>
                  </a:ext>
                </a:extLst>
              </a:tr>
              <a:tr h="90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Тяжелая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65,85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1,15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39,50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16,57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15,46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3,20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20,40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9,45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7,17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8,27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11,11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7,48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5,55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extLst>
                  <a:ext uri="{0D108BD9-81ED-4DB2-BD59-A6C34878D82A}">
                    <a16:rowId xmlns:a16="http://schemas.microsoft.com/office/drawing/2014/main" val="1845846564"/>
                  </a:ext>
                </a:extLst>
              </a:tr>
              <a:tr h="9094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56,68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32,95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9,20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10,40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11,50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5,53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5,30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4,11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8,26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6,62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2,70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extLst>
                  <a:ext uri="{0D108BD9-81ED-4DB2-BD59-A6C34878D82A}">
                    <a16:rowId xmlns:a16="http://schemas.microsoft.com/office/drawing/2014/main" val="3445059849"/>
                  </a:ext>
                </a:extLst>
              </a:tr>
              <a:tr h="86399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68,80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3,50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45,40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20,57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19,20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4,58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2,10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27,95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14,70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0,71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14,17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2,12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16,35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16,30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9,10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7,30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extLst>
                  <a:ext uri="{0D108BD9-81ED-4DB2-BD59-A6C34878D82A}">
                    <a16:rowId xmlns:a16="http://schemas.microsoft.com/office/drawing/2014/main" val="3278248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44" marR="6844" marT="6844" marB="0" anchor="b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44" marR="6844" marT="6844" marB="0" anchor="ctr"/>
                </a:tc>
                <a:extLst>
                  <a:ext uri="{0D108BD9-81ED-4DB2-BD59-A6C34878D82A}">
                    <a16:rowId xmlns:a16="http://schemas.microsoft.com/office/drawing/2014/main" val="1887746491"/>
                  </a:ext>
                </a:extLst>
              </a:tr>
              <a:tr h="863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844" marR="6844" marT="68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0,021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0,319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0,687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0,147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0,693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&lt;0,001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0,261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0,024</a:t>
                      </a:r>
                      <a:endParaRPr lang="en-US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0,810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&lt;0,001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&lt;0,001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0,088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0,993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0,216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0,594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0,932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0,738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0,291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4" marR="6844" marT="6844" marB="0" anchor="ctr"/>
                </a:tc>
                <a:extLst>
                  <a:ext uri="{0D108BD9-81ED-4DB2-BD59-A6C34878D82A}">
                    <a16:rowId xmlns:a16="http://schemas.microsoft.com/office/drawing/2014/main" val="221980933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0232A8A-8A85-4EF3-8B41-B71F15645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48787"/>
              </p:ext>
            </p:extLst>
          </p:nvPr>
        </p:nvGraphicFramePr>
        <p:xfrm>
          <a:off x="272482" y="4437112"/>
          <a:ext cx="9361035" cy="1783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0">
                  <a:extLst>
                    <a:ext uri="{9D8B030D-6E8A-4147-A177-3AD203B41FA5}">
                      <a16:colId xmlns:a16="http://schemas.microsoft.com/office/drawing/2014/main" val="427764653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1749401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195011475"/>
                    </a:ext>
                  </a:extLst>
                </a:gridCol>
                <a:gridCol w="552062">
                  <a:extLst>
                    <a:ext uri="{9D8B030D-6E8A-4147-A177-3AD203B41FA5}">
                      <a16:colId xmlns:a16="http://schemas.microsoft.com/office/drawing/2014/main" val="381459846"/>
                    </a:ext>
                  </a:extLst>
                </a:gridCol>
                <a:gridCol w="624069">
                  <a:extLst>
                    <a:ext uri="{9D8B030D-6E8A-4147-A177-3AD203B41FA5}">
                      <a16:colId xmlns:a16="http://schemas.microsoft.com/office/drawing/2014/main" val="2659454703"/>
                    </a:ext>
                  </a:extLst>
                </a:gridCol>
                <a:gridCol w="624069">
                  <a:extLst>
                    <a:ext uri="{9D8B030D-6E8A-4147-A177-3AD203B41FA5}">
                      <a16:colId xmlns:a16="http://schemas.microsoft.com/office/drawing/2014/main" val="2326662295"/>
                    </a:ext>
                  </a:extLst>
                </a:gridCol>
                <a:gridCol w="624069">
                  <a:extLst>
                    <a:ext uri="{9D8B030D-6E8A-4147-A177-3AD203B41FA5}">
                      <a16:colId xmlns:a16="http://schemas.microsoft.com/office/drawing/2014/main" val="4180120723"/>
                    </a:ext>
                  </a:extLst>
                </a:gridCol>
                <a:gridCol w="624069">
                  <a:extLst>
                    <a:ext uri="{9D8B030D-6E8A-4147-A177-3AD203B41FA5}">
                      <a16:colId xmlns:a16="http://schemas.microsoft.com/office/drawing/2014/main" val="1649190923"/>
                    </a:ext>
                  </a:extLst>
                </a:gridCol>
                <a:gridCol w="624069">
                  <a:extLst>
                    <a:ext uri="{9D8B030D-6E8A-4147-A177-3AD203B41FA5}">
                      <a16:colId xmlns:a16="http://schemas.microsoft.com/office/drawing/2014/main" val="2662395163"/>
                    </a:ext>
                  </a:extLst>
                </a:gridCol>
                <a:gridCol w="624069">
                  <a:extLst>
                    <a:ext uri="{9D8B030D-6E8A-4147-A177-3AD203B41FA5}">
                      <a16:colId xmlns:a16="http://schemas.microsoft.com/office/drawing/2014/main" val="2720857318"/>
                    </a:ext>
                  </a:extLst>
                </a:gridCol>
                <a:gridCol w="624069">
                  <a:extLst>
                    <a:ext uri="{9D8B030D-6E8A-4147-A177-3AD203B41FA5}">
                      <a16:colId xmlns:a16="http://schemas.microsoft.com/office/drawing/2014/main" val="3920325072"/>
                    </a:ext>
                  </a:extLst>
                </a:gridCol>
                <a:gridCol w="624069">
                  <a:extLst>
                    <a:ext uri="{9D8B030D-6E8A-4147-A177-3AD203B41FA5}">
                      <a16:colId xmlns:a16="http://schemas.microsoft.com/office/drawing/2014/main" val="327242507"/>
                    </a:ext>
                  </a:extLst>
                </a:gridCol>
                <a:gridCol w="624069">
                  <a:extLst>
                    <a:ext uri="{9D8B030D-6E8A-4147-A177-3AD203B41FA5}">
                      <a16:colId xmlns:a16="http://schemas.microsoft.com/office/drawing/2014/main" val="2061029756"/>
                    </a:ext>
                  </a:extLst>
                </a:gridCol>
                <a:gridCol w="624069">
                  <a:extLst>
                    <a:ext uri="{9D8B030D-6E8A-4147-A177-3AD203B41FA5}">
                      <a16:colId xmlns:a16="http://schemas.microsoft.com/office/drawing/2014/main" val="184654363"/>
                    </a:ext>
                  </a:extLst>
                </a:gridCol>
                <a:gridCol w="624069">
                  <a:extLst>
                    <a:ext uri="{9D8B030D-6E8A-4147-A177-3AD203B41FA5}">
                      <a16:colId xmlns:a16="http://schemas.microsoft.com/office/drawing/2014/main" val="182539142"/>
                    </a:ext>
                  </a:extLst>
                </a:gridCol>
              </a:tblGrid>
              <a:tr h="146338"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NK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NK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NKT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NKT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67991405"/>
                  </a:ext>
                </a:extLst>
              </a:tr>
              <a:tr h="146338"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NKp44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NKp46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16+57-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16+57+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16-57-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16-57+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NKp44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NKp46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16+57-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16+57+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16-57-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16-57+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31359764"/>
                  </a:ext>
                </a:extLst>
              </a:tr>
              <a:tr h="1540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Легкая / среднетяжелая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12,86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10,55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3,85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4,74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1,53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0,84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5,50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0,47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1,17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3,10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75256021"/>
                  </a:ext>
                </a:extLst>
              </a:tr>
              <a:tr h="154040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10,98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8,64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2,59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2,44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1,04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2,67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1,01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94729065"/>
                  </a:ext>
                </a:extLst>
              </a:tr>
              <a:tr h="154040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17,30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14,22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6,23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7,66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3,16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2,81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10,04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1,40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1,88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5,81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860306"/>
                  </a:ext>
                </a:extLst>
              </a:tr>
              <a:tr h="15404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43756059"/>
                  </a:ext>
                </a:extLst>
              </a:tr>
              <a:tr h="1540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</a:rPr>
                        <a:t>Тяжелая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6,23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4,92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1,91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1,46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0,32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1,53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0,97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3349447"/>
                  </a:ext>
                </a:extLst>
              </a:tr>
              <a:tr h="154040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3,24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2,15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0,84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13038745"/>
                  </a:ext>
                </a:extLst>
              </a:tr>
              <a:tr h="146338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11,77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8,95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3,74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3,47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1,37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1,23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3,96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1,19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1,94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8254101"/>
                  </a:ext>
                </a:extLst>
              </a:tr>
              <a:tr h="146338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02293902"/>
                  </a:ext>
                </a:extLst>
              </a:tr>
              <a:tr h="1463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&lt;0,001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0,005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0,001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0,001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0,005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0,001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0,096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0,007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0,004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0,744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0,094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0,167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0,005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0,020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5840812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8FD8003-1604-4E8B-85F1-B16931DE1D55}"/>
              </a:ext>
            </a:extLst>
          </p:cNvPr>
          <p:cNvSpPr/>
          <p:nvPr/>
        </p:nvSpPr>
        <p:spPr>
          <a:xfrm>
            <a:off x="7185248" y="2265005"/>
            <a:ext cx="2448272" cy="1955640"/>
          </a:xfrm>
          <a:prstGeom prst="rect">
            <a:avLst/>
          </a:prstGeom>
          <a:noFill/>
          <a:ln>
            <a:solidFill>
              <a:srgbClr val="091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F63435-172A-48E9-915A-C9546252F720}"/>
              </a:ext>
            </a:extLst>
          </p:cNvPr>
          <p:cNvSpPr/>
          <p:nvPr/>
        </p:nvSpPr>
        <p:spPr>
          <a:xfrm>
            <a:off x="2000672" y="2265448"/>
            <a:ext cx="1944216" cy="1955640"/>
          </a:xfrm>
          <a:prstGeom prst="rect">
            <a:avLst/>
          </a:prstGeom>
          <a:noFill/>
          <a:ln>
            <a:solidFill>
              <a:srgbClr val="091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563963-8DD9-4592-9F98-C35A1DDD7A19}"/>
              </a:ext>
            </a:extLst>
          </p:cNvPr>
          <p:cNvSpPr/>
          <p:nvPr/>
        </p:nvSpPr>
        <p:spPr>
          <a:xfrm>
            <a:off x="3944888" y="2265448"/>
            <a:ext cx="1944216" cy="1955640"/>
          </a:xfrm>
          <a:prstGeom prst="rect">
            <a:avLst/>
          </a:prstGeom>
          <a:noFill/>
          <a:ln>
            <a:solidFill>
              <a:srgbClr val="091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3D720-8A35-4690-A9AD-BC6E08BED5E7}"/>
              </a:ext>
            </a:extLst>
          </p:cNvPr>
          <p:cNvSpPr/>
          <p:nvPr/>
        </p:nvSpPr>
        <p:spPr>
          <a:xfrm>
            <a:off x="1748644" y="4437112"/>
            <a:ext cx="3492388" cy="1783830"/>
          </a:xfrm>
          <a:prstGeom prst="rect">
            <a:avLst/>
          </a:prstGeom>
          <a:noFill/>
          <a:ln>
            <a:solidFill>
              <a:srgbClr val="091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8D4509-9357-4859-95B6-24D0081D0358}"/>
              </a:ext>
            </a:extLst>
          </p:cNvPr>
          <p:cNvSpPr/>
          <p:nvPr/>
        </p:nvSpPr>
        <p:spPr>
          <a:xfrm>
            <a:off x="5891743" y="4437112"/>
            <a:ext cx="3741771" cy="1783830"/>
          </a:xfrm>
          <a:prstGeom prst="rect">
            <a:avLst/>
          </a:prstGeom>
          <a:noFill/>
          <a:ln>
            <a:solidFill>
              <a:srgbClr val="091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4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7"/>
    </mc:Choice>
    <mc:Fallback xmlns="">
      <p:transition spd="slow" advTm="289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D793A0B-4517-4A3C-BB82-C8A97BD53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0062"/>
            <a:ext cx="8305800" cy="487362"/>
          </a:xfrm>
        </p:spPr>
        <p:txBody>
          <a:bodyPr/>
          <a:lstStyle/>
          <a:p>
            <a:pPr algn="ctr"/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Показатали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системы иммунитета у пациентов с КОВИД-19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43C24A-A23C-4F02-A321-B0AB8865C3A3}"/>
              </a:ext>
            </a:extLst>
          </p:cNvPr>
          <p:cNvSpPr/>
          <p:nvPr/>
        </p:nvSpPr>
        <p:spPr>
          <a:xfrm>
            <a:off x="74830" y="661182"/>
            <a:ext cx="96306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/>
              <a:t>Показано существенное многократное уменьшение содержания дендритных клеток у пациентов с тяжелой формой болезни.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/>
              <a:t>В то же время содержание МЛСК было выше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/>
              <a:t>Снижение классических и увеличение промежуточных форм моноцитов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/>
              <a:t>2-х кратное увеличение интенсивности экспрессии маркера активации нейтрофилов и моноцитов </a:t>
            </a:r>
            <a:r>
              <a:rPr lang="en-US" sz="1400" dirty="0"/>
              <a:t>CD35</a:t>
            </a:r>
            <a:endParaRPr lang="ru-RU" sz="14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54E7273-43EC-4C2C-9BF8-4ECD504F5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75368" b="55540"/>
          <a:stretch/>
        </p:blipFill>
        <p:spPr>
          <a:xfrm>
            <a:off x="74831" y="51424"/>
            <a:ext cx="629697" cy="64458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A105513-9280-4B4A-AA74-61DFD77AC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413849"/>
              </p:ext>
            </p:extLst>
          </p:nvPr>
        </p:nvGraphicFramePr>
        <p:xfrm>
          <a:off x="416496" y="1898410"/>
          <a:ext cx="9217022" cy="1447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3547">
                  <a:extLst>
                    <a:ext uri="{9D8B030D-6E8A-4147-A177-3AD203B41FA5}">
                      <a16:colId xmlns:a16="http://schemas.microsoft.com/office/drawing/2014/main" val="4277646536"/>
                    </a:ext>
                  </a:extLst>
                </a:gridCol>
                <a:gridCol w="580093">
                  <a:extLst>
                    <a:ext uri="{9D8B030D-6E8A-4147-A177-3AD203B41FA5}">
                      <a16:colId xmlns:a16="http://schemas.microsoft.com/office/drawing/2014/main" val="3174940103"/>
                    </a:ext>
                  </a:extLst>
                </a:gridCol>
                <a:gridCol w="676775">
                  <a:extLst>
                    <a:ext uri="{9D8B030D-6E8A-4147-A177-3AD203B41FA5}">
                      <a16:colId xmlns:a16="http://schemas.microsoft.com/office/drawing/2014/main" val="4195011475"/>
                    </a:ext>
                  </a:extLst>
                </a:gridCol>
                <a:gridCol w="741230">
                  <a:extLst>
                    <a:ext uri="{9D8B030D-6E8A-4147-A177-3AD203B41FA5}">
                      <a16:colId xmlns:a16="http://schemas.microsoft.com/office/drawing/2014/main" val="381459846"/>
                    </a:ext>
                  </a:extLst>
                </a:gridCol>
                <a:gridCol w="837911">
                  <a:extLst>
                    <a:ext uri="{9D8B030D-6E8A-4147-A177-3AD203B41FA5}">
                      <a16:colId xmlns:a16="http://schemas.microsoft.com/office/drawing/2014/main" val="2659454703"/>
                    </a:ext>
                  </a:extLst>
                </a:gridCol>
                <a:gridCol w="837911">
                  <a:extLst>
                    <a:ext uri="{9D8B030D-6E8A-4147-A177-3AD203B41FA5}">
                      <a16:colId xmlns:a16="http://schemas.microsoft.com/office/drawing/2014/main" val="2326662295"/>
                    </a:ext>
                  </a:extLst>
                </a:gridCol>
                <a:gridCol w="837911">
                  <a:extLst>
                    <a:ext uri="{9D8B030D-6E8A-4147-A177-3AD203B41FA5}">
                      <a16:colId xmlns:a16="http://schemas.microsoft.com/office/drawing/2014/main" val="4180120723"/>
                    </a:ext>
                  </a:extLst>
                </a:gridCol>
                <a:gridCol w="837911">
                  <a:extLst>
                    <a:ext uri="{9D8B030D-6E8A-4147-A177-3AD203B41FA5}">
                      <a16:colId xmlns:a16="http://schemas.microsoft.com/office/drawing/2014/main" val="1649190923"/>
                    </a:ext>
                  </a:extLst>
                </a:gridCol>
                <a:gridCol w="837911">
                  <a:extLst>
                    <a:ext uri="{9D8B030D-6E8A-4147-A177-3AD203B41FA5}">
                      <a16:colId xmlns:a16="http://schemas.microsoft.com/office/drawing/2014/main" val="2662395163"/>
                    </a:ext>
                  </a:extLst>
                </a:gridCol>
                <a:gridCol w="837911">
                  <a:extLst>
                    <a:ext uri="{9D8B030D-6E8A-4147-A177-3AD203B41FA5}">
                      <a16:colId xmlns:a16="http://schemas.microsoft.com/office/drawing/2014/main" val="2720857318"/>
                    </a:ext>
                  </a:extLst>
                </a:gridCol>
                <a:gridCol w="837911">
                  <a:extLst>
                    <a:ext uri="{9D8B030D-6E8A-4147-A177-3AD203B41FA5}">
                      <a16:colId xmlns:a16="http://schemas.microsoft.com/office/drawing/2014/main" val="3920325072"/>
                    </a:ext>
                  </a:extLst>
                </a:gridCol>
              </a:tblGrid>
              <a:tr h="113375"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err="1">
                          <a:effectLst/>
                        </a:rPr>
                        <a:t>mDC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CD1c+ mDC1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CD370+mDC2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err="1">
                          <a:effectLst/>
                        </a:rPr>
                        <a:t>pDC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CD15+G-MDSC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M-MDSC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MON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INT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NON-CL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extLst>
                  <a:ext uri="{0D108BD9-81ED-4DB2-BD59-A6C34878D82A}">
                    <a16:rowId xmlns:a16="http://schemas.microsoft.com/office/drawing/2014/main" val="1331359764"/>
                  </a:ext>
                </a:extLst>
              </a:tr>
              <a:tr h="1193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Легкая / среднетяжелая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0,110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0,010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0,090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3,98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9,43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79,35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16,26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1,80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extLst>
                  <a:ext uri="{0D108BD9-81ED-4DB2-BD59-A6C34878D82A}">
                    <a16:rowId xmlns:a16="http://schemas.microsoft.com/office/drawing/2014/main" val="3975256021"/>
                  </a:ext>
                </a:extLst>
              </a:tr>
              <a:tr h="119342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0,080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0,003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0,050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2,44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7,74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74,05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12,15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0,96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extLst>
                  <a:ext uri="{0D108BD9-81ED-4DB2-BD59-A6C34878D82A}">
                    <a16:rowId xmlns:a16="http://schemas.microsoft.com/office/drawing/2014/main" val="3794729065"/>
                  </a:ext>
                </a:extLst>
              </a:tr>
              <a:tr h="119342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0,180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0,020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0,150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7,89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13,55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82,56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20,76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3,04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extLst>
                  <a:ext uri="{0D108BD9-81ED-4DB2-BD59-A6C34878D82A}">
                    <a16:rowId xmlns:a16="http://schemas.microsoft.com/office/drawing/2014/main" val="289860306"/>
                  </a:ext>
                </a:extLst>
              </a:tr>
              <a:tr h="119342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43756059"/>
                  </a:ext>
                </a:extLst>
              </a:tr>
              <a:tr h="11934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</a:rPr>
                        <a:t>Тяжелая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0,017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0,001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0,002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0,58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13,98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4,76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68,67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25,96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2,31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extLst>
                  <a:ext uri="{0D108BD9-81ED-4DB2-BD59-A6C34878D82A}">
                    <a16:rowId xmlns:a16="http://schemas.microsoft.com/office/drawing/2014/main" val="3473349447"/>
                  </a:ext>
                </a:extLst>
              </a:tr>
              <a:tr h="119342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0,002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0,32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8,15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2,26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61,78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23,03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1,64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extLst>
                  <a:ext uri="{0D108BD9-81ED-4DB2-BD59-A6C34878D82A}">
                    <a16:rowId xmlns:a16="http://schemas.microsoft.com/office/drawing/2014/main" val="4013038745"/>
                  </a:ext>
                </a:extLst>
              </a:tr>
              <a:tr h="113375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0,060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0,004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0,016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1,03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20,19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8,17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71,47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30,86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5,27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extLst>
                  <a:ext uri="{0D108BD9-81ED-4DB2-BD59-A6C34878D82A}">
                    <a16:rowId xmlns:a16="http://schemas.microsoft.com/office/drawing/2014/main" val="3218254101"/>
                  </a:ext>
                </a:extLst>
              </a:tr>
              <a:tr h="113375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02293902"/>
                  </a:ext>
                </a:extLst>
              </a:tr>
              <a:tr h="11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&lt;0,001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&lt;0,001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0,004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&lt;0,001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&lt;0,001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&lt;0,001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&lt;0,001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0,088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extLst>
                  <a:ext uri="{0D108BD9-81ED-4DB2-BD59-A6C34878D82A}">
                    <a16:rowId xmlns:a16="http://schemas.microsoft.com/office/drawing/2014/main" val="85840812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CD28F13-7DCC-4072-AD64-1149F4E265A7}"/>
              </a:ext>
            </a:extLst>
          </p:cNvPr>
          <p:cNvSpPr/>
          <p:nvPr/>
        </p:nvSpPr>
        <p:spPr>
          <a:xfrm>
            <a:off x="1784649" y="1898410"/>
            <a:ext cx="2844316" cy="1440000"/>
          </a:xfrm>
          <a:prstGeom prst="rect">
            <a:avLst/>
          </a:prstGeom>
          <a:noFill/>
          <a:ln>
            <a:solidFill>
              <a:srgbClr val="091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C7293A-3E1E-4FB6-A84F-032618129482}"/>
              </a:ext>
            </a:extLst>
          </p:cNvPr>
          <p:cNvSpPr/>
          <p:nvPr/>
        </p:nvSpPr>
        <p:spPr>
          <a:xfrm>
            <a:off x="4659054" y="1902417"/>
            <a:ext cx="1590090" cy="1440000"/>
          </a:xfrm>
          <a:prstGeom prst="rect">
            <a:avLst/>
          </a:prstGeom>
          <a:noFill/>
          <a:ln>
            <a:solidFill>
              <a:srgbClr val="091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5CF1A3-FA9F-461F-983B-3F795CA59197}"/>
              </a:ext>
            </a:extLst>
          </p:cNvPr>
          <p:cNvSpPr/>
          <p:nvPr/>
        </p:nvSpPr>
        <p:spPr>
          <a:xfrm>
            <a:off x="6302776" y="1907012"/>
            <a:ext cx="3330741" cy="1440000"/>
          </a:xfrm>
          <a:prstGeom prst="rect">
            <a:avLst/>
          </a:prstGeom>
          <a:noFill/>
          <a:ln>
            <a:solidFill>
              <a:srgbClr val="091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1A41E7E-7EFA-4189-B6AC-EA178C26D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081144"/>
              </p:ext>
            </p:extLst>
          </p:nvPr>
        </p:nvGraphicFramePr>
        <p:xfrm>
          <a:off x="385604" y="3429000"/>
          <a:ext cx="9217025" cy="158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3547">
                  <a:extLst>
                    <a:ext uri="{9D8B030D-6E8A-4147-A177-3AD203B41FA5}">
                      <a16:colId xmlns:a16="http://schemas.microsoft.com/office/drawing/2014/main" val="4277646536"/>
                    </a:ext>
                  </a:extLst>
                </a:gridCol>
                <a:gridCol w="734686">
                  <a:extLst>
                    <a:ext uri="{9D8B030D-6E8A-4147-A177-3AD203B41FA5}">
                      <a16:colId xmlns:a16="http://schemas.microsoft.com/office/drawing/2014/main" val="31749401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19501147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8145984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6594547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2666229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18012072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64919092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66239516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7208573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920325072"/>
                    </a:ext>
                  </a:extLst>
                </a:gridCol>
              </a:tblGrid>
              <a:tr h="200428"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CD88+CD35+ </a:t>
                      </a:r>
                      <a:r>
                        <a:rPr lang="en-US" sz="900" u="none" strike="noStrike" dirty="0" err="1">
                          <a:effectLst/>
                        </a:rPr>
                        <a:t>Neutr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CD88+CD35+ Mon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CD35 </a:t>
                      </a:r>
                      <a:r>
                        <a:rPr lang="en-US" sz="900" u="none" strike="noStrike" dirty="0" err="1">
                          <a:effectLst/>
                        </a:rPr>
                        <a:t>Neutr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(</a:t>
                      </a:r>
                      <a:r>
                        <a:rPr lang="en-US" sz="900" u="none" strike="noStrike" dirty="0">
                          <a:effectLst/>
                        </a:rPr>
                        <a:t>MFI)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CD35 M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(</a:t>
                      </a:r>
                      <a:r>
                        <a:rPr lang="en-US" sz="900" u="none" strike="noStrike" dirty="0">
                          <a:effectLst/>
                        </a:rPr>
                        <a:t>MFI)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CD88 </a:t>
                      </a:r>
                      <a:r>
                        <a:rPr lang="en-US" sz="900" u="none" strike="noStrike" dirty="0" err="1">
                          <a:effectLst/>
                        </a:rPr>
                        <a:t>Neutr</a:t>
                      </a:r>
                      <a:endParaRPr lang="en-US" sz="9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(</a:t>
                      </a:r>
                      <a:r>
                        <a:rPr lang="en-US" sz="900" u="none" strike="noStrike" dirty="0">
                          <a:effectLst/>
                        </a:rPr>
                        <a:t>MFI)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CD88 M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(</a:t>
                      </a:r>
                      <a:r>
                        <a:rPr lang="en-US" sz="900" u="none" strike="noStrike" dirty="0">
                          <a:effectLst/>
                        </a:rPr>
                        <a:t>MFI)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CD32 </a:t>
                      </a:r>
                      <a:r>
                        <a:rPr lang="en-US" sz="900" u="none" strike="noStrike" dirty="0" err="1">
                          <a:effectLst/>
                        </a:rPr>
                        <a:t>Neutr</a:t>
                      </a:r>
                      <a:endParaRPr lang="en-US" sz="9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(</a:t>
                      </a:r>
                      <a:r>
                        <a:rPr lang="en-US" sz="900" u="none" strike="noStrike" dirty="0">
                          <a:effectLst/>
                        </a:rPr>
                        <a:t>MFI)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CD32 Mon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(</a:t>
                      </a:r>
                      <a:r>
                        <a:rPr lang="en-US" sz="900" u="none" strike="noStrike" dirty="0">
                          <a:effectLst/>
                        </a:rPr>
                        <a:t>MFI)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CD284+ (</a:t>
                      </a:r>
                      <a:r>
                        <a:rPr lang="en-US" sz="900" u="none" strike="noStrike" dirty="0" err="1">
                          <a:effectLst/>
                        </a:rPr>
                        <a:t>Neutr</a:t>
                      </a:r>
                      <a:r>
                        <a:rPr lang="en-US" sz="900" u="none" strike="noStrike" dirty="0">
                          <a:effectLst/>
                        </a:rPr>
                        <a:t>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CD284+ (Mon)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31359764"/>
                  </a:ext>
                </a:extLst>
              </a:tr>
              <a:tr h="1095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Легкая / среднетяжелая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89,60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82,16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18595,00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48053,00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75136,00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49883,00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6001,00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6985,00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75256021"/>
                  </a:ext>
                </a:extLst>
              </a:tr>
              <a:tr h="109505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79,60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75,50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14270,00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37041,00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58545,00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39039,00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4630,00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5365,00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0,27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94729065"/>
                  </a:ext>
                </a:extLst>
              </a:tr>
              <a:tr h="109505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95,60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87,60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28349,00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58821,00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88936,00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62104,00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7308,00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8245,00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0,49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1,70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860306"/>
                  </a:ext>
                </a:extLst>
              </a:tr>
              <a:tr h="109505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43756059"/>
                  </a:ext>
                </a:extLst>
              </a:tr>
              <a:tr h="10950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</a:rPr>
                        <a:t>Тяжелая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96,35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89,27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48252,00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83173,50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70073,00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61098,50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5218,00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5344,50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0,20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0,53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3349447"/>
                  </a:ext>
                </a:extLst>
              </a:tr>
              <a:tr h="109505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95,41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86,50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35700,00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58213,00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52570,00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51130,00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4086,00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4414,00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0,36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13038745"/>
                  </a:ext>
                </a:extLst>
              </a:tr>
              <a:tr h="104030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98,00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90,70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51831,00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92216,00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85917,00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73430,00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8311,00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6270,00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0,47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0,61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8254101"/>
                  </a:ext>
                </a:extLst>
              </a:tr>
              <a:tr h="104030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02293902"/>
                  </a:ext>
                </a:extLst>
              </a:tr>
              <a:tr h="1040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0,002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&lt;0,001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&lt;0,001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0,349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0,040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0,358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0,008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0,023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0,410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5840812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F7FA811-6CB1-468E-9774-AF94F4E04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317943"/>
              </p:ext>
            </p:extLst>
          </p:nvPr>
        </p:nvGraphicFramePr>
        <p:xfrm>
          <a:off x="416495" y="5091256"/>
          <a:ext cx="9361041" cy="1722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4277646536"/>
                    </a:ext>
                  </a:extLst>
                </a:gridCol>
                <a:gridCol w="566463">
                  <a:extLst>
                    <a:ext uri="{9D8B030D-6E8A-4147-A177-3AD203B41FA5}">
                      <a16:colId xmlns:a16="http://schemas.microsoft.com/office/drawing/2014/main" val="3174940103"/>
                    </a:ext>
                  </a:extLst>
                </a:gridCol>
                <a:gridCol w="566463">
                  <a:extLst>
                    <a:ext uri="{9D8B030D-6E8A-4147-A177-3AD203B41FA5}">
                      <a16:colId xmlns:a16="http://schemas.microsoft.com/office/drawing/2014/main" val="3577503989"/>
                    </a:ext>
                  </a:extLst>
                </a:gridCol>
                <a:gridCol w="566463">
                  <a:extLst>
                    <a:ext uri="{9D8B030D-6E8A-4147-A177-3AD203B41FA5}">
                      <a16:colId xmlns:a16="http://schemas.microsoft.com/office/drawing/2014/main" val="2432051710"/>
                    </a:ext>
                  </a:extLst>
                </a:gridCol>
                <a:gridCol w="566463">
                  <a:extLst>
                    <a:ext uri="{9D8B030D-6E8A-4147-A177-3AD203B41FA5}">
                      <a16:colId xmlns:a16="http://schemas.microsoft.com/office/drawing/2014/main" val="4195011475"/>
                    </a:ext>
                  </a:extLst>
                </a:gridCol>
                <a:gridCol w="566463">
                  <a:extLst>
                    <a:ext uri="{9D8B030D-6E8A-4147-A177-3AD203B41FA5}">
                      <a16:colId xmlns:a16="http://schemas.microsoft.com/office/drawing/2014/main" val="381459846"/>
                    </a:ext>
                  </a:extLst>
                </a:gridCol>
                <a:gridCol w="566463">
                  <a:extLst>
                    <a:ext uri="{9D8B030D-6E8A-4147-A177-3AD203B41FA5}">
                      <a16:colId xmlns:a16="http://schemas.microsoft.com/office/drawing/2014/main" val="2659454703"/>
                    </a:ext>
                  </a:extLst>
                </a:gridCol>
                <a:gridCol w="566463">
                  <a:extLst>
                    <a:ext uri="{9D8B030D-6E8A-4147-A177-3AD203B41FA5}">
                      <a16:colId xmlns:a16="http://schemas.microsoft.com/office/drawing/2014/main" val="2326662295"/>
                    </a:ext>
                  </a:extLst>
                </a:gridCol>
                <a:gridCol w="566463">
                  <a:extLst>
                    <a:ext uri="{9D8B030D-6E8A-4147-A177-3AD203B41FA5}">
                      <a16:colId xmlns:a16="http://schemas.microsoft.com/office/drawing/2014/main" val="4180120723"/>
                    </a:ext>
                  </a:extLst>
                </a:gridCol>
                <a:gridCol w="566463">
                  <a:extLst>
                    <a:ext uri="{9D8B030D-6E8A-4147-A177-3AD203B41FA5}">
                      <a16:colId xmlns:a16="http://schemas.microsoft.com/office/drawing/2014/main" val="1649190923"/>
                    </a:ext>
                  </a:extLst>
                </a:gridCol>
                <a:gridCol w="566463">
                  <a:extLst>
                    <a:ext uri="{9D8B030D-6E8A-4147-A177-3AD203B41FA5}">
                      <a16:colId xmlns:a16="http://schemas.microsoft.com/office/drawing/2014/main" val="2662395163"/>
                    </a:ext>
                  </a:extLst>
                </a:gridCol>
                <a:gridCol w="566463">
                  <a:extLst>
                    <a:ext uri="{9D8B030D-6E8A-4147-A177-3AD203B41FA5}">
                      <a16:colId xmlns:a16="http://schemas.microsoft.com/office/drawing/2014/main" val="2720857318"/>
                    </a:ext>
                  </a:extLst>
                </a:gridCol>
                <a:gridCol w="566463">
                  <a:extLst>
                    <a:ext uri="{9D8B030D-6E8A-4147-A177-3AD203B41FA5}">
                      <a16:colId xmlns:a16="http://schemas.microsoft.com/office/drawing/2014/main" val="3920325072"/>
                    </a:ext>
                  </a:extLst>
                </a:gridCol>
                <a:gridCol w="566463">
                  <a:extLst>
                    <a:ext uri="{9D8B030D-6E8A-4147-A177-3AD203B41FA5}">
                      <a16:colId xmlns:a16="http://schemas.microsoft.com/office/drawing/2014/main" val="4277711038"/>
                    </a:ext>
                  </a:extLst>
                </a:gridCol>
                <a:gridCol w="566463">
                  <a:extLst>
                    <a:ext uri="{9D8B030D-6E8A-4147-A177-3AD203B41FA5}">
                      <a16:colId xmlns:a16="http://schemas.microsoft.com/office/drawing/2014/main" val="199860605"/>
                    </a:ext>
                  </a:extLst>
                </a:gridCol>
                <a:gridCol w="566463">
                  <a:extLst>
                    <a:ext uri="{9D8B030D-6E8A-4147-A177-3AD203B41FA5}">
                      <a16:colId xmlns:a16="http://schemas.microsoft.com/office/drawing/2014/main" val="3804816048"/>
                    </a:ext>
                  </a:extLst>
                </a:gridCol>
              </a:tblGrid>
              <a:tr h="226740"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B-cells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Class-switched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Non-class switched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Plasm.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GC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Activated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Memory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Transitional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B-reg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Virgin naive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Immature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Activated naive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ILC1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ILC3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ILC2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extLst>
                  <a:ext uri="{0D108BD9-81ED-4DB2-BD59-A6C34878D82A}">
                    <a16:rowId xmlns:a16="http://schemas.microsoft.com/office/drawing/2014/main" val="1331359764"/>
                  </a:ext>
                </a:extLst>
              </a:tr>
              <a:tr h="2267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Легкая / среднетяжелая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8,60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0,27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0,70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0,21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0,06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2,04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1,53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0,41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0,48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extLst>
                  <a:ext uri="{0D108BD9-81ED-4DB2-BD59-A6C34878D82A}">
                    <a16:rowId xmlns:a16="http://schemas.microsoft.com/office/drawing/2014/main" val="3975256021"/>
                  </a:ext>
                </a:extLst>
              </a:tr>
              <a:tr h="123881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4,82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0,84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1,13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extLst>
                  <a:ext uri="{0D108BD9-81ED-4DB2-BD59-A6C34878D82A}">
                    <a16:rowId xmlns:a16="http://schemas.microsoft.com/office/drawing/2014/main" val="3794729065"/>
                  </a:ext>
                </a:extLst>
              </a:tr>
              <a:tr h="123881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11,42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0,34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3,25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2,70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0,25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0,84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extLst>
                  <a:ext uri="{0D108BD9-81ED-4DB2-BD59-A6C34878D82A}">
                    <a16:rowId xmlns:a16="http://schemas.microsoft.com/office/drawing/2014/main" val="289860306"/>
                  </a:ext>
                </a:extLst>
              </a:tr>
              <a:tr h="123881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0,20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extLst>
                  <a:ext uri="{0D108BD9-81ED-4DB2-BD59-A6C34878D82A}">
                    <a16:rowId xmlns:a16="http://schemas.microsoft.com/office/drawing/2014/main" val="1943756059"/>
                  </a:ext>
                </a:extLst>
              </a:tr>
              <a:tr h="12388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</a:rPr>
                        <a:t>Тяжелая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22,30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1,80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2,51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2,05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extLst>
                  <a:ext uri="{0D108BD9-81ED-4DB2-BD59-A6C34878D82A}">
                    <a16:rowId xmlns:a16="http://schemas.microsoft.com/office/drawing/2014/main" val="3473349447"/>
                  </a:ext>
                </a:extLst>
              </a:tr>
              <a:tr h="123881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8,55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0,17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0,63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0,62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0,00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0,35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0,06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extLst>
                  <a:ext uri="{0D108BD9-81ED-4DB2-BD59-A6C34878D82A}">
                    <a16:rowId xmlns:a16="http://schemas.microsoft.com/office/drawing/2014/main" val="4013038745"/>
                  </a:ext>
                </a:extLst>
              </a:tr>
              <a:tr h="117687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28,07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0,61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4,30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0,40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4,51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6,23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0,72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0,32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8254101"/>
                  </a:ext>
                </a:extLst>
              </a:tr>
              <a:tr h="117687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02293902"/>
                  </a:ext>
                </a:extLst>
              </a:tr>
              <a:tr h="116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0,002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0,101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0,009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0,850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0,959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0,577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0,172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0,733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0,659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0,028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0,458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0,116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0,003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0,012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0,004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8" marR="6808" marT="6808" marB="0" anchor="ctr"/>
                </a:tc>
                <a:extLst>
                  <a:ext uri="{0D108BD9-81ED-4DB2-BD59-A6C34878D82A}">
                    <a16:rowId xmlns:a16="http://schemas.microsoft.com/office/drawing/2014/main" val="858408128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1D574B8B-FC94-4EAC-B20C-4CB53DA89CB7}"/>
              </a:ext>
            </a:extLst>
          </p:cNvPr>
          <p:cNvSpPr/>
          <p:nvPr/>
        </p:nvSpPr>
        <p:spPr>
          <a:xfrm>
            <a:off x="8049344" y="5090454"/>
            <a:ext cx="1728192" cy="1722120"/>
          </a:xfrm>
          <a:prstGeom prst="rect">
            <a:avLst/>
          </a:prstGeom>
          <a:noFill/>
          <a:ln>
            <a:solidFill>
              <a:srgbClr val="091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0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7"/>
    </mc:Choice>
    <mc:Fallback xmlns="">
      <p:transition spd="slow" advTm="289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D793A0B-4517-4A3C-BB82-C8A97BD53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0062"/>
            <a:ext cx="8305800" cy="48736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системы иммунитета у пациентов с КОВИД-19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43C24A-A23C-4F02-A321-B0AB8865C3A3}"/>
              </a:ext>
            </a:extLst>
          </p:cNvPr>
          <p:cNvSpPr/>
          <p:nvPr/>
        </p:nvSpPr>
        <p:spPr>
          <a:xfrm>
            <a:off x="78208" y="699424"/>
            <a:ext cx="95425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Кластерный анализ по 3-м показателям (относит. содержание </a:t>
            </a:r>
            <a:r>
              <a:rPr lang="ru-RU" sz="1600" dirty="0" err="1"/>
              <a:t>мДК</a:t>
            </a:r>
            <a:r>
              <a:rPr lang="ru-RU" sz="1600" dirty="0"/>
              <a:t>, М-МЛСК, В-клеток) позволил достаточно точно разделить пациентов, находящихся в АРО на 3 группы: выжившие и умершие.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54E7273-43EC-4C2C-9BF8-4ECD504F5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75368" b="55540"/>
          <a:stretch/>
        </p:blipFill>
        <p:spPr>
          <a:xfrm>
            <a:off x="74831" y="51424"/>
            <a:ext cx="633038" cy="64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EAA0524-9118-4E06-9C13-071E28DD7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596467"/>
              </p:ext>
            </p:extLst>
          </p:nvPr>
        </p:nvGraphicFramePr>
        <p:xfrm>
          <a:off x="398282" y="1715142"/>
          <a:ext cx="3024336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8083">
                  <a:extLst>
                    <a:ext uri="{9D8B030D-6E8A-4147-A177-3AD203B41FA5}">
                      <a16:colId xmlns:a16="http://schemas.microsoft.com/office/drawing/2014/main" val="120852242"/>
                    </a:ext>
                  </a:extLst>
                </a:gridCol>
                <a:gridCol w="810779">
                  <a:extLst>
                    <a:ext uri="{9D8B030D-6E8A-4147-A177-3AD203B41FA5}">
                      <a16:colId xmlns:a16="http://schemas.microsoft.com/office/drawing/2014/main" val="1470420440"/>
                    </a:ext>
                  </a:extLst>
                </a:gridCol>
                <a:gridCol w="617737">
                  <a:extLst>
                    <a:ext uri="{9D8B030D-6E8A-4147-A177-3AD203B41FA5}">
                      <a16:colId xmlns:a16="http://schemas.microsoft.com/office/drawing/2014/main" val="2759004030"/>
                    </a:ext>
                  </a:extLst>
                </a:gridCol>
                <a:gridCol w="617737">
                  <a:extLst>
                    <a:ext uri="{9D8B030D-6E8A-4147-A177-3AD203B41FA5}">
                      <a16:colId xmlns:a16="http://schemas.microsoft.com/office/drawing/2014/main" val="15021574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effectLst/>
                        </a:rPr>
                        <a:t>mDC</a:t>
                      </a:r>
                      <a:r>
                        <a:rPr lang="ru-RU" sz="900" u="none" strike="noStrike" dirty="0">
                          <a:effectLst/>
                        </a:rPr>
                        <a:t>, 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M-MDSC</a:t>
                      </a:r>
                      <a:r>
                        <a:rPr lang="ru-RU" sz="900" u="none" strike="noStrike" dirty="0">
                          <a:effectLst/>
                        </a:rPr>
                        <a:t>, 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B-cells</a:t>
                      </a:r>
                      <a:r>
                        <a:rPr lang="ru-RU" sz="900" u="none" strike="noStrike" dirty="0">
                          <a:effectLst/>
                        </a:rPr>
                        <a:t>, 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786670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LIVE (ICU)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8,5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9,2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602980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0,02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2,4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4,1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505354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14,9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25,0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878536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613045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DEAD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23,9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28,2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048900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15,3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22,6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516464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31,9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48,3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71154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44182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LIVE vs DEAD</a:t>
                      </a:r>
                      <a:r>
                        <a:rPr lang="ru-RU" sz="1100" u="none" strike="noStrike" dirty="0">
                          <a:effectLst/>
                        </a:rPr>
                        <a:t> (</a:t>
                      </a:r>
                      <a:r>
                        <a:rPr lang="en-US" sz="1100" u="none" strike="noStrike" dirty="0">
                          <a:effectLst/>
                        </a:rPr>
                        <a:t>p)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0,006</a:t>
                      </a:r>
                      <a:endParaRPr lang="en-US" sz="1000" b="0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0,004</a:t>
                      </a:r>
                      <a:endParaRPr lang="en-US" sz="1000" b="0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0,005</a:t>
                      </a:r>
                      <a:endParaRPr lang="en-US" sz="1000" b="0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45512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8102DAD-5B88-47E6-8899-8CAA024876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9506" y="1786404"/>
            <a:ext cx="2411843" cy="17632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200103-9E8D-44E6-A5FF-3203BED20B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14418" r="34325" b="5512"/>
          <a:stretch/>
        </p:blipFill>
        <p:spPr>
          <a:xfrm>
            <a:off x="6681192" y="1994208"/>
            <a:ext cx="2411843" cy="154973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7DA64F-D5AA-48B6-8A9B-349D3AFC333C}"/>
              </a:ext>
            </a:extLst>
          </p:cNvPr>
          <p:cNvSpPr/>
          <p:nvPr/>
        </p:nvSpPr>
        <p:spPr>
          <a:xfrm>
            <a:off x="148327" y="3667653"/>
            <a:ext cx="95425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Определены пороговые значения показателей, изменение которых существенно повышают риски развития летального исхода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EB5796-D0D0-4877-9294-015A86B81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67" t="4444" r="16333" b="4667"/>
          <a:stretch/>
        </p:blipFill>
        <p:spPr bwMode="auto">
          <a:xfrm>
            <a:off x="830450" y="4364625"/>
            <a:ext cx="2160000" cy="216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0A0EBF-FB2E-43D7-BD86-41363428B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34" t="3333" r="15167" b="4222"/>
          <a:stretch/>
        </p:blipFill>
        <p:spPr bwMode="auto">
          <a:xfrm>
            <a:off x="3769506" y="4364625"/>
            <a:ext cx="2160000" cy="217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5E1AD0-C9A2-46AE-BC59-AF8F40E41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7" t="4667" r="14833" b="4000"/>
          <a:stretch/>
        </p:blipFill>
        <p:spPr bwMode="auto">
          <a:xfrm>
            <a:off x="6537176" y="4364625"/>
            <a:ext cx="2160000" cy="209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26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7"/>
    </mc:Choice>
    <mc:Fallback xmlns="">
      <p:transition spd="slow" advTm="289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D793A0B-4517-4A3C-BB82-C8A97BD53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44" y="51424"/>
            <a:ext cx="8305800" cy="48736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43C24A-A23C-4F02-A321-B0AB8865C3A3}"/>
              </a:ext>
            </a:extLst>
          </p:cNvPr>
          <p:cNvSpPr/>
          <p:nvPr/>
        </p:nvSpPr>
        <p:spPr>
          <a:xfrm>
            <a:off x="74831" y="682032"/>
            <a:ext cx="954259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/>
              <a:t>Показано, что КОВИД-19 характеризуется </a:t>
            </a:r>
            <a:r>
              <a:rPr lang="ru-RU" sz="1800" dirty="0" err="1"/>
              <a:t>гиперактивацией</a:t>
            </a:r>
            <a:r>
              <a:rPr lang="ru-RU" sz="1800" dirty="0"/>
              <a:t> и истощением клеток системы иммунитета. В частности, установлена высокая экспрессия маркеров активации (</a:t>
            </a:r>
            <a:r>
              <a:rPr lang="en-US" sz="1800" dirty="0"/>
              <a:t>CD32, CD35, CD88) </a:t>
            </a:r>
            <a:r>
              <a:rPr lang="ru-RU" sz="1800" dirty="0"/>
              <a:t>на моноцитах и нейтрофилах, увеличение содержания </a:t>
            </a:r>
            <a:r>
              <a:rPr lang="en-US" sz="1800" dirty="0"/>
              <a:t>PD-1</a:t>
            </a:r>
            <a:r>
              <a:rPr lang="en-US" sz="1800" baseline="30000" dirty="0"/>
              <a:t>+</a:t>
            </a:r>
            <a:r>
              <a:rPr lang="ru-RU" sz="1800" dirty="0"/>
              <a:t> Т-клеток и </a:t>
            </a:r>
            <a:r>
              <a:rPr lang="en-US" sz="1800" dirty="0"/>
              <a:t>HLA-DR</a:t>
            </a:r>
            <a:r>
              <a:rPr lang="ru-RU" sz="1800" baseline="30000" dirty="0"/>
              <a:t>–</a:t>
            </a:r>
            <a:r>
              <a:rPr lang="en-US" sz="1800" dirty="0"/>
              <a:t> </a:t>
            </a:r>
            <a:r>
              <a:rPr lang="ru-RU" sz="1800" dirty="0"/>
              <a:t>моноцитов.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/>
              <a:t>Установлены потенциальные предикторы неблагоприятного исхода болезни (Т- и В-</a:t>
            </a:r>
            <a:r>
              <a:rPr lang="ru-RU" sz="1800" dirty="0" err="1"/>
              <a:t>лимфопения</a:t>
            </a:r>
            <a:r>
              <a:rPr lang="ru-RU" sz="1800" dirty="0"/>
              <a:t>), показана их корреляция с содержанием провоспалительных цитокинов и </a:t>
            </a:r>
            <a:r>
              <a:rPr lang="ru-RU" sz="1800" dirty="0" err="1"/>
              <a:t>острофазовых</a:t>
            </a:r>
            <a:r>
              <a:rPr lang="ru-RU" sz="1800" dirty="0"/>
              <a:t> белков в крови. Наши исследования указывают на неблагоприятную прогностическую значимость 3-х показателей: снижение относительного содержания миелоидных дендритных клеток крови, увеличение – миелоидных </a:t>
            </a:r>
            <a:r>
              <a:rPr lang="ru-RU" sz="1800" dirty="0" err="1"/>
              <a:t>супрессорных</a:t>
            </a:r>
            <a:r>
              <a:rPr lang="ru-RU" sz="1800" dirty="0"/>
              <a:t> клеток моноцитарного происхождения и В-лимфоцитов.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/>
              <a:t>У подавляющего большинства пациентов после болезни выявляют </a:t>
            </a:r>
            <a:r>
              <a:rPr lang="en-US" sz="1800" dirty="0"/>
              <a:t>SARS-CoV-2</a:t>
            </a:r>
            <a:r>
              <a:rPr lang="ru-RU" sz="1800" dirty="0"/>
              <a:t>-специфические Т-клетки.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/>
              <a:t>У трети здоровых </a:t>
            </a:r>
            <a:r>
              <a:rPr lang="ru-RU" sz="1800" dirty="0" err="1"/>
              <a:t>серонегативных</a:t>
            </a:r>
            <a:r>
              <a:rPr lang="ru-RU" sz="1800" dirty="0"/>
              <a:t> ПЦР«–» добровольцев также обнаруживают </a:t>
            </a:r>
            <a:r>
              <a:rPr lang="en-US" sz="1800" dirty="0"/>
              <a:t>SARS-CoV-2</a:t>
            </a:r>
            <a:r>
              <a:rPr lang="ru-RU" sz="1800" dirty="0"/>
              <a:t>-специфические Т-лимфоциты, что, по всей видимости, обусловлено гомологией белков бета-коронавирусов («сезонных и </a:t>
            </a:r>
            <a:r>
              <a:rPr lang="en-US" sz="1800" dirty="0"/>
              <a:t>SARS-CoV-2</a:t>
            </a:r>
            <a:r>
              <a:rPr lang="ru-RU" sz="1800" dirty="0"/>
              <a:t>), и может объяснять частоту бессимптомных и легких форм болезни.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/>
              <a:t>Методы определения специфических Т-клеток нуждаются в оптимизации и стандартизации.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/>
              <a:t>В настоящее время достоверно неизвестно, как долго после болезни сохраняются антиген-специфические Т-клетки в достаточном количестве, чтобы обеспечить иммунную защиту. Требуются дальнейшие исследования в этом направлении.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54E7273-43EC-4C2C-9BF8-4ECD504F5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75368" b="55540"/>
          <a:stretch/>
        </p:blipFill>
        <p:spPr>
          <a:xfrm>
            <a:off x="74831" y="51424"/>
            <a:ext cx="633038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1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7"/>
    </mc:Choice>
    <mc:Fallback xmlns="">
      <p:transition spd="slow" advTm="289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0012" y="2892342"/>
            <a:ext cx="7315200" cy="1406910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Сайт ИБиКИ: 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ibp.org.by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Инстаграм: 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instagram.com/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ibce_nan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endParaRPr lang="ru-RU" sz="2400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Facebook: facebook.com/groups/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ibcenan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4114" y="1339531"/>
            <a:ext cx="5263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1E15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  <a:endParaRPr lang="en-US" sz="3200" dirty="0">
              <a:solidFill>
                <a:srgbClr val="1E15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AFDDAE-74BB-4AB8-ADF5-457058C52A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178" y="4591984"/>
            <a:ext cx="1981520" cy="19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C88BB8-DD1D-4C94-BD88-42AF95DE0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07" y="4586599"/>
            <a:ext cx="2287850" cy="19056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0EBEE3-7A4C-43CB-895E-58C371317F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759" y="4511585"/>
            <a:ext cx="1921495" cy="19860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36A902-D7AF-46B7-A8C3-44F059BE1D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9" y="46208"/>
            <a:ext cx="3936507" cy="104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3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D793A0B-4517-4A3C-BB82-C8A97BD53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0062"/>
            <a:ext cx="8305800" cy="487362"/>
          </a:xfrm>
        </p:spPr>
        <p:txBody>
          <a:bodyPr/>
          <a:lstStyle/>
          <a:p>
            <a:pPr algn="ctr"/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к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а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з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а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е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л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м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м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у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г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а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у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а</a:t>
            </a:r>
            <a:endParaRPr lang="en-US" sz="32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43C24A-A23C-4F02-A321-B0AB8865C3A3}"/>
              </a:ext>
            </a:extLst>
          </p:cNvPr>
          <p:cNvSpPr/>
          <p:nvPr/>
        </p:nvSpPr>
        <p:spPr>
          <a:xfrm>
            <a:off x="96199" y="935130"/>
            <a:ext cx="95839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A"/>
                </a:solidFill>
                <a:cs typeface="Arial" panose="020B0604020202020204" pitchFamily="34" charset="0"/>
              </a:rPr>
              <a:t>В исследовании приняло участие 1</a:t>
            </a:r>
            <a:r>
              <a:rPr lang="en-US" sz="1800" dirty="0">
                <a:solidFill>
                  <a:srgbClr val="00000A"/>
                </a:solidFill>
                <a:cs typeface="Arial" panose="020B0604020202020204" pitchFamily="34" charset="0"/>
              </a:rPr>
              <a:t>03 </a:t>
            </a:r>
            <a:r>
              <a:rPr lang="ru-RU" sz="1800" dirty="0">
                <a:solidFill>
                  <a:srgbClr val="00000A"/>
                </a:solidFill>
                <a:cs typeface="Arial" panose="020B0604020202020204" pitchFamily="34" charset="0"/>
              </a:rPr>
              <a:t>пациента с </a:t>
            </a:r>
            <a:r>
              <a:rPr lang="en-US" sz="1800" dirty="0">
                <a:solidFill>
                  <a:srgbClr val="00000A"/>
                </a:solidFill>
                <a:cs typeface="Arial" panose="020B0604020202020204" pitchFamily="34" charset="0"/>
              </a:rPr>
              <a:t>COVID-19 (58 </a:t>
            </a:r>
            <a:r>
              <a:rPr lang="ru-RU" sz="1800" dirty="0">
                <a:solidFill>
                  <a:srgbClr val="00000A"/>
                </a:solidFill>
                <a:cs typeface="Arial" panose="020B0604020202020204" pitchFamily="34" charset="0"/>
              </a:rPr>
              <a:t>мужчин и </a:t>
            </a:r>
            <a:r>
              <a:rPr lang="en-US" sz="1800" dirty="0">
                <a:solidFill>
                  <a:srgbClr val="00000A"/>
                </a:solidFill>
                <a:cs typeface="Arial" panose="020B0604020202020204" pitchFamily="34" charset="0"/>
              </a:rPr>
              <a:t>45 </a:t>
            </a:r>
            <a:r>
              <a:rPr lang="ru-RU" sz="1800" dirty="0">
                <a:solidFill>
                  <a:srgbClr val="00000A"/>
                </a:solidFill>
                <a:cs typeface="Arial" panose="020B0604020202020204" pitchFamily="34" charset="0"/>
              </a:rPr>
              <a:t>женщин</a:t>
            </a:r>
            <a:r>
              <a:rPr lang="en-US" sz="1800" dirty="0">
                <a:solidFill>
                  <a:srgbClr val="00000A"/>
                </a:solidFill>
                <a:cs typeface="Arial" panose="020B0604020202020204" pitchFamily="34" charset="0"/>
              </a:rPr>
              <a:t>)</a:t>
            </a:r>
            <a:r>
              <a:rPr lang="ru-RU" sz="1800" dirty="0">
                <a:solidFill>
                  <a:srgbClr val="00000A"/>
                </a:solidFill>
                <a:cs typeface="Arial" panose="020B0604020202020204" pitchFamily="34" charset="0"/>
              </a:rPr>
              <a:t>, медианный возраст </a:t>
            </a:r>
            <a:r>
              <a:rPr lang="en-US" sz="1800" dirty="0">
                <a:solidFill>
                  <a:srgbClr val="00000A"/>
                </a:solidFill>
                <a:cs typeface="Arial" panose="020B0604020202020204" pitchFamily="34" charset="0"/>
              </a:rPr>
              <a:t>46 (17</a:t>
            </a:r>
            <a:r>
              <a:rPr lang="ru-RU" sz="1800" dirty="0">
                <a:solidFill>
                  <a:srgbClr val="00000A"/>
                </a:solidFill>
                <a:cs typeface="Arial" panose="020B0604020202020204" pitchFamily="34" charset="0"/>
              </a:rPr>
              <a:t>–</a:t>
            </a:r>
            <a:r>
              <a:rPr lang="en-US" sz="1800" dirty="0">
                <a:solidFill>
                  <a:srgbClr val="00000A"/>
                </a:solidFill>
                <a:cs typeface="Arial" panose="020B0604020202020204" pitchFamily="34" charset="0"/>
              </a:rPr>
              <a:t>88)</a:t>
            </a:r>
            <a:r>
              <a:rPr lang="ru-RU" sz="1800" dirty="0">
                <a:solidFill>
                  <a:srgbClr val="00000A"/>
                </a:solidFill>
                <a:cs typeface="Arial" panose="020B0604020202020204" pitchFamily="34" charset="0"/>
              </a:rPr>
              <a:t> лет.</a:t>
            </a:r>
            <a:r>
              <a:rPr lang="en-US" sz="1800" dirty="0">
                <a:solidFill>
                  <a:srgbClr val="00000A"/>
                </a:solidFill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000A"/>
                </a:solidFill>
                <a:cs typeface="Arial" panose="020B0604020202020204" pitchFamily="34" charset="0"/>
              </a:rPr>
              <a:t>Из них </a:t>
            </a:r>
            <a:r>
              <a:rPr lang="en-US" sz="1800" dirty="0">
                <a:solidFill>
                  <a:srgbClr val="00000A"/>
                </a:solidFill>
                <a:cs typeface="Arial" panose="020B0604020202020204" pitchFamily="34" charset="0"/>
              </a:rPr>
              <a:t>86 </a:t>
            </a:r>
            <a:r>
              <a:rPr lang="ru-RU" sz="1800" dirty="0">
                <a:solidFill>
                  <a:srgbClr val="00000A"/>
                </a:solidFill>
                <a:cs typeface="Arial" panose="020B0604020202020204" pitchFamily="34" charset="0"/>
              </a:rPr>
              <a:t>пациентов с легким/среднетяжелым течением болезни, а </a:t>
            </a:r>
            <a:r>
              <a:rPr lang="en-US" sz="1800" dirty="0">
                <a:solidFill>
                  <a:srgbClr val="00000A"/>
                </a:solidFill>
                <a:cs typeface="Arial" panose="020B0604020202020204" pitchFamily="34" charset="0"/>
              </a:rPr>
              <a:t>17 </a:t>
            </a:r>
            <a:r>
              <a:rPr lang="ru-RU" sz="1800" dirty="0">
                <a:solidFill>
                  <a:srgbClr val="00000A"/>
                </a:solidFill>
                <a:cs typeface="Arial" panose="020B0604020202020204" pitchFamily="34" charset="0"/>
              </a:rPr>
              <a:t>– с тяжелым</a:t>
            </a:r>
            <a:r>
              <a:rPr lang="en-US" sz="1800" dirty="0">
                <a:solidFill>
                  <a:srgbClr val="00000A"/>
                </a:solidFill>
                <a:cs typeface="Arial" panose="020B0604020202020204" pitchFamily="34" charset="0"/>
              </a:rPr>
              <a:t>.</a:t>
            </a:r>
            <a:endParaRPr lang="ru-BY" sz="1800" dirty="0">
              <a:solidFill>
                <a:srgbClr val="00000A"/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A"/>
                </a:solidFill>
                <a:cs typeface="Arial" panose="020B0604020202020204" pitchFamily="34" charset="0"/>
              </a:rPr>
              <a:t>Показано, что абсолютное содержание </a:t>
            </a:r>
            <a:r>
              <a:rPr lang="en-US" sz="1800" dirty="0">
                <a:solidFill>
                  <a:srgbClr val="00000A"/>
                </a:solidFill>
                <a:cs typeface="Arial" panose="020B0604020202020204" pitchFamily="34" charset="0"/>
              </a:rPr>
              <a:t>CD3+</a:t>
            </a:r>
            <a:r>
              <a:rPr lang="ru-RU" sz="1800" dirty="0">
                <a:solidFill>
                  <a:srgbClr val="00000A"/>
                </a:solidFill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A"/>
                </a:solidFill>
                <a:cs typeface="Arial" panose="020B0604020202020204" pitchFamily="34" charset="0"/>
              </a:rPr>
              <a:t>T</a:t>
            </a:r>
            <a:r>
              <a:rPr lang="ru-RU" sz="1800" dirty="0">
                <a:solidFill>
                  <a:srgbClr val="00000A"/>
                </a:solidFill>
                <a:cs typeface="Arial" panose="020B0604020202020204" pitchFamily="34" charset="0"/>
              </a:rPr>
              <a:t>-клеток</a:t>
            </a:r>
            <a:r>
              <a:rPr lang="en-US" sz="1800" dirty="0">
                <a:solidFill>
                  <a:srgbClr val="00000A"/>
                </a:solidFill>
                <a:cs typeface="Arial" panose="020B0604020202020204" pitchFamily="34" charset="0"/>
              </a:rPr>
              <a:t>, CD4+</a:t>
            </a:r>
            <a:r>
              <a:rPr lang="ru-RU" sz="1800" dirty="0">
                <a:solidFill>
                  <a:srgbClr val="00000A"/>
                </a:solidFill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A"/>
                </a:solidFill>
                <a:cs typeface="Arial" panose="020B0604020202020204" pitchFamily="34" charset="0"/>
              </a:rPr>
              <a:t>T</a:t>
            </a:r>
            <a:r>
              <a:rPr lang="ru-RU" sz="1800" dirty="0">
                <a:solidFill>
                  <a:srgbClr val="00000A"/>
                </a:solidFill>
                <a:cs typeface="Arial" panose="020B0604020202020204" pitchFamily="34" charset="0"/>
              </a:rPr>
              <a:t>-хелперов</a:t>
            </a:r>
            <a:r>
              <a:rPr lang="en-US" sz="1800" dirty="0">
                <a:solidFill>
                  <a:srgbClr val="00000A"/>
                </a:solidFill>
                <a:cs typeface="Arial" panose="020B0604020202020204" pitchFamily="34" charset="0"/>
              </a:rPr>
              <a:t>, CD8+</a:t>
            </a:r>
            <a:r>
              <a:rPr lang="ru-RU" sz="1800" dirty="0">
                <a:solidFill>
                  <a:srgbClr val="00000A"/>
                </a:solidFill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A"/>
                </a:solidFill>
                <a:cs typeface="Arial" panose="020B0604020202020204" pitchFamily="34" charset="0"/>
              </a:rPr>
              <a:t>T</a:t>
            </a:r>
            <a:r>
              <a:rPr lang="ru-RU" sz="1800" dirty="0">
                <a:solidFill>
                  <a:srgbClr val="00000A"/>
                </a:solidFill>
                <a:cs typeface="Arial" panose="020B0604020202020204" pitchFamily="34" charset="0"/>
              </a:rPr>
              <a:t>-клеток и Е</a:t>
            </a:r>
            <a:r>
              <a:rPr lang="en-US" sz="1800" dirty="0">
                <a:solidFill>
                  <a:srgbClr val="00000A"/>
                </a:solidFill>
                <a:cs typeface="Arial" panose="020B0604020202020204" pitchFamily="34" charset="0"/>
              </a:rPr>
              <a:t>K</a:t>
            </a:r>
            <a:r>
              <a:rPr lang="ru-RU" sz="1800" dirty="0">
                <a:solidFill>
                  <a:srgbClr val="00000A"/>
                </a:solidFill>
                <a:cs typeface="Arial" panose="020B0604020202020204" pitchFamily="34" charset="0"/>
              </a:rPr>
              <a:t>-клеток было существенно снижено у пациентов с </a:t>
            </a:r>
            <a:r>
              <a:rPr lang="en-US" sz="1800" dirty="0">
                <a:solidFill>
                  <a:srgbClr val="00000A"/>
                </a:solidFill>
                <a:cs typeface="Arial" panose="020B0604020202020204" pitchFamily="34" charset="0"/>
              </a:rPr>
              <a:t>COVID-19 </a:t>
            </a:r>
            <a:r>
              <a:rPr lang="ru-RU" sz="1800" dirty="0">
                <a:solidFill>
                  <a:srgbClr val="00000A"/>
                </a:solidFill>
                <a:cs typeface="Arial" panose="020B0604020202020204" pitchFamily="34" charset="0"/>
              </a:rPr>
              <a:t>в сравнении с добровольцами.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A"/>
                </a:solidFill>
                <a:cs typeface="Arial" panose="020B0604020202020204" pitchFamily="34" charset="0"/>
              </a:rPr>
              <a:t>При этом наиболее выраженным было снижение именно </a:t>
            </a:r>
            <a:r>
              <a:rPr lang="en-US" sz="1800" dirty="0">
                <a:solidFill>
                  <a:srgbClr val="00000A"/>
                </a:solidFill>
                <a:cs typeface="Arial" panose="020B0604020202020204" pitchFamily="34" charset="0"/>
              </a:rPr>
              <a:t>CD8+</a:t>
            </a:r>
            <a:r>
              <a:rPr lang="ru-RU" sz="1800" dirty="0">
                <a:solidFill>
                  <a:srgbClr val="00000A"/>
                </a:solidFill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A"/>
                </a:solidFill>
                <a:cs typeface="Arial" panose="020B0604020202020204" pitchFamily="34" charset="0"/>
              </a:rPr>
              <a:t>T</a:t>
            </a:r>
            <a:r>
              <a:rPr lang="ru-RU" sz="1800" dirty="0">
                <a:solidFill>
                  <a:srgbClr val="00000A"/>
                </a:solidFill>
                <a:cs typeface="Arial" panose="020B0604020202020204" pitchFamily="34" charset="0"/>
              </a:rPr>
              <a:t>-клеток</a:t>
            </a:r>
            <a:r>
              <a:rPr lang="en-US" sz="1800" dirty="0">
                <a:solidFill>
                  <a:srgbClr val="00000A"/>
                </a:solidFill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000A"/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A"/>
                </a:solidFill>
                <a:cs typeface="Arial" panose="020B0604020202020204" pitchFamily="34" charset="0"/>
              </a:rPr>
              <a:t>Показана корреляция содержания </a:t>
            </a:r>
            <a:r>
              <a:rPr lang="en-US" sz="1800" dirty="0">
                <a:solidFill>
                  <a:srgbClr val="00000A"/>
                </a:solidFill>
                <a:cs typeface="Arial" panose="020B0604020202020204" pitchFamily="34" charset="0"/>
              </a:rPr>
              <a:t>CD8+ </a:t>
            </a:r>
            <a:r>
              <a:rPr lang="ru-RU" sz="1800" dirty="0">
                <a:solidFill>
                  <a:srgbClr val="00000A"/>
                </a:solidFill>
                <a:cs typeface="Arial" panose="020B0604020202020204" pitchFamily="34" charset="0"/>
              </a:rPr>
              <a:t>и</a:t>
            </a:r>
            <a:r>
              <a:rPr lang="en-US" sz="1800" dirty="0">
                <a:solidFill>
                  <a:srgbClr val="00000A"/>
                </a:solidFill>
                <a:cs typeface="Arial" panose="020B0604020202020204" pitchFamily="34" charset="0"/>
              </a:rPr>
              <a:t> CD4+</a:t>
            </a:r>
            <a:r>
              <a:rPr lang="ru-RU" sz="1800" dirty="0">
                <a:solidFill>
                  <a:srgbClr val="00000A"/>
                </a:solidFill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A"/>
                </a:solidFill>
                <a:cs typeface="Arial" panose="020B0604020202020204" pitchFamily="34" charset="0"/>
              </a:rPr>
              <a:t>субпопуляций</a:t>
            </a:r>
            <a:r>
              <a:rPr lang="ru-RU" sz="1800" dirty="0">
                <a:solidFill>
                  <a:srgbClr val="00000A"/>
                </a:solidFill>
                <a:cs typeface="Arial" panose="020B0604020202020204" pitchFamily="34" charset="0"/>
              </a:rPr>
              <a:t> Т-клеток с тяжестью заболевания. </a:t>
            </a:r>
            <a:endParaRPr lang="ru-BY" sz="1800" dirty="0">
              <a:solidFill>
                <a:srgbClr val="00000A"/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1800" dirty="0"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54E7273-43EC-4C2C-9BF8-4ECD504F5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75368" b="55540"/>
          <a:stretch/>
        </p:blipFill>
        <p:spPr>
          <a:xfrm>
            <a:off x="74831" y="51424"/>
            <a:ext cx="633038" cy="64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1AC81C-2E3E-448F-B72D-EFC08C2B86B5}"/>
              </a:ext>
            </a:extLst>
          </p:cNvPr>
          <p:cNvSpPr/>
          <p:nvPr/>
        </p:nvSpPr>
        <p:spPr>
          <a:xfrm>
            <a:off x="560512" y="6505599"/>
            <a:ext cx="9099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err="1">
                <a:solidFill>
                  <a:srgbClr val="00000A"/>
                </a:solidFill>
              </a:rPr>
              <a:t>Наньчан</a:t>
            </a:r>
            <a:r>
              <a:rPr lang="ru-BY" sz="1400" dirty="0">
                <a:solidFill>
                  <a:srgbClr val="00000A"/>
                </a:solidFill>
              </a:rPr>
              <a:t>, </a:t>
            </a:r>
            <a:r>
              <a:rPr lang="ru-RU" sz="1400" dirty="0">
                <a:solidFill>
                  <a:srgbClr val="00000A"/>
                </a:solidFill>
              </a:rPr>
              <a:t>К</a:t>
            </a:r>
            <a:r>
              <a:rPr lang="ru-BY" sz="1400" dirty="0">
                <a:solidFill>
                  <a:srgbClr val="00000A"/>
                </a:solidFill>
              </a:rPr>
              <a:t>Н</a:t>
            </a:r>
            <a:r>
              <a:rPr lang="ru-RU" sz="1400" dirty="0">
                <a:solidFill>
                  <a:srgbClr val="00000A"/>
                </a:solidFill>
              </a:rPr>
              <a:t>Р</a:t>
            </a:r>
            <a:r>
              <a:rPr lang="ru-BY" sz="1400" dirty="0">
                <a:solidFill>
                  <a:srgbClr val="00000A"/>
                </a:solidFill>
              </a:rPr>
              <a:t>                            </a:t>
            </a:r>
            <a:r>
              <a:rPr lang="en-US" sz="1400" dirty="0">
                <a:solidFill>
                  <a:srgbClr val="00000A"/>
                </a:solidFill>
              </a:rPr>
              <a:t>         </a:t>
            </a:r>
            <a:r>
              <a:rPr lang="ru-BY" sz="1400" dirty="0">
                <a:solidFill>
                  <a:srgbClr val="00000A"/>
                </a:solidFill>
              </a:rPr>
              <a:t>  </a:t>
            </a:r>
            <a:r>
              <a:rPr lang="en-US" sz="1400" dirty="0">
                <a:solidFill>
                  <a:srgbClr val="00000A"/>
                </a:solidFill>
              </a:rPr>
              <a:t>j infect dis</a:t>
            </a:r>
            <a:r>
              <a:rPr lang="ru-BY" sz="1400" dirty="0">
                <a:solidFill>
                  <a:srgbClr val="00000A"/>
                </a:solidFill>
              </a:rPr>
              <a:t>                 </a:t>
            </a:r>
            <a:r>
              <a:rPr lang="en-US" sz="1400" dirty="0">
                <a:solidFill>
                  <a:srgbClr val="00000A"/>
                </a:solidFill>
              </a:rPr>
              <a:t>         </a:t>
            </a:r>
            <a:r>
              <a:rPr lang="ru-BY" sz="1400" dirty="0">
                <a:solidFill>
                  <a:srgbClr val="00000A"/>
                </a:solidFill>
              </a:rPr>
              <a:t>    </a:t>
            </a:r>
            <a:r>
              <a:rPr lang="en-US" sz="1400" dirty="0">
                <a:solidFill>
                  <a:srgbClr val="00000A"/>
                </a:solidFill>
              </a:rPr>
              <a:t>   DOI: 10.1093/</a:t>
            </a:r>
            <a:r>
              <a:rPr lang="en-US" sz="1400" dirty="0" err="1">
                <a:solidFill>
                  <a:srgbClr val="00000A"/>
                </a:solidFill>
              </a:rPr>
              <a:t>infdis</a:t>
            </a:r>
            <a:r>
              <a:rPr lang="en-US" sz="1400" dirty="0">
                <a:solidFill>
                  <a:srgbClr val="00000A"/>
                </a:solidFill>
              </a:rPr>
              <a:t>/jiaa252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EEF9C0-3152-4C98-9F63-54F4E1E62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931" y="3460560"/>
            <a:ext cx="2956138" cy="281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4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7"/>
    </mc:Choice>
    <mc:Fallback xmlns="">
      <p:transition spd="slow" advTm="289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D793A0B-4517-4A3C-BB82-C8A97BD53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0062"/>
            <a:ext cx="8305800" cy="487362"/>
          </a:xfrm>
        </p:spPr>
        <p:txBody>
          <a:bodyPr/>
          <a:lstStyle/>
          <a:p>
            <a:pPr algn="ctr"/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к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а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з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а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е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л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м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м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у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г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а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у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а</a:t>
            </a:r>
            <a:endParaRPr lang="en-US" sz="32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43C24A-A23C-4F02-A321-B0AB8865C3A3}"/>
              </a:ext>
            </a:extLst>
          </p:cNvPr>
          <p:cNvSpPr/>
          <p:nvPr/>
        </p:nvSpPr>
        <p:spPr>
          <a:xfrm>
            <a:off x="74831" y="764704"/>
            <a:ext cx="95839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/>
              <a:t>Изучено содержание </a:t>
            </a:r>
            <a:r>
              <a:rPr lang="ru-RU" sz="1800" dirty="0" err="1"/>
              <a:t>субпопуляций</a:t>
            </a:r>
            <a:r>
              <a:rPr lang="ru-RU" sz="1800" dirty="0"/>
              <a:t> Т-клеток у 60 пациентов с </a:t>
            </a:r>
            <a:r>
              <a:rPr lang="en-US" sz="1800" dirty="0"/>
              <a:t>COVID-19</a:t>
            </a:r>
            <a:r>
              <a:rPr lang="ru-RU" sz="1800" dirty="0"/>
              <a:t> пневмонией до и после болезни и их ассоциация с клиническим течением и эффективностью лечения.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/>
              <a:t>Установлено снижение содержания С</a:t>
            </a:r>
            <a:r>
              <a:rPr lang="en-US" sz="1800" dirty="0"/>
              <a:t>D4+ </a:t>
            </a:r>
            <a:r>
              <a:rPr lang="ru-RU" sz="1800" dirty="0"/>
              <a:t>и </a:t>
            </a:r>
            <a:r>
              <a:rPr lang="en-US" sz="1800" dirty="0"/>
              <a:t>CD8+ T</a:t>
            </a:r>
            <a:r>
              <a:rPr lang="ru-RU" sz="1800" dirty="0"/>
              <a:t>-клеток</a:t>
            </a:r>
            <a:r>
              <a:rPr lang="en-US" sz="1800" dirty="0"/>
              <a:t>, B</a:t>
            </a:r>
            <a:r>
              <a:rPr lang="ru-RU" sz="1800" dirty="0"/>
              <a:t>-клеток и ЕК-клеток у пациентов с </a:t>
            </a:r>
            <a:r>
              <a:rPr lang="en-US" sz="1800" dirty="0"/>
              <a:t>COVID-19</a:t>
            </a:r>
            <a:r>
              <a:rPr lang="ru-RU" sz="1800" dirty="0"/>
              <a:t>, наиболее выраженное у лиц с тяжелым течением</a:t>
            </a:r>
            <a:r>
              <a:rPr lang="en-US" sz="1800" dirty="0"/>
              <a:t>. </a:t>
            </a:r>
            <a:endParaRPr lang="ru-RU" sz="18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/>
              <a:t>У 37 пациентов с хорошим ответом на проводимое лечение выявили увеличение содержания </a:t>
            </a:r>
            <a:r>
              <a:rPr lang="en-US" sz="1800" dirty="0"/>
              <a:t>CD8+ T</a:t>
            </a:r>
            <a:r>
              <a:rPr lang="ru-RU" sz="1800" dirty="0"/>
              <a:t>-клеток и В-лимфоцитов</a:t>
            </a:r>
            <a:r>
              <a:rPr lang="en-US" sz="1800" dirty="0"/>
              <a:t>. </a:t>
            </a:r>
            <a:endParaRPr lang="ru-RU" sz="18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/>
              <a:t>По результатам исследования снижение числа</a:t>
            </a:r>
            <a:r>
              <a:rPr lang="en-US" sz="1800" dirty="0"/>
              <a:t> CD8+ </a:t>
            </a:r>
            <a:r>
              <a:rPr lang="ru-RU" sz="1800" dirty="0"/>
              <a:t>Т-клеток и В-клеток</a:t>
            </a:r>
            <a:r>
              <a:rPr lang="en-US" sz="1800" dirty="0"/>
              <a:t> </a:t>
            </a:r>
            <a:r>
              <a:rPr lang="ru-RU" sz="1800" dirty="0"/>
              <a:t>и увеличение индекса</a:t>
            </a:r>
            <a:r>
              <a:rPr lang="en-US" sz="1800" dirty="0"/>
              <a:t> CD4+/CD8+</a:t>
            </a:r>
            <a:r>
              <a:rPr lang="ru-RU" sz="1800" dirty="0"/>
              <a:t> рассматривают как неблагоприятные прогностические показатели</a:t>
            </a:r>
            <a:r>
              <a:rPr lang="en-US" sz="1800" dirty="0"/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54E7273-43EC-4C2C-9BF8-4ECD504F5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75368" b="55540"/>
          <a:stretch/>
        </p:blipFill>
        <p:spPr>
          <a:xfrm>
            <a:off x="74831" y="51424"/>
            <a:ext cx="773713" cy="79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1AC81C-2E3E-448F-B72D-EFC08C2B86B5}"/>
              </a:ext>
            </a:extLst>
          </p:cNvPr>
          <p:cNvSpPr/>
          <p:nvPr/>
        </p:nvSpPr>
        <p:spPr>
          <a:xfrm>
            <a:off x="846943" y="6480161"/>
            <a:ext cx="9284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BY" sz="1400" dirty="0">
                <a:solidFill>
                  <a:srgbClr val="00000A"/>
                </a:solidFill>
              </a:rPr>
              <a:t>У</a:t>
            </a:r>
            <a:r>
              <a:rPr lang="ru-RU" sz="1400" dirty="0">
                <a:solidFill>
                  <a:srgbClr val="00000A"/>
                </a:solidFill>
              </a:rPr>
              <a:t>х</a:t>
            </a:r>
            <a:r>
              <a:rPr lang="ru-BY" sz="1400" dirty="0">
                <a:solidFill>
                  <a:srgbClr val="00000A"/>
                </a:solidFill>
              </a:rPr>
              <a:t>а</a:t>
            </a:r>
            <a:r>
              <a:rPr lang="ru-RU" sz="1400" dirty="0">
                <a:solidFill>
                  <a:srgbClr val="00000A"/>
                </a:solidFill>
              </a:rPr>
              <a:t>н</a:t>
            </a:r>
            <a:r>
              <a:rPr lang="ru-BY" sz="1400" dirty="0">
                <a:solidFill>
                  <a:srgbClr val="00000A"/>
                </a:solidFill>
              </a:rPr>
              <a:t>ь, </a:t>
            </a:r>
            <a:r>
              <a:rPr lang="ru-RU" sz="1400" dirty="0">
                <a:solidFill>
                  <a:srgbClr val="00000A"/>
                </a:solidFill>
              </a:rPr>
              <a:t>К</a:t>
            </a:r>
            <a:r>
              <a:rPr lang="ru-BY" sz="1400" dirty="0">
                <a:solidFill>
                  <a:srgbClr val="00000A"/>
                </a:solidFill>
              </a:rPr>
              <a:t>Н</a:t>
            </a:r>
            <a:r>
              <a:rPr lang="ru-RU" sz="1400" dirty="0">
                <a:solidFill>
                  <a:srgbClr val="00000A"/>
                </a:solidFill>
              </a:rPr>
              <a:t>Р</a:t>
            </a:r>
            <a:r>
              <a:rPr lang="en-US" sz="1400" dirty="0">
                <a:solidFill>
                  <a:srgbClr val="00000A"/>
                </a:solidFill>
              </a:rPr>
              <a:t> </a:t>
            </a:r>
            <a:r>
              <a:rPr lang="ru-BY" sz="1400" dirty="0">
                <a:solidFill>
                  <a:srgbClr val="00000A"/>
                </a:solidFill>
              </a:rPr>
              <a:t>                 </a:t>
            </a:r>
            <a:r>
              <a:rPr lang="ru-RU" sz="1400" dirty="0">
                <a:solidFill>
                  <a:srgbClr val="00000A"/>
                </a:solidFill>
              </a:rPr>
              <a:t>       </a:t>
            </a:r>
            <a:r>
              <a:rPr lang="ru-BY" sz="1400" dirty="0">
                <a:solidFill>
                  <a:srgbClr val="00000A"/>
                </a:solidFill>
              </a:rPr>
              <a:t> </a:t>
            </a:r>
            <a:r>
              <a:rPr lang="ru-RU" sz="1400" dirty="0">
                <a:solidFill>
                  <a:srgbClr val="00000A"/>
                </a:solidFill>
              </a:rPr>
              <a:t>              </a:t>
            </a:r>
            <a:r>
              <a:rPr lang="ru-BY" sz="1400" dirty="0">
                <a:solidFill>
                  <a:srgbClr val="00000A"/>
                </a:solidFill>
              </a:rPr>
              <a:t> </a:t>
            </a:r>
            <a:r>
              <a:rPr lang="en-US" sz="1400" dirty="0">
                <a:solidFill>
                  <a:srgbClr val="00000A"/>
                </a:solidFill>
              </a:rPr>
              <a:t>J Infect Dis</a:t>
            </a:r>
            <a:r>
              <a:rPr lang="ru-BY" sz="1400" dirty="0">
                <a:solidFill>
                  <a:srgbClr val="00000A"/>
                </a:solidFill>
              </a:rPr>
              <a:t>        </a:t>
            </a:r>
            <a:r>
              <a:rPr lang="ru-RU" sz="1400" dirty="0">
                <a:solidFill>
                  <a:srgbClr val="00000A"/>
                </a:solidFill>
              </a:rPr>
              <a:t>            </a:t>
            </a:r>
            <a:r>
              <a:rPr lang="ru-BY" sz="1400" dirty="0">
                <a:solidFill>
                  <a:srgbClr val="00000A"/>
                </a:solidFill>
              </a:rPr>
              <a:t>   </a:t>
            </a:r>
            <a:r>
              <a:rPr lang="ru-RU" sz="1400" dirty="0">
                <a:solidFill>
                  <a:srgbClr val="00000A"/>
                </a:solidFill>
              </a:rPr>
              <a:t>    </a:t>
            </a:r>
            <a:r>
              <a:rPr lang="ru-BY" sz="1400" dirty="0">
                <a:solidFill>
                  <a:srgbClr val="00000A"/>
                </a:solidFill>
              </a:rPr>
              <a:t>     </a:t>
            </a:r>
            <a:r>
              <a:rPr lang="en-US" sz="1400" dirty="0">
                <a:solidFill>
                  <a:srgbClr val="00000A"/>
                </a:solidFill>
              </a:rPr>
              <a:t> DOI: 10.1093/</a:t>
            </a:r>
            <a:r>
              <a:rPr lang="en-US" sz="1400" dirty="0" err="1">
                <a:solidFill>
                  <a:srgbClr val="00000A"/>
                </a:solidFill>
              </a:rPr>
              <a:t>infdis</a:t>
            </a:r>
            <a:r>
              <a:rPr lang="en-US" sz="1400" dirty="0">
                <a:solidFill>
                  <a:srgbClr val="00000A"/>
                </a:solidFill>
              </a:rPr>
              <a:t>/jiaa150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57F84C-4F1B-4AE7-AFB8-0C0656FB9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688" y="3582676"/>
            <a:ext cx="5783136" cy="287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9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7"/>
    </mc:Choice>
    <mc:Fallback xmlns="">
      <p:transition spd="slow" advTm="289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D793A0B-4517-4A3C-BB82-C8A97BD53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0062"/>
            <a:ext cx="8305800" cy="487362"/>
          </a:xfrm>
        </p:spPr>
        <p:txBody>
          <a:bodyPr/>
          <a:lstStyle/>
          <a:p>
            <a:pPr algn="ctr"/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к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а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з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а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е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л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м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м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у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г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а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у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а</a:t>
            </a:r>
            <a:endParaRPr lang="en-US" sz="32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43C24A-A23C-4F02-A321-B0AB8865C3A3}"/>
              </a:ext>
            </a:extLst>
          </p:cNvPr>
          <p:cNvSpPr/>
          <p:nvPr/>
        </p:nvSpPr>
        <p:spPr>
          <a:xfrm>
            <a:off x="80401" y="586423"/>
            <a:ext cx="96926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A"/>
                </a:solidFill>
                <a:cs typeface="Arial" panose="020B0604020202020204" pitchFamily="34" charset="0"/>
              </a:rPr>
              <a:t>Изучены истории болезни 204 пациентов с подтверждённой КОВИД-19 пневмонией.</a:t>
            </a:r>
            <a:endParaRPr lang="en-US" sz="1600" dirty="0">
              <a:solidFill>
                <a:srgbClr val="00000A"/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A"/>
                </a:solidFill>
                <a:cs typeface="Arial" panose="020B0604020202020204" pitchFamily="34" charset="0"/>
              </a:rPr>
              <a:t>Пациенты разделены на 2 группы: </a:t>
            </a:r>
            <a:r>
              <a:rPr lang="en-US" sz="1600" dirty="0">
                <a:solidFill>
                  <a:srgbClr val="00000A"/>
                </a:solidFill>
                <a:cs typeface="Arial" panose="020B0604020202020204" pitchFamily="34" charset="0"/>
              </a:rPr>
              <a:t>69</a:t>
            </a:r>
            <a:r>
              <a:rPr lang="ru-RU" sz="1600" dirty="0">
                <a:solidFill>
                  <a:srgbClr val="00000A"/>
                </a:solidFill>
                <a:cs typeface="Arial" panose="020B0604020202020204" pitchFamily="34" charset="0"/>
              </a:rPr>
              <a:t> пациентов с тяжелой пневмонией и 135 – со среднетяжелым течением болезни.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A"/>
                </a:solidFill>
                <a:cs typeface="Arial" panose="020B0604020202020204" pitchFamily="34" charset="0"/>
              </a:rPr>
              <a:t>Показано, что в группе с тяжелым течением болезни содержание</a:t>
            </a:r>
            <a:r>
              <a:rPr lang="en-US" sz="1600" dirty="0">
                <a:solidFill>
                  <a:srgbClr val="00000A"/>
                </a:solidFill>
                <a:cs typeface="Arial" panose="020B0604020202020204" pitchFamily="34" charset="0"/>
              </a:rPr>
              <a:t> CD3+, CD4+,</a:t>
            </a:r>
            <a:r>
              <a:rPr lang="ru-RU" sz="1600" dirty="0">
                <a:solidFill>
                  <a:srgbClr val="00000A"/>
                </a:solidFill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A"/>
                </a:solidFill>
                <a:cs typeface="Arial" panose="020B0604020202020204" pitchFamily="34" charset="0"/>
              </a:rPr>
              <a:t>CD8+ T</a:t>
            </a:r>
            <a:r>
              <a:rPr lang="ru-RU" sz="1600" dirty="0">
                <a:solidFill>
                  <a:srgbClr val="00000A"/>
                </a:solidFill>
                <a:cs typeface="Arial" panose="020B0604020202020204" pitchFamily="34" charset="0"/>
              </a:rPr>
              <a:t>-клеток</a:t>
            </a:r>
            <a:r>
              <a:rPr lang="en-US" sz="1600" dirty="0">
                <a:solidFill>
                  <a:srgbClr val="00000A"/>
                </a:solidFill>
                <a:cs typeface="Arial" panose="020B0604020202020204" pitchFamily="34" charset="0"/>
              </a:rPr>
              <a:t>, CD19+</a:t>
            </a:r>
            <a:r>
              <a:rPr lang="ru-RU" sz="1600" dirty="0">
                <a:solidFill>
                  <a:srgbClr val="00000A"/>
                </a:solidFill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A"/>
                </a:solidFill>
                <a:cs typeface="Arial" panose="020B0604020202020204" pitchFamily="34" charset="0"/>
              </a:rPr>
              <a:t>B</a:t>
            </a:r>
            <a:r>
              <a:rPr lang="ru-RU" sz="1600" dirty="0">
                <a:solidFill>
                  <a:srgbClr val="00000A"/>
                </a:solidFill>
                <a:cs typeface="Arial" panose="020B0604020202020204" pitchFamily="34" charset="0"/>
              </a:rPr>
              <a:t>-лимфоцитов</a:t>
            </a:r>
            <a:r>
              <a:rPr lang="en-US" sz="1600" dirty="0">
                <a:solidFill>
                  <a:srgbClr val="00000A"/>
                </a:solidFill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000A"/>
                </a:solidFill>
                <a:cs typeface="Arial" panose="020B0604020202020204" pitchFamily="34" charset="0"/>
              </a:rPr>
              <a:t>и</a:t>
            </a:r>
            <a:r>
              <a:rPr lang="en-US" sz="1600" dirty="0">
                <a:solidFill>
                  <a:srgbClr val="00000A"/>
                </a:solidFill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000A"/>
                </a:solidFill>
                <a:cs typeface="Arial" panose="020B0604020202020204" pitchFamily="34" charset="0"/>
              </a:rPr>
              <a:t>ЕК-клеток</a:t>
            </a:r>
            <a:r>
              <a:rPr lang="en-US" sz="1600" dirty="0">
                <a:solidFill>
                  <a:srgbClr val="00000A"/>
                </a:solidFill>
                <a:cs typeface="Arial" panose="020B0604020202020204" pitchFamily="34" charset="0"/>
              </a:rPr>
              <a:t> (CD16+CD56+), </a:t>
            </a:r>
            <a:r>
              <a:rPr lang="ru-RU" sz="1600" dirty="0">
                <a:solidFill>
                  <a:srgbClr val="00000A"/>
                </a:solidFill>
                <a:cs typeface="Arial" panose="020B0604020202020204" pitchFamily="34" charset="0"/>
              </a:rPr>
              <a:t>было значительно ниже </a:t>
            </a:r>
            <a:r>
              <a:rPr lang="en-US" sz="1600" dirty="0">
                <a:solidFill>
                  <a:srgbClr val="00000A"/>
                </a:solidFill>
                <a:cs typeface="Arial" panose="020B0604020202020204" pitchFamily="34" charset="0"/>
              </a:rPr>
              <a:t>(P＜0.001). </a:t>
            </a:r>
            <a:endParaRPr lang="ru-RU" sz="1600" dirty="0">
              <a:solidFill>
                <a:srgbClr val="00000A"/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A"/>
                </a:solidFill>
                <a:cs typeface="Arial" panose="020B0604020202020204" pitchFamily="34" charset="0"/>
              </a:rPr>
              <a:t>При этом показано, что у пациентов с тяжелым течением болезни содержание Т-клеток было ниже изначально при поступлении в стационар. У пациентов из этой же группы содержание      Т-клеток начало увеличиваться после 15 дней лечения.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A"/>
                </a:solidFill>
                <a:cs typeface="Arial" panose="020B0604020202020204" pitchFamily="34" charset="0"/>
              </a:rPr>
              <a:t>Рассчитаны пороговые значения содержания Т-клеток, указывающих на тяжесть течения: </a:t>
            </a:r>
            <a:r>
              <a:rPr lang="en-US" sz="1600" dirty="0">
                <a:solidFill>
                  <a:srgbClr val="00000A"/>
                </a:solidFill>
                <a:cs typeface="Arial" panose="020B0604020202020204" pitchFamily="34" charset="0"/>
              </a:rPr>
              <a:t>CD3+ (576</a:t>
            </a:r>
            <a:r>
              <a:rPr lang="ru-RU" sz="1600" dirty="0">
                <a:solidFill>
                  <a:srgbClr val="00000A"/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A"/>
                </a:solidFill>
                <a:cs typeface="Arial" panose="020B0604020202020204" pitchFamily="34" charset="0"/>
              </a:rPr>
              <a:t>кл</a:t>
            </a:r>
            <a:r>
              <a:rPr lang="ru-RU" sz="1600" dirty="0">
                <a:solidFill>
                  <a:srgbClr val="00000A"/>
                </a:solidFill>
                <a:cs typeface="Arial" panose="020B0604020202020204" pitchFamily="34" charset="0"/>
              </a:rPr>
              <a:t>/</a:t>
            </a:r>
            <a:r>
              <a:rPr lang="ru-RU" sz="1600" dirty="0" err="1">
                <a:solidFill>
                  <a:srgbClr val="00000A"/>
                </a:solidFill>
                <a:cs typeface="Arial" panose="020B0604020202020204" pitchFamily="34" charset="0"/>
              </a:rPr>
              <a:t>мкл</a:t>
            </a:r>
            <a:r>
              <a:rPr lang="en-US" sz="1600" dirty="0">
                <a:solidFill>
                  <a:srgbClr val="00000A"/>
                </a:solidFill>
                <a:cs typeface="Arial" panose="020B0604020202020204" pitchFamily="34" charset="0"/>
              </a:rPr>
              <a:t>), CD4+ (391</a:t>
            </a:r>
            <a:r>
              <a:rPr lang="ru-RU" sz="1600" dirty="0">
                <a:solidFill>
                  <a:srgbClr val="00000A"/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A"/>
                </a:solidFill>
                <a:cs typeface="Arial" panose="020B0604020202020204" pitchFamily="34" charset="0"/>
              </a:rPr>
              <a:t>кл</a:t>
            </a:r>
            <a:r>
              <a:rPr lang="ru-RU" sz="1600" dirty="0">
                <a:solidFill>
                  <a:srgbClr val="00000A"/>
                </a:solidFill>
                <a:cs typeface="Arial" panose="020B0604020202020204" pitchFamily="34" charset="0"/>
              </a:rPr>
              <a:t>/</a:t>
            </a:r>
            <a:r>
              <a:rPr lang="ru-RU" sz="1600" dirty="0" err="1">
                <a:solidFill>
                  <a:srgbClr val="00000A"/>
                </a:solidFill>
                <a:cs typeface="Arial" panose="020B0604020202020204" pitchFamily="34" charset="0"/>
              </a:rPr>
              <a:t>мкл</a:t>
            </a:r>
            <a:r>
              <a:rPr lang="en-US" sz="1600" dirty="0">
                <a:solidFill>
                  <a:srgbClr val="00000A"/>
                </a:solidFill>
                <a:cs typeface="Arial" panose="020B0604020202020204" pitchFamily="34" charset="0"/>
              </a:rPr>
              <a:t>) </a:t>
            </a:r>
            <a:r>
              <a:rPr lang="ru-RU" sz="1600" dirty="0">
                <a:solidFill>
                  <a:srgbClr val="00000A"/>
                </a:solidFill>
                <a:cs typeface="Arial" panose="020B0604020202020204" pitchFamily="34" charset="0"/>
              </a:rPr>
              <a:t>и</a:t>
            </a:r>
            <a:r>
              <a:rPr lang="en-US" sz="1600" dirty="0">
                <a:solidFill>
                  <a:srgbClr val="00000A"/>
                </a:solidFill>
                <a:cs typeface="Arial" panose="020B0604020202020204" pitchFamily="34" charset="0"/>
              </a:rPr>
              <a:t> CD8+ (214</a:t>
            </a:r>
            <a:r>
              <a:rPr lang="ru-RU" sz="1600" dirty="0">
                <a:solidFill>
                  <a:srgbClr val="00000A"/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A"/>
                </a:solidFill>
                <a:cs typeface="Arial" panose="020B0604020202020204" pitchFamily="34" charset="0"/>
              </a:rPr>
              <a:t>кл</a:t>
            </a:r>
            <a:r>
              <a:rPr lang="ru-RU" sz="1600" dirty="0">
                <a:solidFill>
                  <a:srgbClr val="00000A"/>
                </a:solidFill>
                <a:cs typeface="Arial" panose="020B0604020202020204" pitchFamily="34" charset="0"/>
              </a:rPr>
              <a:t>/</a:t>
            </a:r>
            <a:r>
              <a:rPr lang="ru-RU" sz="1600" dirty="0" err="1">
                <a:solidFill>
                  <a:srgbClr val="00000A"/>
                </a:solidFill>
                <a:cs typeface="Arial" panose="020B0604020202020204" pitchFamily="34" charset="0"/>
              </a:rPr>
              <a:t>мкл</a:t>
            </a:r>
            <a:r>
              <a:rPr lang="en-US" sz="1600" dirty="0">
                <a:solidFill>
                  <a:srgbClr val="00000A"/>
                </a:solidFill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54E7273-43EC-4C2C-9BF8-4ECD504F51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75368" b="55540"/>
          <a:stretch/>
        </p:blipFill>
        <p:spPr>
          <a:xfrm>
            <a:off x="74831" y="51424"/>
            <a:ext cx="633038" cy="64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1AC81C-2E3E-448F-B72D-EFC08C2B86B5}"/>
              </a:ext>
            </a:extLst>
          </p:cNvPr>
          <p:cNvSpPr/>
          <p:nvPr/>
        </p:nvSpPr>
        <p:spPr>
          <a:xfrm>
            <a:off x="488504" y="6511080"/>
            <a:ext cx="9284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BY" sz="1400" dirty="0">
                <a:solidFill>
                  <a:srgbClr val="00000A"/>
                </a:solidFill>
              </a:rPr>
              <a:t>У</a:t>
            </a:r>
            <a:r>
              <a:rPr lang="ru-RU" sz="1400" dirty="0">
                <a:solidFill>
                  <a:srgbClr val="00000A"/>
                </a:solidFill>
              </a:rPr>
              <a:t>х</a:t>
            </a:r>
            <a:r>
              <a:rPr lang="ru-BY" sz="1400" dirty="0">
                <a:solidFill>
                  <a:srgbClr val="00000A"/>
                </a:solidFill>
              </a:rPr>
              <a:t>а</a:t>
            </a:r>
            <a:r>
              <a:rPr lang="ru-RU" sz="1400" dirty="0">
                <a:solidFill>
                  <a:srgbClr val="00000A"/>
                </a:solidFill>
              </a:rPr>
              <a:t>н</a:t>
            </a:r>
            <a:r>
              <a:rPr lang="ru-BY" sz="1400" dirty="0">
                <a:solidFill>
                  <a:srgbClr val="00000A"/>
                </a:solidFill>
              </a:rPr>
              <a:t>ь, </a:t>
            </a:r>
            <a:r>
              <a:rPr lang="ru-RU" sz="1400" dirty="0">
                <a:solidFill>
                  <a:srgbClr val="00000A"/>
                </a:solidFill>
              </a:rPr>
              <a:t>К</a:t>
            </a:r>
            <a:r>
              <a:rPr lang="ru-BY" sz="1400" dirty="0">
                <a:solidFill>
                  <a:srgbClr val="00000A"/>
                </a:solidFill>
              </a:rPr>
              <a:t>Н</a:t>
            </a:r>
            <a:r>
              <a:rPr lang="ru-RU" sz="1400" dirty="0">
                <a:solidFill>
                  <a:srgbClr val="00000A"/>
                </a:solidFill>
              </a:rPr>
              <a:t>Р</a:t>
            </a:r>
            <a:r>
              <a:rPr lang="en-US" sz="1400" dirty="0">
                <a:solidFill>
                  <a:srgbClr val="00000A"/>
                </a:solidFill>
              </a:rPr>
              <a:t> </a:t>
            </a:r>
            <a:r>
              <a:rPr lang="ru-BY" sz="1400" dirty="0">
                <a:solidFill>
                  <a:srgbClr val="00000A"/>
                </a:solidFill>
              </a:rPr>
              <a:t>               </a:t>
            </a:r>
            <a:r>
              <a:rPr lang="ru-RU" sz="1400" dirty="0">
                <a:solidFill>
                  <a:srgbClr val="00000A"/>
                </a:solidFill>
              </a:rPr>
              <a:t>     </a:t>
            </a:r>
            <a:r>
              <a:rPr lang="ru-BY" sz="1400" dirty="0">
                <a:solidFill>
                  <a:srgbClr val="00000A"/>
                </a:solidFill>
              </a:rPr>
              <a:t> </a:t>
            </a:r>
            <a:r>
              <a:rPr lang="ru-RU" sz="1400" dirty="0">
                <a:solidFill>
                  <a:srgbClr val="00000A"/>
                </a:solidFill>
              </a:rPr>
              <a:t>              </a:t>
            </a:r>
            <a:r>
              <a:rPr lang="ru-BY" sz="1400" dirty="0">
                <a:solidFill>
                  <a:srgbClr val="00000A"/>
                </a:solidFill>
              </a:rPr>
              <a:t>   </a:t>
            </a:r>
            <a:r>
              <a:rPr lang="en-US" sz="1400" dirty="0">
                <a:solidFill>
                  <a:srgbClr val="00000A"/>
                </a:solidFill>
              </a:rPr>
              <a:t>J Clin </a:t>
            </a:r>
            <a:r>
              <a:rPr lang="en-US" sz="1400" dirty="0" err="1">
                <a:solidFill>
                  <a:srgbClr val="00000A"/>
                </a:solidFill>
              </a:rPr>
              <a:t>Virol</a:t>
            </a:r>
            <a:r>
              <a:rPr lang="en-US" sz="1400" dirty="0">
                <a:solidFill>
                  <a:srgbClr val="00000A"/>
                </a:solidFill>
              </a:rPr>
              <a:t>.</a:t>
            </a:r>
            <a:r>
              <a:rPr lang="ru-BY" sz="1400" dirty="0">
                <a:solidFill>
                  <a:srgbClr val="00000A"/>
                </a:solidFill>
              </a:rPr>
              <a:t>         </a:t>
            </a:r>
            <a:r>
              <a:rPr lang="ru-RU" sz="1400" dirty="0">
                <a:solidFill>
                  <a:srgbClr val="00000A"/>
                </a:solidFill>
              </a:rPr>
              <a:t>         </a:t>
            </a:r>
            <a:r>
              <a:rPr lang="ru-BY" sz="1400" dirty="0">
                <a:solidFill>
                  <a:srgbClr val="00000A"/>
                </a:solidFill>
              </a:rPr>
              <a:t>           </a:t>
            </a:r>
            <a:r>
              <a:rPr lang="en-US" sz="1400" dirty="0">
                <a:solidFill>
                  <a:srgbClr val="00000A"/>
                </a:solidFill>
              </a:rPr>
              <a:t> DOI: 10.1016/j.jcv.2020.104361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6A789E6-EA63-4213-AF30-6541A31672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443787"/>
              </p:ext>
            </p:extLst>
          </p:nvPr>
        </p:nvGraphicFramePr>
        <p:xfrm>
          <a:off x="2360712" y="3161941"/>
          <a:ext cx="4965001" cy="3349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9" r:id="rId4" imgW="9599760" imgH="6476040" progId="">
                  <p:embed/>
                </p:oleObj>
              </mc:Choice>
              <mc:Fallback>
                <p:oleObj r:id="rId4" imgW="9599760" imgH="6476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0712" y="3161941"/>
                        <a:ext cx="4965001" cy="3349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7090F77-2E60-459C-B72D-A0EFFD6748BC}"/>
              </a:ext>
            </a:extLst>
          </p:cNvPr>
          <p:cNvSpPr/>
          <p:nvPr/>
        </p:nvSpPr>
        <p:spPr>
          <a:xfrm>
            <a:off x="6907874" y="3423526"/>
            <a:ext cx="504056" cy="1008112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A4FC78-D131-42C4-BEF6-D7CA067DC431}"/>
              </a:ext>
            </a:extLst>
          </p:cNvPr>
          <p:cNvCxnSpPr/>
          <p:nvPr/>
        </p:nvCxnSpPr>
        <p:spPr>
          <a:xfrm flipH="1">
            <a:off x="7257256" y="5682221"/>
            <a:ext cx="360040" cy="72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413AE2D-54DA-4818-B70E-436A1C2329BD}"/>
              </a:ext>
            </a:extLst>
          </p:cNvPr>
          <p:cNvCxnSpPr/>
          <p:nvPr/>
        </p:nvCxnSpPr>
        <p:spPr>
          <a:xfrm flipH="1">
            <a:off x="7250829" y="6186277"/>
            <a:ext cx="360040" cy="72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17EA4D-9D73-4838-BA44-BE93AFE43157}"/>
              </a:ext>
            </a:extLst>
          </p:cNvPr>
          <p:cNvCxnSpPr/>
          <p:nvPr/>
        </p:nvCxnSpPr>
        <p:spPr>
          <a:xfrm flipH="1">
            <a:off x="7250829" y="4505357"/>
            <a:ext cx="360040" cy="72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D36B534-AD5E-489E-B193-9473EF78E8E8}"/>
              </a:ext>
            </a:extLst>
          </p:cNvPr>
          <p:cNvCxnSpPr/>
          <p:nvPr/>
        </p:nvCxnSpPr>
        <p:spPr>
          <a:xfrm flipH="1">
            <a:off x="7257256" y="4631984"/>
            <a:ext cx="360040" cy="72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20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7"/>
    </mc:Choice>
    <mc:Fallback xmlns="">
      <p:transition spd="slow" advTm="289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43C24A-A23C-4F02-A321-B0AB8865C3A3}"/>
              </a:ext>
            </a:extLst>
          </p:cNvPr>
          <p:cNvSpPr/>
          <p:nvPr/>
        </p:nvSpPr>
        <p:spPr>
          <a:xfrm>
            <a:off x="51916" y="620688"/>
            <a:ext cx="954259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Выполнен ретроспективный анализ показателей </a:t>
            </a:r>
            <a:r>
              <a:rPr lang="ru-RU" sz="1600" dirty="0" err="1"/>
              <a:t>иммунограммы</a:t>
            </a:r>
            <a:r>
              <a:rPr lang="ru-RU" sz="1600" dirty="0"/>
              <a:t> и содержания цитокинов в сыворотке </a:t>
            </a:r>
            <a:r>
              <a:rPr lang="en-US" sz="1600" dirty="0"/>
              <a:t>522 </a:t>
            </a:r>
            <a:r>
              <a:rPr lang="ru-RU" sz="1600" dirty="0"/>
              <a:t>пациентов с КОВИД-19 и 40 здоровых добровольцев. У 14 пациентов дополнительно определена экспрессия маркеров истощения Т-лимфоцитов.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Установлено, что содержание </a:t>
            </a:r>
            <a:r>
              <a:rPr lang="en-US" sz="1600" dirty="0"/>
              <a:t>T</a:t>
            </a:r>
            <a:r>
              <a:rPr lang="ru-RU" sz="1600" dirty="0"/>
              <a:t>-лимфоцитов и их </a:t>
            </a:r>
            <a:r>
              <a:rPr lang="ru-RU" sz="1600" dirty="0" err="1"/>
              <a:t>субпопуляций</a:t>
            </a:r>
            <a:r>
              <a:rPr lang="ru-RU" sz="1600" dirty="0"/>
              <a:t> (</a:t>
            </a:r>
            <a:r>
              <a:rPr lang="en-US" sz="1600" dirty="0"/>
              <a:t>CD4+ </a:t>
            </a:r>
            <a:r>
              <a:rPr lang="ru-RU" sz="1600" dirty="0"/>
              <a:t>и</a:t>
            </a:r>
            <a:r>
              <a:rPr lang="en-US" sz="1600" dirty="0"/>
              <a:t> CD8+</a:t>
            </a:r>
            <a:r>
              <a:rPr lang="ru-RU" sz="1600" dirty="0"/>
              <a:t>)</a:t>
            </a:r>
            <a:r>
              <a:rPr lang="en-US" sz="1600" dirty="0"/>
              <a:t> </a:t>
            </a:r>
            <a:r>
              <a:rPr lang="ru-RU" sz="1600" dirty="0"/>
              <a:t>достоверно снижается у пациентов с КОВИД-19, особенно у пациентов, находящихся на лечении в отделении интенсивной терапии и реанимации.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Значения показателей </a:t>
            </a:r>
            <a:r>
              <a:rPr lang="en-US" sz="1600" dirty="0"/>
              <a:t>CD3+, CD8+ </a:t>
            </a:r>
            <a:r>
              <a:rPr lang="ru-RU" sz="1600" dirty="0"/>
              <a:t>и </a:t>
            </a:r>
            <a:r>
              <a:rPr lang="en-US" sz="1600" dirty="0"/>
              <a:t>CD4+ </a:t>
            </a:r>
            <a:r>
              <a:rPr lang="ru-RU" sz="1600" dirty="0"/>
              <a:t>ниже чем</a:t>
            </a:r>
            <a:r>
              <a:rPr lang="en-US" sz="1600" dirty="0"/>
              <a:t> 800</a:t>
            </a:r>
            <a:r>
              <a:rPr lang="ru-RU" sz="1600" dirty="0"/>
              <a:t> </a:t>
            </a:r>
            <a:r>
              <a:rPr lang="ru-RU" sz="1600" dirty="0" err="1"/>
              <a:t>кл</a:t>
            </a:r>
            <a:r>
              <a:rPr lang="ru-RU" sz="1600" dirty="0"/>
              <a:t>/</a:t>
            </a:r>
            <a:r>
              <a:rPr lang="ru-RU" sz="1600" dirty="0" err="1"/>
              <a:t>мкл</a:t>
            </a:r>
            <a:r>
              <a:rPr lang="en-US" sz="1600" dirty="0"/>
              <a:t>, 300</a:t>
            </a:r>
            <a:r>
              <a:rPr lang="ru-RU" sz="1600" dirty="0"/>
              <a:t> </a:t>
            </a:r>
            <a:r>
              <a:rPr lang="ru-RU" sz="1600" dirty="0" err="1"/>
              <a:t>кл</a:t>
            </a:r>
            <a:r>
              <a:rPr lang="ru-RU" sz="1600" dirty="0"/>
              <a:t>/</a:t>
            </a:r>
            <a:r>
              <a:rPr lang="ru-RU" sz="1600" dirty="0" err="1"/>
              <a:t>мкл</a:t>
            </a:r>
            <a:r>
              <a:rPr lang="ru-RU" sz="1600" dirty="0"/>
              <a:t> и</a:t>
            </a:r>
            <a:r>
              <a:rPr lang="en-US" sz="1600" dirty="0"/>
              <a:t> 400</a:t>
            </a:r>
            <a:r>
              <a:rPr lang="ru-RU" sz="1600" dirty="0"/>
              <a:t> </a:t>
            </a:r>
            <a:r>
              <a:rPr lang="ru-RU" sz="1600" dirty="0" err="1"/>
              <a:t>кл</a:t>
            </a:r>
            <a:r>
              <a:rPr lang="ru-RU" sz="1600" dirty="0"/>
              <a:t>/</a:t>
            </a:r>
            <a:r>
              <a:rPr lang="ru-RU" sz="1600" dirty="0" err="1"/>
              <a:t>мкл</a:t>
            </a:r>
            <a:r>
              <a:rPr lang="en-US" sz="1600" dirty="0"/>
              <a:t>, </a:t>
            </a:r>
            <a:r>
              <a:rPr lang="ru-RU" sz="1600" dirty="0"/>
              <a:t>соответственно, отрицательно коррелировали с выживаемостью пациентов</a:t>
            </a:r>
            <a:r>
              <a:rPr lang="en-US" sz="1600" dirty="0"/>
              <a:t>. </a:t>
            </a: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Показана отрицательная корреляция содержания Т-клеток и цитокинов </a:t>
            </a:r>
            <a:r>
              <a:rPr lang="en-US" sz="1600" dirty="0"/>
              <a:t>IL-6, IL-10</a:t>
            </a:r>
            <a:r>
              <a:rPr lang="ru-RU" sz="1600" dirty="0"/>
              <a:t> и</a:t>
            </a:r>
            <a:r>
              <a:rPr lang="en-US" sz="1600" dirty="0"/>
              <a:t> TNF-α</a:t>
            </a:r>
            <a:r>
              <a:rPr lang="ru-RU" sz="16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Значительно большее число Т-клеток пациентов с КОВИД-19 экспрессировали такие маркеры истощения, как  </a:t>
            </a:r>
            <a:r>
              <a:rPr lang="en-US" sz="1600" dirty="0"/>
              <a:t>PD-1 </a:t>
            </a:r>
            <a:r>
              <a:rPr lang="ru-RU" sz="1600" dirty="0"/>
              <a:t>и</a:t>
            </a:r>
            <a:r>
              <a:rPr lang="en-US" sz="1600" dirty="0"/>
              <a:t> Tim-3</a:t>
            </a:r>
            <a:r>
              <a:rPr lang="ru-RU" sz="1600" dirty="0"/>
              <a:t>. </a:t>
            </a:r>
            <a:r>
              <a:rPr lang="en-US" sz="1600" dirty="0"/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54E7273-43EC-4C2C-9BF8-4ECD504F5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75368" b="55540"/>
          <a:stretch/>
        </p:blipFill>
        <p:spPr>
          <a:xfrm>
            <a:off x="74831" y="51424"/>
            <a:ext cx="633038" cy="64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1AC81C-2E3E-448F-B72D-EFC08C2B86B5}"/>
              </a:ext>
            </a:extLst>
          </p:cNvPr>
          <p:cNvSpPr/>
          <p:nvPr/>
        </p:nvSpPr>
        <p:spPr>
          <a:xfrm>
            <a:off x="461687" y="6408242"/>
            <a:ext cx="9284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A"/>
                </a:solidFill>
              </a:rPr>
              <a:t>Ухань, КНР                                       </a:t>
            </a:r>
            <a:r>
              <a:rPr lang="en-US" sz="1400" dirty="0">
                <a:solidFill>
                  <a:srgbClr val="00000A"/>
                </a:solidFill>
              </a:rPr>
              <a:t>Front. Immunol.            </a:t>
            </a:r>
            <a:r>
              <a:rPr lang="ru-RU" sz="1400" dirty="0">
                <a:solidFill>
                  <a:srgbClr val="00000A"/>
                </a:solidFill>
              </a:rPr>
              <a:t>             </a:t>
            </a:r>
            <a:r>
              <a:rPr lang="en-US" sz="1400" dirty="0">
                <a:solidFill>
                  <a:srgbClr val="00000A"/>
                </a:solidFill>
              </a:rPr>
              <a:t>         DOI: 10.3389/fimmu.2020.00827</a:t>
            </a:r>
            <a:endParaRPr lang="en-US" sz="1400" dirty="0">
              <a:solidFill>
                <a:srgbClr val="00000A"/>
              </a:solidFill>
              <a:highlight>
                <a:srgbClr val="FFFF00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0E0F60-0D29-4583-9C29-A3C9F8105C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62"/>
          <a:stretch/>
        </p:blipFill>
        <p:spPr>
          <a:xfrm>
            <a:off x="1496616" y="3717032"/>
            <a:ext cx="7063681" cy="226454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5A64E2B-1EFE-4F3A-831E-9C88CE6D4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0062"/>
            <a:ext cx="8305800" cy="487362"/>
          </a:xfrm>
        </p:spPr>
        <p:txBody>
          <a:bodyPr/>
          <a:lstStyle/>
          <a:p>
            <a:pPr algn="ctr"/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к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а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з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а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е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л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м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м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у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г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а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у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а</a:t>
            </a:r>
            <a:endParaRPr lang="en-US" sz="32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8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7"/>
    </mc:Choice>
    <mc:Fallback xmlns="">
      <p:transition spd="slow" advTm="289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D793A0B-4517-4A3C-BB82-C8A97BD53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0062"/>
            <a:ext cx="8305800" cy="487362"/>
          </a:xfrm>
        </p:spPr>
        <p:txBody>
          <a:bodyPr/>
          <a:lstStyle/>
          <a:p>
            <a:pPr algn="ctr"/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к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а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з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а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е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л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м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м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у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г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а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у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а</a:t>
            </a:r>
            <a:endParaRPr lang="en-US" sz="32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43C24A-A23C-4F02-A321-B0AB8865C3A3}"/>
              </a:ext>
            </a:extLst>
          </p:cNvPr>
          <p:cNvSpPr/>
          <p:nvPr/>
        </p:nvSpPr>
        <p:spPr>
          <a:xfrm>
            <a:off x="74832" y="698854"/>
            <a:ext cx="9615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A"/>
                </a:solidFill>
                <a:latin typeface="+mn-lt"/>
              </a:rPr>
              <a:t>В исследование было включено </a:t>
            </a:r>
            <a:r>
              <a:rPr lang="en-US" sz="1600" dirty="0">
                <a:solidFill>
                  <a:srgbClr val="00000A"/>
                </a:solidFill>
                <a:latin typeface="+mn-lt"/>
              </a:rPr>
              <a:t>187 </a:t>
            </a:r>
            <a:r>
              <a:rPr lang="ru-RU" sz="1600" dirty="0">
                <a:solidFill>
                  <a:srgbClr val="00000A"/>
                </a:solidFill>
                <a:latin typeface="+mn-lt"/>
              </a:rPr>
              <a:t>пациентов, из них </a:t>
            </a:r>
            <a:r>
              <a:rPr lang="en-US" sz="1600" dirty="0">
                <a:solidFill>
                  <a:srgbClr val="00000A"/>
                </a:solidFill>
                <a:latin typeface="+mn-lt"/>
              </a:rPr>
              <a:t>145 </a:t>
            </a:r>
            <a:r>
              <a:rPr lang="ru-RU" sz="1600" dirty="0">
                <a:solidFill>
                  <a:srgbClr val="00000A"/>
                </a:solidFill>
                <a:latin typeface="+mn-lt"/>
              </a:rPr>
              <a:t>выздоровели</a:t>
            </a:r>
            <a:r>
              <a:rPr lang="en-US" sz="1600" dirty="0">
                <a:solidFill>
                  <a:srgbClr val="00000A"/>
                </a:solidFill>
                <a:latin typeface="+mn-lt"/>
              </a:rPr>
              <a:t>. </a:t>
            </a:r>
            <a:endParaRPr lang="ru-RU" sz="1600" dirty="0">
              <a:solidFill>
                <a:srgbClr val="00000A"/>
              </a:solidFill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A"/>
                </a:solidFill>
                <a:latin typeface="+mn-lt"/>
              </a:rPr>
              <a:t>У всех пациентов выявлено существенное снижение содержания Т-клеток и их </a:t>
            </a:r>
            <a:r>
              <a:rPr lang="ru-RU" sz="1600" dirty="0" err="1">
                <a:solidFill>
                  <a:srgbClr val="00000A"/>
                </a:solidFill>
                <a:latin typeface="+mn-lt"/>
              </a:rPr>
              <a:t>субпопуляций</a:t>
            </a:r>
            <a:r>
              <a:rPr lang="ru-RU" sz="1600" dirty="0">
                <a:solidFill>
                  <a:srgbClr val="00000A"/>
                </a:solidFill>
                <a:latin typeface="+mn-lt"/>
              </a:rPr>
              <a:t> одновременно с увеличением содержания </a:t>
            </a:r>
            <a:r>
              <a:rPr lang="en-US" sz="1600" dirty="0">
                <a:solidFill>
                  <a:srgbClr val="00000A"/>
                </a:solidFill>
                <a:latin typeface="+mn-lt"/>
              </a:rPr>
              <a:t>SAA, CRP, IL-6 </a:t>
            </a:r>
            <a:r>
              <a:rPr lang="ru-RU" sz="1600" dirty="0">
                <a:solidFill>
                  <a:srgbClr val="00000A"/>
                </a:solidFill>
                <a:latin typeface="+mn-lt"/>
              </a:rPr>
              <a:t>и </a:t>
            </a:r>
            <a:r>
              <a:rPr lang="en-US" sz="1600" dirty="0">
                <a:solidFill>
                  <a:srgbClr val="00000A"/>
                </a:solidFill>
                <a:latin typeface="+mn-lt"/>
              </a:rPr>
              <a:t>IL-10 </a:t>
            </a:r>
            <a:r>
              <a:rPr lang="ru-RU" sz="1600" dirty="0">
                <a:solidFill>
                  <a:srgbClr val="00000A"/>
                </a:solidFill>
                <a:latin typeface="+mn-lt"/>
              </a:rPr>
              <a:t>в сравнении с референтными значениями</a:t>
            </a:r>
            <a:r>
              <a:rPr lang="en-US" sz="1600" dirty="0">
                <a:solidFill>
                  <a:srgbClr val="00000A"/>
                </a:solidFill>
                <a:latin typeface="+mn-lt"/>
              </a:rPr>
              <a:t>. </a:t>
            </a:r>
            <a:endParaRPr lang="ru-RU" sz="1600" dirty="0">
              <a:solidFill>
                <a:srgbClr val="00000A"/>
              </a:solidFill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A"/>
                </a:solidFill>
                <a:latin typeface="+mn-lt"/>
              </a:rPr>
              <a:t>Отмечается, что значения показателей были нетипичны для других вирусных инфекций.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A"/>
                </a:solidFill>
                <a:latin typeface="+mn-lt"/>
              </a:rPr>
              <a:t>Установлено, что с ухудшением состояния содержание Т-клеток уменьшалось. У </a:t>
            </a:r>
            <a:r>
              <a:rPr lang="en-US" sz="1600" dirty="0">
                <a:solidFill>
                  <a:srgbClr val="00000A"/>
                </a:solidFill>
                <a:latin typeface="+mn-lt"/>
              </a:rPr>
              <a:t>28 </a:t>
            </a:r>
            <a:r>
              <a:rPr lang="ru-RU" sz="1600" dirty="0">
                <a:solidFill>
                  <a:srgbClr val="00000A"/>
                </a:solidFill>
                <a:latin typeface="+mn-lt"/>
              </a:rPr>
              <a:t>пациентов, умерших в госпитале, содержание</a:t>
            </a:r>
            <a:r>
              <a:rPr lang="en-US" sz="1600" dirty="0">
                <a:solidFill>
                  <a:srgbClr val="00000A"/>
                </a:solidFill>
                <a:latin typeface="+mn-lt"/>
              </a:rPr>
              <a:t> CD3+, CD4+, CD8+ T-</a:t>
            </a:r>
            <a:r>
              <a:rPr lang="ru-RU" sz="1600" dirty="0">
                <a:solidFill>
                  <a:srgbClr val="00000A"/>
                </a:solidFill>
                <a:latin typeface="+mn-lt"/>
              </a:rPr>
              <a:t>клеток и В-лимфоцитов</a:t>
            </a:r>
            <a:r>
              <a:rPr lang="en-US" sz="1600" dirty="0">
                <a:solidFill>
                  <a:srgbClr val="00000A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00000A"/>
                </a:solidFill>
                <a:latin typeface="+mn-lt"/>
              </a:rPr>
              <a:t>было значительно ниже, чем у выживших пациентов</a:t>
            </a:r>
            <a:r>
              <a:rPr lang="en-US" sz="1600" dirty="0">
                <a:solidFill>
                  <a:srgbClr val="00000A"/>
                </a:solidFill>
                <a:latin typeface="+mn-lt"/>
              </a:rPr>
              <a:t>. </a:t>
            </a:r>
            <a:endParaRPr lang="ru-RU" sz="1600" dirty="0">
              <a:solidFill>
                <a:srgbClr val="00000A"/>
              </a:solidFill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A"/>
                </a:solidFill>
                <a:latin typeface="+mn-lt"/>
              </a:rPr>
              <a:t>Рассчитаны пороговые значения показателей, указывающих на высокий риск летального исхода.</a:t>
            </a:r>
            <a:endParaRPr lang="en-US" sz="1600" dirty="0">
              <a:solidFill>
                <a:srgbClr val="00000A"/>
              </a:solidFill>
              <a:latin typeface="+mn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54E7273-43EC-4C2C-9BF8-4ECD504F5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75368" b="55540"/>
          <a:stretch/>
        </p:blipFill>
        <p:spPr>
          <a:xfrm>
            <a:off x="74831" y="51424"/>
            <a:ext cx="633038" cy="64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1AC81C-2E3E-448F-B72D-EFC08C2B86B5}"/>
              </a:ext>
            </a:extLst>
          </p:cNvPr>
          <p:cNvSpPr/>
          <p:nvPr/>
        </p:nvSpPr>
        <p:spPr>
          <a:xfrm>
            <a:off x="488504" y="6505599"/>
            <a:ext cx="9284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BY" sz="1400" dirty="0">
                <a:solidFill>
                  <a:srgbClr val="00000A"/>
                </a:solidFill>
              </a:rPr>
              <a:t>У</a:t>
            </a:r>
            <a:r>
              <a:rPr lang="ru-RU" sz="1400" dirty="0">
                <a:solidFill>
                  <a:srgbClr val="00000A"/>
                </a:solidFill>
              </a:rPr>
              <a:t>х</a:t>
            </a:r>
            <a:r>
              <a:rPr lang="ru-BY" sz="1400" dirty="0">
                <a:solidFill>
                  <a:srgbClr val="00000A"/>
                </a:solidFill>
              </a:rPr>
              <a:t>а</a:t>
            </a:r>
            <a:r>
              <a:rPr lang="ru-RU" sz="1400" dirty="0">
                <a:solidFill>
                  <a:srgbClr val="00000A"/>
                </a:solidFill>
              </a:rPr>
              <a:t>н</a:t>
            </a:r>
            <a:r>
              <a:rPr lang="ru-BY" sz="1400" dirty="0">
                <a:solidFill>
                  <a:srgbClr val="00000A"/>
                </a:solidFill>
              </a:rPr>
              <a:t>ь, </a:t>
            </a:r>
            <a:r>
              <a:rPr lang="ru-RU" sz="1400" dirty="0">
                <a:solidFill>
                  <a:srgbClr val="00000A"/>
                </a:solidFill>
              </a:rPr>
              <a:t>К</a:t>
            </a:r>
            <a:r>
              <a:rPr lang="ru-BY" sz="1400" dirty="0">
                <a:solidFill>
                  <a:srgbClr val="00000A"/>
                </a:solidFill>
              </a:rPr>
              <a:t>Н</a:t>
            </a:r>
            <a:r>
              <a:rPr lang="ru-RU" sz="1400" dirty="0">
                <a:solidFill>
                  <a:srgbClr val="00000A"/>
                </a:solidFill>
              </a:rPr>
              <a:t>Р</a:t>
            </a:r>
            <a:r>
              <a:rPr lang="en-US" sz="1400" dirty="0">
                <a:solidFill>
                  <a:srgbClr val="00000A"/>
                </a:solidFill>
              </a:rPr>
              <a:t> </a:t>
            </a:r>
            <a:r>
              <a:rPr lang="ru-BY" sz="1400" dirty="0">
                <a:solidFill>
                  <a:srgbClr val="00000A"/>
                </a:solidFill>
              </a:rPr>
              <a:t>               </a:t>
            </a:r>
            <a:r>
              <a:rPr lang="ru-RU" sz="1400" dirty="0">
                <a:solidFill>
                  <a:srgbClr val="00000A"/>
                </a:solidFill>
              </a:rPr>
              <a:t>           </a:t>
            </a:r>
            <a:r>
              <a:rPr lang="ru-BY" sz="1400" dirty="0">
                <a:solidFill>
                  <a:srgbClr val="00000A"/>
                </a:solidFill>
              </a:rPr>
              <a:t>             </a:t>
            </a:r>
            <a:r>
              <a:rPr lang="ru-RU" sz="1400" dirty="0">
                <a:solidFill>
                  <a:srgbClr val="00000A"/>
                </a:solidFill>
              </a:rPr>
              <a:t>       </a:t>
            </a:r>
            <a:r>
              <a:rPr lang="en-US" sz="1400" dirty="0">
                <a:solidFill>
                  <a:srgbClr val="00000A"/>
                </a:solidFill>
              </a:rPr>
              <a:t>J. Infect.</a:t>
            </a:r>
            <a:r>
              <a:rPr lang="ru-BY" sz="1400" dirty="0">
                <a:solidFill>
                  <a:srgbClr val="00000A"/>
                </a:solidFill>
              </a:rPr>
              <a:t>             </a:t>
            </a:r>
            <a:r>
              <a:rPr lang="ru-RU" sz="1400" dirty="0">
                <a:solidFill>
                  <a:srgbClr val="00000A"/>
                </a:solidFill>
              </a:rPr>
              <a:t>          </a:t>
            </a:r>
            <a:r>
              <a:rPr lang="ru-BY" sz="1400" dirty="0">
                <a:solidFill>
                  <a:srgbClr val="00000A"/>
                </a:solidFill>
              </a:rPr>
              <a:t>      </a:t>
            </a:r>
            <a:r>
              <a:rPr lang="ru-RU" sz="1400" dirty="0">
                <a:solidFill>
                  <a:srgbClr val="00000A"/>
                </a:solidFill>
              </a:rPr>
              <a:t>       </a:t>
            </a:r>
            <a:r>
              <a:rPr lang="ru-BY" sz="1400" dirty="0">
                <a:solidFill>
                  <a:srgbClr val="00000A"/>
                </a:solidFill>
              </a:rPr>
              <a:t>        </a:t>
            </a:r>
            <a:r>
              <a:rPr lang="en-US" sz="1400" dirty="0">
                <a:solidFill>
                  <a:srgbClr val="00000A"/>
                </a:solidFill>
              </a:rPr>
              <a:t>DOI: 10.1016/j.jinf.2020.04.012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CC2C3B-B381-4603-9462-6A1BC4121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631" y="3604602"/>
            <a:ext cx="6610375" cy="271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8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7"/>
    </mc:Choice>
    <mc:Fallback xmlns="">
      <p:transition spd="slow" advTm="289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D793A0B-4517-4A3C-BB82-C8A97BD53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0062"/>
            <a:ext cx="8305800" cy="487362"/>
          </a:xfrm>
        </p:spPr>
        <p:txBody>
          <a:bodyPr/>
          <a:lstStyle/>
          <a:p>
            <a:pPr algn="ctr"/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к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а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з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а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е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л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м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м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у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г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а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у</a:t>
            </a:r>
            <a:r>
              <a:rPr lang="ru-BY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а</a:t>
            </a:r>
            <a:endParaRPr lang="en-US" sz="32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43C24A-A23C-4F02-A321-B0AB8865C3A3}"/>
              </a:ext>
            </a:extLst>
          </p:cNvPr>
          <p:cNvSpPr/>
          <p:nvPr/>
        </p:nvSpPr>
        <p:spPr>
          <a:xfrm>
            <a:off x="128797" y="759536"/>
            <a:ext cx="95839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Выполнено определение базовых </a:t>
            </a:r>
            <a:r>
              <a:rPr lang="ru-RU" sz="1600" dirty="0" err="1"/>
              <a:t>субпопуляций</a:t>
            </a:r>
            <a:r>
              <a:rPr lang="ru-RU" sz="1600" dirty="0"/>
              <a:t> клеток, а также </a:t>
            </a:r>
            <a:r>
              <a:rPr lang="en-US" sz="1600" dirty="0"/>
              <a:t>CD4+ </a:t>
            </a:r>
            <a:r>
              <a:rPr lang="ru-RU" sz="1600" dirty="0"/>
              <a:t>и </a:t>
            </a:r>
            <a:r>
              <a:rPr lang="en-US" sz="1600" dirty="0"/>
              <a:t>CD8+ </a:t>
            </a:r>
            <a:r>
              <a:rPr lang="ru-RU" sz="1600" dirty="0"/>
              <a:t>лимфоцитов на разных стадиях дифференцировки (</a:t>
            </a:r>
            <a:r>
              <a:rPr lang="en-US" sz="1600" dirty="0"/>
              <a:t>Naïve, TCM, TEM, TEMRA) </a:t>
            </a:r>
            <a:r>
              <a:rPr lang="ru-RU" sz="1600" dirty="0"/>
              <a:t>и оценка ассоциации их содержания с тяжестью болезни (бальная шкала).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Относительное содержание </a:t>
            </a:r>
            <a:r>
              <a:rPr lang="ru-RU" sz="1600" dirty="0" err="1"/>
              <a:t>субпопуляций</a:t>
            </a:r>
            <a:r>
              <a:rPr lang="ru-RU" sz="1600" dirty="0"/>
              <a:t> лимфоцитов не различалось достоверно у пациентов с разной тяжестью болезни, за исключением снижения содержания моноцитов у пациентов с более тяжелым течением.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Установлено снижение содержания наивных Т-клеток, в то время как содержание остальных </a:t>
            </a:r>
            <a:r>
              <a:rPr lang="ru-RU" sz="1600" dirty="0" err="1"/>
              <a:t>субпопуляций</a:t>
            </a:r>
            <a:r>
              <a:rPr lang="ru-RU" sz="1600" dirty="0"/>
              <a:t> </a:t>
            </a:r>
            <a:r>
              <a:rPr lang="en-US" sz="1600" dirty="0"/>
              <a:t>(TCM, TEM, TEMRA)</a:t>
            </a:r>
            <a:r>
              <a:rPr lang="ru-RU" sz="1600" dirty="0"/>
              <a:t> значительно не различалось.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54E7273-43EC-4C2C-9BF8-4ECD504F5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75368" b="55540"/>
          <a:stretch/>
        </p:blipFill>
        <p:spPr>
          <a:xfrm>
            <a:off x="74831" y="51424"/>
            <a:ext cx="633038" cy="64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1AC81C-2E3E-448F-B72D-EFC08C2B86B5}"/>
              </a:ext>
            </a:extLst>
          </p:cNvPr>
          <p:cNvSpPr/>
          <p:nvPr/>
        </p:nvSpPr>
        <p:spPr>
          <a:xfrm>
            <a:off x="488504" y="6467564"/>
            <a:ext cx="9284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A"/>
                </a:solidFill>
              </a:rPr>
              <a:t>Германия                                                     </a:t>
            </a:r>
            <a:r>
              <a:rPr lang="en-US" sz="1400" dirty="0">
                <a:solidFill>
                  <a:srgbClr val="00000A"/>
                </a:solidFill>
              </a:rPr>
              <a:t>Preprint         </a:t>
            </a:r>
            <a:r>
              <a:rPr lang="ru-RU" sz="1400" dirty="0">
                <a:solidFill>
                  <a:srgbClr val="00000A"/>
                </a:solidFill>
              </a:rPr>
              <a:t>                              </a:t>
            </a:r>
            <a:r>
              <a:rPr lang="en-US" sz="1400" dirty="0">
                <a:solidFill>
                  <a:srgbClr val="00000A"/>
                </a:solidFill>
              </a:rPr>
              <a:t>DOI: 10.1101/2020.05.25.20112763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A1A27-8972-4793-B73A-75A6C3180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78" y="2988015"/>
            <a:ext cx="7899443" cy="321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2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7"/>
    </mc:Choice>
    <mc:Fallback xmlns="">
      <p:transition spd="slow" advTm="289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D793A0B-4517-4A3C-BB82-C8A97BD53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8" y="51424"/>
            <a:ext cx="8600256" cy="48736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определения антиген-специфических Т-клеток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43C24A-A23C-4F02-A321-B0AB8865C3A3}"/>
              </a:ext>
            </a:extLst>
          </p:cNvPr>
          <p:cNvSpPr/>
          <p:nvPr/>
        </p:nvSpPr>
        <p:spPr>
          <a:xfrm>
            <a:off x="41036" y="1124744"/>
            <a:ext cx="954259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b="1" dirty="0">
                <a:highlight>
                  <a:srgbClr val="FFFF00"/>
                </a:highlight>
              </a:rPr>
              <a:t>Непрямые.</a:t>
            </a:r>
            <a:r>
              <a:rPr lang="ru-RU" sz="1800" b="1" dirty="0"/>
              <a:t> </a:t>
            </a:r>
            <a:r>
              <a:rPr lang="ru-RU" sz="1800" dirty="0"/>
              <a:t>Основаны на выявлении активации или пролиферации специфических Т-клеток в ответ на стимуляцию антигеном.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FF0000"/>
                </a:solidFill>
              </a:rPr>
              <a:t>Активацию</a:t>
            </a:r>
            <a:r>
              <a:rPr lang="ru-RU" sz="1800" dirty="0"/>
              <a:t> определяют по продукции цитокинов (ИНФ-гамма, ФНО-альфа и др.) с </a:t>
            </a:r>
            <a:r>
              <a:rPr lang="ru-RU" sz="1800" dirty="0" err="1"/>
              <a:t>детекцией</a:t>
            </a:r>
            <a:r>
              <a:rPr lang="ru-RU" sz="1800" dirty="0"/>
              <a:t> на проточном цитометре или методом </a:t>
            </a:r>
            <a:r>
              <a:rPr lang="en-US" sz="1800" dirty="0"/>
              <a:t>ELISpot</a:t>
            </a:r>
            <a:r>
              <a:rPr lang="ru-RU" sz="1800" dirty="0"/>
              <a:t> либо по экспрессии поверхностных/внутриклеточных молекул (</a:t>
            </a:r>
            <a:r>
              <a:rPr lang="en-US" sz="1800" dirty="0"/>
              <a:t>CD137, CD154, CD69 </a:t>
            </a:r>
            <a:r>
              <a:rPr lang="ru-RU" sz="1800" dirty="0"/>
              <a:t>и др.)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/>
              <a:t>Для оценки </a:t>
            </a:r>
            <a:r>
              <a:rPr lang="ru-RU" sz="1800" b="1" dirty="0">
                <a:solidFill>
                  <a:srgbClr val="FF0000"/>
                </a:solidFill>
              </a:rPr>
              <a:t>пролиферации</a:t>
            </a:r>
            <a:r>
              <a:rPr lang="ru-RU" sz="1800" dirty="0"/>
              <a:t> используют красители </a:t>
            </a:r>
            <a:r>
              <a:rPr lang="en-US" sz="1800" dirty="0"/>
              <a:t>CFSE, </a:t>
            </a:r>
            <a:r>
              <a:rPr lang="en-US" sz="1800" dirty="0" err="1"/>
              <a:t>TagIt</a:t>
            </a:r>
            <a:r>
              <a:rPr lang="en-US" sz="1800" dirty="0"/>
              <a:t> Violet </a:t>
            </a:r>
            <a:r>
              <a:rPr lang="ru-RU" sz="1800" dirty="0"/>
              <a:t>и другие.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8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b="1" dirty="0">
                <a:highlight>
                  <a:srgbClr val="FFFF00"/>
                </a:highlight>
              </a:rPr>
              <a:t>Прямые</a:t>
            </a:r>
            <a:r>
              <a:rPr lang="en-US" sz="1800" b="1" dirty="0">
                <a:highlight>
                  <a:srgbClr val="FFFF00"/>
                </a:highlight>
              </a:rPr>
              <a:t>.</a:t>
            </a:r>
            <a:r>
              <a:rPr lang="ru-RU" sz="1800" b="1" dirty="0"/>
              <a:t> </a:t>
            </a:r>
            <a:r>
              <a:rPr lang="ru-RU" sz="1800" dirty="0"/>
              <a:t>Основаны на использовании: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FF0000"/>
                </a:solidFill>
              </a:rPr>
              <a:t>MHC </a:t>
            </a:r>
            <a:r>
              <a:rPr lang="ru-RU" sz="1800" b="1" dirty="0">
                <a:solidFill>
                  <a:srgbClr val="FF0000"/>
                </a:solidFill>
              </a:rPr>
              <a:t>тетра- и </a:t>
            </a:r>
            <a:r>
              <a:rPr lang="ru-RU" sz="1800" b="1" dirty="0" err="1">
                <a:solidFill>
                  <a:srgbClr val="FF0000"/>
                </a:solidFill>
              </a:rPr>
              <a:t>пентамеров</a:t>
            </a:r>
            <a:r>
              <a:rPr lang="ru-RU" sz="1800" dirty="0"/>
              <a:t>, связывающих Т-клеточные рецепторы, с </a:t>
            </a:r>
            <a:r>
              <a:rPr lang="ru-RU" sz="1800" dirty="0" err="1"/>
              <a:t>детекцией</a:t>
            </a:r>
            <a:r>
              <a:rPr lang="ru-RU" sz="1800" dirty="0"/>
              <a:t> на проточном цитометре;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FF0000"/>
                </a:solidFill>
              </a:rPr>
              <a:t>Секвенировании</a:t>
            </a:r>
            <a:r>
              <a:rPr lang="ru-RU" sz="1800" dirty="0"/>
              <a:t> альфа- и бета-цепей Т-клеточного рецептора единичных клеток.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8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54E7273-43EC-4C2C-9BF8-4ECD504F5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75368" b="55540"/>
          <a:stretch/>
        </p:blipFill>
        <p:spPr>
          <a:xfrm>
            <a:off x="74831" y="51424"/>
            <a:ext cx="633038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4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7"/>
    </mc:Choice>
    <mc:Fallback xmlns="">
      <p:transition spd="slow" advTm="289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D793A0B-4517-4A3C-BB82-C8A97BD53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0062"/>
            <a:ext cx="8305800" cy="48736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Специфические Т-клетки</a:t>
            </a:r>
            <a:endParaRPr lang="en-US" sz="24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43C24A-A23C-4F02-A321-B0AB8865C3A3}"/>
              </a:ext>
            </a:extLst>
          </p:cNvPr>
          <p:cNvSpPr/>
          <p:nvPr/>
        </p:nvSpPr>
        <p:spPr>
          <a:xfrm>
            <a:off x="11394" y="897698"/>
            <a:ext cx="71128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Выполнено определение показателей </a:t>
            </a:r>
            <a:r>
              <a:rPr lang="en-US" sz="1600" dirty="0"/>
              <a:t>SARS-CoV-2-</a:t>
            </a:r>
            <a:r>
              <a:rPr lang="ru-RU" sz="1600" dirty="0"/>
              <a:t>специфического гуморального и клеточного иммунитета у 8 пациентов и у 6 пациентов через 2 недели после выписки из стационара.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Специфические Т-клетки определяли по продукции ИНФ-гамма методом </a:t>
            </a:r>
            <a:r>
              <a:rPr lang="en-US" sz="1600" dirty="0"/>
              <a:t>ELISpot </a:t>
            </a:r>
            <a:r>
              <a:rPr lang="ru-RU" sz="1600" dirty="0"/>
              <a:t>после инкубации с рекомбинантными белками вируса.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Установлена корреляция между содержанием вирус-специфических Т-клеток и титром нейтрализующих антител. </a:t>
            </a:r>
            <a:endParaRPr lang="en-US" sz="16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54E7273-43EC-4C2C-9BF8-4ECD504F5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75368" b="55540"/>
          <a:stretch/>
        </p:blipFill>
        <p:spPr>
          <a:xfrm>
            <a:off x="74831" y="51424"/>
            <a:ext cx="633038" cy="64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1AC81C-2E3E-448F-B72D-EFC08C2B86B5}"/>
              </a:ext>
            </a:extLst>
          </p:cNvPr>
          <p:cNvSpPr/>
          <p:nvPr/>
        </p:nvSpPr>
        <p:spPr>
          <a:xfrm>
            <a:off x="406918" y="6418606"/>
            <a:ext cx="9284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BY" sz="1400" dirty="0">
                <a:solidFill>
                  <a:srgbClr val="00000A"/>
                </a:solidFill>
              </a:rPr>
              <a:t>Пекин, </a:t>
            </a:r>
            <a:r>
              <a:rPr lang="ru-RU" sz="1400" dirty="0">
                <a:solidFill>
                  <a:srgbClr val="00000A"/>
                </a:solidFill>
              </a:rPr>
              <a:t>К</a:t>
            </a:r>
            <a:r>
              <a:rPr lang="ru-BY" sz="1400" dirty="0">
                <a:solidFill>
                  <a:srgbClr val="00000A"/>
                </a:solidFill>
              </a:rPr>
              <a:t>Н</a:t>
            </a:r>
            <a:r>
              <a:rPr lang="ru-RU" sz="1400" dirty="0">
                <a:solidFill>
                  <a:srgbClr val="00000A"/>
                </a:solidFill>
              </a:rPr>
              <a:t>Р</a:t>
            </a:r>
            <a:r>
              <a:rPr lang="en-US" sz="1400" dirty="0">
                <a:solidFill>
                  <a:srgbClr val="00000A"/>
                </a:solidFill>
              </a:rPr>
              <a:t> </a:t>
            </a:r>
            <a:r>
              <a:rPr lang="ru-BY" sz="1400" dirty="0">
                <a:solidFill>
                  <a:srgbClr val="00000A"/>
                </a:solidFill>
              </a:rPr>
              <a:t>                   </a:t>
            </a:r>
            <a:r>
              <a:rPr lang="en-US" sz="1400" dirty="0">
                <a:solidFill>
                  <a:srgbClr val="00000A"/>
                </a:solidFill>
              </a:rPr>
              <a:t>immunity   </a:t>
            </a:r>
            <a:r>
              <a:rPr lang="ru-RU" sz="1400" dirty="0">
                <a:solidFill>
                  <a:srgbClr val="00000A"/>
                </a:solidFill>
              </a:rPr>
              <a:t>               </a:t>
            </a:r>
            <a:r>
              <a:rPr lang="en-US" sz="1400" dirty="0">
                <a:solidFill>
                  <a:srgbClr val="00000A"/>
                </a:solidFill>
              </a:rPr>
              <a:t>  DOI: 10.1016/j.immuni.2020.04.023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9017ED-C470-4B14-8653-B2057D383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44" y="3223597"/>
            <a:ext cx="5449623" cy="2181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B3C9DB-599B-496F-BB8B-6B30474CB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507" y="3216222"/>
            <a:ext cx="2912956" cy="2113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48B352-089D-4569-BE20-9251DA518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4454" y="1154119"/>
            <a:ext cx="2689378" cy="18797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B5403A-6DA8-4010-9862-CFB3DF56EC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073" y="3345431"/>
            <a:ext cx="306939" cy="19304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3B59DF-2CB8-4908-B128-70DA3A99F617}"/>
              </a:ext>
            </a:extLst>
          </p:cNvPr>
          <p:cNvSpPr/>
          <p:nvPr/>
        </p:nvSpPr>
        <p:spPr>
          <a:xfrm>
            <a:off x="489543" y="5445224"/>
            <a:ext cx="4953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NP-specific - 5/8</a:t>
            </a:r>
          </a:p>
          <a:p>
            <a:r>
              <a:rPr lang="en-US" sz="1600" dirty="0"/>
              <a:t>Main protease - 3/8</a:t>
            </a:r>
          </a:p>
          <a:p>
            <a:r>
              <a:rPr lang="en-US" sz="1600" dirty="0"/>
              <a:t>S-RDB specific - 7/8</a:t>
            </a:r>
          </a:p>
        </p:txBody>
      </p:sp>
    </p:spTree>
    <p:extLst>
      <p:ext uri="{BB962C8B-B14F-4D97-AF65-F5344CB8AC3E}">
        <p14:creationId xmlns:p14="http://schemas.microsoft.com/office/powerpoint/2010/main" val="380607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7"/>
    </mc:Choice>
    <mc:Fallback xmlns="">
      <p:transition spd="slow" advTm="2897"/>
    </mc:Fallback>
  </mc:AlternateContent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10208</TotalTime>
  <Words>2717</Words>
  <Application>Microsoft Office PowerPoint</Application>
  <PresentationFormat>A4 Paper (210x297 mm)</PresentationFormat>
  <Paragraphs>702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«Показатели системы иммунитета у пациентов с COVID-19»</vt:lpstr>
      <vt:lpstr>Показатели иммунного статуса</vt:lpstr>
      <vt:lpstr>Показатели иммунного статуса</vt:lpstr>
      <vt:lpstr>Показатели иммунного статуса</vt:lpstr>
      <vt:lpstr>Показатели иммунного статуса</vt:lpstr>
      <vt:lpstr>Показатели иммунного статуса</vt:lpstr>
      <vt:lpstr>Показатели иммунного статуса</vt:lpstr>
      <vt:lpstr>Методы определения антиген-специфических Т-клеток</vt:lpstr>
      <vt:lpstr>Специфические Т-клетки</vt:lpstr>
      <vt:lpstr>Специфические Т-клетки</vt:lpstr>
      <vt:lpstr>Специфические Т-клетки</vt:lpstr>
      <vt:lpstr>Специфические Т-клетки</vt:lpstr>
      <vt:lpstr>Показатели системы иммунитета у пациентов с КОВИД-19</vt:lpstr>
      <vt:lpstr>Показатели системы иммунитета у пациентов с КОВИД-19</vt:lpstr>
      <vt:lpstr>Показатали системы иммунитета у пациентов с КОВИД-19</vt:lpstr>
      <vt:lpstr>Показатели системы иммунитета у пациентов с КОВИД-19</vt:lpstr>
      <vt:lpstr>Заключение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Tay</dc:creator>
  <cp:lastModifiedBy>Andrei Hancharou</cp:lastModifiedBy>
  <cp:revision>806</cp:revision>
  <cp:lastPrinted>2019-06-05T12:27:15Z</cp:lastPrinted>
  <dcterms:created xsi:type="dcterms:W3CDTF">2006-11-01T15:10:24Z</dcterms:created>
  <dcterms:modified xsi:type="dcterms:W3CDTF">2020-06-10T09:17:27Z</dcterms:modified>
</cp:coreProperties>
</file>