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20"/>
  </p:notesMasterIdLst>
  <p:sldIdLst>
    <p:sldId id="275" r:id="rId3"/>
    <p:sldId id="265" r:id="rId4"/>
    <p:sldId id="27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8" r:id="rId15"/>
    <p:sldId id="280" r:id="rId16"/>
    <p:sldId id="263" r:id="rId17"/>
    <p:sldId id="26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9D66-AB31-4E3F-93DC-1047E8412C2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9044C-8B43-4D0C-96B0-B8D93B8EA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F03B45-A693-4717-94AC-75ABCBDCA8E4}" type="slidenum">
              <a:rPr lang="ru-RU" altLang="ru-RU">
                <a:solidFill>
                  <a:prstClr val="black"/>
                </a:solidFill>
              </a:rPr>
              <a:pPr eaLnBrk="1" hangingPunct="1"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4339" name="Rectangle 14"/>
          <p:cNvSpPr txBox="1">
            <a:spLocks noGrp="1" noChangeArrowheads="1"/>
          </p:cNvSpPr>
          <p:nvPr/>
        </p:nvSpPr>
        <p:spPr bwMode="auto">
          <a:xfrm>
            <a:off x="3881438" y="8686800"/>
            <a:ext cx="29638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fld id="{5C16A6E8-5EA1-431F-856B-48C7E15C852E}" type="slidenum">
              <a:rPr lang="en-US" altLang="en-US" sz="1400" smtClean="0">
                <a:solidFill>
                  <a:prstClr val="black"/>
                </a:solidFill>
              </a:rPr>
              <a:pPr algn="r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400" smtClean="0">
              <a:solidFill>
                <a:prstClr val="black"/>
              </a:solidFill>
            </a:endParaRPr>
          </a:p>
        </p:txBody>
      </p:sp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670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fld id="{6D2F2413-A5EE-4C4F-95F5-777B83A7EFD1}" type="slidenum">
              <a:rPr lang="en-US" altLang="en-US" sz="1400" smtClean="0">
                <a:solidFill>
                  <a:prstClr val="black"/>
                </a:solidFill>
              </a:rPr>
              <a:pPr algn="r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400" smtClean="0">
              <a:solidFill>
                <a:prstClr val="black"/>
              </a:solidFill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165" tIns="40083" rIns="80165" bIns="40083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en-US" sz="1600" smtClean="0">
              <a:solidFill>
                <a:prstClr val="white"/>
              </a:solidFill>
            </a:endParaRPr>
          </a:p>
        </p:txBody>
      </p:sp>
      <p:sp>
        <p:nvSpPr>
          <p:cNvPr id="14343" name="Заметки 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mtClean="0"/>
              <a:t>2. +х77 для скрининга потенциальных ингибиторов сар ков 2</a:t>
            </a:r>
          </a:p>
          <a:p>
            <a:pPr eaLnBrk="1" hangingPunct="1"/>
            <a:r>
              <a:rPr lang="ru-RU" altLang="en-US" smtClean="0"/>
              <a:t>3. Сервис хармит</a:t>
            </a:r>
          </a:p>
          <a:p>
            <a:pPr eaLnBrk="1" hangingPunct="1"/>
            <a:r>
              <a:rPr lang="ru-RU" altLang="en-US" smtClean="0"/>
              <a:t>4. Более 1 млрд.</a:t>
            </a:r>
          </a:p>
          <a:p>
            <a:pPr eaLnBrk="1" hangingPunct="1"/>
            <a:r>
              <a:rPr lang="ru-RU" altLang="en-US" smtClean="0"/>
              <a:t>Базовые шаги алгоритма состояли из: </a:t>
            </a:r>
            <a:endParaRPr lang="en-US" altLang="en-US" smtClean="0"/>
          </a:p>
          <a:p>
            <a:pPr eaLnBrk="1" hangingPunct="1"/>
            <a:r>
              <a:rPr lang="ru-RU" altLang="en-US" smtClean="0"/>
              <a:t>анализа структурного комплекса белка-лиганда с молекулярной мишенью и идентифицикации аминокислотных остатков, играющие ключевую роль в специфическом связывании с рецептором; </a:t>
            </a:r>
            <a:endParaRPr lang="en-US" altLang="en-US" smtClean="0"/>
          </a:p>
          <a:p>
            <a:pPr eaLnBrk="1" hangingPunct="1"/>
            <a:r>
              <a:rPr lang="ru-RU" altLang="en-US" smtClean="0"/>
              <a:t>постороение наборов фармакофор из найденых амонокислотных остатков;</a:t>
            </a:r>
            <a:endParaRPr lang="en-US" altLang="en-US" smtClean="0"/>
          </a:p>
          <a:p>
            <a:pPr eaLnBrk="1" hangingPunct="1"/>
            <a:r>
              <a:rPr lang="ru-RU" altLang="en-US" smtClean="0"/>
              <a:t>модели фармакофор используются в качестве набора входных данных для веб-сервера </a:t>
            </a:r>
            <a:r>
              <a:rPr lang="en-US" altLang="en-US" smtClean="0"/>
              <a:t>pepMMsMIMIC</a:t>
            </a:r>
            <a:r>
              <a:rPr lang="ru-RU" altLang="en-US" smtClean="0"/>
              <a:t>, производящего поиск соединений в базе данных по задданым пептидным последовательностям; </a:t>
            </a:r>
            <a:endParaRPr lang="en-US" altLang="en-US" smtClean="0"/>
          </a:p>
          <a:p>
            <a:pPr eaLnBrk="1" hangingPunct="1"/>
            <a:r>
              <a:rPr lang="ru-RU" altLang="en-US" smtClean="0"/>
              <a:t>эффективность связывания обнаруженных таким образом химических соединений с молекулярной мишенью оценивается методами докинга, молекулярной динамики и расчета свободной энергии образования структурных комплексов лиганд/мишень с последующим отбором молекул, перспективных для тестирования на биологическую активность.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Измени цвета подписей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571F40-BB6F-4996-BD77-EA22199BB0ED}" type="slidenum">
              <a:rPr lang="ru-RU" altLang="ru-RU">
                <a:solidFill>
                  <a:prstClr val="black"/>
                </a:solidFill>
              </a:rPr>
              <a:pPr eaLnBrk="1" hangingPunct="1"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Уменьшить межстрочный материал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07D365-A427-4388-9EB6-5398B143726A}" type="slidenum">
              <a:rPr lang="ru-RU" alt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 основе свободной энергии связи, полученной на предыдущем этапе, и преобразования структур в молекулярные фингерпринты, мы создаем  набор данных.</a:t>
            </a:r>
            <a:endParaRPr lang="en-US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Затем мы обучаем модель состязательного автоэнкодера, используя набор данных, и пытаемся сгенерировать новые фингерпринты с заданными свойствоми хорошей энергии связи.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рамках процесса фильтрации новых сгенерированных фингерпринтов мы используем нашу собственную модель глубокой регрессии для прогнозирования энергии связывания по фингерпринтам, фильтрации «плохих» соединений.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Полученые соединения проверяются при помощи классического докинга.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3D9C1A-6F2A-40D7-AFA5-5F922D3786A2}" type="slidenum">
              <a:rPr lang="ru-RU" alt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9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6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3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A58C-04F0-4A1E-A78A-5DACE73642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6302-1B75-4272-BA6B-FCA76699B1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3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03FF-E40C-40D5-89C9-3D1465904A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389F-293E-41FD-B68F-D5E4E2659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9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272B-666C-4079-8345-47CFAE038A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6F00-8E61-4D9F-AC79-15239797BB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99BF-3829-45E1-9886-E5781FDF7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97FF-1680-4205-ADE7-94B203951D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C17F-3D53-4111-9289-4D6DEA6282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7ECC-3B3C-47E4-B4BB-6DA3886F2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0BA3-7F90-4EE8-9E93-4E5F01BF49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102C-2540-41D6-AE85-EDFF5C5EB4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2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6166-4263-42F7-8EF7-0EAB508959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A38B-E215-4B98-8ED6-6D961151DD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5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88F4-130B-4888-8EEE-4853E4C5E8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86CD-4154-4F0A-BAAC-3AC4302101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16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6F2B-142E-4D2A-A2E3-1DBF4A3DFF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264F-FF3C-473C-8BC4-D64047A48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8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5E3D-4918-4C9F-875D-8DF3D6721A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BA82-73C5-484A-B428-543C8DD957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6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4A98-DC92-4EA3-BC3F-46C562A485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3C04-86F0-44AF-AA9F-A45F9DC89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1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4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2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3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9D0B-88B8-4D3B-BF81-D26E995F1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592B-89B1-4124-9DF4-EAEED79C6C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1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42C00-257E-4571-AE22-30DC358BB4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09DF5-1CEB-454E-B16D-A5FD377DBB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8229600" cy="31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1765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6907"/>
            <a:ext cx="24209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0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-66675"/>
            <a:ext cx="8229600" cy="1066800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28625" y="1071563"/>
            <a:ext cx="8358188" cy="1357312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09538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</a:rPr>
              <a:t>Данные молекулярного моделирования показывают, что идентифицированные соединения могут эффективно блокировать каталитический сайт основной протеазы </a:t>
            </a:r>
            <a:r>
              <a:rPr lang="en-US" altLang="ru-RU" b="1" dirty="0">
                <a:solidFill>
                  <a:prstClr val="black"/>
                </a:solidFill>
              </a:rPr>
              <a:t>SARS-CoV-2</a:t>
            </a:r>
            <a:r>
              <a:rPr lang="ru-RU" altLang="ru-RU" b="1" dirty="0">
                <a:solidFill>
                  <a:prstClr val="black"/>
                </a:solidFill>
              </a:rPr>
              <a:t>, имитируя критические взаимодействия ингибитора </a:t>
            </a:r>
            <a:r>
              <a:rPr lang="en-US" altLang="ru-RU" b="1" dirty="0">
                <a:solidFill>
                  <a:prstClr val="black"/>
                </a:solidFill>
              </a:rPr>
              <a:t>X77</a:t>
            </a:r>
            <a:r>
              <a:rPr lang="ru-RU" altLang="ru-RU" b="1" dirty="0">
                <a:solidFill>
                  <a:prstClr val="black"/>
                </a:solidFill>
              </a:rPr>
              <a:t> с этим ферментом.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57188" y="2714625"/>
            <a:ext cx="8358187" cy="1643063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1095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Структурные комплексы идентифицированных соединений с катал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тическим 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сайтом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 основной протеаз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b="1" dirty="0" smtClean="0">
                <a:solidFill>
                  <a:srgbClr val="000000"/>
                </a:solidFill>
                <a:latin typeface="Calibri" pitchFamily="34" charset="0"/>
              </a:rPr>
              <a:t>SARS-CoV-2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 не претерпевают значительных структурных перестроек в течение молекулярно-динамических расчетов и проявляют низкие значения свободной энергии связывания с этим функционально важным участком </a:t>
            </a:r>
            <a:r>
              <a:rPr lang="ru-RU" altLang="ru-RU" b="1" dirty="0" err="1" smtClean="0">
                <a:solidFill>
                  <a:srgbClr val="000000"/>
                </a:solidFill>
                <a:latin typeface="Calibri" pitchFamily="34" charset="0"/>
              </a:rPr>
              <a:t>коронавируса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88" y="4572000"/>
            <a:ext cx="8358187" cy="1643063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09538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</a:rPr>
              <a:t>Анализ полученных результатов позволяет предположить, что обнаруженные соединения формируют перспективные базовые структуры для создания новых эффективных противовирусных препаратов.</a:t>
            </a:r>
            <a:endParaRPr lang="ru-RU" altLang="ru-RU" dirty="0">
              <a:solidFill>
                <a:prstClr val="black"/>
              </a:solidFill>
            </a:endParaRPr>
          </a:p>
          <a:p>
            <a:pPr marL="109538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8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547C094-E8C2-41F2-AC6E-A2A381A6B437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smtClean="0">
                <a:solidFill>
                  <a:schemeClr val="bg1"/>
                </a:solidFill>
              </a:rPr>
              <a:t>Перспективы дальнейшего развития и практического использования полученных результатов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75" y="1143000"/>
            <a:ext cx="8858250" cy="928688"/>
          </a:xfrm>
        </p:spPr>
        <p:txBody>
          <a:bodyPr/>
          <a:lstStyle/>
          <a:p>
            <a:pPr algn="ctr">
              <a:lnSpc>
                <a:spcPct val="95000"/>
              </a:lnSpc>
              <a:buFontTx/>
              <a:buNone/>
            </a:pPr>
            <a:r>
              <a:rPr lang="ru-RU" altLang="ru-RU" sz="2000" b="1" smtClean="0"/>
              <a:t>Дальнейшее развитие выполненного исследования предполагает реализацию следующих этапов создания потенциальных лекарственных препаратов для терапии </a:t>
            </a:r>
            <a:r>
              <a:rPr lang="en-US" altLang="ru-RU" sz="2000" b="1" smtClean="0"/>
              <a:t>COVID-19</a:t>
            </a:r>
            <a:r>
              <a:rPr lang="ru-RU" altLang="ru-RU" sz="2000" b="1" smtClean="0"/>
              <a:t>:</a:t>
            </a:r>
            <a:endParaRPr lang="en-US" altLang="ru-RU" sz="2000" b="1" smtClean="0"/>
          </a:p>
        </p:txBody>
      </p:sp>
      <p:pic>
        <p:nvPicPr>
          <p:cNvPr id="25602" name="Picture 2" descr="Анализ в сфере диагностики in vitro - Bürkert Fluid Control Syste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500563"/>
            <a:ext cx="8501062" cy="179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2357430"/>
            <a:ext cx="2500330" cy="19288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Синтез идентифицированных соединений</a:t>
            </a:r>
            <a:endParaRPr lang="en-US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071702" cy="19288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Тестирование их на противовирусную активность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err="1">
                <a:solidFill>
                  <a:prstClr val="white"/>
                </a:solidFill>
              </a:rPr>
              <a:t>in</a:t>
            </a:r>
            <a:r>
              <a:rPr lang="ru-RU" b="1" i="1" dirty="0">
                <a:solidFill>
                  <a:prstClr val="white"/>
                </a:solidFill>
              </a:rPr>
              <a:t> </a:t>
            </a:r>
            <a:r>
              <a:rPr lang="ru-RU" b="1" i="1" dirty="0" err="1">
                <a:solidFill>
                  <a:prstClr val="white"/>
                </a:solidFill>
              </a:rPr>
              <a:t>vitro</a:t>
            </a:r>
            <a:endParaRPr lang="ru-RU" b="1" i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2357430"/>
            <a:ext cx="3643338" cy="19288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Оптимизацию соединения-лидера с целью улучшения его противовирусных свойств, фармакокинетических и токсикологических </a:t>
            </a:r>
            <a:r>
              <a:rPr lang="ru-RU" b="1" dirty="0" smtClean="0">
                <a:solidFill>
                  <a:prstClr val="white"/>
                </a:solidFill>
              </a:rPr>
              <a:t>характеристик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110EB88-424A-44DD-B388-ED90D1AABADB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Envy\Documents\net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r="16016"/>
          <a:stretch>
            <a:fillRect/>
          </a:stretch>
        </p:blipFill>
        <p:spPr bwMode="auto">
          <a:xfrm>
            <a:off x="500063" y="1000125"/>
            <a:ext cx="392906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142875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chemeClr val="bg1"/>
                </a:solidFill>
              </a:rPr>
              <a:t>Использование методов машинного обучения для идентификации новых соединений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428736"/>
            <a:ext cx="1785950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Библиотека молекулярных </a:t>
            </a:r>
            <a:r>
              <a:rPr lang="ru-RU" dirty="0" err="1">
                <a:solidFill>
                  <a:prstClr val="white"/>
                </a:solidFill>
              </a:rPr>
              <a:t>фингерпринтов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3857628"/>
            <a:ext cx="2286016" cy="23574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Молекулярное моделирование (Молекулярный докинг, квантово-химические расчёты и молекулярная динамика)</a:t>
            </a:r>
          </a:p>
        </p:txBody>
      </p:sp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14583" r="11523" b="7291"/>
          <a:stretch>
            <a:fillRect/>
          </a:stretch>
        </p:blipFill>
        <p:spPr bwMode="auto">
          <a:xfrm>
            <a:off x="3357563" y="4071938"/>
            <a:ext cx="243998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8" descr="Его не создали, и не проводили с ним манипуляции в лабораториях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605" r="22363" b="3645"/>
          <a:stretch>
            <a:fillRect/>
          </a:stretch>
        </p:blipFill>
        <p:spPr bwMode="auto">
          <a:xfrm>
            <a:off x="938213" y="4643438"/>
            <a:ext cx="1468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2643188" y="6072188"/>
            <a:ext cx="373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Потенциальный ингибитор </a:t>
            </a:r>
            <a:r>
              <a:rPr lang="en-US" altLang="ru-RU" sz="1400" b="1" smtClean="0">
                <a:solidFill>
                  <a:prstClr val="black"/>
                </a:solidFill>
              </a:rPr>
              <a:t>SARS-CoV-2</a:t>
            </a:r>
            <a:endParaRPr lang="ru-RU" altLang="ru-RU" sz="1400" b="1" smtClean="0">
              <a:solidFill>
                <a:prstClr val="black"/>
              </a:solidFill>
            </a:endParaRP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4643438" y="1143000"/>
            <a:ext cx="164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ВИРТУАЛЬНЫЙ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СКРИНИНГ</a:t>
            </a:r>
          </a:p>
        </p:txBody>
      </p:sp>
      <p:sp>
        <p:nvSpPr>
          <p:cNvPr id="11278" name="TextBox 12"/>
          <p:cNvSpPr txBox="1">
            <a:spLocks noChangeArrowheads="1"/>
          </p:cNvSpPr>
          <p:nvPr/>
        </p:nvSpPr>
        <p:spPr bwMode="auto">
          <a:xfrm>
            <a:off x="428625" y="3643313"/>
            <a:ext cx="51196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ГЕНЕРАТИВНАЯ СОСТЯЗАТЕЛЬНАЯ НЕЙРОННАЯ СЕТЬ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572000" y="2214563"/>
            <a:ext cx="2214563" cy="28575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7572375" y="3286125"/>
            <a:ext cx="571500" cy="28575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5643563" y="4929188"/>
            <a:ext cx="714375" cy="28575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2500313" y="4929188"/>
            <a:ext cx="714375" cy="28575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83" name="TextBox 17"/>
          <p:cNvSpPr txBox="1">
            <a:spLocks noChangeArrowheads="1"/>
          </p:cNvSpPr>
          <p:nvPr/>
        </p:nvSpPr>
        <p:spPr bwMode="auto">
          <a:xfrm>
            <a:off x="4786313" y="1928813"/>
            <a:ext cx="158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фингерпринт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06" y="1500174"/>
            <a:ext cx="351828" cy="1931106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фингерпринт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5" name="TextBox 19"/>
          <p:cNvSpPr txBox="1">
            <a:spLocks noChangeArrowheads="1"/>
          </p:cNvSpPr>
          <p:nvPr/>
        </p:nvSpPr>
        <p:spPr bwMode="auto">
          <a:xfrm>
            <a:off x="276225" y="3429000"/>
            <a:ext cx="1009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prstClr val="black"/>
                </a:solidFill>
              </a:rPr>
              <a:t>Входной слой</a:t>
            </a:r>
          </a:p>
        </p:txBody>
      </p:sp>
      <p:sp>
        <p:nvSpPr>
          <p:cNvPr id="11286" name="TextBox 20"/>
          <p:cNvSpPr txBox="1">
            <a:spLocks noChangeArrowheads="1"/>
          </p:cNvSpPr>
          <p:nvPr/>
        </p:nvSpPr>
        <p:spPr bwMode="auto">
          <a:xfrm>
            <a:off x="1214438" y="3429000"/>
            <a:ext cx="6905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prstClr val="black"/>
                </a:solidFill>
              </a:rPr>
              <a:t>Энкодер</a:t>
            </a:r>
          </a:p>
        </p:txBody>
      </p:sp>
      <p:sp>
        <p:nvSpPr>
          <p:cNvPr id="11287" name="TextBox 21"/>
          <p:cNvSpPr txBox="1">
            <a:spLocks noChangeArrowheads="1"/>
          </p:cNvSpPr>
          <p:nvPr/>
        </p:nvSpPr>
        <p:spPr bwMode="auto">
          <a:xfrm>
            <a:off x="2705100" y="3429000"/>
            <a:ext cx="68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prstClr val="black"/>
                </a:solidFill>
              </a:rPr>
              <a:t>Декодер</a:t>
            </a:r>
          </a:p>
        </p:txBody>
      </p:sp>
      <p:sp>
        <p:nvSpPr>
          <p:cNvPr id="11288" name="TextBox 22"/>
          <p:cNvSpPr txBox="1">
            <a:spLocks noChangeArrowheads="1"/>
          </p:cNvSpPr>
          <p:nvPr/>
        </p:nvSpPr>
        <p:spPr bwMode="auto">
          <a:xfrm>
            <a:off x="3776663" y="3429000"/>
            <a:ext cx="1103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smtClean="0">
                <a:solidFill>
                  <a:prstClr val="black"/>
                </a:solidFill>
              </a:rPr>
              <a:t>Выходной слой</a:t>
            </a:r>
          </a:p>
        </p:txBody>
      </p:sp>
      <p:sp>
        <p:nvSpPr>
          <p:cNvPr id="11289" name="TextBox 23"/>
          <p:cNvSpPr txBox="1">
            <a:spLocks noChangeArrowheads="1"/>
          </p:cNvSpPr>
          <p:nvPr/>
        </p:nvSpPr>
        <p:spPr bwMode="auto">
          <a:xfrm>
            <a:off x="2262188" y="1611313"/>
            <a:ext cx="452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00" smtClean="0">
                <a:solidFill>
                  <a:prstClr val="black"/>
                </a:solidFill>
              </a:rPr>
              <a:t>Скрытый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00" smtClean="0">
                <a:solidFill>
                  <a:prstClr val="black"/>
                </a:solidFill>
              </a:rPr>
              <a:t>слой</a:t>
            </a:r>
          </a:p>
        </p:txBody>
      </p:sp>
      <p:sp>
        <p:nvSpPr>
          <p:cNvPr id="11290" name="TextBox 25"/>
          <p:cNvSpPr txBox="1">
            <a:spLocks noChangeArrowheads="1"/>
          </p:cNvSpPr>
          <p:nvPr/>
        </p:nvSpPr>
        <p:spPr bwMode="auto">
          <a:xfrm>
            <a:off x="928688" y="4286250"/>
            <a:ext cx="153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prstClr val="black"/>
                </a:solidFill>
              </a:rPr>
              <a:t>SARS-CoV-2</a:t>
            </a: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8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AA4581D-02DD-4162-815D-275A246C345F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1108720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800080"/>
                </a:solidFill>
              </a:rPr>
              <a:t>Пептидная технология </a:t>
            </a:r>
            <a:r>
              <a:rPr lang="ru-RU" sz="2000" b="1" dirty="0" err="1">
                <a:solidFill>
                  <a:srgbClr val="800080"/>
                </a:solidFill>
              </a:rPr>
              <a:t>профилизации</a:t>
            </a:r>
            <a:r>
              <a:rPr lang="ru-RU" sz="2000" b="1" dirty="0">
                <a:solidFill>
                  <a:srgbClr val="800080"/>
                </a:solidFill>
              </a:rPr>
              <a:t> антител у больных </a:t>
            </a:r>
            <a:r>
              <a:rPr lang="ru-RU" sz="2000" b="1" dirty="0" err="1">
                <a:solidFill>
                  <a:srgbClr val="800080"/>
                </a:solidFill>
              </a:rPr>
              <a:t>короновирусной</a:t>
            </a:r>
            <a:r>
              <a:rPr lang="ru-RU" sz="2000" b="1" dirty="0">
                <a:solidFill>
                  <a:srgbClr val="800080"/>
                </a:solidFill>
              </a:rPr>
              <a:t> инфекцией в отношении отдельных антигенных детерминант SARS-CoV-2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9" y="2060848"/>
            <a:ext cx="8272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554" y="3056093"/>
            <a:ext cx="8095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prstClr val="black"/>
                </a:solidFill>
              </a:rPr>
              <a:t>Идея:</a:t>
            </a:r>
            <a:r>
              <a:rPr lang="ru-RU" kern="0" dirty="0">
                <a:solidFill>
                  <a:prstClr val="black"/>
                </a:solidFill>
              </a:rPr>
              <a:t> синтез пептидов, которые могут рассматриваться как антигенные детерминанты SARS-CoV-2</a:t>
            </a:r>
            <a:r>
              <a:rPr lang="ru-RU" kern="0" dirty="0" smtClean="0">
                <a:solidFill>
                  <a:prstClr val="black"/>
                </a:solidFill>
              </a:rPr>
              <a:t>. Использование </a:t>
            </a:r>
            <a:r>
              <a:rPr lang="ru-RU" kern="0" dirty="0">
                <a:solidFill>
                  <a:prstClr val="black"/>
                </a:solidFill>
              </a:rPr>
              <a:t>данных пептидов для </a:t>
            </a:r>
            <a:r>
              <a:rPr lang="ru-RU" kern="0" dirty="0" err="1">
                <a:solidFill>
                  <a:prstClr val="black"/>
                </a:solidFill>
              </a:rPr>
              <a:t>профилизации</a:t>
            </a:r>
            <a:r>
              <a:rPr lang="ru-RU" kern="0" dirty="0">
                <a:solidFill>
                  <a:prstClr val="black"/>
                </a:solidFill>
              </a:rPr>
              <a:t> антител, вырабатывающихся у больных </a:t>
            </a:r>
            <a:r>
              <a:rPr lang="ru-RU" kern="0" dirty="0" err="1">
                <a:solidFill>
                  <a:prstClr val="black"/>
                </a:solidFill>
              </a:rPr>
              <a:t>коронавирусной</a:t>
            </a:r>
            <a:r>
              <a:rPr lang="ru-RU" kern="0" dirty="0">
                <a:solidFill>
                  <a:prstClr val="black"/>
                </a:solidFill>
              </a:rPr>
              <a:t> инфекцией.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3" y="4231306"/>
            <a:ext cx="2016224" cy="221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51575"/>
            <a:ext cx="3035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68" y="4380967"/>
            <a:ext cx="2139115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820688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kern="0" dirty="0">
                <a:solidFill>
                  <a:srgbClr val="800080"/>
                </a:solidFill>
              </a:rPr>
              <a:t>Идентификация полиморфных вариантов факторов вирулентности SARS-CoV-2 и синтетическое получение их фрагментов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162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88712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kern="0" dirty="0">
                <a:solidFill>
                  <a:prstClr val="black"/>
                </a:solidFill>
              </a:rPr>
              <a:t>Идея</a:t>
            </a:r>
            <a:r>
              <a:rPr lang="ru-RU" kern="0" dirty="0">
                <a:solidFill>
                  <a:prstClr val="black"/>
                </a:solidFill>
              </a:rPr>
              <a:t>: скрининг полиморфных вариантов факторов вирулентности на основании частичного/</a:t>
            </a:r>
            <a:r>
              <a:rPr lang="ru-RU" kern="0" dirty="0" err="1">
                <a:solidFill>
                  <a:prstClr val="black"/>
                </a:solidFill>
              </a:rPr>
              <a:t>полногеномного</a:t>
            </a:r>
            <a:r>
              <a:rPr lang="ru-RU" kern="0" dirty="0">
                <a:solidFill>
                  <a:prstClr val="black"/>
                </a:solidFill>
              </a:rPr>
              <a:t> </a:t>
            </a:r>
            <a:r>
              <a:rPr lang="ru-RU" kern="0" dirty="0" err="1">
                <a:solidFill>
                  <a:prstClr val="black"/>
                </a:solidFill>
              </a:rPr>
              <a:t>секвенирования</a:t>
            </a:r>
            <a:r>
              <a:rPr lang="ru-RU" kern="0" dirty="0">
                <a:solidFill>
                  <a:prstClr val="black"/>
                </a:solidFill>
              </a:rPr>
              <a:t> SARS-CoV-2. Синтетическое получение фрагментов полиморфных вариантов белков SARS-CoV-2.  В перспективе - применение полученных препаратов для: скрининга потенциальных лекарственных средств, а также как  компонентов для иммунодиагностики.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97592"/>
            <a:ext cx="2723294" cy="172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53" y="5319586"/>
            <a:ext cx="11763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95991"/>
            <a:ext cx="13370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287" y="332655"/>
            <a:ext cx="8469630" cy="3446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 биоорганической химии НАН Беларуси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" y="820740"/>
            <a:ext cx="4310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исследований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ДНК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Инженерия ферментов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Цитохромы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P450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Биосенсоры на основе белков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424" y="820740"/>
            <a:ext cx="4803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области компетенции:</a:t>
            </a:r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Масс-спектрометрия биополимеров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протеомов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Метаболомный анализ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Идентификация организмов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36757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publications:</a:t>
            </a:r>
          </a:p>
          <a:p>
            <a:pPr algn="just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steroidal 1,3,4-thiadiazines: synthesis and evaluation of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antiproliferative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 against androgen-responsive prostate cancer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/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Komendantova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(et al.) // Bioorganic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Chemistry. 91.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2019 –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10.1016/j.bioorg.2019.103142.</a:t>
            </a:r>
          </a:p>
          <a:p>
            <a:pPr algn="just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Oligonucleotide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Approach for Assembly of DNA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Synthons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Yantsevich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(et al.)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SLAS technology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2019 –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10.1177/2472630319850534.</a:t>
            </a:r>
          </a:p>
          <a:p>
            <a:pPr algn="just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Programmed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of long DNA synthons: design, mechanism, and online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V.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Shchur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(et al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// Applied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microbiology and biotechnology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2019 –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10.1007/s00253-019-10099-4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537646"/>
            <a:ext cx="9113520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354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Предлагаемая стратегия и проекты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58308"/>
              </p:ext>
            </p:extLst>
          </p:nvPr>
        </p:nvGraphicFramePr>
        <p:xfrm>
          <a:off x="1" y="2732267"/>
          <a:ext cx="4211514" cy="379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514">
                  <a:extLst>
                    <a:ext uri="{9D8B030D-6E8A-4147-A177-3AD203B41FA5}">
                      <a16:colId xmlns:a16="http://schemas.microsoft.com/office/drawing/2014/main" val="1411304468"/>
                    </a:ext>
                  </a:extLst>
                </a:gridCol>
              </a:tblGrid>
              <a:tr h="3782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Предлагаемые к реализации проекты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43424"/>
                  </a:ext>
                </a:extLst>
              </a:tr>
              <a:tr h="2331684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Получение высокоочищенных рекомбинантных ферментов и структурных белков вируса SARS-CoV-2 для скрининговых исследований потенциальных противовирусных средств и для использования при разработке тест-систем, основанных на детекции антител.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54518"/>
                  </a:ext>
                </a:extLst>
              </a:tr>
              <a:tr h="10881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Фолдинг, стабильность и модификации белков SARS-Cov-2: </a:t>
                      </a:r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silico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vitro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анализ.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122174"/>
                  </a:ext>
                </a:extLst>
              </a:tr>
            </a:tbl>
          </a:graphicData>
        </a:graphic>
      </p:graphicFrame>
      <p:pic>
        <p:nvPicPr>
          <p:cNvPr id="5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49" y="585216"/>
            <a:ext cx="4857750" cy="1651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35750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Ферменты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поиск ингибиторов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белки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тест-системы/вакцины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"/>
          <p:cNvPicPr/>
          <p:nvPr/>
        </p:nvPicPr>
        <p:blipFill rotWithShape="1">
          <a:blip r:embed="rId3"/>
          <a:srcRect t="11287" b="11804"/>
          <a:stretch/>
        </p:blipFill>
        <p:spPr>
          <a:xfrm>
            <a:off x="4211516" y="2732266"/>
            <a:ext cx="4932484" cy="3798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2009" y="6488668"/>
            <a:ext cx="33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Проникновение вируса в клетку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20525"/>
            <a:ext cx="393646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Структурный анализ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ORF-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кандидатов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(белков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генов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экспрессионных систем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белков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en-US" sz="17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ru-RU" sz="17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(скрининг)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4692" y="2236851"/>
            <a:ext cx="456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Геном вируса и открытые рамки считывания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4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639458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085183"/>
            <a:ext cx="52772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Благодарю за внимание!</a:t>
            </a:r>
            <a:endParaRPr lang="en-US" altLang="ru-RU" sz="3600" b="1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</a:t>
            </a:r>
            <a:r>
              <a:rPr lang="ru-RU" alt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Бабицкая</a:t>
            </a:r>
            <a:r>
              <a:rPr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babitskaya@iboch.by</a:t>
            </a:r>
            <a:endParaRPr lang="ru-RU" altLang="ru-RU" sz="3600" b="1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1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nvy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5001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285875"/>
            <a:ext cx="7969955" cy="3071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потенциальных ингибиторов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SARS-CoV-2 методами виртуального скрининга, молекулярного моделирования и химического синтеза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755" y="4653136"/>
            <a:ext cx="8001000" cy="928687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проект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биоорганической химии НАН Беларуси и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Объединённого института проблем информатики НАН Беларуси</a:t>
            </a:r>
          </a:p>
        </p:txBody>
      </p:sp>
      <p:sp>
        <p:nvSpPr>
          <p:cNvPr id="2054" name="Подзаголовок 2"/>
          <p:cNvSpPr txBox="1">
            <a:spLocks/>
          </p:cNvSpPr>
          <p:nvPr/>
        </p:nvSpPr>
        <p:spPr bwMode="auto">
          <a:xfrm>
            <a:off x="785813" y="5833624"/>
            <a:ext cx="800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2000" b="1" dirty="0" err="1">
                <a:solidFill>
                  <a:prstClr val="black"/>
                </a:solidFill>
                <a:latin typeface="Calibri" pitchFamily="34" charset="0"/>
              </a:rPr>
              <a:t>Бабицкая</a:t>
            </a:r>
            <a:r>
              <a:rPr lang="ru-RU" altLang="ru-RU" sz="2000" b="1" dirty="0">
                <a:solidFill>
                  <a:prstClr val="black"/>
                </a:solidFill>
                <a:latin typeface="Calibri" pitchFamily="34" charset="0"/>
              </a:rPr>
              <a:t> Светлана Валерьевна, </a:t>
            </a:r>
            <a:r>
              <a:rPr lang="en-US" altLang="ru-RU" sz="2000" b="1" dirty="0">
                <a:solidFill>
                  <a:prstClr val="black"/>
                </a:solidFill>
                <a:latin typeface="Calibri" pitchFamily="34" charset="0"/>
              </a:rPr>
              <a:t>babitskaya@iboch.by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42" y="4431145"/>
            <a:ext cx="9636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5843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331" y="188640"/>
            <a:ext cx="8856984" cy="6669360"/>
          </a:xfrm>
        </p:spPr>
        <p:txBody>
          <a:bodyPr/>
          <a:lstStyle/>
          <a:p>
            <a:pPr marL="0" lvl="0" indent="0" algn="ctr" eaLnBrk="1" hangingPunct="1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Более 400 тысяч человек в мире стали жертвами Covid-19, </a:t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до сих пор не создано лекарство для борьбы с этой болезнью. </a:t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Как ведется разработка лекарства?</a:t>
            </a:r>
            <a:endParaRPr lang="ru-RU" sz="20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Сейчас в мире разрабатывается и опробуется более 150 препаратов против </a:t>
            </a:r>
            <a:r>
              <a:rPr lang="ru-RU" sz="1600" dirty="0" err="1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коронавируса</a:t>
            </a:r>
            <a:r>
              <a:rPr lang="ru-RU" sz="16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Большинство из них - это уже существующие лекарства, и ученые выясняют, могут ли они воздействовать на вирус. ВОЗ начала клиническое исследование самых перспективных лекарственных средств против Covid-19. Исследование получило название "Солидарность"  (</a:t>
            </a:r>
            <a:r>
              <a:rPr lang="ru-RU" sz="1600" dirty="0" err="1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Solidarity</a:t>
            </a:r>
            <a:r>
              <a:rPr lang="ru-RU" sz="16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endParaRPr lang="ru-RU" sz="20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Какие </a:t>
            </a:r>
            <a:r>
              <a:rPr lang="ru-RU" sz="2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виды препаратов подойдут?</a:t>
            </a:r>
          </a:p>
          <a:p>
            <a:pPr lvl="0" eaLnBrk="1" hangingPunct="1"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u="sng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Антивирусные препараты</a:t>
            </a:r>
            <a:r>
              <a:rPr lang="ru-RU" sz="1600" b="1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которые влияют на способность вируса к репликации в теле</a:t>
            </a:r>
            <a:r>
              <a:rPr lang="ru-RU" sz="1600" b="1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предотвращают проникновение вируса в клетки легких или препятствуют их размножению внутри клетки. Такие лекарства применяются при лечении обычного гриппа, гепатита С, а также ВИЧ-инфекции, лихорадки </a:t>
            </a:r>
            <a:r>
              <a:rPr lang="ru-RU" sz="1400" dirty="0" err="1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Эбола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и, что немаловажно, атипичной пневмонии (SARS) и ближневосточного респираторного синдрома (MERS), возбудителями которых также являются </a:t>
            </a:r>
            <a:r>
              <a:rPr lang="ru-RU" sz="1400" dirty="0" err="1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коронавирусы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Ремдесивир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Авиган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/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Фавипиравир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Калетра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/</a:t>
            </a:r>
            <a:r>
              <a:rPr lang="ru-RU" sz="1400" i="1" dirty="0" err="1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ритонавир</a:t>
            </a:r>
            <a:r>
              <a:rPr lang="ru-RU" sz="1400" i="1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ru-RU" sz="1400" i="1" dirty="0" err="1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лопинавир</a:t>
            </a:r>
            <a:r>
              <a:rPr lang="ru-RU" sz="1400" i="1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…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u="sng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Иммуномодуляторы</a:t>
            </a:r>
            <a:r>
              <a:rPr lang="ru-RU" sz="1600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используют для ограничения чрезмерной реакции иммунной системы, которая сама по себе может стать опасной для жизни. Такие препараты, к примеру, применяют при лечении артрита или воспалительных заболеваний кишечника</a:t>
            </a:r>
            <a:r>
              <a:rPr lang="ru-RU" sz="1600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хлорохин</a:t>
            </a:r>
            <a:r>
              <a:rPr lang="ru-RU" sz="1400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гидроксихлорохин</a:t>
            </a:r>
            <a:r>
              <a:rPr lang="ru-RU" sz="1400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интерферон бета, </a:t>
            </a:r>
            <a:r>
              <a:rPr lang="ru-RU" sz="1400" dirty="0" err="1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дексаметазон</a:t>
            </a:r>
            <a:r>
              <a:rPr lang="ru-RU" sz="1400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……</a:t>
            </a:r>
            <a:r>
              <a:rPr lang="ru-RU" sz="1600" dirty="0">
                <a:solidFill>
                  <a:srgbClr val="3E3E3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</a:p>
          <a:p>
            <a:pPr lv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u="sng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Антитела</a:t>
            </a:r>
            <a:r>
              <a:rPr lang="ru-RU" sz="16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способные бороться с вирусом, которые либо взяты из крови </a:t>
            </a:r>
            <a:b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переболевших, либо созданы в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лаборатории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0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687388" y="979488"/>
            <a:ext cx="7607300" cy="130651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Применение методов компьютерного моделирования</a:t>
            </a:r>
            <a:endParaRPr 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0713" y="4293096"/>
            <a:ext cx="7969250" cy="19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indent="414338" defTabSz="414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</a:rPr>
              <a:t>В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последнее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десятилетие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ru-RU" altLang="en-US" sz="1600" dirty="0" smtClean="0">
                <a:solidFill>
                  <a:prstClr val="black"/>
                </a:solidFill>
              </a:rPr>
              <a:t>важную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роль</a:t>
            </a:r>
            <a:r>
              <a:rPr lang="en-US" altLang="en-US" sz="1600" dirty="0" smtClean="0">
                <a:solidFill>
                  <a:prstClr val="black"/>
                </a:solidFill>
              </a:rPr>
              <a:t> в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процессе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создания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новых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лекарственных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препаратов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играют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методы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компьютерного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молекулярного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моделирования</a:t>
            </a:r>
            <a:r>
              <a:rPr lang="en-US" altLang="en-US" sz="1600" dirty="0" smtClean="0">
                <a:solidFill>
                  <a:prstClr val="black"/>
                </a:solidFill>
              </a:rPr>
              <a:t>,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которые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позволяют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значительно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сократить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сроки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разработки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лекарств</a:t>
            </a:r>
            <a:r>
              <a:rPr lang="en-US" altLang="en-US" sz="1600" dirty="0" smtClean="0">
                <a:solidFill>
                  <a:prstClr val="black"/>
                </a:solidFill>
              </a:rPr>
              <a:t> и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существенно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уменьшить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финансовые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расходы</a:t>
            </a:r>
            <a:r>
              <a:rPr lang="en-US" altLang="en-US" sz="1600" dirty="0" smtClean="0">
                <a:solidFill>
                  <a:prstClr val="black"/>
                </a:solidFill>
              </a:rPr>
              <a:t>. </a:t>
            </a:r>
            <a:r>
              <a:rPr lang="ru-RU" altLang="en-US" sz="1600" dirty="0" smtClean="0">
                <a:solidFill>
                  <a:prstClr val="black"/>
                </a:solidFill>
              </a:rPr>
              <a:t>Значительные успехи достигнуты с помощью методов компьютерной химии при разработке новых ингибиторов ВИЧ-1,  белка M2 и нейраминидазы вируса гриппа, протеазы </a:t>
            </a:r>
            <a:r>
              <a:rPr lang="ru-RU" altLang="en-US" sz="1600" dirty="0" err="1" smtClean="0">
                <a:solidFill>
                  <a:prstClr val="black"/>
                </a:solidFill>
              </a:rPr>
              <a:t>коронавируса</a:t>
            </a:r>
            <a:r>
              <a:rPr lang="ru-RU" altLang="en-US" sz="1600" dirty="0" smtClean="0">
                <a:solidFill>
                  <a:prstClr val="black"/>
                </a:solidFill>
              </a:rPr>
              <a:t> SARS-</a:t>
            </a:r>
            <a:r>
              <a:rPr lang="en-US" altLang="en-US" sz="1600" dirty="0" err="1" smtClean="0">
                <a:solidFill>
                  <a:prstClr val="black"/>
                </a:solidFill>
              </a:rPr>
              <a:t>CoV</a:t>
            </a:r>
            <a:r>
              <a:rPr lang="ru-RU" altLang="en-US" sz="1600" dirty="0" smtClean="0">
                <a:solidFill>
                  <a:prstClr val="black"/>
                </a:solidFill>
              </a:rPr>
              <a:t>, </a:t>
            </a:r>
            <a:r>
              <a:rPr lang="ru-RU" altLang="en-US" sz="1600" dirty="0" err="1" smtClean="0">
                <a:solidFill>
                  <a:prstClr val="black"/>
                </a:solidFill>
              </a:rPr>
              <a:t>тимидинкиназы</a:t>
            </a:r>
            <a:r>
              <a:rPr lang="ru-RU" altLang="en-US" sz="1600" dirty="0" smtClean="0">
                <a:solidFill>
                  <a:prstClr val="black"/>
                </a:solidFill>
              </a:rPr>
              <a:t> вируса герпеса, вируса гепатита С и </a:t>
            </a:r>
            <a:r>
              <a:rPr lang="ru-RU" altLang="en-US" sz="1600" dirty="0" err="1" smtClean="0">
                <a:solidFill>
                  <a:prstClr val="black"/>
                </a:solidFill>
              </a:rPr>
              <a:t>протеиназы</a:t>
            </a:r>
            <a:r>
              <a:rPr lang="ru-RU" altLang="en-US" sz="1600" dirty="0" smtClean="0">
                <a:solidFill>
                  <a:prstClr val="black"/>
                </a:solidFill>
              </a:rPr>
              <a:t> </a:t>
            </a:r>
            <a:r>
              <a:rPr lang="ru-RU" altLang="en-US" sz="1600" dirty="0" err="1" smtClean="0">
                <a:solidFill>
                  <a:prstClr val="black"/>
                </a:solidFill>
              </a:rPr>
              <a:t>риновируса</a:t>
            </a:r>
            <a:r>
              <a:rPr lang="ru-RU" altLang="en-US" sz="1600" dirty="0" smtClean="0">
                <a:solidFill>
                  <a:prstClr val="black"/>
                </a:solidFill>
              </a:rPr>
              <a:t> человека.</a:t>
            </a:r>
            <a:r>
              <a:rPr lang="en-US" altLang="en-US" sz="1600" dirty="0" smtClean="0">
                <a:solidFill>
                  <a:prstClr val="black"/>
                </a:solidFill>
              </a:rPr>
              <a:t> </a:t>
            </a:r>
            <a:endParaRPr lang="ru-RU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457200" y="31750"/>
            <a:ext cx="81645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en-US" sz="2900" b="1" smtClean="0">
                <a:solidFill>
                  <a:prstClr val="white"/>
                </a:solidFill>
                <a:latin typeface="Times New Roman" pitchFamily="18" charset="0"/>
              </a:rPr>
              <a:t>Роль компьютерной химии в разработке новых лекарств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983413" y="6492875"/>
            <a:ext cx="2058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2638" y="1547813"/>
            <a:ext cx="2089150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solidFill>
                  <a:prstClr val="white"/>
                </a:solidFill>
              </a:rPr>
              <a:t>Идентификация мишени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62338" y="1533525"/>
            <a:ext cx="2090737" cy="5222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solidFill>
                  <a:prstClr val="white"/>
                </a:solidFill>
              </a:rPr>
              <a:t>Поиск соединения-лидера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40450" y="1522413"/>
            <a:ext cx="2089150" cy="5222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solidFill>
                  <a:prstClr val="white"/>
                </a:solidFill>
              </a:rPr>
              <a:t>Модификация соединения-лидера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62338" y="2503488"/>
            <a:ext cx="2090737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>
                <a:solidFill>
                  <a:prstClr val="white"/>
                </a:solidFill>
              </a:rPr>
              <a:t>Доклинические испытания</a:t>
            </a: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2638" y="2514600"/>
            <a:ext cx="2089150" cy="534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>
                <a:solidFill>
                  <a:prstClr val="white"/>
                </a:solidFill>
              </a:rPr>
              <a:t>Клинические испытания</a:t>
            </a: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82638" y="3417888"/>
            <a:ext cx="7446962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>
                <a:solidFill>
                  <a:prstClr val="white"/>
                </a:solidFill>
              </a:rPr>
              <a:t>Лекарственный </a:t>
            </a:r>
          </a:p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>
                <a:solidFill>
                  <a:prstClr val="white"/>
                </a:solidFill>
              </a:rPr>
              <a:t>препарат</a:t>
            </a: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4589" name="Стрелка вправо 8"/>
          <p:cNvSpPr>
            <a:spLocks noChangeArrowheads="1"/>
          </p:cNvSpPr>
          <p:nvPr/>
        </p:nvSpPr>
        <p:spPr bwMode="auto">
          <a:xfrm>
            <a:off x="3005138" y="1692275"/>
            <a:ext cx="392112" cy="238125"/>
          </a:xfrm>
          <a:prstGeom prst="rightArrow">
            <a:avLst>
              <a:gd name="adj1" fmla="val 50000"/>
              <a:gd name="adj2" fmla="val 49880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Стрелка вправо 15"/>
          <p:cNvSpPr>
            <a:spLocks noChangeArrowheads="1"/>
          </p:cNvSpPr>
          <p:nvPr/>
        </p:nvSpPr>
        <p:spPr bwMode="auto">
          <a:xfrm>
            <a:off x="5683250" y="1666875"/>
            <a:ext cx="392113" cy="234950"/>
          </a:xfrm>
          <a:prstGeom prst="rightArrow">
            <a:avLst>
              <a:gd name="adj1" fmla="val 50000"/>
              <a:gd name="adj2" fmla="val 50554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40450" y="2503488"/>
            <a:ext cx="208915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solidFill>
                  <a:prstClr val="white"/>
                </a:solidFill>
              </a:rPr>
              <a:t>Химический синтез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592" name="Выгнутая вправо стрелка 9"/>
          <p:cNvSpPr>
            <a:spLocks noChangeArrowheads="1"/>
          </p:cNvSpPr>
          <p:nvPr/>
        </p:nvSpPr>
        <p:spPr bwMode="auto">
          <a:xfrm>
            <a:off x="8456613" y="1781175"/>
            <a:ext cx="427037" cy="1109663"/>
          </a:xfrm>
          <a:prstGeom prst="curvedLeftArrow">
            <a:avLst>
              <a:gd name="adj1" fmla="val 24927"/>
              <a:gd name="adj2" fmla="val 49877"/>
              <a:gd name="adj3" fmla="val 25000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3" name="Выгнутая влево стрелка 11"/>
          <p:cNvSpPr>
            <a:spLocks noChangeArrowheads="1"/>
          </p:cNvSpPr>
          <p:nvPr/>
        </p:nvSpPr>
        <p:spPr bwMode="auto">
          <a:xfrm>
            <a:off x="300038" y="2774950"/>
            <a:ext cx="352425" cy="981075"/>
          </a:xfrm>
          <a:prstGeom prst="curvedRightArrow">
            <a:avLst>
              <a:gd name="adj1" fmla="val 25118"/>
              <a:gd name="adj2" fmla="val 50250"/>
              <a:gd name="adj3" fmla="val 25000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4" name="Стрелка вправо 15"/>
          <p:cNvSpPr>
            <a:spLocks noChangeArrowheads="1"/>
          </p:cNvSpPr>
          <p:nvPr/>
        </p:nvSpPr>
        <p:spPr bwMode="auto">
          <a:xfrm rot="10800000">
            <a:off x="5649913" y="2660650"/>
            <a:ext cx="392112" cy="234950"/>
          </a:xfrm>
          <a:prstGeom prst="rightArrow">
            <a:avLst>
              <a:gd name="adj1" fmla="val 50000"/>
              <a:gd name="adj2" fmla="val 50554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Стрелка вправо 15"/>
          <p:cNvSpPr>
            <a:spLocks noChangeArrowheads="1"/>
          </p:cNvSpPr>
          <p:nvPr/>
        </p:nvSpPr>
        <p:spPr bwMode="auto">
          <a:xfrm rot="10800000">
            <a:off x="2968625" y="2663825"/>
            <a:ext cx="392113" cy="236538"/>
          </a:xfrm>
          <a:prstGeom prst="rightArrow">
            <a:avLst>
              <a:gd name="adj1" fmla="val 50000"/>
              <a:gd name="adj2" fmla="val 50215"/>
            </a:avLst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59228C0-A6ED-4D87-B310-CC464F93EE1F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CSB PDB - 6W63: Structure of COVID-19 main protease bound t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5972" r="2495" b="5518"/>
          <a:stretch>
            <a:fillRect/>
          </a:stretch>
        </p:blipFill>
        <p:spPr bwMode="auto">
          <a:xfrm>
            <a:off x="5435600" y="1268413"/>
            <a:ext cx="29337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5286380" y="500042"/>
            <a:ext cx="306390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white"/>
                </a:solidFill>
              </a:rPr>
              <a:t>Объект исследования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3"/>
          <a:stretch>
            <a:fillRect/>
          </a:stretch>
        </p:blipFill>
        <p:spPr bwMode="auto">
          <a:xfrm>
            <a:off x="6084888" y="4581525"/>
            <a:ext cx="20256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14313" y="857250"/>
            <a:ext cx="42148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b="1" dirty="0" smtClean="0">
                <a:solidFill>
                  <a:prstClr val="black"/>
                </a:solidFill>
              </a:rPr>
              <a:t>Идентификация низкомолекулярных соединений, способных имитировать структурно-функциональные свойства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высокоаффинного</a:t>
            </a: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лиганда</a:t>
            </a: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r>
              <a:rPr lang="en-US" altLang="ru-RU" b="1" dirty="0" smtClean="0">
                <a:solidFill>
                  <a:prstClr val="black"/>
                </a:solidFill>
              </a:rPr>
              <a:t>X</a:t>
            </a:r>
            <a:r>
              <a:rPr lang="ru-RU" altLang="ru-RU" b="1" dirty="0" smtClean="0">
                <a:solidFill>
                  <a:prstClr val="black"/>
                </a:solidFill>
              </a:rPr>
              <a:t>77 основной протеазы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коронавируса</a:t>
            </a:r>
            <a:r>
              <a:rPr lang="ru-RU" altLang="ru-RU" b="1" dirty="0" smtClean="0">
                <a:solidFill>
                  <a:prstClr val="black"/>
                </a:solidFill>
              </a:rPr>
              <a:t> SARS-CoV-2 – этиологического агента </a:t>
            </a:r>
            <a:r>
              <a:rPr lang="en-US" altLang="ru-RU" b="1" dirty="0" smtClean="0">
                <a:solidFill>
                  <a:prstClr val="black"/>
                </a:solidFill>
              </a:rPr>
              <a:t>COVID</a:t>
            </a:r>
            <a:r>
              <a:rPr lang="ru-RU" altLang="ru-RU" b="1" dirty="0" smtClean="0">
                <a:solidFill>
                  <a:prstClr val="black"/>
                </a:solidFill>
              </a:rPr>
              <a:t>-19 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285750" y="3714750"/>
            <a:ext cx="48577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b="1" dirty="0" smtClean="0">
                <a:solidFill>
                  <a:prstClr val="black"/>
                </a:solidFill>
              </a:rPr>
              <a:t>Осуществить виртуальный скрининг 9 молекулярных библиотек веб-сервера </a:t>
            </a:r>
            <a:r>
              <a:rPr lang="ru-RU" altLang="ru-RU" b="1" dirty="0" err="1" smtClean="0">
                <a:solidFill>
                  <a:prstClr val="black"/>
                </a:solidFill>
              </a:rPr>
              <a:t>Pharmit</a:t>
            </a:r>
            <a:r>
              <a:rPr lang="ru-RU" altLang="ru-RU" b="1" dirty="0" smtClean="0">
                <a:solidFill>
                  <a:prstClr val="black"/>
                </a:solidFill>
              </a:rPr>
              <a:t>, содержащих более 1 миллиарда структур химических соединений. С помощью методов молекулярного моделирования провести оценку потенциальной нейтрализующей активности идентифицированных молекул.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285720" y="500042"/>
            <a:ext cx="2535237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Цель исследования: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357562"/>
            <a:ext cx="2771775" cy="3667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Задачи исследования: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112" name="TextBox 11"/>
          <p:cNvSpPr txBox="1">
            <a:spLocks noChangeArrowheads="1"/>
          </p:cNvSpPr>
          <p:nvPr/>
        </p:nvSpPr>
        <p:spPr bwMode="auto">
          <a:xfrm>
            <a:off x="5292725" y="1052513"/>
            <a:ext cx="3192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ОСНОВНАЯ ПРОТЕАЗА </a:t>
            </a:r>
            <a:r>
              <a:rPr lang="en-US" altLang="ru-RU" sz="1200" b="1" smtClean="0">
                <a:solidFill>
                  <a:prstClr val="black"/>
                </a:solidFill>
              </a:rPr>
              <a:t>SARS-CoV-2</a:t>
            </a:r>
            <a:endParaRPr lang="ru-RU" altLang="ru-RU" sz="1200" b="1" smtClean="0">
              <a:solidFill>
                <a:prstClr val="black"/>
              </a:solidFill>
            </a:endParaRPr>
          </a:p>
        </p:txBody>
      </p:sp>
      <p:sp>
        <p:nvSpPr>
          <p:cNvPr id="4113" name="TextBox 12"/>
          <p:cNvSpPr txBox="1">
            <a:spLocks noChangeArrowheads="1"/>
          </p:cNvSpPr>
          <p:nvPr/>
        </p:nvSpPr>
        <p:spPr bwMode="auto">
          <a:xfrm>
            <a:off x="5435600" y="5876925"/>
            <a:ext cx="3419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Мощный нековалентный ингибитор</a:t>
            </a:r>
            <a:r>
              <a:rPr lang="en-US" altLang="ru-RU" sz="1400" b="1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prstClr val="black"/>
                </a:solidFill>
              </a:rPr>
              <a:t>широкого спектра действия X77</a:t>
            </a:r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6786563" y="908050"/>
            <a:ext cx="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15" name="Text Box 16"/>
          <p:cNvSpPr txBox="1">
            <a:spLocks noChangeArrowheads="1"/>
          </p:cNvSpPr>
          <p:nvPr/>
        </p:nvSpPr>
        <p:spPr bwMode="auto">
          <a:xfrm>
            <a:off x="5076825" y="3933825"/>
            <a:ext cx="36718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C0504D"/>
                </a:solidFill>
              </a:rPr>
              <a:t>РЕНТГЕНОСТРУКТУРНЫЙ КОМПЛЕКС ОСНОВНОЙ ПРОТЕАЗЫ КОРОНАВИРУСА       С ИНГИБИТОРОМ Х77</a:t>
            </a:r>
            <a:r>
              <a:rPr lang="ru-RU" altLang="ru-RU" sz="1400" b="1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116" name="Text Box 17"/>
          <p:cNvSpPr txBox="1">
            <a:spLocks noChangeArrowheads="1"/>
          </p:cNvSpPr>
          <p:nvPr/>
        </p:nvSpPr>
        <p:spPr bwMode="auto">
          <a:xfrm>
            <a:off x="8172450" y="2060575"/>
            <a:ext cx="7207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Код</a:t>
            </a:r>
            <a:r>
              <a:rPr lang="en-US" altLang="ru-RU" sz="1200" b="1" smtClean="0">
                <a:solidFill>
                  <a:prstClr val="black"/>
                </a:solidFill>
              </a:rPr>
              <a:t> </a:t>
            </a:r>
            <a:r>
              <a:rPr lang="ru-RU" altLang="ru-RU" sz="1200" b="1" smtClean="0">
                <a:solidFill>
                  <a:prstClr val="black"/>
                </a:solidFill>
              </a:rPr>
              <a:t>в </a:t>
            </a:r>
            <a:r>
              <a:rPr lang="en-US" altLang="ru-RU" sz="1200" b="1" smtClean="0">
                <a:solidFill>
                  <a:prstClr val="black"/>
                </a:solidFill>
              </a:rPr>
              <a:t>Protein Data Bank: 6W63</a:t>
            </a:r>
            <a:endParaRPr lang="ru-RU" altLang="ru-RU" sz="1200" b="1" smtClean="0">
              <a:solidFill>
                <a:prstClr val="black"/>
              </a:solidFill>
            </a:endParaRPr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CBEC79B-1B87-4C40-BB20-9F43A485CBC4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2413" y="98425"/>
            <a:ext cx="8540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smtClean="0">
                <a:solidFill>
                  <a:prstClr val="white"/>
                </a:solidFill>
                <a:latin typeface="Times New Roman" pitchFamily="18" charset="0"/>
              </a:rPr>
              <a:t>Схема</a:t>
            </a:r>
            <a:r>
              <a:rPr lang="en-US" altLang="en-US" sz="2000" b="1" smtClean="0">
                <a:solidFill>
                  <a:prstClr val="white"/>
                </a:solidFill>
                <a:latin typeface="Times New Roman" pitchFamily="18" charset="0"/>
              </a:rPr>
              <a:t> алгоритма для </a:t>
            </a:r>
            <a:r>
              <a:rPr lang="ru-RU" altLang="en-US" sz="2000" b="1" smtClean="0">
                <a:solidFill>
                  <a:prstClr val="white"/>
                </a:solidFill>
                <a:latin typeface="Times New Roman" pitchFamily="18" charset="0"/>
              </a:rPr>
              <a:t>виртуального</a:t>
            </a:r>
            <a:r>
              <a:rPr lang="en-US" altLang="en-US" sz="2000" b="1" smtClean="0">
                <a:solidFill>
                  <a:prstClr val="white"/>
                </a:solidFill>
                <a:latin typeface="Times New Roman" pitchFamily="18" charset="0"/>
              </a:rPr>
              <a:t> скрининга потенциальных</a:t>
            </a:r>
            <a:r>
              <a:rPr lang="ru-RU" altLang="en-US" sz="2000" b="1" smtClean="0">
                <a:solidFill>
                  <a:prstClr val="white"/>
                </a:solidFill>
                <a:latin typeface="Times New Roman" pitchFamily="18" charset="0"/>
              </a:rPr>
              <a:t> ингибиторов</a:t>
            </a:r>
            <a:r>
              <a:rPr lang="en-US" altLang="en-US" sz="2000" b="1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ru-RU" altLang="en-US" sz="2000" b="1" smtClean="0">
                <a:solidFill>
                  <a:prstClr val="white"/>
                </a:solidFill>
                <a:latin typeface="Times New Roman" pitchFamily="18" charset="0"/>
              </a:rPr>
              <a:t>основной протеазы </a:t>
            </a:r>
            <a:r>
              <a:rPr lang="en-US" altLang="en-US" sz="2000" b="1" smtClean="0">
                <a:solidFill>
                  <a:prstClr val="white"/>
                </a:solidFill>
                <a:latin typeface="Times New Roman" pitchFamily="18" charset="0"/>
              </a:rPr>
              <a:t>SARS-CoV-2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983413" y="6492875"/>
            <a:ext cx="2058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85786" y="1071546"/>
            <a:ext cx="2857520" cy="150019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Построение модели </a:t>
            </a:r>
            <a:r>
              <a:rPr lang="ru-RU" b="1" dirty="0" err="1">
                <a:solidFill>
                  <a:prstClr val="white"/>
                </a:solidFill>
              </a:rPr>
              <a:t>фармакофора</a:t>
            </a:r>
            <a:r>
              <a:rPr lang="ru-RU" b="1" dirty="0">
                <a:solidFill>
                  <a:prstClr val="white"/>
                </a:solidFill>
              </a:rPr>
              <a:t> Х77 для скрининга потенциальных ингибиторов </a:t>
            </a:r>
            <a:r>
              <a:rPr lang="en-US" b="1" dirty="0">
                <a:solidFill>
                  <a:prstClr val="white"/>
                </a:solidFill>
              </a:rPr>
              <a:t>SARS-CoV-2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500694" y="1214422"/>
            <a:ext cx="2857520" cy="64294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Сервер</a:t>
            </a:r>
            <a:r>
              <a:rPr lang="en-US" b="1" dirty="0">
                <a:solidFill>
                  <a:prstClr val="white"/>
                </a:solidFill>
              </a:rPr>
              <a:t> Pharmit</a:t>
            </a:r>
            <a:r>
              <a:rPr lang="ru-RU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85786" y="2714620"/>
            <a:ext cx="3571900" cy="192882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Молекулярный докинг, квантово-химические расчёты, молекулярная динамика и расчёт свободной энергии образования комплексов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572132" y="2857496"/>
            <a:ext cx="2857520" cy="1143008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Базы данных </a:t>
            </a:r>
            <a:r>
              <a:rPr lang="en-US" b="1" dirty="0">
                <a:solidFill>
                  <a:prstClr val="white"/>
                </a:solidFill>
              </a:rPr>
              <a:t>Pharmit</a:t>
            </a:r>
            <a:r>
              <a:rPr lang="ru-RU" b="1" dirty="0">
                <a:solidFill>
                  <a:prstClr val="white"/>
                </a:solidFill>
              </a:rPr>
              <a:t> более 1 млрд. химических соединений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85786" y="5286388"/>
            <a:ext cx="7429552" cy="107157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FFFFFF"/>
                </a:solidFill>
                <a:latin typeface="Calibri" pitchFamily="34" charset="0"/>
              </a:rPr>
              <a:t>Анализ комплексов лиганд</a:t>
            </a:r>
            <a:r>
              <a:rPr lang="en-US" altLang="ru-RU" b="1" smtClean="0">
                <a:solidFill>
                  <a:srgbClr val="FFFFFF"/>
                </a:solidFill>
                <a:latin typeface="Calibri" pitchFamily="34" charset="0"/>
              </a:rPr>
              <a:t>/</a:t>
            </a:r>
            <a:r>
              <a:rPr lang="ru-RU" altLang="ru-RU" b="1" smtClean="0">
                <a:solidFill>
                  <a:srgbClr val="FFFFFF"/>
                </a:solidFill>
                <a:latin typeface="Calibri" pitchFamily="34" charset="0"/>
              </a:rPr>
              <a:t>фермент и отбор</a:t>
            </a:r>
            <a:r>
              <a:rPr lang="en-US" altLang="ru-RU" b="1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altLang="ru-RU" b="1" smtClean="0">
                <a:solidFill>
                  <a:srgbClr val="FFFFFF"/>
                </a:solidFill>
              </a:rPr>
              <a:t>соединений,</a:t>
            </a:r>
            <a:r>
              <a:rPr lang="ru-RU" altLang="ru-RU" b="1" smtClean="0">
                <a:solidFill>
                  <a:srgbClr val="FFFFFF"/>
                </a:solidFill>
                <a:latin typeface="Calibri" pitchFamily="34" charset="0"/>
              </a:rPr>
              <a:t> перспективных для синтеза и тестирования на противовирусную активность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857625" y="1357313"/>
            <a:ext cx="1357313" cy="35718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 flipV="1">
            <a:off x="6607969" y="2178844"/>
            <a:ext cx="857250" cy="3571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4429125" y="3214688"/>
            <a:ext cx="938213" cy="35718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2357437" y="4786313"/>
            <a:ext cx="500063" cy="3571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40F48BF-E45C-420F-9E9B-4A49B38044ED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88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</a:rPr>
              <a:t>Этап 1. Построение фармакофорной модели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428625" y="1000125"/>
            <a:ext cx="854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</a:rPr>
              <a:t>Генерация </a:t>
            </a:r>
            <a:r>
              <a:rPr lang="ru-RU" altLang="ru-RU" b="1" dirty="0" err="1" smtClean="0">
                <a:solidFill>
                  <a:prstClr val="black"/>
                </a:solidFill>
              </a:rPr>
              <a:t>фармакофорной</a:t>
            </a:r>
            <a:r>
              <a:rPr lang="ru-RU" altLang="ru-RU" b="1" dirty="0" smtClean="0">
                <a:solidFill>
                  <a:prstClr val="black"/>
                </a:solidFill>
              </a:rPr>
              <a:t> модели</a:t>
            </a:r>
            <a:r>
              <a:rPr lang="en-US" altLang="ru-RU" b="1" dirty="0" smtClean="0">
                <a:solidFill>
                  <a:prstClr val="black"/>
                </a:solidFill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</a:rPr>
              <a:t>ингибитора </a:t>
            </a:r>
            <a:r>
              <a:rPr lang="en-US" altLang="ru-RU" b="1" dirty="0" smtClean="0">
                <a:solidFill>
                  <a:prstClr val="black"/>
                </a:solidFill>
              </a:rPr>
              <a:t>X77</a:t>
            </a:r>
            <a:r>
              <a:rPr lang="ru-RU" altLang="ru-RU" b="1" dirty="0" smtClean="0">
                <a:solidFill>
                  <a:prstClr val="black"/>
                </a:solidFill>
              </a:rPr>
              <a:t>, описывающей совокупность его структурно-функциональных свойств, обеспечивающих биологическую активность по отношению к активному сайту основной протеазы </a:t>
            </a:r>
            <a:r>
              <a:rPr lang="en-US" altLang="ru-RU" b="1" dirty="0" smtClean="0">
                <a:solidFill>
                  <a:prstClr val="black"/>
                </a:solidFill>
              </a:rPr>
              <a:t>SARS-CoV-2</a:t>
            </a:r>
            <a:r>
              <a:rPr lang="ru-RU" altLang="ru-RU" b="1" dirty="0" smtClean="0">
                <a:solidFill>
                  <a:prstClr val="black"/>
                </a:solidFill>
              </a:rPr>
              <a:t>. 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15643" r="6259" b="7278"/>
          <a:stretch>
            <a:fillRect/>
          </a:stretch>
        </p:blipFill>
        <p:spPr bwMode="auto">
          <a:xfrm>
            <a:off x="214313" y="2782888"/>
            <a:ext cx="37449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43375" y="2643188"/>
          <a:ext cx="4762500" cy="3594100"/>
        </p:xfrm>
        <a:graphic>
          <a:graphicData uri="http://schemas.openxmlformats.org/drawingml/2006/table">
            <a:tbl>
              <a:tblPr/>
              <a:tblGrid>
                <a:gridCol w="148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фармакофора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X, Y, Z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фармакофора (Å)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Радиус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фармакофора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(Å)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Ароматическая группа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-20,75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17,39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-28,53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Ароматическая группа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-20,55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-31,86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Акцептор водородной связи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Акцептор водородной связи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-20,84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-32,66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Акцептор водородной связи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-19,75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-29,14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Акцептор водородной связи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-18,66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-25,94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 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Гидрофобная группа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-20,55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-31,86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=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ADFA9EB-AAD9-44B1-B73C-F1F38D3019CD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6202" name="TextBox 7"/>
          <p:cNvSpPr txBox="1">
            <a:spLocks noChangeArrowheads="1"/>
          </p:cNvSpPr>
          <p:nvPr/>
        </p:nvSpPr>
        <p:spPr bwMode="auto">
          <a:xfrm>
            <a:off x="285750" y="5140325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Виртуальный скрининг баз данных веб-сервера </a:t>
            </a:r>
            <a:r>
              <a:rPr lang="en-US" altLang="ru-RU" smtClean="0">
                <a:solidFill>
                  <a:prstClr val="black"/>
                </a:solidFill>
              </a:rPr>
              <a:t>Pharmit</a:t>
            </a:r>
            <a:r>
              <a:rPr lang="ru-RU" altLang="ru-RU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203" name="TextBox 8"/>
          <p:cNvSpPr txBox="1">
            <a:spLocks noChangeArrowheads="1"/>
          </p:cNvSpPr>
          <p:nvPr/>
        </p:nvSpPr>
        <p:spPr bwMode="auto">
          <a:xfrm>
            <a:off x="4286250" y="2286000"/>
            <a:ext cx="4640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0000"/>
                </a:solidFill>
              </a:rPr>
              <a:t>Фармакофорная модель</a:t>
            </a:r>
            <a:r>
              <a:rPr lang="en-US" altLang="ru-RU" smtClean="0">
                <a:solidFill>
                  <a:srgbClr val="FF0000"/>
                </a:solidFill>
              </a:rPr>
              <a:t> </a:t>
            </a:r>
            <a:r>
              <a:rPr lang="ru-RU" altLang="ru-RU" smtClean="0">
                <a:solidFill>
                  <a:srgbClr val="FF0000"/>
                </a:solidFill>
              </a:rPr>
              <a:t>ингибитора </a:t>
            </a:r>
            <a:r>
              <a:rPr lang="en-US" altLang="ru-RU" smtClean="0">
                <a:solidFill>
                  <a:srgbClr val="FF0000"/>
                </a:solidFill>
              </a:rPr>
              <a:t>X77</a:t>
            </a:r>
            <a:r>
              <a:rPr lang="ru-RU" altLang="ru-RU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2500313"/>
            <a:ext cx="3929063" cy="3500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chemeClr val="bg1"/>
                </a:solidFill>
                <a:latin typeface="Arial" charset="0"/>
              </a:rPr>
              <a:t>Этап 2. Молекулярный докинг идентифицированных </a:t>
            </a:r>
            <a:br>
              <a:rPr lang="ru-RU" altLang="ru-RU" sz="2000" b="1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Arial" charset="0"/>
              </a:rPr>
              <a:t>соединений с основной протеазой </a:t>
            </a:r>
            <a:r>
              <a:rPr lang="en-US" altLang="ru-RU" sz="2000" b="1" smtClean="0">
                <a:solidFill>
                  <a:schemeClr val="bg1"/>
                </a:solidFill>
                <a:latin typeface="Arial" charset="0"/>
              </a:rPr>
              <a:t>SARS-CoV-2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altLang="ru-RU" sz="2000" b="1" smtClean="0">
              <a:latin typeface="Arial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981075"/>
            <a:ext cx="8186737" cy="1257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200" smtClean="0"/>
              <a:t> </a:t>
            </a:r>
          </a:p>
        </p:txBody>
      </p:sp>
      <p:pic>
        <p:nvPicPr>
          <p:cNvPr id="7173" name="Рисунок 2" descr="Р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053012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286375" y="1182688"/>
            <a:ext cx="367188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Структурные комплексы пяти идентифицированных соединений с основной протеазой</a:t>
            </a:r>
            <a:r>
              <a:rPr lang="en-US" altLang="ru-RU" b="1" smtClean="0">
                <a:solidFill>
                  <a:prstClr val="black"/>
                </a:solidFill>
                <a:latin typeface="Times New Roman" pitchFamily="18" charset="0"/>
              </a:rPr>
              <a:t> SARS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en-US" altLang="ru-RU" b="1" smtClean="0">
                <a:solidFill>
                  <a:prstClr val="black"/>
                </a:solidFill>
                <a:latin typeface="Times New Roman" pitchFamily="18" charset="0"/>
              </a:rPr>
              <a:t>CoV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-2, построенные методом молекулярного докинга. Соединения изображены с помощью молекулярной модели “шарик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палочка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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шарик”. Отмечены остатки фермента, образующие межатомные контакты с лигандами. Водородные связи показаны сплошными зелёными линиями. “Проволочная” модель использована для обозначения остатков, формирующих ван-дер-ваальсовы контакты, солевые мостики и 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</a:rPr>
              <a:t> стэкинг. </a:t>
            </a:r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6DCEEBF-95EA-4F58-B4D4-D82C024A1330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</a:rPr>
              <a:t>Этап 3. Молекулярно-динамическое моделирование комплексов лиганд-фермент и расчет свободной энергии связывания. Отбор  соединений, перспективных для синтеза и тестирования на противовирусную активность </a:t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195" name="Рисунок 1" descr="общий с номерам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5"/>
          <a:stretch>
            <a:fillRect/>
          </a:stretch>
        </p:blipFill>
        <p:spPr>
          <a:xfrm>
            <a:off x="112713" y="1571625"/>
            <a:ext cx="3459162" cy="1428750"/>
          </a:xfr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38" y="4143375"/>
          <a:ext cx="6786562" cy="2357440"/>
        </p:xfrm>
        <a:graphic>
          <a:graphicData uri="http://schemas.openxmlformats.org/drawingml/2006/table">
            <a:tbl>
              <a:tblPr/>
              <a:tblGrid>
                <a:gridCol w="119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Лиганд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X77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мкмоль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0.039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∆G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ккал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-11.65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PM7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ккал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-80.1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-96.6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-71.4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-53.78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-62.8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∆G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MM/GBSA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ккал/моль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-27.18        ± 6.53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-47.66         ± 4.33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-33.56      ± 5.88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-39.21       ± 3.83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-35.00          ± 3.71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-41.70     ± 4.28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35" name="Рисунок 1" descr="общий с номерам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5" b="29839"/>
          <a:stretch>
            <a:fillRect/>
          </a:stretch>
        </p:blipFill>
        <p:spPr>
          <a:xfrm>
            <a:off x="3756025" y="1000125"/>
            <a:ext cx="3459163" cy="2214563"/>
          </a:xfrm>
          <a:noFill/>
        </p:spPr>
      </p:pic>
      <p:pic>
        <p:nvPicPr>
          <p:cNvPr id="8236" name="Рисунок 1" descr="общий с номерам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t="71355" r="30058"/>
          <a:stretch>
            <a:fillRect/>
          </a:stretch>
        </p:blipFill>
        <p:spPr>
          <a:xfrm>
            <a:off x="7215188" y="1441450"/>
            <a:ext cx="1643062" cy="1487488"/>
          </a:xfrm>
          <a:noFill/>
        </p:spPr>
      </p:pic>
      <p:sp>
        <p:nvSpPr>
          <p:cNvPr id="8237" name="TextBox 8"/>
          <p:cNvSpPr txBox="1">
            <a:spLocks noChangeArrowheads="1"/>
          </p:cNvSpPr>
          <p:nvPr/>
        </p:nvSpPr>
        <p:spPr bwMode="auto">
          <a:xfrm>
            <a:off x="142875" y="3333750"/>
            <a:ext cx="8858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FF0000"/>
                </a:solidFill>
              </a:rPr>
              <a:t>Значения константы диссоциации и энергии связывания комплексов идентифицированных соединений  и X77</a:t>
            </a:r>
            <a:r>
              <a:rPr lang="en-US" altLang="ru-RU" sz="1400" b="1" smtClean="0">
                <a:solidFill>
                  <a:srgbClr val="FF0000"/>
                </a:solidFill>
              </a:rPr>
              <a:t> </a:t>
            </a:r>
            <a:r>
              <a:rPr lang="ru-RU" altLang="ru-RU" sz="1400" b="1" smtClean="0">
                <a:solidFill>
                  <a:srgbClr val="FF0000"/>
                </a:solidFill>
              </a:rPr>
              <a:t>с основной протеазы SARS-CoV-2, рассчитанные методами молекулярного докинг </a:t>
            </a:r>
            <a:r>
              <a:rPr lang="en-US" altLang="ru-RU" sz="14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4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400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400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smtClean="0">
                <a:solidFill>
                  <a:srgbClr val="FF0000"/>
                </a:solidFill>
              </a:rPr>
              <a:t>квантовой химии</a:t>
            </a:r>
            <a:r>
              <a:rPr lang="en-US" altLang="ru-RU" sz="14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 b="1" smtClean="0">
                <a:solidFill>
                  <a:srgbClr val="FF0000"/>
                </a:solidFill>
              </a:rPr>
              <a:t>, молекулярной динамики </a:t>
            </a:r>
            <a:r>
              <a:rPr lang="en-US" altLang="ru-RU" sz="14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1400" b="1" smtClean="0">
              <a:solidFill>
                <a:srgbClr val="FF0000"/>
              </a:solidFill>
            </a:endParaRPr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BCF7775-5EFE-48EA-B37C-7F5A2E0F80DD}" type="slidenum">
              <a:rPr lang="ru-RU" sz="1800" b="1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1590</Words>
  <Application>Microsoft Office PowerPoint</Application>
  <PresentationFormat>Экран (4:3)</PresentationFormat>
  <Paragraphs>220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Palatino Linotype</vt:lpstr>
      <vt:lpstr>Symbol</vt:lpstr>
      <vt:lpstr>Times New Roman</vt:lpstr>
      <vt:lpstr>Wingdings</vt:lpstr>
      <vt:lpstr>Office Theme</vt:lpstr>
      <vt:lpstr>Тема Office</vt:lpstr>
      <vt:lpstr>Презентация PowerPoint</vt:lpstr>
      <vt:lpstr>Разработка потенциальных ингибиторов коронавируса SARS-CoV-2 методами виртуального скрининга, молекулярного моделирования и химического синтеза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 1. Построение фармакофорной модели</vt:lpstr>
      <vt:lpstr>Этап 2. Молекулярный докинг идентифицированных  соединений с основной протеазой SARS-CoV-2 </vt:lpstr>
      <vt:lpstr>Этап 3. Молекулярно-динамическое моделирование комплексов лиганд-фермент и расчет свободной энергии связывания. Отбор  соединений, перспективных для синтеза и тестирования на противовирусную активность  </vt:lpstr>
      <vt:lpstr>ВЫВОДЫ</vt:lpstr>
      <vt:lpstr>Перспективы дальнейшего развития и практического использования полученных результатов</vt:lpstr>
      <vt:lpstr>Использование методов машинного обучения для идентификации новых соединений</vt:lpstr>
      <vt:lpstr>Презентация PowerPoint</vt:lpstr>
      <vt:lpstr>Презентация PowerPoint</vt:lpstr>
      <vt:lpstr>Институт биоорганической химии НАН Беларуси</vt:lpstr>
      <vt:lpstr>Предлагаемая стратегия и проекты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 Windows</cp:lastModifiedBy>
  <cp:revision>38</cp:revision>
  <dcterms:created xsi:type="dcterms:W3CDTF">2020-05-29T11:15:39Z</dcterms:created>
  <dcterms:modified xsi:type="dcterms:W3CDTF">2020-06-08T10:22:58Z</dcterms:modified>
</cp:coreProperties>
</file>