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sldIdLst>
    <p:sldId id="380" r:id="rId3"/>
    <p:sldId id="411" r:id="rId4"/>
    <p:sldId id="386" r:id="rId5"/>
    <p:sldId id="414" r:id="rId6"/>
    <p:sldId id="415" r:id="rId7"/>
    <p:sldId id="385" r:id="rId8"/>
    <p:sldId id="401" r:id="rId9"/>
    <p:sldId id="399" r:id="rId10"/>
    <p:sldId id="408" r:id="rId11"/>
    <p:sldId id="430" r:id="rId12"/>
    <p:sldId id="418" r:id="rId13"/>
    <p:sldId id="419" r:id="rId14"/>
    <p:sldId id="425" r:id="rId15"/>
    <p:sldId id="426" r:id="rId16"/>
    <p:sldId id="427" r:id="rId17"/>
    <p:sldId id="428" r:id="rId18"/>
    <p:sldId id="429" r:id="rId19"/>
    <p:sldId id="394" r:id="rId20"/>
    <p:sldId id="356" r:id="rId21"/>
  </p:sldIdLst>
  <p:sldSz cx="10287000" cy="6858000" type="35mm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000066"/>
    <a:srgbClr val="000099"/>
    <a:srgbClr val="FF0000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3096" y="-88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A98E8E-4B22-4897-85E3-A89B674B1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98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678741-6172-425A-BAFF-1593778D57CE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61ADE8-2E1E-47AE-8C60-D634AD2AAD30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CD85D2-2FE1-4908-AB34-FD4F96142B8D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9F9FE3-B6C6-47FF-A518-D888B7529CE9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45888C-DBA4-44F0-9C53-2BAB92B7236A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F9E5AD-E766-4E95-9973-CBFBC22ED73E}" type="slidenum">
              <a:rPr lang="ru-RU" smtClean="0">
                <a:cs typeface="Arial" charset="0"/>
              </a:rPr>
              <a:pPr/>
              <a:t>18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CE4108-FFFD-4B72-9053-2C08D7A05717}" type="slidenum">
              <a:rPr lang="ru-RU" smtClean="0">
                <a:cs typeface="Arial" charset="0"/>
              </a:rPr>
              <a:pPr/>
              <a:t>19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3C97-AC6E-4132-B3EE-B232C807D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4E93-5B0C-4F9A-9231-EF1E65701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A85F-4CBC-456E-A2F6-451038F7E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E42B-5263-43F0-9176-767A19187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219700" y="3938588"/>
            <a:ext cx="455295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CD5E6-C236-448C-9D8C-5166264FC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E00BD6F-31C9-4E51-BA97-D45D8DFD5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0639FD7-1891-45B9-894C-87F6CE061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7AF96DA-65A1-49E9-BA1D-BC5B885B2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ACAC2C6-A65C-424D-9DA8-C3009F925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237D908-EF2A-41FC-A094-560496F41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5C62192-6502-49A0-B0D6-4F2C4091D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5F01C-A590-4F25-97FB-5D0214BCF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A22D77F-98B0-4D0F-AB6D-0FD5251ED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5F19291-DC58-465C-9022-3A6BBDFC0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DC23DD3-0E47-4967-B5D9-ED5102C18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5C689D0-B626-4096-9AD7-C1566D2E6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738D2EA-3EAF-488A-B59B-578E863E8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247E1A-16BC-45C2-8B07-31FB54DE4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71525" y="1981200"/>
            <a:ext cx="4295775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771525" y="4114800"/>
            <a:ext cx="874395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1BDA502-99ED-49E3-8068-1677DC138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874395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1525" y="4114800"/>
            <a:ext cx="874395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CF48145-5246-4C0A-A68C-F77F1F8CE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14F7-527F-4D86-B5E9-1CE7C8983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D4599-C0F0-416C-8D4A-B43EF62EA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5C2AA-717A-43DE-A153-72B753E16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368BA-3915-404C-A07D-57C30EDC6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83B88-1E10-48AD-94A2-BCDE964ED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2BB62-2E60-4643-9340-7DDC0A2F2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1B024-3731-41F9-B4E6-9656AC238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86FB7FC-72DD-4CA6-93E0-E0B0BF65D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  <p:sldLayoutId id="2147483678" r:id="rId12"/>
    <p:sldLayoutId id="21474836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B0C4E32-1D31-4C7A-9352-312A6D138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826468" y="1628800"/>
            <a:ext cx="6629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Иммунологические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аспекты и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патогенетически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 обусловленные подходы к терапии ОРВИ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839244" y="5457825"/>
            <a:ext cx="71290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4000" b="1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д.м.н., профессор  </a:t>
            </a:r>
            <a:r>
              <a:rPr lang="ru-RU" sz="40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Хаитов М.Р.</a:t>
            </a:r>
            <a:endParaRPr lang="ru-RU" sz="4000" b="1" i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grpSp>
        <p:nvGrpSpPr>
          <p:cNvPr id="31747" name="Group 23"/>
          <p:cNvGrpSpPr>
            <a:grpSpLocks/>
          </p:cNvGrpSpPr>
          <p:nvPr/>
        </p:nvGrpSpPr>
        <p:grpSpPr bwMode="auto">
          <a:xfrm>
            <a:off x="9282113" y="188913"/>
            <a:ext cx="830262" cy="503237"/>
            <a:chOff x="5804" y="3832"/>
            <a:chExt cx="532" cy="344"/>
          </a:xfrm>
        </p:grpSpPr>
        <p:grpSp>
          <p:nvGrpSpPr>
            <p:cNvPr id="31751" name="Group 24"/>
            <p:cNvGrpSpPr>
              <a:grpSpLocks noChangeAspect="1"/>
            </p:cNvGrpSpPr>
            <p:nvPr/>
          </p:nvGrpSpPr>
          <p:grpSpPr bwMode="auto">
            <a:xfrm>
              <a:off x="5909" y="3948"/>
              <a:ext cx="379" cy="228"/>
              <a:chOff x="5216" y="2956"/>
              <a:chExt cx="356" cy="273"/>
            </a:xfrm>
          </p:grpSpPr>
          <p:sp>
            <p:nvSpPr>
              <p:cNvPr id="14" name="Freeform 25"/>
              <p:cNvSpPr>
                <a:spLocks noChangeAspect="1"/>
              </p:cNvSpPr>
              <p:nvPr/>
            </p:nvSpPr>
            <p:spPr bwMode="auto">
              <a:xfrm>
                <a:off x="5216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26"/>
              <p:cNvSpPr>
                <a:spLocks noChangeAspect="1"/>
              </p:cNvSpPr>
              <p:nvPr/>
            </p:nvSpPr>
            <p:spPr bwMode="auto">
              <a:xfrm flipH="1">
                <a:off x="5400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27"/>
              <p:cNvSpPr>
                <a:spLocks noChangeAspect="1"/>
              </p:cNvSpPr>
              <p:nvPr/>
            </p:nvSpPr>
            <p:spPr bwMode="auto">
              <a:xfrm>
                <a:off x="5217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Freeform 28"/>
              <p:cNvSpPr>
                <a:spLocks noChangeAspect="1"/>
              </p:cNvSpPr>
              <p:nvPr/>
            </p:nvSpPr>
            <p:spPr bwMode="auto">
              <a:xfrm flipH="1">
                <a:off x="5452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Freeform 29"/>
              <p:cNvSpPr>
                <a:spLocks noChangeAspect="1"/>
              </p:cNvSpPr>
              <p:nvPr/>
            </p:nvSpPr>
            <p:spPr bwMode="auto">
              <a:xfrm>
                <a:off x="5275" y="2956"/>
                <a:ext cx="275" cy="273"/>
              </a:xfrm>
              <a:custGeom>
                <a:avLst/>
                <a:gdLst>
                  <a:gd name="T0" fmla="*/ 0 w 1563"/>
                  <a:gd name="T1" fmla="*/ 49 h 1554"/>
                  <a:gd name="T2" fmla="*/ 5 w 1563"/>
                  <a:gd name="T3" fmla="*/ 56 h 1554"/>
                  <a:gd name="T4" fmla="*/ 48 w 1563"/>
                  <a:gd name="T5" fmla="*/ 56 h 1554"/>
                  <a:gd name="T6" fmla="*/ 78 w 1563"/>
                  <a:gd name="T7" fmla="*/ 32 h 1554"/>
                  <a:gd name="T8" fmla="*/ 240 w 1563"/>
                  <a:gd name="T9" fmla="*/ 114 h 1554"/>
                  <a:gd name="T10" fmla="*/ 8 w 1563"/>
                  <a:gd name="T11" fmla="*/ 208 h 1554"/>
                  <a:gd name="T12" fmla="*/ 261 w 1563"/>
                  <a:gd name="T13" fmla="*/ 192 h 1554"/>
                  <a:gd name="T14" fmla="*/ 33 w 1563"/>
                  <a:gd name="T15" fmla="*/ 207 h 1554"/>
                  <a:gd name="T16" fmla="*/ 269 w 1563"/>
                  <a:gd name="T17" fmla="*/ 120 h 1554"/>
                  <a:gd name="T18" fmla="*/ 156 w 1563"/>
                  <a:gd name="T19" fmla="*/ 13 h 1554"/>
                  <a:gd name="T20" fmla="*/ 0 w 1563"/>
                  <a:gd name="T21" fmla="*/ 49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31752" name="Group 30"/>
            <p:cNvGrpSpPr>
              <a:grpSpLocks noChangeAspect="1"/>
            </p:cNvGrpSpPr>
            <p:nvPr/>
          </p:nvGrpSpPr>
          <p:grpSpPr bwMode="auto">
            <a:xfrm>
              <a:off x="5804" y="3832"/>
              <a:ext cx="532" cy="344"/>
              <a:chOff x="4374" y="3837"/>
              <a:chExt cx="494" cy="319"/>
            </a:xfrm>
          </p:grpSpPr>
          <p:sp>
            <p:nvSpPr>
              <p:cNvPr id="8" name="Oval 31"/>
              <p:cNvSpPr>
                <a:spLocks noChangeAspect="1" noChangeArrowheads="1"/>
              </p:cNvSpPr>
              <p:nvPr/>
            </p:nvSpPr>
            <p:spPr bwMode="auto">
              <a:xfrm>
                <a:off x="4374" y="3837"/>
                <a:ext cx="494" cy="319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754" name="Freeform 32"/>
              <p:cNvSpPr>
                <a:spLocks noChangeAspect="1"/>
              </p:cNvSpPr>
              <p:nvPr/>
            </p:nvSpPr>
            <p:spPr bwMode="auto">
              <a:xfrm>
                <a:off x="4445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5" name="Freeform 33"/>
              <p:cNvSpPr>
                <a:spLocks noChangeAspect="1"/>
              </p:cNvSpPr>
              <p:nvPr/>
            </p:nvSpPr>
            <p:spPr bwMode="auto">
              <a:xfrm flipH="1">
                <a:off x="4629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6" name="Freeform 34"/>
              <p:cNvSpPr>
                <a:spLocks noChangeAspect="1"/>
              </p:cNvSpPr>
              <p:nvPr/>
            </p:nvSpPr>
            <p:spPr bwMode="auto">
              <a:xfrm>
                <a:off x="4446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7" name="Freeform 35"/>
              <p:cNvSpPr>
                <a:spLocks noChangeAspect="1"/>
              </p:cNvSpPr>
              <p:nvPr/>
            </p:nvSpPr>
            <p:spPr bwMode="auto">
              <a:xfrm flipH="1">
                <a:off x="4681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8" name="Freeform 36"/>
              <p:cNvSpPr>
                <a:spLocks noChangeAspect="1"/>
              </p:cNvSpPr>
              <p:nvPr/>
            </p:nvSpPr>
            <p:spPr bwMode="auto">
              <a:xfrm>
                <a:off x="4504" y="3862"/>
                <a:ext cx="275" cy="273"/>
              </a:xfrm>
              <a:custGeom>
                <a:avLst/>
                <a:gdLst>
                  <a:gd name="T0" fmla="*/ 0 w 1563"/>
                  <a:gd name="T1" fmla="*/ 0 h 1554"/>
                  <a:gd name="T2" fmla="*/ 0 w 1563"/>
                  <a:gd name="T3" fmla="*/ 0 h 1554"/>
                  <a:gd name="T4" fmla="*/ 0 w 1563"/>
                  <a:gd name="T5" fmla="*/ 0 h 1554"/>
                  <a:gd name="T6" fmla="*/ 0 w 1563"/>
                  <a:gd name="T7" fmla="*/ 0 h 1554"/>
                  <a:gd name="T8" fmla="*/ 0 w 1563"/>
                  <a:gd name="T9" fmla="*/ 0 h 1554"/>
                  <a:gd name="T10" fmla="*/ 0 w 1563"/>
                  <a:gd name="T11" fmla="*/ 0 h 1554"/>
                  <a:gd name="T12" fmla="*/ 0 w 1563"/>
                  <a:gd name="T13" fmla="*/ 0 h 1554"/>
                  <a:gd name="T14" fmla="*/ 0 w 1563"/>
                  <a:gd name="T15" fmla="*/ 0 h 1554"/>
                  <a:gd name="T16" fmla="*/ 0 w 1563"/>
                  <a:gd name="T17" fmla="*/ 0 h 1554"/>
                  <a:gd name="T18" fmla="*/ 0 w 1563"/>
                  <a:gd name="T19" fmla="*/ 0 h 1554"/>
                  <a:gd name="T20" fmla="*/ 0 w 1563"/>
                  <a:gd name="T21" fmla="*/ 0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3"/>
                  <a:gd name="T34" fmla="*/ 0 h 1554"/>
                  <a:gd name="T35" fmla="*/ 1563 w 1563"/>
                  <a:gd name="T36" fmla="*/ 1554 h 15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9763" y="1340768"/>
            <a:ext cx="39608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888" y="4652963"/>
            <a:ext cx="374491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4450"/>
            <a:ext cx="84613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1684" y="188913"/>
            <a:ext cx="5038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Бронхиальная астма и ОРВИ</a:t>
            </a:r>
            <a:endParaRPr lang="ru-RU" altLang="ru-RU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08534" y="944563"/>
            <a:ext cx="73025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ОРВИ занимают первое место в структуре детской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заболеваемости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207196" y="4953000"/>
            <a:ext cx="3402013" cy="1143000"/>
            <a:chOff x="1134" y="3456"/>
            <a:chExt cx="2411" cy="720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1242" y="3600"/>
              <a:ext cx="162" cy="144"/>
            </a:xfrm>
            <a:prstGeom prst="rect">
              <a:avLst/>
            </a:prstGeom>
            <a:solidFill>
              <a:srgbClr val="E5271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1242" y="3840"/>
              <a:ext cx="162" cy="144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1581" y="3552"/>
              <a:ext cx="176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ru-RU" altLang="ru-RU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Вирусы обнаружены</a:t>
              </a:r>
              <a:endParaRPr lang="en-US" alt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1553" y="3792"/>
              <a:ext cx="19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ru-RU" altLang="ru-RU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Вирусы не обнаружены</a:t>
              </a:r>
              <a:endParaRPr lang="en-US" alt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1134" y="3456"/>
              <a:ext cx="2376" cy="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84659" y="2276475"/>
            <a:ext cx="3038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Дети дошкольного возраста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7531546" y="2270125"/>
            <a:ext cx="1163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Взрослые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7944296" y="6461125"/>
            <a:ext cx="1474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ru-RU" sz="14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Johnston SL </a:t>
            </a:r>
            <a:r>
              <a:rPr lang="ru-RU" altLang="ru-RU" sz="14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1995 </a:t>
            </a:r>
            <a:endParaRPr lang="en-GB" altLang="ru-RU" sz="1400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546640"/>
              </p:ext>
            </p:extLst>
          </p:nvPr>
        </p:nvGraphicFramePr>
        <p:xfrm>
          <a:off x="3615184" y="2781300"/>
          <a:ext cx="2938462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r:id="rId3" imgW="3304318" imgH="2097206" progId="Excel.Chart.8">
                  <p:embed/>
                </p:oleObj>
              </mc:Choice>
              <mc:Fallback>
                <p:oleObj r:id="rId3" imgW="3304318" imgH="209720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184" y="2781300"/>
                        <a:ext cx="2938462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139256"/>
              </p:ext>
            </p:extLst>
          </p:nvPr>
        </p:nvGraphicFramePr>
        <p:xfrm>
          <a:off x="6669534" y="2762250"/>
          <a:ext cx="2938462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r:id="rId5" imgW="3304318" imgH="2097206" progId="Excel.Chart.8">
                  <p:embed/>
                </p:oleObj>
              </mc:Choice>
              <mc:Fallback>
                <p:oleObj r:id="rId5" imgW="3304318" imgH="209720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534" y="2762250"/>
                        <a:ext cx="2938462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641134"/>
              </p:ext>
            </p:extLst>
          </p:nvPr>
        </p:nvGraphicFramePr>
        <p:xfrm>
          <a:off x="630684" y="2770188"/>
          <a:ext cx="2879725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r:id="rId7" imgW="3237257" imgH="2091109" progId="Excel.Chart.8">
                  <p:embed/>
                </p:oleObj>
              </mc:Choice>
              <mc:Fallback>
                <p:oleObj r:id="rId7" imgW="3237257" imgH="209110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684" y="2770188"/>
                        <a:ext cx="2879725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684659" y="2276475"/>
            <a:ext cx="3038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Дети дошкольного возраста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859659" y="2276475"/>
            <a:ext cx="278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Дети школьного возраста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1148209" y="1196975"/>
            <a:ext cx="85725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61470" y="705841"/>
            <a:ext cx="5162550" cy="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1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0075" y="224408"/>
            <a:ext cx="9258300" cy="83099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Продукция ИФН-</a:t>
            </a:r>
            <a:r>
              <a:rPr lang="en-US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sym typeface="Symbol" pitchFamily="18" charset="2"/>
              </a:rPr>
              <a:t>, ИФН-</a:t>
            </a:r>
            <a:r>
              <a:rPr lang="en-GB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sym typeface="Symbol" pitchFamily="18" charset="2"/>
              </a:rPr>
              <a:t> и ИФН-</a:t>
            </a:r>
            <a:r>
              <a:rPr lang="en-US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sym typeface="Symbol" pitchFamily="18" charset="2"/>
              </a:rPr>
              <a:t> у больных  </a:t>
            </a:r>
            <a:endParaRPr lang="ru-RU" alt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sym typeface="Symbol" pitchFamily="18" charset="2"/>
            </a:endParaRPr>
          </a:p>
          <a:p>
            <a:pPr algn="ctr" eaLnBrk="0" hangingPunct="0"/>
            <a:r>
              <a:rPr lang="ru-RU" alt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sym typeface="Symbol" pitchFamily="18" charset="2"/>
              </a:rPr>
              <a:t>бронхиальной 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sym typeface="Symbol" pitchFamily="18" charset="2"/>
              </a:rPr>
              <a:t>астмой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363538" y="3060576"/>
            <a:ext cx="17145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Candara" panose="020E0502030303020204" pitchFamily="34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428626" y="5597624"/>
            <a:ext cx="152876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Candara" panose="020E0502030303020204" pitchFamily="34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 flipV="1">
            <a:off x="363538" y="1988840"/>
            <a:ext cx="171450" cy="17569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Candara" panose="020E0502030303020204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37728" y="2708920"/>
            <a:ext cx="92583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Эпителиальные клетки больных бронхиальной астмой, инфицированные </a:t>
            </a:r>
            <a:r>
              <a:rPr lang="ru-RU" altLang="ru-RU" sz="2000" dirty="0" err="1">
                <a:solidFill>
                  <a:srgbClr val="FFFF00"/>
                </a:solidFill>
                <a:latin typeface="Candara" panose="020E0502030303020204" pitchFamily="34" charset="0"/>
              </a:rPr>
              <a:t>риновирусом</a:t>
            </a:r>
            <a:r>
              <a:rPr lang="en-US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16 </a:t>
            </a:r>
            <a:r>
              <a:rPr lang="en-US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ex vivo</a:t>
            </a:r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,</a:t>
            </a:r>
            <a:r>
              <a:rPr lang="en-US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продуцировали пониженный уровень ИФН-</a:t>
            </a:r>
            <a:r>
              <a:rPr lang="en-GB" altLang="ru-RU" sz="2000" dirty="0">
                <a:solidFill>
                  <a:srgbClr val="FFFF00"/>
                </a:solidFill>
                <a:latin typeface="Candara" panose="020E0502030303020204" pitchFamily="34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  <a:sym typeface="Symbol" pitchFamily="18" charset="2"/>
              </a:rPr>
              <a:t> по сравнению со здоровыми индивидуумами </a:t>
            </a:r>
            <a:r>
              <a:rPr lang="en-US" altLang="ru-RU" sz="2000" dirty="0" smtClean="0">
                <a:solidFill>
                  <a:srgbClr val="FFFF00"/>
                </a:solidFill>
                <a:latin typeface="Candara" panose="020E0502030303020204" pitchFamily="34" charset="0"/>
                <a:sym typeface="Symbol" pitchFamily="18" charset="2"/>
              </a:rPr>
              <a:t>		</a:t>
            </a:r>
            <a:r>
              <a:rPr lang="ru-RU" altLang="ru-RU" sz="20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en-GB" altLang="ru-RU" sz="1400" i="1" dirty="0" err="1">
                <a:solidFill>
                  <a:srgbClr val="FFFF00"/>
                </a:solidFill>
                <a:latin typeface="Candara" panose="020E0502030303020204" pitchFamily="34" charset="0"/>
              </a:rPr>
              <a:t>P.Wark</a:t>
            </a:r>
            <a:r>
              <a:rPr lang="en-GB" altLang="ru-RU" sz="1400" i="1" dirty="0">
                <a:solidFill>
                  <a:srgbClr val="FFFF00"/>
                </a:solidFill>
                <a:latin typeface="Candara" panose="020E0502030303020204" pitchFamily="34" charset="0"/>
              </a:rPr>
              <a:t> et al </a:t>
            </a:r>
            <a:r>
              <a:rPr lang="en-GB" altLang="ru-RU" sz="1400" i="1" dirty="0" err="1">
                <a:solidFill>
                  <a:srgbClr val="FFFF00"/>
                </a:solidFill>
                <a:latin typeface="Candara" panose="020E0502030303020204" pitchFamily="34" charset="0"/>
              </a:rPr>
              <a:t>J.Exp</a:t>
            </a:r>
            <a:r>
              <a:rPr lang="en-GB" altLang="ru-RU" sz="1400" i="1" dirty="0">
                <a:solidFill>
                  <a:srgbClr val="FFFF00"/>
                </a:solidFill>
                <a:latin typeface="Candara" panose="020E0502030303020204" pitchFamily="34" charset="0"/>
              </a:rPr>
              <a:t>. Med., 2005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85800" y="5301208"/>
            <a:ext cx="9172575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При риновирусной инфекции у больных бронхиальной астмой наблюдается пониженный уровень секреции </a:t>
            </a:r>
            <a:r>
              <a:rPr lang="en-US" altLang="ru-RU" sz="2000" dirty="0">
                <a:solidFill>
                  <a:srgbClr val="FFFF00"/>
                </a:solidFill>
                <a:latin typeface="Candara" panose="020E0502030303020204" pitchFamily="34" charset="0"/>
                <a:cs typeface="Times New Roman" pitchFamily="18" charset="0"/>
              </a:rPr>
              <a:t>IFN-</a:t>
            </a:r>
            <a:r>
              <a:rPr lang="en-US" altLang="ru-RU" sz="2000" dirty="0">
                <a:solidFill>
                  <a:srgbClr val="FFFF00"/>
                </a:solidFill>
                <a:latin typeface="Candara" panose="020E0502030303020204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altLang="ru-RU" sz="2000" dirty="0">
                <a:solidFill>
                  <a:srgbClr val="FFFF00"/>
                </a:solidFill>
                <a:latin typeface="Candara" panose="020E0502030303020204" pitchFamily="34" charset="0"/>
                <a:cs typeface="Times New Roman" pitchFamily="18" charset="0"/>
              </a:rPr>
              <a:t>  </a:t>
            </a:r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в БАЛ и клетках респираторного </a:t>
            </a:r>
          </a:p>
          <a:p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эпителия              			</a:t>
            </a:r>
            <a:r>
              <a:rPr lang="en-US" altLang="ru-RU" sz="20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		</a:t>
            </a:r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	</a:t>
            </a:r>
            <a:r>
              <a:rPr lang="en-GB" altLang="ru-RU" sz="1400" i="1" dirty="0" err="1">
                <a:solidFill>
                  <a:srgbClr val="FFFF00"/>
                </a:solidFill>
                <a:latin typeface="Candara" panose="020E0502030303020204" pitchFamily="34" charset="0"/>
              </a:rPr>
              <a:t>M.Contoli</a:t>
            </a:r>
            <a:r>
              <a:rPr lang="en-GB" altLang="ru-RU" sz="1400" i="1" dirty="0">
                <a:solidFill>
                  <a:srgbClr val="FFFF00"/>
                </a:solidFill>
                <a:latin typeface="Candara" panose="020E0502030303020204" pitchFamily="34" charset="0"/>
              </a:rPr>
              <a:t> et al </a:t>
            </a:r>
            <a:r>
              <a:rPr lang="en-US" altLang="ru-RU" sz="1400" i="1" dirty="0">
                <a:solidFill>
                  <a:srgbClr val="FFFF00"/>
                </a:solidFill>
                <a:latin typeface="Candara" panose="020E0502030303020204" pitchFamily="34" charset="0"/>
              </a:rPr>
              <a:t>Nat. Med., 2006</a:t>
            </a:r>
            <a:endParaRPr lang="en-GB" altLang="ru-RU" sz="1400" i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17140" y="1486421"/>
            <a:ext cx="102870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В </a:t>
            </a:r>
            <a:r>
              <a:rPr lang="ru-RU" altLang="ru-RU" sz="2000" dirty="0" err="1">
                <a:solidFill>
                  <a:srgbClr val="FFFF00"/>
                </a:solidFill>
                <a:latin typeface="Candara" panose="020E0502030303020204" pitchFamily="34" charset="0"/>
              </a:rPr>
              <a:t>мононуклеарных</a:t>
            </a:r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 клетках периферической крови больных бронхиальной </a:t>
            </a:r>
          </a:p>
          <a:p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астмой, инфицированных РСВ </a:t>
            </a:r>
            <a:r>
              <a:rPr lang="en-US" altLang="ru-RU" sz="2000" i="1" dirty="0">
                <a:solidFill>
                  <a:srgbClr val="FFFF00"/>
                </a:solidFill>
                <a:latin typeface="Candara" panose="020E0502030303020204" pitchFamily="34" charset="0"/>
              </a:rPr>
              <a:t>ex vivo</a:t>
            </a:r>
            <a:r>
              <a:rPr lang="en-US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,</a:t>
            </a:r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 снижена продукция ИФН-</a:t>
            </a:r>
            <a:r>
              <a:rPr lang="en-US" altLang="ru-RU" sz="2000" dirty="0">
                <a:solidFill>
                  <a:srgbClr val="FFFF00"/>
                </a:solidFill>
                <a:latin typeface="Candara" panose="020E0502030303020204" pitchFamily="34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 по </a:t>
            </a:r>
            <a:endParaRPr lang="en-US" altLang="ru-RU" sz="2000" dirty="0"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сравнению со здоровым контролем </a:t>
            </a:r>
            <a:r>
              <a:rPr lang="en-US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		</a:t>
            </a:r>
            <a:r>
              <a:rPr lang="en-GB" altLang="ru-RU" sz="1400" i="1" dirty="0" smtClean="0">
                <a:solidFill>
                  <a:srgbClr val="FFFF00"/>
                </a:solidFill>
                <a:latin typeface="Candara" panose="020E0502030303020204" pitchFamily="34" charset="0"/>
                <a:cs typeface="Times New Roman" pitchFamily="18" charset="0"/>
              </a:rPr>
              <a:t>K</a:t>
            </a:r>
            <a:r>
              <a:rPr lang="en-GB" altLang="ru-RU" sz="1400" i="1" dirty="0">
                <a:solidFill>
                  <a:srgbClr val="FFFF00"/>
                </a:solidFill>
                <a:latin typeface="Candara" panose="020E0502030303020204" pitchFamily="34" charset="0"/>
                <a:cs typeface="Times New Roman" pitchFamily="18" charset="0"/>
              </a:rPr>
              <a:t>. </a:t>
            </a:r>
            <a:r>
              <a:rPr lang="en-GB" altLang="ru-RU" sz="1400" i="1" dirty="0" err="1">
                <a:solidFill>
                  <a:srgbClr val="FFFF00"/>
                </a:solidFill>
                <a:latin typeface="Candara" panose="020E0502030303020204" pitchFamily="34" charset="0"/>
                <a:cs typeface="Times New Roman" pitchFamily="18" charset="0"/>
              </a:rPr>
              <a:t>Gehlhar</a:t>
            </a:r>
            <a:r>
              <a:rPr lang="en-GB" altLang="ru-RU" sz="1400" i="1" dirty="0">
                <a:solidFill>
                  <a:srgbClr val="FFFF00"/>
                </a:solidFill>
                <a:latin typeface="Candara" panose="020E0502030303020204" pitchFamily="34" charset="0"/>
                <a:cs typeface="Times New Roman" pitchFamily="18" charset="0"/>
              </a:rPr>
              <a:t> et al </a:t>
            </a:r>
            <a:r>
              <a:rPr lang="en-GB" altLang="ru-RU" sz="1400" i="1" dirty="0" err="1">
                <a:solidFill>
                  <a:srgbClr val="FFFF00"/>
                </a:solidFill>
                <a:latin typeface="Candara" panose="020E0502030303020204" pitchFamily="34" charset="0"/>
                <a:cs typeface="Times New Roman" pitchFamily="18" charset="0"/>
              </a:rPr>
              <a:t>Clin</a:t>
            </a:r>
            <a:r>
              <a:rPr lang="en-GB" altLang="ru-RU" sz="1400" i="1" dirty="0">
                <a:solidFill>
                  <a:srgbClr val="FFFF00"/>
                </a:solidFill>
                <a:latin typeface="Candara" panose="020E0502030303020204" pitchFamily="34" charset="0"/>
                <a:cs typeface="Times New Roman" pitchFamily="18" charset="0"/>
              </a:rPr>
              <a:t>. Exp. Allergy., 2006</a:t>
            </a:r>
            <a:r>
              <a:rPr lang="en-GB" altLang="ru-RU" sz="2000" i="1" dirty="0">
                <a:solidFill>
                  <a:srgbClr val="FFFF00"/>
                </a:solidFill>
                <a:latin typeface="Candara" panose="020E0502030303020204" pitchFamily="34" charset="0"/>
                <a:cs typeface="Times New Roman" pitchFamily="18" charset="0"/>
              </a:rPr>
              <a:t> </a:t>
            </a: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390525" y="188640"/>
            <a:ext cx="685800" cy="457200"/>
            <a:chOff x="5804" y="3832"/>
            <a:chExt cx="532" cy="344"/>
          </a:xfrm>
        </p:grpSpPr>
        <p:grpSp>
          <p:nvGrpSpPr>
            <p:cNvPr id="17419" name="Group 11"/>
            <p:cNvGrpSpPr>
              <a:grpSpLocks noChangeAspect="1"/>
            </p:cNvGrpSpPr>
            <p:nvPr/>
          </p:nvGrpSpPr>
          <p:grpSpPr bwMode="auto">
            <a:xfrm>
              <a:off x="5909" y="3948"/>
              <a:ext cx="379" cy="228"/>
              <a:chOff x="5216" y="2956"/>
              <a:chExt cx="356" cy="273"/>
            </a:xfrm>
          </p:grpSpPr>
          <p:sp>
            <p:nvSpPr>
              <p:cNvPr id="17420" name="Freeform 12"/>
              <p:cNvSpPr>
                <a:spLocks noChangeAspect="1"/>
              </p:cNvSpPr>
              <p:nvPr/>
            </p:nvSpPr>
            <p:spPr bwMode="auto">
              <a:xfrm>
                <a:off x="5216" y="3014"/>
                <a:ext cx="172" cy="202"/>
              </a:xfrm>
              <a:custGeom>
                <a:avLst/>
                <a:gdLst>
                  <a:gd name="T0" fmla="*/ 0 w 978"/>
                  <a:gd name="T1" fmla="*/ 201 h 1151"/>
                  <a:gd name="T2" fmla="*/ 750 w 978"/>
                  <a:gd name="T3" fmla="*/ 309 h 1151"/>
                  <a:gd name="T4" fmla="*/ 753 w 978"/>
                  <a:gd name="T5" fmla="*/ 1149 h 1151"/>
                  <a:gd name="T6" fmla="*/ 978 w 978"/>
                  <a:gd name="T7" fmla="*/ 1151 h 1151"/>
                  <a:gd name="T8" fmla="*/ 975 w 978"/>
                  <a:gd name="T9" fmla="*/ 141 h 1151"/>
                  <a:gd name="T10" fmla="*/ 0 w 978"/>
                  <a:gd name="T11" fmla="*/ 0 h 1151"/>
                  <a:gd name="T12" fmla="*/ 0 w 978"/>
                  <a:gd name="T13" fmla="*/ 201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1" name="Freeform 13"/>
              <p:cNvSpPr>
                <a:spLocks noChangeAspect="1"/>
              </p:cNvSpPr>
              <p:nvPr/>
            </p:nvSpPr>
            <p:spPr bwMode="auto">
              <a:xfrm flipH="1">
                <a:off x="5400" y="3014"/>
                <a:ext cx="172" cy="202"/>
              </a:xfrm>
              <a:custGeom>
                <a:avLst/>
                <a:gdLst>
                  <a:gd name="T0" fmla="*/ 0 w 978"/>
                  <a:gd name="T1" fmla="*/ 201 h 1151"/>
                  <a:gd name="T2" fmla="*/ 750 w 978"/>
                  <a:gd name="T3" fmla="*/ 309 h 1151"/>
                  <a:gd name="T4" fmla="*/ 753 w 978"/>
                  <a:gd name="T5" fmla="*/ 1149 h 1151"/>
                  <a:gd name="T6" fmla="*/ 978 w 978"/>
                  <a:gd name="T7" fmla="*/ 1151 h 1151"/>
                  <a:gd name="T8" fmla="*/ 975 w 978"/>
                  <a:gd name="T9" fmla="*/ 141 h 1151"/>
                  <a:gd name="T10" fmla="*/ 0 w 978"/>
                  <a:gd name="T11" fmla="*/ 0 h 1151"/>
                  <a:gd name="T12" fmla="*/ 0 w 978"/>
                  <a:gd name="T13" fmla="*/ 201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2" name="Freeform 14"/>
              <p:cNvSpPr>
                <a:spLocks noChangeAspect="1"/>
              </p:cNvSpPr>
              <p:nvPr/>
            </p:nvSpPr>
            <p:spPr bwMode="auto">
              <a:xfrm>
                <a:off x="5217" y="3064"/>
                <a:ext cx="117" cy="51"/>
              </a:xfrm>
              <a:custGeom>
                <a:avLst/>
                <a:gdLst>
                  <a:gd name="T0" fmla="*/ 0 w 668"/>
                  <a:gd name="T1" fmla="*/ 201 h 291"/>
                  <a:gd name="T2" fmla="*/ 668 w 668"/>
                  <a:gd name="T3" fmla="*/ 291 h 291"/>
                  <a:gd name="T4" fmla="*/ 668 w 668"/>
                  <a:gd name="T5" fmla="*/ 93 h 291"/>
                  <a:gd name="T6" fmla="*/ 0 w 668"/>
                  <a:gd name="T7" fmla="*/ 0 h 291"/>
                  <a:gd name="T8" fmla="*/ 0 w 668"/>
                  <a:gd name="T9" fmla="*/ 20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3" name="Freeform 15"/>
              <p:cNvSpPr>
                <a:spLocks noChangeAspect="1"/>
              </p:cNvSpPr>
              <p:nvPr/>
            </p:nvSpPr>
            <p:spPr bwMode="auto">
              <a:xfrm flipH="1">
                <a:off x="5452" y="3064"/>
                <a:ext cx="117" cy="51"/>
              </a:xfrm>
              <a:custGeom>
                <a:avLst/>
                <a:gdLst>
                  <a:gd name="T0" fmla="*/ 0 w 668"/>
                  <a:gd name="T1" fmla="*/ 201 h 291"/>
                  <a:gd name="T2" fmla="*/ 668 w 668"/>
                  <a:gd name="T3" fmla="*/ 291 h 291"/>
                  <a:gd name="T4" fmla="*/ 668 w 668"/>
                  <a:gd name="T5" fmla="*/ 93 h 291"/>
                  <a:gd name="T6" fmla="*/ 0 w 668"/>
                  <a:gd name="T7" fmla="*/ 0 h 291"/>
                  <a:gd name="T8" fmla="*/ 0 w 668"/>
                  <a:gd name="T9" fmla="*/ 20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4" name="Freeform 16"/>
              <p:cNvSpPr>
                <a:spLocks noChangeAspect="1"/>
              </p:cNvSpPr>
              <p:nvPr/>
            </p:nvSpPr>
            <p:spPr bwMode="auto">
              <a:xfrm>
                <a:off x="5275" y="2956"/>
                <a:ext cx="275" cy="273"/>
              </a:xfrm>
              <a:custGeom>
                <a:avLst/>
                <a:gdLst>
                  <a:gd name="T0" fmla="*/ 0 w 1563"/>
                  <a:gd name="T1" fmla="*/ 279 h 1554"/>
                  <a:gd name="T2" fmla="*/ 30 w 1563"/>
                  <a:gd name="T3" fmla="*/ 320 h 1554"/>
                  <a:gd name="T4" fmla="*/ 273 w 1563"/>
                  <a:gd name="T5" fmla="*/ 321 h 1554"/>
                  <a:gd name="T6" fmla="*/ 441 w 1563"/>
                  <a:gd name="T7" fmla="*/ 180 h 1554"/>
                  <a:gd name="T8" fmla="*/ 1362 w 1563"/>
                  <a:gd name="T9" fmla="*/ 651 h 1554"/>
                  <a:gd name="T10" fmla="*/ 48 w 1563"/>
                  <a:gd name="T11" fmla="*/ 1185 h 1554"/>
                  <a:gd name="T12" fmla="*/ 1482 w 1563"/>
                  <a:gd name="T13" fmla="*/ 1092 h 1554"/>
                  <a:gd name="T14" fmla="*/ 189 w 1563"/>
                  <a:gd name="T15" fmla="*/ 1176 h 1554"/>
                  <a:gd name="T16" fmla="*/ 1527 w 1563"/>
                  <a:gd name="T17" fmla="*/ 681 h 1554"/>
                  <a:gd name="T18" fmla="*/ 885 w 1563"/>
                  <a:gd name="T19" fmla="*/ 75 h 1554"/>
                  <a:gd name="T20" fmla="*/ 0 w 1563"/>
                  <a:gd name="T21" fmla="*/ 279 h 1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25" name="Group 17"/>
            <p:cNvGrpSpPr>
              <a:grpSpLocks noChangeAspect="1"/>
            </p:cNvGrpSpPr>
            <p:nvPr/>
          </p:nvGrpSpPr>
          <p:grpSpPr bwMode="auto">
            <a:xfrm>
              <a:off x="5804" y="3832"/>
              <a:ext cx="532" cy="344"/>
              <a:chOff x="4374" y="3837"/>
              <a:chExt cx="494" cy="319"/>
            </a:xfrm>
          </p:grpSpPr>
          <p:sp>
            <p:nvSpPr>
              <p:cNvPr id="17426" name="Oval 18"/>
              <p:cNvSpPr>
                <a:spLocks noChangeAspect="1" noChangeArrowheads="1"/>
              </p:cNvSpPr>
              <p:nvPr/>
            </p:nvSpPr>
            <p:spPr bwMode="auto">
              <a:xfrm>
                <a:off x="4374" y="3837"/>
                <a:ext cx="494" cy="319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7" name="Freeform 19"/>
              <p:cNvSpPr>
                <a:spLocks noChangeAspect="1"/>
              </p:cNvSpPr>
              <p:nvPr/>
            </p:nvSpPr>
            <p:spPr bwMode="auto">
              <a:xfrm>
                <a:off x="4445" y="3920"/>
                <a:ext cx="172" cy="202"/>
              </a:xfrm>
              <a:custGeom>
                <a:avLst/>
                <a:gdLst>
                  <a:gd name="T0" fmla="*/ 0 w 978"/>
                  <a:gd name="T1" fmla="*/ 201 h 1151"/>
                  <a:gd name="T2" fmla="*/ 750 w 978"/>
                  <a:gd name="T3" fmla="*/ 309 h 1151"/>
                  <a:gd name="T4" fmla="*/ 753 w 978"/>
                  <a:gd name="T5" fmla="*/ 1149 h 1151"/>
                  <a:gd name="T6" fmla="*/ 978 w 978"/>
                  <a:gd name="T7" fmla="*/ 1151 h 1151"/>
                  <a:gd name="T8" fmla="*/ 975 w 978"/>
                  <a:gd name="T9" fmla="*/ 141 h 1151"/>
                  <a:gd name="T10" fmla="*/ 0 w 978"/>
                  <a:gd name="T11" fmla="*/ 0 h 1151"/>
                  <a:gd name="T12" fmla="*/ 0 w 978"/>
                  <a:gd name="T13" fmla="*/ 201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8" name="Freeform 20"/>
              <p:cNvSpPr>
                <a:spLocks noChangeAspect="1"/>
              </p:cNvSpPr>
              <p:nvPr/>
            </p:nvSpPr>
            <p:spPr bwMode="auto">
              <a:xfrm flipH="1">
                <a:off x="4629" y="3920"/>
                <a:ext cx="172" cy="202"/>
              </a:xfrm>
              <a:custGeom>
                <a:avLst/>
                <a:gdLst>
                  <a:gd name="T0" fmla="*/ 0 w 978"/>
                  <a:gd name="T1" fmla="*/ 201 h 1151"/>
                  <a:gd name="T2" fmla="*/ 750 w 978"/>
                  <a:gd name="T3" fmla="*/ 309 h 1151"/>
                  <a:gd name="T4" fmla="*/ 753 w 978"/>
                  <a:gd name="T5" fmla="*/ 1149 h 1151"/>
                  <a:gd name="T6" fmla="*/ 978 w 978"/>
                  <a:gd name="T7" fmla="*/ 1151 h 1151"/>
                  <a:gd name="T8" fmla="*/ 975 w 978"/>
                  <a:gd name="T9" fmla="*/ 141 h 1151"/>
                  <a:gd name="T10" fmla="*/ 0 w 978"/>
                  <a:gd name="T11" fmla="*/ 0 h 1151"/>
                  <a:gd name="T12" fmla="*/ 0 w 978"/>
                  <a:gd name="T13" fmla="*/ 201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9" name="Freeform 21"/>
              <p:cNvSpPr>
                <a:spLocks noChangeAspect="1"/>
              </p:cNvSpPr>
              <p:nvPr/>
            </p:nvSpPr>
            <p:spPr bwMode="auto">
              <a:xfrm>
                <a:off x="4446" y="3970"/>
                <a:ext cx="117" cy="51"/>
              </a:xfrm>
              <a:custGeom>
                <a:avLst/>
                <a:gdLst>
                  <a:gd name="T0" fmla="*/ 0 w 668"/>
                  <a:gd name="T1" fmla="*/ 201 h 291"/>
                  <a:gd name="T2" fmla="*/ 668 w 668"/>
                  <a:gd name="T3" fmla="*/ 291 h 291"/>
                  <a:gd name="T4" fmla="*/ 668 w 668"/>
                  <a:gd name="T5" fmla="*/ 93 h 291"/>
                  <a:gd name="T6" fmla="*/ 0 w 668"/>
                  <a:gd name="T7" fmla="*/ 0 h 291"/>
                  <a:gd name="T8" fmla="*/ 0 w 668"/>
                  <a:gd name="T9" fmla="*/ 20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0" name="Freeform 22"/>
              <p:cNvSpPr>
                <a:spLocks noChangeAspect="1"/>
              </p:cNvSpPr>
              <p:nvPr/>
            </p:nvSpPr>
            <p:spPr bwMode="auto">
              <a:xfrm flipH="1">
                <a:off x="4681" y="3970"/>
                <a:ext cx="117" cy="51"/>
              </a:xfrm>
              <a:custGeom>
                <a:avLst/>
                <a:gdLst>
                  <a:gd name="T0" fmla="*/ 0 w 668"/>
                  <a:gd name="T1" fmla="*/ 201 h 291"/>
                  <a:gd name="T2" fmla="*/ 668 w 668"/>
                  <a:gd name="T3" fmla="*/ 291 h 291"/>
                  <a:gd name="T4" fmla="*/ 668 w 668"/>
                  <a:gd name="T5" fmla="*/ 93 h 291"/>
                  <a:gd name="T6" fmla="*/ 0 w 668"/>
                  <a:gd name="T7" fmla="*/ 0 h 291"/>
                  <a:gd name="T8" fmla="*/ 0 w 668"/>
                  <a:gd name="T9" fmla="*/ 20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1" name="Freeform 23"/>
              <p:cNvSpPr>
                <a:spLocks noChangeAspect="1"/>
              </p:cNvSpPr>
              <p:nvPr/>
            </p:nvSpPr>
            <p:spPr bwMode="auto">
              <a:xfrm>
                <a:off x="4504" y="3862"/>
                <a:ext cx="275" cy="273"/>
              </a:xfrm>
              <a:custGeom>
                <a:avLst/>
                <a:gdLst>
                  <a:gd name="T0" fmla="*/ 0 w 1563"/>
                  <a:gd name="T1" fmla="*/ 279 h 1554"/>
                  <a:gd name="T2" fmla="*/ 30 w 1563"/>
                  <a:gd name="T3" fmla="*/ 320 h 1554"/>
                  <a:gd name="T4" fmla="*/ 273 w 1563"/>
                  <a:gd name="T5" fmla="*/ 321 h 1554"/>
                  <a:gd name="T6" fmla="*/ 441 w 1563"/>
                  <a:gd name="T7" fmla="*/ 180 h 1554"/>
                  <a:gd name="T8" fmla="*/ 1362 w 1563"/>
                  <a:gd name="T9" fmla="*/ 651 h 1554"/>
                  <a:gd name="T10" fmla="*/ 48 w 1563"/>
                  <a:gd name="T11" fmla="*/ 1185 h 1554"/>
                  <a:gd name="T12" fmla="*/ 1482 w 1563"/>
                  <a:gd name="T13" fmla="*/ 1092 h 1554"/>
                  <a:gd name="T14" fmla="*/ 189 w 1563"/>
                  <a:gd name="T15" fmla="*/ 1176 h 1554"/>
                  <a:gd name="T16" fmla="*/ 1527 w 1563"/>
                  <a:gd name="T17" fmla="*/ 681 h 1554"/>
                  <a:gd name="T18" fmla="*/ 885 w 1563"/>
                  <a:gd name="T19" fmla="*/ 75 h 1554"/>
                  <a:gd name="T20" fmla="*/ 0 w 1563"/>
                  <a:gd name="T21" fmla="*/ 279 h 1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FF0066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446" y="1151033"/>
            <a:ext cx="5162550" cy="11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43905" y="4069521"/>
            <a:ext cx="9145016" cy="1015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Уровень сывороточного ИФН-</a:t>
            </a:r>
            <a:r>
              <a:rPr lang="el-GR" altLang="ru-RU" sz="20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γ</a:t>
            </a:r>
            <a:r>
              <a:rPr lang="ru-RU" altLang="ru-RU" sz="2000" smtClean="0">
                <a:solidFill>
                  <a:srgbClr val="FFFF00"/>
                </a:solidFill>
                <a:latin typeface="Candara" panose="020E0502030303020204" pitchFamily="34" charset="0"/>
              </a:rPr>
              <a:t> был значительно понижен </a:t>
            </a:r>
            <a:r>
              <a:rPr lang="ru-RU" altLang="ru-RU" sz="20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у детей с тяжелыми прис</a:t>
            </a:r>
            <a:r>
              <a:rPr lang="ru-RU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т</a:t>
            </a:r>
            <a:r>
              <a:rPr lang="ru-RU" altLang="ru-RU" sz="20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упами бронхиальной астмы, вызванными ОРВИ</a:t>
            </a:r>
            <a:r>
              <a:rPr lang="en-US" alt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		</a:t>
            </a:r>
            <a:r>
              <a:rPr lang="en-US" altLang="ru-RU" sz="20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							</a:t>
            </a:r>
            <a:r>
              <a:rPr lang="en-US" altLang="ru-RU" sz="14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Kato et al </a:t>
            </a:r>
            <a:r>
              <a:rPr lang="de-DE" altLang="ru-RU" sz="1400" dirty="0" err="1" smtClean="0">
                <a:solidFill>
                  <a:srgbClr val="FFFF00"/>
                </a:solidFill>
                <a:latin typeface="Candara" panose="020E0502030303020204" pitchFamily="34" charset="0"/>
              </a:rPr>
              <a:t>Int</a:t>
            </a:r>
            <a:r>
              <a:rPr lang="de-DE" altLang="ru-RU" sz="14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de-DE" altLang="ru-RU" sz="1400" dirty="0" err="1">
                <a:solidFill>
                  <a:srgbClr val="FFFF00"/>
                </a:solidFill>
                <a:latin typeface="Candara" panose="020E0502030303020204" pitchFamily="34" charset="0"/>
              </a:rPr>
              <a:t>Arch</a:t>
            </a:r>
            <a:r>
              <a:rPr lang="de-DE" altLang="ru-RU" sz="1400" dirty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de-DE" altLang="ru-RU" sz="1400" dirty="0" err="1">
                <a:solidFill>
                  <a:srgbClr val="FFFF00"/>
                </a:solidFill>
                <a:latin typeface="Candara" panose="020E0502030303020204" pitchFamily="34" charset="0"/>
              </a:rPr>
              <a:t>Allergy</a:t>
            </a:r>
            <a:r>
              <a:rPr lang="de-DE" altLang="ru-RU" sz="1400" dirty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de-DE" altLang="ru-RU" sz="1400" dirty="0" err="1">
                <a:solidFill>
                  <a:srgbClr val="FFFF00"/>
                </a:solidFill>
                <a:latin typeface="Candara" panose="020E0502030303020204" pitchFamily="34" charset="0"/>
              </a:rPr>
              <a:t>Immunol</a:t>
            </a:r>
            <a:r>
              <a:rPr lang="de-DE" altLang="ru-RU" sz="1400" dirty="0">
                <a:solidFill>
                  <a:srgbClr val="FFFF00"/>
                </a:solidFill>
                <a:latin typeface="Candara" panose="020E0502030303020204" pitchFamily="34" charset="0"/>
              </a:rPr>
              <a:t>. </a:t>
            </a:r>
            <a:r>
              <a:rPr lang="de-DE" altLang="ru-RU" sz="14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2011</a:t>
            </a:r>
            <a:r>
              <a:rPr lang="en-GB" altLang="ru-RU" sz="1400" i="1" dirty="0" smtClean="0">
                <a:solidFill>
                  <a:srgbClr val="FFFF00"/>
                </a:solidFill>
                <a:latin typeface="Candara" panose="020E0502030303020204" pitchFamily="34" charset="0"/>
                <a:cs typeface="Times New Roman" pitchFamily="18" charset="0"/>
              </a:rPr>
              <a:t> </a:t>
            </a:r>
            <a:endParaRPr lang="en-GB" altLang="ru-RU" sz="1400" i="1" dirty="0">
              <a:solidFill>
                <a:srgbClr val="FFFF00"/>
              </a:solidFill>
              <a:latin typeface="Candara" panose="020E0502030303020204" pitchFamily="34" charset="0"/>
              <a:cs typeface="Times New Roman" pitchFamily="18" charset="0"/>
            </a:endParaRP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93492" y="4428728"/>
            <a:ext cx="17145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661455" y="116632"/>
            <a:ext cx="5362365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3200" b="1" dirty="0">
                <a:solidFill>
                  <a:srgbClr val="FFFF00"/>
                </a:solidFill>
                <a:latin typeface="Candara" panose="020E0502030303020204" pitchFamily="34" charset="0"/>
              </a:rPr>
              <a:t>Бронхиальная астма и ОРВИ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476875" y="6503988"/>
            <a:ext cx="4429125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i="1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altLang="ru-RU" sz="1400" i="1">
                <a:solidFill>
                  <a:srgbClr val="FFFF00"/>
                </a:solidFill>
                <a:latin typeface="Tahoma" pitchFamily="34" charset="0"/>
              </a:rPr>
              <a:t>Mallia P., Johnston SL., </a:t>
            </a:r>
            <a:r>
              <a:rPr lang="en-GB" altLang="ru-RU" sz="1400" i="1">
                <a:solidFill>
                  <a:srgbClr val="FFFF00"/>
                </a:solidFill>
                <a:latin typeface="Tahoma" pitchFamily="34" charset="0"/>
              </a:rPr>
              <a:t>CHEST 2006; 130:1203–1210</a:t>
            </a:r>
          </a:p>
        </p:txBody>
      </p:sp>
      <p:grpSp>
        <p:nvGrpSpPr>
          <p:cNvPr id="92166" name="Group 6"/>
          <p:cNvGrpSpPr>
            <a:grpSpLocks/>
          </p:cNvGrpSpPr>
          <p:nvPr/>
        </p:nvGrpSpPr>
        <p:grpSpPr bwMode="auto">
          <a:xfrm>
            <a:off x="390525" y="260350"/>
            <a:ext cx="685800" cy="457200"/>
            <a:chOff x="5804" y="3832"/>
            <a:chExt cx="532" cy="344"/>
          </a:xfrm>
        </p:grpSpPr>
        <p:grpSp>
          <p:nvGrpSpPr>
            <p:cNvPr id="92167" name="Group 7"/>
            <p:cNvGrpSpPr>
              <a:grpSpLocks noChangeAspect="1"/>
            </p:cNvGrpSpPr>
            <p:nvPr/>
          </p:nvGrpSpPr>
          <p:grpSpPr bwMode="auto">
            <a:xfrm>
              <a:off x="5909" y="3948"/>
              <a:ext cx="379" cy="228"/>
              <a:chOff x="5216" y="2956"/>
              <a:chExt cx="356" cy="273"/>
            </a:xfrm>
          </p:grpSpPr>
          <p:sp>
            <p:nvSpPr>
              <p:cNvPr id="92168" name="Freeform 8"/>
              <p:cNvSpPr>
                <a:spLocks noChangeAspect="1"/>
              </p:cNvSpPr>
              <p:nvPr/>
            </p:nvSpPr>
            <p:spPr bwMode="auto">
              <a:xfrm>
                <a:off x="5216" y="3014"/>
                <a:ext cx="172" cy="202"/>
              </a:xfrm>
              <a:custGeom>
                <a:avLst/>
                <a:gdLst>
                  <a:gd name="T0" fmla="*/ 0 w 978"/>
                  <a:gd name="T1" fmla="*/ 201 h 1151"/>
                  <a:gd name="T2" fmla="*/ 750 w 978"/>
                  <a:gd name="T3" fmla="*/ 309 h 1151"/>
                  <a:gd name="T4" fmla="*/ 753 w 978"/>
                  <a:gd name="T5" fmla="*/ 1149 h 1151"/>
                  <a:gd name="T6" fmla="*/ 978 w 978"/>
                  <a:gd name="T7" fmla="*/ 1151 h 1151"/>
                  <a:gd name="T8" fmla="*/ 975 w 978"/>
                  <a:gd name="T9" fmla="*/ 141 h 1151"/>
                  <a:gd name="T10" fmla="*/ 0 w 978"/>
                  <a:gd name="T11" fmla="*/ 0 h 1151"/>
                  <a:gd name="T12" fmla="*/ 0 w 978"/>
                  <a:gd name="T13" fmla="*/ 201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69" name="Freeform 9"/>
              <p:cNvSpPr>
                <a:spLocks noChangeAspect="1"/>
              </p:cNvSpPr>
              <p:nvPr/>
            </p:nvSpPr>
            <p:spPr bwMode="auto">
              <a:xfrm flipH="1">
                <a:off x="5400" y="3014"/>
                <a:ext cx="172" cy="202"/>
              </a:xfrm>
              <a:custGeom>
                <a:avLst/>
                <a:gdLst>
                  <a:gd name="T0" fmla="*/ 0 w 978"/>
                  <a:gd name="T1" fmla="*/ 201 h 1151"/>
                  <a:gd name="T2" fmla="*/ 750 w 978"/>
                  <a:gd name="T3" fmla="*/ 309 h 1151"/>
                  <a:gd name="T4" fmla="*/ 753 w 978"/>
                  <a:gd name="T5" fmla="*/ 1149 h 1151"/>
                  <a:gd name="T6" fmla="*/ 978 w 978"/>
                  <a:gd name="T7" fmla="*/ 1151 h 1151"/>
                  <a:gd name="T8" fmla="*/ 975 w 978"/>
                  <a:gd name="T9" fmla="*/ 141 h 1151"/>
                  <a:gd name="T10" fmla="*/ 0 w 978"/>
                  <a:gd name="T11" fmla="*/ 0 h 1151"/>
                  <a:gd name="T12" fmla="*/ 0 w 978"/>
                  <a:gd name="T13" fmla="*/ 201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0" name="Freeform 10"/>
              <p:cNvSpPr>
                <a:spLocks noChangeAspect="1"/>
              </p:cNvSpPr>
              <p:nvPr/>
            </p:nvSpPr>
            <p:spPr bwMode="auto">
              <a:xfrm>
                <a:off x="5217" y="3064"/>
                <a:ext cx="117" cy="51"/>
              </a:xfrm>
              <a:custGeom>
                <a:avLst/>
                <a:gdLst>
                  <a:gd name="T0" fmla="*/ 0 w 668"/>
                  <a:gd name="T1" fmla="*/ 201 h 291"/>
                  <a:gd name="T2" fmla="*/ 668 w 668"/>
                  <a:gd name="T3" fmla="*/ 291 h 291"/>
                  <a:gd name="T4" fmla="*/ 668 w 668"/>
                  <a:gd name="T5" fmla="*/ 93 h 291"/>
                  <a:gd name="T6" fmla="*/ 0 w 668"/>
                  <a:gd name="T7" fmla="*/ 0 h 291"/>
                  <a:gd name="T8" fmla="*/ 0 w 668"/>
                  <a:gd name="T9" fmla="*/ 20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1" name="Freeform 11"/>
              <p:cNvSpPr>
                <a:spLocks noChangeAspect="1"/>
              </p:cNvSpPr>
              <p:nvPr/>
            </p:nvSpPr>
            <p:spPr bwMode="auto">
              <a:xfrm flipH="1">
                <a:off x="5452" y="3064"/>
                <a:ext cx="117" cy="51"/>
              </a:xfrm>
              <a:custGeom>
                <a:avLst/>
                <a:gdLst>
                  <a:gd name="T0" fmla="*/ 0 w 668"/>
                  <a:gd name="T1" fmla="*/ 201 h 291"/>
                  <a:gd name="T2" fmla="*/ 668 w 668"/>
                  <a:gd name="T3" fmla="*/ 291 h 291"/>
                  <a:gd name="T4" fmla="*/ 668 w 668"/>
                  <a:gd name="T5" fmla="*/ 93 h 291"/>
                  <a:gd name="T6" fmla="*/ 0 w 668"/>
                  <a:gd name="T7" fmla="*/ 0 h 291"/>
                  <a:gd name="T8" fmla="*/ 0 w 668"/>
                  <a:gd name="T9" fmla="*/ 20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2" name="Freeform 12"/>
              <p:cNvSpPr>
                <a:spLocks noChangeAspect="1"/>
              </p:cNvSpPr>
              <p:nvPr/>
            </p:nvSpPr>
            <p:spPr bwMode="auto">
              <a:xfrm>
                <a:off x="5275" y="2956"/>
                <a:ext cx="275" cy="273"/>
              </a:xfrm>
              <a:custGeom>
                <a:avLst/>
                <a:gdLst>
                  <a:gd name="T0" fmla="*/ 0 w 1563"/>
                  <a:gd name="T1" fmla="*/ 279 h 1554"/>
                  <a:gd name="T2" fmla="*/ 30 w 1563"/>
                  <a:gd name="T3" fmla="*/ 320 h 1554"/>
                  <a:gd name="T4" fmla="*/ 273 w 1563"/>
                  <a:gd name="T5" fmla="*/ 321 h 1554"/>
                  <a:gd name="T6" fmla="*/ 441 w 1563"/>
                  <a:gd name="T7" fmla="*/ 180 h 1554"/>
                  <a:gd name="T8" fmla="*/ 1362 w 1563"/>
                  <a:gd name="T9" fmla="*/ 651 h 1554"/>
                  <a:gd name="T10" fmla="*/ 48 w 1563"/>
                  <a:gd name="T11" fmla="*/ 1185 h 1554"/>
                  <a:gd name="T12" fmla="*/ 1482 w 1563"/>
                  <a:gd name="T13" fmla="*/ 1092 h 1554"/>
                  <a:gd name="T14" fmla="*/ 189 w 1563"/>
                  <a:gd name="T15" fmla="*/ 1176 h 1554"/>
                  <a:gd name="T16" fmla="*/ 1527 w 1563"/>
                  <a:gd name="T17" fmla="*/ 681 h 1554"/>
                  <a:gd name="T18" fmla="*/ 885 w 1563"/>
                  <a:gd name="T19" fmla="*/ 75 h 1554"/>
                  <a:gd name="T20" fmla="*/ 0 w 1563"/>
                  <a:gd name="T21" fmla="*/ 279 h 1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173" name="Group 13"/>
            <p:cNvGrpSpPr>
              <a:grpSpLocks noChangeAspect="1"/>
            </p:cNvGrpSpPr>
            <p:nvPr/>
          </p:nvGrpSpPr>
          <p:grpSpPr bwMode="auto">
            <a:xfrm>
              <a:off x="5804" y="3832"/>
              <a:ext cx="532" cy="344"/>
              <a:chOff x="4374" y="3837"/>
              <a:chExt cx="494" cy="319"/>
            </a:xfrm>
          </p:grpSpPr>
          <p:sp>
            <p:nvSpPr>
              <p:cNvPr id="92174" name="Oval 14"/>
              <p:cNvSpPr>
                <a:spLocks noChangeAspect="1" noChangeArrowheads="1"/>
              </p:cNvSpPr>
              <p:nvPr/>
            </p:nvSpPr>
            <p:spPr bwMode="auto">
              <a:xfrm>
                <a:off x="4374" y="3837"/>
                <a:ext cx="494" cy="319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175" name="Freeform 15"/>
              <p:cNvSpPr>
                <a:spLocks noChangeAspect="1"/>
              </p:cNvSpPr>
              <p:nvPr/>
            </p:nvSpPr>
            <p:spPr bwMode="auto">
              <a:xfrm>
                <a:off x="4445" y="3920"/>
                <a:ext cx="172" cy="202"/>
              </a:xfrm>
              <a:custGeom>
                <a:avLst/>
                <a:gdLst>
                  <a:gd name="T0" fmla="*/ 0 w 978"/>
                  <a:gd name="T1" fmla="*/ 201 h 1151"/>
                  <a:gd name="T2" fmla="*/ 750 w 978"/>
                  <a:gd name="T3" fmla="*/ 309 h 1151"/>
                  <a:gd name="T4" fmla="*/ 753 w 978"/>
                  <a:gd name="T5" fmla="*/ 1149 h 1151"/>
                  <a:gd name="T6" fmla="*/ 978 w 978"/>
                  <a:gd name="T7" fmla="*/ 1151 h 1151"/>
                  <a:gd name="T8" fmla="*/ 975 w 978"/>
                  <a:gd name="T9" fmla="*/ 141 h 1151"/>
                  <a:gd name="T10" fmla="*/ 0 w 978"/>
                  <a:gd name="T11" fmla="*/ 0 h 1151"/>
                  <a:gd name="T12" fmla="*/ 0 w 978"/>
                  <a:gd name="T13" fmla="*/ 201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6" name="Freeform 16"/>
              <p:cNvSpPr>
                <a:spLocks noChangeAspect="1"/>
              </p:cNvSpPr>
              <p:nvPr/>
            </p:nvSpPr>
            <p:spPr bwMode="auto">
              <a:xfrm flipH="1">
                <a:off x="4629" y="3920"/>
                <a:ext cx="172" cy="202"/>
              </a:xfrm>
              <a:custGeom>
                <a:avLst/>
                <a:gdLst>
                  <a:gd name="T0" fmla="*/ 0 w 978"/>
                  <a:gd name="T1" fmla="*/ 201 h 1151"/>
                  <a:gd name="T2" fmla="*/ 750 w 978"/>
                  <a:gd name="T3" fmla="*/ 309 h 1151"/>
                  <a:gd name="T4" fmla="*/ 753 w 978"/>
                  <a:gd name="T5" fmla="*/ 1149 h 1151"/>
                  <a:gd name="T6" fmla="*/ 978 w 978"/>
                  <a:gd name="T7" fmla="*/ 1151 h 1151"/>
                  <a:gd name="T8" fmla="*/ 975 w 978"/>
                  <a:gd name="T9" fmla="*/ 141 h 1151"/>
                  <a:gd name="T10" fmla="*/ 0 w 978"/>
                  <a:gd name="T11" fmla="*/ 0 h 1151"/>
                  <a:gd name="T12" fmla="*/ 0 w 978"/>
                  <a:gd name="T13" fmla="*/ 201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7" name="Freeform 17"/>
              <p:cNvSpPr>
                <a:spLocks noChangeAspect="1"/>
              </p:cNvSpPr>
              <p:nvPr/>
            </p:nvSpPr>
            <p:spPr bwMode="auto">
              <a:xfrm>
                <a:off x="4446" y="3970"/>
                <a:ext cx="117" cy="51"/>
              </a:xfrm>
              <a:custGeom>
                <a:avLst/>
                <a:gdLst>
                  <a:gd name="T0" fmla="*/ 0 w 668"/>
                  <a:gd name="T1" fmla="*/ 201 h 291"/>
                  <a:gd name="T2" fmla="*/ 668 w 668"/>
                  <a:gd name="T3" fmla="*/ 291 h 291"/>
                  <a:gd name="T4" fmla="*/ 668 w 668"/>
                  <a:gd name="T5" fmla="*/ 93 h 291"/>
                  <a:gd name="T6" fmla="*/ 0 w 668"/>
                  <a:gd name="T7" fmla="*/ 0 h 291"/>
                  <a:gd name="T8" fmla="*/ 0 w 668"/>
                  <a:gd name="T9" fmla="*/ 20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8" name="Freeform 18"/>
              <p:cNvSpPr>
                <a:spLocks noChangeAspect="1"/>
              </p:cNvSpPr>
              <p:nvPr/>
            </p:nvSpPr>
            <p:spPr bwMode="auto">
              <a:xfrm flipH="1">
                <a:off x="4681" y="3970"/>
                <a:ext cx="117" cy="51"/>
              </a:xfrm>
              <a:custGeom>
                <a:avLst/>
                <a:gdLst>
                  <a:gd name="T0" fmla="*/ 0 w 668"/>
                  <a:gd name="T1" fmla="*/ 201 h 291"/>
                  <a:gd name="T2" fmla="*/ 668 w 668"/>
                  <a:gd name="T3" fmla="*/ 291 h 291"/>
                  <a:gd name="T4" fmla="*/ 668 w 668"/>
                  <a:gd name="T5" fmla="*/ 93 h 291"/>
                  <a:gd name="T6" fmla="*/ 0 w 668"/>
                  <a:gd name="T7" fmla="*/ 0 h 291"/>
                  <a:gd name="T8" fmla="*/ 0 w 668"/>
                  <a:gd name="T9" fmla="*/ 20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9" name="Freeform 19"/>
              <p:cNvSpPr>
                <a:spLocks noChangeAspect="1"/>
              </p:cNvSpPr>
              <p:nvPr/>
            </p:nvSpPr>
            <p:spPr bwMode="auto">
              <a:xfrm>
                <a:off x="4504" y="3862"/>
                <a:ext cx="275" cy="273"/>
              </a:xfrm>
              <a:custGeom>
                <a:avLst/>
                <a:gdLst>
                  <a:gd name="T0" fmla="*/ 0 w 1563"/>
                  <a:gd name="T1" fmla="*/ 279 h 1554"/>
                  <a:gd name="T2" fmla="*/ 30 w 1563"/>
                  <a:gd name="T3" fmla="*/ 320 h 1554"/>
                  <a:gd name="T4" fmla="*/ 273 w 1563"/>
                  <a:gd name="T5" fmla="*/ 321 h 1554"/>
                  <a:gd name="T6" fmla="*/ 441 w 1563"/>
                  <a:gd name="T7" fmla="*/ 180 h 1554"/>
                  <a:gd name="T8" fmla="*/ 1362 w 1563"/>
                  <a:gd name="T9" fmla="*/ 651 h 1554"/>
                  <a:gd name="T10" fmla="*/ 48 w 1563"/>
                  <a:gd name="T11" fmla="*/ 1185 h 1554"/>
                  <a:gd name="T12" fmla="*/ 1482 w 1563"/>
                  <a:gd name="T13" fmla="*/ 1092 h 1554"/>
                  <a:gd name="T14" fmla="*/ 189 w 1563"/>
                  <a:gd name="T15" fmla="*/ 1176 h 1554"/>
                  <a:gd name="T16" fmla="*/ 1527 w 1563"/>
                  <a:gd name="T17" fmla="*/ 681 h 1554"/>
                  <a:gd name="T18" fmla="*/ 885 w 1563"/>
                  <a:gd name="T19" fmla="*/ 75 h 1554"/>
                  <a:gd name="T20" fmla="*/ 0 w 1563"/>
                  <a:gd name="T21" fmla="*/ 279 h 1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FF0066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7454" y="790993"/>
            <a:ext cx="5162550" cy="11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949450" y="1171575"/>
            <a:ext cx="8514530" cy="5137745"/>
            <a:chOff x="949450" y="1171575"/>
            <a:chExt cx="8514530" cy="5137745"/>
          </a:xfrm>
        </p:grpSpPr>
        <p:pic>
          <p:nvPicPr>
            <p:cNvPr id="921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450" y="1171575"/>
              <a:ext cx="8514530" cy="5137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047156" y="4725144"/>
              <a:ext cx="14401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375748" y="4941168"/>
              <a:ext cx="14401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531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21637" r="14355" b="20291"/>
          <a:stretch>
            <a:fillRect/>
          </a:stretch>
        </p:blipFill>
        <p:spPr bwMode="auto">
          <a:xfrm>
            <a:off x="1182291" y="1125538"/>
            <a:ext cx="8209955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7225903" y="6261100"/>
            <a:ext cx="25800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Ank</a:t>
            </a:r>
            <a:r>
              <a:rPr lang="en-US" altLang="ru-RU" sz="16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N</a:t>
            </a:r>
            <a:r>
              <a:rPr lang="ru-RU" altLang="ru-RU" sz="16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altLang="ru-RU" sz="16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et al, Biofactors, 2009</a:t>
            </a:r>
            <a:endParaRPr lang="ru-RU" altLang="ru-RU" sz="1600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-41077" y="115888"/>
            <a:ext cx="1043702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Интерфероны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3438" y="718985"/>
            <a:ext cx="5162550" cy="11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8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7075" r="42870" b="20425"/>
          <a:stretch>
            <a:fillRect/>
          </a:stretch>
        </p:blipFill>
        <p:spPr bwMode="auto">
          <a:xfrm>
            <a:off x="282179" y="944563"/>
            <a:ext cx="575429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57985"/>
              </p:ext>
            </p:extLst>
          </p:nvPr>
        </p:nvGraphicFramePr>
        <p:xfrm>
          <a:off x="4864397" y="4700736"/>
          <a:ext cx="517564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15"/>
                <a:gridCol w="2183496"/>
                <a:gridCol w="25730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marL="102879" marR="10287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Образец </a:t>
                      </a:r>
                    </a:p>
                  </a:txBody>
                  <a:tcPr marL="102879" marR="10287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</a:t>
                      </a:r>
                      <a:r>
                        <a:rPr lang="en-US" sz="1800" b="0" i="0" u="none" strike="noStrike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пг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/мл 	</a:t>
                      </a:r>
                    </a:p>
                  </a:txBody>
                  <a:tcPr marL="102879" marR="10287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102879" marR="10287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IFN-alpha</a:t>
                      </a:r>
                    </a:p>
                  </a:txBody>
                  <a:tcPr marL="102879" marR="10287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ru-RU" dirty="0"/>
                    </a:p>
                  </a:txBody>
                  <a:tcPr marL="102879" marR="10287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102879" marR="10287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ИПФ</a:t>
                      </a:r>
                      <a:r>
                        <a:rPr lang="en-US" baseline="0" dirty="0" smtClean="0"/>
                        <a:t>III</a:t>
                      </a:r>
                      <a:endParaRPr lang="ru-RU" dirty="0"/>
                    </a:p>
                  </a:txBody>
                  <a:tcPr marL="102879" marR="10287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</a:t>
                      </a:r>
                      <a:endParaRPr lang="ru-RU" dirty="0"/>
                    </a:p>
                  </a:txBody>
                  <a:tcPr marL="102879" marR="10287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102879" marR="10287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ИПФ</a:t>
                      </a:r>
                      <a:r>
                        <a:rPr lang="en-US" baseline="0" dirty="0" smtClean="0"/>
                        <a:t>III+</a:t>
                      </a:r>
                      <a:r>
                        <a:rPr lang="ru-RU" baseline="0" dirty="0" smtClean="0"/>
                        <a:t>ПО</a:t>
                      </a:r>
                      <a:endParaRPr lang="ru-RU" dirty="0" smtClean="0"/>
                    </a:p>
                  </a:txBody>
                  <a:tcPr marL="102879" marR="10287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</a:t>
                      </a:r>
                      <a:endParaRPr lang="ru-RU" dirty="0"/>
                    </a:p>
                  </a:txBody>
                  <a:tcPr marL="102879" marR="102879"/>
                </a:tc>
              </a:tr>
            </a:tbl>
          </a:graphicData>
        </a:graphic>
      </p:graphicFrame>
      <p:sp>
        <p:nvSpPr>
          <p:cNvPr id="11289" name="Text Box 8"/>
          <p:cNvSpPr txBox="1">
            <a:spLocks noChangeArrowheads="1"/>
          </p:cNvSpPr>
          <p:nvPr/>
        </p:nvSpPr>
        <p:spPr bwMode="auto">
          <a:xfrm>
            <a:off x="-141089" y="115888"/>
            <a:ext cx="1043702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ИПФ</a:t>
            </a:r>
            <a:r>
              <a:rPr lang="en-US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III</a:t>
            </a:r>
            <a:endParaRPr lang="ru-RU" alt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291" name="Прямоугольник 5"/>
          <p:cNvSpPr>
            <a:spLocks noChangeArrowheads="1"/>
          </p:cNvSpPr>
          <p:nvPr/>
        </p:nvSpPr>
        <p:spPr bwMode="auto">
          <a:xfrm>
            <a:off x="5575548" y="3996353"/>
            <a:ext cx="5022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Протективная</a:t>
            </a:r>
            <a:r>
              <a:rPr lang="ru-RU" alt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концентрация (</a:t>
            </a:r>
            <a:r>
              <a:rPr lang="en-US" alt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</a:t>
            </a:r>
            <a:r>
              <a:rPr lang="ru-RU" alt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С50) </a:t>
            </a:r>
            <a:endParaRPr lang="ru-RU" alt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препаратов ИПФ-III </a:t>
            </a:r>
            <a:r>
              <a:rPr lang="ru-RU" alt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 модели MDBK/VSV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7356" y="718985"/>
            <a:ext cx="5162550" cy="11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39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Объект 1"/>
          <p:cNvGraphicFramePr>
            <a:graphicFrameLocks noChangeAspect="1"/>
          </p:cNvGraphicFramePr>
          <p:nvPr/>
        </p:nvGraphicFramePr>
        <p:xfrm>
          <a:off x="133946" y="833438"/>
          <a:ext cx="4680942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Graph" r:id="rId3" imgW="5943600" imgH="4457700" progId="STATISTICA.Graph">
                  <p:embed/>
                </p:oleObj>
              </mc:Choice>
              <mc:Fallback>
                <p:oleObj name="Graph" r:id="rId3" imgW="5943600" imgH="44577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46" y="833438"/>
                        <a:ext cx="4680942" cy="288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Объект 2"/>
          <p:cNvGraphicFramePr>
            <a:graphicFrameLocks noChangeAspect="1"/>
          </p:cNvGraphicFramePr>
          <p:nvPr/>
        </p:nvGraphicFramePr>
        <p:xfrm>
          <a:off x="133946" y="3962400"/>
          <a:ext cx="4680942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Graph" r:id="rId5" imgW="5943600" imgH="4457700" progId="STATISTICA.Graph">
                  <p:embed/>
                </p:oleObj>
              </mc:Choice>
              <mc:Fallback>
                <p:oleObj name="Graph" r:id="rId5" imgW="5943600" imgH="44577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46" y="3962400"/>
                        <a:ext cx="4680942" cy="288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Объект 3"/>
          <p:cNvGraphicFramePr>
            <a:graphicFrameLocks noChangeAspect="1"/>
          </p:cNvGraphicFramePr>
          <p:nvPr/>
        </p:nvGraphicFramePr>
        <p:xfrm>
          <a:off x="5466756" y="760414"/>
          <a:ext cx="4682728" cy="288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Graph" r:id="rId7" imgW="5943600" imgH="4457700" progId="STATISTICA.Graph">
                  <p:embed/>
                </p:oleObj>
              </mc:Choice>
              <mc:Fallback>
                <p:oleObj name="Graph" r:id="rId7" imgW="5943600" imgH="44577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756" y="760414"/>
                        <a:ext cx="4682728" cy="288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Объект 4"/>
          <p:cNvGraphicFramePr>
            <a:graphicFrameLocks noChangeAspect="1"/>
          </p:cNvGraphicFramePr>
          <p:nvPr/>
        </p:nvGraphicFramePr>
        <p:xfrm>
          <a:off x="5466756" y="3962400"/>
          <a:ext cx="4682728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Graph" r:id="rId9" imgW="5943600" imgH="4457700" progId="STATISTICA.Graph">
                  <p:embed/>
                </p:oleObj>
              </mc:Choice>
              <mc:Fallback>
                <p:oleObj name="Graph" r:id="rId9" imgW="5943600" imgH="44577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756" y="3962400"/>
                        <a:ext cx="4682728" cy="288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-41077" y="-26988"/>
            <a:ext cx="10437020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Экспрессия генов </a:t>
            </a:r>
            <a:r>
              <a:rPr lang="en-US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ISG </a:t>
            </a:r>
            <a:endParaRPr lang="ru-RU" alt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41390" y="502961"/>
            <a:ext cx="5162550" cy="11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93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Объект 3"/>
          <p:cNvGraphicFramePr>
            <a:graphicFrameLocks noChangeAspect="1"/>
          </p:cNvGraphicFramePr>
          <p:nvPr/>
        </p:nvGraphicFramePr>
        <p:xfrm>
          <a:off x="526852" y="773114"/>
          <a:ext cx="4293394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Graph" r:id="rId3" imgW="5943600" imgH="4457700" progId="STATISTICA.Graph">
                  <p:embed/>
                </p:oleObj>
              </mc:Choice>
              <mc:Fallback>
                <p:oleObj name="Graph" r:id="rId3" imgW="5943600" imgH="44577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52" y="773114"/>
                        <a:ext cx="4293394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322579"/>
              </p:ext>
            </p:extLst>
          </p:nvPr>
        </p:nvGraphicFramePr>
        <p:xfrm>
          <a:off x="498995" y="3797301"/>
          <a:ext cx="4284465" cy="294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Graph" r:id="rId5" imgW="5943600" imgH="4457700" progId="STATISTICA.Graph">
                  <p:embed/>
                </p:oleObj>
              </mc:Choice>
              <mc:Fallback>
                <p:oleObj name="Graph" r:id="rId5" imgW="5943600" imgH="44577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95" y="3797301"/>
                        <a:ext cx="4284465" cy="294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Объект 5"/>
          <p:cNvGraphicFramePr>
            <a:graphicFrameLocks noChangeAspect="1"/>
          </p:cNvGraphicFramePr>
          <p:nvPr/>
        </p:nvGraphicFramePr>
        <p:xfrm>
          <a:off x="5223868" y="773114"/>
          <a:ext cx="4293394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Graph" r:id="rId7" imgW="5943600" imgH="4457700" progId="STATISTICA.Graph">
                  <p:embed/>
                </p:oleObj>
              </mc:Choice>
              <mc:Fallback>
                <p:oleObj name="Graph" r:id="rId7" imgW="5943600" imgH="44577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868" y="773114"/>
                        <a:ext cx="4293394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83686"/>
              </p:ext>
            </p:extLst>
          </p:nvPr>
        </p:nvGraphicFramePr>
        <p:xfrm>
          <a:off x="5215508" y="3789363"/>
          <a:ext cx="4293394" cy="294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Graph" r:id="rId9" imgW="5943600" imgH="4457700" progId="STATISTICA.Graph">
                  <p:embed/>
                </p:oleObj>
              </mc:Choice>
              <mc:Fallback>
                <p:oleObj name="Graph" r:id="rId9" imgW="5943600" imgH="44577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508" y="3789363"/>
                        <a:ext cx="4293394" cy="294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-41077" y="-26988"/>
            <a:ext cx="10437020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Экспрессия генов </a:t>
            </a:r>
            <a:r>
              <a:rPr lang="en-US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ISG</a:t>
            </a: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</a:t>
            </a:r>
            <a:r>
              <a:rPr lang="ru-RU" alt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</a:t>
            </a:r>
            <a:r>
              <a:rPr lang="ru-RU" alt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дозозависимый</a:t>
            </a:r>
            <a:r>
              <a:rPr lang="ru-RU" alt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эффект)</a:t>
            </a:r>
            <a:r>
              <a:rPr lang="en-US" alt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endParaRPr lang="ru-RU" alt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03340" y="548680"/>
            <a:ext cx="5162550" cy="11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05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-41077" y="115888"/>
            <a:ext cx="1043702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Доклинические исследования ИПФ</a:t>
            </a:r>
            <a:r>
              <a:rPr lang="en-US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III+</a:t>
            </a: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</a:t>
            </a:r>
          </a:p>
        </p:txBody>
      </p:sp>
      <p:pic>
        <p:nvPicPr>
          <p:cNvPr id="14340" name="Рисунок 3" descr="D:\Мои документы\Грант\фарма2020\КИ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62" y="3356992"/>
            <a:ext cx="5837260" cy="345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607219" y="962026"/>
            <a:ext cx="9883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Была показана противовирусная активность лекарственного средства в отношении вируса везикулярного стоматита </a:t>
            </a:r>
            <a:r>
              <a:rPr lang="ru-RU" alt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</a:t>
            </a: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alt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vitro</a:t>
            </a: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и респираторно синцитиального вируса </a:t>
            </a:r>
            <a:r>
              <a:rPr lang="ru-RU" alt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</a:t>
            </a: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alt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vivo</a:t>
            </a: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что свидетельствует об универсальном противовирусном эффекте препарата, ИПФIII</a:t>
            </a:r>
            <a:r>
              <a:rPr lang="en-US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+</a:t>
            </a: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 активирует гены противовирусной </a:t>
            </a:r>
            <a:r>
              <a:rPr lang="ru-RU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защиты</a:t>
            </a:r>
            <a:endParaRPr lang="ru-RU" alt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4342" name="Прямоугольник 3"/>
          <p:cNvSpPr>
            <a:spLocks noChangeArrowheads="1"/>
          </p:cNvSpPr>
          <p:nvPr/>
        </p:nvSpPr>
        <p:spPr bwMode="auto">
          <a:xfrm>
            <a:off x="607220" y="2361654"/>
            <a:ext cx="92350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Доклинические исследования продемонстрировали безопасность разработанного лекарственного средства не выявили </a:t>
            </a:r>
            <a:r>
              <a:rPr lang="ru-RU" alt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эмбриотоксических</a:t>
            </a: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мутагенных, тератогенных, </a:t>
            </a:r>
            <a:r>
              <a:rPr lang="ru-RU" alt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иммунотоксических</a:t>
            </a: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и </a:t>
            </a:r>
            <a:r>
              <a:rPr lang="ru-RU" alt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аллергизирующих</a:t>
            </a: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свойств у разработанного </a:t>
            </a:r>
            <a:r>
              <a:rPr lang="ru-RU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препарата</a:t>
            </a:r>
            <a:endParaRPr lang="ru-RU" alt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4343" name="Прямоугольник 5"/>
          <p:cNvSpPr>
            <a:spLocks noChangeArrowheads="1"/>
          </p:cNvSpPr>
          <p:nvPr/>
        </p:nvSpPr>
        <p:spPr bwMode="auto">
          <a:xfrm>
            <a:off x="607219" y="3917955"/>
            <a:ext cx="303788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Подана заявка на выдачу патента РФ. Номер заявки 2012127176. Дата подачи заявки 29.06.2012. Название «Способ очистки рекомбинантного белка ИПФ III</a:t>
            </a:r>
            <a:r>
              <a:rPr lang="ru-RU" alt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»</a:t>
            </a:r>
            <a:endParaRPr lang="ru-RU" alt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7356" y="718985"/>
            <a:ext cx="5162550" cy="11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 flipV="1">
            <a:off x="363538" y="1525118"/>
            <a:ext cx="171450" cy="17569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Candara" panose="020E0502030303020204" pitchFamily="34" charset="0"/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 flipV="1">
            <a:off x="363538" y="2749254"/>
            <a:ext cx="171450" cy="17569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Candara" panose="020E0502030303020204" pitchFamily="34" charset="0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 flipV="1">
            <a:off x="363538" y="4765478"/>
            <a:ext cx="171450" cy="17569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0"/>
            <a:ext cx="8743950" cy="1081088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Выводы</a:t>
            </a:r>
          </a:p>
        </p:txBody>
      </p:sp>
      <p:grpSp>
        <p:nvGrpSpPr>
          <p:cNvPr id="69635" name="Group 23"/>
          <p:cNvGrpSpPr>
            <a:grpSpLocks/>
          </p:cNvGrpSpPr>
          <p:nvPr/>
        </p:nvGrpSpPr>
        <p:grpSpPr bwMode="auto">
          <a:xfrm>
            <a:off x="9282113" y="188913"/>
            <a:ext cx="830262" cy="503237"/>
            <a:chOff x="5804" y="3832"/>
            <a:chExt cx="532" cy="344"/>
          </a:xfrm>
        </p:grpSpPr>
        <p:grpSp>
          <p:nvGrpSpPr>
            <p:cNvPr id="69637" name="Group 24"/>
            <p:cNvGrpSpPr>
              <a:grpSpLocks noChangeAspect="1"/>
            </p:cNvGrpSpPr>
            <p:nvPr/>
          </p:nvGrpSpPr>
          <p:grpSpPr bwMode="auto">
            <a:xfrm>
              <a:off x="5909" y="3948"/>
              <a:ext cx="379" cy="228"/>
              <a:chOff x="5216" y="2956"/>
              <a:chExt cx="356" cy="273"/>
            </a:xfrm>
          </p:grpSpPr>
          <p:sp>
            <p:nvSpPr>
              <p:cNvPr id="13" name="Freeform 25"/>
              <p:cNvSpPr>
                <a:spLocks noChangeAspect="1"/>
              </p:cNvSpPr>
              <p:nvPr/>
            </p:nvSpPr>
            <p:spPr bwMode="auto">
              <a:xfrm>
                <a:off x="5216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26"/>
              <p:cNvSpPr>
                <a:spLocks noChangeAspect="1"/>
              </p:cNvSpPr>
              <p:nvPr/>
            </p:nvSpPr>
            <p:spPr bwMode="auto">
              <a:xfrm flipH="1">
                <a:off x="5400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27"/>
              <p:cNvSpPr>
                <a:spLocks noChangeAspect="1"/>
              </p:cNvSpPr>
              <p:nvPr/>
            </p:nvSpPr>
            <p:spPr bwMode="auto">
              <a:xfrm>
                <a:off x="5217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28"/>
              <p:cNvSpPr>
                <a:spLocks noChangeAspect="1"/>
              </p:cNvSpPr>
              <p:nvPr/>
            </p:nvSpPr>
            <p:spPr bwMode="auto">
              <a:xfrm flipH="1">
                <a:off x="5452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Freeform 29"/>
              <p:cNvSpPr>
                <a:spLocks noChangeAspect="1"/>
              </p:cNvSpPr>
              <p:nvPr/>
            </p:nvSpPr>
            <p:spPr bwMode="auto">
              <a:xfrm>
                <a:off x="5275" y="2956"/>
                <a:ext cx="275" cy="273"/>
              </a:xfrm>
              <a:custGeom>
                <a:avLst/>
                <a:gdLst>
                  <a:gd name="T0" fmla="*/ 0 w 1563"/>
                  <a:gd name="T1" fmla="*/ 49 h 1554"/>
                  <a:gd name="T2" fmla="*/ 5 w 1563"/>
                  <a:gd name="T3" fmla="*/ 56 h 1554"/>
                  <a:gd name="T4" fmla="*/ 48 w 1563"/>
                  <a:gd name="T5" fmla="*/ 56 h 1554"/>
                  <a:gd name="T6" fmla="*/ 78 w 1563"/>
                  <a:gd name="T7" fmla="*/ 32 h 1554"/>
                  <a:gd name="T8" fmla="*/ 240 w 1563"/>
                  <a:gd name="T9" fmla="*/ 114 h 1554"/>
                  <a:gd name="T10" fmla="*/ 8 w 1563"/>
                  <a:gd name="T11" fmla="*/ 208 h 1554"/>
                  <a:gd name="T12" fmla="*/ 261 w 1563"/>
                  <a:gd name="T13" fmla="*/ 192 h 1554"/>
                  <a:gd name="T14" fmla="*/ 33 w 1563"/>
                  <a:gd name="T15" fmla="*/ 207 h 1554"/>
                  <a:gd name="T16" fmla="*/ 269 w 1563"/>
                  <a:gd name="T17" fmla="*/ 120 h 1554"/>
                  <a:gd name="T18" fmla="*/ 156 w 1563"/>
                  <a:gd name="T19" fmla="*/ 13 h 1554"/>
                  <a:gd name="T20" fmla="*/ 0 w 1563"/>
                  <a:gd name="T21" fmla="*/ 49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9638" name="Group 30"/>
            <p:cNvGrpSpPr>
              <a:grpSpLocks noChangeAspect="1"/>
            </p:cNvGrpSpPr>
            <p:nvPr/>
          </p:nvGrpSpPr>
          <p:grpSpPr bwMode="auto">
            <a:xfrm>
              <a:off x="5804" y="3832"/>
              <a:ext cx="532" cy="344"/>
              <a:chOff x="4374" y="3837"/>
              <a:chExt cx="494" cy="319"/>
            </a:xfrm>
          </p:grpSpPr>
          <p:sp>
            <p:nvSpPr>
              <p:cNvPr id="7" name="Oval 31"/>
              <p:cNvSpPr>
                <a:spLocks noChangeAspect="1" noChangeArrowheads="1"/>
              </p:cNvSpPr>
              <p:nvPr/>
            </p:nvSpPr>
            <p:spPr bwMode="auto">
              <a:xfrm>
                <a:off x="4374" y="3837"/>
                <a:ext cx="494" cy="319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640" name="Freeform 32"/>
              <p:cNvSpPr>
                <a:spLocks noChangeAspect="1"/>
              </p:cNvSpPr>
              <p:nvPr/>
            </p:nvSpPr>
            <p:spPr bwMode="auto">
              <a:xfrm>
                <a:off x="4445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1" name="Freeform 33"/>
              <p:cNvSpPr>
                <a:spLocks noChangeAspect="1"/>
              </p:cNvSpPr>
              <p:nvPr/>
            </p:nvSpPr>
            <p:spPr bwMode="auto">
              <a:xfrm flipH="1">
                <a:off x="4629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2" name="Freeform 34"/>
              <p:cNvSpPr>
                <a:spLocks noChangeAspect="1"/>
              </p:cNvSpPr>
              <p:nvPr/>
            </p:nvSpPr>
            <p:spPr bwMode="auto">
              <a:xfrm>
                <a:off x="4446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3" name="Freeform 35"/>
              <p:cNvSpPr>
                <a:spLocks noChangeAspect="1"/>
              </p:cNvSpPr>
              <p:nvPr/>
            </p:nvSpPr>
            <p:spPr bwMode="auto">
              <a:xfrm flipH="1">
                <a:off x="4681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4" name="Freeform 36"/>
              <p:cNvSpPr>
                <a:spLocks noChangeAspect="1"/>
              </p:cNvSpPr>
              <p:nvPr/>
            </p:nvSpPr>
            <p:spPr bwMode="auto">
              <a:xfrm>
                <a:off x="4504" y="3862"/>
                <a:ext cx="275" cy="273"/>
              </a:xfrm>
              <a:custGeom>
                <a:avLst/>
                <a:gdLst>
                  <a:gd name="T0" fmla="*/ 0 w 1563"/>
                  <a:gd name="T1" fmla="*/ 0 h 1554"/>
                  <a:gd name="T2" fmla="*/ 0 w 1563"/>
                  <a:gd name="T3" fmla="*/ 0 h 1554"/>
                  <a:gd name="T4" fmla="*/ 0 w 1563"/>
                  <a:gd name="T5" fmla="*/ 0 h 1554"/>
                  <a:gd name="T6" fmla="*/ 0 w 1563"/>
                  <a:gd name="T7" fmla="*/ 0 h 1554"/>
                  <a:gd name="T8" fmla="*/ 0 w 1563"/>
                  <a:gd name="T9" fmla="*/ 0 h 1554"/>
                  <a:gd name="T10" fmla="*/ 0 w 1563"/>
                  <a:gd name="T11" fmla="*/ 0 h 1554"/>
                  <a:gd name="T12" fmla="*/ 0 w 1563"/>
                  <a:gd name="T13" fmla="*/ 0 h 1554"/>
                  <a:gd name="T14" fmla="*/ 0 w 1563"/>
                  <a:gd name="T15" fmla="*/ 0 h 1554"/>
                  <a:gd name="T16" fmla="*/ 0 w 1563"/>
                  <a:gd name="T17" fmla="*/ 0 h 1554"/>
                  <a:gd name="T18" fmla="*/ 0 w 1563"/>
                  <a:gd name="T19" fmla="*/ 0 h 1554"/>
                  <a:gd name="T20" fmla="*/ 0 w 1563"/>
                  <a:gd name="T21" fmla="*/ 0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3"/>
                  <a:gd name="T34" fmla="*/ 0 h 1554"/>
                  <a:gd name="T35" fmla="*/ 1563 w 1563"/>
                  <a:gd name="T36" fmla="*/ 1554 h 15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981075"/>
            <a:ext cx="49466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18964" y="1556742"/>
            <a:ext cx="96757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ОРВИ обладают различными стратегиями ухода от иммунного ответа 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Белки РСВ и вируса гриппа активно взаимодействуют с компонентами врожденного иммунитета, значительно ослабляя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интерфероновый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ответ </a:t>
            </a:r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Заместительная терапия препаратами рекомбинантных интерферонов, индукторов интерферонов и препаратами модифицирующими, функции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нативных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интерферонов является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патогенетически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-обоснованной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2209800" y="30480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FF00"/>
                </a:solidFill>
                <a:latin typeface="Candara" pitchFamily="34" charset="0"/>
                <a:cs typeface="+mn-cs"/>
              </a:rPr>
              <a:t>Благодарность</a:t>
            </a:r>
            <a:r>
              <a:rPr lang="ru-RU" sz="3600" dirty="0">
                <a:solidFill>
                  <a:srgbClr val="FFFF00"/>
                </a:solidFill>
                <a:latin typeface="Candara" pitchFamily="34" charset="0"/>
                <a:cs typeface="+mn-cs"/>
              </a:rPr>
              <a:t>: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1471613" y="1916113"/>
            <a:ext cx="316706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Johnston SL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Шиловский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И.П.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ru-RU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Шершакова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 Н.Н.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Мартынов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А.И.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Хаитов Р.М.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  <a:p>
            <a:pPr algn="just">
              <a:spcBef>
                <a:spcPct val="50000"/>
              </a:spcBef>
              <a:defRPr/>
            </a:pP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grpSp>
        <p:nvGrpSpPr>
          <p:cNvPr id="71683" name="Group 23"/>
          <p:cNvGrpSpPr>
            <a:grpSpLocks/>
          </p:cNvGrpSpPr>
          <p:nvPr/>
        </p:nvGrpSpPr>
        <p:grpSpPr bwMode="auto">
          <a:xfrm>
            <a:off x="9282113" y="188913"/>
            <a:ext cx="830262" cy="503237"/>
            <a:chOff x="5804" y="3832"/>
            <a:chExt cx="532" cy="344"/>
          </a:xfrm>
        </p:grpSpPr>
        <p:grpSp>
          <p:nvGrpSpPr>
            <p:cNvPr id="71685" name="Group 24"/>
            <p:cNvGrpSpPr>
              <a:grpSpLocks noChangeAspect="1"/>
            </p:cNvGrpSpPr>
            <p:nvPr/>
          </p:nvGrpSpPr>
          <p:grpSpPr bwMode="auto">
            <a:xfrm>
              <a:off x="5909" y="3948"/>
              <a:ext cx="379" cy="228"/>
              <a:chOff x="5216" y="2956"/>
              <a:chExt cx="356" cy="273"/>
            </a:xfrm>
          </p:grpSpPr>
          <p:sp>
            <p:nvSpPr>
              <p:cNvPr id="29" name="Freeform 25"/>
              <p:cNvSpPr>
                <a:spLocks noChangeAspect="1"/>
              </p:cNvSpPr>
              <p:nvPr/>
            </p:nvSpPr>
            <p:spPr bwMode="auto">
              <a:xfrm>
                <a:off x="5216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26"/>
              <p:cNvSpPr>
                <a:spLocks noChangeAspect="1"/>
              </p:cNvSpPr>
              <p:nvPr/>
            </p:nvSpPr>
            <p:spPr bwMode="auto">
              <a:xfrm flipH="1">
                <a:off x="5400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 noChangeAspect="1"/>
              </p:cNvSpPr>
              <p:nvPr/>
            </p:nvSpPr>
            <p:spPr bwMode="auto">
              <a:xfrm>
                <a:off x="5217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 noChangeAspect="1"/>
              </p:cNvSpPr>
              <p:nvPr/>
            </p:nvSpPr>
            <p:spPr bwMode="auto">
              <a:xfrm flipH="1">
                <a:off x="5452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Freeform 29"/>
              <p:cNvSpPr>
                <a:spLocks noChangeAspect="1"/>
              </p:cNvSpPr>
              <p:nvPr/>
            </p:nvSpPr>
            <p:spPr bwMode="auto">
              <a:xfrm>
                <a:off x="5275" y="2956"/>
                <a:ext cx="275" cy="273"/>
              </a:xfrm>
              <a:custGeom>
                <a:avLst/>
                <a:gdLst>
                  <a:gd name="T0" fmla="*/ 0 w 1563"/>
                  <a:gd name="T1" fmla="*/ 49 h 1554"/>
                  <a:gd name="T2" fmla="*/ 5 w 1563"/>
                  <a:gd name="T3" fmla="*/ 56 h 1554"/>
                  <a:gd name="T4" fmla="*/ 48 w 1563"/>
                  <a:gd name="T5" fmla="*/ 56 h 1554"/>
                  <a:gd name="T6" fmla="*/ 78 w 1563"/>
                  <a:gd name="T7" fmla="*/ 32 h 1554"/>
                  <a:gd name="T8" fmla="*/ 240 w 1563"/>
                  <a:gd name="T9" fmla="*/ 114 h 1554"/>
                  <a:gd name="T10" fmla="*/ 8 w 1563"/>
                  <a:gd name="T11" fmla="*/ 208 h 1554"/>
                  <a:gd name="T12" fmla="*/ 261 w 1563"/>
                  <a:gd name="T13" fmla="*/ 192 h 1554"/>
                  <a:gd name="T14" fmla="*/ 33 w 1563"/>
                  <a:gd name="T15" fmla="*/ 207 h 1554"/>
                  <a:gd name="T16" fmla="*/ 269 w 1563"/>
                  <a:gd name="T17" fmla="*/ 120 h 1554"/>
                  <a:gd name="T18" fmla="*/ 156 w 1563"/>
                  <a:gd name="T19" fmla="*/ 13 h 1554"/>
                  <a:gd name="T20" fmla="*/ 0 w 1563"/>
                  <a:gd name="T21" fmla="*/ 49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71686" name="Group 30"/>
            <p:cNvGrpSpPr>
              <a:grpSpLocks noChangeAspect="1"/>
            </p:cNvGrpSpPr>
            <p:nvPr/>
          </p:nvGrpSpPr>
          <p:grpSpPr bwMode="auto">
            <a:xfrm>
              <a:off x="5804" y="3832"/>
              <a:ext cx="532" cy="344"/>
              <a:chOff x="4374" y="3837"/>
              <a:chExt cx="494" cy="319"/>
            </a:xfrm>
          </p:grpSpPr>
          <p:sp>
            <p:nvSpPr>
              <p:cNvPr id="23" name="Oval 31"/>
              <p:cNvSpPr>
                <a:spLocks noChangeAspect="1" noChangeArrowheads="1"/>
              </p:cNvSpPr>
              <p:nvPr/>
            </p:nvSpPr>
            <p:spPr bwMode="auto">
              <a:xfrm>
                <a:off x="4374" y="3837"/>
                <a:ext cx="494" cy="319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688" name="Freeform 32"/>
              <p:cNvSpPr>
                <a:spLocks noChangeAspect="1"/>
              </p:cNvSpPr>
              <p:nvPr/>
            </p:nvSpPr>
            <p:spPr bwMode="auto">
              <a:xfrm>
                <a:off x="4445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89" name="Freeform 33"/>
              <p:cNvSpPr>
                <a:spLocks noChangeAspect="1"/>
              </p:cNvSpPr>
              <p:nvPr/>
            </p:nvSpPr>
            <p:spPr bwMode="auto">
              <a:xfrm flipH="1">
                <a:off x="4629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0" name="Freeform 34"/>
              <p:cNvSpPr>
                <a:spLocks noChangeAspect="1"/>
              </p:cNvSpPr>
              <p:nvPr/>
            </p:nvSpPr>
            <p:spPr bwMode="auto">
              <a:xfrm>
                <a:off x="4446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1" name="Freeform 35"/>
              <p:cNvSpPr>
                <a:spLocks noChangeAspect="1"/>
              </p:cNvSpPr>
              <p:nvPr/>
            </p:nvSpPr>
            <p:spPr bwMode="auto">
              <a:xfrm flipH="1">
                <a:off x="4681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2" name="Freeform 36"/>
              <p:cNvSpPr>
                <a:spLocks noChangeAspect="1"/>
              </p:cNvSpPr>
              <p:nvPr/>
            </p:nvSpPr>
            <p:spPr bwMode="auto">
              <a:xfrm>
                <a:off x="4504" y="3862"/>
                <a:ext cx="275" cy="273"/>
              </a:xfrm>
              <a:custGeom>
                <a:avLst/>
                <a:gdLst>
                  <a:gd name="T0" fmla="*/ 0 w 1563"/>
                  <a:gd name="T1" fmla="*/ 0 h 1554"/>
                  <a:gd name="T2" fmla="*/ 0 w 1563"/>
                  <a:gd name="T3" fmla="*/ 0 h 1554"/>
                  <a:gd name="T4" fmla="*/ 0 w 1563"/>
                  <a:gd name="T5" fmla="*/ 0 h 1554"/>
                  <a:gd name="T6" fmla="*/ 0 w 1563"/>
                  <a:gd name="T7" fmla="*/ 0 h 1554"/>
                  <a:gd name="T8" fmla="*/ 0 w 1563"/>
                  <a:gd name="T9" fmla="*/ 0 h 1554"/>
                  <a:gd name="T10" fmla="*/ 0 w 1563"/>
                  <a:gd name="T11" fmla="*/ 0 h 1554"/>
                  <a:gd name="T12" fmla="*/ 0 w 1563"/>
                  <a:gd name="T13" fmla="*/ 0 h 1554"/>
                  <a:gd name="T14" fmla="*/ 0 w 1563"/>
                  <a:gd name="T15" fmla="*/ 0 h 1554"/>
                  <a:gd name="T16" fmla="*/ 0 w 1563"/>
                  <a:gd name="T17" fmla="*/ 0 h 1554"/>
                  <a:gd name="T18" fmla="*/ 0 w 1563"/>
                  <a:gd name="T19" fmla="*/ 0 h 1554"/>
                  <a:gd name="T20" fmla="*/ 0 w 1563"/>
                  <a:gd name="T21" fmla="*/ 0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3"/>
                  <a:gd name="T34" fmla="*/ 0 h 1554"/>
                  <a:gd name="T35" fmla="*/ 1563 w 1563"/>
                  <a:gd name="T36" fmla="*/ 1554 h 15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3200" y="1123950"/>
            <a:ext cx="501808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3250" y="115888"/>
            <a:ext cx="8754320" cy="58477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Вирусы и вирус-ассоциированные заболевания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85229" y="981075"/>
            <a:ext cx="8994775" cy="8302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РФ ежегодно регистрируется от 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27,3</a:t>
            </a:r>
            <a:r>
              <a:rPr lang="ru-RU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до 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41,2</a:t>
            </a:r>
            <a:r>
              <a:rPr lang="ru-RU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млн. случаев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ОРВИ, которые составляют 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90%</a:t>
            </a:r>
            <a:r>
              <a:rPr lang="ru-RU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всех инфекционных заболеваний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989440" y="1824881"/>
            <a:ext cx="1906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Балаболкин</a:t>
            </a:r>
            <a:r>
              <a:rPr lang="ru-RU" altLang="ru-RU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И.И., 2003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51966" y="2276872"/>
            <a:ext cx="8235950" cy="831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Появление новых особо опасных респираторных вирусных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инфекций </a:t>
            </a:r>
            <a:r>
              <a:rPr lang="en-US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SARS, H5N1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</a:t>
            </a:r>
            <a:r>
              <a:rPr lang="en-US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H1N1,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alt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HCoV</a:t>
            </a:r>
            <a:r>
              <a:rPr lang="en-US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NL63, </a:t>
            </a:r>
            <a:r>
              <a:rPr lang="en-US" alt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HCoV</a:t>
            </a:r>
            <a:r>
              <a:rPr lang="en-US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HKU1, </a:t>
            </a:r>
            <a:r>
              <a:rPr lang="en-US" alt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HBoV</a:t>
            </a:r>
            <a:endParaRPr lang="ru-RU" alt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62632" y="3678238"/>
            <a:ext cx="8369300" cy="83026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Тенденция к более тяжёлому течению заболеваний</a:t>
            </a:r>
            <a:r>
              <a:rPr lang="en-US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 детей </a:t>
            </a:r>
            <a:r>
              <a:rPr lang="en-US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endParaRPr lang="ru-RU" alt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</a:t>
            </a:r>
            <a:r>
              <a:rPr lang="en-US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400000 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госпитализаций/год</a:t>
            </a:r>
            <a:r>
              <a:rPr lang="ru-RU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в США)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51012" y="5084763"/>
            <a:ext cx="9289032" cy="12001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последние годы во всем мире, отмечается тенденция к увеличению распространённости вирус-индуцированных обострений 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бронхиальной астмы  и  ХОБЛ</a:t>
            </a: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7505253" y="3212976"/>
            <a:ext cx="2390775" cy="30797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Nichols WG</a:t>
            </a:r>
            <a:r>
              <a:rPr lang="ru-RU" altLang="ru-RU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</a:t>
            </a:r>
            <a:r>
              <a:rPr lang="en-US" altLang="ru-RU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altLang="ru-RU" sz="1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Clin</a:t>
            </a:r>
            <a:r>
              <a:rPr lang="en-US" altLang="ru-RU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altLang="ru-RU" sz="1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Mic</a:t>
            </a:r>
            <a:r>
              <a:rPr lang="en-US" altLang="ru-RU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Rev,</a:t>
            </a:r>
            <a:r>
              <a:rPr lang="ru-RU" altLang="ru-RU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200</a:t>
            </a:r>
            <a:r>
              <a:rPr lang="en-US" altLang="ru-RU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8</a:t>
            </a:r>
            <a:endParaRPr lang="ru-RU" altLang="ru-RU" sz="1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7191499" y="4489177"/>
            <a:ext cx="2776537" cy="30797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Henrickson</a:t>
            </a:r>
            <a:r>
              <a:rPr lang="en-US" altLang="ru-RU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K.J.</a:t>
            </a:r>
            <a:r>
              <a:rPr lang="ru-RU" altLang="ru-RU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</a:t>
            </a:r>
            <a:r>
              <a:rPr lang="en-US" altLang="ru-RU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altLang="ru-RU" sz="1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Ped</a:t>
            </a:r>
            <a:r>
              <a:rPr lang="en-US" altLang="ru-RU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altLang="ru-RU" sz="1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Inf</a:t>
            </a:r>
            <a:r>
              <a:rPr lang="en-US" altLang="ru-RU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Dis. J.,</a:t>
            </a:r>
            <a:r>
              <a:rPr lang="ru-RU" altLang="ru-RU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2004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7653461" y="6165850"/>
            <a:ext cx="2314575" cy="30797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Masoly</a:t>
            </a:r>
            <a:r>
              <a:rPr lang="en-US" altLang="ru-RU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M, et al Allergy, 2006</a:t>
            </a:r>
            <a:endParaRPr lang="ru-RU" altLang="ru-RU" sz="1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8638" y="692696"/>
            <a:ext cx="5268912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4" y="1340768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318964" y="2636912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318964" y="399668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589240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0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679450" y="1268413"/>
            <a:ext cx="8864600" cy="51133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775075" y="4170363"/>
            <a:ext cx="5184775" cy="1223962"/>
          </a:xfrm>
          <a:prstGeom prst="roundRect">
            <a:avLst>
              <a:gd name="adj" fmla="val 45653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687513" y="2874963"/>
            <a:ext cx="719137" cy="360362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3557" name="Picture 5" descr="ДНК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0" y="4737100"/>
            <a:ext cx="41751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90975" y="4602163"/>
            <a:ext cx="865188" cy="360362"/>
          </a:xfrm>
          <a:prstGeom prst="ellipse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897563" y="4422775"/>
            <a:ext cx="431800" cy="287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100000">
                <a:srgbClr val="CCFF66">
                  <a:gamma/>
                  <a:shade val="7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856163" y="3235325"/>
            <a:ext cx="431800" cy="287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100000">
                <a:srgbClr val="CCFF66">
                  <a:gamma/>
                  <a:shade val="7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648325" y="3378200"/>
            <a:ext cx="358775" cy="215900"/>
          </a:xfrm>
          <a:prstGeom prst="roundRect">
            <a:avLst>
              <a:gd name="adj" fmla="val 26375"/>
            </a:avLst>
          </a:prstGeom>
          <a:gradFill rotWithShape="1">
            <a:gsLst>
              <a:gs pos="0">
                <a:schemeClr val="bg1"/>
              </a:gs>
              <a:gs pos="100000">
                <a:srgbClr val="00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430838" y="4279900"/>
            <a:ext cx="179387" cy="179388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 b="1">
              <a:cs typeface="+mn-cs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422775" y="3198813"/>
            <a:ext cx="179388" cy="179387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279900" y="3667125"/>
            <a:ext cx="792163" cy="287338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351338" y="3379788"/>
            <a:ext cx="539750" cy="287337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249863" y="4710113"/>
            <a:ext cx="792162" cy="287337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59400" y="4459288"/>
            <a:ext cx="539750" cy="287337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178425" y="4962525"/>
            <a:ext cx="504825" cy="250825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CCCC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120900" y="3667125"/>
            <a:ext cx="719138" cy="2873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119313" y="3954463"/>
            <a:ext cx="719137" cy="287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7906" name="Text Box 21"/>
          <p:cNvSpPr txBox="1">
            <a:spLocks noChangeArrowheads="1"/>
          </p:cNvSpPr>
          <p:nvPr/>
        </p:nvSpPr>
        <p:spPr bwMode="auto">
          <a:xfrm>
            <a:off x="3398838" y="2181225"/>
            <a:ext cx="94138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sz="1200" b="1" i="1">
                <a:latin typeface="Candara" pitchFamily="34" charset="0"/>
              </a:rPr>
              <a:t>РНК вируса</a:t>
            </a:r>
            <a:endParaRPr lang="ru-RU" sz="1200" b="1" i="1" baseline="-25000">
              <a:latin typeface="Candara" pitchFamily="34" charset="0"/>
            </a:endParaRPr>
          </a:p>
        </p:txBody>
      </p:sp>
      <p:sp>
        <p:nvSpPr>
          <p:cNvPr id="37907" name="Text Box 23"/>
          <p:cNvSpPr txBox="1">
            <a:spLocks noChangeArrowheads="1"/>
          </p:cNvSpPr>
          <p:nvPr/>
        </p:nvSpPr>
        <p:spPr bwMode="auto">
          <a:xfrm>
            <a:off x="1773858" y="2928938"/>
            <a:ext cx="49565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b="1" dirty="0" smtClean="0">
                <a:latin typeface="Candara" pitchFamily="34" charset="0"/>
              </a:rPr>
              <a:t>TLRs</a:t>
            </a:r>
            <a:endParaRPr lang="ru-RU" sz="1200" b="1" baseline="-25000" dirty="0">
              <a:latin typeface="Candara" pitchFamily="34" charset="0"/>
            </a:endParaRP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4713288" y="2406650"/>
            <a:ext cx="935037" cy="323850"/>
          </a:xfrm>
          <a:prstGeom prst="ellipse">
            <a:avLst/>
          </a:prstGeom>
          <a:gradFill rotWithShape="1">
            <a:gsLst>
              <a:gs pos="0">
                <a:srgbClr val="B3B3FF"/>
              </a:gs>
              <a:gs pos="100000">
                <a:srgbClr val="3737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4900806" y="2432050"/>
            <a:ext cx="583814" cy="264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+mn-cs"/>
              </a:rPr>
              <a:t>NOD</a:t>
            </a:r>
            <a:endParaRPr lang="ru-RU" sz="14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cs typeface="+mn-cs"/>
            </a:endParaRPr>
          </a:p>
        </p:txBody>
      </p:sp>
      <p:sp>
        <p:nvSpPr>
          <p:cNvPr id="37915" name="Text Box 31"/>
          <p:cNvSpPr txBox="1">
            <a:spLocks noChangeArrowheads="1"/>
          </p:cNvSpPr>
          <p:nvPr/>
        </p:nvSpPr>
        <p:spPr bwMode="auto">
          <a:xfrm>
            <a:off x="3406775" y="3189288"/>
            <a:ext cx="4984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b="1">
                <a:latin typeface="Candara" pitchFamily="34" charset="0"/>
              </a:rPr>
              <a:t>RIG-I</a:t>
            </a:r>
            <a:endParaRPr lang="ru-RU" sz="1200" b="1" baseline="-25000">
              <a:latin typeface="Candara" pitchFamily="34" charset="0"/>
            </a:endParaRPr>
          </a:p>
        </p:txBody>
      </p:sp>
      <p:sp>
        <p:nvSpPr>
          <p:cNvPr id="37916" name="Text Box 32"/>
          <p:cNvSpPr txBox="1">
            <a:spLocks noChangeArrowheads="1"/>
          </p:cNvSpPr>
          <p:nvPr/>
        </p:nvSpPr>
        <p:spPr bwMode="auto">
          <a:xfrm>
            <a:off x="895350" y="4243388"/>
            <a:ext cx="1606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sz="1400" b="1" i="1">
                <a:latin typeface="Candara" pitchFamily="34" charset="0"/>
              </a:rPr>
              <a:t>Альтернативный</a:t>
            </a:r>
            <a:endParaRPr lang="en-US" sz="1400" b="1" i="1">
              <a:latin typeface="Candar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1400" b="1" i="1">
                <a:latin typeface="Candara" pitchFamily="34" charset="0"/>
              </a:rPr>
              <a:t>NF-</a:t>
            </a:r>
            <a:r>
              <a:rPr lang="en-US" sz="1400" b="1" i="1">
                <a:latin typeface="Candara" pitchFamily="34" charset="0"/>
                <a:sym typeface="Symbol" pitchFamily="18" charset="2"/>
              </a:rPr>
              <a:t></a:t>
            </a:r>
            <a:r>
              <a:rPr lang="en-US" sz="1400" b="1" i="1">
                <a:latin typeface="Candara" pitchFamily="34" charset="0"/>
              </a:rPr>
              <a:t>B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400" b="1" i="1">
                <a:latin typeface="Candara" pitchFamily="34" charset="0"/>
              </a:rPr>
              <a:t>путь</a:t>
            </a:r>
            <a:endParaRPr lang="ru-RU" sz="1400" b="1" i="1" baseline="-25000">
              <a:latin typeface="Candara" pitchFamily="34" charset="0"/>
            </a:endParaRPr>
          </a:p>
        </p:txBody>
      </p:sp>
      <p:sp>
        <p:nvSpPr>
          <p:cNvPr id="37917" name="Text Box 33"/>
          <p:cNvSpPr txBox="1">
            <a:spLocks noChangeArrowheads="1"/>
          </p:cNvSpPr>
          <p:nvPr/>
        </p:nvSpPr>
        <p:spPr bwMode="auto">
          <a:xfrm>
            <a:off x="3111500" y="3425825"/>
            <a:ext cx="12398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sz="1400" b="1" i="1">
                <a:latin typeface="Candara" pitchFamily="34" charset="0"/>
              </a:rPr>
              <a:t>Классический</a:t>
            </a:r>
            <a:endParaRPr lang="en-US" sz="1400" b="1" i="1">
              <a:latin typeface="Candar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1400" b="1" i="1">
                <a:latin typeface="Candara" pitchFamily="34" charset="0"/>
              </a:rPr>
              <a:t>NF-</a:t>
            </a:r>
            <a:r>
              <a:rPr lang="en-US" sz="1400" b="1" i="1">
                <a:latin typeface="Candara" pitchFamily="34" charset="0"/>
                <a:sym typeface="Symbol" pitchFamily="18" charset="2"/>
              </a:rPr>
              <a:t></a:t>
            </a:r>
            <a:r>
              <a:rPr lang="en-US" sz="1400" b="1" i="1">
                <a:latin typeface="Candara" pitchFamily="34" charset="0"/>
              </a:rPr>
              <a:t>B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400" b="1" i="1">
                <a:latin typeface="Candara" pitchFamily="34" charset="0"/>
              </a:rPr>
              <a:t>путь</a:t>
            </a:r>
            <a:endParaRPr lang="ru-RU" sz="1400" b="1" i="1" baseline="-25000">
              <a:latin typeface="Candara" pitchFamily="34" charset="0"/>
            </a:endParaRPr>
          </a:p>
        </p:txBody>
      </p:sp>
      <p:sp>
        <p:nvSpPr>
          <p:cNvPr id="37919" name="Text Box 36"/>
          <p:cNvSpPr txBox="1">
            <a:spLocks noChangeArrowheads="1"/>
          </p:cNvSpPr>
          <p:nvPr/>
        </p:nvSpPr>
        <p:spPr bwMode="auto">
          <a:xfrm>
            <a:off x="8083550" y="5421313"/>
            <a:ext cx="5810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sz="1400" b="1" i="1">
                <a:latin typeface="Candara" pitchFamily="34" charset="0"/>
              </a:rPr>
              <a:t>Ядро</a:t>
            </a:r>
            <a:endParaRPr lang="ru-RU" sz="1400" b="1" i="1" baseline="-25000">
              <a:latin typeface="Candara" pitchFamily="34" charset="0"/>
            </a:endParaRPr>
          </a:p>
        </p:txBody>
      </p:sp>
      <p:sp>
        <p:nvSpPr>
          <p:cNvPr id="37920" name="Text Box 37"/>
          <p:cNvSpPr txBox="1">
            <a:spLocks noChangeArrowheads="1"/>
          </p:cNvSpPr>
          <p:nvPr/>
        </p:nvSpPr>
        <p:spPr bwMode="auto">
          <a:xfrm>
            <a:off x="2200275" y="3692525"/>
            <a:ext cx="5429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b="1">
                <a:latin typeface="Candara" pitchFamily="34" charset="0"/>
              </a:rPr>
              <a:t>IKK-</a:t>
            </a:r>
            <a:r>
              <a:rPr lang="en-US" sz="1200" b="1">
                <a:latin typeface="Candara" pitchFamily="34" charset="0"/>
                <a:sym typeface="Symbol" pitchFamily="18" charset="2"/>
              </a:rPr>
              <a:t></a:t>
            </a:r>
            <a:endParaRPr lang="ru-RU" sz="1200" b="1" baseline="-25000">
              <a:latin typeface="Candara" pitchFamily="34" charset="0"/>
            </a:endParaRPr>
          </a:p>
        </p:txBody>
      </p:sp>
      <p:sp>
        <p:nvSpPr>
          <p:cNvPr id="37921" name="Text Box 38"/>
          <p:cNvSpPr txBox="1">
            <a:spLocks noChangeArrowheads="1"/>
          </p:cNvSpPr>
          <p:nvPr/>
        </p:nvSpPr>
        <p:spPr bwMode="auto">
          <a:xfrm>
            <a:off x="2200275" y="3954463"/>
            <a:ext cx="5429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b="1">
                <a:latin typeface="Candara" pitchFamily="34" charset="0"/>
              </a:rPr>
              <a:t>IKK-</a:t>
            </a:r>
            <a:r>
              <a:rPr lang="en-US" sz="1200" b="1">
                <a:latin typeface="Candara" pitchFamily="34" charset="0"/>
                <a:sym typeface="Symbol" pitchFamily="18" charset="2"/>
              </a:rPr>
              <a:t></a:t>
            </a:r>
            <a:endParaRPr lang="ru-RU" sz="1200" b="1" baseline="-25000">
              <a:latin typeface="Candara" pitchFamily="34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5375275" y="4746625"/>
            <a:ext cx="573088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ndara" pitchFamily="34" charset="0"/>
                <a:cs typeface="+mn-cs"/>
              </a:rPr>
              <a:t>NF-</a:t>
            </a: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ndara" pitchFamily="34" charset="0"/>
                <a:cs typeface="+mn-cs"/>
                <a:sym typeface="Symbol" pitchFamily="18" charset="2"/>
              </a:rPr>
              <a:t></a:t>
            </a: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ndara" pitchFamily="34" charset="0"/>
                <a:cs typeface="+mn-cs"/>
              </a:rPr>
              <a:t>B</a:t>
            </a:r>
            <a:endParaRPr lang="ru-RU" sz="1200" b="1" baseline="-250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37923" name="Text Box 40"/>
          <p:cNvSpPr txBox="1">
            <a:spLocks noChangeArrowheads="1"/>
          </p:cNvSpPr>
          <p:nvPr/>
        </p:nvSpPr>
        <p:spPr bwMode="auto">
          <a:xfrm>
            <a:off x="5383213" y="4471988"/>
            <a:ext cx="4873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b="1">
                <a:latin typeface="Candara" pitchFamily="34" charset="0"/>
              </a:rPr>
              <a:t>RelA</a:t>
            </a:r>
            <a:endParaRPr lang="ru-RU" sz="1200" b="1" baseline="-25000">
              <a:latin typeface="Candara" pitchFamily="34" charset="0"/>
            </a:endParaRPr>
          </a:p>
        </p:txBody>
      </p:sp>
      <p:sp>
        <p:nvSpPr>
          <p:cNvPr id="37924" name="Text Box 41"/>
          <p:cNvSpPr txBox="1">
            <a:spLocks noChangeArrowheads="1"/>
          </p:cNvSpPr>
          <p:nvPr/>
        </p:nvSpPr>
        <p:spPr bwMode="auto">
          <a:xfrm>
            <a:off x="5218113" y="4962525"/>
            <a:ext cx="4222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b="1">
                <a:latin typeface="Candara" pitchFamily="34" charset="0"/>
              </a:rPr>
              <a:t>p50</a:t>
            </a:r>
            <a:endParaRPr lang="ru-RU" sz="1200" b="1" baseline="-25000">
              <a:latin typeface="Candara" pitchFamily="34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4389438" y="3702050"/>
            <a:ext cx="573087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ndara" pitchFamily="34" charset="0"/>
                <a:cs typeface="+mn-cs"/>
              </a:rPr>
              <a:t>NF-</a:t>
            </a: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ndara" pitchFamily="34" charset="0"/>
                <a:cs typeface="+mn-cs"/>
                <a:sym typeface="Symbol" pitchFamily="18" charset="2"/>
              </a:rPr>
              <a:t></a:t>
            </a: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ndara" pitchFamily="34" charset="0"/>
                <a:cs typeface="+mn-cs"/>
              </a:rPr>
              <a:t>B</a:t>
            </a:r>
            <a:endParaRPr lang="ru-RU" sz="1200" b="1" baseline="-250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4375150" y="3392488"/>
            <a:ext cx="487363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ndara" pitchFamily="34" charset="0"/>
                <a:cs typeface="+mn-cs"/>
              </a:rPr>
              <a:t>RelA</a:t>
            </a:r>
            <a:endParaRPr lang="ru-RU" sz="1200" b="1" baseline="-250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7859713" y="3679825"/>
            <a:ext cx="184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7928" name="Text Box 45"/>
          <p:cNvSpPr txBox="1">
            <a:spLocks noChangeArrowheads="1"/>
          </p:cNvSpPr>
          <p:nvPr/>
        </p:nvSpPr>
        <p:spPr bwMode="auto">
          <a:xfrm>
            <a:off x="4822825" y="3270250"/>
            <a:ext cx="4699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b="1" i="1">
                <a:latin typeface="Candara" pitchFamily="34" charset="0"/>
              </a:rPr>
              <a:t>M2-1</a:t>
            </a:r>
            <a:endParaRPr lang="ru-RU" sz="1200" b="1" i="1" baseline="-25000">
              <a:latin typeface="Candara" pitchFamily="34" charset="0"/>
            </a:endParaRPr>
          </a:p>
        </p:txBody>
      </p:sp>
      <p:sp>
        <p:nvSpPr>
          <p:cNvPr id="37929" name="Text Box 46"/>
          <p:cNvSpPr txBox="1">
            <a:spLocks noChangeArrowheads="1"/>
          </p:cNvSpPr>
          <p:nvPr/>
        </p:nvSpPr>
        <p:spPr bwMode="auto">
          <a:xfrm>
            <a:off x="5599113" y="3389313"/>
            <a:ext cx="428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b="1" i="1">
                <a:latin typeface="Candara" pitchFamily="34" charset="0"/>
              </a:rPr>
              <a:t>NS2</a:t>
            </a:r>
            <a:endParaRPr lang="ru-RU" sz="1200" b="1" i="1" baseline="-25000">
              <a:latin typeface="Candara" pitchFamily="34" charset="0"/>
            </a:endParaRPr>
          </a:p>
        </p:txBody>
      </p:sp>
      <p:sp>
        <p:nvSpPr>
          <p:cNvPr id="37930" name="Text Box 47"/>
          <p:cNvSpPr txBox="1">
            <a:spLocks noChangeArrowheads="1"/>
          </p:cNvSpPr>
          <p:nvPr/>
        </p:nvSpPr>
        <p:spPr bwMode="auto">
          <a:xfrm>
            <a:off x="5859463" y="4460875"/>
            <a:ext cx="4699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b="1" i="1">
                <a:latin typeface="Candara" pitchFamily="34" charset="0"/>
              </a:rPr>
              <a:t>M2-1</a:t>
            </a:r>
            <a:endParaRPr lang="ru-RU" sz="1200" b="1" i="1" baseline="-25000">
              <a:latin typeface="Candara" pitchFamily="34" charset="0"/>
            </a:endParaRPr>
          </a:p>
        </p:txBody>
      </p:sp>
      <p:sp>
        <p:nvSpPr>
          <p:cNvPr id="37931" name="Text Box 48"/>
          <p:cNvSpPr txBox="1">
            <a:spLocks noChangeArrowheads="1"/>
          </p:cNvSpPr>
          <p:nvPr/>
        </p:nvSpPr>
        <p:spPr bwMode="auto">
          <a:xfrm>
            <a:off x="4378325" y="3198813"/>
            <a:ext cx="2682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b="1">
                <a:latin typeface="Candara" pitchFamily="34" charset="0"/>
              </a:rPr>
              <a:t>P</a:t>
            </a:r>
            <a:endParaRPr lang="ru-RU" sz="1200" b="1" baseline="-25000">
              <a:latin typeface="Candara" pitchFamily="34" charset="0"/>
            </a:endParaRPr>
          </a:p>
        </p:txBody>
      </p:sp>
      <p:sp>
        <p:nvSpPr>
          <p:cNvPr id="37932" name="Text Box 49"/>
          <p:cNvSpPr txBox="1">
            <a:spLocks noChangeArrowheads="1"/>
          </p:cNvSpPr>
          <p:nvPr/>
        </p:nvSpPr>
        <p:spPr bwMode="auto">
          <a:xfrm>
            <a:off x="5386388" y="4278313"/>
            <a:ext cx="26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>
                <a:latin typeface="Candara" pitchFamily="34" charset="0"/>
              </a:rPr>
              <a:t>P</a:t>
            </a:r>
            <a:endParaRPr lang="ru-RU" sz="1200" baseline="-25000">
              <a:latin typeface="Candara" pitchFamily="34" charset="0"/>
            </a:endParaRPr>
          </a:p>
        </p:txBody>
      </p:sp>
      <p:sp>
        <p:nvSpPr>
          <p:cNvPr id="37933" name="Text Box 50"/>
          <p:cNvSpPr txBox="1">
            <a:spLocks noChangeArrowheads="1"/>
          </p:cNvSpPr>
          <p:nvPr/>
        </p:nvSpPr>
        <p:spPr bwMode="auto">
          <a:xfrm>
            <a:off x="5972175" y="4170363"/>
            <a:ext cx="2108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sz="1200" b="1">
                <a:latin typeface="Candara" pitchFamily="34" charset="0"/>
              </a:rPr>
              <a:t>Генетический полиморфизм</a:t>
            </a:r>
            <a:endParaRPr lang="en-US" sz="1200" b="1">
              <a:latin typeface="Candar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1200" b="1">
                <a:latin typeface="Candara" pitchFamily="34" charset="0"/>
              </a:rPr>
              <a:t>RANTES, TNF-</a:t>
            </a:r>
            <a:r>
              <a:rPr lang="en-US" sz="1200" b="1">
                <a:latin typeface="Candara" pitchFamily="34" charset="0"/>
                <a:sym typeface="Symbol" pitchFamily="18" charset="2"/>
              </a:rPr>
              <a:t></a:t>
            </a:r>
            <a:endParaRPr lang="en-US" sz="1200" b="1" baseline="-25000">
              <a:latin typeface="Candara" pitchFamily="34" charset="0"/>
              <a:sym typeface="Symbol" pitchFamily="18" charset="2"/>
            </a:endParaRP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6597650" y="4530725"/>
            <a:ext cx="261938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  <a:cs typeface="+mn-cs"/>
              </a:rPr>
              <a:t>T</a:t>
            </a:r>
            <a:endParaRPr lang="ru-RU" sz="1200" b="1" baseline="-2500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7089775" y="4530725"/>
            <a:ext cx="277813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  <a:cs typeface="+mn-cs"/>
              </a:rPr>
              <a:t>A</a:t>
            </a:r>
            <a:endParaRPr lang="ru-RU" sz="1200" b="1" baseline="-2500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7634288" y="4530725"/>
            <a:ext cx="263525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  <a:cs typeface="+mn-cs"/>
              </a:rPr>
              <a:t>T</a:t>
            </a:r>
            <a:endParaRPr lang="ru-RU" sz="1200" b="1" baseline="-25000"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6816725" y="4530725"/>
            <a:ext cx="27940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  <a:cs typeface="+mn-cs"/>
              </a:rPr>
              <a:t>G</a:t>
            </a:r>
            <a:endParaRPr lang="ru-RU" sz="1200" b="1" baseline="-25000"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7458075" y="4530725"/>
            <a:ext cx="277813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  <a:cs typeface="+mn-cs"/>
              </a:rPr>
              <a:t>A</a:t>
            </a:r>
            <a:endParaRPr lang="ru-RU" sz="1200" b="1" baseline="-25000"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7807325" y="4530725"/>
            <a:ext cx="27940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  <a:cs typeface="+mn-cs"/>
              </a:rPr>
              <a:t>G</a:t>
            </a:r>
            <a:endParaRPr lang="ru-RU" sz="1200" b="1" baseline="-25000"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37940" name="Text Box 57"/>
          <p:cNvSpPr txBox="1">
            <a:spLocks noChangeArrowheads="1"/>
          </p:cNvSpPr>
          <p:nvPr/>
        </p:nvSpPr>
        <p:spPr bwMode="auto">
          <a:xfrm>
            <a:off x="3979863" y="5638800"/>
            <a:ext cx="34671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sz="1400" b="1">
                <a:latin typeface="Candara" pitchFamily="34" charset="0"/>
                <a:sym typeface="Symbol" pitchFamily="18" charset="2"/>
              </a:rPr>
              <a:t>ИФН 1 и 3 типа</a:t>
            </a:r>
            <a:r>
              <a:rPr lang="en-US" sz="1400" b="1">
                <a:latin typeface="Candara" pitchFamily="34" charset="0"/>
                <a:sym typeface="Symbol" pitchFamily="18" charset="2"/>
              </a:rPr>
              <a:t>, CCL4, CCL3, CXCL10,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latin typeface="Candara" pitchFamily="34" charset="0"/>
                <a:sym typeface="Symbol" pitchFamily="18" charset="2"/>
              </a:rPr>
              <a:t>CXCL8, CCL11, MCP-1, CCL5</a:t>
            </a:r>
          </a:p>
        </p:txBody>
      </p:sp>
      <p:sp>
        <p:nvSpPr>
          <p:cNvPr id="56" name="Oval 59"/>
          <p:cNvSpPr>
            <a:spLocks noChangeArrowheads="1"/>
          </p:cNvSpPr>
          <p:nvPr/>
        </p:nvSpPr>
        <p:spPr bwMode="auto">
          <a:xfrm>
            <a:off x="5681663" y="4962525"/>
            <a:ext cx="504825" cy="250825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00000">
                <a:srgbClr val="CCCCFF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7942" name="Text Box 60"/>
          <p:cNvSpPr txBox="1">
            <a:spLocks noChangeArrowheads="1"/>
          </p:cNvSpPr>
          <p:nvPr/>
        </p:nvSpPr>
        <p:spPr bwMode="auto">
          <a:xfrm>
            <a:off x="5699125" y="4962525"/>
            <a:ext cx="431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b="1">
                <a:latin typeface="Candara" pitchFamily="34" charset="0"/>
              </a:rPr>
              <a:t>p60</a:t>
            </a:r>
            <a:endParaRPr lang="ru-RU" sz="1200" b="1" baseline="-25000">
              <a:latin typeface="Candara" pitchFamily="34" charset="0"/>
            </a:endParaRPr>
          </a:p>
        </p:txBody>
      </p:sp>
      <p:grpSp>
        <p:nvGrpSpPr>
          <p:cNvPr id="37943" name="Group 61"/>
          <p:cNvGrpSpPr>
            <a:grpSpLocks/>
          </p:cNvGrpSpPr>
          <p:nvPr/>
        </p:nvGrpSpPr>
        <p:grpSpPr bwMode="auto">
          <a:xfrm>
            <a:off x="3414713" y="2514600"/>
            <a:ext cx="144462" cy="684213"/>
            <a:chOff x="2287" y="1661"/>
            <a:chExt cx="91" cy="431"/>
          </a:xfrm>
        </p:grpSpPr>
        <p:sp>
          <p:nvSpPr>
            <p:cNvPr id="59" name="AutoShape 62"/>
            <p:cNvSpPr>
              <a:spLocks noChangeArrowheads="1"/>
            </p:cNvSpPr>
            <p:nvPr/>
          </p:nvSpPr>
          <p:spPr bwMode="auto">
            <a:xfrm>
              <a:off x="2310" y="1707"/>
              <a:ext cx="4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8000">
                    <a:gamma/>
                    <a:shade val="46275"/>
                    <a:invGamma/>
                  </a:srgbClr>
                </a:gs>
                <a:gs pos="50000">
                  <a:srgbClr val="808000"/>
                </a:gs>
                <a:gs pos="100000">
                  <a:srgbClr val="8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0" name="AutoShape 63"/>
            <p:cNvSpPr>
              <a:spLocks noChangeArrowheads="1"/>
            </p:cNvSpPr>
            <p:nvPr/>
          </p:nvSpPr>
          <p:spPr bwMode="auto">
            <a:xfrm>
              <a:off x="2287" y="1899"/>
              <a:ext cx="91" cy="9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8000">
                    <a:gamma/>
                    <a:shade val="46275"/>
                    <a:invGamma/>
                  </a:srgbClr>
                </a:gs>
                <a:gs pos="50000">
                  <a:srgbClr val="808000"/>
                </a:gs>
                <a:gs pos="100000">
                  <a:srgbClr val="8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" name="AutoShape 64"/>
            <p:cNvSpPr>
              <a:spLocks noChangeArrowheads="1"/>
            </p:cNvSpPr>
            <p:nvPr/>
          </p:nvSpPr>
          <p:spPr bwMode="auto">
            <a:xfrm>
              <a:off x="2287" y="1661"/>
              <a:ext cx="91" cy="2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8000">
                    <a:gamma/>
                    <a:shade val="46275"/>
                    <a:invGamma/>
                  </a:srgbClr>
                </a:gs>
                <a:gs pos="50000">
                  <a:srgbClr val="808000"/>
                </a:gs>
                <a:gs pos="100000">
                  <a:srgbClr val="8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" name="AutoShape 65"/>
            <p:cNvSpPr>
              <a:spLocks noChangeArrowheads="1"/>
            </p:cNvSpPr>
            <p:nvPr/>
          </p:nvSpPr>
          <p:spPr bwMode="auto">
            <a:xfrm>
              <a:off x="2287" y="2001"/>
              <a:ext cx="91" cy="9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8000">
                    <a:gamma/>
                    <a:shade val="46275"/>
                    <a:invGamma/>
                  </a:srgbClr>
                </a:gs>
                <a:gs pos="50000">
                  <a:srgbClr val="808000"/>
                </a:gs>
                <a:gs pos="100000">
                  <a:srgbClr val="8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63" name="Freeform 66"/>
          <p:cNvSpPr>
            <a:spLocks/>
          </p:cNvSpPr>
          <p:nvPr/>
        </p:nvSpPr>
        <p:spPr bwMode="auto">
          <a:xfrm>
            <a:off x="3198813" y="2335213"/>
            <a:ext cx="296862" cy="466725"/>
          </a:xfrm>
          <a:custGeom>
            <a:avLst/>
            <a:gdLst>
              <a:gd name="T0" fmla="*/ 133 w 187"/>
              <a:gd name="T1" fmla="*/ 0 h 294"/>
              <a:gd name="T2" fmla="*/ 181 w 187"/>
              <a:gd name="T3" fmla="*/ 56 h 294"/>
              <a:gd name="T4" fmla="*/ 95 w 187"/>
              <a:gd name="T5" fmla="*/ 66 h 294"/>
              <a:gd name="T6" fmla="*/ 135 w 187"/>
              <a:gd name="T7" fmla="*/ 124 h 294"/>
              <a:gd name="T8" fmla="*/ 63 w 187"/>
              <a:gd name="T9" fmla="*/ 134 h 294"/>
              <a:gd name="T10" fmla="*/ 115 w 187"/>
              <a:gd name="T11" fmla="*/ 196 h 294"/>
              <a:gd name="T12" fmla="*/ 31 w 187"/>
              <a:gd name="T13" fmla="*/ 208 h 294"/>
              <a:gd name="T14" fmla="*/ 89 w 187"/>
              <a:gd name="T15" fmla="*/ 270 h 294"/>
              <a:gd name="T16" fmla="*/ 0 w 187"/>
              <a:gd name="T17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294">
                <a:moveTo>
                  <a:pt x="133" y="0"/>
                </a:moveTo>
                <a:cubicBezTo>
                  <a:pt x="141" y="9"/>
                  <a:pt x="187" y="45"/>
                  <a:pt x="181" y="56"/>
                </a:cubicBezTo>
                <a:cubicBezTo>
                  <a:pt x="175" y="67"/>
                  <a:pt x="103" y="55"/>
                  <a:pt x="95" y="66"/>
                </a:cubicBezTo>
                <a:cubicBezTo>
                  <a:pt x="87" y="77"/>
                  <a:pt x="140" y="113"/>
                  <a:pt x="135" y="124"/>
                </a:cubicBezTo>
                <a:cubicBezTo>
                  <a:pt x="130" y="135"/>
                  <a:pt x="66" y="122"/>
                  <a:pt x="63" y="134"/>
                </a:cubicBezTo>
                <a:cubicBezTo>
                  <a:pt x="60" y="146"/>
                  <a:pt x="120" y="184"/>
                  <a:pt x="115" y="196"/>
                </a:cubicBezTo>
                <a:cubicBezTo>
                  <a:pt x="110" y="208"/>
                  <a:pt x="35" y="196"/>
                  <a:pt x="31" y="208"/>
                </a:cubicBezTo>
                <a:cubicBezTo>
                  <a:pt x="27" y="220"/>
                  <a:pt x="94" y="256"/>
                  <a:pt x="89" y="270"/>
                </a:cubicBezTo>
                <a:cubicBezTo>
                  <a:pt x="84" y="284"/>
                  <a:pt x="19" y="289"/>
                  <a:pt x="0" y="294"/>
                </a:cubicBezTo>
              </a:path>
            </a:pathLst>
          </a:custGeom>
          <a:noFill/>
          <a:ln w="28575" cmpd="sng">
            <a:solidFill>
              <a:srgbClr val="FF66CC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4" name="Oval 67"/>
          <p:cNvSpPr>
            <a:spLocks noChangeArrowheads="1"/>
          </p:cNvSpPr>
          <p:nvPr/>
        </p:nvSpPr>
        <p:spPr bwMode="auto">
          <a:xfrm>
            <a:off x="4241800" y="4891088"/>
            <a:ext cx="539750" cy="287337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CCFF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7946" name="Text Box 68"/>
          <p:cNvSpPr txBox="1">
            <a:spLocks noChangeArrowheads="1"/>
          </p:cNvSpPr>
          <p:nvPr/>
        </p:nvSpPr>
        <p:spPr bwMode="auto">
          <a:xfrm>
            <a:off x="4273550" y="4922838"/>
            <a:ext cx="482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b="1">
                <a:latin typeface="Candara" pitchFamily="34" charset="0"/>
              </a:rPr>
              <a:t>RelB</a:t>
            </a:r>
            <a:endParaRPr lang="ru-RU" sz="1200" b="1" baseline="-25000">
              <a:latin typeface="Candara" pitchFamily="34" charset="0"/>
            </a:endParaRPr>
          </a:p>
        </p:txBody>
      </p:sp>
      <p:sp>
        <p:nvSpPr>
          <p:cNvPr id="66" name="Text Box 69"/>
          <p:cNvSpPr txBox="1">
            <a:spLocks noChangeArrowheads="1"/>
          </p:cNvSpPr>
          <p:nvPr/>
        </p:nvSpPr>
        <p:spPr bwMode="auto">
          <a:xfrm>
            <a:off x="4090988" y="4675188"/>
            <a:ext cx="642937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ndara" pitchFamily="34" charset="0"/>
                <a:cs typeface="+mn-cs"/>
              </a:rPr>
              <a:t>NF-</a:t>
            </a: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ndara" pitchFamily="34" charset="0"/>
                <a:cs typeface="+mn-cs"/>
                <a:sym typeface="Symbol" pitchFamily="18" charset="2"/>
              </a:rPr>
              <a:t></a:t>
            </a: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ndara" pitchFamily="34" charset="0"/>
                <a:cs typeface="+mn-cs"/>
              </a:rPr>
              <a:t>B2</a:t>
            </a:r>
            <a:endParaRPr lang="ru-RU" sz="1200" b="1" baseline="-250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67" name="Oval 70"/>
          <p:cNvSpPr>
            <a:spLocks noChangeArrowheads="1"/>
          </p:cNvSpPr>
          <p:nvPr/>
        </p:nvSpPr>
        <p:spPr bwMode="auto">
          <a:xfrm>
            <a:off x="2622550" y="4602163"/>
            <a:ext cx="865188" cy="360362"/>
          </a:xfrm>
          <a:prstGeom prst="ellipse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8" name="Text Box 71"/>
          <p:cNvSpPr txBox="1">
            <a:spLocks noChangeArrowheads="1"/>
          </p:cNvSpPr>
          <p:nvPr/>
        </p:nvSpPr>
        <p:spPr bwMode="auto">
          <a:xfrm>
            <a:off x="2722563" y="4675188"/>
            <a:ext cx="642937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ndara" pitchFamily="34" charset="0"/>
                <a:cs typeface="+mn-cs"/>
              </a:rPr>
              <a:t>NF-</a:t>
            </a: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ndara" pitchFamily="34" charset="0"/>
                <a:cs typeface="+mn-cs"/>
                <a:sym typeface="Symbol" pitchFamily="18" charset="2"/>
              </a:rPr>
              <a:t></a:t>
            </a: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ndara" pitchFamily="34" charset="0"/>
                <a:cs typeface="+mn-cs"/>
              </a:rPr>
              <a:t>B2</a:t>
            </a:r>
            <a:endParaRPr lang="ru-RU" sz="1200" b="1" baseline="-250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69" name="Text Box 72"/>
          <p:cNvSpPr txBox="1">
            <a:spLocks noChangeArrowheads="1"/>
          </p:cNvSpPr>
          <p:nvPr/>
        </p:nvSpPr>
        <p:spPr bwMode="auto">
          <a:xfrm>
            <a:off x="7077075" y="5060950"/>
            <a:ext cx="27940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  <a:cs typeface="+mn-cs"/>
              </a:rPr>
              <a:t>G</a:t>
            </a:r>
            <a:endParaRPr lang="ru-RU" sz="1200" b="1" baseline="-25000"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70" name="Text Box 73"/>
          <p:cNvSpPr txBox="1">
            <a:spLocks noChangeArrowheads="1"/>
          </p:cNvSpPr>
          <p:nvPr/>
        </p:nvSpPr>
        <p:spPr bwMode="auto">
          <a:xfrm>
            <a:off x="6650038" y="5060950"/>
            <a:ext cx="268287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  <a:cs typeface="+mn-cs"/>
              </a:rPr>
              <a:t>C</a:t>
            </a:r>
            <a:endParaRPr lang="ru-RU" sz="1200" b="1" baseline="-25000"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71" name="Text Box 74"/>
          <p:cNvSpPr txBox="1">
            <a:spLocks noChangeArrowheads="1"/>
          </p:cNvSpPr>
          <p:nvPr/>
        </p:nvSpPr>
        <p:spPr bwMode="auto">
          <a:xfrm>
            <a:off x="6865938" y="5060950"/>
            <a:ext cx="268287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  <a:cs typeface="+mn-cs"/>
              </a:rPr>
              <a:t>C</a:t>
            </a:r>
            <a:endParaRPr lang="ru-RU" sz="1200" b="1" baseline="-25000"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72" name="Line 75"/>
          <p:cNvSpPr>
            <a:spLocks noChangeShapeType="1"/>
          </p:cNvSpPr>
          <p:nvPr/>
        </p:nvSpPr>
        <p:spPr bwMode="auto">
          <a:xfrm>
            <a:off x="7375525" y="46751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3" name="Freeform 76"/>
          <p:cNvSpPr>
            <a:spLocks/>
          </p:cNvSpPr>
          <p:nvPr/>
        </p:nvSpPr>
        <p:spPr bwMode="auto">
          <a:xfrm>
            <a:off x="7397750" y="4508500"/>
            <a:ext cx="654050" cy="165100"/>
          </a:xfrm>
          <a:custGeom>
            <a:avLst/>
            <a:gdLst>
              <a:gd name="T0" fmla="*/ 0 w 412"/>
              <a:gd name="T1" fmla="*/ 104 h 104"/>
              <a:gd name="T2" fmla="*/ 0 w 412"/>
              <a:gd name="T3" fmla="*/ 0 h 104"/>
              <a:gd name="T4" fmla="*/ 412 w 412"/>
              <a:gd name="T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2" h="104">
                <a:moveTo>
                  <a:pt x="0" y="104"/>
                </a:moveTo>
                <a:lnTo>
                  <a:pt x="0" y="0"/>
                </a:lnTo>
                <a:lnTo>
                  <a:pt x="41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4" name="AutoShape 77"/>
          <p:cNvSpPr>
            <a:spLocks noChangeArrowheads="1"/>
          </p:cNvSpPr>
          <p:nvPr/>
        </p:nvSpPr>
        <p:spPr bwMode="auto">
          <a:xfrm rot="18986870">
            <a:off x="5072063" y="3956050"/>
            <a:ext cx="144462" cy="503238"/>
          </a:xfrm>
          <a:prstGeom prst="downArrow">
            <a:avLst>
              <a:gd name="adj1" fmla="val 50000"/>
              <a:gd name="adj2" fmla="val 870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54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" name="AutoShape 78"/>
          <p:cNvSpPr>
            <a:spLocks noChangeArrowheads="1"/>
          </p:cNvSpPr>
          <p:nvPr/>
        </p:nvSpPr>
        <p:spPr bwMode="auto">
          <a:xfrm rot="19169151">
            <a:off x="2598738" y="4278313"/>
            <a:ext cx="144462" cy="360362"/>
          </a:xfrm>
          <a:prstGeom prst="downArrow">
            <a:avLst>
              <a:gd name="adj1" fmla="val 50000"/>
              <a:gd name="adj2" fmla="val 623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54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6" name="AutoShape 79"/>
          <p:cNvSpPr>
            <a:spLocks noChangeArrowheads="1"/>
          </p:cNvSpPr>
          <p:nvPr/>
        </p:nvSpPr>
        <p:spPr bwMode="auto">
          <a:xfrm rot="2529235" flipH="1">
            <a:off x="4711700" y="2732088"/>
            <a:ext cx="144463" cy="431800"/>
          </a:xfrm>
          <a:prstGeom prst="downArrow">
            <a:avLst>
              <a:gd name="adj1" fmla="val 50000"/>
              <a:gd name="adj2" fmla="val 747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7" name="AutoShape 80"/>
          <p:cNvSpPr>
            <a:spLocks noChangeArrowheads="1"/>
          </p:cNvSpPr>
          <p:nvPr/>
        </p:nvSpPr>
        <p:spPr bwMode="auto">
          <a:xfrm rot="2529235" flipH="1">
            <a:off x="5287963" y="2011363"/>
            <a:ext cx="144462" cy="431800"/>
          </a:xfrm>
          <a:prstGeom prst="downArrow">
            <a:avLst>
              <a:gd name="adj1" fmla="val 50000"/>
              <a:gd name="adj2" fmla="val 747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8" name="AutoShape 81"/>
          <p:cNvSpPr>
            <a:spLocks noChangeArrowheads="1"/>
          </p:cNvSpPr>
          <p:nvPr/>
        </p:nvSpPr>
        <p:spPr bwMode="auto">
          <a:xfrm rot="20035446">
            <a:off x="2190750" y="3235325"/>
            <a:ext cx="144463" cy="431800"/>
          </a:xfrm>
          <a:prstGeom prst="downArrow">
            <a:avLst>
              <a:gd name="adj1" fmla="val 50000"/>
              <a:gd name="adj2" fmla="val 747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9" name="AutoShape 82"/>
          <p:cNvSpPr>
            <a:spLocks noChangeArrowheads="1"/>
          </p:cNvSpPr>
          <p:nvPr/>
        </p:nvSpPr>
        <p:spPr bwMode="auto">
          <a:xfrm rot="20035446">
            <a:off x="1830388" y="2443163"/>
            <a:ext cx="144462" cy="431800"/>
          </a:xfrm>
          <a:prstGeom prst="downArrow">
            <a:avLst>
              <a:gd name="adj1" fmla="val 50000"/>
              <a:gd name="adj2" fmla="val 747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0" name="AutoShape 83"/>
          <p:cNvSpPr>
            <a:spLocks noChangeArrowheads="1"/>
          </p:cNvSpPr>
          <p:nvPr/>
        </p:nvSpPr>
        <p:spPr bwMode="auto">
          <a:xfrm rot="2496461">
            <a:off x="2911475" y="3019425"/>
            <a:ext cx="144463" cy="719138"/>
          </a:xfrm>
          <a:prstGeom prst="downArrow">
            <a:avLst>
              <a:gd name="adj1" fmla="val 49454"/>
              <a:gd name="adj2" fmla="val 879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1" name="AutoShape 84"/>
          <p:cNvSpPr>
            <a:spLocks noChangeArrowheads="1"/>
          </p:cNvSpPr>
          <p:nvPr/>
        </p:nvSpPr>
        <p:spPr bwMode="auto">
          <a:xfrm rot="-3467261">
            <a:off x="3990976" y="2587625"/>
            <a:ext cx="144462" cy="719137"/>
          </a:xfrm>
          <a:prstGeom prst="downArrow">
            <a:avLst>
              <a:gd name="adj1" fmla="val 49454"/>
              <a:gd name="adj2" fmla="val 879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5400" algn="ctr" rotWithShape="0">
              <a:schemeClr val="tx1"/>
            </a:outerShdw>
          </a:effectLst>
        </p:spPr>
        <p:txBody>
          <a:bodyPr vert="eaVert"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2" name="AutoShape 85"/>
          <p:cNvSpPr>
            <a:spLocks noChangeArrowheads="1"/>
          </p:cNvSpPr>
          <p:nvPr/>
        </p:nvSpPr>
        <p:spPr bwMode="auto">
          <a:xfrm rot="-5400000">
            <a:off x="3701257" y="4604544"/>
            <a:ext cx="144462" cy="431800"/>
          </a:xfrm>
          <a:prstGeom prst="downArrow">
            <a:avLst>
              <a:gd name="adj1" fmla="val 50000"/>
              <a:gd name="adj2" fmla="val 747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eaVert"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3" name="AutoShape 86"/>
          <p:cNvSpPr>
            <a:spLocks noChangeArrowheads="1"/>
          </p:cNvSpPr>
          <p:nvPr/>
        </p:nvSpPr>
        <p:spPr bwMode="auto">
          <a:xfrm rot="18986870">
            <a:off x="6246813" y="5168900"/>
            <a:ext cx="144462" cy="576263"/>
          </a:xfrm>
          <a:prstGeom prst="downArrow">
            <a:avLst>
              <a:gd name="adj1" fmla="val 50000"/>
              <a:gd name="adj2" fmla="val 997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54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4" name="AutoShape 87"/>
          <p:cNvSpPr>
            <a:spLocks noChangeArrowheads="1"/>
          </p:cNvSpPr>
          <p:nvPr/>
        </p:nvSpPr>
        <p:spPr bwMode="auto">
          <a:xfrm rot="2613130" flipH="1">
            <a:off x="4999038" y="5178425"/>
            <a:ext cx="144462" cy="576263"/>
          </a:xfrm>
          <a:prstGeom prst="downArrow">
            <a:avLst>
              <a:gd name="adj1" fmla="val 50000"/>
              <a:gd name="adj2" fmla="val 997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54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5" name="Line 88"/>
          <p:cNvSpPr>
            <a:spLocks noChangeShapeType="1"/>
          </p:cNvSpPr>
          <p:nvPr/>
        </p:nvSpPr>
        <p:spPr bwMode="auto">
          <a:xfrm flipH="1">
            <a:off x="5143500" y="3594100"/>
            <a:ext cx="360363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6" name="Oval 89"/>
          <p:cNvSpPr>
            <a:spLocks noChangeArrowheads="1"/>
          </p:cNvSpPr>
          <p:nvPr/>
        </p:nvSpPr>
        <p:spPr bwMode="auto">
          <a:xfrm>
            <a:off x="6042025" y="1866900"/>
            <a:ext cx="73025" cy="730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CC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7" name="Oval 90"/>
          <p:cNvSpPr>
            <a:spLocks noChangeArrowheads="1"/>
          </p:cNvSpPr>
          <p:nvPr/>
        </p:nvSpPr>
        <p:spPr bwMode="auto">
          <a:xfrm>
            <a:off x="6042025" y="2119313"/>
            <a:ext cx="73025" cy="730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CC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8" name="Oval 91"/>
          <p:cNvSpPr>
            <a:spLocks noChangeArrowheads="1"/>
          </p:cNvSpPr>
          <p:nvPr/>
        </p:nvSpPr>
        <p:spPr bwMode="auto">
          <a:xfrm>
            <a:off x="5537200" y="2190750"/>
            <a:ext cx="73025" cy="730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CC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9" name="Oval 92"/>
          <p:cNvSpPr>
            <a:spLocks noChangeArrowheads="1"/>
          </p:cNvSpPr>
          <p:nvPr/>
        </p:nvSpPr>
        <p:spPr bwMode="auto">
          <a:xfrm>
            <a:off x="5033963" y="1903413"/>
            <a:ext cx="73025" cy="730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CC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0" name="Oval 93"/>
          <p:cNvSpPr>
            <a:spLocks noChangeArrowheads="1"/>
          </p:cNvSpPr>
          <p:nvPr/>
        </p:nvSpPr>
        <p:spPr bwMode="auto">
          <a:xfrm>
            <a:off x="5072063" y="2173288"/>
            <a:ext cx="73025" cy="730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CC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37972" name="Group 23"/>
          <p:cNvGrpSpPr>
            <a:grpSpLocks/>
          </p:cNvGrpSpPr>
          <p:nvPr/>
        </p:nvGrpSpPr>
        <p:grpSpPr bwMode="auto">
          <a:xfrm>
            <a:off x="9282113" y="188913"/>
            <a:ext cx="830262" cy="503237"/>
            <a:chOff x="5804" y="3832"/>
            <a:chExt cx="532" cy="344"/>
          </a:xfrm>
        </p:grpSpPr>
        <p:grpSp>
          <p:nvGrpSpPr>
            <p:cNvPr id="37987" name="Group 24"/>
            <p:cNvGrpSpPr>
              <a:grpSpLocks noChangeAspect="1"/>
            </p:cNvGrpSpPr>
            <p:nvPr/>
          </p:nvGrpSpPr>
          <p:grpSpPr bwMode="auto">
            <a:xfrm>
              <a:off x="5909" y="3948"/>
              <a:ext cx="379" cy="228"/>
              <a:chOff x="5216" y="2956"/>
              <a:chExt cx="356" cy="273"/>
            </a:xfrm>
          </p:grpSpPr>
          <p:sp>
            <p:nvSpPr>
              <p:cNvPr id="104" name="Freeform 25"/>
              <p:cNvSpPr>
                <a:spLocks noChangeAspect="1"/>
              </p:cNvSpPr>
              <p:nvPr/>
            </p:nvSpPr>
            <p:spPr bwMode="auto">
              <a:xfrm>
                <a:off x="5216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5" name="Freeform 26"/>
              <p:cNvSpPr>
                <a:spLocks noChangeAspect="1"/>
              </p:cNvSpPr>
              <p:nvPr/>
            </p:nvSpPr>
            <p:spPr bwMode="auto">
              <a:xfrm flipH="1">
                <a:off x="5400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" name="Freeform 27"/>
              <p:cNvSpPr>
                <a:spLocks noChangeAspect="1"/>
              </p:cNvSpPr>
              <p:nvPr/>
            </p:nvSpPr>
            <p:spPr bwMode="auto">
              <a:xfrm>
                <a:off x="5217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7" name="Freeform 28"/>
              <p:cNvSpPr>
                <a:spLocks noChangeAspect="1"/>
              </p:cNvSpPr>
              <p:nvPr/>
            </p:nvSpPr>
            <p:spPr bwMode="auto">
              <a:xfrm flipH="1">
                <a:off x="5452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8" name="Freeform 29"/>
              <p:cNvSpPr>
                <a:spLocks noChangeAspect="1"/>
              </p:cNvSpPr>
              <p:nvPr/>
            </p:nvSpPr>
            <p:spPr bwMode="auto">
              <a:xfrm>
                <a:off x="5275" y="2956"/>
                <a:ext cx="275" cy="273"/>
              </a:xfrm>
              <a:custGeom>
                <a:avLst/>
                <a:gdLst>
                  <a:gd name="T0" fmla="*/ 0 w 1563"/>
                  <a:gd name="T1" fmla="*/ 49 h 1554"/>
                  <a:gd name="T2" fmla="*/ 5 w 1563"/>
                  <a:gd name="T3" fmla="*/ 56 h 1554"/>
                  <a:gd name="T4" fmla="*/ 48 w 1563"/>
                  <a:gd name="T5" fmla="*/ 56 h 1554"/>
                  <a:gd name="T6" fmla="*/ 78 w 1563"/>
                  <a:gd name="T7" fmla="*/ 32 h 1554"/>
                  <a:gd name="T8" fmla="*/ 240 w 1563"/>
                  <a:gd name="T9" fmla="*/ 114 h 1554"/>
                  <a:gd name="T10" fmla="*/ 8 w 1563"/>
                  <a:gd name="T11" fmla="*/ 208 h 1554"/>
                  <a:gd name="T12" fmla="*/ 261 w 1563"/>
                  <a:gd name="T13" fmla="*/ 192 h 1554"/>
                  <a:gd name="T14" fmla="*/ 33 w 1563"/>
                  <a:gd name="T15" fmla="*/ 207 h 1554"/>
                  <a:gd name="T16" fmla="*/ 269 w 1563"/>
                  <a:gd name="T17" fmla="*/ 120 h 1554"/>
                  <a:gd name="T18" fmla="*/ 156 w 1563"/>
                  <a:gd name="T19" fmla="*/ 13 h 1554"/>
                  <a:gd name="T20" fmla="*/ 0 w 1563"/>
                  <a:gd name="T21" fmla="*/ 49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37988" name="Group 30"/>
            <p:cNvGrpSpPr>
              <a:grpSpLocks noChangeAspect="1"/>
            </p:cNvGrpSpPr>
            <p:nvPr/>
          </p:nvGrpSpPr>
          <p:grpSpPr bwMode="auto">
            <a:xfrm>
              <a:off x="5804" y="3832"/>
              <a:ext cx="532" cy="344"/>
              <a:chOff x="4374" y="3837"/>
              <a:chExt cx="494" cy="319"/>
            </a:xfrm>
          </p:grpSpPr>
          <p:sp>
            <p:nvSpPr>
              <p:cNvPr id="98" name="Oval 31"/>
              <p:cNvSpPr>
                <a:spLocks noChangeAspect="1" noChangeArrowheads="1"/>
              </p:cNvSpPr>
              <p:nvPr/>
            </p:nvSpPr>
            <p:spPr bwMode="auto">
              <a:xfrm>
                <a:off x="4374" y="3837"/>
                <a:ext cx="494" cy="319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990" name="Freeform 32"/>
              <p:cNvSpPr>
                <a:spLocks noChangeAspect="1"/>
              </p:cNvSpPr>
              <p:nvPr/>
            </p:nvSpPr>
            <p:spPr bwMode="auto">
              <a:xfrm>
                <a:off x="4445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1" name="Freeform 33"/>
              <p:cNvSpPr>
                <a:spLocks noChangeAspect="1"/>
              </p:cNvSpPr>
              <p:nvPr/>
            </p:nvSpPr>
            <p:spPr bwMode="auto">
              <a:xfrm flipH="1">
                <a:off x="4629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2" name="Freeform 34"/>
              <p:cNvSpPr>
                <a:spLocks noChangeAspect="1"/>
              </p:cNvSpPr>
              <p:nvPr/>
            </p:nvSpPr>
            <p:spPr bwMode="auto">
              <a:xfrm>
                <a:off x="4446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3" name="Freeform 35"/>
              <p:cNvSpPr>
                <a:spLocks noChangeAspect="1"/>
              </p:cNvSpPr>
              <p:nvPr/>
            </p:nvSpPr>
            <p:spPr bwMode="auto">
              <a:xfrm flipH="1">
                <a:off x="4681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4" name="Freeform 36"/>
              <p:cNvSpPr>
                <a:spLocks noChangeAspect="1"/>
              </p:cNvSpPr>
              <p:nvPr/>
            </p:nvSpPr>
            <p:spPr bwMode="auto">
              <a:xfrm>
                <a:off x="4504" y="3862"/>
                <a:ext cx="275" cy="273"/>
              </a:xfrm>
              <a:custGeom>
                <a:avLst/>
                <a:gdLst>
                  <a:gd name="T0" fmla="*/ 0 w 1563"/>
                  <a:gd name="T1" fmla="*/ 0 h 1554"/>
                  <a:gd name="T2" fmla="*/ 0 w 1563"/>
                  <a:gd name="T3" fmla="*/ 0 h 1554"/>
                  <a:gd name="T4" fmla="*/ 0 w 1563"/>
                  <a:gd name="T5" fmla="*/ 0 h 1554"/>
                  <a:gd name="T6" fmla="*/ 0 w 1563"/>
                  <a:gd name="T7" fmla="*/ 0 h 1554"/>
                  <a:gd name="T8" fmla="*/ 0 w 1563"/>
                  <a:gd name="T9" fmla="*/ 0 h 1554"/>
                  <a:gd name="T10" fmla="*/ 0 w 1563"/>
                  <a:gd name="T11" fmla="*/ 0 h 1554"/>
                  <a:gd name="T12" fmla="*/ 0 w 1563"/>
                  <a:gd name="T13" fmla="*/ 0 h 1554"/>
                  <a:gd name="T14" fmla="*/ 0 w 1563"/>
                  <a:gd name="T15" fmla="*/ 0 h 1554"/>
                  <a:gd name="T16" fmla="*/ 0 w 1563"/>
                  <a:gd name="T17" fmla="*/ 0 h 1554"/>
                  <a:gd name="T18" fmla="*/ 0 w 1563"/>
                  <a:gd name="T19" fmla="*/ 0 h 1554"/>
                  <a:gd name="T20" fmla="*/ 0 w 1563"/>
                  <a:gd name="T21" fmla="*/ 0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3"/>
                  <a:gd name="T34" fmla="*/ 0 h 1554"/>
                  <a:gd name="T35" fmla="*/ 1563 w 1563"/>
                  <a:gd name="T36" fmla="*/ 1554 h 15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797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7663" y="733525"/>
            <a:ext cx="494665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85" name="Picture 111" descr="76_28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5663" y="2924175"/>
            <a:ext cx="7921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975" name="Group 113"/>
          <p:cNvGrpSpPr>
            <a:grpSpLocks/>
          </p:cNvGrpSpPr>
          <p:nvPr/>
        </p:nvGrpSpPr>
        <p:grpSpPr bwMode="auto">
          <a:xfrm>
            <a:off x="1255713" y="1916113"/>
            <a:ext cx="792162" cy="554037"/>
            <a:chOff x="1471" y="1434"/>
            <a:chExt cx="499" cy="349"/>
          </a:xfrm>
        </p:grpSpPr>
        <p:pic>
          <p:nvPicPr>
            <p:cNvPr id="37983" name="Picture 114" descr="76_28 копия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71" y="1434"/>
              <a:ext cx="49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171" name="Text Box 115"/>
            <p:cNvSpPr txBox="1">
              <a:spLocks noChangeArrowheads="1"/>
            </p:cNvSpPr>
            <p:nvPr/>
          </p:nvSpPr>
          <p:spPr bwMode="auto">
            <a:xfrm>
              <a:off x="1516" y="1525"/>
              <a:ext cx="39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cs typeface="+mn-cs"/>
                </a:rPr>
                <a:t>ОРВИ</a:t>
              </a:r>
              <a:endPara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cs typeface="+mn-cs"/>
              </a:endParaRPr>
            </a:p>
          </p:txBody>
        </p:sp>
      </p:grpSp>
      <p:pic>
        <p:nvPicPr>
          <p:cNvPr id="37981" name="Picture 117" descr="76_28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1475" y="1700213"/>
            <a:ext cx="7921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79" name="Picture 120" descr="76_28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1484313"/>
            <a:ext cx="7921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Text Box 3"/>
          <p:cNvSpPr txBox="1">
            <a:spLocks noChangeArrowheads="1"/>
          </p:cNvSpPr>
          <p:nvPr/>
        </p:nvSpPr>
        <p:spPr bwMode="auto">
          <a:xfrm>
            <a:off x="1255464" y="35913"/>
            <a:ext cx="7488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ОРВИ и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врождённый иммунный ответ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119" name="Text Box 115"/>
          <p:cNvSpPr txBox="1">
            <a:spLocks noChangeArrowheads="1"/>
          </p:cNvSpPr>
          <p:nvPr/>
        </p:nvSpPr>
        <p:spPr bwMode="auto">
          <a:xfrm>
            <a:off x="2983260" y="1844824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cs typeface="+mn-cs"/>
              </a:rPr>
              <a:t>ОРВИ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120" name="Text Box 115"/>
          <p:cNvSpPr txBox="1">
            <a:spLocks noChangeArrowheads="1"/>
          </p:cNvSpPr>
          <p:nvPr/>
        </p:nvSpPr>
        <p:spPr bwMode="auto">
          <a:xfrm>
            <a:off x="6007596" y="3080767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cs typeface="+mn-cs"/>
              </a:rPr>
              <a:t>ОРВИ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121" name="Text Box 115"/>
          <p:cNvSpPr txBox="1">
            <a:spLocks noChangeArrowheads="1"/>
          </p:cNvSpPr>
          <p:nvPr/>
        </p:nvSpPr>
        <p:spPr bwMode="auto">
          <a:xfrm>
            <a:off x="5287516" y="1628800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cs typeface="+mn-cs"/>
              </a:rPr>
              <a:t>ОРВИ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23"/>
          <p:cNvGrpSpPr>
            <a:grpSpLocks/>
          </p:cNvGrpSpPr>
          <p:nvPr/>
        </p:nvGrpSpPr>
        <p:grpSpPr bwMode="auto">
          <a:xfrm>
            <a:off x="9282113" y="188913"/>
            <a:ext cx="830262" cy="503237"/>
            <a:chOff x="5804" y="3832"/>
            <a:chExt cx="532" cy="344"/>
          </a:xfrm>
        </p:grpSpPr>
        <p:grpSp>
          <p:nvGrpSpPr>
            <p:cNvPr id="63" name="Group 24"/>
            <p:cNvGrpSpPr>
              <a:grpSpLocks noChangeAspect="1"/>
            </p:cNvGrpSpPr>
            <p:nvPr/>
          </p:nvGrpSpPr>
          <p:grpSpPr bwMode="auto">
            <a:xfrm>
              <a:off x="5909" y="3948"/>
              <a:ext cx="379" cy="228"/>
              <a:chOff x="5216" y="2956"/>
              <a:chExt cx="356" cy="273"/>
            </a:xfrm>
          </p:grpSpPr>
          <p:sp>
            <p:nvSpPr>
              <p:cNvPr id="71" name="Freeform 25"/>
              <p:cNvSpPr>
                <a:spLocks noChangeAspect="1"/>
              </p:cNvSpPr>
              <p:nvPr/>
            </p:nvSpPr>
            <p:spPr bwMode="auto">
              <a:xfrm>
                <a:off x="5216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" name="Freeform 26"/>
              <p:cNvSpPr>
                <a:spLocks noChangeAspect="1"/>
              </p:cNvSpPr>
              <p:nvPr/>
            </p:nvSpPr>
            <p:spPr bwMode="auto">
              <a:xfrm flipH="1">
                <a:off x="5400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" name="Freeform 27"/>
              <p:cNvSpPr>
                <a:spLocks noChangeAspect="1"/>
              </p:cNvSpPr>
              <p:nvPr/>
            </p:nvSpPr>
            <p:spPr bwMode="auto">
              <a:xfrm>
                <a:off x="5217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" name="Freeform 28"/>
              <p:cNvSpPr>
                <a:spLocks noChangeAspect="1"/>
              </p:cNvSpPr>
              <p:nvPr/>
            </p:nvSpPr>
            <p:spPr bwMode="auto">
              <a:xfrm flipH="1">
                <a:off x="5452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" name="Freeform 29"/>
              <p:cNvSpPr>
                <a:spLocks noChangeAspect="1"/>
              </p:cNvSpPr>
              <p:nvPr/>
            </p:nvSpPr>
            <p:spPr bwMode="auto">
              <a:xfrm>
                <a:off x="5275" y="2956"/>
                <a:ext cx="275" cy="273"/>
              </a:xfrm>
              <a:custGeom>
                <a:avLst/>
                <a:gdLst>
                  <a:gd name="T0" fmla="*/ 0 w 1563"/>
                  <a:gd name="T1" fmla="*/ 49 h 1554"/>
                  <a:gd name="T2" fmla="*/ 5 w 1563"/>
                  <a:gd name="T3" fmla="*/ 56 h 1554"/>
                  <a:gd name="T4" fmla="*/ 48 w 1563"/>
                  <a:gd name="T5" fmla="*/ 56 h 1554"/>
                  <a:gd name="T6" fmla="*/ 78 w 1563"/>
                  <a:gd name="T7" fmla="*/ 32 h 1554"/>
                  <a:gd name="T8" fmla="*/ 240 w 1563"/>
                  <a:gd name="T9" fmla="*/ 114 h 1554"/>
                  <a:gd name="T10" fmla="*/ 8 w 1563"/>
                  <a:gd name="T11" fmla="*/ 208 h 1554"/>
                  <a:gd name="T12" fmla="*/ 261 w 1563"/>
                  <a:gd name="T13" fmla="*/ 192 h 1554"/>
                  <a:gd name="T14" fmla="*/ 33 w 1563"/>
                  <a:gd name="T15" fmla="*/ 207 h 1554"/>
                  <a:gd name="T16" fmla="*/ 269 w 1563"/>
                  <a:gd name="T17" fmla="*/ 120 h 1554"/>
                  <a:gd name="T18" fmla="*/ 156 w 1563"/>
                  <a:gd name="T19" fmla="*/ 13 h 1554"/>
                  <a:gd name="T20" fmla="*/ 0 w 1563"/>
                  <a:gd name="T21" fmla="*/ 49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4" name="Group 30"/>
            <p:cNvGrpSpPr>
              <a:grpSpLocks noChangeAspect="1"/>
            </p:cNvGrpSpPr>
            <p:nvPr/>
          </p:nvGrpSpPr>
          <p:grpSpPr bwMode="auto">
            <a:xfrm>
              <a:off x="5804" y="3832"/>
              <a:ext cx="532" cy="344"/>
              <a:chOff x="4374" y="3837"/>
              <a:chExt cx="494" cy="319"/>
            </a:xfrm>
          </p:grpSpPr>
          <p:sp>
            <p:nvSpPr>
              <p:cNvPr id="65" name="Oval 31"/>
              <p:cNvSpPr>
                <a:spLocks noChangeAspect="1" noChangeArrowheads="1"/>
              </p:cNvSpPr>
              <p:nvPr/>
            </p:nvSpPr>
            <p:spPr bwMode="auto">
              <a:xfrm>
                <a:off x="4374" y="3837"/>
                <a:ext cx="494" cy="319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6" name="Freeform 32"/>
              <p:cNvSpPr>
                <a:spLocks noChangeAspect="1"/>
              </p:cNvSpPr>
              <p:nvPr/>
            </p:nvSpPr>
            <p:spPr bwMode="auto">
              <a:xfrm>
                <a:off x="4445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33"/>
              <p:cNvSpPr>
                <a:spLocks noChangeAspect="1"/>
              </p:cNvSpPr>
              <p:nvPr/>
            </p:nvSpPr>
            <p:spPr bwMode="auto">
              <a:xfrm flipH="1">
                <a:off x="4629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34"/>
              <p:cNvSpPr>
                <a:spLocks noChangeAspect="1"/>
              </p:cNvSpPr>
              <p:nvPr/>
            </p:nvSpPr>
            <p:spPr bwMode="auto">
              <a:xfrm>
                <a:off x="4446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35"/>
              <p:cNvSpPr>
                <a:spLocks noChangeAspect="1"/>
              </p:cNvSpPr>
              <p:nvPr/>
            </p:nvSpPr>
            <p:spPr bwMode="auto">
              <a:xfrm flipH="1">
                <a:off x="4681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36"/>
              <p:cNvSpPr>
                <a:spLocks noChangeAspect="1"/>
              </p:cNvSpPr>
              <p:nvPr/>
            </p:nvSpPr>
            <p:spPr bwMode="auto">
              <a:xfrm>
                <a:off x="4504" y="3862"/>
                <a:ext cx="275" cy="273"/>
              </a:xfrm>
              <a:custGeom>
                <a:avLst/>
                <a:gdLst>
                  <a:gd name="T0" fmla="*/ 0 w 1563"/>
                  <a:gd name="T1" fmla="*/ 0 h 1554"/>
                  <a:gd name="T2" fmla="*/ 0 w 1563"/>
                  <a:gd name="T3" fmla="*/ 0 h 1554"/>
                  <a:gd name="T4" fmla="*/ 0 w 1563"/>
                  <a:gd name="T5" fmla="*/ 0 h 1554"/>
                  <a:gd name="T6" fmla="*/ 0 w 1563"/>
                  <a:gd name="T7" fmla="*/ 0 h 1554"/>
                  <a:gd name="T8" fmla="*/ 0 w 1563"/>
                  <a:gd name="T9" fmla="*/ 0 h 1554"/>
                  <a:gd name="T10" fmla="*/ 0 w 1563"/>
                  <a:gd name="T11" fmla="*/ 0 h 1554"/>
                  <a:gd name="T12" fmla="*/ 0 w 1563"/>
                  <a:gd name="T13" fmla="*/ 0 h 1554"/>
                  <a:gd name="T14" fmla="*/ 0 w 1563"/>
                  <a:gd name="T15" fmla="*/ 0 h 1554"/>
                  <a:gd name="T16" fmla="*/ 0 w 1563"/>
                  <a:gd name="T17" fmla="*/ 0 h 1554"/>
                  <a:gd name="T18" fmla="*/ 0 w 1563"/>
                  <a:gd name="T19" fmla="*/ 0 h 1554"/>
                  <a:gd name="T20" fmla="*/ 0 w 1563"/>
                  <a:gd name="T21" fmla="*/ 0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3"/>
                  <a:gd name="T34" fmla="*/ 0 h 1554"/>
                  <a:gd name="T35" fmla="*/ 1563 w 1563"/>
                  <a:gd name="T36" fmla="*/ 1554 h 15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7663" y="733525"/>
            <a:ext cx="494665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 Box 3"/>
          <p:cNvSpPr txBox="1">
            <a:spLocks noChangeArrowheads="1"/>
          </p:cNvSpPr>
          <p:nvPr/>
        </p:nvSpPr>
        <p:spPr bwMode="auto">
          <a:xfrm>
            <a:off x="1255464" y="-27384"/>
            <a:ext cx="7488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Интерфероны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grpSp>
        <p:nvGrpSpPr>
          <p:cNvPr id="78" name="Group 4"/>
          <p:cNvGrpSpPr>
            <a:grpSpLocks/>
          </p:cNvGrpSpPr>
          <p:nvPr/>
        </p:nvGrpSpPr>
        <p:grpSpPr bwMode="auto">
          <a:xfrm>
            <a:off x="679325" y="1196752"/>
            <a:ext cx="8856663" cy="5208587"/>
            <a:chOff x="292" y="648"/>
            <a:chExt cx="5886" cy="3281"/>
          </a:xfrm>
        </p:grpSpPr>
        <p:sp>
          <p:nvSpPr>
            <p:cNvPr id="79" name="Rectangle 5"/>
            <p:cNvSpPr>
              <a:spLocks noChangeArrowheads="1"/>
            </p:cNvSpPr>
            <p:nvPr/>
          </p:nvSpPr>
          <p:spPr bwMode="auto">
            <a:xfrm>
              <a:off x="292" y="651"/>
              <a:ext cx="5886" cy="32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effectLst>
                    <a:outerShdw blurRad="38100" dist="38100" dir="2700000" algn="tl">
                      <a:srgbClr val="C0C0C0"/>
                    </a:outerShdw>
                  </a:effectLst>
                  <a:latin typeface="Candara" panose="020E0502030303020204" pitchFamily="34" charset="0"/>
                </a:rPr>
                <a:t> 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378" y="652"/>
              <a:ext cx="6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latin typeface="Candara" pitchFamily="34" charset="0"/>
                </a:rPr>
                <a:t>Лиганд</a:t>
              </a:r>
              <a:endParaRPr lang="en-GB" altLang="ru-RU" sz="1800" b="1" i="1">
                <a:latin typeface="Candara" pitchFamily="34" charset="0"/>
              </a:endParaRPr>
            </a:p>
          </p:txBody>
        </p:sp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1088" y="652"/>
              <a:ext cx="81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latin typeface="Candara" pitchFamily="34" charset="0"/>
                </a:rPr>
                <a:t>Название</a:t>
              </a:r>
              <a:endParaRPr lang="en-GB" altLang="ru-RU" sz="1800" b="1" i="1">
                <a:latin typeface="Candara" pitchFamily="34" charset="0"/>
              </a:endParaRPr>
            </a:p>
          </p:txBody>
        </p:sp>
        <p:sp>
          <p:nvSpPr>
            <p:cNvPr id="82" name="Text Box 8"/>
            <p:cNvSpPr txBox="1">
              <a:spLocks noChangeArrowheads="1"/>
            </p:cNvSpPr>
            <p:nvPr/>
          </p:nvSpPr>
          <p:spPr bwMode="auto">
            <a:xfrm>
              <a:off x="1902" y="652"/>
              <a:ext cx="107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latin typeface="Candara" pitchFamily="34" charset="0"/>
                </a:rPr>
                <a:t>Локализация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latin typeface="Candara" pitchFamily="34" charset="0"/>
                </a:rPr>
                <a:t>гена</a:t>
              </a:r>
              <a:endParaRPr lang="en-GB" altLang="ru-RU" sz="1800" b="1" i="1">
                <a:latin typeface="Candara" pitchFamily="34" charset="0"/>
              </a:endParaRPr>
            </a:p>
          </p:txBody>
        </p:sp>
        <p:sp>
          <p:nvSpPr>
            <p:cNvPr id="83" name="Text Box 9"/>
            <p:cNvSpPr txBox="1">
              <a:spLocks noChangeArrowheads="1"/>
            </p:cNvSpPr>
            <p:nvPr/>
          </p:nvSpPr>
          <p:spPr bwMode="auto">
            <a:xfrm>
              <a:off x="2951" y="652"/>
              <a:ext cx="85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latin typeface="Candara" pitchFamily="34" charset="0"/>
                </a:rPr>
                <a:t>Рецептор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latin typeface="Candara" pitchFamily="34" charset="0"/>
                </a:rPr>
                <a:t>цепь 1</a:t>
              </a:r>
              <a:endParaRPr lang="en-GB" altLang="ru-RU" sz="1800" b="1" i="1">
                <a:latin typeface="Candara" pitchFamily="34" charset="0"/>
              </a:endParaRPr>
            </a:p>
          </p:txBody>
        </p:sp>
        <p:sp>
          <p:nvSpPr>
            <p:cNvPr id="84" name="Text Box 10"/>
            <p:cNvSpPr txBox="1">
              <a:spLocks noChangeArrowheads="1"/>
            </p:cNvSpPr>
            <p:nvPr/>
          </p:nvSpPr>
          <p:spPr bwMode="auto">
            <a:xfrm>
              <a:off x="3807" y="652"/>
              <a:ext cx="859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latin typeface="Candara" pitchFamily="34" charset="0"/>
                </a:rPr>
                <a:t>Рецептор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latin typeface="Candara" pitchFamily="34" charset="0"/>
                </a:rPr>
                <a:t>цепь </a:t>
              </a:r>
              <a:r>
                <a:rPr lang="en-GB" altLang="ru-RU" sz="1800" b="1" i="1">
                  <a:latin typeface="Candara" pitchFamily="34" charset="0"/>
                </a:rPr>
                <a:t>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ru-RU" sz="1800" b="1" i="1">
                <a:latin typeface="Candara" pitchFamily="34" charset="0"/>
              </a:endParaRPr>
            </a:p>
          </p:txBody>
        </p:sp>
        <p:sp>
          <p:nvSpPr>
            <p:cNvPr id="85" name="Text Box 11"/>
            <p:cNvSpPr txBox="1">
              <a:spLocks noChangeArrowheads="1"/>
            </p:cNvSpPr>
            <p:nvPr/>
          </p:nvSpPr>
          <p:spPr bwMode="auto">
            <a:xfrm>
              <a:off x="4667" y="652"/>
              <a:ext cx="1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latin typeface="Candara" pitchFamily="34" charset="0"/>
                </a:rPr>
                <a:t>Сигнальные пути</a:t>
              </a:r>
              <a:endParaRPr lang="en-GB" altLang="ru-RU" sz="1800" b="1" i="1">
                <a:latin typeface="Candara" pitchFamily="34" charset="0"/>
              </a:endParaRPr>
            </a:p>
          </p:txBody>
        </p:sp>
        <p:sp>
          <p:nvSpPr>
            <p:cNvPr id="86" name="Line 12"/>
            <p:cNvSpPr>
              <a:spLocks noChangeShapeType="1"/>
            </p:cNvSpPr>
            <p:nvPr/>
          </p:nvSpPr>
          <p:spPr bwMode="auto">
            <a:xfrm flipH="1">
              <a:off x="1063" y="648"/>
              <a:ext cx="17" cy="3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Line 13"/>
            <p:cNvSpPr>
              <a:spLocks noChangeShapeType="1"/>
            </p:cNvSpPr>
            <p:nvPr/>
          </p:nvSpPr>
          <p:spPr bwMode="auto">
            <a:xfrm flipH="1">
              <a:off x="1879" y="648"/>
              <a:ext cx="11" cy="3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H="1">
              <a:off x="2968" y="648"/>
              <a:ext cx="2" cy="3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Line 15"/>
            <p:cNvSpPr>
              <a:spLocks noChangeShapeType="1"/>
            </p:cNvSpPr>
            <p:nvPr/>
          </p:nvSpPr>
          <p:spPr bwMode="auto">
            <a:xfrm>
              <a:off x="3780" y="648"/>
              <a:ext cx="4" cy="3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Line 16"/>
            <p:cNvSpPr>
              <a:spLocks noChangeShapeType="1"/>
            </p:cNvSpPr>
            <p:nvPr/>
          </p:nvSpPr>
          <p:spPr bwMode="auto">
            <a:xfrm>
              <a:off x="4644" y="648"/>
              <a:ext cx="2" cy="3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Line 17"/>
            <p:cNvSpPr>
              <a:spLocks noChangeShapeType="1"/>
            </p:cNvSpPr>
            <p:nvPr/>
          </p:nvSpPr>
          <p:spPr bwMode="auto">
            <a:xfrm>
              <a:off x="292" y="1037"/>
              <a:ext cx="58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Text Box 18"/>
            <p:cNvSpPr txBox="1">
              <a:spLocks noChangeArrowheads="1"/>
            </p:cNvSpPr>
            <p:nvPr/>
          </p:nvSpPr>
          <p:spPr bwMode="auto">
            <a:xfrm>
              <a:off x="432" y="1529"/>
              <a:ext cx="49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latin typeface="Candara" pitchFamily="34" charset="0"/>
                </a:rPr>
                <a:t>Тип </a:t>
              </a:r>
              <a:r>
                <a:rPr lang="en-GB" altLang="ru-RU" sz="1800" b="1" i="1">
                  <a:latin typeface="Candara" pitchFamily="34" charset="0"/>
                </a:rPr>
                <a:t>I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ru-RU" sz="1800" b="1" i="1">
                <a:latin typeface="Candara" pitchFamily="34" charset="0"/>
              </a:endParaRPr>
            </a:p>
          </p:txBody>
        </p:sp>
        <p:sp>
          <p:nvSpPr>
            <p:cNvPr id="93" name="Text Box 19"/>
            <p:cNvSpPr txBox="1">
              <a:spLocks noChangeArrowheads="1"/>
            </p:cNvSpPr>
            <p:nvPr/>
          </p:nvSpPr>
          <p:spPr bwMode="auto">
            <a:xfrm>
              <a:off x="1153" y="1010"/>
              <a:ext cx="5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IFN-</a:t>
              </a:r>
              <a:r>
                <a:rPr lang="en-GB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</a:t>
              </a:r>
              <a:endParaRPr lang="en-GB" altLang="ru-RU" sz="1800">
                <a:latin typeface="Candara" pitchFamily="34" charset="0"/>
              </a:endParaRPr>
            </a:p>
          </p:txBody>
        </p:sp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1153" y="1191"/>
              <a:ext cx="4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IFN-</a:t>
              </a:r>
              <a:r>
                <a:rPr lang="en-GB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</a:t>
              </a:r>
            </a:p>
          </p:txBody>
        </p:sp>
        <p:sp>
          <p:nvSpPr>
            <p:cNvPr id="95" name="Text Box 21"/>
            <p:cNvSpPr txBox="1">
              <a:spLocks noChangeArrowheads="1"/>
            </p:cNvSpPr>
            <p:nvPr/>
          </p:nvSpPr>
          <p:spPr bwMode="auto">
            <a:xfrm>
              <a:off x="1153" y="1554"/>
              <a:ext cx="4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IFN-</a:t>
              </a:r>
              <a:r>
                <a:rPr lang="en-GB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</a:t>
              </a:r>
            </a:p>
          </p:txBody>
        </p:sp>
        <p:sp>
          <p:nvSpPr>
            <p:cNvPr id="96" name="Text Box 22"/>
            <p:cNvSpPr txBox="1">
              <a:spLocks noChangeArrowheads="1"/>
            </p:cNvSpPr>
            <p:nvPr/>
          </p:nvSpPr>
          <p:spPr bwMode="auto">
            <a:xfrm>
              <a:off x="1153" y="1372"/>
              <a:ext cx="4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IFN-</a:t>
              </a:r>
              <a:r>
                <a:rPr lang="en-GB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</a:t>
              </a:r>
            </a:p>
          </p:txBody>
        </p:sp>
        <p:sp>
          <p:nvSpPr>
            <p:cNvPr id="97" name="Text Box 23"/>
            <p:cNvSpPr txBox="1">
              <a:spLocks noChangeArrowheads="1"/>
            </p:cNvSpPr>
            <p:nvPr/>
          </p:nvSpPr>
          <p:spPr bwMode="auto">
            <a:xfrm>
              <a:off x="1153" y="1735"/>
              <a:ext cx="4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IFN-</a:t>
              </a:r>
              <a:r>
                <a:rPr lang="en-GB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</a:t>
              </a:r>
            </a:p>
          </p:txBody>
        </p:sp>
        <p:sp>
          <p:nvSpPr>
            <p:cNvPr id="98" name="Text Box 24"/>
            <p:cNvSpPr txBox="1">
              <a:spLocks noChangeArrowheads="1"/>
            </p:cNvSpPr>
            <p:nvPr/>
          </p:nvSpPr>
          <p:spPr bwMode="auto">
            <a:xfrm>
              <a:off x="1153" y="1917"/>
              <a:ext cx="4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IFN-</a:t>
              </a:r>
              <a:r>
                <a:rPr lang="en-GB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</a:t>
              </a:r>
            </a:p>
          </p:txBody>
        </p:sp>
        <p:sp>
          <p:nvSpPr>
            <p:cNvPr id="99" name="Text Box 25"/>
            <p:cNvSpPr txBox="1">
              <a:spLocks noChangeArrowheads="1"/>
            </p:cNvSpPr>
            <p:nvPr/>
          </p:nvSpPr>
          <p:spPr bwMode="auto">
            <a:xfrm>
              <a:off x="1153" y="2098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IFN-</a:t>
              </a:r>
              <a:r>
                <a:rPr lang="en-GB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</a:t>
              </a:r>
            </a:p>
          </p:txBody>
        </p:sp>
        <p:sp>
          <p:nvSpPr>
            <p:cNvPr id="100" name="Text Box 26"/>
            <p:cNvSpPr txBox="1">
              <a:spLocks noChangeArrowheads="1"/>
            </p:cNvSpPr>
            <p:nvPr/>
          </p:nvSpPr>
          <p:spPr bwMode="auto">
            <a:xfrm>
              <a:off x="1998" y="1013"/>
              <a:ext cx="8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9p21+3(T)</a:t>
              </a:r>
            </a:p>
          </p:txBody>
        </p:sp>
        <p:sp>
          <p:nvSpPr>
            <p:cNvPr id="101" name="Text Box 27"/>
            <p:cNvSpPr txBox="1">
              <a:spLocks noChangeArrowheads="1"/>
            </p:cNvSpPr>
            <p:nvPr/>
          </p:nvSpPr>
          <p:spPr bwMode="auto">
            <a:xfrm>
              <a:off x="1998" y="1198"/>
              <a:ext cx="8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9p21+3(T)</a:t>
              </a:r>
            </a:p>
          </p:txBody>
        </p:sp>
        <p:sp>
          <p:nvSpPr>
            <p:cNvPr id="102" name="Text Box 28"/>
            <p:cNvSpPr txBox="1">
              <a:spLocks noChangeArrowheads="1"/>
            </p:cNvSpPr>
            <p:nvPr/>
          </p:nvSpPr>
          <p:spPr bwMode="auto">
            <a:xfrm>
              <a:off x="1998" y="1557"/>
              <a:ext cx="8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9p21+3(C)</a:t>
              </a:r>
            </a:p>
          </p:txBody>
        </p:sp>
        <p:sp>
          <p:nvSpPr>
            <p:cNvPr id="103" name="Text Box 29"/>
            <p:cNvSpPr txBox="1">
              <a:spLocks noChangeArrowheads="1"/>
            </p:cNvSpPr>
            <p:nvPr/>
          </p:nvSpPr>
          <p:spPr bwMode="auto">
            <a:xfrm>
              <a:off x="1998" y="1742"/>
              <a:ext cx="8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9p21+3(T)</a:t>
              </a:r>
            </a:p>
          </p:txBody>
        </p:sp>
        <p:sp>
          <p:nvSpPr>
            <p:cNvPr id="104" name="Text Box 30"/>
            <p:cNvSpPr txBox="1">
              <a:spLocks noChangeArrowheads="1"/>
            </p:cNvSpPr>
            <p:nvPr/>
          </p:nvSpPr>
          <p:spPr bwMode="auto">
            <a:xfrm>
              <a:off x="1998" y="2101"/>
              <a:ext cx="8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9p21+3(T)</a:t>
              </a:r>
            </a:p>
          </p:txBody>
        </p:sp>
        <p:sp>
          <p:nvSpPr>
            <p:cNvPr id="105" name="Text Box 31"/>
            <p:cNvSpPr txBox="1">
              <a:spLocks noChangeArrowheads="1"/>
            </p:cNvSpPr>
            <p:nvPr/>
          </p:nvSpPr>
          <p:spPr bwMode="auto">
            <a:xfrm>
              <a:off x="2214" y="1375"/>
              <a:ext cx="5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None</a:t>
              </a:r>
            </a:p>
          </p:txBody>
        </p:sp>
        <p:sp>
          <p:nvSpPr>
            <p:cNvPr id="106" name="Text Box 32"/>
            <p:cNvSpPr txBox="1">
              <a:spLocks noChangeArrowheads="1"/>
            </p:cNvSpPr>
            <p:nvPr/>
          </p:nvSpPr>
          <p:spPr bwMode="auto">
            <a:xfrm>
              <a:off x="2160" y="1920"/>
              <a:ext cx="5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None</a:t>
              </a:r>
            </a:p>
          </p:txBody>
        </p:sp>
        <p:sp>
          <p:nvSpPr>
            <p:cNvPr id="107" name="Text Box 33"/>
            <p:cNvSpPr txBox="1">
              <a:spLocks noChangeArrowheads="1"/>
            </p:cNvSpPr>
            <p:nvPr/>
          </p:nvSpPr>
          <p:spPr bwMode="auto">
            <a:xfrm>
              <a:off x="3074" y="1554"/>
              <a:ext cx="66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IFN-</a:t>
              </a:r>
              <a:r>
                <a:rPr lang="en-GB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R</a:t>
              </a:r>
              <a:r>
                <a:rPr lang="ru-RU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1</a:t>
              </a:r>
              <a:endParaRPr lang="en-GB" altLang="ru-RU" sz="1800">
                <a:latin typeface="Candara" pitchFamily="34" charset="0"/>
              </a:endParaRPr>
            </a:p>
          </p:txBody>
        </p:sp>
        <p:sp>
          <p:nvSpPr>
            <p:cNvPr id="108" name="Text Box 34"/>
            <p:cNvSpPr txBox="1">
              <a:spLocks noChangeArrowheads="1"/>
            </p:cNvSpPr>
            <p:nvPr/>
          </p:nvSpPr>
          <p:spPr bwMode="auto">
            <a:xfrm>
              <a:off x="3831" y="1554"/>
              <a:ext cx="6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IFN-</a:t>
              </a:r>
              <a:r>
                <a:rPr lang="en-GB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R2</a:t>
              </a:r>
              <a:endParaRPr lang="en-GB" altLang="ru-RU" sz="1800">
                <a:latin typeface="Candara" pitchFamily="34" charset="0"/>
              </a:endParaRPr>
            </a:p>
          </p:txBody>
        </p:sp>
        <p:sp>
          <p:nvSpPr>
            <p:cNvPr id="109" name="Text Box 35"/>
            <p:cNvSpPr txBox="1">
              <a:spLocks noChangeArrowheads="1"/>
            </p:cNvSpPr>
            <p:nvPr/>
          </p:nvSpPr>
          <p:spPr bwMode="auto">
            <a:xfrm>
              <a:off x="4692" y="1158"/>
              <a:ext cx="8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JakI, Tyk2</a:t>
              </a:r>
              <a:r>
                <a:rPr lang="ru-RU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,</a:t>
              </a:r>
              <a:endParaRPr lang="en-GB" altLang="ru-RU" sz="1800" b="1" i="1">
                <a:latin typeface="Candara" pitchFamily="34" charset="0"/>
              </a:endParaRPr>
            </a:p>
          </p:txBody>
        </p:sp>
        <p:sp>
          <p:nvSpPr>
            <p:cNvPr id="110" name="Text Box 36"/>
            <p:cNvSpPr txBox="1">
              <a:spLocks noChangeArrowheads="1"/>
            </p:cNvSpPr>
            <p:nvPr/>
          </p:nvSpPr>
          <p:spPr bwMode="auto">
            <a:xfrm>
              <a:off x="4692" y="3158"/>
              <a:ext cx="8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JakI, Tyk2</a:t>
              </a:r>
              <a:r>
                <a:rPr lang="ru-RU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,</a:t>
              </a:r>
              <a:endParaRPr lang="en-GB" altLang="ru-RU" sz="1800" b="1" i="1">
                <a:latin typeface="Candara" pitchFamily="34" charset="0"/>
              </a:endParaRPr>
            </a:p>
          </p:txBody>
        </p:sp>
        <p:sp>
          <p:nvSpPr>
            <p:cNvPr id="111" name="Text Box 37"/>
            <p:cNvSpPr txBox="1">
              <a:spLocks noChangeArrowheads="1"/>
            </p:cNvSpPr>
            <p:nvPr/>
          </p:nvSpPr>
          <p:spPr bwMode="auto">
            <a:xfrm>
              <a:off x="4692" y="1389"/>
              <a:ext cx="13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StatI, Stat2, Stat3</a:t>
              </a:r>
              <a:r>
                <a:rPr lang="ru-RU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,</a:t>
              </a:r>
              <a:endParaRPr lang="en-GB" altLang="ru-RU" sz="1800" b="1" i="1">
                <a:latin typeface="Candara" pitchFamily="34" charset="0"/>
              </a:endParaRPr>
            </a:p>
          </p:txBody>
        </p:sp>
        <p:sp>
          <p:nvSpPr>
            <p:cNvPr id="112" name="Text Box 38"/>
            <p:cNvSpPr txBox="1">
              <a:spLocks noChangeArrowheads="1"/>
            </p:cNvSpPr>
            <p:nvPr/>
          </p:nvSpPr>
          <p:spPr bwMode="auto">
            <a:xfrm>
              <a:off x="4692" y="3385"/>
              <a:ext cx="13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StatI, Stat2, Stat3</a:t>
              </a:r>
              <a:endParaRPr lang="en-GB" altLang="ru-RU" sz="1800" b="1" i="1">
                <a:latin typeface="Candara" pitchFamily="34" charset="0"/>
              </a:endParaRPr>
            </a:p>
          </p:txBody>
        </p:sp>
        <p:sp>
          <p:nvSpPr>
            <p:cNvPr id="113" name="Text Box 39"/>
            <p:cNvSpPr txBox="1">
              <a:spLocks noChangeArrowheads="1"/>
            </p:cNvSpPr>
            <p:nvPr/>
          </p:nvSpPr>
          <p:spPr bwMode="auto">
            <a:xfrm>
              <a:off x="4692" y="1616"/>
              <a:ext cx="12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Stat4, Stat5, Akt</a:t>
              </a:r>
              <a:r>
                <a:rPr lang="ru-RU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,</a:t>
              </a:r>
              <a:endParaRPr lang="en-GB" altLang="ru-RU" sz="1800" b="1" i="1">
                <a:latin typeface="Candara" pitchFamily="34" charset="0"/>
              </a:endParaRPr>
            </a:p>
          </p:txBody>
        </p:sp>
        <p:grpSp>
          <p:nvGrpSpPr>
            <p:cNvPr id="114" name="Group 40"/>
            <p:cNvGrpSpPr>
              <a:grpSpLocks/>
            </p:cNvGrpSpPr>
            <p:nvPr/>
          </p:nvGrpSpPr>
          <p:grpSpPr bwMode="auto">
            <a:xfrm>
              <a:off x="4692" y="1826"/>
              <a:ext cx="947" cy="237"/>
              <a:chOff x="4692" y="1702"/>
              <a:chExt cx="947" cy="237"/>
            </a:xfrm>
          </p:grpSpPr>
          <p:sp>
            <p:nvSpPr>
              <p:cNvPr id="136" name="Text Box 41"/>
              <p:cNvSpPr txBox="1">
                <a:spLocks noChangeArrowheads="1"/>
              </p:cNvSpPr>
              <p:nvPr/>
            </p:nvSpPr>
            <p:spPr bwMode="auto">
              <a:xfrm>
                <a:off x="4692" y="1706"/>
                <a:ext cx="47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ru-RU" sz="1800" b="1" i="1">
                    <a:latin typeface="Candara" pitchFamily="34" charset="0"/>
                    <a:cs typeface="Times New Roman" pitchFamily="18" charset="0"/>
                    <a:sym typeface="Symbol" pitchFamily="18" charset="2"/>
                  </a:rPr>
                  <a:t>PI3K,</a:t>
                </a:r>
                <a:endParaRPr lang="en-GB" altLang="ru-RU" sz="1800" b="1" i="1">
                  <a:latin typeface="Candara" pitchFamily="34" charset="0"/>
                </a:endParaRPr>
              </a:p>
            </p:txBody>
          </p:sp>
          <p:sp>
            <p:nvSpPr>
              <p:cNvPr id="137" name="Text Box 42"/>
              <p:cNvSpPr txBox="1">
                <a:spLocks noChangeArrowheads="1"/>
              </p:cNvSpPr>
              <p:nvPr/>
            </p:nvSpPr>
            <p:spPr bwMode="auto">
              <a:xfrm>
                <a:off x="5100" y="1702"/>
                <a:ext cx="53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ru-RU" sz="1800" b="1" i="1" dirty="0">
                    <a:latin typeface="Candara" pitchFamily="34" charset="0"/>
                    <a:cs typeface="Times New Roman" pitchFamily="18" charset="0"/>
                    <a:sym typeface="Symbol" pitchFamily="18" charset="2"/>
                  </a:rPr>
                  <a:t>NFB</a:t>
                </a:r>
                <a:r>
                  <a:rPr lang="ru-RU" altLang="ru-RU" sz="1800" b="1" i="1" dirty="0">
                    <a:latin typeface="Candara" pitchFamily="34" charset="0"/>
                    <a:cs typeface="Times New Roman" pitchFamily="18" charset="0"/>
                    <a:sym typeface="Symbol" pitchFamily="18" charset="2"/>
                  </a:rPr>
                  <a:t>,</a:t>
                </a:r>
                <a:endParaRPr lang="en-GB" altLang="ru-RU" sz="1800" b="1" i="1" dirty="0">
                  <a:latin typeface="Candara" pitchFamily="34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115" name="Text Box 43"/>
            <p:cNvSpPr txBox="1">
              <a:spLocks noChangeArrowheads="1"/>
            </p:cNvSpPr>
            <p:nvPr/>
          </p:nvSpPr>
          <p:spPr bwMode="auto">
            <a:xfrm>
              <a:off x="4692" y="2024"/>
              <a:ext cx="107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MAPK</a:t>
              </a:r>
              <a:r>
                <a:rPr lang="ru-RU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, </a:t>
              </a:r>
              <a:r>
                <a:rPr lang="en-GB" altLang="ru-RU" sz="1800" b="1" i="1">
                  <a:latin typeface="Candara" pitchFamily="34" charset="0"/>
                  <a:sym typeface="Symbol" pitchFamily="18" charset="2"/>
                </a:rPr>
                <a:t>PRMTI</a:t>
              </a:r>
              <a:endParaRPr lang="en-GB" altLang="ru-RU" sz="1800" b="1" i="1">
                <a:latin typeface="Candara" pitchFamily="34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Text Box 44"/>
            <p:cNvSpPr txBox="1">
              <a:spLocks noChangeArrowheads="1"/>
            </p:cNvSpPr>
            <p:nvPr/>
          </p:nvSpPr>
          <p:spPr bwMode="auto">
            <a:xfrm>
              <a:off x="4692" y="3612"/>
              <a:ext cx="4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Stat5</a:t>
              </a:r>
              <a:endParaRPr lang="en-GB" altLang="ru-RU" sz="1800" b="1" i="1">
                <a:latin typeface="Candara" pitchFamily="34" charset="0"/>
              </a:endParaRPr>
            </a:p>
          </p:txBody>
        </p:sp>
        <p:sp>
          <p:nvSpPr>
            <p:cNvPr id="117" name="Text Box 45"/>
            <p:cNvSpPr txBox="1">
              <a:spLocks noChangeArrowheads="1"/>
            </p:cNvSpPr>
            <p:nvPr/>
          </p:nvSpPr>
          <p:spPr bwMode="auto">
            <a:xfrm>
              <a:off x="1153" y="3426"/>
              <a:ext cx="5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IL-28A</a:t>
              </a:r>
              <a:endParaRPr lang="en-GB" altLang="ru-RU" sz="1800">
                <a:latin typeface="Candara" pitchFamily="34" charset="0"/>
              </a:endParaRPr>
            </a:p>
          </p:txBody>
        </p:sp>
        <p:sp>
          <p:nvSpPr>
            <p:cNvPr id="118" name="Text Box 46"/>
            <p:cNvSpPr txBox="1">
              <a:spLocks noChangeArrowheads="1"/>
            </p:cNvSpPr>
            <p:nvPr/>
          </p:nvSpPr>
          <p:spPr bwMode="auto">
            <a:xfrm>
              <a:off x="1153" y="3602"/>
              <a:ext cx="5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IL-28B</a:t>
              </a:r>
              <a:endParaRPr lang="en-GB" altLang="ru-RU" sz="1800">
                <a:latin typeface="Candara" pitchFamily="34" charset="0"/>
              </a:endParaRPr>
            </a:p>
          </p:txBody>
        </p:sp>
        <p:sp>
          <p:nvSpPr>
            <p:cNvPr id="119" name="Text Box 47"/>
            <p:cNvSpPr txBox="1">
              <a:spLocks noChangeArrowheads="1"/>
            </p:cNvSpPr>
            <p:nvPr/>
          </p:nvSpPr>
          <p:spPr bwMode="auto">
            <a:xfrm>
              <a:off x="1944" y="3417"/>
              <a:ext cx="8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19ql3+2(T)</a:t>
              </a:r>
            </a:p>
          </p:txBody>
        </p:sp>
        <p:sp>
          <p:nvSpPr>
            <p:cNvPr id="120" name="Text Box 48"/>
            <p:cNvSpPr txBox="1">
              <a:spLocks noChangeArrowheads="1"/>
            </p:cNvSpPr>
            <p:nvPr/>
          </p:nvSpPr>
          <p:spPr bwMode="auto">
            <a:xfrm>
              <a:off x="1944" y="3598"/>
              <a:ext cx="8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19ql3+2(C)</a:t>
              </a:r>
            </a:p>
          </p:txBody>
        </p:sp>
        <p:sp>
          <p:nvSpPr>
            <p:cNvPr id="121" name="Text Box 49"/>
            <p:cNvSpPr txBox="1">
              <a:spLocks noChangeArrowheads="1"/>
            </p:cNvSpPr>
            <p:nvPr/>
          </p:nvSpPr>
          <p:spPr bwMode="auto">
            <a:xfrm>
              <a:off x="1143" y="3235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IL-29</a:t>
              </a:r>
              <a:endParaRPr lang="en-GB" altLang="ru-RU" sz="1800">
                <a:latin typeface="Candara" pitchFamily="34" charset="0"/>
              </a:endParaRPr>
            </a:p>
          </p:txBody>
        </p:sp>
        <p:sp>
          <p:nvSpPr>
            <p:cNvPr id="122" name="Text Box 50"/>
            <p:cNvSpPr txBox="1">
              <a:spLocks noChangeArrowheads="1"/>
            </p:cNvSpPr>
            <p:nvPr/>
          </p:nvSpPr>
          <p:spPr bwMode="auto">
            <a:xfrm>
              <a:off x="1940" y="3226"/>
              <a:ext cx="8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19ql3+2(T)</a:t>
              </a:r>
            </a:p>
          </p:txBody>
        </p:sp>
        <p:sp>
          <p:nvSpPr>
            <p:cNvPr id="123" name="Text Box 51"/>
            <p:cNvSpPr txBox="1">
              <a:spLocks noChangeArrowheads="1"/>
            </p:cNvSpPr>
            <p:nvPr/>
          </p:nvSpPr>
          <p:spPr bwMode="auto">
            <a:xfrm>
              <a:off x="3067" y="3326"/>
              <a:ext cx="6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IL-28R</a:t>
              </a:r>
              <a:r>
                <a:rPr lang="ru-RU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1</a:t>
              </a:r>
              <a:endParaRPr lang="en-GB" altLang="ru-RU" sz="1800">
                <a:latin typeface="Candara" pitchFamily="34" charset="0"/>
              </a:endParaRPr>
            </a:p>
          </p:txBody>
        </p:sp>
        <p:sp>
          <p:nvSpPr>
            <p:cNvPr id="124" name="Text Box 52"/>
            <p:cNvSpPr txBox="1">
              <a:spLocks noChangeArrowheads="1"/>
            </p:cNvSpPr>
            <p:nvPr/>
          </p:nvSpPr>
          <p:spPr bwMode="auto">
            <a:xfrm>
              <a:off x="3931" y="3326"/>
              <a:ext cx="6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IL-10R2</a:t>
              </a:r>
              <a:endParaRPr lang="en-GB" altLang="ru-RU" sz="1800">
                <a:latin typeface="Candara" pitchFamily="34" charset="0"/>
              </a:endParaRPr>
            </a:p>
          </p:txBody>
        </p:sp>
        <p:sp>
          <p:nvSpPr>
            <p:cNvPr id="125" name="Line 53"/>
            <p:cNvSpPr>
              <a:spLocks noChangeShapeType="1"/>
            </p:cNvSpPr>
            <p:nvPr/>
          </p:nvSpPr>
          <p:spPr bwMode="auto">
            <a:xfrm>
              <a:off x="292" y="3129"/>
              <a:ext cx="58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Text Box 54"/>
            <p:cNvSpPr txBox="1">
              <a:spLocks noChangeArrowheads="1"/>
            </p:cNvSpPr>
            <p:nvPr/>
          </p:nvSpPr>
          <p:spPr bwMode="auto">
            <a:xfrm>
              <a:off x="403" y="3294"/>
              <a:ext cx="59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latin typeface="Candara" pitchFamily="34" charset="0"/>
                </a:rPr>
                <a:t>Тип </a:t>
              </a:r>
              <a:r>
                <a:rPr lang="en-US" altLang="ru-RU" sz="1800" b="1" i="1">
                  <a:latin typeface="Candara" pitchFamily="34" charset="0"/>
                </a:rPr>
                <a:t>III</a:t>
              </a:r>
              <a:r>
                <a:rPr lang="en-GB" altLang="ru-RU" sz="1800" b="1" i="1">
                  <a:latin typeface="Candara" pitchFamily="34" charset="0"/>
                </a:rPr>
                <a:t> </a:t>
              </a:r>
              <a:endParaRPr lang="ru-RU" altLang="ru-RU" sz="1800" b="1" i="1">
                <a:latin typeface="Candar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latin typeface="Candara" pitchFamily="34" charset="0"/>
                </a:rPr>
                <a:t>(</a:t>
              </a:r>
              <a:r>
                <a:rPr lang="en-US" altLang="ru-RU" sz="1800" b="1" i="1">
                  <a:latin typeface="Candara" pitchFamily="34" charset="0"/>
                </a:rPr>
                <a:t>IFN-</a:t>
              </a:r>
              <a:r>
                <a:rPr lang="el-GR" altLang="ru-RU" sz="1800" b="1" i="1">
                  <a:latin typeface="Candara" pitchFamily="34" charset="0"/>
                  <a:cs typeface="Times New Roman" pitchFamily="18" charset="0"/>
                </a:rPr>
                <a:t>λ</a:t>
              </a:r>
              <a:r>
                <a:rPr lang="en-US" altLang="ru-RU" sz="1800" b="1" i="1">
                  <a:latin typeface="Candara" pitchFamily="34" charset="0"/>
                  <a:cs typeface="Times New Roman" pitchFamily="18" charset="0"/>
                </a:rPr>
                <a:t>)</a:t>
              </a:r>
              <a:endParaRPr lang="el-GR" altLang="ru-RU" sz="1800" b="1" i="1">
                <a:latin typeface="Candara" pitchFamily="34" charset="0"/>
                <a:cs typeface="Times New Roman" pitchFamily="18" charset="0"/>
              </a:endParaRPr>
            </a:p>
          </p:txBody>
        </p:sp>
        <p:sp>
          <p:nvSpPr>
            <p:cNvPr id="127" name="Line 55"/>
            <p:cNvSpPr>
              <a:spLocks noChangeShapeType="1"/>
            </p:cNvSpPr>
            <p:nvPr/>
          </p:nvSpPr>
          <p:spPr bwMode="auto">
            <a:xfrm>
              <a:off x="292" y="2375"/>
              <a:ext cx="58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Text Box 56"/>
            <p:cNvSpPr txBox="1">
              <a:spLocks noChangeArrowheads="1"/>
            </p:cNvSpPr>
            <p:nvPr/>
          </p:nvSpPr>
          <p:spPr bwMode="auto">
            <a:xfrm>
              <a:off x="398" y="2614"/>
              <a:ext cx="5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latin typeface="Candara" pitchFamily="34" charset="0"/>
                </a:rPr>
                <a:t>Тип </a:t>
              </a:r>
              <a:r>
                <a:rPr lang="en-GB" altLang="ru-RU" sz="1800" b="1" i="1">
                  <a:latin typeface="Candara" pitchFamily="34" charset="0"/>
                </a:rPr>
                <a:t>I</a:t>
              </a:r>
              <a:r>
                <a:rPr lang="en-US" altLang="ru-RU" sz="1800" b="1" i="1">
                  <a:latin typeface="Candara" pitchFamily="34" charset="0"/>
                </a:rPr>
                <a:t>I</a:t>
              </a:r>
              <a:r>
                <a:rPr lang="en-GB" altLang="ru-RU" sz="1800" b="1" i="1">
                  <a:latin typeface="Candara" pitchFamily="34" charset="0"/>
                </a:rPr>
                <a:t> </a:t>
              </a:r>
            </a:p>
          </p:txBody>
        </p:sp>
        <p:sp>
          <p:nvSpPr>
            <p:cNvPr id="129" name="Text Box 57"/>
            <p:cNvSpPr txBox="1">
              <a:spLocks noChangeArrowheads="1"/>
            </p:cNvSpPr>
            <p:nvPr/>
          </p:nvSpPr>
          <p:spPr bwMode="auto">
            <a:xfrm>
              <a:off x="1143" y="2614"/>
              <a:ext cx="4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IFN-</a:t>
              </a:r>
              <a:r>
                <a:rPr lang="el-GR" altLang="ru-RU" sz="1800">
                  <a:latin typeface="Candara" pitchFamily="34" charset="0"/>
                  <a:cs typeface="Tahoma" pitchFamily="34" charset="0"/>
                  <a:sym typeface="Symbol" pitchFamily="18" charset="2"/>
                </a:rPr>
                <a:t>γ</a:t>
              </a:r>
              <a:endParaRPr lang="el-GR" altLang="ru-RU" sz="1800">
                <a:latin typeface="Candara" pitchFamily="34" charset="0"/>
                <a:cs typeface="Tahoma" pitchFamily="34" charset="0"/>
              </a:endParaRPr>
            </a:p>
          </p:txBody>
        </p:sp>
        <p:sp>
          <p:nvSpPr>
            <p:cNvPr id="130" name="Text Box 58"/>
            <p:cNvSpPr txBox="1">
              <a:spLocks noChangeArrowheads="1"/>
            </p:cNvSpPr>
            <p:nvPr/>
          </p:nvSpPr>
          <p:spPr bwMode="auto">
            <a:xfrm>
              <a:off x="2106" y="2645"/>
              <a:ext cx="4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>
                  <a:latin typeface="Candara" pitchFamily="34" charset="0"/>
                </a:rPr>
                <a:t>12q14</a:t>
              </a:r>
            </a:p>
          </p:txBody>
        </p:sp>
        <p:sp>
          <p:nvSpPr>
            <p:cNvPr id="131" name="Text Box 59"/>
            <p:cNvSpPr txBox="1">
              <a:spLocks noChangeArrowheads="1"/>
            </p:cNvSpPr>
            <p:nvPr/>
          </p:nvSpPr>
          <p:spPr bwMode="auto">
            <a:xfrm>
              <a:off x="3059" y="2644"/>
              <a:ext cx="6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Candara" pitchFamily="34" charset="0"/>
                  <a:sym typeface="Symbol" pitchFamily="18" charset="2"/>
                </a:rPr>
                <a:t>IFN-GR1</a:t>
              </a:r>
              <a:r>
                <a:rPr lang="ru-RU" altLang="ru-RU" sz="1800" i="1">
                  <a:latin typeface="Candara" pitchFamily="34" charset="0"/>
                  <a:sym typeface="Symbol" pitchFamily="18" charset="2"/>
                </a:rPr>
                <a:t> </a:t>
              </a:r>
              <a:endParaRPr lang="en-GB" altLang="ru-RU" sz="1800" i="1">
                <a:latin typeface="Candara" pitchFamily="34" charset="0"/>
                <a:sym typeface="Symbol" pitchFamily="18" charset="2"/>
              </a:endParaRPr>
            </a:p>
          </p:txBody>
        </p:sp>
        <p:sp>
          <p:nvSpPr>
            <p:cNvPr id="132" name="Text Box 60"/>
            <p:cNvSpPr txBox="1">
              <a:spLocks noChangeArrowheads="1"/>
            </p:cNvSpPr>
            <p:nvPr/>
          </p:nvSpPr>
          <p:spPr bwMode="auto">
            <a:xfrm>
              <a:off x="3865" y="2644"/>
              <a:ext cx="7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Candara" pitchFamily="34" charset="0"/>
                  <a:sym typeface="Symbol" pitchFamily="18" charset="2"/>
                </a:rPr>
                <a:t>IFN-GR</a:t>
              </a:r>
              <a:r>
                <a:rPr lang="en-US" altLang="ru-RU" sz="1800">
                  <a:latin typeface="Candara" pitchFamily="34" charset="0"/>
                  <a:sym typeface="Symbol" pitchFamily="18" charset="2"/>
                </a:rPr>
                <a:t>2</a:t>
              </a:r>
              <a:r>
                <a:rPr lang="ru-RU" altLang="ru-RU" sz="1800" i="1">
                  <a:latin typeface="Candara" pitchFamily="34" charset="0"/>
                  <a:sym typeface="Symbol" pitchFamily="18" charset="2"/>
                </a:rPr>
                <a:t> </a:t>
              </a:r>
              <a:endParaRPr lang="en-GB" altLang="ru-RU" sz="1800" i="1">
                <a:latin typeface="Candara" pitchFamily="34" charset="0"/>
                <a:sym typeface="Symbol" pitchFamily="18" charset="2"/>
              </a:endParaRPr>
            </a:p>
          </p:txBody>
        </p:sp>
        <p:sp>
          <p:nvSpPr>
            <p:cNvPr id="133" name="Text Box 61"/>
            <p:cNvSpPr txBox="1">
              <a:spLocks noChangeArrowheads="1"/>
            </p:cNvSpPr>
            <p:nvPr/>
          </p:nvSpPr>
          <p:spPr bwMode="auto">
            <a:xfrm>
              <a:off x="4679" y="2387"/>
              <a:ext cx="13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StatI, Stat2, Stat3</a:t>
              </a:r>
              <a:r>
                <a:rPr lang="ru-RU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,</a:t>
              </a:r>
              <a:endParaRPr lang="en-GB" altLang="ru-RU" sz="1800" b="1" i="1">
                <a:latin typeface="Candara" pitchFamily="34" charset="0"/>
              </a:endParaRPr>
            </a:p>
          </p:txBody>
        </p:sp>
        <p:sp>
          <p:nvSpPr>
            <p:cNvPr id="134" name="Text Box 62"/>
            <p:cNvSpPr txBox="1">
              <a:spLocks noChangeArrowheads="1"/>
            </p:cNvSpPr>
            <p:nvPr/>
          </p:nvSpPr>
          <p:spPr bwMode="auto">
            <a:xfrm>
              <a:off x="4645" y="2614"/>
              <a:ext cx="87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 Stat5, Akt</a:t>
              </a:r>
              <a:r>
                <a:rPr lang="ru-RU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,</a:t>
              </a:r>
              <a:endParaRPr lang="en-GB" altLang="ru-RU" sz="1800" b="1" i="1">
                <a:latin typeface="Candara" pitchFamily="34" charset="0"/>
              </a:endParaRPr>
            </a:p>
          </p:txBody>
        </p:sp>
        <p:sp>
          <p:nvSpPr>
            <p:cNvPr id="135" name="Text Box 63"/>
            <p:cNvSpPr txBox="1">
              <a:spLocks noChangeArrowheads="1"/>
            </p:cNvSpPr>
            <p:nvPr/>
          </p:nvSpPr>
          <p:spPr bwMode="auto">
            <a:xfrm>
              <a:off x="4669" y="2836"/>
              <a:ext cx="7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1800" b="1" i="1">
                  <a:latin typeface="Candara" pitchFamily="34" charset="0"/>
                  <a:cs typeface="Times New Roman" pitchFamily="18" charset="0"/>
                  <a:sym typeface="Symbol" pitchFamily="18" charset="2"/>
                </a:rPr>
                <a:t>JakI, Jak2</a:t>
              </a:r>
              <a:endParaRPr lang="en-GB" altLang="ru-RU" sz="1800" b="1" i="1">
                <a:latin typeface="Candar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4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1066800"/>
            <a:ext cx="8763000" cy="5298509"/>
            <a:chOff x="144" y="528"/>
            <a:chExt cx="5520" cy="350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44" y="528"/>
              <a:ext cx="5520" cy="3504"/>
              <a:chOff x="144" y="480"/>
              <a:chExt cx="5520" cy="3661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7" t="8333" r="30452" b="16049"/>
              <a:stretch>
                <a:fillRect/>
              </a:stretch>
            </p:blipFill>
            <p:spPr bwMode="auto">
              <a:xfrm>
                <a:off x="144" y="480"/>
                <a:ext cx="5520" cy="3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92" y="528"/>
                <a:ext cx="960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656" y="3840"/>
              <a:ext cx="96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9282113" y="188913"/>
            <a:ext cx="830262" cy="503237"/>
            <a:chOff x="5804" y="3832"/>
            <a:chExt cx="532" cy="344"/>
          </a:xfrm>
        </p:grpSpPr>
        <p:grpSp>
          <p:nvGrpSpPr>
            <p:cNvPr id="8" name="Group 24"/>
            <p:cNvGrpSpPr>
              <a:grpSpLocks noChangeAspect="1"/>
            </p:cNvGrpSpPr>
            <p:nvPr/>
          </p:nvGrpSpPr>
          <p:grpSpPr bwMode="auto">
            <a:xfrm>
              <a:off x="5909" y="3948"/>
              <a:ext cx="379" cy="228"/>
              <a:chOff x="5216" y="2956"/>
              <a:chExt cx="356" cy="273"/>
            </a:xfrm>
          </p:grpSpPr>
          <p:sp>
            <p:nvSpPr>
              <p:cNvPr id="16" name="Freeform 25"/>
              <p:cNvSpPr>
                <a:spLocks noChangeAspect="1"/>
              </p:cNvSpPr>
              <p:nvPr/>
            </p:nvSpPr>
            <p:spPr bwMode="auto">
              <a:xfrm>
                <a:off x="5216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Freeform 26"/>
              <p:cNvSpPr>
                <a:spLocks noChangeAspect="1"/>
              </p:cNvSpPr>
              <p:nvPr/>
            </p:nvSpPr>
            <p:spPr bwMode="auto">
              <a:xfrm flipH="1">
                <a:off x="5400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Freeform 27"/>
              <p:cNvSpPr>
                <a:spLocks noChangeAspect="1"/>
              </p:cNvSpPr>
              <p:nvPr/>
            </p:nvSpPr>
            <p:spPr bwMode="auto">
              <a:xfrm>
                <a:off x="5217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Freeform 28"/>
              <p:cNvSpPr>
                <a:spLocks noChangeAspect="1"/>
              </p:cNvSpPr>
              <p:nvPr/>
            </p:nvSpPr>
            <p:spPr bwMode="auto">
              <a:xfrm flipH="1">
                <a:off x="5452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Freeform 29"/>
              <p:cNvSpPr>
                <a:spLocks noChangeAspect="1"/>
              </p:cNvSpPr>
              <p:nvPr/>
            </p:nvSpPr>
            <p:spPr bwMode="auto">
              <a:xfrm>
                <a:off x="5275" y="2956"/>
                <a:ext cx="275" cy="273"/>
              </a:xfrm>
              <a:custGeom>
                <a:avLst/>
                <a:gdLst>
                  <a:gd name="T0" fmla="*/ 0 w 1563"/>
                  <a:gd name="T1" fmla="*/ 49 h 1554"/>
                  <a:gd name="T2" fmla="*/ 5 w 1563"/>
                  <a:gd name="T3" fmla="*/ 56 h 1554"/>
                  <a:gd name="T4" fmla="*/ 48 w 1563"/>
                  <a:gd name="T5" fmla="*/ 56 h 1554"/>
                  <a:gd name="T6" fmla="*/ 78 w 1563"/>
                  <a:gd name="T7" fmla="*/ 32 h 1554"/>
                  <a:gd name="T8" fmla="*/ 240 w 1563"/>
                  <a:gd name="T9" fmla="*/ 114 h 1554"/>
                  <a:gd name="T10" fmla="*/ 8 w 1563"/>
                  <a:gd name="T11" fmla="*/ 208 h 1554"/>
                  <a:gd name="T12" fmla="*/ 261 w 1563"/>
                  <a:gd name="T13" fmla="*/ 192 h 1554"/>
                  <a:gd name="T14" fmla="*/ 33 w 1563"/>
                  <a:gd name="T15" fmla="*/ 207 h 1554"/>
                  <a:gd name="T16" fmla="*/ 269 w 1563"/>
                  <a:gd name="T17" fmla="*/ 120 h 1554"/>
                  <a:gd name="T18" fmla="*/ 156 w 1563"/>
                  <a:gd name="T19" fmla="*/ 13 h 1554"/>
                  <a:gd name="T20" fmla="*/ 0 w 1563"/>
                  <a:gd name="T21" fmla="*/ 49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9" name="Group 30"/>
            <p:cNvGrpSpPr>
              <a:grpSpLocks noChangeAspect="1"/>
            </p:cNvGrpSpPr>
            <p:nvPr/>
          </p:nvGrpSpPr>
          <p:grpSpPr bwMode="auto">
            <a:xfrm>
              <a:off x="5804" y="3832"/>
              <a:ext cx="532" cy="344"/>
              <a:chOff x="4374" y="3837"/>
              <a:chExt cx="494" cy="319"/>
            </a:xfrm>
          </p:grpSpPr>
          <p:sp>
            <p:nvSpPr>
              <p:cNvPr id="10" name="Oval 31"/>
              <p:cNvSpPr>
                <a:spLocks noChangeAspect="1" noChangeArrowheads="1"/>
              </p:cNvSpPr>
              <p:nvPr/>
            </p:nvSpPr>
            <p:spPr bwMode="auto">
              <a:xfrm>
                <a:off x="4374" y="3837"/>
                <a:ext cx="494" cy="319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32"/>
              <p:cNvSpPr>
                <a:spLocks noChangeAspect="1"/>
              </p:cNvSpPr>
              <p:nvPr/>
            </p:nvSpPr>
            <p:spPr bwMode="auto">
              <a:xfrm>
                <a:off x="4445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33"/>
              <p:cNvSpPr>
                <a:spLocks noChangeAspect="1"/>
              </p:cNvSpPr>
              <p:nvPr/>
            </p:nvSpPr>
            <p:spPr bwMode="auto">
              <a:xfrm flipH="1">
                <a:off x="4629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34"/>
              <p:cNvSpPr>
                <a:spLocks noChangeAspect="1"/>
              </p:cNvSpPr>
              <p:nvPr/>
            </p:nvSpPr>
            <p:spPr bwMode="auto">
              <a:xfrm>
                <a:off x="4446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35"/>
              <p:cNvSpPr>
                <a:spLocks noChangeAspect="1"/>
              </p:cNvSpPr>
              <p:nvPr/>
            </p:nvSpPr>
            <p:spPr bwMode="auto">
              <a:xfrm flipH="1">
                <a:off x="4681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36"/>
              <p:cNvSpPr>
                <a:spLocks noChangeAspect="1"/>
              </p:cNvSpPr>
              <p:nvPr/>
            </p:nvSpPr>
            <p:spPr bwMode="auto">
              <a:xfrm>
                <a:off x="4504" y="3862"/>
                <a:ext cx="275" cy="273"/>
              </a:xfrm>
              <a:custGeom>
                <a:avLst/>
                <a:gdLst>
                  <a:gd name="T0" fmla="*/ 0 w 1563"/>
                  <a:gd name="T1" fmla="*/ 0 h 1554"/>
                  <a:gd name="T2" fmla="*/ 0 w 1563"/>
                  <a:gd name="T3" fmla="*/ 0 h 1554"/>
                  <a:gd name="T4" fmla="*/ 0 w 1563"/>
                  <a:gd name="T5" fmla="*/ 0 h 1554"/>
                  <a:gd name="T6" fmla="*/ 0 w 1563"/>
                  <a:gd name="T7" fmla="*/ 0 h 1554"/>
                  <a:gd name="T8" fmla="*/ 0 w 1563"/>
                  <a:gd name="T9" fmla="*/ 0 h 1554"/>
                  <a:gd name="T10" fmla="*/ 0 w 1563"/>
                  <a:gd name="T11" fmla="*/ 0 h 1554"/>
                  <a:gd name="T12" fmla="*/ 0 w 1563"/>
                  <a:gd name="T13" fmla="*/ 0 h 1554"/>
                  <a:gd name="T14" fmla="*/ 0 w 1563"/>
                  <a:gd name="T15" fmla="*/ 0 h 1554"/>
                  <a:gd name="T16" fmla="*/ 0 w 1563"/>
                  <a:gd name="T17" fmla="*/ 0 h 1554"/>
                  <a:gd name="T18" fmla="*/ 0 w 1563"/>
                  <a:gd name="T19" fmla="*/ 0 h 1554"/>
                  <a:gd name="T20" fmla="*/ 0 w 1563"/>
                  <a:gd name="T21" fmla="*/ 0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3"/>
                  <a:gd name="T34" fmla="*/ 0 h 1554"/>
                  <a:gd name="T35" fmla="*/ 1563 w 1563"/>
                  <a:gd name="T36" fmla="*/ 1554 h 15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663" y="733525"/>
            <a:ext cx="494665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255464" y="-27384"/>
            <a:ext cx="7488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Интерфероны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993487" y="6453336"/>
            <a:ext cx="4046557" cy="3077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400" i="1" dirty="0">
                <a:solidFill>
                  <a:srgbClr val="FFFF00"/>
                </a:solidFill>
                <a:latin typeface="Candara" panose="020E0502030303020204" pitchFamily="34" charset="0"/>
              </a:rPr>
              <a:t>Taniguchi et al. Current Opinion in Immunology, 2002</a:t>
            </a:r>
            <a:endParaRPr lang="en-GB" altLang="ru-RU" sz="1400" i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8" name="Text Box 3"/>
          <p:cNvSpPr txBox="1">
            <a:spLocks noChangeArrowheads="1"/>
          </p:cNvSpPr>
          <p:nvPr/>
        </p:nvSpPr>
        <p:spPr bwMode="auto">
          <a:xfrm>
            <a:off x="1974850" y="123825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Адаптивный иммунный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ответ на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ОРВИ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6" name="Rectangle 186"/>
          <p:cNvSpPr>
            <a:spLocks noChangeArrowheads="1"/>
          </p:cNvSpPr>
          <p:nvPr/>
        </p:nvSpPr>
        <p:spPr bwMode="auto">
          <a:xfrm>
            <a:off x="895350" y="1079648"/>
            <a:ext cx="8569325" cy="53736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 sz="1200" b="1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7" name="AutoShape 187"/>
          <p:cNvSpPr>
            <a:spLocks noChangeAspect="1" noChangeArrowheads="1"/>
          </p:cNvSpPr>
          <p:nvPr/>
        </p:nvSpPr>
        <p:spPr bwMode="auto">
          <a:xfrm>
            <a:off x="5118100" y="2370138"/>
            <a:ext cx="169863" cy="419100"/>
          </a:xfrm>
          <a:prstGeom prst="downArrow">
            <a:avLst>
              <a:gd name="adj1" fmla="val 50000"/>
              <a:gd name="adj2" fmla="val 616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AutoShape 188"/>
          <p:cNvSpPr>
            <a:spLocks noChangeAspect="1" noChangeArrowheads="1"/>
          </p:cNvSpPr>
          <p:nvPr/>
        </p:nvSpPr>
        <p:spPr bwMode="auto">
          <a:xfrm>
            <a:off x="5576888" y="2370138"/>
            <a:ext cx="169862" cy="419100"/>
          </a:xfrm>
          <a:prstGeom prst="downArrow">
            <a:avLst>
              <a:gd name="adj1" fmla="val 50000"/>
              <a:gd name="adj2" fmla="val 616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AutoShape 189"/>
          <p:cNvSpPr>
            <a:spLocks noChangeAspect="1" noChangeArrowheads="1"/>
          </p:cNvSpPr>
          <p:nvPr/>
        </p:nvSpPr>
        <p:spPr bwMode="auto">
          <a:xfrm>
            <a:off x="6054725" y="2370138"/>
            <a:ext cx="169863" cy="419100"/>
          </a:xfrm>
          <a:prstGeom prst="downArrow">
            <a:avLst>
              <a:gd name="adj1" fmla="val 50000"/>
              <a:gd name="adj2" fmla="val 616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Freeform 190"/>
          <p:cNvSpPr>
            <a:spLocks/>
          </p:cNvSpPr>
          <p:nvPr/>
        </p:nvSpPr>
        <p:spPr bwMode="auto">
          <a:xfrm>
            <a:off x="8385175" y="2944813"/>
            <a:ext cx="484188" cy="530225"/>
          </a:xfrm>
          <a:custGeom>
            <a:avLst/>
            <a:gdLst>
              <a:gd name="T0" fmla="*/ 153987 w 305"/>
              <a:gd name="T1" fmla="*/ 40787 h 377"/>
              <a:gd name="T2" fmla="*/ 347662 w 305"/>
              <a:gd name="T3" fmla="*/ 52038 h 377"/>
              <a:gd name="T4" fmla="*/ 452437 w 305"/>
              <a:gd name="T5" fmla="*/ 199713 h 377"/>
              <a:gd name="T6" fmla="*/ 338137 w 305"/>
              <a:gd name="T7" fmla="*/ 490845 h 377"/>
              <a:gd name="T8" fmla="*/ 252412 w 305"/>
              <a:gd name="T9" fmla="*/ 516161 h 377"/>
              <a:gd name="T10" fmla="*/ 0 w 305"/>
              <a:gd name="T11" fmla="*/ 296757 h 377"/>
              <a:gd name="T12" fmla="*/ 153987 w 305"/>
              <a:gd name="T13" fmla="*/ 40787 h 3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5" h="377">
                <a:moveTo>
                  <a:pt x="97" y="29"/>
                </a:moveTo>
                <a:cubicBezTo>
                  <a:pt x="133" y="0"/>
                  <a:pt x="193" y="33"/>
                  <a:pt x="219" y="37"/>
                </a:cubicBezTo>
                <a:cubicBezTo>
                  <a:pt x="250" y="56"/>
                  <a:pt x="286" y="90"/>
                  <a:pt x="285" y="142"/>
                </a:cubicBezTo>
                <a:cubicBezTo>
                  <a:pt x="283" y="212"/>
                  <a:pt x="305" y="283"/>
                  <a:pt x="213" y="349"/>
                </a:cubicBezTo>
                <a:cubicBezTo>
                  <a:pt x="177" y="377"/>
                  <a:pt x="179" y="365"/>
                  <a:pt x="159" y="367"/>
                </a:cubicBezTo>
                <a:cubicBezTo>
                  <a:pt x="45" y="375"/>
                  <a:pt x="10" y="266"/>
                  <a:pt x="0" y="211"/>
                </a:cubicBezTo>
                <a:cubicBezTo>
                  <a:pt x="11" y="139"/>
                  <a:pt x="15" y="59"/>
                  <a:pt x="97" y="2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Oval 191"/>
          <p:cNvSpPr>
            <a:spLocks noChangeArrowheads="1"/>
          </p:cNvSpPr>
          <p:nvPr/>
        </p:nvSpPr>
        <p:spPr bwMode="auto">
          <a:xfrm>
            <a:off x="8440738" y="3157538"/>
            <a:ext cx="323850" cy="255587"/>
          </a:xfrm>
          <a:prstGeom prst="ellipse">
            <a:avLst/>
          </a:prstGeom>
          <a:gradFill rotWithShape="1">
            <a:gsLst>
              <a:gs pos="0">
                <a:srgbClr val="6000C0"/>
              </a:gs>
              <a:gs pos="100000">
                <a:srgbClr val="4900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Freeform 192"/>
          <p:cNvSpPr>
            <a:spLocks/>
          </p:cNvSpPr>
          <p:nvPr/>
        </p:nvSpPr>
        <p:spPr bwMode="auto">
          <a:xfrm>
            <a:off x="8456613" y="3062288"/>
            <a:ext cx="123825" cy="77787"/>
          </a:xfrm>
          <a:custGeom>
            <a:avLst/>
            <a:gdLst>
              <a:gd name="T0" fmla="*/ 36513 w 78"/>
              <a:gd name="T1" fmla="*/ 9900 h 55"/>
              <a:gd name="T2" fmla="*/ 95250 w 78"/>
              <a:gd name="T3" fmla="*/ 5657 h 55"/>
              <a:gd name="T4" fmla="*/ 122238 w 78"/>
              <a:gd name="T5" fmla="*/ 42430 h 55"/>
              <a:gd name="T6" fmla="*/ 90488 w 78"/>
              <a:gd name="T7" fmla="*/ 67888 h 55"/>
              <a:gd name="T8" fmla="*/ 9525 w 78"/>
              <a:gd name="T9" fmla="*/ 67888 h 55"/>
              <a:gd name="T10" fmla="*/ 36513 w 78"/>
              <a:gd name="T11" fmla="*/ 9900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8" h="55">
                <a:moveTo>
                  <a:pt x="23" y="7"/>
                </a:moveTo>
                <a:cubicBezTo>
                  <a:pt x="32" y="0"/>
                  <a:pt x="51" y="0"/>
                  <a:pt x="60" y="4"/>
                </a:cubicBezTo>
                <a:cubicBezTo>
                  <a:pt x="69" y="8"/>
                  <a:pt x="78" y="23"/>
                  <a:pt x="77" y="30"/>
                </a:cubicBezTo>
                <a:cubicBezTo>
                  <a:pt x="76" y="37"/>
                  <a:pt x="69" y="45"/>
                  <a:pt x="57" y="48"/>
                </a:cubicBezTo>
                <a:cubicBezTo>
                  <a:pt x="45" y="51"/>
                  <a:pt x="12" y="55"/>
                  <a:pt x="6" y="48"/>
                </a:cubicBezTo>
                <a:cubicBezTo>
                  <a:pt x="0" y="41"/>
                  <a:pt x="16" y="13"/>
                  <a:pt x="23" y="7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" name="Freeform 193"/>
          <p:cNvSpPr>
            <a:spLocks/>
          </p:cNvSpPr>
          <p:nvPr/>
        </p:nvSpPr>
        <p:spPr bwMode="auto">
          <a:xfrm>
            <a:off x="8621713" y="3024188"/>
            <a:ext cx="88900" cy="69850"/>
          </a:xfrm>
          <a:custGeom>
            <a:avLst/>
            <a:gdLst>
              <a:gd name="T0" fmla="*/ 12700 w 56"/>
              <a:gd name="T1" fmla="*/ 9779 h 50"/>
              <a:gd name="T2" fmla="*/ 69850 w 56"/>
              <a:gd name="T3" fmla="*/ 5588 h 50"/>
              <a:gd name="T4" fmla="*/ 88900 w 56"/>
              <a:gd name="T5" fmla="*/ 39116 h 50"/>
              <a:gd name="T6" fmla="*/ 66675 w 56"/>
              <a:gd name="T7" fmla="*/ 67056 h 50"/>
              <a:gd name="T8" fmla="*/ 9525 w 56"/>
              <a:gd name="T9" fmla="*/ 53086 h 50"/>
              <a:gd name="T10" fmla="*/ 12700 w 56"/>
              <a:gd name="T11" fmla="*/ 9779 h 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0">
                <a:moveTo>
                  <a:pt x="8" y="7"/>
                </a:moveTo>
                <a:cubicBezTo>
                  <a:pt x="15" y="2"/>
                  <a:pt x="36" y="0"/>
                  <a:pt x="44" y="4"/>
                </a:cubicBezTo>
                <a:cubicBezTo>
                  <a:pt x="52" y="8"/>
                  <a:pt x="56" y="21"/>
                  <a:pt x="56" y="28"/>
                </a:cubicBezTo>
                <a:cubicBezTo>
                  <a:pt x="56" y="35"/>
                  <a:pt x="50" y="46"/>
                  <a:pt x="42" y="48"/>
                </a:cubicBezTo>
                <a:cubicBezTo>
                  <a:pt x="34" y="50"/>
                  <a:pt x="12" y="45"/>
                  <a:pt x="6" y="38"/>
                </a:cubicBezTo>
                <a:cubicBezTo>
                  <a:pt x="0" y="31"/>
                  <a:pt x="8" y="13"/>
                  <a:pt x="8" y="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794" name="Text Box 194"/>
          <p:cNvSpPr txBox="1">
            <a:spLocks noChangeArrowheads="1"/>
          </p:cNvSpPr>
          <p:nvPr/>
        </p:nvSpPr>
        <p:spPr bwMode="auto">
          <a:xfrm>
            <a:off x="8797925" y="3041650"/>
            <a:ext cx="441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Candara" pitchFamily="34" charset="0"/>
              </a:rPr>
              <a:t>НК</a:t>
            </a:r>
          </a:p>
        </p:txBody>
      </p:sp>
      <p:sp>
        <p:nvSpPr>
          <p:cNvPr id="15" name="Freeform 195"/>
          <p:cNvSpPr>
            <a:spLocks/>
          </p:cNvSpPr>
          <p:nvPr/>
        </p:nvSpPr>
        <p:spPr bwMode="auto">
          <a:xfrm>
            <a:off x="6799263" y="3141663"/>
            <a:ext cx="498475" cy="465137"/>
          </a:xfrm>
          <a:custGeom>
            <a:avLst/>
            <a:gdLst>
              <a:gd name="T0" fmla="*/ 88900 w 314"/>
              <a:gd name="T1" fmla="*/ 47779 h 331"/>
              <a:gd name="T2" fmla="*/ 228600 w 314"/>
              <a:gd name="T3" fmla="*/ 9837 h 331"/>
              <a:gd name="T4" fmla="*/ 373063 w 314"/>
              <a:gd name="T5" fmla="*/ 9837 h 331"/>
              <a:gd name="T6" fmla="*/ 444500 w 314"/>
              <a:gd name="T7" fmla="*/ 73073 h 331"/>
              <a:gd name="T8" fmla="*/ 488950 w 314"/>
              <a:gd name="T9" fmla="*/ 161604 h 331"/>
              <a:gd name="T10" fmla="*/ 493713 w 314"/>
              <a:gd name="T11" fmla="*/ 313371 h 331"/>
              <a:gd name="T12" fmla="*/ 479425 w 314"/>
              <a:gd name="T13" fmla="*/ 368176 h 331"/>
              <a:gd name="T14" fmla="*/ 384175 w 314"/>
              <a:gd name="T15" fmla="*/ 422980 h 331"/>
              <a:gd name="T16" fmla="*/ 346075 w 314"/>
              <a:gd name="T17" fmla="*/ 444059 h 331"/>
              <a:gd name="T18" fmla="*/ 228600 w 314"/>
              <a:gd name="T19" fmla="*/ 456706 h 331"/>
              <a:gd name="T20" fmla="*/ 84138 w 314"/>
              <a:gd name="T21" fmla="*/ 392065 h 331"/>
              <a:gd name="T22" fmla="*/ 12700 w 314"/>
              <a:gd name="T23" fmla="*/ 328829 h 331"/>
              <a:gd name="T24" fmla="*/ 12700 w 314"/>
              <a:gd name="T25" fmla="*/ 264187 h 331"/>
              <a:gd name="T26" fmla="*/ 12700 w 314"/>
              <a:gd name="T27" fmla="*/ 137715 h 331"/>
              <a:gd name="T28" fmla="*/ 88900 w 314"/>
              <a:gd name="T29" fmla="*/ 47779 h 3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14" h="331">
                <a:moveTo>
                  <a:pt x="56" y="34"/>
                </a:moveTo>
                <a:cubicBezTo>
                  <a:pt x="79" y="19"/>
                  <a:pt x="114" y="11"/>
                  <a:pt x="144" y="7"/>
                </a:cubicBezTo>
                <a:cubicBezTo>
                  <a:pt x="174" y="3"/>
                  <a:pt x="212" y="0"/>
                  <a:pt x="235" y="7"/>
                </a:cubicBezTo>
                <a:cubicBezTo>
                  <a:pt x="258" y="14"/>
                  <a:pt x="268" y="34"/>
                  <a:pt x="280" y="52"/>
                </a:cubicBezTo>
                <a:cubicBezTo>
                  <a:pt x="292" y="70"/>
                  <a:pt x="303" y="87"/>
                  <a:pt x="308" y="115"/>
                </a:cubicBezTo>
                <a:cubicBezTo>
                  <a:pt x="313" y="143"/>
                  <a:pt x="312" y="199"/>
                  <a:pt x="311" y="223"/>
                </a:cubicBezTo>
                <a:cubicBezTo>
                  <a:pt x="310" y="247"/>
                  <a:pt x="314" y="249"/>
                  <a:pt x="302" y="262"/>
                </a:cubicBezTo>
                <a:cubicBezTo>
                  <a:pt x="290" y="275"/>
                  <a:pt x="256" y="292"/>
                  <a:pt x="242" y="301"/>
                </a:cubicBezTo>
                <a:cubicBezTo>
                  <a:pt x="228" y="310"/>
                  <a:pt x="234" y="312"/>
                  <a:pt x="218" y="316"/>
                </a:cubicBezTo>
                <a:cubicBezTo>
                  <a:pt x="202" y="320"/>
                  <a:pt x="171" y="331"/>
                  <a:pt x="144" y="325"/>
                </a:cubicBezTo>
                <a:cubicBezTo>
                  <a:pt x="117" y="319"/>
                  <a:pt x="76" y="294"/>
                  <a:pt x="53" y="279"/>
                </a:cubicBezTo>
                <a:cubicBezTo>
                  <a:pt x="30" y="264"/>
                  <a:pt x="15" y="249"/>
                  <a:pt x="8" y="234"/>
                </a:cubicBezTo>
                <a:cubicBezTo>
                  <a:pt x="1" y="219"/>
                  <a:pt x="8" y="211"/>
                  <a:pt x="8" y="188"/>
                </a:cubicBezTo>
                <a:cubicBezTo>
                  <a:pt x="8" y="165"/>
                  <a:pt x="0" y="124"/>
                  <a:pt x="8" y="98"/>
                </a:cubicBezTo>
                <a:cubicBezTo>
                  <a:pt x="16" y="72"/>
                  <a:pt x="33" y="49"/>
                  <a:pt x="56" y="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" name="Freeform 196"/>
          <p:cNvSpPr>
            <a:spLocks/>
          </p:cNvSpPr>
          <p:nvPr/>
        </p:nvSpPr>
        <p:spPr bwMode="auto">
          <a:xfrm>
            <a:off x="6870700" y="3216275"/>
            <a:ext cx="377825" cy="342900"/>
          </a:xfrm>
          <a:custGeom>
            <a:avLst/>
            <a:gdLst>
              <a:gd name="T0" fmla="*/ 11113 w 238"/>
              <a:gd name="T1" fmla="*/ 207989 h 244"/>
              <a:gd name="T2" fmla="*/ 12700 w 238"/>
              <a:gd name="T3" fmla="*/ 108210 h 244"/>
              <a:gd name="T4" fmla="*/ 30163 w 238"/>
              <a:gd name="T5" fmla="*/ 98373 h 244"/>
              <a:gd name="T6" fmla="*/ 49213 w 238"/>
              <a:gd name="T7" fmla="*/ 73077 h 244"/>
              <a:gd name="T8" fmla="*/ 92075 w 238"/>
              <a:gd name="T9" fmla="*/ 43565 h 244"/>
              <a:gd name="T10" fmla="*/ 115888 w 238"/>
              <a:gd name="T11" fmla="*/ 32323 h 244"/>
              <a:gd name="T12" fmla="*/ 182563 w 238"/>
              <a:gd name="T13" fmla="*/ 5621 h 244"/>
              <a:gd name="T14" fmla="*/ 269875 w 238"/>
              <a:gd name="T15" fmla="*/ 2811 h 244"/>
              <a:gd name="T16" fmla="*/ 282575 w 238"/>
              <a:gd name="T17" fmla="*/ 15459 h 244"/>
              <a:gd name="T18" fmla="*/ 284163 w 238"/>
              <a:gd name="T19" fmla="*/ 35133 h 244"/>
              <a:gd name="T20" fmla="*/ 320675 w 238"/>
              <a:gd name="T21" fmla="*/ 47781 h 244"/>
              <a:gd name="T22" fmla="*/ 349250 w 238"/>
              <a:gd name="T23" fmla="*/ 64645 h 244"/>
              <a:gd name="T24" fmla="*/ 373063 w 238"/>
              <a:gd name="T25" fmla="*/ 94157 h 244"/>
              <a:gd name="T26" fmla="*/ 355600 w 238"/>
              <a:gd name="T27" fmla="*/ 178477 h 244"/>
              <a:gd name="T28" fmla="*/ 344488 w 238"/>
              <a:gd name="T29" fmla="*/ 199557 h 244"/>
              <a:gd name="T30" fmla="*/ 312738 w 238"/>
              <a:gd name="T31" fmla="*/ 293714 h 244"/>
              <a:gd name="T32" fmla="*/ 293688 w 238"/>
              <a:gd name="T33" fmla="*/ 306361 h 244"/>
              <a:gd name="T34" fmla="*/ 234950 w 238"/>
              <a:gd name="T35" fmla="*/ 323225 h 244"/>
              <a:gd name="T36" fmla="*/ 198438 w 238"/>
              <a:gd name="T37" fmla="*/ 331657 h 244"/>
              <a:gd name="T38" fmla="*/ 122238 w 238"/>
              <a:gd name="T39" fmla="*/ 310577 h 244"/>
              <a:gd name="T40" fmla="*/ 149225 w 238"/>
              <a:gd name="T41" fmla="*/ 259986 h 244"/>
              <a:gd name="T42" fmla="*/ 182563 w 238"/>
              <a:gd name="T43" fmla="*/ 237500 h 244"/>
              <a:gd name="T44" fmla="*/ 225425 w 238"/>
              <a:gd name="T45" fmla="*/ 217826 h 244"/>
              <a:gd name="T46" fmla="*/ 277813 w 238"/>
              <a:gd name="T47" fmla="*/ 222042 h 244"/>
              <a:gd name="T48" fmla="*/ 282575 w 238"/>
              <a:gd name="T49" fmla="*/ 229068 h 244"/>
              <a:gd name="T50" fmla="*/ 292100 w 238"/>
              <a:gd name="T51" fmla="*/ 230474 h 244"/>
              <a:gd name="T52" fmla="*/ 317500 w 238"/>
              <a:gd name="T53" fmla="*/ 229068 h 244"/>
              <a:gd name="T54" fmla="*/ 312738 w 238"/>
              <a:gd name="T55" fmla="*/ 178477 h 244"/>
              <a:gd name="T56" fmla="*/ 269875 w 238"/>
              <a:gd name="T57" fmla="*/ 161613 h 244"/>
              <a:gd name="T58" fmla="*/ 250825 w 238"/>
              <a:gd name="T59" fmla="*/ 148965 h 244"/>
              <a:gd name="T60" fmla="*/ 212725 w 238"/>
              <a:gd name="T61" fmla="*/ 22485 h 244"/>
              <a:gd name="T62" fmla="*/ 188913 w 238"/>
              <a:gd name="T63" fmla="*/ 26701 h 244"/>
              <a:gd name="T64" fmla="*/ 184150 w 238"/>
              <a:gd name="T65" fmla="*/ 51997 h 244"/>
              <a:gd name="T66" fmla="*/ 122238 w 238"/>
              <a:gd name="T67" fmla="*/ 99778 h 244"/>
              <a:gd name="T68" fmla="*/ 111125 w 238"/>
              <a:gd name="T69" fmla="*/ 115237 h 244"/>
              <a:gd name="T70" fmla="*/ 74613 w 238"/>
              <a:gd name="T71" fmla="*/ 233284 h 244"/>
              <a:gd name="T72" fmla="*/ 53975 w 238"/>
              <a:gd name="T73" fmla="*/ 241716 h 244"/>
              <a:gd name="T74" fmla="*/ 22225 w 238"/>
              <a:gd name="T75" fmla="*/ 230474 h 244"/>
              <a:gd name="T76" fmla="*/ 11113 w 238"/>
              <a:gd name="T77" fmla="*/ 207989 h 2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38" h="244">
                <a:moveTo>
                  <a:pt x="7" y="148"/>
                </a:moveTo>
                <a:cubicBezTo>
                  <a:pt x="0" y="126"/>
                  <a:pt x="3" y="100"/>
                  <a:pt x="8" y="77"/>
                </a:cubicBezTo>
                <a:cubicBezTo>
                  <a:pt x="9" y="73"/>
                  <a:pt x="19" y="70"/>
                  <a:pt x="19" y="70"/>
                </a:cubicBezTo>
                <a:cubicBezTo>
                  <a:pt x="23" y="64"/>
                  <a:pt x="27" y="58"/>
                  <a:pt x="31" y="52"/>
                </a:cubicBezTo>
                <a:cubicBezTo>
                  <a:pt x="33" y="42"/>
                  <a:pt x="48" y="33"/>
                  <a:pt x="58" y="31"/>
                </a:cubicBezTo>
                <a:cubicBezTo>
                  <a:pt x="62" y="24"/>
                  <a:pt x="66" y="25"/>
                  <a:pt x="73" y="23"/>
                </a:cubicBezTo>
                <a:cubicBezTo>
                  <a:pt x="84" y="15"/>
                  <a:pt x="101" y="5"/>
                  <a:pt x="115" y="4"/>
                </a:cubicBezTo>
                <a:cubicBezTo>
                  <a:pt x="135" y="0"/>
                  <a:pt x="148" y="1"/>
                  <a:pt x="170" y="2"/>
                </a:cubicBezTo>
                <a:cubicBezTo>
                  <a:pt x="172" y="5"/>
                  <a:pt x="177" y="7"/>
                  <a:pt x="178" y="11"/>
                </a:cubicBezTo>
                <a:cubicBezTo>
                  <a:pt x="179" y="15"/>
                  <a:pt x="177" y="21"/>
                  <a:pt x="179" y="25"/>
                </a:cubicBezTo>
                <a:cubicBezTo>
                  <a:pt x="181" y="31"/>
                  <a:pt x="198" y="33"/>
                  <a:pt x="202" y="34"/>
                </a:cubicBezTo>
                <a:cubicBezTo>
                  <a:pt x="207" y="39"/>
                  <a:pt x="214" y="42"/>
                  <a:pt x="220" y="46"/>
                </a:cubicBezTo>
                <a:cubicBezTo>
                  <a:pt x="225" y="53"/>
                  <a:pt x="231" y="58"/>
                  <a:pt x="235" y="67"/>
                </a:cubicBezTo>
                <a:cubicBezTo>
                  <a:pt x="233" y="113"/>
                  <a:pt x="238" y="103"/>
                  <a:pt x="224" y="127"/>
                </a:cubicBezTo>
                <a:cubicBezTo>
                  <a:pt x="223" y="134"/>
                  <a:pt x="220" y="136"/>
                  <a:pt x="217" y="142"/>
                </a:cubicBezTo>
                <a:cubicBezTo>
                  <a:pt x="216" y="155"/>
                  <a:pt x="224" y="204"/>
                  <a:pt x="197" y="209"/>
                </a:cubicBezTo>
                <a:cubicBezTo>
                  <a:pt x="192" y="213"/>
                  <a:pt x="192" y="217"/>
                  <a:pt x="185" y="218"/>
                </a:cubicBezTo>
                <a:cubicBezTo>
                  <a:pt x="173" y="227"/>
                  <a:pt x="163" y="227"/>
                  <a:pt x="148" y="230"/>
                </a:cubicBezTo>
                <a:cubicBezTo>
                  <a:pt x="140" y="234"/>
                  <a:pt x="135" y="235"/>
                  <a:pt x="125" y="236"/>
                </a:cubicBezTo>
                <a:cubicBezTo>
                  <a:pt x="93" y="235"/>
                  <a:pt x="86" y="244"/>
                  <a:pt x="77" y="221"/>
                </a:cubicBezTo>
                <a:cubicBezTo>
                  <a:pt x="79" y="200"/>
                  <a:pt x="78" y="195"/>
                  <a:pt x="94" y="185"/>
                </a:cubicBezTo>
                <a:cubicBezTo>
                  <a:pt x="100" y="178"/>
                  <a:pt x="108" y="175"/>
                  <a:pt x="115" y="169"/>
                </a:cubicBezTo>
                <a:cubicBezTo>
                  <a:pt x="117" y="149"/>
                  <a:pt x="120" y="154"/>
                  <a:pt x="142" y="155"/>
                </a:cubicBezTo>
                <a:cubicBezTo>
                  <a:pt x="153" y="157"/>
                  <a:pt x="164" y="156"/>
                  <a:pt x="175" y="158"/>
                </a:cubicBezTo>
                <a:cubicBezTo>
                  <a:pt x="177" y="158"/>
                  <a:pt x="176" y="162"/>
                  <a:pt x="178" y="163"/>
                </a:cubicBezTo>
                <a:cubicBezTo>
                  <a:pt x="180" y="164"/>
                  <a:pt x="182" y="164"/>
                  <a:pt x="184" y="164"/>
                </a:cubicBezTo>
                <a:cubicBezTo>
                  <a:pt x="189" y="164"/>
                  <a:pt x="195" y="165"/>
                  <a:pt x="200" y="163"/>
                </a:cubicBezTo>
                <a:cubicBezTo>
                  <a:pt x="210" y="160"/>
                  <a:pt x="211" y="130"/>
                  <a:pt x="197" y="127"/>
                </a:cubicBezTo>
                <a:cubicBezTo>
                  <a:pt x="189" y="123"/>
                  <a:pt x="178" y="117"/>
                  <a:pt x="170" y="115"/>
                </a:cubicBezTo>
                <a:cubicBezTo>
                  <a:pt x="165" y="113"/>
                  <a:pt x="163" y="109"/>
                  <a:pt x="158" y="106"/>
                </a:cubicBezTo>
                <a:cubicBezTo>
                  <a:pt x="152" y="75"/>
                  <a:pt x="174" y="23"/>
                  <a:pt x="134" y="16"/>
                </a:cubicBezTo>
                <a:cubicBezTo>
                  <a:pt x="129" y="17"/>
                  <a:pt x="121" y="14"/>
                  <a:pt x="119" y="19"/>
                </a:cubicBezTo>
                <a:cubicBezTo>
                  <a:pt x="117" y="25"/>
                  <a:pt x="117" y="31"/>
                  <a:pt x="116" y="37"/>
                </a:cubicBezTo>
                <a:cubicBezTo>
                  <a:pt x="113" y="52"/>
                  <a:pt x="90" y="70"/>
                  <a:pt x="77" y="71"/>
                </a:cubicBezTo>
                <a:cubicBezTo>
                  <a:pt x="71" y="74"/>
                  <a:pt x="71" y="76"/>
                  <a:pt x="70" y="82"/>
                </a:cubicBezTo>
                <a:cubicBezTo>
                  <a:pt x="69" y="104"/>
                  <a:pt x="81" y="158"/>
                  <a:pt x="47" y="166"/>
                </a:cubicBezTo>
                <a:cubicBezTo>
                  <a:pt x="43" y="169"/>
                  <a:pt x="39" y="170"/>
                  <a:pt x="34" y="172"/>
                </a:cubicBezTo>
                <a:cubicBezTo>
                  <a:pt x="20" y="170"/>
                  <a:pt x="24" y="168"/>
                  <a:pt x="14" y="164"/>
                </a:cubicBezTo>
                <a:cubicBezTo>
                  <a:pt x="10" y="159"/>
                  <a:pt x="7" y="155"/>
                  <a:pt x="7" y="148"/>
                </a:cubicBezTo>
                <a:close/>
              </a:path>
            </a:pathLst>
          </a:custGeom>
          <a:gradFill rotWithShape="1">
            <a:gsLst>
              <a:gs pos="0">
                <a:srgbClr val="669900"/>
              </a:gs>
              <a:gs pos="100000">
                <a:srgbClr val="2F47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" name="Freeform 197"/>
          <p:cNvSpPr>
            <a:spLocks/>
          </p:cNvSpPr>
          <p:nvPr/>
        </p:nvSpPr>
        <p:spPr bwMode="auto">
          <a:xfrm>
            <a:off x="5330825" y="3390900"/>
            <a:ext cx="893763" cy="723900"/>
          </a:xfrm>
          <a:custGeom>
            <a:avLst/>
            <a:gdLst>
              <a:gd name="T0" fmla="*/ 39687 w 563"/>
              <a:gd name="T1" fmla="*/ 157737 h 514"/>
              <a:gd name="T2" fmla="*/ 71437 w 563"/>
              <a:gd name="T3" fmla="*/ 50701 h 514"/>
              <a:gd name="T4" fmla="*/ 144462 w 563"/>
              <a:gd name="T5" fmla="*/ 36618 h 514"/>
              <a:gd name="T6" fmla="*/ 233362 w 563"/>
              <a:gd name="T7" fmla="*/ 42251 h 514"/>
              <a:gd name="T8" fmla="*/ 357187 w 563"/>
              <a:gd name="T9" fmla="*/ 33801 h 514"/>
              <a:gd name="T10" fmla="*/ 436562 w 563"/>
              <a:gd name="T11" fmla="*/ 28167 h 514"/>
              <a:gd name="T12" fmla="*/ 427037 w 563"/>
              <a:gd name="T13" fmla="*/ 70418 h 514"/>
              <a:gd name="T14" fmla="*/ 465137 w 563"/>
              <a:gd name="T15" fmla="*/ 70418 h 514"/>
              <a:gd name="T16" fmla="*/ 512762 w 563"/>
              <a:gd name="T17" fmla="*/ 109853 h 514"/>
              <a:gd name="T18" fmla="*/ 627062 w 563"/>
              <a:gd name="T19" fmla="*/ 149287 h 514"/>
              <a:gd name="T20" fmla="*/ 719137 w 563"/>
              <a:gd name="T21" fmla="*/ 191538 h 514"/>
              <a:gd name="T22" fmla="*/ 788987 w 563"/>
              <a:gd name="T23" fmla="*/ 191538 h 514"/>
              <a:gd name="T24" fmla="*/ 871537 w 563"/>
              <a:gd name="T25" fmla="*/ 273223 h 514"/>
              <a:gd name="T26" fmla="*/ 893762 w 563"/>
              <a:gd name="T27" fmla="*/ 360542 h 514"/>
              <a:gd name="T28" fmla="*/ 836612 w 563"/>
              <a:gd name="T29" fmla="*/ 470394 h 514"/>
              <a:gd name="T30" fmla="*/ 776287 w 563"/>
              <a:gd name="T31" fmla="*/ 507012 h 514"/>
              <a:gd name="T32" fmla="*/ 741362 w 563"/>
              <a:gd name="T33" fmla="*/ 571796 h 514"/>
              <a:gd name="T34" fmla="*/ 627062 w 563"/>
              <a:gd name="T35" fmla="*/ 619681 h 514"/>
              <a:gd name="T36" fmla="*/ 630237 w 563"/>
              <a:gd name="T37" fmla="*/ 554896 h 514"/>
              <a:gd name="T38" fmla="*/ 588962 w 563"/>
              <a:gd name="T39" fmla="*/ 554896 h 514"/>
              <a:gd name="T40" fmla="*/ 503237 w 563"/>
              <a:gd name="T41" fmla="*/ 585880 h 514"/>
              <a:gd name="T42" fmla="*/ 458787 w 563"/>
              <a:gd name="T43" fmla="*/ 583063 h 514"/>
              <a:gd name="T44" fmla="*/ 442912 w 563"/>
              <a:gd name="T45" fmla="*/ 650665 h 514"/>
              <a:gd name="T46" fmla="*/ 411162 w 563"/>
              <a:gd name="T47" fmla="*/ 661932 h 514"/>
              <a:gd name="T48" fmla="*/ 382587 w 563"/>
              <a:gd name="T49" fmla="*/ 698549 h 514"/>
              <a:gd name="T50" fmla="*/ 338137 w 563"/>
              <a:gd name="T51" fmla="*/ 723900 h 514"/>
              <a:gd name="T52" fmla="*/ 306387 w 563"/>
              <a:gd name="T53" fmla="*/ 636581 h 514"/>
              <a:gd name="T54" fmla="*/ 249237 w 563"/>
              <a:gd name="T55" fmla="*/ 557713 h 514"/>
              <a:gd name="T56" fmla="*/ 201612 w 563"/>
              <a:gd name="T57" fmla="*/ 521095 h 514"/>
              <a:gd name="T58" fmla="*/ 119062 w 563"/>
              <a:gd name="T59" fmla="*/ 512645 h 514"/>
              <a:gd name="T60" fmla="*/ 49212 w 563"/>
              <a:gd name="T61" fmla="*/ 478844 h 514"/>
              <a:gd name="T62" fmla="*/ 96837 w 563"/>
              <a:gd name="T63" fmla="*/ 383075 h 514"/>
              <a:gd name="T64" fmla="*/ 109537 w 563"/>
              <a:gd name="T65" fmla="*/ 368992 h 514"/>
              <a:gd name="T66" fmla="*/ 109537 w 563"/>
              <a:gd name="T67" fmla="*/ 326741 h 514"/>
              <a:gd name="T68" fmla="*/ 58737 w 563"/>
              <a:gd name="T69" fmla="*/ 290123 h 514"/>
              <a:gd name="T70" fmla="*/ 26987 w 563"/>
              <a:gd name="T71" fmla="*/ 236605 h 514"/>
              <a:gd name="T72" fmla="*/ 17462 w 563"/>
              <a:gd name="T73" fmla="*/ 197171 h 5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63" h="514">
                <a:moveTo>
                  <a:pt x="13" y="120"/>
                </a:moveTo>
                <a:cubicBezTo>
                  <a:pt x="17" y="117"/>
                  <a:pt x="21" y="115"/>
                  <a:pt x="25" y="112"/>
                </a:cubicBezTo>
                <a:cubicBezTo>
                  <a:pt x="29" y="110"/>
                  <a:pt x="29" y="100"/>
                  <a:pt x="29" y="100"/>
                </a:cubicBezTo>
                <a:cubicBezTo>
                  <a:pt x="30" y="79"/>
                  <a:pt x="13" y="28"/>
                  <a:pt x="45" y="36"/>
                </a:cubicBezTo>
                <a:cubicBezTo>
                  <a:pt x="48" y="61"/>
                  <a:pt x="50" y="54"/>
                  <a:pt x="77" y="52"/>
                </a:cubicBezTo>
                <a:cubicBezTo>
                  <a:pt x="80" y="26"/>
                  <a:pt x="76" y="36"/>
                  <a:pt x="91" y="26"/>
                </a:cubicBezTo>
                <a:cubicBezTo>
                  <a:pt x="94" y="21"/>
                  <a:pt x="107" y="16"/>
                  <a:pt x="107" y="16"/>
                </a:cubicBezTo>
                <a:cubicBezTo>
                  <a:pt x="129" y="18"/>
                  <a:pt x="128" y="24"/>
                  <a:pt x="147" y="30"/>
                </a:cubicBezTo>
                <a:cubicBezTo>
                  <a:pt x="162" y="35"/>
                  <a:pt x="178" y="32"/>
                  <a:pt x="193" y="34"/>
                </a:cubicBezTo>
                <a:cubicBezTo>
                  <a:pt x="210" y="45"/>
                  <a:pt x="217" y="36"/>
                  <a:pt x="225" y="24"/>
                </a:cubicBezTo>
                <a:cubicBezTo>
                  <a:pt x="228" y="9"/>
                  <a:pt x="237" y="5"/>
                  <a:pt x="251" y="0"/>
                </a:cubicBezTo>
                <a:cubicBezTo>
                  <a:pt x="279" y="5"/>
                  <a:pt x="249" y="15"/>
                  <a:pt x="275" y="20"/>
                </a:cubicBezTo>
                <a:cubicBezTo>
                  <a:pt x="274" y="26"/>
                  <a:pt x="274" y="32"/>
                  <a:pt x="273" y="38"/>
                </a:cubicBezTo>
                <a:cubicBezTo>
                  <a:pt x="272" y="42"/>
                  <a:pt x="269" y="50"/>
                  <a:pt x="269" y="50"/>
                </a:cubicBezTo>
                <a:cubicBezTo>
                  <a:pt x="271" y="63"/>
                  <a:pt x="270" y="68"/>
                  <a:pt x="283" y="64"/>
                </a:cubicBezTo>
                <a:cubicBezTo>
                  <a:pt x="286" y="55"/>
                  <a:pt x="290" y="59"/>
                  <a:pt x="293" y="50"/>
                </a:cubicBezTo>
                <a:cubicBezTo>
                  <a:pt x="320" y="55"/>
                  <a:pt x="300" y="63"/>
                  <a:pt x="311" y="74"/>
                </a:cubicBezTo>
                <a:cubicBezTo>
                  <a:pt x="314" y="77"/>
                  <a:pt x="323" y="78"/>
                  <a:pt x="323" y="78"/>
                </a:cubicBezTo>
                <a:cubicBezTo>
                  <a:pt x="330" y="99"/>
                  <a:pt x="350" y="93"/>
                  <a:pt x="369" y="96"/>
                </a:cubicBezTo>
                <a:cubicBezTo>
                  <a:pt x="376" y="106"/>
                  <a:pt x="382" y="104"/>
                  <a:pt x="395" y="106"/>
                </a:cubicBezTo>
                <a:cubicBezTo>
                  <a:pt x="401" y="152"/>
                  <a:pt x="431" y="95"/>
                  <a:pt x="437" y="138"/>
                </a:cubicBezTo>
                <a:cubicBezTo>
                  <a:pt x="442" y="137"/>
                  <a:pt x="448" y="137"/>
                  <a:pt x="453" y="136"/>
                </a:cubicBezTo>
                <a:cubicBezTo>
                  <a:pt x="458" y="135"/>
                  <a:pt x="469" y="132"/>
                  <a:pt x="469" y="132"/>
                </a:cubicBezTo>
                <a:cubicBezTo>
                  <a:pt x="482" y="151"/>
                  <a:pt x="457" y="117"/>
                  <a:pt x="497" y="136"/>
                </a:cubicBezTo>
                <a:cubicBezTo>
                  <a:pt x="499" y="137"/>
                  <a:pt x="500" y="163"/>
                  <a:pt x="501" y="172"/>
                </a:cubicBezTo>
                <a:cubicBezTo>
                  <a:pt x="505" y="197"/>
                  <a:pt x="529" y="193"/>
                  <a:pt x="549" y="194"/>
                </a:cubicBezTo>
                <a:cubicBezTo>
                  <a:pt x="548" y="211"/>
                  <a:pt x="553" y="225"/>
                  <a:pt x="537" y="230"/>
                </a:cubicBezTo>
                <a:cubicBezTo>
                  <a:pt x="530" y="252"/>
                  <a:pt x="548" y="251"/>
                  <a:pt x="563" y="256"/>
                </a:cubicBezTo>
                <a:cubicBezTo>
                  <a:pt x="561" y="279"/>
                  <a:pt x="558" y="277"/>
                  <a:pt x="547" y="294"/>
                </a:cubicBezTo>
                <a:cubicBezTo>
                  <a:pt x="545" y="327"/>
                  <a:pt x="553" y="330"/>
                  <a:pt x="527" y="334"/>
                </a:cubicBezTo>
                <a:cubicBezTo>
                  <a:pt x="518" y="340"/>
                  <a:pt x="520" y="349"/>
                  <a:pt x="513" y="356"/>
                </a:cubicBezTo>
                <a:cubicBezTo>
                  <a:pt x="507" y="362"/>
                  <a:pt x="497" y="359"/>
                  <a:pt x="489" y="360"/>
                </a:cubicBezTo>
                <a:cubicBezTo>
                  <a:pt x="486" y="369"/>
                  <a:pt x="487" y="379"/>
                  <a:pt x="483" y="388"/>
                </a:cubicBezTo>
                <a:cubicBezTo>
                  <a:pt x="479" y="395"/>
                  <a:pt x="467" y="406"/>
                  <a:pt x="467" y="406"/>
                </a:cubicBezTo>
                <a:cubicBezTo>
                  <a:pt x="445" y="402"/>
                  <a:pt x="448" y="394"/>
                  <a:pt x="421" y="392"/>
                </a:cubicBezTo>
                <a:cubicBezTo>
                  <a:pt x="418" y="445"/>
                  <a:pt x="424" y="421"/>
                  <a:pt x="395" y="440"/>
                </a:cubicBezTo>
                <a:cubicBezTo>
                  <a:pt x="391" y="427"/>
                  <a:pt x="394" y="417"/>
                  <a:pt x="405" y="410"/>
                </a:cubicBezTo>
                <a:cubicBezTo>
                  <a:pt x="412" y="399"/>
                  <a:pt x="412" y="391"/>
                  <a:pt x="397" y="394"/>
                </a:cubicBezTo>
                <a:cubicBezTo>
                  <a:pt x="393" y="407"/>
                  <a:pt x="393" y="408"/>
                  <a:pt x="381" y="412"/>
                </a:cubicBezTo>
                <a:cubicBezTo>
                  <a:pt x="366" y="407"/>
                  <a:pt x="388" y="388"/>
                  <a:pt x="371" y="394"/>
                </a:cubicBezTo>
                <a:cubicBezTo>
                  <a:pt x="368" y="402"/>
                  <a:pt x="366" y="405"/>
                  <a:pt x="359" y="410"/>
                </a:cubicBezTo>
                <a:cubicBezTo>
                  <a:pt x="354" y="426"/>
                  <a:pt x="331" y="417"/>
                  <a:pt x="317" y="416"/>
                </a:cubicBezTo>
                <a:cubicBezTo>
                  <a:pt x="309" y="404"/>
                  <a:pt x="321" y="385"/>
                  <a:pt x="303" y="390"/>
                </a:cubicBezTo>
                <a:cubicBezTo>
                  <a:pt x="297" y="398"/>
                  <a:pt x="294" y="406"/>
                  <a:pt x="289" y="414"/>
                </a:cubicBezTo>
                <a:cubicBezTo>
                  <a:pt x="287" y="423"/>
                  <a:pt x="286" y="428"/>
                  <a:pt x="281" y="436"/>
                </a:cubicBezTo>
                <a:cubicBezTo>
                  <a:pt x="280" y="445"/>
                  <a:pt x="284" y="455"/>
                  <a:pt x="279" y="462"/>
                </a:cubicBezTo>
                <a:cubicBezTo>
                  <a:pt x="275" y="467"/>
                  <a:pt x="267" y="462"/>
                  <a:pt x="261" y="464"/>
                </a:cubicBezTo>
                <a:cubicBezTo>
                  <a:pt x="259" y="465"/>
                  <a:pt x="260" y="468"/>
                  <a:pt x="259" y="470"/>
                </a:cubicBezTo>
                <a:cubicBezTo>
                  <a:pt x="258" y="478"/>
                  <a:pt x="262" y="487"/>
                  <a:pt x="257" y="494"/>
                </a:cubicBezTo>
                <a:cubicBezTo>
                  <a:pt x="254" y="498"/>
                  <a:pt x="246" y="494"/>
                  <a:pt x="241" y="496"/>
                </a:cubicBezTo>
                <a:cubicBezTo>
                  <a:pt x="237" y="498"/>
                  <a:pt x="239" y="506"/>
                  <a:pt x="235" y="508"/>
                </a:cubicBezTo>
                <a:cubicBezTo>
                  <a:pt x="228" y="511"/>
                  <a:pt x="220" y="512"/>
                  <a:pt x="213" y="514"/>
                </a:cubicBezTo>
                <a:cubicBezTo>
                  <a:pt x="201" y="510"/>
                  <a:pt x="201" y="498"/>
                  <a:pt x="195" y="488"/>
                </a:cubicBezTo>
                <a:cubicBezTo>
                  <a:pt x="194" y="476"/>
                  <a:pt x="197" y="463"/>
                  <a:pt x="193" y="452"/>
                </a:cubicBezTo>
                <a:cubicBezTo>
                  <a:pt x="192" y="450"/>
                  <a:pt x="168" y="443"/>
                  <a:pt x="163" y="440"/>
                </a:cubicBezTo>
                <a:cubicBezTo>
                  <a:pt x="158" y="426"/>
                  <a:pt x="162" y="410"/>
                  <a:pt x="157" y="396"/>
                </a:cubicBezTo>
                <a:cubicBezTo>
                  <a:pt x="155" y="392"/>
                  <a:pt x="145" y="392"/>
                  <a:pt x="145" y="392"/>
                </a:cubicBezTo>
                <a:cubicBezTo>
                  <a:pt x="137" y="384"/>
                  <a:pt x="131" y="381"/>
                  <a:pt x="127" y="370"/>
                </a:cubicBezTo>
                <a:cubicBezTo>
                  <a:pt x="126" y="361"/>
                  <a:pt x="132" y="348"/>
                  <a:pt x="125" y="342"/>
                </a:cubicBezTo>
                <a:cubicBezTo>
                  <a:pt x="109" y="327"/>
                  <a:pt x="84" y="355"/>
                  <a:pt x="75" y="364"/>
                </a:cubicBezTo>
                <a:cubicBezTo>
                  <a:pt x="72" y="367"/>
                  <a:pt x="63" y="372"/>
                  <a:pt x="63" y="372"/>
                </a:cubicBezTo>
                <a:cubicBezTo>
                  <a:pt x="47" y="369"/>
                  <a:pt x="36" y="355"/>
                  <a:pt x="31" y="340"/>
                </a:cubicBezTo>
                <a:cubicBezTo>
                  <a:pt x="29" y="297"/>
                  <a:pt x="31" y="307"/>
                  <a:pt x="23" y="282"/>
                </a:cubicBezTo>
                <a:cubicBezTo>
                  <a:pt x="28" y="267"/>
                  <a:pt x="47" y="273"/>
                  <a:pt x="61" y="272"/>
                </a:cubicBezTo>
                <a:cubicBezTo>
                  <a:pt x="63" y="271"/>
                  <a:pt x="65" y="270"/>
                  <a:pt x="67" y="268"/>
                </a:cubicBezTo>
                <a:cubicBezTo>
                  <a:pt x="68" y="266"/>
                  <a:pt x="68" y="263"/>
                  <a:pt x="69" y="262"/>
                </a:cubicBezTo>
                <a:cubicBezTo>
                  <a:pt x="72" y="259"/>
                  <a:pt x="81" y="254"/>
                  <a:pt x="81" y="254"/>
                </a:cubicBezTo>
                <a:cubicBezTo>
                  <a:pt x="85" y="241"/>
                  <a:pt x="81" y="236"/>
                  <a:pt x="69" y="232"/>
                </a:cubicBezTo>
                <a:cubicBezTo>
                  <a:pt x="64" y="225"/>
                  <a:pt x="60" y="221"/>
                  <a:pt x="53" y="216"/>
                </a:cubicBezTo>
                <a:cubicBezTo>
                  <a:pt x="50" y="211"/>
                  <a:pt x="37" y="206"/>
                  <a:pt x="37" y="206"/>
                </a:cubicBezTo>
                <a:cubicBezTo>
                  <a:pt x="52" y="204"/>
                  <a:pt x="62" y="199"/>
                  <a:pt x="47" y="184"/>
                </a:cubicBezTo>
                <a:cubicBezTo>
                  <a:pt x="40" y="177"/>
                  <a:pt x="26" y="172"/>
                  <a:pt x="17" y="168"/>
                </a:cubicBezTo>
                <a:cubicBezTo>
                  <a:pt x="13" y="166"/>
                  <a:pt x="5" y="164"/>
                  <a:pt x="5" y="164"/>
                </a:cubicBezTo>
                <a:cubicBezTo>
                  <a:pt x="2" y="154"/>
                  <a:pt x="0" y="144"/>
                  <a:pt x="11" y="140"/>
                </a:cubicBezTo>
                <a:cubicBezTo>
                  <a:pt x="18" y="130"/>
                  <a:pt x="15" y="136"/>
                  <a:pt x="13" y="12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A7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" name="Freeform 198"/>
          <p:cNvSpPr>
            <a:spLocks/>
          </p:cNvSpPr>
          <p:nvPr/>
        </p:nvSpPr>
        <p:spPr bwMode="auto">
          <a:xfrm>
            <a:off x="5513388" y="3481388"/>
            <a:ext cx="376237" cy="377825"/>
          </a:xfrm>
          <a:custGeom>
            <a:avLst/>
            <a:gdLst>
              <a:gd name="T0" fmla="*/ 41275 w 237"/>
              <a:gd name="T1" fmla="*/ 255629 h 269"/>
              <a:gd name="T2" fmla="*/ 34925 w 237"/>
              <a:gd name="T3" fmla="*/ 235965 h 269"/>
              <a:gd name="T4" fmla="*/ 22225 w 237"/>
              <a:gd name="T5" fmla="*/ 219110 h 269"/>
              <a:gd name="T6" fmla="*/ 28575 w 237"/>
              <a:gd name="T7" fmla="*/ 58991 h 269"/>
              <a:gd name="T8" fmla="*/ 57150 w 237"/>
              <a:gd name="T9" fmla="*/ 44946 h 269"/>
              <a:gd name="T10" fmla="*/ 85725 w 237"/>
              <a:gd name="T11" fmla="*/ 28091 h 269"/>
              <a:gd name="T12" fmla="*/ 117475 w 237"/>
              <a:gd name="T13" fmla="*/ 2809 h 269"/>
              <a:gd name="T14" fmla="*/ 193675 w 237"/>
              <a:gd name="T15" fmla="*/ 5618 h 269"/>
              <a:gd name="T16" fmla="*/ 212725 w 237"/>
              <a:gd name="T17" fmla="*/ 22473 h 269"/>
              <a:gd name="T18" fmla="*/ 330200 w 237"/>
              <a:gd name="T19" fmla="*/ 129219 h 269"/>
              <a:gd name="T20" fmla="*/ 355600 w 237"/>
              <a:gd name="T21" fmla="*/ 188210 h 269"/>
              <a:gd name="T22" fmla="*/ 311150 w 237"/>
              <a:gd name="T23" fmla="*/ 359566 h 269"/>
              <a:gd name="T24" fmla="*/ 133350 w 237"/>
              <a:gd name="T25" fmla="*/ 339902 h 269"/>
              <a:gd name="T26" fmla="*/ 104775 w 237"/>
              <a:gd name="T27" fmla="*/ 320238 h 269"/>
              <a:gd name="T28" fmla="*/ 85725 w 237"/>
              <a:gd name="T29" fmla="*/ 303384 h 269"/>
              <a:gd name="T30" fmla="*/ 66675 w 237"/>
              <a:gd name="T31" fmla="*/ 280911 h 269"/>
              <a:gd name="T32" fmla="*/ 44450 w 237"/>
              <a:gd name="T33" fmla="*/ 261247 h 269"/>
              <a:gd name="T34" fmla="*/ 41275 w 237"/>
              <a:gd name="T35" fmla="*/ 255629 h 2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7" h="269">
                <a:moveTo>
                  <a:pt x="26" y="182"/>
                </a:moveTo>
                <a:cubicBezTo>
                  <a:pt x="26" y="180"/>
                  <a:pt x="23" y="170"/>
                  <a:pt x="22" y="168"/>
                </a:cubicBezTo>
                <a:cubicBezTo>
                  <a:pt x="20" y="164"/>
                  <a:pt x="14" y="156"/>
                  <a:pt x="14" y="156"/>
                </a:cubicBezTo>
                <a:cubicBezTo>
                  <a:pt x="8" y="132"/>
                  <a:pt x="0" y="66"/>
                  <a:pt x="18" y="42"/>
                </a:cubicBezTo>
                <a:cubicBezTo>
                  <a:pt x="27" y="30"/>
                  <a:pt x="27" y="37"/>
                  <a:pt x="36" y="32"/>
                </a:cubicBezTo>
                <a:cubicBezTo>
                  <a:pt x="42" y="28"/>
                  <a:pt x="54" y="20"/>
                  <a:pt x="54" y="20"/>
                </a:cubicBezTo>
                <a:cubicBezTo>
                  <a:pt x="57" y="12"/>
                  <a:pt x="67" y="9"/>
                  <a:pt x="74" y="2"/>
                </a:cubicBezTo>
                <a:cubicBezTo>
                  <a:pt x="90" y="3"/>
                  <a:pt x="106" y="0"/>
                  <a:pt x="122" y="4"/>
                </a:cubicBezTo>
                <a:cubicBezTo>
                  <a:pt x="128" y="5"/>
                  <a:pt x="134" y="16"/>
                  <a:pt x="134" y="16"/>
                </a:cubicBezTo>
                <a:cubicBezTo>
                  <a:pt x="144" y="107"/>
                  <a:pt x="103" y="89"/>
                  <a:pt x="208" y="92"/>
                </a:cubicBezTo>
                <a:cubicBezTo>
                  <a:pt x="230" y="96"/>
                  <a:pt x="222" y="108"/>
                  <a:pt x="224" y="134"/>
                </a:cubicBezTo>
                <a:cubicBezTo>
                  <a:pt x="223" y="158"/>
                  <a:pt x="237" y="242"/>
                  <a:pt x="196" y="256"/>
                </a:cubicBezTo>
                <a:cubicBezTo>
                  <a:pt x="187" y="269"/>
                  <a:pt x="106" y="261"/>
                  <a:pt x="84" y="242"/>
                </a:cubicBezTo>
                <a:cubicBezTo>
                  <a:pt x="65" y="226"/>
                  <a:pt x="96" y="248"/>
                  <a:pt x="66" y="228"/>
                </a:cubicBezTo>
                <a:cubicBezTo>
                  <a:pt x="61" y="225"/>
                  <a:pt x="54" y="216"/>
                  <a:pt x="54" y="216"/>
                </a:cubicBezTo>
                <a:cubicBezTo>
                  <a:pt x="51" y="208"/>
                  <a:pt x="49" y="205"/>
                  <a:pt x="42" y="200"/>
                </a:cubicBezTo>
                <a:cubicBezTo>
                  <a:pt x="33" y="186"/>
                  <a:pt x="39" y="190"/>
                  <a:pt x="28" y="186"/>
                </a:cubicBezTo>
                <a:cubicBezTo>
                  <a:pt x="23" y="179"/>
                  <a:pt x="22" y="178"/>
                  <a:pt x="26" y="182"/>
                </a:cubicBezTo>
                <a:close/>
              </a:path>
            </a:pathLst>
          </a:custGeom>
          <a:gradFill rotWithShape="1">
            <a:gsLst>
              <a:gs pos="0">
                <a:srgbClr val="C000C0"/>
              </a:gs>
              <a:gs pos="100000">
                <a:srgbClr val="58005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9" name="Freeform 199"/>
          <p:cNvSpPr>
            <a:spLocks/>
          </p:cNvSpPr>
          <p:nvPr/>
        </p:nvSpPr>
        <p:spPr bwMode="auto">
          <a:xfrm>
            <a:off x="5416550" y="3573463"/>
            <a:ext cx="36513" cy="44450"/>
          </a:xfrm>
          <a:custGeom>
            <a:avLst/>
            <a:gdLst>
              <a:gd name="T0" fmla="*/ 4762 w 23"/>
              <a:gd name="T1" fmla="*/ 31545 h 31"/>
              <a:gd name="T2" fmla="*/ 14287 w 23"/>
              <a:gd name="T3" fmla="*/ 0 h 31"/>
              <a:gd name="T4" fmla="*/ 11112 w 23"/>
              <a:gd name="T5" fmla="*/ 37281 h 31"/>
              <a:gd name="T6" fmla="*/ 4762 w 23"/>
              <a:gd name="T7" fmla="*/ 31545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31">
                <a:moveTo>
                  <a:pt x="3" y="22"/>
                </a:moveTo>
                <a:cubicBezTo>
                  <a:pt x="0" y="12"/>
                  <a:pt x="0" y="6"/>
                  <a:pt x="9" y="0"/>
                </a:cubicBezTo>
                <a:cubicBezTo>
                  <a:pt x="22" y="4"/>
                  <a:pt x="23" y="31"/>
                  <a:pt x="7" y="26"/>
                </a:cubicBezTo>
                <a:cubicBezTo>
                  <a:pt x="3" y="19"/>
                  <a:pt x="3" y="18"/>
                  <a:pt x="3" y="22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" name="Freeform 200"/>
          <p:cNvSpPr>
            <a:spLocks/>
          </p:cNvSpPr>
          <p:nvPr/>
        </p:nvSpPr>
        <p:spPr bwMode="auto">
          <a:xfrm>
            <a:off x="5894388" y="3644900"/>
            <a:ext cx="36512" cy="42863"/>
          </a:xfrm>
          <a:custGeom>
            <a:avLst/>
            <a:gdLst>
              <a:gd name="T0" fmla="*/ 4762 w 23"/>
              <a:gd name="T1" fmla="*/ 30419 h 31"/>
              <a:gd name="T2" fmla="*/ 14287 w 23"/>
              <a:gd name="T3" fmla="*/ 0 h 31"/>
              <a:gd name="T4" fmla="*/ 11112 w 23"/>
              <a:gd name="T5" fmla="*/ 35950 h 31"/>
              <a:gd name="T6" fmla="*/ 4762 w 23"/>
              <a:gd name="T7" fmla="*/ 30419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31">
                <a:moveTo>
                  <a:pt x="3" y="22"/>
                </a:moveTo>
                <a:cubicBezTo>
                  <a:pt x="0" y="12"/>
                  <a:pt x="0" y="6"/>
                  <a:pt x="9" y="0"/>
                </a:cubicBezTo>
                <a:cubicBezTo>
                  <a:pt x="22" y="4"/>
                  <a:pt x="23" y="31"/>
                  <a:pt x="7" y="26"/>
                </a:cubicBezTo>
                <a:cubicBezTo>
                  <a:pt x="3" y="19"/>
                  <a:pt x="3" y="18"/>
                  <a:pt x="3" y="22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" name="Freeform 201"/>
          <p:cNvSpPr>
            <a:spLocks/>
          </p:cNvSpPr>
          <p:nvPr/>
        </p:nvSpPr>
        <p:spPr bwMode="auto">
          <a:xfrm>
            <a:off x="5641975" y="3868738"/>
            <a:ext cx="36513" cy="42862"/>
          </a:xfrm>
          <a:custGeom>
            <a:avLst/>
            <a:gdLst>
              <a:gd name="T0" fmla="*/ 4762 w 23"/>
              <a:gd name="T1" fmla="*/ 30419 h 31"/>
              <a:gd name="T2" fmla="*/ 14287 w 23"/>
              <a:gd name="T3" fmla="*/ 0 h 31"/>
              <a:gd name="T4" fmla="*/ 11112 w 23"/>
              <a:gd name="T5" fmla="*/ 35950 h 31"/>
              <a:gd name="T6" fmla="*/ 4762 w 23"/>
              <a:gd name="T7" fmla="*/ 30419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31">
                <a:moveTo>
                  <a:pt x="3" y="22"/>
                </a:moveTo>
                <a:cubicBezTo>
                  <a:pt x="0" y="12"/>
                  <a:pt x="0" y="6"/>
                  <a:pt x="9" y="0"/>
                </a:cubicBezTo>
                <a:cubicBezTo>
                  <a:pt x="22" y="4"/>
                  <a:pt x="23" y="31"/>
                  <a:pt x="7" y="26"/>
                </a:cubicBezTo>
                <a:cubicBezTo>
                  <a:pt x="3" y="19"/>
                  <a:pt x="3" y="18"/>
                  <a:pt x="3" y="22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" name="Freeform 202"/>
          <p:cNvSpPr>
            <a:spLocks/>
          </p:cNvSpPr>
          <p:nvPr/>
        </p:nvSpPr>
        <p:spPr bwMode="auto">
          <a:xfrm>
            <a:off x="6073775" y="3765550"/>
            <a:ext cx="36513" cy="42863"/>
          </a:xfrm>
          <a:custGeom>
            <a:avLst/>
            <a:gdLst>
              <a:gd name="T0" fmla="*/ 4762 w 23"/>
              <a:gd name="T1" fmla="*/ 30419 h 31"/>
              <a:gd name="T2" fmla="*/ 14287 w 23"/>
              <a:gd name="T3" fmla="*/ 0 h 31"/>
              <a:gd name="T4" fmla="*/ 11112 w 23"/>
              <a:gd name="T5" fmla="*/ 35950 h 31"/>
              <a:gd name="T6" fmla="*/ 4762 w 23"/>
              <a:gd name="T7" fmla="*/ 30419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31">
                <a:moveTo>
                  <a:pt x="3" y="22"/>
                </a:moveTo>
                <a:cubicBezTo>
                  <a:pt x="0" y="12"/>
                  <a:pt x="0" y="6"/>
                  <a:pt x="9" y="0"/>
                </a:cubicBezTo>
                <a:cubicBezTo>
                  <a:pt x="22" y="4"/>
                  <a:pt x="23" y="31"/>
                  <a:pt x="7" y="26"/>
                </a:cubicBezTo>
                <a:cubicBezTo>
                  <a:pt x="3" y="19"/>
                  <a:pt x="3" y="18"/>
                  <a:pt x="3" y="22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3" name="Freeform 203"/>
          <p:cNvSpPr>
            <a:spLocks/>
          </p:cNvSpPr>
          <p:nvPr/>
        </p:nvSpPr>
        <p:spPr bwMode="auto">
          <a:xfrm>
            <a:off x="6110288" y="3708400"/>
            <a:ext cx="36512" cy="44450"/>
          </a:xfrm>
          <a:custGeom>
            <a:avLst/>
            <a:gdLst>
              <a:gd name="T0" fmla="*/ 4762 w 23"/>
              <a:gd name="T1" fmla="*/ 31545 h 31"/>
              <a:gd name="T2" fmla="*/ 14287 w 23"/>
              <a:gd name="T3" fmla="*/ 0 h 31"/>
              <a:gd name="T4" fmla="*/ 11112 w 23"/>
              <a:gd name="T5" fmla="*/ 37281 h 31"/>
              <a:gd name="T6" fmla="*/ 4762 w 23"/>
              <a:gd name="T7" fmla="*/ 31545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31">
                <a:moveTo>
                  <a:pt x="3" y="22"/>
                </a:moveTo>
                <a:cubicBezTo>
                  <a:pt x="0" y="12"/>
                  <a:pt x="0" y="6"/>
                  <a:pt x="9" y="0"/>
                </a:cubicBezTo>
                <a:cubicBezTo>
                  <a:pt x="22" y="4"/>
                  <a:pt x="23" y="31"/>
                  <a:pt x="7" y="26"/>
                </a:cubicBezTo>
                <a:cubicBezTo>
                  <a:pt x="3" y="19"/>
                  <a:pt x="3" y="18"/>
                  <a:pt x="3" y="22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" name="Freeform 204"/>
          <p:cNvSpPr>
            <a:spLocks/>
          </p:cNvSpPr>
          <p:nvPr/>
        </p:nvSpPr>
        <p:spPr bwMode="auto">
          <a:xfrm rot="16200000">
            <a:off x="5716588" y="3917950"/>
            <a:ext cx="33337" cy="49213"/>
          </a:xfrm>
          <a:custGeom>
            <a:avLst/>
            <a:gdLst>
              <a:gd name="T0" fmla="*/ 4348 w 23"/>
              <a:gd name="T1" fmla="*/ 34925 h 31"/>
              <a:gd name="T2" fmla="*/ 13045 w 23"/>
              <a:gd name="T3" fmla="*/ 0 h 31"/>
              <a:gd name="T4" fmla="*/ 10146 w 23"/>
              <a:gd name="T5" fmla="*/ 41275 h 31"/>
              <a:gd name="T6" fmla="*/ 4348 w 23"/>
              <a:gd name="T7" fmla="*/ 34925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31">
                <a:moveTo>
                  <a:pt x="3" y="22"/>
                </a:moveTo>
                <a:cubicBezTo>
                  <a:pt x="0" y="12"/>
                  <a:pt x="0" y="6"/>
                  <a:pt x="9" y="0"/>
                </a:cubicBezTo>
                <a:cubicBezTo>
                  <a:pt x="22" y="4"/>
                  <a:pt x="23" y="31"/>
                  <a:pt x="7" y="26"/>
                </a:cubicBezTo>
                <a:cubicBezTo>
                  <a:pt x="3" y="19"/>
                  <a:pt x="3" y="18"/>
                  <a:pt x="3" y="22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5" name="Freeform 205"/>
          <p:cNvSpPr>
            <a:spLocks/>
          </p:cNvSpPr>
          <p:nvPr/>
        </p:nvSpPr>
        <p:spPr bwMode="auto">
          <a:xfrm>
            <a:off x="5462588" y="3644900"/>
            <a:ext cx="36512" cy="42863"/>
          </a:xfrm>
          <a:custGeom>
            <a:avLst/>
            <a:gdLst>
              <a:gd name="T0" fmla="*/ 4762 w 23"/>
              <a:gd name="T1" fmla="*/ 30419 h 31"/>
              <a:gd name="T2" fmla="*/ 14287 w 23"/>
              <a:gd name="T3" fmla="*/ 0 h 31"/>
              <a:gd name="T4" fmla="*/ 11112 w 23"/>
              <a:gd name="T5" fmla="*/ 35950 h 31"/>
              <a:gd name="T6" fmla="*/ 4762 w 23"/>
              <a:gd name="T7" fmla="*/ 30419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31">
                <a:moveTo>
                  <a:pt x="3" y="22"/>
                </a:moveTo>
                <a:cubicBezTo>
                  <a:pt x="0" y="12"/>
                  <a:pt x="0" y="6"/>
                  <a:pt x="9" y="0"/>
                </a:cubicBezTo>
                <a:cubicBezTo>
                  <a:pt x="22" y="4"/>
                  <a:pt x="23" y="31"/>
                  <a:pt x="7" y="26"/>
                </a:cubicBezTo>
                <a:cubicBezTo>
                  <a:pt x="3" y="19"/>
                  <a:pt x="3" y="18"/>
                  <a:pt x="3" y="22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" name="Freeform 206"/>
          <p:cNvSpPr>
            <a:spLocks/>
          </p:cNvSpPr>
          <p:nvPr/>
        </p:nvSpPr>
        <p:spPr bwMode="auto">
          <a:xfrm>
            <a:off x="5911850" y="3792538"/>
            <a:ext cx="71438" cy="76200"/>
          </a:xfrm>
          <a:custGeom>
            <a:avLst/>
            <a:gdLst>
              <a:gd name="T0" fmla="*/ 9318 w 23"/>
              <a:gd name="T1" fmla="*/ 54077 h 31"/>
              <a:gd name="T2" fmla="*/ 27954 w 23"/>
              <a:gd name="T3" fmla="*/ 0 h 31"/>
              <a:gd name="T4" fmla="*/ 21742 w 23"/>
              <a:gd name="T5" fmla="*/ 63910 h 31"/>
              <a:gd name="T6" fmla="*/ 9318 w 23"/>
              <a:gd name="T7" fmla="*/ 54077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31">
                <a:moveTo>
                  <a:pt x="3" y="22"/>
                </a:moveTo>
                <a:cubicBezTo>
                  <a:pt x="0" y="12"/>
                  <a:pt x="0" y="6"/>
                  <a:pt x="9" y="0"/>
                </a:cubicBezTo>
                <a:cubicBezTo>
                  <a:pt x="22" y="4"/>
                  <a:pt x="23" y="31"/>
                  <a:pt x="7" y="26"/>
                </a:cubicBezTo>
                <a:cubicBezTo>
                  <a:pt x="3" y="19"/>
                  <a:pt x="3" y="18"/>
                  <a:pt x="3" y="22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" name="Freeform 207"/>
          <p:cNvSpPr>
            <a:spLocks/>
          </p:cNvSpPr>
          <p:nvPr/>
        </p:nvSpPr>
        <p:spPr bwMode="auto">
          <a:xfrm rot="19740585">
            <a:off x="5943600" y="3741738"/>
            <a:ext cx="65088" cy="69850"/>
          </a:xfrm>
          <a:custGeom>
            <a:avLst/>
            <a:gdLst>
              <a:gd name="T0" fmla="*/ 8490 w 23"/>
              <a:gd name="T1" fmla="*/ 49571 h 31"/>
              <a:gd name="T2" fmla="*/ 25469 w 23"/>
              <a:gd name="T3" fmla="*/ 0 h 31"/>
              <a:gd name="T4" fmla="*/ 19809 w 23"/>
              <a:gd name="T5" fmla="*/ 58584 h 31"/>
              <a:gd name="T6" fmla="*/ 8490 w 23"/>
              <a:gd name="T7" fmla="*/ 49571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31">
                <a:moveTo>
                  <a:pt x="3" y="22"/>
                </a:moveTo>
                <a:cubicBezTo>
                  <a:pt x="0" y="12"/>
                  <a:pt x="0" y="6"/>
                  <a:pt x="9" y="0"/>
                </a:cubicBezTo>
                <a:cubicBezTo>
                  <a:pt x="22" y="4"/>
                  <a:pt x="23" y="31"/>
                  <a:pt x="7" y="26"/>
                </a:cubicBezTo>
                <a:cubicBezTo>
                  <a:pt x="3" y="19"/>
                  <a:pt x="3" y="18"/>
                  <a:pt x="3" y="22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" name="Freeform 208"/>
          <p:cNvSpPr>
            <a:spLocks/>
          </p:cNvSpPr>
          <p:nvPr/>
        </p:nvSpPr>
        <p:spPr bwMode="auto">
          <a:xfrm>
            <a:off x="5967413" y="3805238"/>
            <a:ext cx="36512" cy="44450"/>
          </a:xfrm>
          <a:custGeom>
            <a:avLst/>
            <a:gdLst>
              <a:gd name="T0" fmla="*/ 4762 w 23"/>
              <a:gd name="T1" fmla="*/ 31545 h 31"/>
              <a:gd name="T2" fmla="*/ 14287 w 23"/>
              <a:gd name="T3" fmla="*/ 0 h 31"/>
              <a:gd name="T4" fmla="*/ 11112 w 23"/>
              <a:gd name="T5" fmla="*/ 37281 h 31"/>
              <a:gd name="T6" fmla="*/ 4762 w 23"/>
              <a:gd name="T7" fmla="*/ 31545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31">
                <a:moveTo>
                  <a:pt x="3" y="22"/>
                </a:moveTo>
                <a:cubicBezTo>
                  <a:pt x="0" y="12"/>
                  <a:pt x="0" y="6"/>
                  <a:pt x="9" y="0"/>
                </a:cubicBezTo>
                <a:cubicBezTo>
                  <a:pt x="22" y="4"/>
                  <a:pt x="23" y="31"/>
                  <a:pt x="7" y="26"/>
                </a:cubicBezTo>
                <a:cubicBezTo>
                  <a:pt x="3" y="19"/>
                  <a:pt x="3" y="18"/>
                  <a:pt x="3" y="22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9" name="Freeform 209"/>
          <p:cNvSpPr>
            <a:spLocks/>
          </p:cNvSpPr>
          <p:nvPr/>
        </p:nvSpPr>
        <p:spPr bwMode="auto">
          <a:xfrm rot="878994">
            <a:off x="5983288" y="3708400"/>
            <a:ext cx="71437" cy="76200"/>
          </a:xfrm>
          <a:custGeom>
            <a:avLst/>
            <a:gdLst>
              <a:gd name="T0" fmla="*/ 9318 w 23"/>
              <a:gd name="T1" fmla="*/ 54077 h 31"/>
              <a:gd name="T2" fmla="*/ 27954 w 23"/>
              <a:gd name="T3" fmla="*/ 0 h 31"/>
              <a:gd name="T4" fmla="*/ 21742 w 23"/>
              <a:gd name="T5" fmla="*/ 63910 h 31"/>
              <a:gd name="T6" fmla="*/ 9318 w 23"/>
              <a:gd name="T7" fmla="*/ 54077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31">
                <a:moveTo>
                  <a:pt x="3" y="22"/>
                </a:moveTo>
                <a:cubicBezTo>
                  <a:pt x="0" y="12"/>
                  <a:pt x="0" y="6"/>
                  <a:pt x="9" y="0"/>
                </a:cubicBezTo>
                <a:cubicBezTo>
                  <a:pt x="22" y="4"/>
                  <a:pt x="23" y="31"/>
                  <a:pt x="7" y="26"/>
                </a:cubicBezTo>
                <a:cubicBezTo>
                  <a:pt x="3" y="19"/>
                  <a:pt x="3" y="18"/>
                  <a:pt x="3" y="22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0" name="Freeform 210"/>
          <p:cNvSpPr>
            <a:spLocks/>
          </p:cNvSpPr>
          <p:nvPr/>
        </p:nvSpPr>
        <p:spPr bwMode="auto">
          <a:xfrm>
            <a:off x="5462588" y="3790950"/>
            <a:ext cx="36512" cy="44450"/>
          </a:xfrm>
          <a:custGeom>
            <a:avLst/>
            <a:gdLst>
              <a:gd name="T0" fmla="*/ 4762 w 23"/>
              <a:gd name="T1" fmla="*/ 31545 h 31"/>
              <a:gd name="T2" fmla="*/ 14287 w 23"/>
              <a:gd name="T3" fmla="*/ 0 h 31"/>
              <a:gd name="T4" fmla="*/ 11112 w 23"/>
              <a:gd name="T5" fmla="*/ 37281 h 31"/>
              <a:gd name="T6" fmla="*/ 4762 w 23"/>
              <a:gd name="T7" fmla="*/ 31545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31">
                <a:moveTo>
                  <a:pt x="3" y="22"/>
                </a:moveTo>
                <a:cubicBezTo>
                  <a:pt x="0" y="12"/>
                  <a:pt x="0" y="6"/>
                  <a:pt x="9" y="0"/>
                </a:cubicBezTo>
                <a:cubicBezTo>
                  <a:pt x="22" y="4"/>
                  <a:pt x="23" y="31"/>
                  <a:pt x="7" y="26"/>
                </a:cubicBezTo>
                <a:cubicBezTo>
                  <a:pt x="3" y="19"/>
                  <a:pt x="3" y="18"/>
                  <a:pt x="3" y="22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1" name="Freeform 211"/>
          <p:cNvSpPr>
            <a:spLocks/>
          </p:cNvSpPr>
          <p:nvPr/>
        </p:nvSpPr>
        <p:spPr bwMode="auto">
          <a:xfrm>
            <a:off x="6073775" y="3822700"/>
            <a:ext cx="36513" cy="12700"/>
          </a:xfrm>
          <a:custGeom>
            <a:avLst/>
            <a:gdLst>
              <a:gd name="T0" fmla="*/ 4762 w 23"/>
              <a:gd name="T1" fmla="*/ 9013 h 31"/>
              <a:gd name="T2" fmla="*/ 14287 w 23"/>
              <a:gd name="T3" fmla="*/ 0 h 31"/>
              <a:gd name="T4" fmla="*/ 11112 w 23"/>
              <a:gd name="T5" fmla="*/ 10652 h 31"/>
              <a:gd name="T6" fmla="*/ 4762 w 23"/>
              <a:gd name="T7" fmla="*/ 9013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31">
                <a:moveTo>
                  <a:pt x="3" y="22"/>
                </a:moveTo>
                <a:cubicBezTo>
                  <a:pt x="0" y="12"/>
                  <a:pt x="0" y="6"/>
                  <a:pt x="9" y="0"/>
                </a:cubicBezTo>
                <a:cubicBezTo>
                  <a:pt x="22" y="4"/>
                  <a:pt x="23" y="31"/>
                  <a:pt x="7" y="26"/>
                </a:cubicBezTo>
                <a:cubicBezTo>
                  <a:pt x="3" y="19"/>
                  <a:pt x="3" y="18"/>
                  <a:pt x="3" y="22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2" name="Freeform 212"/>
          <p:cNvSpPr>
            <a:spLocks/>
          </p:cNvSpPr>
          <p:nvPr/>
        </p:nvSpPr>
        <p:spPr bwMode="auto">
          <a:xfrm>
            <a:off x="5967413" y="3600450"/>
            <a:ext cx="36512" cy="44450"/>
          </a:xfrm>
          <a:custGeom>
            <a:avLst/>
            <a:gdLst>
              <a:gd name="T0" fmla="*/ 4762 w 23"/>
              <a:gd name="T1" fmla="*/ 31545 h 31"/>
              <a:gd name="T2" fmla="*/ 14287 w 23"/>
              <a:gd name="T3" fmla="*/ 0 h 31"/>
              <a:gd name="T4" fmla="*/ 11112 w 23"/>
              <a:gd name="T5" fmla="*/ 37281 h 31"/>
              <a:gd name="T6" fmla="*/ 4762 w 23"/>
              <a:gd name="T7" fmla="*/ 31545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31">
                <a:moveTo>
                  <a:pt x="3" y="22"/>
                </a:moveTo>
                <a:cubicBezTo>
                  <a:pt x="0" y="12"/>
                  <a:pt x="0" y="6"/>
                  <a:pt x="9" y="0"/>
                </a:cubicBezTo>
                <a:cubicBezTo>
                  <a:pt x="22" y="4"/>
                  <a:pt x="23" y="31"/>
                  <a:pt x="7" y="26"/>
                </a:cubicBezTo>
                <a:cubicBezTo>
                  <a:pt x="3" y="19"/>
                  <a:pt x="3" y="18"/>
                  <a:pt x="3" y="22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3" name="Freeform 213"/>
          <p:cNvSpPr>
            <a:spLocks/>
          </p:cNvSpPr>
          <p:nvPr/>
        </p:nvSpPr>
        <p:spPr bwMode="auto">
          <a:xfrm rot="5400000">
            <a:off x="5999957" y="3634581"/>
            <a:ext cx="31750" cy="49213"/>
          </a:xfrm>
          <a:custGeom>
            <a:avLst/>
            <a:gdLst>
              <a:gd name="T0" fmla="*/ 4141 w 23"/>
              <a:gd name="T1" fmla="*/ 34925 h 31"/>
              <a:gd name="T2" fmla="*/ 12424 w 23"/>
              <a:gd name="T3" fmla="*/ 0 h 31"/>
              <a:gd name="T4" fmla="*/ 9663 w 23"/>
              <a:gd name="T5" fmla="*/ 41275 h 31"/>
              <a:gd name="T6" fmla="*/ 4141 w 23"/>
              <a:gd name="T7" fmla="*/ 34925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31">
                <a:moveTo>
                  <a:pt x="3" y="22"/>
                </a:moveTo>
                <a:cubicBezTo>
                  <a:pt x="0" y="12"/>
                  <a:pt x="0" y="6"/>
                  <a:pt x="9" y="0"/>
                </a:cubicBezTo>
                <a:cubicBezTo>
                  <a:pt x="22" y="4"/>
                  <a:pt x="23" y="31"/>
                  <a:pt x="7" y="26"/>
                </a:cubicBezTo>
                <a:cubicBezTo>
                  <a:pt x="3" y="19"/>
                  <a:pt x="3" y="18"/>
                  <a:pt x="3" y="22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4" name="Freeform 214"/>
          <p:cNvSpPr>
            <a:spLocks/>
          </p:cNvSpPr>
          <p:nvPr/>
        </p:nvSpPr>
        <p:spPr bwMode="auto">
          <a:xfrm>
            <a:off x="7197725" y="2230438"/>
            <a:ext cx="1409700" cy="658812"/>
          </a:xfrm>
          <a:custGeom>
            <a:avLst/>
            <a:gdLst>
              <a:gd name="T0" fmla="*/ 1409700 w 888"/>
              <a:gd name="T1" fmla="*/ 658813 h 468"/>
              <a:gd name="T2" fmla="*/ 0 w 888"/>
              <a:gd name="T3" fmla="*/ 0 h 4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" h="468">
                <a:moveTo>
                  <a:pt x="888" y="468"/>
                </a:moveTo>
                <a:cubicBezTo>
                  <a:pt x="858" y="192"/>
                  <a:pt x="240" y="18"/>
                  <a:pt x="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5" name="AutoShape 221"/>
          <p:cNvSpPr>
            <a:spLocks noChangeArrowheads="1"/>
          </p:cNvSpPr>
          <p:nvPr/>
        </p:nvSpPr>
        <p:spPr bwMode="auto">
          <a:xfrm>
            <a:off x="6446838" y="1795463"/>
            <a:ext cx="679450" cy="765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C29B9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6" name="Oval 222"/>
          <p:cNvSpPr>
            <a:spLocks noChangeArrowheads="1"/>
          </p:cNvSpPr>
          <p:nvPr/>
        </p:nvSpPr>
        <p:spPr bwMode="auto">
          <a:xfrm>
            <a:off x="6537325" y="2306638"/>
            <a:ext cx="500063" cy="1905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8765A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7" name="AutoShape 228"/>
          <p:cNvSpPr>
            <a:spLocks noChangeArrowheads="1"/>
          </p:cNvSpPr>
          <p:nvPr/>
        </p:nvSpPr>
        <p:spPr bwMode="auto">
          <a:xfrm>
            <a:off x="5765800" y="1795463"/>
            <a:ext cx="681038" cy="765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C29B9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8" name="Oval 229"/>
          <p:cNvSpPr>
            <a:spLocks noChangeArrowheads="1"/>
          </p:cNvSpPr>
          <p:nvPr/>
        </p:nvSpPr>
        <p:spPr bwMode="auto">
          <a:xfrm>
            <a:off x="5857875" y="2306638"/>
            <a:ext cx="498475" cy="1905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8765A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9" name="AutoShape 235"/>
          <p:cNvSpPr>
            <a:spLocks noChangeArrowheads="1"/>
          </p:cNvSpPr>
          <p:nvPr/>
        </p:nvSpPr>
        <p:spPr bwMode="auto">
          <a:xfrm>
            <a:off x="5068888" y="1795463"/>
            <a:ext cx="696912" cy="765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C29B9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0" name="Oval 236"/>
          <p:cNvSpPr>
            <a:spLocks noChangeArrowheads="1"/>
          </p:cNvSpPr>
          <p:nvPr/>
        </p:nvSpPr>
        <p:spPr bwMode="auto">
          <a:xfrm>
            <a:off x="5162550" y="2306638"/>
            <a:ext cx="511175" cy="1905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8765A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1" name="AutoShape 242"/>
          <p:cNvSpPr>
            <a:spLocks noChangeArrowheads="1"/>
          </p:cNvSpPr>
          <p:nvPr/>
        </p:nvSpPr>
        <p:spPr bwMode="auto">
          <a:xfrm>
            <a:off x="4371975" y="1795463"/>
            <a:ext cx="696913" cy="765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C29B9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2" name="Oval 243"/>
          <p:cNvSpPr>
            <a:spLocks noChangeArrowheads="1"/>
          </p:cNvSpPr>
          <p:nvPr/>
        </p:nvSpPr>
        <p:spPr bwMode="auto">
          <a:xfrm>
            <a:off x="4465638" y="2306638"/>
            <a:ext cx="511175" cy="1905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8765A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3" name="AutoShape 249"/>
          <p:cNvSpPr>
            <a:spLocks noChangeArrowheads="1"/>
          </p:cNvSpPr>
          <p:nvPr/>
        </p:nvSpPr>
        <p:spPr bwMode="auto">
          <a:xfrm>
            <a:off x="3675063" y="1795463"/>
            <a:ext cx="696912" cy="765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C29B9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4" name="Oval 250"/>
          <p:cNvSpPr>
            <a:spLocks noChangeArrowheads="1"/>
          </p:cNvSpPr>
          <p:nvPr/>
        </p:nvSpPr>
        <p:spPr bwMode="auto">
          <a:xfrm>
            <a:off x="3768725" y="2306638"/>
            <a:ext cx="511175" cy="1905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8765A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5" name="AutoShape 256"/>
          <p:cNvSpPr>
            <a:spLocks noChangeArrowheads="1"/>
          </p:cNvSpPr>
          <p:nvPr/>
        </p:nvSpPr>
        <p:spPr bwMode="auto">
          <a:xfrm>
            <a:off x="2976563" y="1795463"/>
            <a:ext cx="698500" cy="765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C29B9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6" name="Oval 257"/>
          <p:cNvSpPr>
            <a:spLocks noChangeArrowheads="1"/>
          </p:cNvSpPr>
          <p:nvPr/>
        </p:nvSpPr>
        <p:spPr bwMode="auto">
          <a:xfrm>
            <a:off x="3070225" y="2306638"/>
            <a:ext cx="512763" cy="1905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8765A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7" name="AutoShape 263"/>
          <p:cNvSpPr>
            <a:spLocks noChangeArrowheads="1"/>
          </p:cNvSpPr>
          <p:nvPr/>
        </p:nvSpPr>
        <p:spPr bwMode="auto">
          <a:xfrm>
            <a:off x="2297113" y="1795463"/>
            <a:ext cx="679450" cy="765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C29B9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8" name="Oval 264"/>
          <p:cNvSpPr>
            <a:spLocks noChangeArrowheads="1"/>
          </p:cNvSpPr>
          <p:nvPr/>
        </p:nvSpPr>
        <p:spPr bwMode="auto">
          <a:xfrm>
            <a:off x="2387600" y="2306638"/>
            <a:ext cx="500063" cy="1905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8765A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9" name="AutoShape 270"/>
          <p:cNvSpPr>
            <a:spLocks noChangeArrowheads="1"/>
          </p:cNvSpPr>
          <p:nvPr/>
        </p:nvSpPr>
        <p:spPr bwMode="auto">
          <a:xfrm>
            <a:off x="1616075" y="1795463"/>
            <a:ext cx="681038" cy="765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C29B9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0" name="Oval 271"/>
          <p:cNvSpPr>
            <a:spLocks noChangeArrowheads="1"/>
          </p:cNvSpPr>
          <p:nvPr/>
        </p:nvSpPr>
        <p:spPr bwMode="auto">
          <a:xfrm>
            <a:off x="1708150" y="2306638"/>
            <a:ext cx="498475" cy="1905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8765A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831" name="Text Box 281"/>
          <p:cNvSpPr txBox="1">
            <a:spLocks noChangeArrowheads="1"/>
          </p:cNvSpPr>
          <p:nvPr/>
        </p:nvSpPr>
        <p:spPr bwMode="auto">
          <a:xfrm>
            <a:off x="7285038" y="1700213"/>
            <a:ext cx="16557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>
                <a:latin typeface="Candara" pitchFamily="34" charset="0"/>
              </a:rPr>
              <a:t>Уничтожение</a:t>
            </a:r>
          </a:p>
          <a:p>
            <a:pPr algn="ctr">
              <a:lnSpc>
                <a:spcPct val="80000"/>
              </a:lnSpc>
            </a:pPr>
            <a:r>
              <a:rPr lang="ru-RU" sz="1400" b="1">
                <a:latin typeface="Candara" pitchFamily="34" charset="0"/>
              </a:rPr>
              <a:t> инфицированных </a:t>
            </a:r>
          </a:p>
          <a:p>
            <a:pPr algn="ctr">
              <a:lnSpc>
                <a:spcPct val="80000"/>
              </a:lnSpc>
            </a:pPr>
            <a:r>
              <a:rPr lang="ru-RU" sz="1400" b="1">
                <a:latin typeface="Candara" pitchFamily="34" charset="0"/>
              </a:rPr>
              <a:t>клеток</a:t>
            </a:r>
            <a:endParaRPr lang="en-US" sz="1400" b="1">
              <a:latin typeface="Candara" pitchFamily="34" charset="0"/>
            </a:endParaRPr>
          </a:p>
        </p:txBody>
      </p:sp>
      <p:graphicFrame>
        <p:nvGraphicFramePr>
          <p:cNvPr id="22783" name="Object 2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91234"/>
              </p:ext>
            </p:extLst>
          </p:nvPr>
        </p:nvGraphicFramePr>
        <p:xfrm>
          <a:off x="3127326" y="3738488"/>
          <a:ext cx="10080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9" name="Image" r:id="rId4" imgW="4203175" imgH="2273016" progId="">
                  <p:embed/>
                </p:oleObj>
              </mc:Choice>
              <mc:Fallback>
                <p:oleObj name="Image" r:id="rId4" imgW="4203175" imgH="2273016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26" y="3738488"/>
                        <a:ext cx="10080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84" name="Object 256"/>
          <p:cNvGraphicFramePr>
            <a:graphicFrameLocks noChangeAspect="1"/>
          </p:cNvGraphicFramePr>
          <p:nvPr/>
        </p:nvGraphicFramePr>
        <p:xfrm>
          <a:off x="2984500" y="2660650"/>
          <a:ext cx="10080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0" name="Image" r:id="rId6" imgW="4317460" imgH="2907937" progId="">
                  <p:embed/>
                </p:oleObj>
              </mc:Choice>
              <mc:Fallback>
                <p:oleObj name="Image" r:id="rId6" imgW="4317460" imgH="2907937" progId="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2660650"/>
                        <a:ext cx="100806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285"/>
          <p:cNvSpPr txBox="1">
            <a:spLocks noChangeArrowheads="1"/>
          </p:cNvSpPr>
          <p:nvPr/>
        </p:nvSpPr>
        <p:spPr bwMode="auto">
          <a:xfrm>
            <a:off x="2566988" y="2709863"/>
            <a:ext cx="442912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ДК</a:t>
            </a:r>
          </a:p>
        </p:txBody>
      </p:sp>
      <p:sp>
        <p:nvSpPr>
          <p:cNvPr id="22834" name="Text Box 286"/>
          <p:cNvSpPr txBox="1">
            <a:spLocks noChangeArrowheads="1"/>
          </p:cNvSpPr>
          <p:nvPr/>
        </p:nvSpPr>
        <p:spPr bwMode="auto">
          <a:xfrm>
            <a:off x="5951913" y="3181249"/>
            <a:ext cx="4587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Candara" pitchFamily="34" charset="0"/>
              </a:rPr>
              <a:t>Мф</a:t>
            </a:r>
            <a:endParaRPr lang="ru-RU" sz="1400" b="1" dirty="0">
              <a:latin typeface="Candara" pitchFamily="34" charset="0"/>
            </a:endParaRPr>
          </a:p>
        </p:txBody>
      </p:sp>
      <p:sp>
        <p:nvSpPr>
          <p:cNvPr id="22629" name="Text Box 287"/>
          <p:cNvSpPr txBox="1">
            <a:spLocks noChangeArrowheads="1"/>
          </p:cNvSpPr>
          <p:nvPr/>
        </p:nvSpPr>
        <p:spPr bwMode="auto">
          <a:xfrm>
            <a:off x="5027613" y="2781300"/>
            <a:ext cx="14112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05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Провоспалительные</a:t>
            </a:r>
            <a:endParaRPr lang="ru-RU" sz="1050" b="1" i="1" dirty="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05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медиаторы</a:t>
            </a:r>
          </a:p>
        </p:txBody>
      </p:sp>
      <p:sp>
        <p:nvSpPr>
          <p:cNvPr id="22836" name="Text Box 288"/>
          <p:cNvSpPr txBox="1">
            <a:spLocks noChangeArrowheads="1"/>
          </p:cNvSpPr>
          <p:nvPr/>
        </p:nvSpPr>
        <p:spPr bwMode="auto">
          <a:xfrm>
            <a:off x="3965575" y="2763838"/>
            <a:ext cx="11493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>
                <a:latin typeface="Candara" pitchFamily="34" charset="0"/>
              </a:rPr>
              <a:t>e.g. TNF, CCL5</a:t>
            </a:r>
          </a:p>
          <a:p>
            <a:pPr algn="ctr">
              <a:lnSpc>
                <a:spcPct val="80000"/>
              </a:lnSpc>
            </a:pPr>
            <a:r>
              <a:rPr lang="en-US" sz="1200" b="1">
                <a:latin typeface="Candara" pitchFamily="34" charset="0"/>
              </a:rPr>
              <a:t>CCL11,</a:t>
            </a:r>
          </a:p>
          <a:p>
            <a:pPr algn="ctr">
              <a:lnSpc>
                <a:spcPct val="80000"/>
              </a:lnSpc>
            </a:pPr>
            <a:r>
              <a:rPr lang="ru-RU" sz="1200" b="1">
                <a:latin typeface="Candara" pitchFamily="34" charset="0"/>
              </a:rPr>
              <a:t>ИФН 1 и 3 типа</a:t>
            </a:r>
            <a:endParaRPr lang="ru-RU" sz="1200" b="1" baseline="-25000">
              <a:latin typeface="Candara" pitchFamily="34" charset="0"/>
            </a:endParaRPr>
          </a:p>
        </p:txBody>
      </p:sp>
      <p:sp>
        <p:nvSpPr>
          <p:cNvPr id="59" name="Freeform 289"/>
          <p:cNvSpPr>
            <a:spLocks/>
          </p:cNvSpPr>
          <p:nvPr/>
        </p:nvSpPr>
        <p:spPr bwMode="auto">
          <a:xfrm>
            <a:off x="6340475" y="2779713"/>
            <a:ext cx="2085975" cy="328612"/>
          </a:xfrm>
          <a:custGeom>
            <a:avLst/>
            <a:gdLst>
              <a:gd name="T0" fmla="*/ 0 w 1314"/>
              <a:gd name="T1" fmla="*/ 33704 h 234"/>
              <a:gd name="T2" fmla="*/ 2019300 w 1314"/>
              <a:gd name="T3" fmla="*/ 328613 h 2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14" h="234">
                <a:moveTo>
                  <a:pt x="0" y="24"/>
                </a:moveTo>
                <a:cubicBezTo>
                  <a:pt x="252" y="0"/>
                  <a:pt x="1314" y="108"/>
                  <a:pt x="1272" y="23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0" name="Freeform 290"/>
          <p:cNvSpPr>
            <a:spLocks/>
          </p:cNvSpPr>
          <p:nvPr/>
        </p:nvSpPr>
        <p:spPr bwMode="auto">
          <a:xfrm>
            <a:off x="6340475" y="2897188"/>
            <a:ext cx="561975" cy="219075"/>
          </a:xfrm>
          <a:custGeom>
            <a:avLst/>
            <a:gdLst>
              <a:gd name="T0" fmla="*/ 0 w 354"/>
              <a:gd name="T1" fmla="*/ 0 h 156"/>
              <a:gd name="T2" fmla="*/ 561975 w 354"/>
              <a:gd name="T3" fmla="*/ 219075 h 1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4" h="156">
                <a:moveTo>
                  <a:pt x="0" y="0"/>
                </a:moveTo>
                <a:cubicBezTo>
                  <a:pt x="144" y="6"/>
                  <a:pt x="258" y="18"/>
                  <a:pt x="354" y="15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839" name="Text Box 291"/>
          <p:cNvSpPr txBox="1">
            <a:spLocks noChangeArrowheads="1"/>
          </p:cNvSpPr>
          <p:nvPr/>
        </p:nvSpPr>
        <p:spPr bwMode="auto">
          <a:xfrm>
            <a:off x="7305675" y="3233738"/>
            <a:ext cx="50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latin typeface="Candara" pitchFamily="34" charset="0"/>
              </a:rPr>
              <a:t>ПМЛ</a:t>
            </a:r>
          </a:p>
        </p:txBody>
      </p:sp>
      <p:sp>
        <p:nvSpPr>
          <p:cNvPr id="22840" name="Text Box 292"/>
          <p:cNvSpPr txBox="1">
            <a:spLocks noChangeArrowheads="1"/>
          </p:cNvSpPr>
          <p:nvPr/>
        </p:nvSpPr>
        <p:spPr bwMode="auto">
          <a:xfrm>
            <a:off x="2078038" y="3284984"/>
            <a:ext cx="12557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latin typeface="Candara" pitchFamily="34" charset="0"/>
              </a:rPr>
              <a:t>Миграция ДК</a:t>
            </a:r>
            <a:endParaRPr lang="en-US" sz="1400" b="1" dirty="0">
              <a:latin typeface="Candar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b="1" dirty="0">
                <a:latin typeface="Candara" pitchFamily="34" charset="0"/>
              </a:rPr>
              <a:t>CD80, CD86</a:t>
            </a:r>
            <a:endParaRPr lang="ru-RU" sz="1400" b="1" baseline="-25000" dirty="0">
              <a:latin typeface="Candara" pitchFamily="34" charset="0"/>
            </a:endParaRPr>
          </a:p>
        </p:txBody>
      </p:sp>
      <p:sp>
        <p:nvSpPr>
          <p:cNvPr id="22842" name="Text Box 294"/>
          <p:cNvSpPr txBox="1">
            <a:spLocks noChangeArrowheads="1"/>
          </p:cNvSpPr>
          <p:nvPr/>
        </p:nvSpPr>
        <p:spPr bwMode="auto">
          <a:xfrm>
            <a:off x="3018959" y="4235576"/>
            <a:ext cx="694421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latin typeface="Candara" pitchFamily="34" charset="0"/>
              </a:rPr>
              <a:t>MHC II</a:t>
            </a:r>
            <a:endParaRPr lang="ru-RU" sz="1400" b="1" dirty="0">
              <a:latin typeface="Candara" pitchFamily="34" charset="0"/>
            </a:endParaRPr>
          </a:p>
        </p:txBody>
      </p:sp>
      <p:sp>
        <p:nvSpPr>
          <p:cNvPr id="22637" name="Text Box 295"/>
          <p:cNvSpPr txBox="1">
            <a:spLocks noChangeArrowheads="1"/>
          </p:cNvSpPr>
          <p:nvPr/>
        </p:nvSpPr>
        <p:spPr bwMode="auto">
          <a:xfrm>
            <a:off x="7015708" y="5445224"/>
            <a:ext cx="10255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Цитокины</a:t>
            </a:r>
            <a:endParaRPr lang="en-US" sz="1400" b="1" i="1" dirty="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</a:endParaRPr>
          </a:p>
        </p:txBody>
      </p:sp>
      <p:sp>
        <p:nvSpPr>
          <p:cNvPr id="22844" name="Text Box 296"/>
          <p:cNvSpPr txBox="1">
            <a:spLocks noChangeArrowheads="1"/>
          </p:cNvSpPr>
          <p:nvPr/>
        </p:nvSpPr>
        <p:spPr bwMode="auto">
          <a:xfrm>
            <a:off x="6583660" y="4835624"/>
            <a:ext cx="1797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latin typeface="Candara" pitchFamily="34" charset="0"/>
              </a:rPr>
              <a:t>ИФН</a:t>
            </a:r>
            <a:r>
              <a:rPr lang="el-GR" sz="1400" b="1" dirty="0">
                <a:latin typeface="Candara" pitchFamily="34" charset="0"/>
              </a:rPr>
              <a:t>α</a:t>
            </a:r>
            <a:r>
              <a:rPr lang="en-US" sz="1400" b="1" dirty="0">
                <a:latin typeface="Candara" pitchFamily="34" charset="0"/>
              </a:rPr>
              <a:t>/</a:t>
            </a:r>
            <a:r>
              <a:rPr lang="el-GR" sz="1400" b="1" dirty="0">
                <a:latin typeface="Candara" pitchFamily="34" charset="0"/>
              </a:rPr>
              <a:t>β</a:t>
            </a:r>
            <a:r>
              <a:rPr lang="en-US" sz="1400" b="1" dirty="0">
                <a:latin typeface="Candara" pitchFamily="34" charset="0"/>
              </a:rPr>
              <a:t>, </a:t>
            </a:r>
            <a:r>
              <a:rPr lang="ru-RU" sz="1400" b="1" dirty="0">
                <a:latin typeface="Candara" pitchFamily="34" charset="0"/>
              </a:rPr>
              <a:t>ИФН</a:t>
            </a:r>
            <a:r>
              <a:rPr lang="en-US" sz="1400" b="1" dirty="0">
                <a:latin typeface="Candara" pitchFamily="34" charset="0"/>
                <a:sym typeface="Symbol" pitchFamily="18" charset="2"/>
              </a:rPr>
              <a:t></a:t>
            </a:r>
            <a:r>
              <a:rPr lang="en-US" sz="1400" b="1" dirty="0">
                <a:latin typeface="Candara" pitchFamily="34" charset="0"/>
              </a:rPr>
              <a:t>, </a:t>
            </a:r>
            <a:r>
              <a:rPr lang="ru-RU" sz="1400" b="1" dirty="0">
                <a:latin typeface="Candara" pitchFamily="34" charset="0"/>
              </a:rPr>
              <a:t>Ил</a:t>
            </a:r>
            <a:r>
              <a:rPr lang="en-US" sz="1400" b="1" dirty="0">
                <a:latin typeface="Candara" pitchFamily="34" charset="0"/>
              </a:rPr>
              <a:t>-2,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latin typeface="Candara" pitchFamily="34" charset="0"/>
              </a:rPr>
              <a:t>Ил</a:t>
            </a:r>
            <a:r>
              <a:rPr lang="en-US" sz="1400" b="1" dirty="0">
                <a:latin typeface="Candara" pitchFamily="34" charset="0"/>
              </a:rPr>
              <a:t>-4,</a:t>
            </a:r>
            <a:r>
              <a:rPr lang="ru-RU" sz="1400" b="1" dirty="0">
                <a:latin typeface="Candara" pitchFamily="34" charset="0"/>
              </a:rPr>
              <a:t>Ил</a:t>
            </a:r>
            <a:r>
              <a:rPr lang="en-US" sz="1400" b="1" dirty="0">
                <a:latin typeface="Candara" pitchFamily="34" charset="0"/>
              </a:rPr>
              <a:t>-5,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latin typeface="Candara" pitchFamily="34" charset="0"/>
              </a:rPr>
              <a:t>Ил</a:t>
            </a:r>
            <a:r>
              <a:rPr lang="en-US" sz="1400" b="1" dirty="0">
                <a:latin typeface="Candara" pitchFamily="34" charset="0"/>
              </a:rPr>
              <a:t>-9,</a:t>
            </a:r>
            <a:r>
              <a:rPr lang="ru-RU" sz="1400" b="1" dirty="0">
                <a:latin typeface="Candara" pitchFamily="34" charset="0"/>
              </a:rPr>
              <a:t>Ил</a:t>
            </a:r>
            <a:r>
              <a:rPr lang="en-US" sz="1400" b="1" dirty="0">
                <a:latin typeface="Candara" pitchFamily="34" charset="0"/>
              </a:rPr>
              <a:t>-12</a:t>
            </a:r>
            <a:endParaRPr lang="ru-RU" sz="1400" b="1" baseline="-25000" dirty="0">
              <a:latin typeface="Candara" pitchFamily="34" charset="0"/>
            </a:endParaRPr>
          </a:p>
        </p:txBody>
      </p:sp>
      <p:sp>
        <p:nvSpPr>
          <p:cNvPr id="67" name="Freeform 297"/>
          <p:cNvSpPr>
            <a:spLocks/>
          </p:cNvSpPr>
          <p:nvPr/>
        </p:nvSpPr>
        <p:spPr bwMode="auto">
          <a:xfrm>
            <a:off x="8666163" y="4533106"/>
            <a:ext cx="515937" cy="471487"/>
          </a:xfrm>
          <a:custGeom>
            <a:avLst/>
            <a:gdLst>
              <a:gd name="T0" fmla="*/ 92075 w 325"/>
              <a:gd name="T1" fmla="*/ 42223 h 335"/>
              <a:gd name="T2" fmla="*/ 127000 w 325"/>
              <a:gd name="T3" fmla="*/ 30963 h 335"/>
              <a:gd name="T4" fmla="*/ 174625 w 325"/>
              <a:gd name="T5" fmla="*/ 14074 h 335"/>
              <a:gd name="T6" fmla="*/ 203200 w 325"/>
              <a:gd name="T7" fmla="*/ 5630 h 335"/>
              <a:gd name="T8" fmla="*/ 212725 w 325"/>
              <a:gd name="T9" fmla="*/ 2815 h 335"/>
              <a:gd name="T10" fmla="*/ 381000 w 325"/>
              <a:gd name="T11" fmla="*/ 16889 h 335"/>
              <a:gd name="T12" fmla="*/ 415925 w 325"/>
              <a:gd name="T13" fmla="*/ 36593 h 335"/>
              <a:gd name="T14" fmla="*/ 431800 w 325"/>
              <a:gd name="T15" fmla="*/ 67556 h 335"/>
              <a:gd name="T16" fmla="*/ 463550 w 325"/>
              <a:gd name="T17" fmla="*/ 76001 h 335"/>
              <a:gd name="T18" fmla="*/ 479425 w 325"/>
              <a:gd name="T19" fmla="*/ 121039 h 335"/>
              <a:gd name="T20" fmla="*/ 514350 w 325"/>
              <a:gd name="T21" fmla="*/ 211114 h 335"/>
              <a:gd name="T22" fmla="*/ 511175 w 325"/>
              <a:gd name="T23" fmla="*/ 267411 h 335"/>
              <a:gd name="T24" fmla="*/ 482600 w 325"/>
              <a:gd name="T25" fmla="*/ 368746 h 335"/>
              <a:gd name="T26" fmla="*/ 454025 w 325"/>
              <a:gd name="T27" fmla="*/ 399709 h 335"/>
              <a:gd name="T28" fmla="*/ 314325 w 325"/>
              <a:gd name="T29" fmla="*/ 441932 h 335"/>
              <a:gd name="T30" fmla="*/ 136525 w 325"/>
              <a:gd name="T31" fmla="*/ 430673 h 335"/>
              <a:gd name="T32" fmla="*/ 95250 w 325"/>
              <a:gd name="T33" fmla="*/ 394080 h 335"/>
              <a:gd name="T34" fmla="*/ 66675 w 325"/>
              <a:gd name="T35" fmla="*/ 377190 h 335"/>
              <a:gd name="T36" fmla="*/ 57150 w 325"/>
              <a:gd name="T37" fmla="*/ 371561 h 335"/>
              <a:gd name="T38" fmla="*/ 50800 w 325"/>
              <a:gd name="T39" fmla="*/ 363116 h 335"/>
              <a:gd name="T40" fmla="*/ 41275 w 325"/>
              <a:gd name="T41" fmla="*/ 357486 h 335"/>
              <a:gd name="T42" fmla="*/ 0 w 325"/>
              <a:gd name="T43" fmla="*/ 264596 h 335"/>
              <a:gd name="T44" fmla="*/ 15875 w 325"/>
              <a:gd name="T45" fmla="*/ 135113 h 335"/>
              <a:gd name="T46" fmla="*/ 44450 w 325"/>
              <a:gd name="T47" fmla="*/ 109779 h 335"/>
              <a:gd name="T48" fmla="*/ 53975 w 325"/>
              <a:gd name="T49" fmla="*/ 101335 h 335"/>
              <a:gd name="T50" fmla="*/ 92075 w 325"/>
              <a:gd name="T51" fmla="*/ 42223 h 33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25" h="335">
                <a:moveTo>
                  <a:pt x="58" y="30"/>
                </a:moveTo>
                <a:cubicBezTo>
                  <a:pt x="66" y="27"/>
                  <a:pt x="73" y="26"/>
                  <a:pt x="80" y="22"/>
                </a:cubicBezTo>
                <a:cubicBezTo>
                  <a:pt x="87" y="11"/>
                  <a:pt x="98" y="14"/>
                  <a:pt x="110" y="10"/>
                </a:cubicBezTo>
                <a:cubicBezTo>
                  <a:pt x="116" y="8"/>
                  <a:pt x="122" y="6"/>
                  <a:pt x="128" y="4"/>
                </a:cubicBezTo>
                <a:cubicBezTo>
                  <a:pt x="130" y="3"/>
                  <a:pt x="134" y="2"/>
                  <a:pt x="134" y="2"/>
                </a:cubicBezTo>
                <a:cubicBezTo>
                  <a:pt x="244" y="5"/>
                  <a:pt x="192" y="0"/>
                  <a:pt x="240" y="12"/>
                </a:cubicBezTo>
                <a:cubicBezTo>
                  <a:pt x="246" y="20"/>
                  <a:pt x="254" y="21"/>
                  <a:pt x="262" y="26"/>
                </a:cubicBezTo>
                <a:cubicBezTo>
                  <a:pt x="267" y="33"/>
                  <a:pt x="266" y="43"/>
                  <a:pt x="272" y="48"/>
                </a:cubicBezTo>
                <a:cubicBezTo>
                  <a:pt x="277" y="52"/>
                  <a:pt x="286" y="52"/>
                  <a:pt x="292" y="54"/>
                </a:cubicBezTo>
                <a:cubicBezTo>
                  <a:pt x="293" y="67"/>
                  <a:pt x="291" y="79"/>
                  <a:pt x="302" y="86"/>
                </a:cubicBezTo>
                <a:cubicBezTo>
                  <a:pt x="318" y="109"/>
                  <a:pt x="321" y="116"/>
                  <a:pt x="324" y="150"/>
                </a:cubicBezTo>
                <a:cubicBezTo>
                  <a:pt x="325" y="157"/>
                  <a:pt x="322" y="190"/>
                  <a:pt x="322" y="190"/>
                </a:cubicBezTo>
                <a:cubicBezTo>
                  <a:pt x="321" y="205"/>
                  <a:pt x="324" y="249"/>
                  <a:pt x="304" y="262"/>
                </a:cubicBezTo>
                <a:cubicBezTo>
                  <a:pt x="301" y="271"/>
                  <a:pt x="294" y="279"/>
                  <a:pt x="286" y="284"/>
                </a:cubicBezTo>
                <a:cubicBezTo>
                  <a:pt x="267" y="312"/>
                  <a:pt x="227" y="309"/>
                  <a:pt x="198" y="314"/>
                </a:cubicBezTo>
                <a:cubicBezTo>
                  <a:pt x="166" y="335"/>
                  <a:pt x="117" y="327"/>
                  <a:pt x="86" y="306"/>
                </a:cubicBezTo>
                <a:cubicBezTo>
                  <a:pt x="80" y="296"/>
                  <a:pt x="69" y="287"/>
                  <a:pt x="60" y="280"/>
                </a:cubicBezTo>
                <a:cubicBezTo>
                  <a:pt x="60" y="280"/>
                  <a:pt x="45" y="270"/>
                  <a:pt x="42" y="268"/>
                </a:cubicBezTo>
                <a:cubicBezTo>
                  <a:pt x="40" y="267"/>
                  <a:pt x="36" y="264"/>
                  <a:pt x="36" y="264"/>
                </a:cubicBezTo>
                <a:cubicBezTo>
                  <a:pt x="35" y="262"/>
                  <a:pt x="34" y="260"/>
                  <a:pt x="32" y="258"/>
                </a:cubicBezTo>
                <a:cubicBezTo>
                  <a:pt x="30" y="256"/>
                  <a:pt x="28" y="256"/>
                  <a:pt x="26" y="254"/>
                </a:cubicBezTo>
                <a:cubicBezTo>
                  <a:pt x="14" y="239"/>
                  <a:pt x="4" y="207"/>
                  <a:pt x="0" y="188"/>
                </a:cubicBezTo>
                <a:cubicBezTo>
                  <a:pt x="1" y="148"/>
                  <a:pt x="3" y="131"/>
                  <a:pt x="10" y="96"/>
                </a:cubicBezTo>
                <a:cubicBezTo>
                  <a:pt x="10" y="96"/>
                  <a:pt x="25" y="81"/>
                  <a:pt x="28" y="78"/>
                </a:cubicBezTo>
                <a:cubicBezTo>
                  <a:pt x="30" y="76"/>
                  <a:pt x="34" y="72"/>
                  <a:pt x="34" y="72"/>
                </a:cubicBezTo>
                <a:cubicBezTo>
                  <a:pt x="44" y="43"/>
                  <a:pt x="27" y="42"/>
                  <a:pt x="58" y="3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8" name="Oval 298"/>
          <p:cNvSpPr>
            <a:spLocks noChangeAspect="1" noChangeArrowheads="1"/>
          </p:cNvSpPr>
          <p:nvPr/>
        </p:nvSpPr>
        <p:spPr bwMode="auto">
          <a:xfrm>
            <a:off x="8709025" y="4818856"/>
            <a:ext cx="36513" cy="31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9" name="Oval 299"/>
          <p:cNvSpPr>
            <a:spLocks noChangeAspect="1" noChangeArrowheads="1"/>
          </p:cNvSpPr>
          <p:nvPr/>
        </p:nvSpPr>
        <p:spPr bwMode="auto">
          <a:xfrm>
            <a:off x="8742363" y="4868068"/>
            <a:ext cx="36512" cy="31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0" name="Oval 300"/>
          <p:cNvSpPr>
            <a:spLocks noChangeAspect="1" noChangeArrowheads="1"/>
          </p:cNvSpPr>
          <p:nvPr/>
        </p:nvSpPr>
        <p:spPr bwMode="auto">
          <a:xfrm>
            <a:off x="8815388" y="4915693"/>
            <a:ext cx="36512" cy="33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1" name="Oval 301"/>
          <p:cNvSpPr>
            <a:spLocks noChangeAspect="1" noChangeArrowheads="1"/>
          </p:cNvSpPr>
          <p:nvPr/>
        </p:nvSpPr>
        <p:spPr bwMode="auto">
          <a:xfrm>
            <a:off x="8886825" y="4931568"/>
            <a:ext cx="36513" cy="31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2" name="Oval 302"/>
          <p:cNvSpPr>
            <a:spLocks noChangeAspect="1" noChangeArrowheads="1"/>
          </p:cNvSpPr>
          <p:nvPr/>
        </p:nvSpPr>
        <p:spPr bwMode="auto">
          <a:xfrm>
            <a:off x="9032875" y="4915693"/>
            <a:ext cx="36513" cy="33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3" name="Oval 303"/>
          <p:cNvSpPr>
            <a:spLocks noChangeAspect="1" noChangeArrowheads="1"/>
          </p:cNvSpPr>
          <p:nvPr/>
        </p:nvSpPr>
        <p:spPr bwMode="auto">
          <a:xfrm>
            <a:off x="9104313" y="4787106"/>
            <a:ext cx="36512" cy="33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4" name="Oval 304"/>
          <p:cNvSpPr>
            <a:spLocks noChangeAspect="1" noChangeArrowheads="1"/>
          </p:cNvSpPr>
          <p:nvPr/>
        </p:nvSpPr>
        <p:spPr bwMode="auto">
          <a:xfrm>
            <a:off x="9120188" y="4725193"/>
            <a:ext cx="36512" cy="31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" name="Oval 305"/>
          <p:cNvSpPr>
            <a:spLocks noChangeAspect="1" noChangeArrowheads="1"/>
          </p:cNvSpPr>
          <p:nvPr/>
        </p:nvSpPr>
        <p:spPr bwMode="auto">
          <a:xfrm>
            <a:off x="8853488" y="4564856"/>
            <a:ext cx="36512" cy="31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6" name="Oval 306"/>
          <p:cNvSpPr>
            <a:spLocks noChangeAspect="1" noChangeArrowheads="1"/>
          </p:cNvSpPr>
          <p:nvPr/>
        </p:nvSpPr>
        <p:spPr bwMode="auto">
          <a:xfrm>
            <a:off x="8742363" y="4628356"/>
            <a:ext cx="36512" cy="33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7" name="Oval 307"/>
          <p:cNvSpPr>
            <a:spLocks noChangeAspect="1" noChangeArrowheads="1"/>
          </p:cNvSpPr>
          <p:nvPr/>
        </p:nvSpPr>
        <p:spPr bwMode="auto">
          <a:xfrm>
            <a:off x="8688388" y="4709318"/>
            <a:ext cx="36512" cy="31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8" name="Freeform 308"/>
          <p:cNvSpPr>
            <a:spLocks/>
          </p:cNvSpPr>
          <p:nvPr/>
        </p:nvSpPr>
        <p:spPr bwMode="auto">
          <a:xfrm>
            <a:off x="8726488" y="4606131"/>
            <a:ext cx="371475" cy="330200"/>
          </a:xfrm>
          <a:custGeom>
            <a:avLst/>
            <a:gdLst>
              <a:gd name="T0" fmla="*/ 120650 w 234"/>
              <a:gd name="T1" fmla="*/ 188284 h 235"/>
              <a:gd name="T2" fmla="*/ 101600 w 234"/>
              <a:gd name="T3" fmla="*/ 224817 h 235"/>
              <a:gd name="T4" fmla="*/ 95250 w 234"/>
              <a:gd name="T5" fmla="*/ 233248 h 235"/>
              <a:gd name="T6" fmla="*/ 47625 w 234"/>
              <a:gd name="T7" fmla="*/ 224817 h 235"/>
              <a:gd name="T8" fmla="*/ 31750 w 234"/>
              <a:gd name="T9" fmla="*/ 210766 h 235"/>
              <a:gd name="T10" fmla="*/ 25400 w 234"/>
              <a:gd name="T11" fmla="*/ 193905 h 235"/>
              <a:gd name="T12" fmla="*/ 50800 w 234"/>
              <a:gd name="T13" fmla="*/ 75876 h 235"/>
              <a:gd name="T14" fmla="*/ 66675 w 234"/>
              <a:gd name="T15" fmla="*/ 64635 h 235"/>
              <a:gd name="T16" fmla="*/ 85725 w 234"/>
              <a:gd name="T17" fmla="*/ 53394 h 235"/>
              <a:gd name="T18" fmla="*/ 114300 w 234"/>
              <a:gd name="T19" fmla="*/ 33723 h 235"/>
              <a:gd name="T20" fmla="*/ 142875 w 234"/>
              <a:gd name="T21" fmla="*/ 25292 h 235"/>
              <a:gd name="T22" fmla="*/ 184150 w 234"/>
              <a:gd name="T23" fmla="*/ 0 h 235"/>
              <a:gd name="T24" fmla="*/ 247650 w 234"/>
              <a:gd name="T25" fmla="*/ 2810 h 235"/>
              <a:gd name="T26" fmla="*/ 263525 w 234"/>
              <a:gd name="T27" fmla="*/ 16861 h 235"/>
              <a:gd name="T28" fmla="*/ 330200 w 234"/>
              <a:gd name="T29" fmla="*/ 47774 h 235"/>
              <a:gd name="T30" fmla="*/ 371475 w 234"/>
              <a:gd name="T31" fmla="*/ 98357 h 235"/>
              <a:gd name="T32" fmla="*/ 349250 w 234"/>
              <a:gd name="T33" fmla="*/ 188284 h 235"/>
              <a:gd name="T34" fmla="*/ 279400 w 234"/>
              <a:gd name="T35" fmla="*/ 281021 h 235"/>
              <a:gd name="T36" fmla="*/ 250825 w 234"/>
              <a:gd name="T37" fmla="*/ 289452 h 235"/>
              <a:gd name="T38" fmla="*/ 231775 w 234"/>
              <a:gd name="T39" fmla="*/ 300693 h 235"/>
              <a:gd name="T40" fmla="*/ 200025 w 234"/>
              <a:gd name="T41" fmla="*/ 325985 h 235"/>
              <a:gd name="T42" fmla="*/ 146050 w 234"/>
              <a:gd name="T43" fmla="*/ 317554 h 235"/>
              <a:gd name="T44" fmla="*/ 127000 w 234"/>
              <a:gd name="T45" fmla="*/ 283831 h 235"/>
              <a:gd name="T46" fmla="*/ 123825 w 234"/>
              <a:gd name="T47" fmla="*/ 275401 h 235"/>
              <a:gd name="T48" fmla="*/ 171450 w 234"/>
              <a:gd name="T49" fmla="*/ 213576 h 235"/>
              <a:gd name="T50" fmla="*/ 266700 w 234"/>
              <a:gd name="T51" fmla="*/ 224817 h 235"/>
              <a:gd name="T52" fmla="*/ 333375 w 234"/>
              <a:gd name="T53" fmla="*/ 222007 h 235"/>
              <a:gd name="T54" fmla="*/ 330200 w 234"/>
              <a:gd name="T55" fmla="*/ 165803 h 235"/>
              <a:gd name="T56" fmla="*/ 311150 w 234"/>
              <a:gd name="T57" fmla="*/ 160182 h 235"/>
              <a:gd name="T58" fmla="*/ 298450 w 234"/>
              <a:gd name="T59" fmla="*/ 157372 h 235"/>
              <a:gd name="T60" fmla="*/ 279400 w 234"/>
              <a:gd name="T61" fmla="*/ 151751 h 235"/>
              <a:gd name="T62" fmla="*/ 269875 w 234"/>
              <a:gd name="T63" fmla="*/ 146131 h 235"/>
              <a:gd name="T64" fmla="*/ 206375 w 234"/>
              <a:gd name="T65" fmla="*/ 84306 h 235"/>
              <a:gd name="T66" fmla="*/ 120650 w 234"/>
              <a:gd name="T67" fmla="*/ 188284 h 2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4" h="235">
                <a:moveTo>
                  <a:pt x="76" y="134"/>
                </a:moveTo>
                <a:cubicBezTo>
                  <a:pt x="73" y="145"/>
                  <a:pt x="71" y="150"/>
                  <a:pt x="64" y="160"/>
                </a:cubicBezTo>
                <a:cubicBezTo>
                  <a:pt x="63" y="162"/>
                  <a:pt x="60" y="166"/>
                  <a:pt x="60" y="166"/>
                </a:cubicBezTo>
                <a:cubicBezTo>
                  <a:pt x="50" y="164"/>
                  <a:pt x="40" y="162"/>
                  <a:pt x="30" y="160"/>
                </a:cubicBezTo>
                <a:cubicBezTo>
                  <a:pt x="25" y="156"/>
                  <a:pt x="23" y="156"/>
                  <a:pt x="20" y="150"/>
                </a:cubicBezTo>
                <a:cubicBezTo>
                  <a:pt x="18" y="146"/>
                  <a:pt x="16" y="138"/>
                  <a:pt x="16" y="138"/>
                </a:cubicBezTo>
                <a:cubicBezTo>
                  <a:pt x="17" y="112"/>
                  <a:pt x="0" y="65"/>
                  <a:pt x="32" y="54"/>
                </a:cubicBezTo>
                <a:cubicBezTo>
                  <a:pt x="39" y="43"/>
                  <a:pt x="32" y="52"/>
                  <a:pt x="42" y="46"/>
                </a:cubicBezTo>
                <a:cubicBezTo>
                  <a:pt x="46" y="44"/>
                  <a:pt x="54" y="38"/>
                  <a:pt x="54" y="38"/>
                </a:cubicBezTo>
                <a:cubicBezTo>
                  <a:pt x="62" y="26"/>
                  <a:pt x="56" y="28"/>
                  <a:pt x="72" y="24"/>
                </a:cubicBezTo>
                <a:cubicBezTo>
                  <a:pt x="78" y="22"/>
                  <a:pt x="90" y="18"/>
                  <a:pt x="90" y="18"/>
                </a:cubicBezTo>
                <a:cubicBezTo>
                  <a:pt x="93" y="9"/>
                  <a:pt x="106" y="3"/>
                  <a:pt x="116" y="0"/>
                </a:cubicBezTo>
                <a:cubicBezTo>
                  <a:pt x="129" y="1"/>
                  <a:pt x="143" y="0"/>
                  <a:pt x="156" y="2"/>
                </a:cubicBezTo>
                <a:cubicBezTo>
                  <a:pt x="163" y="3"/>
                  <a:pt x="162" y="8"/>
                  <a:pt x="166" y="12"/>
                </a:cubicBezTo>
                <a:cubicBezTo>
                  <a:pt x="178" y="23"/>
                  <a:pt x="192" y="31"/>
                  <a:pt x="208" y="34"/>
                </a:cubicBezTo>
                <a:cubicBezTo>
                  <a:pt x="219" y="45"/>
                  <a:pt x="220" y="61"/>
                  <a:pt x="234" y="70"/>
                </a:cubicBezTo>
                <a:cubicBezTo>
                  <a:pt x="231" y="154"/>
                  <a:pt x="233" y="94"/>
                  <a:pt x="220" y="134"/>
                </a:cubicBezTo>
                <a:cubicBezTo>
                  <a:pt x="218" y="193"/>
                  <a:pt x="228" y="196"/>
                  <a:pt x="176" y="200"/>
                </a:cubicBezTo>
                <a:cubicBezTo>
                  <a:pt x="170" y="202"/>
                  <a:pt x="163" y="202"/>
                  <a:pt x="158" y="206"/>
                </a:cubicBezTo>
                <a:cubicBezTo>
                  <a:pt x="154" y="209"/>
                  <a:pt x="146" y="214"/>
                  <a:pt x="146" y="214"/>
                </a:cubicBezTo>
                <a:cubicBezTo>
                  <a:pt x="141" y="221"/>
                  <a:pt x="134" y="229"/>
                  <a:pt x="126" y="232"/>
                </a:cubicBezTo>
                <a:cubicBezTo>
                  <a:pt x="119" y="232"/>
                  <a:pt x="100" y="235"/>
                  <a:pt x="92" y="226"/>
                </a:cubicBezTo>
                <a:cubicBezTo>
                  <a:pt x="84" y="216"/>
                  <a:pt x="84" y="213"/>
                  <a:pt x="80" y="202"/>
                </a:cubicBezTo>
                <a:cubicBezTo>
                  <a:pt x="79" y="200"/>
                  <a:pt x="78" y="196"/>
                  <a:pt x="78" y="196"/>
                </a:cubicBezTo>
                <a:cubicBezTo>
                  <a:pt x="81" y="155"/>
                  <a:pt x="81" y="170"/>
                  <a:pt x="108" y="152"/>
                </a:cubicBezTo>
                <a:cubicBezTo>
                  <a:pt x="134" y="153"/>
                  <a:pt x="146" y="155"/>
                  <a:pt x="168" y="160"/>
                </a:cubicBezTo>
                <a:cubicBezTo>
                  <a:pt x="182" y="159"/>
                  <a:pt x="200" y="168"/>
                  <a:pt x="210" y="158"/>
                </a:cubicBezTo>
                <a:cubicBezTo>
                  <a:pt x="219" y="148"/>
                  <a:pt x="212" y="131"/>
                  <a:pt x="208" y="118"/>
                </a:cubicBezTo>
                <a:cubicBezTo>
                  <a:pt x="207" y="114"/>
                  <a:pt x="200" y="115"/>
                  <a:pt x="196" y="114"/>
                </a:cubicBezTo>
                <a:cubicBezTo>
                  <a:pt x="193" y="113"/>
                  <a:pt x="191" y="113"/>
                  <a:pt x="188" y="112"/>
                </a:cubicBezTo>
                <a:cubicBezTo>
                  <a:pt x="184" y="111"/>
                  <a:pt x="180" y="109"/>
                  <a:pt x="176" y="108"/>
                </a:cubicBezTo>
                <a:cubicBezTo>
                  <a:pt x="174" y="107"/>
                  <a:pt x="172" y="105"/>
                  <a:pt x="170" y="104"/>
                </a:cubicBezTo>
                <a:cubicBezTo>
                  <a:pt x="155" y="82"/>
                  <a:pt x="159" y="70"/>
                  <a:pt x="130" y="60"/>
                </a:cubicBezTo>
                <a:cubicBezTo>
                  <a:pt x="57" y="63"/>
                  <a:pt x="76" y="53"/>
                  <a:pt x="76" y="134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9" name="Freeform 309"/>
          <p:cNvSpPr>
            <a:spLocks/>
          </p:cNvSpPr>
          <p:nvPr/>
        </p:nvSpPr>
        <p:spPr bwMode="auto">
          <a:xfrm>
            <a:off x="8867775" y="4626768"/>
            <a:ext cx="149225" cy="111125"/>
          </a:xfrm>
          <a:custGeom>
            <a:avLst/>
            <a:gdLst>
              <a:gd name="T0" fmla="*/ 20638 w 94"/>
              <a:gd name="T1" fmla="*/ 95454 h 78"/>
              <a:gd name="T2" fmla="*/ 7938 w 94"/>
              <a:gd name="T3" fmla="*/ 78357 h 78"/>
              <a:gd name="T4" fmla="*/ 1588 w 94"/>
              <a:gd name="T5" fmla="*/ 61261 h 78"/>
              <a:gd name="T6" fmla="*/ 23813 w 94"/>
              <a:gd name="T7" fmla="*/ 24220 h 78"/>
              <a:gd name="T8" fmla="*/ 65088 w 94"/>
              <a:gd name="T9" fmla="*/ 9973 h 78"/>
              <a:gd name="T10" fmla="*/ 134938 w 94"/>
              <a:gd name="T11" fmla="*/ 32768 h 78"/>
              <a:gd name="T12" fmla="*/ 100013 w 94"/>
              <a:gd name="T13" fmla="*/ 106851 h 78"/>
              <a:gd name="T14" fmla="*/ 20638 w 94"/>
              <a:gd name="T15" fmla="*/ 95454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4" h="78">
                <a:moveTo>
                  <a:pt x="13" y="67"/>
                </a:moveTo>
                <a:cubicBezTo>
                  <a:pt x="10" y="63"/>
                  <a:pt x="7" y="60"/>
                  <a:pt x="5" y="55"/>
                </a:cubicBezTo>
                <a:cubicBezTo>
                  <a:pt x="4" y="51"/>
                  <a:pt x="1" y="43"/>
                  <a:pt x="1" y="43"/>
                </a:cubicBezTo>
                <a:cubicBezTo>
                  <a:pt x="3" y="24"/>
                  <a:pt x="0" y="22"/>
                  <a:pt x="15" y="17"/>
                </a:cubicBezTo>
                <a:cubicBezTo>
                  <a:pt x="19" y="6"/>
                  <a:pt x="30" y="8"/>
                  <a:pt x="41" y="7"/>
                </a:cubicBezTo>
                <a:cubicBezTo>
                  <a:pt x="62" y="0"/>
                  <a:pt x="68" y="17"/>
                  <a:pt x="85" y="23"/>
                </a:cubicBezTo>
                <a:cubicBezTo>
                  <a:pt x="94" y="50"/>
                  <a:pt x="89" y="71"/>
                  <a:pt x="63" y="75"/>
                </a:cubicBezTo>
                <a:cubicBezTo>
                  <a:pt x="18" y="73"/>
                  <a:pt x="34" y="78"/>
                  <a:pt x="13" y="67"/>
                </a:cubicBezTo>
                <a:close/>
              </a:path>
            </a:pathLst>
          </a:custGeom>
          <a:gradFill rotWithShape="1">
            <a:gsLst>
              <a:gs pos="0">
                <a:srgbClr val="79BCFF"/>
              </a:gs>
              <a:gs pos="100000">
                <a:srgbClr val="38577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858" name="Text Box 310"/>
          <p:cNvSpPr txBox="1">
            <a:spLocks noChangeArrowheads="1"/>
          </p:cNvSpPr>
          <p:nvPr/>
        </p:nvSpPr>
        <p:spPr bwMode="auto">
          <a:xfrm>
            <a:off x="8886825" y="41910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latin typeface="Candara" pitchFamily="34" charset="0"/>
              </a:rPr>
              <a:t>ЭО</a:t>
            </a:r>
          </a:p>
        </p:txBody>
      </p:sp>
      <p:sp>
        <p:nvSpPr>
          <p:cNvPr id="81" name="Freeform 311"/>
          <p:cNvSpPr>
            <a:spLocks/>
          </p:cNvSpPr>
          <p:nvPr/>
        </p:nvSpPr>
        <p:spPr bwMode="auto">
          <a:xfrm flipH="1">
            <a:off x="7035800" y="3614737"/>
            <a:ext cx="446385" cy="1219993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269875 h 19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192">
                <a:moveTo>
                  <a:pt x="48" y="0"/>
                </a:moveTo>
                <a:lnTo>
                  <a:pt x="0" y="192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2" name="Freeform 312"/>
          <p:cNvSpPr>
            <a:spLocks/>
          </p:cNvSpPr>
          <p:nvPr/>
        </p:nvSpPr>
        <p:spPr bwMode="auto">
          <a:xfrm>
            <a:off x="7528470" y="3429000"/>
            <a:ext cx="907505" cy="1421606"/>
          </a:xfrm>
          <a:custGeom>
            <a:avLst/>
            <a:gdLst>
              <a:gd name="T0" fmla="*/ 1095375 w 690"/>
              <a:gd name="T1" fmla="*/ 0 h 360"/>
              <a:gd name="T2" fmla="*/ 0 w 690"/>
              <a:gd name="T3" fmla="*/ 506413 h 3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0" h="360">
                <a:moveTo>
                  <a:pt x="690" y="0"/>
                </a:moveTo>
                <a:lnTo>
                  <a:pt x="0" y="36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3" name="Freeform 313"/>
          <p:cNvSpPr>
            <a:spLocks/>
          </p:cNvSpPr>
          <p:nvPr/>
        </p:nvSpPr>
        <p:spPr bwMode="auto">
          <a:xfrm>
            <a:off x="6226175" y="3851274"/>
            <a:ext cx="1157287" cy="999332"/>
          </a:xfrm>
          <a:custGeom>
            <a:avLst/>
            <a:gdLst>
              <a:gd name="T0" fmla="*/ 0 w 156"/>
              <a:gd name="T1" fmla="*/ 0 h 60"/>
              <a:gd name="T2" fmla="*/ 247650 w 156"/>
              <a:gd name="T3" fmla="*/ 84138 h 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6" h="60">
                <a:moveTo>
                  <a:pt x="0" y="0"/>
                </a:moveTo>
                <a:lnTo>
                  <a:pt x="156" y="6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4" name="Freeform 314"/>
          <p:cNvSpPr>
            <a:spLocks/>
          </p:cNvSpPr>
          <p:nvPr/>
        </p:nvSpPr>
        <p:spPr bwMode="auto">
          <a:xfrm rot="12332438">
            <a:off x="7729430" y="4560947"/>
            <a:ext cx="871081" cy="501967"/>
          </a:xfrm>
          <a:custGeom>
            <a:avLst/>
            <a:gdLst>
              <a:gd name="T0" fmla="*/ 0 w 426"/>
              <a:gd name="T1" fmla="*/ 76200 h 54"/>
              <a:gd name="T2" fmla="*/ 676275 w 426"/>
              <a:gd name="T3" fmla="*/ 0 h 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26" h="54">
                <a:moveTo>
                  <a:pt x="0" y="54"/>
                </a:moveTo>
                <a:lnTo>
                  <a:pt x="426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5" name="Freeform 315"/>
          <p:cNvSpPr>
            <a:spLocks/>
          </p:cNvSpPr>
          <p:nvPr/>
        </p:nvSpPr>
        <p:spPr bwMode="auto">
          <a:xfrm flipH="1" flipV="1">
            <a:off x="3362718" y="4886348"/>
            <a:ext cx="45719" cy="1085479"/>
          </a:xfrm>
          <a:custGeom>
            <a:avLst/>
            <a:gdLst>
              <a:gd name="T0" fmla="*/ 0 w 792"/>
              <a:gd name="T1" fmla="*/ 315913 h 225"/>
              <a:gd name="T2" fmla="*/ 1257300 w 792"/>
              <a:gd name="T3" fmla="*/ 0 h 2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2" h="225">
                <a:moveTo>
                  <a:pt x="0" y="225"/>
                </a:moveTo>
                <a:lnTo>
                  <a:pt x="792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6" name="Line 316"/>
          <p:cNvSpPr>
            <a:spLocks noChangeShapeType="1"/>
          </p:cNvSpPr>
          <p:nvPr/>
        </p:nvSpPr>
        <p:spPr bwMode="auto">
          <a:xfrm>
            <a:off x="3343300" y="3285332"/>
            <a:ext cx="45740" cy="5453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22850" name="Группа 22849"/>
          <p:cNvGrpSpPr/>
          <p:nvPr/>
        </p:nvGrpSpPr>
        <p:grpSpPr>
          <a:xfrm>
            <a:off x="5143500" y="4423072"/>
            <a:ext cx="503238" cy="446088"/>
            <a:chOff x="6226175" y="5753100"/>
            <a:chExt cx="503238" cy="446088"/>
          </a:xfrm>
        </p:grpSpPr>
        <p:sp>
          <p:nvSpPr>
            <p:cNvPr id="92" name="Oval 322"/>
            <p:cNvSpPr>
              <a:spLocks noChangeArrowheads="1"/>
            </p:cNvSpPr>
            <p:nvPr/>
          </p:nvSpPr>
          <p:spPr bwMode="auto">
            <a:xfrm>
              <a:off x="6226175" y="5753100"/>
              <a:ext cx="503238" cy="446088"/>
            </a:xfrm>
            <a:prstGeom prst="ellipse">
              <a:avLst/>
            </a:prstGeom>
            <a:solidFill>
              <a:srgbClr val="7BB8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93" name="Oval 323"/>
            <p:cNvSpPr>
              <a:spLocks noChangeAspect="1" noChangeArrowheads="1"/>
            </p:cNvSpPr>
            <p:nvPr/>
          </p:nvSpPr>
          <p:spPr bwMode="auto">
            <a:xfrm>
              <a:off x="6278563" y="5784850"/>
              <a:ext cx="395287" cy="350838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9B4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872" name="Text Box 324"/>
            <p:cNvSpPr txBox="1">
              <a:spLocks noChangeArrowheads="1"/>
            </p:cNvSpPr>
            <p:nvPr/>
          </p:nvSpPr>
          <p:spPr bwMode="auto">
            <a:xfrm>
              <a:off x="6246816" y="5822946"/>
              <a:ext cx="458780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atin typeface="Candara" pitchFamily="34" charset="0"/>
                </a:rPr>
                <a:t> </a:t>
              </a:r>
              <a:r>
                <a:rPr lang="en-US" sz="1200" b="1" dirty="0" smtClean="0">
                  <a:latin typeface="Candara" pitchFamily="34" charset="0"/>
                </a:rPr>
                <a:t>CTL</a:t>
              </a:r>
              <a:endParaRPr lang="ru-RU" sz="1200" b="1" dirty="0">
                <a:latin typeface="Candara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3088134" y="4437112"/>
            <a:ext cx="543198" cy="446087"/>
            <a:chOff x="4207396" y="4775874"/>
            <a:chExt cx="543198" cy="446087"/>
          </a:xfrm>
        </p:grpSpPr>
        <p:sp>
          <p:nvSpPr>
            <p:cNvPr id="88" name="Oval 318"/>
            <p:cNvSpPr>
              <a:spLocks noChangeArrowheads="1"/>
            </p:cNvSpPr>
            <p:nvPr/>
          </p:nvSpPr>
          <p:spPr bwMode="auto">
            <a:xfrm>
              <a:off x="4247357" y="4775874"/>
              <a:ext cx="503237" cy="446087"/>
            </a:xfrm>
            <a:prstGeom prst="ellipse">
              <a:avLst/>
            </a:prstGeom>
            <a:solidFill>
              <a:srgbClr val="7BB8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9" name="Oval 319"/>
            <p:cNvSpPr>
              <a:spLocks noChangeAspect="1" noChangeArrowheads="1"/>
            </p:cNvSpPr>
            <p:nvPr/>
          </p:nvSpPr>
          <p:spPr bwMode="auto">
            <a:xfrm>
              <a:off x="4299744" y="4807624"/>
              <a:ext cx="395288" cy="350837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9B4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873" name="Text Box 325"/>
            <p:cNvSpPr txBox="1">
              <a:spLocks noChangeArrowheads="1"/>
            </p:cNvSpPr>
            <p:nvPr/>
          </p:nvSpPr>
          <p:spPr bwMode="auto">
            <a:xfrm>
              <a:off x="4207396" y="4871954"/>
              <a:ext cx="537327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atin typeface="Candara" pitchFamily="34" charset="0"/>
                </a:rPr>
                <a:t> CD4</a:t>
              </a:r>
              <a:r>
                <a:rPr lang="en-US" sz="1200" b="1" baseline="30000" dirty="0" smtClean="0">
                  <a:latin typeface="Candara" pitchFamily="34" charset="0"/>
                </a:rPr>
                <a:t>+</a:t>
              </a:r>
              <a:endParaRPr lang="en-US" sz="1200" b="1" baseline="30000" dirty="0">
                <a:latin typeface="Candara" pitchFamily="34" charset="0"/>
              </a:endParaRPr>
            </a:p>
          </p:txBody>
        </p:sp>
      </p:grpSp>
      <p:grpSp>
        <p:nvGrpSpPr>
          <p:cNvPr id="22851" name="Группа 22850"/>
          <p:cNvGrpSpPr/>
          <p:nvPr/>
        </p:nvGrpSpPr>
        <p:grpSpPr>
          <a:xfrm>
            <a:off x="2263180" y="5589240"/>
            <a:ext cx="503237" cy="446088"/>
            <a:chOff x="2335188" y="5569495"/>
            <a:chExt cx="503237" cy="446088"/>
          </a:xfrm>
        </p:grpSpPr>
        <p:sp>
          <p:nvSpPr>
            <p:cNvPr id="90" name="Oval 320"/>
            <p:cNvSpPr>
              <a:spLocks noChangeArrowheads="1"/>
            </p:cNvSpPr>
            <p:nvPr/>
          </p:nvSpPr>
          <p:spPr bwMode="auto">
            <a:xfrm>
              <a:off x="2335188" y="5569495"/>
              <a:ext cx="503237" cy="446088"/>
            </a:xfrm>
            <a:prstGeom prst="ellipse">
              <a:avLst/>
            </a:prstGeom>
            <a:solidFill>
              <a:srgbClr val="7BB8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91" name="Oval 321"/>
            <p:cNvSpPr>
              <a:spLocks noChangeAspect="1" noChangeArrowheads="1"/>
            </p:cNvSpPr>
            <p:nvPr/>
          </p:nvSpPr>
          <p:spPr bwMode="auto">
            <a:xfrm>
              <a:off x="2387575" y="5601245"/>
              <a:ext cx="395288" cy="350838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9B4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874" name="Text Box 326"/>
            <p:cNvSpPr txBox="1">
              <a:spLocks noChangeArrowheads="1"/>
            </p:cNvSpPr>
            <p:nvPr/>
          </p:nvSpPr>
          <p:spPr bwMode="auto">
            <a:xfrm>
              <a:off x="2431956" y="5662957"/>
              <a:ext cx="309700" cy="24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atin typeface="Candara" pitchFamily="34" charset="0"/>
                </a:rPr>
                <a:t>B </a:t>
              </a:r>
              <a:endParaRPr lang="ru-RU" sz="1200" b="1" dirty="0">
                <a:latin typeface="Candara" pitchFamily="34" charset="0"/>
              </a:endParaRPr>
            </a:p>
          </p:txBody>
        </p:sp>
      </p:grpSp>
      <p:sp>
        <p:nvSpPr>
          <p:cNvPr id="97" name="Freeform 327"/>
          <p:cNvSpPr>
            <a:spLocks/>
          </p:cNvSpPr>
          <p:nvPr/>
        </p:nvSpPr>
        <p:spPr bwMode="auto">
          <a:xfrm rot="920766" flipV="1">
            <a:off x="4636442" y="4469033"/>
            <a:ext cx="507771" cy="45719"/>
          </a:xfrm>
          <a:custGeom>
            <a:avLst/>
            <a:gdLst>
              <a:gd name="T0" fmla="*/ 0 w 180"/>
              <a:gd name="T1" fmla="*/ 885825 h 630"/>
              <a:gd name="T2" fmla="*/ 285750 w 180"/>
              <a:gd name="T3" fmla="*/ 0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0" h="630">
                <a:moveTo>
                  <a:pt x="0" y="630"/>
                </a:moveTo>
                <a:lnTo>
                  <a:pt x="18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5" name="Line 335"/>
          <p:cNvSpPr>
            <a:spLocks noChangeShapeType="1"/>
          </p:cNvSpPr>
          <p:nvPr/>
        </p:nvSpPr>
        <p:spPr bwMode="auto">
          <a:xfrm flipH="1" flipV="1">
            <a:off x="1616075" y="5615067"/>
            <a:ext cx="574674" cy="2107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22879" name="Group 23"/>
          <p:cNvGrpSpPr>
            <a:grpSpLocks/>
          </p:cNvGrpSpPr>
          <p:nvPr/>
        </p:nvGrpSpPr>
        <p:grpSpPr bwMode="auto">
          <a:xfrm>
            <a:off x="9282113" y="188913"/>
            <a:ext cx="830262" cy="503237"/>
            <a:chOff x="5804" y="3832"/>
            <a:chExt cx="532" cy="344"/>
          </a:xfrm>
        </p:grpSpPr>
        <p:grpSp>
          <p:nvGrpSpPr>
            <p:cNvPr id="22927" name="Group 24"/>
            <p:cNvGrpSpPr>
              <a:grpSpLocks noChangeAspect="1"/>
            </p:cNvGrpSpPr>
            <p:nvPr/>
          </p:nvGrpSpPr>
          <p:grpSpPr bwMode="auto">
            <a:xfrm>
              <a:off x="5909" y="3948"/>
              <a:ext cx="379" cy="228"/>
              <a:chOff x="5216" y="2956"/>
              <a:chExt cx="356" cy="273"/>
            </a:xfrm>
          </p:grpSpPr>
          <p:sp>
            <p:nvSpPr>
              <p:cNvPr id="125" name="Freeform 25"/>
              <p:cNvSpPr>
                <a:spLocks noChangeAspect="1"/>
              </p:cNvSpPr>
              <p:nvPr/>
            </p:nvSpPr>
            <p:spPr bwMode="auto">
              <a:xfrm>
                <a:off x="5216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6" name="Freeform 26"/>
              <p:cNvSpPr>
                <a:spLocks noChangeAspect="1"/>
              </p:cNvSpPr>
              <p:nvPr/>
            </p:nvSpPr>
            <p:spPr bwMode="auto">
              <a:xfrm flipH="1">
                <a:off x="5400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7" name="Freeform 27"/>
              <p:cNvSpPr>
                <a:spLocks noChangeAspect="1"/>
              </p:cNvSpPr>
              <p:nvPr/>
            </p:nvSpPr>
            <p:spPr bwMode="auto">
              <a:xfrm>
                <a:off x="5217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8" name="Freeform 28"/>
              <p:cNvSpPr>
                <a:spLocks noChangeAspect="1"/>
              </p:cNvSpPr>
              <p:nvPr/>
            </p:nvSpPr>
            <p:spPr bwMode="auto">
              <a:xfrm flipH="1">
                <a:off x="5452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9" name="Freeform 29"/>
              <p:cNvSpPr>
                <a:spLocks noChangeAspect="1"/>
              </p:cNvSpPr>
              <p:nvPr/>
            </p:nvSpPr>
            <p:spPr bwMode="auto">
              <a:xfrm>
                <a:off x="5275" y="2956"/>
                <a:ext cx="275" cy="273"/>
              </a:xfrm>
              <a:custGeom>
                <a:avLst/>
                <a:gdLst>
                  <a:gd name="T0" fmla="*/ 0 w 1563"/>
                  <a:gd name="T1" fmla="*/ 49 h 1554"/>
                  <a:gd name="T2" fmla="*/ 5 w 1563"/>
                  <a:gd name="T3" fmla="*/ 56 h 1554"/>
                  <a:gd name="T4" fmla="*/ 48 w 1563"/>
                  <a:gd name="T5" fmla="*/ 56 h 1554"/>
                  <a:gd name="T6" fmla="*/ 78 w 1563"/>
                  <a:gd name="T7" fmla="*/ 32 h 1554"/>
                  <a:gd name="T8" fmla="*/ 240 w 1563"/>
                  <a:gd name="T9" fmla="*/ 114 h 1554"/>
                  <a:gd name="T10" fmla="*/ 8 w 1563"/>
                  <a:gd name="T11" fmla="*/ 208 h 1554"/>
                  <a:gd name="T12" fmla="*/ 261 w 1563"/>
                  <a:gd name="T13" fmla="*/ 192 h 1554"/>
                  <a:gd name="T14" fmla="*/ 33 w 1563"/>
                  <a:gd name="T15" fmla="*/ 207 h 1554"/>
                  <a:gd name="T16" fmla="*/ 269 w 1563"/>
                  <a:gd name="T17" fmla="*/ 120 h 1554"/>
                  <a:gd name="T18" fmla="*/ 156 w 1563"/>
                  <a:gd name="T19" fmla="*/ 13 h 1554"/>
                  <a:gd name="T20" fmla="*/ 0 w 1563"/>
                  <a:gd name="T21" fmla="*/ 49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2928" name="Group 30"/>
            <p:cNvGrpSpPr>
              <a:grpSpLocks noChangeAspect="1"/>
            </p:cNvGrpSpPr>
            <p:nvPr/>
          </p:nvGrpSpPr>
          <p:grpSpPr bwMode="auto">
            <a:xfrm>
              <a:off x="5804" y="3832"/>
              <a:ext cx="532" cy="344"/>
              <a:chOff x="4374" y="3837"/>
              <a:chExt cx="494" cy="319"/>
            </a:xfrm>
          </p:grpSpPr>
          <p:sp>
            <p:nvSpPr>
              <p:cNvPr id="119" name="Oval 31"/>
              <p:cNvSpPr>
                <a:spLocks noChangeAspect="1" noChangeArrowheads="1"/>
              </p:cNvSpPr>
              <p:nvPr/>
            </p:nvSpPr>
            <p:spPr bwMode="auto">
              <a:xfrm>
                <a:off x="4374" y="3837"/>
                <a:ext cx="494" cy="319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930" name="Freeform 32"/>
              <p:cNvSpPr>
                <a:spLocks noChangeAspect="1"/>
              </p:cNvSpPr>
              <p:nvPr/>
            </p:nvSpPr>
            <p:spPr bwMode="auto">
              <a:xfrm>
                <a:off x="4445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31" name="Freeform 33"/>
              <p:cNvSpPr>
                <a:spLocks noChangeAspect="1"/>
              </p:cNvSpPr>
              <p:nvPr/>
            </p:nvSpPr>
            <p:spPr bwMode="auto">
              <a:xfrm flipH="1">
                <a:off x="4629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32" name="Freeform 34"/>
              <p:cNvSpPr>
                <a:spLocks noChangeAspect="1"/>
              </p:cNvSpPr>
              <p:nvPr/>
            </p:nvSpPr>
            <p:spPr bwMode="auto">
              <a:xfrm>
                <a:off x="4446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33" name="Freeform 35"/>
              <p:cNvSpPr>
                <a:spLocks noChangeAspect="1"/>
              </p:cNvSpPr>
              <p:nvPr/>
            </p:nvSpPr>
            <p:spPr bwMode="auto">
              <a:xfrm flipH="1">
                <a:off x="4681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34" name="Freeform 36"/>
              <p:cNvSpPr>
                <a:spLocks noChangeAspect="1"/>
              </p:cNvSpPr>
              <p:nvPr/>
            </p:nvSpPr>
            <p:spPr bwMode="auto">
              <a:xfrm>
                <a:off x="4504" y="3862"/>
                <a:ext cx="275" cy="273"/>
              </a:xfrm>
              <a:custGeom>
                <a:avLst/>
                <a:gdLst>
                  <a:gd name="T0" fmla="*/ 0 w 1563"/>
                  <a:gd name="T1" fmla="*/ 0 h 1554"/>
                  <a:gd name="T2" fmla="*/ 0 w 1563"/>
                  <a:gd name="T3" fmla="*/ 0 h 1554"/>
                  <a:gd name="T4" fmla="*/ 0 w 1563"/>
                  <a:gd name="T5" fmla="*/ 0 h 1554"/>
                  <a:gd name="T6" fmla="*/ 0 w 1563"/>
                  <a:gd name="T7" fmla="*/ 0 h 1554"/>
                  <a:gd name="T8" fmla="*/ 0 w 1563"/>
                  <a:gd name="T9" fmla="*/ 0 h 1554"/>
                  <a:gd name="T10" fmla="*/ 0 w 1563"/>
                  <a:gd name="T11" fmla="*/ 0 h 1554"/>
                  <a:gd name="T12" fmla="*/ 0 w 1563"/>
                  <a:gd name="T13" fmla="*/ 0 h 1554"/>
                  <a:gd name="T14" fmla="*/ 0 w 1563"/>
                  <a:gd name="T15" fmla="*/ 0 h 1554"/>
                  <a:gd name="T16" fmla="*/ 0 w 1563"/>
                  <a:gd name="T17" fmla="*/ 0 h 1554"/>
                  <a:gd name="T18" fmla="*/ 0 w 1563"/>
                  <a:gd name="T19" fmla="*/ 0 h 1554"/>
                  <a:gd name="T20" fmla="*/ 0 w 1563"/>
                  <a:gd name="T21" fmla="*/ 0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3"/>
                  <a:gd name="T34" fmla="*/ 0 h 1554"/>
                  <a:gd name="T35" fmla="*/ 1563 w 1563"/>
                  <a:gd name="T36" fmla="*/ 1554 h 15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880" name="Group 177"/>
          <p:cNvGrpSpPr>
            <a:grpSpLocks/>
          </p:cNvGrpSpPr>
          <p:nvPr/>
        </p:nvGrpSpPr>
        <p:grpSpPr bwMode="auto">
          <a:xfrm>
            <a:off x="1398588" y="995363"/>
            <a:ext cx="792162" cy="849312"/>
            <a:chOff x="1335" y="935"/>
            <a:chExt cx="499" cy="535"/>
          </a:xfrm>
        </p:grpSpPr>
        <p:grpSp>
          <p:nvGrpSpPr>
            <p:cNvPr id="22920" name="Group 15"/>
            <p:cNvGrpSpPr>
              <a:grpSpLocks/>
            </p:cNvGrpSpPr>
            <p:nvPr/>
          </p:nvGrpSpPr>
          <p:grpSpPr bwMode="auto">
            <a:xfrm>
              <a:off x="1500" y="1163"/>
              <a:ext cx="198" cy="307"/>
              <a:chOff x="1743" y="1979"/>
              <a:chExt cx="181" cy="317"/>
            </a:xfrm>
          </p:grpSpPr>
          <p:sp>
            <p:nvSpPr>
              <p:cNvPr id="2" name="AutoShape 16"/>
              <p:cNvSpPr>
                <a:spLocks noChangeArrowheads="1"/>
              </p:cNvSpPr>
              <p:nvPr/>
            </p:nvSpPr>
            <p:spPr bwMode="auto">
              <a:xfrm flipV="1">
                <a:off x="1743" y="1979"/>
                <a:ext cx="181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3" name="Rectangle 17"/>
              <p:cNvSpPr>
                <a:spLocks noChangeArrowheads="1"/>
              </p:cNvSpPr>
              <p:nvPr/>
            </p:nvSpPr>
            <p:spPr bwMode="auto">
              <a:xfrm>
                <a:off x="1811" y="2137"/>
                <a:ext cx="48" cy="15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4" name="Freeform 27"/>
            <p:cNvSpPr>
              <a:spLocks/>
            </p:cNvSpPr>
            <p:nvPr/>
          </p:nvSpPr>
          <p:spPr bwMode="auto">
            <a:xfrm>
              <a:off x="1599" y="1310"/>
              <a:ext cx="141" cy="73"/>
            </a:xfrm>
            <a:custGeom>
              <a:avLst/>
              <a:gdLst>
                <a:gd name="T0" fmla="*/ 0 w 128"/>
                <a:gd name="T1" fmla="*/ 2147483647 h 75"/>
                <a:gd name="T2" fmla="*/ 2147483647 w 128"/>
                <a:gd name="T3" fmla="*/ 0 h 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75">
                  <a:moveTo>
                    <a:pt x="0" y="75"/>
                  </a:moveTo>
                  <a:lnTo>
                    <a:pt x="12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pic>
          <p:nvPicPr>
            <p:cNvPr id="22923" name="Picture 183" descr="76_28 копия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35" y="935"/>
              <a:ext cx="49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881" name="Group 185"/>
          <p:cNvGrpSpPr>
            <a:grpSpLocks/>
          </p:cNvGrpSpPr>
          <p:nvPr/>
        </p:nvGrpSpPr>
        <p:grpSpPr bwMode="auto">
          <a:xfrm>
            <a:off x="2838450" y="981075"/>
            <a:ext cx="792163" cy="849313"/>
            <a:chOff x="1335" y="935"/>
            <a:chExt cx="499" cy="535"/>
          </a:xfrm>
        </p:grpSpPr>
        <p:grpSp>
          <p:nvGrpSpPr>
            <p:cNvPr id="22913" name="Group 15"/>
            <p:cNvGrpSpPr>
              <a:grpSpLocks/>
            </p:cNvGrpSpPr>
            <p:nvPr/>
          </p:nvGrpSpPr>
          <p:grpSpPr bwMode="auto">
            <a:xfrm>
              <a:off x="1500" y="1163"/>
              <a:ext cx="198" cy="307"/>
              <a:chOff x="1743" y="1979"/>
              <a:chExt cx="181" cy="317"/>
            </a:xfrm>
          </p:grpSpPr>
          <p:sp>
            <p:nvSpPr>
              <p:cNvPr id="5" name="AutoShape 16"/>
              <p:cNvSpPr>
                <a:spLocks noChangeArrowheads="1"/>
              </p:cNvSpPr>
              <p:nvPr/>
            </p:nvSpPr>
            <p:spPr bwMode="auto">
              <a:xfrm flipV="1">
                <a:off x="1743" y="1979"/>
                <a:ext cx="181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>
                <a:off x="1811" y="2137"/>
                <a:ext cx="48" cy="15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1599" y="1310"/>
              <a:ext cx="141" cy="73"/>
            </a:xfrm>
            <a:custGeom>
              <a:avLst/>
              <a:gdLst>
                <a:gd name="T0" fmla="*/ 0 w 128"/>
                <a:gd name="T1" fmla="*/ 2147483647 h 75"/>
                <a:gd name="T2" fmla="*/ 2147483647 w 128"/>
                <a:gd name="T3" fmla="*/ 0 h 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75">
                  <a:moveTo>
                    <a:pt x="0" y="75"/>
                  </a:moveTo>
                  <a:lnTo>
                    <a:pt x="12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pic>
          <p:nvPicPr>
            <p:cNvPr id="22916" name="Picture 191" descr="76_28 копия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35" y="935"/>
              <a:ext cx="49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882" name="Group 193"/>
          <p:cNvGrpSpPr>
            <a:grpSpLocks/>
          </p:cNvGrpSpPr>
          <p:nvPr/>
        </p:nvGrpSpPr>
        <p:grpSpPr bwMode="auto">
          <a:xfrm>
            <a:off x="4135441" y="981075"/>
            <a:ext cx="792163" cy="849313"/>
            <a:chOff x="1335" y="935"/>
            <a:chExt cx="499" cy="535"/>
          </a:xfrm>
        </p:grpSpPr>
        <p:grpSp>
          <p:nvGrpSpPr>
            <p:cNvPr id="22906" name="Group 15"/>
            <p:cNvGrpSpPr>
              <a:grpSpLocks/>
            </p:cNvGrpSpPr>
            <p:nvPr/>
          </p:nvGrpSpPr>
          <p:grpSpPr bwMode="auto">
            <a:xfrm>
              <a:off x="1500" y="1163"/>
              <a:ext cx="198" cy="307"/>
              <a:chOff x="1743" y="1979"/>
              <a:chExt cx="181" cy="317"/>
            </a:xfrm>
          </p:grpSpPr>
          <p:sp>
            <p:nvSpPr>
              <p:cNvPr id="52" name="AutoShape 16"/>
              <p:cNvSpPr>
                <a:spLocks noChangeArrowheads="1"/>
              </p:cNvSpPr>
              <p:nvPr/>
            </p:nvSpPr>
            <p:spPr bwMode="auto">
              <a:xfrm flipV="1">
                <a:off x="1743" y="1979"/>
                <a:ext cx="181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53" name="Rectangle 17"/>
              <p:cNvSpPr>
                <a:spLocks noChangeArrowheads="1"/>
              </p:cNvSpPr>
              <p:nvPr/>
            </p:nvSpPr>
            <p:spPr bwMode="auto">
              <a:xfrm>
                <a:off x="1811" y="2137"/>
                <a:ext cx="48" cy="15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599" y="1310"/>
              <a:ext cx="141" cy="73"/>
            </a:xfrm>
            <a:custGeom>
              <a:avLst/>
              <a:gdLst>
                <a:gd name="T0" fmla="*/ 0 w 128"/>
                <a:gd name="T1" fmla="*/ 2147483647 h 75"/>
                <a:gd name="T2" fmla="*/ 2147483647 w 128"/>
                <a:gd name="T3" fmla="*/ 0 h 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75">
                  <a:moveTo>
                    <a:pt x="0" y="75"/>
                  </a:moveTo>
                  <a:lnTo>
                    <a:pt x="12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pic>
          <p:nvPicPr>
            <p:cNvPr id="22909" name="Picture 199" descr="76_28 копия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35" y="935"/>
              <a:ext cx="49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883" name="Group 201"/>
          <p:cNvGrpSpPr>
            <a:grpSpLocks/>
          </p:cNvGrpSpPr>
          <p:nvPr/>
        </p:nvGrpSpPr>
        <p:grpSpPr bwMode="auto">
          <a:xfrm>
            <a:off x="4999038" y="981075"/>
            <a:ext cx="792162" cy="849313"/>
            <a:chOff x="1335" y="935"/>
            <a:chExt cx="499" cy="535"/>
          </a:xfrm>
        </p:grpSpPr>
        <p:grpSp>
          <p:nvGrpSpPr>
            <p:cNvPr id="22899" name="Group 15"/>
            <p:cNvGrpSpPr>
              <a:grpSpLocks/>
            </p:cNvGrpSpPr>
            <p:nvPr/>
          </p:nvGrpSpPr>
          <p:grpSpPr bwMode="auto">
            <a:xfrm>
              <a:off x="1500" y="1163"/>
              <a:ext cx="198" cy="307"/>
              <a:chOff x="1743" y="1979"/>
              <a:chExt cx="181" cy="317"/>
            </a:xfrm>
          </p:grpSpPr>
          <p:sp>
            <p:nvSpPr>
              <p:cNvPr id="57" name="AutoShape 16"/>
              <p:cNvSpPr>
                <a:spLocks noChangeArrowheads="1"/>
              </p:cNvSpPr>
              <p:nvPr/>
            </p:nvSpPr>
            <p:spPr bwMode="auto">
              <a:xfrm flipV="1">
                <a:off x="1743" y="1979"/>
                <a:ext cx="181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58" name="Rectangle 17"/>
              <p:cNvSpPr>
                <a:spLocks noChangeArrowheads="1"/>
              </p:cNvSpPr>
              <p:nvPr/>
            </p:nvSpPr>
            <p:spPr bwMode="auto">
              <a:xfrm>
                <a:off x="1811" y="2137"/>
                <a:ext cx="48" cy="15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1" name="Freeform 27"/>
            <p:cNvSpPr>
              <a:spLocks/>
            </p:cNvSpPr>
            <p:nvPr/>
          </p:nvSpPr>
          <p:spPr bwMode="auto">
            <a:xfrm>
              <a:off x="1599" y="1310"/>
              <a:ext cx="141" cy="73"/>
            </a:xfrm>
            <a:custGeom>
              <a:avLst/>
              <a:gdLst>
                <a:gd name="T0" fmla="*/ 0 w 128"/>
                <a:gd name="T1" fmla="*/ 2147483647 h 75"/>
                <a:gd name="T2" fmla="*/ 2147483647 w 128"/>
                <a:gd name="T3" fmla="*/ 0 h 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75">
                  <a:moveTo>
                    <a:pt x="0" y="75"/>
                  </a:moveTo>
                  <a:lnTo>
                    <a:pt x="12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pic>
          <p:nvPicPr>
            <p:cNvPr id="22902" name="Picture 207" descr="76_28 копия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35" y="935"/>
              <a:ext cx="49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897" name="Picture 210" descr="76_28 копи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3775" y="1773238"/>
            <a:ext cx="7921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95" name="Picture 213" descr="76_28 копи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0613" y="1773238"/>
            <a:ext cx="7921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93" name="Picture 216" descr="76_28 копи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38900" y="1773238"/>
            <a:ext cx="7921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91" name="Picture 219" descr="76_28 копи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9763" y="1773238"/>
            <a:ext cx="7921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88" name="Picture 222" descr="Antibody-Structure-generic копия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83060" y="5301209"/>
            <a:ext cx="611609" cy="52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89" name="Picture 1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6163" y="836613"/>
            <a:ext cx="4945062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849" name="Группа 22848"/>
          <p:cNvGrpSpPr/>
          <p:nvPr/>
        </p:nvGrpSpPr>
        <p:grpSpPr>
          <a:xfrm>
            <a:off x="4135388" y="4077072"/>
            <a:ext cx="542397" cy="446087"/>
            <a:chOff x="5249175" y="4293096"/>
            <a:chExt cx="542397" cy="446087"/>
          </a:xfrm>
        </p:grpSpPr>
        <p:sp>
          <p:nvSpPr>
            <p:cNvPr id="159" name="Oval 318"/>
            <p:cNvSpPr>
              <a:spLocks noChangeArrowheads="1"/>
            </p:cNvSpPr>
            <p:nvPr/>
          </p:nvSpPr>
          <p:spPr bwMode="auto">
            <a:xfrm>
              <a:off x="5288335" y="4293096"/>
              <a:ext cx="503237" cy="446087"/>
            </a:xfrm>
            <a:prstGeom prst="ellipse">
              <a:avLst/>
            </a:prstGeom>
            <a:solidFill>
              <a:srgbClr val="7BB8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60" name="Oval 319"/>
            <p:cNvSpPr>
              <a:spLocks noChangeAspect="1" noChangeArrowheads="1"/>
            </p:cNvSpPr>
            <p:nvPr/>
          </p:nvSpPr>
          <p:spPr bwMode="auto">
            <a:xfrm>
              <a:off x="5340722" y="4324846"/>
              <a:ext cx="395288" cy="350837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9B4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61" name="Text Box 325"/>
            <p:cNvSpPr txBox="1">
              <a:spLocks noChangeArrowheads="1"/>
            </p:cNvSpPr>
            <p:nvPr/>
          </p:nvSpPr>
          <p:spPr bwMode="auto">
            <a:xfrm>
              <a:off x="5249175" y="4389176"/>
              <a:ext cx="535724" cy="24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atin typeface="Candara" pitchFamily="34" charset="0"/>
                </a:rPr>
                <a:t> </a:t>
              </a:r>
              <a:r>
                <a:rPr lang="en-US" sz="1200" b="1" dirty="0" smtClean="0">
                  <a:latin typeface="Candara" pitchFamily="34" charset="0"/>
                </a:rPr>
                <a:t>CD</a:t>
              </a:r>
              <a:r>
                <a:rPr lang="ru-RU" sz="1200" b="1" dirty="0" smtClean="0">
                  <a:latin typeface="Candara" pitchFamily="34" charset="0"/>
                </a:rPr>
                <a:t>8</a:t>
              </a:r>
              <a:r>
                <a:rPr lang="en-US" sz="1200" b="1" baseline="30000" dirty="0" smtClean="0">
                  <a:latin typeface="Candara" pitchFamily="34" charset="0"/>
                </a:rPr>
                <a:t>+</a:t>
              </a:r>
              <a:endParaRPr lang="en-US" sz="1200" b="1" baseline="30000" dirty="0">
                <a:latin typeface="Candara" pitchFamily="34" charset="0"/>
              </a:endParaRPr>
            </a:p>
          </p:txBody>
        </p:sp>
      </p:grpSp>
      <p:grpSp>
        <p:nvGrpSpPr>
          <p:cNvPr id="22848" name="Группа 22847"/>
          <p:cNvGrpSpPr/>
          <p:nvPr/>
        </p:nvGrpSpPr>
        <p:grpSpPr>
          <a:xfrm>
            <a:off x="2407196" y="4869160"/>
            <a:ext cx="503237" cy="446087"/>
            <a:chOff x="4247357" y="4775874"/>
            <a:chExt cx="503237" cy="446087"/>
          </a:xfrm>
        </p:grpSpPr>
        <p:sp>
          <p:nvSpPr>
            <p:cNvPr id="163" name="Oval 318"/>
            <p:cNvSpPr>
              <a:spLocks noChangeArrowheads="1"/>
            </p:cNvSpPr>
            <p:nvPr/>
          </p:nvSpPr>
          <p:spPr bwMode="auto">
            <a:xfrm>
              <a:off x="4247357" y="4775874"/>
              <a:ext cx="503237" cy="446087"/>
            </a:xfrm>
            <a:prstGeom prst="ellipse">
              <a:avLst/>
            </a:prstGeom>
            <a:solidFill>
              <a:srgbClr val="7BB8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64" name="Oval 319"/>
            <p:cNvSpPr>
              <a:spLocks noChangeAspect="1" noChangeArrowheads="1"/>
            </p:cNvSpPr>
            <p:nvPr/>
          </p:nvSpPr>
          <p:spPr bwMode="auto">
            <a:xfrm>
              <a:off x="4299744" y="4807624"/>
              <a:ext cx="395288" cy="350837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9B4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65" name="Text Box 325"/>
            <p:cNvSpPr txBox="1">
              <a:spLocks noChangeArrowheads="1"/>
            </p:cNvSpPr>
            <p:nvPr/>
          </p:nvSpPr>
          <p:spPr bwMode="auto">
            <a:xfrm>
              <a:off x="4253690" y="4871954"/>
              <a:ext cx="444738" cy="24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atin typeface="Candara" pitchFamily="34" charset="0"/>
                </a:rPr>
                <a:t> </a:t>
              </a:r>
              <a:r>
                <a:rPr lang="ru-RU" sz="1200" b="1" dirty="0" smtClean="0">
                  <a:latin typeface="Candara" pitchFamily="34" charset="0"/>
                </a:rPr>
                <a:t>Тх2</a:t>
              </a:r>
              <a:endParaRPr lang="en-US" sz="1200" b="1" baseline="30000" dirty="0">
                <a:latin typeface="Candara" pitchFamily="34" charset="0"/>
              </a:endParaRP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3992191" y="5143153"/>
            <a:ext cx="503237" cy="446087"/>
            <a:chOff x="4247357" y="4775874"/>
            <a:chExt cx="503237" cy="446087"/>
          </a:xfrm>
        </p:grpSpPr>
        <p:sp>
          <p:nvSpPr>
            <p:cNvPr id="168" name="Oval 318"/>
            <p:cNvSpPr>
              <a:spLocks noChangeArrowheads="1"/>
            </p:cNvSpPr>
            <p:nvPr/>
          </p:nvSpPr>
          <p:spPr bwMode="auto">
            <a:xfrm>
              <a:off x="4247357" y="4775874"/>
              <a:ext cx="503237" cy="446087"/>
            </a:xfrm>
            <a:prstGeom prst="ellipse">
              <a:avLst/>
            </a:prstGeom>
            <a:solidFill>
              <a:srgbClr val="7BB8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69" name="Oval 319"/>
            <p:cNvSpPr>
              <a:spLocks noChangeAspect="1" noChangeArrowheads="1"/>
            </p:cNvSpPr>
            <p:nvPr/>
          </p:nvSpPr>
          <p:spPr bwMode="auto">
            <a:xfrm>
              <a:off x="4299744" y="4807624"/>
              <a:ext cx="395288" cy="350837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9B4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0" name="Text Box 325"/>
            <p:cNvSpPr txBox="1">
              <a:spLocks noChangeArrowheads="1"/>
            </p:cNvSpPr>
            <p:nvPr/>
          </p:nvSpPr>
          <p:spPr bwMode="auto">
            <a:xfrm>
              <a:off x="4264911" y="4871954"/>
              <a:ext cx="422295" cy="24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atin typeface="Candara" pitchFamily="34" charset="0"/>
                </a:rPr>
                <a:t> </a:t>
              </a:r>
              <a:r>
                <a:rPr lang="ru-RU" sz="1200" b="1" dirty="0" smtClean="0">
                  <a:latin typeface="Candara" pitchFamily="34" charset="0"/>
                </a:rPr>
                <a:t>Тх1</a:t>
              </a:r>
              <a:endParaRPr lang="en-US" sz="1200" b="1" baseline="30000" dirty="0">
                <a:latin typeface="Candara" pitchFamily="34" charset="0"/>
              </a:endParaRPr>
            </a:p>
          </p:txBody>
        </p:sp>
      </p:grpSp>
      <p:sp>
        <p:nvSpPr>
          <p:cNvPr id="172" name="Text Box 294"/>
          <p:cNvSpPr txBox="1">
            <a:spLocks noChangeArrowheads="1"/>
          </p:cNvSpPr>
          <p:nvPr/>
        </p:nvSpPr>
        <p:spPr bwMode="auto">
          <a:xfrm>
            <a:off x="4088227" y="3884392"/>
            <a:ext cx="644727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latin typeface="Candara" pitchFamily="34" charset="0"/>
              </a:rPr>
              <a:t>MHC I</a:t>
            </a:r>
            <a:endParaRPr lang="ru-RU" sz="1400" b="1" dirty="0">
              <a:latin typeface="Candara" pitchFamily="34" charset="0"/>
            </a:endParaRPr>
          </a:p>
        </p:txBody>
      </p:sp>
      <p:sp>
        <p:nvSpPr>
          <p:cNvPr id="174" name="Freeform 327"/>
          <p:cNvSpPr>
            <a:spLocks/>
          </p:cNvSpPr>
          <p:nvPr/>
        </p:nvSpPr>
        <p:spPr bwMode="auto">
          <a:xfrm rot="920766" flipV="1">
            <a:off x="3556467" y="4833540"/>
            <a:ext cx="503866" cy="314415"/>
          </a:xfrm>
          <a:custGeom>
            <a:avLst/>
            <a:gdLst>
              <a:gd name="T0" fmla="*/ 0 w 180"/>
              <a:gd name="T1" fmla="*/ 885825 h 630"/>
              <a:gd name="T2" fmla="*/ 285750 w 180"/>
              <a:gd name="T3" fmla="*/ 0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0" h="630">
                <a:moveTo>
                  <a:pt x="0" y="630"/>
                </a:moveTo>
                <a:lnTo>
                  <a:pt x="18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5" name="Freeform 327"/>
          <p:cNvSpPr>
            <a:spLocks/>
          </p:cNvSpPr>
          <p:nvPr/>
        </p:nvSpPr>
        <p:spPr bwMode="auto">
          <a:xfrm rot="8045074" flipV="1">
            <a:off x="2847609" y="4828659"/>
            <a:ext cx="334057" cy="108216"/>
          </a:xfrm>
          <a:custGeom>
            <a:avLst/>
            <a:gdLst>
              <a:gd name="T0" fmla="*/ 0 w 180"/>
              <a:gd name="T1" fmla="*/ 885825 h 630"/>
              <a:gd name="T2" fmla="*/ 285750 w 180"/>
              <a:gd name="T3" fmla="*/ 0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0" h="630">
                <a:moveTo>
                  <a:pt x="0" y="630"/>
                </a:moveTo>
                <a:lnTo>
                  <a:pt x="18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6" name="Freeform 327"/>
          <p:cNvSpPr>
            <a:spLocks/>
          </p:cNvSpPr>
          <p:nvPr/>
        </p:nvSpPr>
        <p:spPr bwMode="auto">
          <a:xfrm rot="6816868">
            <a:off x="2407670" y="5417090"/>
            <a:ext cx="362254" cy="45719"/>
          </a:xfrm>
          <a:custGeom>
            <a:avLst/>
            <a:gdLst>
              <a:gd name="T0" fmla="*/ 0 w 180"/>
              <a:gd name="T1" fmla="*/ 885825 h 630"/>
              <a:gd name="T2" fmla="*/ 285750 w 180"/>
              <a:gd name="T3" fmla="*/ 0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0" h="630">
                <a:moveTo>
                  <a:pt x="0" y="630"/>
                </a:moveTo>
                <a:lnTo>
                  <a:pt x="18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178" name="Группа 177"/>
          <p:cNvGrpSpPr/>
          <p:nvPr/>
        </p:nvGrpSpPr>
        <p:grpSpPr>
          <a:xfrm>
            <a:off x="1255068" y="5949280"/>
            <a:ext cx="676787" cy="446088"/>
            <a:chOff x="2263180" y="5569495"/>
            <a:chExt cx="676787" cy="446088"/>
          </a:xfrm>
        </p:grpSpPr>
        <p:sp>
          <p:nvSpPr>
            <p:cNvPr id="179" name="Oval 320"/>
            <p:cNvSpPr>
              <a:spLocks noChangeArrowheads="1"/>
            </p:cNvSpPr>
            <p:nvPr/>
          </p:nvSpPr>
          <p:spPr bwMode="auto">
            <a:xfrm>
              <a:off x="2335188" y="5569495"/>
              <a:ext cx="503237" cy="446088"/>
            </a:xfrm>
            <a:prstGeom prst="ellipse">
              <a:avLst/>
            </a:prstGeom>
            <a:solidFill>
              <a:srgbClr val="7BB8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80" name="Oval 321"/>
            <p:cNvSpPr>
              <a:spLocks noChangeAspect="1" noChangeArrowheads="1"/>
            </p:cNvSpPr>
            <p:nvPr/>
          </p:nvSpPr>
          <p:spPr bwMode="auto">
            <a:xfrm>
              <a:off x="2387575" y="5601245"/>
              <a:ext cx="395288" cy="350838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9B4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81" name="Text Box 326"/>
            <p:cNvSpPr txBox="1">
              <a:spLocks noChangeArrowheads="1"/>
            </p:cNvSpPr>
            <p:nvPr/>
          </p:nvSpPr>
          <p:spPr bwMode="auto">
            <a:xfrm>
              <a:off x="2263180" y="5662957"/>
              <a:ext cx="676787" cy="24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050" b="1" dirty="0" smtClean="0">
                  <a:latin typeface="Candara" pitchFamily="34" charset="0"/>
                </a:rPr>
                <a:t>Память</a:t>
              </a:r>
              <a:r>
                <a:rPr lang="en-US" sz="1200" b="1" dirty="0" smtClean="0">
                  <a:latin typeface="Candara" pitchFamily="34" charset="0"/>
                </a:rPr>
                <a:t> </a:t>
              </a:r>
              <a:endParaRPr lang="ru-RU" sz="1200" b="1" dirty="0">
                <a:latin typeface="Candara" pitchFamily="34" charset="0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3055268" y="5949280"/>
            <a:ext cx="676787" cy="446088"/>
            <a:chOff x="2263180" y="5569495"/>
            <a:chExt cx="676787" cy="446088"/>
          </a:xfrm>
        </p:grpSpPr>
        <p:sp>
          <p:nvSpPr>
            <p:cNvPr id="183" name="Oval 320"/>
            <p:cNvSpPr>
              <a:spLocks noChangeArrowheads="1"/>
            </p:cNvSpPr>
            <p:nvPr/>
          </p:nvSpPr>
          <p:spPr bwMode="auto">
            <a:xfrm>
              <a:off x="2335188" y="5569495"/>
              <a:ext cx="503237" cy="446088"/>
            </a:xfrm>
            <a:prstGeom prst="ellipse">
              <a:avLst/>
            </a:prstGeom>
            <a:solidFill>
              <a:srgbClr val="7BB8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84" name="Oval 321"/>
            <p:cNvSpPr>
              <a:spLocks noChangeAspect="1" noChangeArrowheads="1"/>
            </p:cNvSpPr>
            <p:nvPr/>
          </p:nvSpPr>
          <p:spPr bwMode="auto">
            <a:xfrm>
              <a:off x="2387575" y="5601245"/>
              <a:ext cx="395288" cy="350838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9B4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85" name="Text Box 326"/>
            <p:cNvSpPr txBox="1">
              <a:spLocks noChangeArrowheads="1"/>
            </p:cNvSpPr>
            <p:nvPr/>
          </p:nvSpPr>
          <p:spPr bwMode="auto">
            <a:xfrm>
              <a:off x="2263180" y="5662957"/>
              <a:ext cx="676787" cy="24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050" b="1" dirty="0" smtClean="0">
                  <a:latin typeface="Candara" pitchFamily="34" charset="0"/>
                </a:rPr>
                <a:t>Память</a:t>
              </a:r>
              <a:r>
                <a:rPr lang="en-US" sz="1200" b="1" dirty="0" smtClean="0">
                  <a:latin typeface="Candara" pitchFamily="34" charset="0"/>
                </a:rPr>
                <a:t> </a:t>
              </a:r>
              <a:endParaRPr lang="ru-RU" sz="1200" b="1" dirty="0">
                <a:latin typeface="Candara" pitchFamily="34" charset="0"/>
              </a:endParaRPr>
            </a:p>
          </p:txBody>
        </p:sp>
      </p:grpSp>
      <p:grpSp>
        <p:nvGrpSpPr>
          <p:cNvPr id="186" name="Группа 185"/>
          <p:cNvGrpSpPr/>
          <p:nvPr/>
        </p:nvGrpSpPr>
        <p:grpSpPr>
          <a:xfrm>
            <a:off x="5618841" y="5359176"/>
            <a:ext cx="676787" cy="446088"/>
            <a:chOff x="2263180" y="5569495"/>
            <a:chExt cx="676787" cy="446088"/>
          </a:xfrm>
        </p:grpSpPr>
        <p:sp>
          <p:nvSpPr>
            <p:cNvPr id="187" name="Oval 320"/>
            <p:cNvSpPr>
              <a:spLocks noChangeArrowheads="1"/>
            </p:cNvSpPr>
            <p:nvPr/>
          </p:nvSpPr>
          <p:spPr bwMode="auto">
            <a:xfrm>
              <a:off x="2335188" y="5569495"/>
              <a:ext cx="503237" cy="446088"/>
            </a:xfrm>
            <a:prstGeom prst="ellipse">
              <a:avLst/>
            </a:prstGeom>
            <a:solidFill>
              <a:srgbClr val="7BB8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88" name="Oval 321"/>
            <p:cNvSpPr>
              <a:spLocks noChangeAspect="1" noChangeArrowheads="1"/>
            </p:cNvSpPr>
            <p:nvPr/>
          </p:nvSpPr>
          <p:spPr bwMode="auto">
            <a:xfrm>
              <a:off x="2387575" y="5601245"/>
              <a:ext cx="395288" cy="350838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9B4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89" name="Text Box 326"/>
            <p:cNvSpPr txBox="1">
              <a:spLocks noChangeArrowheads="1"/>
            </p:cNvSpPr>
            <p:nvPr/>
          </p:nvSpPr>
          <p:spPr bwMode="auto">
            <a:xfrm>
              <a:off x="2263180" y="5662957"/>
              <a:ext cx="676787" cy="24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050" b="1" dirty="0" smtClean="0">
                  <a:latin typeface="Candara" pitchFamily="34" charset="0"/>
                </a:rPr>
                <a:t>Память</a:t>
              </a:r>
              <a:r>
                <a:rPr lang="en-US" sz="1200" b="1" dirty="0" smtClean="0">
                  <a:latin typeface="Candara" pitchFamily="34" charset="0"/>
                </a:rPr>
                <a:t> </a:t>
              </a:r>
              <a:endParaRPr lang="ru-RU" sz="1200" b="1" dirty="0">
                <a:latin typeface="Candara" pitchFamily="34" charset="0"/>
              </a:endParaRPr>
            </a:p>
          </p:txBody>
        </p:sp>
      </p:grpSp>
      <p:sp>
        <p:nvSpPr>
          <p:cNvPr id="190" name="Freeform 327"/>
          <p:cNvSpPr>
            <a:spLocks/>
          </p:cNvSpPr>
          <p:nvPr/>
        </p:nvSpPr>
        <p:spPr bwMode="auto">
          <a:xfrm rot="920766" flipV="1">
            <a:off x="5476923" y="4915592"/>
            <a:ext cx="404443" cy="397514"/>
          </a:xfrm>
          <a:custGeom>
            <a:avLst/>
            <a:gdLst>
              <a:gd name="T0" fmla="*/ 0 w 180"/>
              <a:gd name="T1" fmla="*/ 885825 h 630"/>
              <a:gd name="T2" fmla="*/ 285750 w 180"/>
              <a:gd name="T3" fmla="*/ 0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0" h="630">
                <a:moveTo>
                  <a:pt x="0" y="630"/>
                </a:moveTo>
                <a:lnTo>
                  <a:pt x="18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91" name="Freeform 327"/>
          <p:cNvSpPr>
            <a:spLocks/>
          </p:cNvSpPr>
          <p:nvPr/>
        </p:nvSpPr>
        <p:spPr bwMode="auto">
          <a:xfrm rot="18135445" flipV="1">
            <a:off x="4480132" y="4865571"/>
            <a:ext cx="765705" cy="323834"/>
          </a:xfrm>
          <a:custGeom>
            <a:avLst/>
            <a:gdLst>
              <a:gd name="T0" fmla="*/ 0 w 180"/>
              <a:gd name="T1" fmla="*/ 885825 h 630"/>
              <a:gd name="T2" fmla="*/ 285750 w 180"/>
              <a:gd name="T3" fmla="*/ 0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0" h="630">
                <a:moveTo>
                  <a:pt x="0" y="630"/>
                </a:moveTo>
                <a:lnTo>
                  <a:pt x="18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92" name="Text Box 115"/>
          <p:cNvSpPr txBox="1">
            <a:spLocks noChangeArrowheads="1"/>
          </p:cNvSpPr>
          <p:nvPr/>
        </p:nvSpPr>
        <p:spPr bwMode="auto">
          <a:xfrm>
            <a:off x="1479550" y="1124744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cs typeface="+mn-cs"/>
              </a:rPr>
              <a:t>ОРВИ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193" name="Text Box 115"/>
          <p:cNvSpPr txBox="1">
            <a:spLocks noChangeArrowheads="1"/>
          </p:cNvSpPr>
          <p:nvPr/>
        </p:nvSpPr>
        <p:spPr bwMode="auto">
          <a:xfrm>
            <a:off x="2930674" y="1124744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cs typeface="+mn-cs"/>
              </a:rPr>
              <a:t>ОРВИ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194" name="Text Box 115"/>
          <p:cNvSpPr txBox="1">
            <a:spLocks noChangeArrowheads="1"/>
          </p:cNvSpPr>
          <p:nvPr/>
        </p:nvSpPr>
        <p:spPr bwMode="auto">
          <a:xfrm>
            <a:off x="4207396" y="1124744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cs typeface="+mn-cs"/>
              </a:rPr>
              <a:t>ОРВИ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195" name="Text Box 115"/>
          <p:cNvSpPr txBox="1">
            <a:spLocks noChangeArrowheads="1"/>
          </p:cNvSpPr>
          <p:nvPr/>
        </p:nvSpPr>
        <p:spPr bwMode="auto">
          <a:xfrm>
            <a:off x="5071492" y="1124744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cs typeface="+mn-cs"/>
              </a:rPr>
              <a:t>ОРВИ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  <a:cs typeface="+mn-cs"/>
            </a:endParaRPr>
          </a:p>
        </p:txBody>
      </p:sp>
      <p:grpSp>
        <p:nvGrpSpPr>
          <p:cNvPr id="177" name="Группа 176"/>
          <p:cNvGrpSpPr/>
          <p:nvPr/>
        </p:nvGrpSpPr>
        <p:grpSpPr>
          <a:xfrm>
            <a:off x="4207396" y="4653136"/>
            <a:ext cx="507795" cy="446088"/>
            <a:chOff x="2335188" y="5569495"/>
            <a:chExt cx="507795" cy="446088"/>
          </a:xfrm>
        </p:grpSpPr>
        <p:sp>
          <p:nvSpPr>
            <p:cNvPr id="196" name="Oval 320"/>
            <p:cNvSpPr>
              <a:spLocks noChangeArrowheads="1"/>
            </p:cNvSpPr>
            <p:nvPr/>
          </p:nvSpPr>
          <p:spPr bwMode="auto">
            <a:xfrm>
              <a:off x="2335188" y="5569495"/>
              <a:ext cx="503237" cy="446088"/>
            </a:xfrm>
            <a:prstGeom prst="ellipse">
              <a:avLst/>
            </a:prstGeom>
            <a:solidFill>
              <a:srgbClr val="7BB8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97" name="Oval 321"/>
            <p:cNvSpPr>
              <a:spLocks noChangeAspect="1" noChangeArrowheads="1"/>
            </p:cNvSpPr>
            <p:nvPr/>
          </p:nvSpPr>
          <p:spPr bwMode="auto">
            <a:xfrm>
              <a:off x="2387575" y="5601245"/>
              <a:ext cx="395288" cy="350838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9B4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98" name="Text Box 326"/>
            <p:cNvSpPr txBox="1">
              <a:spLocks noChangeArrowheads="1"/>
            </p:cNvSpPr>
            <p:nvPr/>
          </p:nvSpPr>
          <p:spPr bwMode="auto">
            <a:xfrm>
              <a:off x="2360159" y="5662957"/>
              <a:ext cx="482824" cy="24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50" b="1" dirty="0" err="1" smtClean="0">
                  <a:latin typeface="Candara" pitchFamily="34" charset="0"/>
                </a:rPr>
                <a:t>Treg</a:t>
              </a:r>
              <a:r>
                <a:rPr lang="en-US" sz="1200" b="1" dirty="0" smtClean="0">
                  <a:latin typeface="Candara" pitchFamily="34" charset="0"/>
                </a:rPr>
                <a:t> </a:t>
              </a:r>
              <a:endParaRPr lang="ru-RU" sz="1200" b="1" dirty="0">
                <a:latin typeface="Candara" pitchFamily="34" charset="0"/>
              </a:endParaRPr>
            </a:p>
          </p:txBody>
        </p:sp>
      </p:grpSp>
      <p:grpSp>
        <p:nvGrpSpPr>
          <p:cNvPr id="199" name="Группа 198"/>
          <p:cNvGrpSpPr/>
          <p:nvPr/>
        </p:nvGrpSpPr>
        <p:grpSpPr>
          <a:xfrm>
            <a:off x="4783460" y="5719216"/>
            <a:ext cx="503237" cy="446088"/>
            <a:chOff x="2335188" y="5569495"/>
            <a:chExt cx="503237" cy="446088"/>
          </a:xfrm>
        </p:grpSpPr>
        <p:sp>
          <p:nvSpPr>
            <p:cNvPr id="200" name="Oval 320"/>
            <p:cNvSpPr>
              <a:spLocks noChangeArrowheads="1"/>
            </p:cNvSpPr>
            <p:nvPr/>
          </p:nvSpPr>
          <p:spPr bwMode="auto">
            <a:xfrm>
              <a:off x="2335188" y="5569495"/>
              <a:ext cx="503237" cy="446088"/>
            </a:xfrm>
            <a:prstGeom prst="ellipse">
              <a:avLst/>
            </a:prstGeom>
            <a:solidFill>
              <a:srgbClr val="7BB8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01" name="Oval 321"/>
            <p:cNvSpPr>
              <a:spLocks noChangeAspect="1" noChangeArrowheads="1"/>
            </p:cNvSpPr>
            <p:nvPr/>
          </p:nvSpPr>
          <p:spPr bwMode="auto">
            <a:xfrm>
              <a:off x="2387575" y="5601245"/>
              <a:ext cx="395288" cy="350838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9B4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02" name="Text Box 326"/>
            <p:cNvSpPr txBox="1">
              <a:spLocks noChangeArrowheads="1"/>
            </p:cNvSpPr>
            <p:nvPr/>
          </p:nvSpPr>
          <p:spPr bwMode="auto">
            <a:xfrm>
              <a:off x="2366571" y="5662957"/>
              <a:ext cx="470000" cy="24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50" b="1" dirty="0" smtClean="0">
                  <a:latin typeface="Candara" pitchFamily="34" charset="0"/>
                </a:rPr>
                <a:t>Th17</a:t>
              </a:r>
              <a:r>
                <a:rPr lang="en-US" sz="1200" b="1" dirty="0" smtClean="0">
                  <a:latin typeface="Candara" pitchFamily="34" charset="0"/>
                </a:rPr>
                <a:t> </a:t>
              </a:r>
              <a:endParaRPr lang="ru-RU" sz="1200" b="1" dirty="0">
                <a:latin typeface="Candar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23"/>
          <p:cNvGrpSpPr>
            <a:grpSpLocks/>
          </p:cNvGrpSpPr>
          <p:nvPr/>
        </p:nvGrpSpPr>
        <p:grpSpPr bwMode="auto">
          <a:xfrm>
            <a:off x="9282113" y="188913"/>
            <a:ext cx="830262" cy="503237"/>
            <a:chOff x="5804" y="3832"/>
            <a:chExt cx="532" cy="344"/>
          </a:xfrm>
        </p:grpSpPr>
        <p:grpSp>
          <p:nvGrpSpPr>
            <p:cNvPr id="45160" name="Group 24"/>
            <p:cNvGrpSpPr>
              <a:grpSpLocks noChangeAspect="1"/>
            </p:cNvGrpSpPr>
            <p:nvPr/>
          </p:nvGrpSpPr>
          <p:grpSpPr bwMode="auto">
            <a:xfrm>
              <a:off x="5909" y="3948"/>
              <a:ext cx="379" cy="228"/>
              <a:chOff x="5216" y="2956"/>
              <a:chExt cx="356" cy="273"/>
            </a:xfrm>
          </p:grpSpPr>
          <p:sp>
            <p:nvSpPr>
              <p:cNvPr id="118" name="Freeform 25"/>
              <p:cNvSpPr>
                <a:spLocks noChangeAspect="1"/>
              </p:cNvSpPr>
              <p:nvPr/>
            </p:nvSpPr>
            <p:spPr bwMode="auto">
              <a:xfrm>
                <a:off x="5216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9" name="Freeform 26"/>
              <p:cNvSpPr>
                <a:spLocks noChangeAspect="1"/>
              </p:cNvSpPr>
              <p:nvPr/>
            </p:nvSpPr>
            <p:spPr bwMode="auto">
              <a:xfrm flipH="1">
                <a:off x="5400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0" name="Freeform 27"/>
              <p:cNvSpPr>
                <a:spLocks noChangeAspect="1"/>
              </p:cNvSpPr>
              <p:nvPr/>
            </p:nvSpPr>
            <p:spPr bwMode="auto">
              <a:xfrm>
                <a:off x="5217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1" name="Freeform 28"/>
              <p:cNvSpPr>
                <a:spLocks noChangeAspect="1"/>
              </p:cNvSpPr>
              <p:nvPr/>
            </p:nvSpPr>
            <p:spPr bwMode="auto">
              <a:xfrm flipH="1">
                <a:off x="5452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" name="Freeform 29"/>
              <p:cNvSpPr>
                <a:spLocks noChangeAspect="1"/>
              </p:cNvSpPr>
              <p:nvPr/>
            </p:nvSpPr>
            <p:spPr bwMode="auto">
              <a:xfrm>
                <a:off x="5275" y="2956"/>
                <a:ext cx="275" cy="273"/>
              </a:xfrm>
              <a:custGeom>
                <a:avLst/>
                <a:gdLst>
                  <a:gd name="T0" fmla="*/ 0 w 1563"/>
                  <a:gd name="T1" fmla="*/ 49 h 1554"/>
                  <a:gd name="T2" fmla="*/ 5 w 1563"/>
                  <a:gd name="T3" fmla="*/ 56 h 1554"/>
                  <a:gd name="T4" fmla="*/ 48 w 1563"/>
                  <a:gd name="T5" fmla="*/ 56 h 1554"/>
                  <a:gd name="T6" fmla="*/ 78 w 1563"/>
                  <a:gd name="T7" fmla="*/ 32 h 1554"/>
                  <a:gd name="T8" fmla="*/ 240 w 1563"/>
                  <a:gd name="T9" fmla="*/ 114 h 1554"/>
                  <a:gd name="T10" fmla="*/ 8 w 1563"/>
                  <a:gd name="T11" fmla="*/ 208 h 1554"/>
                  <a:gd name="T12" fmla="*/ 261 w 1563"/>
                  <a:gd name="T13" fmla="*/ 192 h 1554"/>
                  <a:gd name="T14" fmla="*/ 33 w 1563"/>
                  <a:gd name="T15" fmla="*/ 207 h 1554"/>
                  <a:gd name="T16" fmla="*/ 269 w 1563"/>
                  <a:gd name="T17" fmla="*/ 120 h 1554"/>
                  <a:gd name="T18" fmla="*/ 156 w 1563"/>
                  <a:gd name="T19" fmla="*/ 13 h 1554"/>
                  <a:gd name="T20" fmla="*/ 0 w 1563"/>
                  <a:gd name="T21" fmla="*/ 49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45161" name="Group 30"/>
            <p:cNvGrpSpPr>
              <a:grpSpLocks noChangeAspect="1"/>
            </p:cNvGrpSpPr>
            <p:nvPr/>
          </p:nvGrpSpPr>
          <p:grpSpPr bwMode="auto">
            <a:xfrm>
              <a:off x="5804" y="3832"/>
              <a:ext cx="532" cy="344"/>
              <a:chOff x="4374" y="3837"/>
              <a:chExt cx="494" cy="319"/>
            </a:xfrm>
          </p:grpSpPr>
          <p:sp>
            <p:nvSpPr>
              <p:cNvPr id="112" name="Oval 31"/>
              <p:cNvSpPr>
                <a:spLocks noChangeAspect="1" noChangeArrowheads="1"/>
              </p:cNvSpPr>
              <p:nvPr/>
            </p:nvSpPr>
            <p:spPr bwMode="auto">
              <a:xfrm>
                <a:off x="4374" y="3837"/>
                <a:ext cx="494" cy="319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5163" name="Freeform 32"/>
              <p:cNvSpPr>
                <a:spLocks noChangeAspect="1"/>
              </p:cNvSpPr>
              <p:nvPr/>
            </p:nvSpPr>
            <p:spPr bwMode="auto">
              <a:xfrm>
                <a:off x="4445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64" name="Freeform 33"/>
              <p:cNvSpPr>
                <a:spLocks noChangeAspect="1"/>
              </p:cNvSpPr>
              <p:nvPr/>
            </p:nvSpPr>
            <p:spPr bwMode="auto">
              <a:xfrm flipH="1">
                <a:off x="4629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65" name="Freeform 34"/>
              <p:cNvSpPr>
                <a:spLocks noChangeAspect="1"/>
              </p:cNvSpPr>
              <p:nvPr/>
            </p:nvSpPr>
            <p:spPr bwMode="auto">
              <a:xfrm>
                <a:off x="4446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66" name="Freeform 35"/>
              <p:cNvSpPr>
                <a:spLocks noChangeAspect="1"/>
              </p:cNvSpPr>
              <p:nvPr/>
            </p:nvSpPr>
            <p:spPr bwMode="auto">
              <a:xfrm flipH="1">
                <a:off x="4681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67" name="Freeform 36"/>
              <p:cNvSpPr>
                <a:spLocks noChangeAspect="1"/>
              </p:cNvSpPr>
              <p:nvPr/>
            </p:nvSpPr>
            <p:spPr bwMode="auto">
              <a:xfrm>
                <a:off x="4504" y="3862"/>
                <a:ext cx="275" cy="273"/>
              </a:xfrm>
              <a:custGeom>
                <a:avLst/>
                <a:gdLst>
                  <a:gd name="T0" fmla="*/ 0 w 1563"/>
                  <a:gd name="T1" fmla="*/ 0 h 1554"/>
                  <a:gd name="T2" fmla="*/ 0 w 1563"/>
                  <a:gd name="T3" fmla="*/ 0 h 1554"/>
                  <a:gd name="T4" fmla="*/ 0 w 1563"/>
                  <a:gd name="T5" fmla="*/ 0 h 1554"/>
                  <a:gd name="T6" fmla="*/ 0 w 1563"/>
                  <a:gd name="T7" fmla="*/ 0 h 1554"/>
                  <a:gd name="T8" fmla="*/ 0 w 1563"/>
                  <a:gd name="T9" fmla="*/ 0 h 1554"/>
                  <a:gd name="T10" fmla="*/ 0 w 1563"/>
                  <a:gd name="T11" fmla="*/ 0 h 1554"/>
                  <a:gd name="T12" fmla="*/ 0 w 1563"/>
                  <a:gd name="T13" fmla="*/ 0 h 1554"/>
                  <a:gd name="T14" fmla="*/ 0 w 1563"/>
                  <a:gd name="T15" fmla="*/ 0 h 1554"/>
                  <a:gd name="T16" fmla="*/ 0 w 1563"/>
                  <a:gd name="T17" fmla="*/ 0 h 1554"/>
                  <a:gd name="T18" fmla="*/ 0 w 1563"/>
                  <a:gd name="T19" fmla="*/ 0 h 1554"/>
                  <a:gd name="T20" fmla="*/ 0 w 1563"/>
                  <a:gd name="T21" fmla="*/ 0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3"/>
                  <a:gd name="T34" fmla="*/ 0 h 1554"/>
                  <a:gd name="T35" fmla="*/ 1563 w 1563"/>
                  <a:gd name="T36" fmla="*/ 1554 h 15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3538" y="795338"/>
            <a:ext cx="5434012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59" name="Группа 2"/>
          <p:cNvGrpSpPr>
            <a:grpSpLocks/>
          </p:cNvGrpSpPr>
          <p:nvPr/>
        </p:nvGrpSpPr>
        <p:grpSpPr bwMode="auto">
          <a:xfrm>
            <a:off x="750888" y="1268413"/>
            <a:ext cx="8723312" cy="5329237"/>
            <a:chOff x="1111250" y="1268413"/>
            <a:chExt cx="8064500" cy="5260975"/>
          </a:xfrm>
        </p:grpSpPr>
        <p:sp>
          <p:nvSpPr>
            <p:cNvPr id="4" name="Rectangle 103"/>
            <p:cNvSpPr>
              <a:spLocks noChangeArrowheads="1"/>
            </p:cNvSpPr>
            <p:nvPr/>
          </p:nvSpPr>
          <p:spPr bwMode="auto">
            <a:xfrm>
              <a:off x="1161149" y="1268413"/>
              <a:ext cx="8014601" cy="525627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" name="Freeform 2"/>
            <p:cNvSpPr>
              <a:spLocks/>
            </p:cNvSpPr>
            <p:nvPr/>
          </p:nvSpPr>
          <p:spPr bwMode="auto">
            <a:xfrm>
              <a:off x="1111250" y="1915652"/>
              <a:ext cx="8064500" cy="4613736"/>
            </a:xfrm>
            <a:custGeom>
              <a:avLst/>
              <a:gdLst>
                <a:gd name="T0" fmla="*/ 2147483647 w 4632"/>
                <a:gd name="T1" fmla="*/ 2147483647 h 3081"/>
                <a:gd name="T2" fmla="*/ 2147483647 w 4632"/>
                <a:gd name="T3" fmla="*/ 2147483647 h 3081"/>
                <a:gd name="T4" fmla="*/ 2147483647 w 4632"/>
                <a:gd name="T5" fmla="*/ 2147483647 h 3081"/>
                <a:gd name="T6" fmla="*/ 2147483647 w 4632"/>
                <a:gd name="T7" fmla="*/ 2147483647 h 3081"/>
                <a:gd name="T8" fmla="*/ 2147483647 w 4632"/>
                <a:gd name="T9" fmla="*/ 2147483647 h 3081"/>
                <a:gd name="T10" fmla="*/ 2147483647 w 4632"/>
                <a:gd name="T11" fmla="*/ 2147483647 h 3081"/>
                <a:gd name="T12" fmla="*/ 2147483647 w 4632"/>
                <a:gd name="T13" fmla="*/ 2147483647 h 3081"/>
                <a:gd name="T14" fmla="*/ 2147483647 w 4632"/>
                <a:gd name="T15" fmla="*/ 2147483647 h 3081"/>
                <a:gd name="T16" fmla="*/ 2147483647 w 4632"/>
                <a:gd name="T17" fmla="*/ 2147483647 h 3081"/>
                <a:gd name="T18" fmla="*/ 2147483647 w 4632"/>
                <a:gd name="T19" fmla="*/ 2147483647 h 3081"/>
                <a:gd name="T20" fmla="*/ 2147483647 w 4632"/>
                <a:gd name="T21" fmla="*/ 2147483647 h 3081"/>
                <a:gd name="T22" fmla="*/ 2147483647 w 4632"/>
                <a:gd name="T23" fmla="*/ 2147483647 h 3081"/>
                <a:gd name="T24" fmla="*/ 2147483647 w 4632"/>
                <a:gd name="T25" fmla="*/ 2147483647 h 3081"/>
                <a:gd name="T26" fmla="*/ 2147483647 w 4632"/>
                <a:gd name="T27" fmla="*/ 2147483647 h 3081"/>
                <a:gd name="T28" fmla="*/ 2147483647 w 4632"/>
                <a:gd name="T29" fmla="*/ 2147483647 h 3081"/>
                <a:gd name="T30" fmla="*/ 2147483647 w 4632"/>
                <a:gd name="T31" fmla="*/ 2147483647 h 3081"/>
                <a:gd name="T32" fmla="*/ 2147483647 w 4632"/>
                <a:gd name="T33" fmla="*/ 2147483647 h 3081"/>
                <a:gd name="T34" fmla="*/ 2147483647 w 4632"/>
                <a:gd name="T35" fmla="*/ 2147483647 h 3081"/>
                <a:gd name="T36" fmla="*/ 2147483647 w 4632"/>
                <a:gd name="T37" fmla="*/ 2147483647 h 3081"/>
                <a:gd name="T38" fmla="*/ 2147483647 w 4632"/>
                <a:gd name="T39" fmla="*/ 2147483647 h 3081"/>
                <a:gd name="T40" fmla="*/ 2147483647 w 4632"/>
                <a:gd name="T41" fmla="*/ 2147483647 h 3081"/>
                <a:gd name="T42" fmla="*/ 2147483647 w 4632"/>
                <a:gd name="T43" fmla="*/ 2147483647 h 3081"/>
                <a:gd name="T44" fmla="*/ 2147483647 w 4632"/>
                <a:gd name="T45" fmla="*/ 2147483647 h 3081"/>
                <a:gd name="T46" fmla="*/ 2147483647 w 4632"/>
                <a:gd name="T47" fmla="*/ 2147483647 h 3081"/>
                <a:gd name="T48" fmla="*/ 2147483647 w 4632"/>
                <a:gd name="T49" fmla="*/ 2147483647 h 3081"/>
                <a:gd name="T50" fmla="*/ 2147483647 w 4632"/>
                <a:gd name="T51" fmla="*/ 2147483647 h 3081"/>
                <a:gd name="T52" fmla="*/ 2147483647 w 4632"/>
                <a:gd name="T53" fmla="*/ 2147483647 h 3081"/>
                <a:gd name="T54" fmla="*/ 2147483647 w 4632"/>
                <a:gd name="T55" fmla="*/ 2147483647 h 3081"/>
                <a:gd name="T56" fmla="*/ 2147483647 w 4632"/>
                <a:gd name="T57" fmla="*/ 2147483647 h 3081"/>
                <a:gd name="T58" fmla="*/ 2147483647 w 4632"/>
                <a:gd name="T59" fmla="*/ 2147483647 h 3081"/>
                <a:gd name="T60" fmla="*/ 2147483647 w 4632"/>
                <a:gd name="T61" fmla="*/ 2147483647 h 3081"/>
                <a:gd name="T62" fmla="*/ 2147483647 w 4632"/>
                <a:gd name="T63" fmla="*/ 2147483647 h 3081"/>
                <a:gd name="T64" fmla="*/ 2147483647 w 4632"/>
                <a:gd name="T65" fmla="*/ 2147483647 h 3081"/>
                <a:gd name="T66" fmla="*/ 2147483647 w 4632"/>
                <a:gd name="T67" fmla="*/ 2147483647 h 3081"/>
                <a:gd name="T68" fmla="*/ 2147483647 w 4632"/>
                <a:gd name="T69" fmla="*/ 2147483647 h 3081"/>
                <a:gd name="T70" fmla="*/ 2147483647 w 4632"/>
                <a:gd name="T71" fmla="*/ 2147483647 h 3081"/>
                <a:gd name="T72" fmla="*/ 2147483647 w 4632"/>
                <a:gd name="T73" fmla="*/ 2147483647 h 3081"/>
                <a:gd name="T74" fmla="*/ 2147483647 w 4632"/>
                <a:gd name="T75" fmla="*/ 2147483647 h 3081"/>
                <a:gd name="T76" fmla="*/ 2147483647 w 4632"/>
                <a:gd name="T77" fmla="*/ 2147483647 h 3081"/>
                <a:gd name="T78" fmla="*/ 2147483647 w 4632"/>
                <a:gd name="T79" fmla="*/ 2147483647 h 3081"/>
                <a:gd name="T80" fmla="*/ 2147483647 w 4632"/>
                <a:gd name="T81" fmla="*/ 2147483647 h 3081"/>
                <a:gd name="T82" fmla="*/ 2147483647 w 4632"/>
                <a:gd name="T83" fmla="*/ 2147483647 h 3081"/>
                <a:gd name="T84" fmla="*/ 2147483647 w 4632"/>
                <a:gd name="T85" fmla="*/ 2147483647 h 3081"/>
                <a:gd name="T86" fmla="*/ 2147483647 w 4632"/>
                <a:gd name="T87" fmla="*/ 2147483647 h 3081"/>
                <a:gd name="T88" fmla="*/ 2147483647 w 4632"/>
                <a:gd name="T89" fmla="*/ 2147483647 h 3081"/>
                <a:gd name="T90" fmla="*/ 2147483647 w 4632"/>
                <a:gd name="T91" fmla="*/ 2147483647 h 3081"/>
                <a:gd name="T92" fmla="*/ 2147483647 w 4632"/>
                <a:gd name="T93" fmla="*/ 2147483647 h 3081"/>
                <a:gd name="T94" fmla="*/ 2147483647 w 4632"/>
                <a:gd name="T95" fmla="*/ 2147483647 h 3081"/>
                <a:gd name="T96" fmla="*/ 2147483647 w 4632"/>
                <a:gd name="T97" fmla="*/ 2147483647 h 3081"/>
                <a:gd name="T98" fmla="*/ 2147483647 w 4632"/>
                <a:gd name="T99" fmla="*/ 2147483647 h 3081"/>
                <a:gd name="T100" fmla="*/ 2147483647 w 4632"/>
                <a:gd name="T101" fmla="*/ 2147483647 h 3081"/>
                <a:gd name="T102" fmla="*/ 2147483647 w 4632"/>
                <a:gd name="T103" fmla="*/ 2147483647 h 3081"/>
                <a:gd name="T104" fmla="*/ 2147483647 w 4632"/>
                <a:gd name="T105" fmla="*/ 2147483647 h 3081"/>
                <a:gd name="T106" fmla="*/ 2147483647 w 4632"/>
                <a:gd name="T107" fmla="*/ 2147483647 h 3081"/>
                <a:gd name="T108" fmla="*/ 2147483647 w 4632"/>
                <a:gd name="T109" fmla="*/ 2147483647 h 3081"/>
                <a:gd name="T110" fmla="*/ 2147483647 w 4632"/>
                <a:gd name="T111" fmla="*/ 2147483647 h 3081"/>
                <a:gd name="T112" fmla="*/ 2147483647 w 4632"/>
                <a:gd name="T113" fmla="*/ 2147483647 h 3081"/>
                <a:gd name="T114" fmla="*/ 2147483647 w 4632"/>
                <a:gd name="T115" fmla="*/ 2147483647 h 30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632" h="3081">
                  <a:moveTo>
                    <a:pt x="27" y="633"/>
                  </a:moveTo>
                  <a:cubicBezTo>
                    <a:pt x="24" y="213"/>
                    <a:pt x="0" y="645"/>
                    <a:pt x="111" y="600"/>
                  </a:cubicBezTo>
                  <a:cubicBezTo>
                    <a:pt x="138" y="582"/>
                    <a:pt x="184" y="573"/>
                    <a:pt x="192" y="528"/>
                  </a:cubicBezTo>
                  <a:cubicBezTo>
                    <a:pt x="200" y="483"/>
                    <a:pt x="161" y="376"/>
                    <a:pt x="159" y="327"/>
                  </a:cubicBezTo>
                  <a:cubicBezTo>
                    <a:pt x="157" y="278"/>
                    <a:pt x="168" y="258"/>
                    <a:pt x="183" y="234"/>
                  </a:cubicBezTo>
                  <a:cubicBezTo>
                    <a:pt x="198" y="210"/>
                    <a:pt x="228" y="186"/>
                    <a:pt x="249" y="180"/>
                  </a:cubicBezTo>
                  <a:cubicBezTo>
                    <a:pt x="316" y="189"/>
                    <a:pt x="312" y="198"/>
                    <a:pt x="312" y="198"/>
                  </a:cubicBezTo>
                  <a:cubicBezTo>
                    <a:pt x="341" y="227"/>
                    <a:pt x="306" y="283"/>
                    <a:pt x="309" y="321"/>
                  </a:cubicBezTo>
                  <a:cubicBezTo>
                    <a:pt x="312" y="359"/>
                    <a:pt x="328" y="389"/>
                    <a:pt x="333" y="429"/>
                  </a:cubicBezTo>
                  <a:cubicBezTo>
                    <a:pt x="338" y="469"/>
                    <a:pt x="331" y="530"/>
                    <a:pt x="337" y="559"/>
                  </a:cubicBezTo>
                  <a:cubicBezTo>
                    <a:pt x="343" y="588"/>
                    <a:pt x="347" y="598"/>
                    <a:pt x="367" y="603"/>
                  </a:cubicBezTo>
                  <a:cubicBezTo>
                    <a:pt x="387" y="608"/>
                    <a:pt x="441" y="606"/>
                    <a:pt x="459" y="591"/>
                  </a:cubicBezTo>
                  <a:cubicBezTo>
                    <a:pt x="477" y="576"/>
                    <a:pt x="473" y="565"/>
                    <a:pt x="477" y="516"/>
                  </a:cubicBezTo>
                  <a:cubicBezTo>
                    <a:pt x="481" y="467"/>
                    <a:pt x="479" y="351"/>
                    <a:pt x="486" y="294"/>
                  </a:cubicBezTo>
                  <a:cubicBezTo>
                    <a:pt x="495" y="251"/>
                    <a:pt x="501" y="182"/>
                    <a:pt x="522" y="174"/>
                  </a:cubicBezTo>
                  <a:cubicBezTo>
                    <a:pt x="545" y="163"/>
                    <a:pt x="608" y="186"/>
                    <a:pt x="624" y="228"/>
                  </a:cubicBezTo>
                  <a:cubicBezTo>
                    <a:pt x="640" y="270"/>
                    <a:pt x="617" y="368"/>
                    <a:pt x="621" y="429"/>
                  </a:cubicBezTo>
                  <a:cubicBezTo>
                    <a:pt x="652" y="465"/>
                    <a:pt x="628" y="570"/>
                    <a:pt x="651" y="594"/>
                  </a:cubicBezTo>
                  <a:cubicBezTo>
                    <a:pt x="674" y="618"/>
                    <a:pt x="743" y="618"/>
                    <a:pt x="762" y="573"/>
                  </a:cubicBezTo>
                  <a:cubicBezTo>
                    <a:pt x="781" y="528"/>
                    <a:pt x="765" y="386"/>
                    <a:pt x="768" y="324"/>
                  </a:cubicBezTo>
                  <a:cubicBezTo>
                    <a:pt x="778" y="274"/>
                    <a:pt x="761" y="222"/>
                    <a:pt x="783" y="198"/>
                  </a:cubicBezTo>
                  <a:cubicBezTo>
                    <a:pt x="805" y="174"/>
                    <a:pt x="873" y="163"/>
                    <a:pt x="897" y="180"/>
                  </a:cubicBezTo>
                  <a:cubicBezTo>
                    <a:pt x="928" y="206"/>
                    <a:pt x="926" y="265"/>
                    <a:pt x="926" y="300"/>
                  </a:cubicBezTo>
                  <a:cubicBezTo>
                    <a:pt x="918" y="350"/>
                    <a:pt x="941" y="344"/>
                    <a:pt x="926" y="395"/>
                  </a:cubicBezTo>
                  <a:cubicBezTo>
                    <a:pt x="924" y="438"/>
                    <a:pt x="890" y="530"/>
                    <a:pt x="912" y="558"/>
                  </a:cubicBezTo>
                  <a:cubicBezTo>
                    <a:pt x="949" y="601"/>
                    <a:pt x="1049" y="623"/>
                    <a:pt x="1056" y="561"/>
                  </a:cubicBezTo>
                  <a:cubicBezTo>
                    <a:pt x="1042" y="500"/>
                    <a:pt x="1059" y="484"/>
                    <a:pt x="1059" y="435"/>
                  </a:cubicBezTo>
                  <a:cubicBezTo>
                    <a:pt x="1059" y="386"/>
                    <a:pt x="1040" y="307"/>
                    <a:pt x="1053" y="264"/>
                  </a:cubicBezTo>
                  <a:cubicBezTo>
                    <a:pt x="1066" y="221"/>
                    <a:pt x="1112" y="169"/>
                    <a:pt x="1137" y="174"/>
                  </a:cubicBezTo>
                  <a:cubicBezTo>
                    <a:pt x="1162" y="179"/>
                    <a:pt x="1194" y="247"/>
                    <a:pt x="1203" y="297"/>
                  </a:cubicBezTo>
                  <a:cubicBezTo>
                    <a:pt x="1212" y="347"/>
                    <a:pt x="1190" y="427"/>
                    <a:pt x="1194" y="477"/>
                  </a:cubicBezTo>
                  <a:cubicBezTo>
                    <a:pt x="1198" y="527"/>
                    <a:pt x="1212" y="577"/>
                    <a:pt x="1230" y="597"/>
                  </a:cubicBezTo>
                  <a:cubicBezTo>
                    <a:pt x="1248" y="617"/>
                    <a:pt x="1283" y="617"/>
                    <a:pt x="1302" y="600"/>
                  </a:cubicBezTo>
                  <a:cubicBezTo>
                    <a:pt x="1321" y="583"/>
                    <a:pt x="1338" y="533"/>
                    <a:pt x="1347" y="495"/>
                  </a:cubicBezTo>
                  <a:cubicBezTo>
                    <a:pt x="1376" y="460"/>
                    <a:pt x="1357" y="415"/>
                    <a:pt x="1356" y="372"/>
                  </a:cubicBezTo>
                  <a:cubicBezTo>
                    <a:pt x="1355" y="329"/>
                    <a:pt x="1326" y="266"/>
                    <a:pt x="1338" y="234"/>
                  </a:cubicBezTo>
                  <a:cubicBezTo>
                    <a:pt x="1350" y="202"/>
                    <a:pt x="1404" y="179"/>
                    <a:pt x="1428" y="177"/>
                  </a:cubicBezTo>
                  <a:cubicBezTo>
                    <a:pt x="1461" y="174"/>
                    <a:pt x="1471" y="194"/>
                    <a:pt x="1482" y="222"/>
                  </a:cubicBezTo>
                  <a:cubicBezTo>
                    <a:pt x="1493" y="250"/>
                    <a:pt x="1494" y="309"/>
                    <a:pt x="1494" y="345"/>
                  </a:cubicBezTo>
                  <a:cubicBezTo>
                    <a:pt x="1494" y="398"/>
                    <a:pt x="1484" y="402"/>
                    <a:pt x="1485" y="441"/>
                  </a:cubicBezTo>
                  <a:cubicBezTo>
                    <a:pt x="1486" y="480"/>
                    <a:pt x="1486" y="554"/>
                    <a:pt x="1500" y="582"/>
                  </a:cubicBezTo>
                  <a:cubicBezTo>
                    <a:pt x="1514" y="610"/>
                    <a:pt x="1547" y="613"/>
                    <a:pt x="1569" y="609"/>
                  </a:cubicBezTo>
                  <a:cubicBezTo>
                    <a:pt x="1586" y="593"/>
                    <a:pt x="1619" y="599"/>
                    <a:pt x="1629" y="555"/>
                  </a:cubicBezTo>
                  <a:cubicBezTo>
                    <a:pt x="1639" y="511"/>
                    <a:pt x="1629" y="399"/>
                    <a:pt x="1629" y="342"/>
                  </a:cubicBezTo>
                  <a:cubicBezTo>
                    <a:pt x="1629" y="285"/>
                    <a:pt x="1604" y="231"/>
                    <a:pt x="1629" y="213"/>
                  </a:cubicBezTo>
                  <a:cubicBezTo>
                    <a:pt x="1659" y="141"/>
                    <a:pt x="1754" y="195"/>
                    <a:pt x="1779" y="231"/>
                  </a:cubicBezTo>
                  <a:cubicBezTo>
                    <a:pt x="1804" y="267"/>
                    <a:pt x="1778" y="374"/>
                    <a:pt x="1779" y="432"/>
                  </a:cubicBezTo>
                  <a:cubicBezTo>
                    <a:pt x="1791" y="482"/>
                    <a:pt x="1768" y="550"/>
                    <a:pt x="1785" y="579"/>
                  </a:cubicBezTo>
                  <a:cubicBezTo>
                    <a:pt x="1802" y="608"/>
                    <a:pt x="1858" y="623"/>
                    <a:pt x="1881" y="609"/>
                  </a:cubicBezTo>
                  <a:cubicBezTo>
                    <a:pt x="1904" y="595"/>
                    <a:pt x="1915" y="533"/>
                    <a:pt x="1923" y="498"/>
                  </a:cubicBezTo>
                  <a:cubicBezTo>
                    <a:pt x="1931" y="463"/>
                    <a:pt x="1935" y="428"/>
                    <a:pt x="1932" y="399"/>
                  </a:cubicBezTo>
                  <a:cubicBezTo>
                    <a:pt x="1929" y="370"/>
                    <a:pt x="1908" y="355"/>
                    <a:pt x="1905" y="321"/>
                  </a:cubicBezTo>
                  <a:cubicBezTo>
                    <a:pt x="1902" y="287"/>
                    <a:pt x="1895" y="219"/>
                    <a:pt x="1911" y="195"/>
                  </a:cubicBezTo>
                  <a:cubicBezTo>
                    <a:pt x="1927" y="171"/>
                    <a:pt x="1979" y="170"/>
                    <a:pt x="2004" y="177"/>
                  </a:cubicBezTo>
                  <a:cubicBezTo>
                    <a:pt x="2026" y="193"/>
                    <a:pt x="2055" y="185"/>
                    <a:pt x="2064" y="237"/>
                  </a:cubicBezTo>
                  <a:cubicBezTo>
                    <a:pt x="2078" y="268"/>
                    <a:pt x="2088" y="321"/>
                    <a:pt x="2088" y="366"/>
                  </a:cubicBezTo>
                  <a:cubicBezTo>
                    <a:pt x="2088" y="411"/>
                    <a:pt x="2067" y="474"/>
                    <a:pt x="2064" y="510"/>
                  </a:cubicBezTo>
                  <a:cubicBezTo>
                    <a:pt x="2061" y="546"/>
                    <a:pt x="2050" y="568"/>
                    <a:pt x="2073" y="582"/>
                  </a:cubicBezTo>
                  <a:cubicBezTo>
                    <a:pt x="2096" y="596"/>
                    <a:pt x="2172" y="617"/>
                    <a:pt x="2202" y="597"/>
                  </a:cubicBezTo>
                  <a:cubicBezTo>
                    <a:pt x="2224" y="540"/>
                    <a:pt x="2235" y="494"/>
                    <a:pt x="2250" y="465"/>
                  </a:cubicBezTo>
                  <a:cubicBezTo>
                    <a:pt x="2257" y="427"/>
                    <a:pt x="2242" y="411"/>
                    <a:pt x="2244" y="369"/>
                  </a:cubicBezTo>
                  <a:cubicBezTo>
                    <a:pt x="2237" y="309"/>
                    <a:pt x="2237" y="244"/>
                    <a:pt x="2265" y="210"/>
                  </a:cubicBezTo>
                  <a:cubicBezTo>
                    <a:pt x="2286" y="178"/>
                    <a:pt x="2348" y="170"/>
                    <a:pt x="2370" y="177"/>
                  </a:cubicBezTo>
                  <a:cubicBezTo>
                    <a:pt x="2387" y="173"/>
                    <a:pt x="2392" y="219"/>
                    <a:pt x="2400" y="255"/>
                  </a:cubicBezTo>
                  <a:cubicBezTo>
                    <a:pt x="2405" y="291"/>
                    <a:pt x="2402" y="344"/>
                    <a:pt x="2403" y="396"/>
                  </a:cubicBezTo>
                  <a:cubicBezTo>
                    <a:pt x="2406" y="453"/>
                    <a:pt x="2385" y="539"/>
                    <a:pt x="2409" y="570"/>
                  </a:cubicBezTo>
                  <a:cubicBezTo>
                    <a:pt x="2433" y="601"/>
                    <a:pt x="2526" y="618"/>
                    <a:pt x="2550" y="582"/>
                  </a:cubicBezTo>
                  <a:cubicBezTo>
                    <a:pt x="2577" y="546"/>
                    <a:pt x="2548" y="405"/>
                    <a:pt x="2553" y="351"/>
                  </a:cubicBezTo>
                  <a:cubicBezTo>
                    <a:pt x="2558" y="297"/>
                    <a:pt x="2565" y="282"/>
                    <a:pt x="2580" y="255"/>
                  </a:cubicBezTo>
                  <a:cubicBezTo>
                    <a:pt x="2595" y="228"/>
                    <a:pt x="2621" y="183"/>
                    <a:pt x="2643" y="189"/>
                  </a:cubicBezTo>
                  <a:cubicBezTo>
                    <a:pt x="2665" y="195"/>
                    <a:pt x="2700" y="241"/>
                    <a:pt x="2712" y="294"/>
                  </a:cubicBezTo>
                  <a:cubicBezTo>
                    <a:pt x="2727" y="269"/>
                    <a:pt x="2710" y="460"/>
                    <a:pt x="2718" y="510"/>
                  </a:cubicBezTo>
                  <a:cubicBezTo>
                    <a:pt x="2726" y="560"/>
                    <a:pt x="2739" y="579"/>
                    <a:pt x="2760" y="593"/>
                  </a:cubicBezTo>
                  <a:cubicBezTo>
                    <a:pt x="2781" y="607"/>
                    <a:pt x="2825" y="614"/>
                    <a:pt x="2841" y="591"/>
                  </a:cubicBezTo>
                  <a:cubicBezTo>
                    <a:pt x="2857" y="568"/>
                    <a:pt x="2856" y="512"/>
                    <a:pt x="2859" y="453"/>
                  </a:cubicBezTo>
                  <a:cubicBezTo>
                    <a:pt x="2862" y="394"/>
                    <a:pt x="2846" y="280"/>
                    <a:pt x="2859" y="234"/>
                  </a:cubicBezTo>
                  <a:cubicBezTo>
                    <a:pt x="2872" y="188"/>
                    <a:pt x="2916" y="164"/>
                    <a:pt x="2937" y="177"/>
                  </a:cubicBezTo>
                  <a:cubicBezTo>
                    <a:pt x="2958" y="190"/>
                    <a:pt x="2979" y="266"/>
                    <a:pt x="2988" y="315"/>
                  </a:cubicBezTo>
                  <a:cubicBezTo>
                    <a:pt x="2997" y="364"/>
                    <a:pt x="2980" y="426"/>
                    <a:pt x="2994" y="474"/>
                  </a:cubicBezTo>
                  <a:cubicBezTo>
                    <a:pt x="3008" y="522"/>
                    <a:pt x="3046" y="605"/>
                    <a:pt x="3072" y="606"/>
                  </a:cubicBezTo>
                  <a:cubicBezTo>
                    <a:pt x="3098" y="607"/>
                    <a:pt x="3139" y="533"/>
                    <a:pt x="3150" y="480"/>
                  </a:cubicBezTo>
                  <a:cubicBezTo>
                    <a:pt x="3150" y="470"/>
                    <a:pt x="3075" y="338"/>
                    <a:pt x="3135" y="288"/>
                  </a:cubicBezTo>
                  <a:cubicBezTo>
                    <a:pt x="3165" y="263"/>
                    <a:pt x="3177" y="186"/>
                    <a:pt x="3177" y="186"/>
                  </a:cubicBezTo>
                  <a:cubicBezTo>
                    <a:pt x="3222" y="182"/>
                    <a:pt x="3288" y="186"/>
                    <a:pt x="3297" y="224"/>
                  </a:cubicBezTo>
                  <a:cubicBezTo>
                    <a:pt x="3314" y="263"/>
                    <a:pt x="3304" y="383"/>
                    <a:pt x="3282" y="420"/>
                  </a:cubicBezTo>
                  <a:cubicBezTo>
                    <a:pt x="3288" y="484"/>
                    <a:pt x="3310" y="586"/>
                    <a:pt x="3333" y="606"/>
                  </a:cubicBezTo>
                  <a:cubicBezTo>
                    <a:pt x="3393" y="618"/>
                    <a:pt x="3408" y="574"/>
                    <a:pt x="3423" y="540"/>
                  </a:cubicBezTo>
                  <a:cubicBezTo>
                    <a:pt x="3438" y="506"/>
                    <a:pt x="3423" y="445"/>
                    <a:pt x="3424" y="404"/>
                  </a:cubicBezTo>
                  <a:cubicBezTo>
                    <a:pt x="3431" y="372"/>
                    <a:pt x="3429" y="291"/>
                    <a:pt x="3429" y="291"/>
                  </a:cubicBezTo>
                  <a:cubicBezTo>
                    <a:pt x="3444" y="253"/>
                    <a:pt x="3453" y="188"/>
                    <a:pt x="3474" y="174"/>
                  </a:cubicBezTo>
                  <a:cubicBezTo>
                    <a:pt x="3495" y="160"/>
                    <a:pt x="3543" y="183"/>
                    <a:pt x="3558" y="207"/>
                  </a:cubicBezTo>
                  <a:cubicBezTo>
                    <a:pt x="3610" y="233"/>
                    <a:pt x="3560" y="276"/>
                    <a:pt x="3564" y="315"/>
                  </a:cubicBezTo>
                  <a:cubicBezTo>
                    <a:pt x="3568" y="354"/>
                    <a:pt x="3573" y="394"/>
                    <a:pt x="3580" y="442"/>
                  </a:cubicBezTo>
                  <a:cubicBezTo>
                    <a:pt x="3587" y="490"/>
                    <a:pt x="3581" y="576"/>
                    <a:pt x="3603" y="603"/>
                  </a:cubicBezTo>
                  <a:cubicBezTo>
                    <a:pt x="3625" y="630"/>
                    <a:pt x="3663" y="606"/>
                    <a:pt x="3714" y="606"/>
                  </a:cubicBezTo>
                  <a:cubicBezTo>
                    <a:pt x="3730" y="586"/>
                    <a:pt x="3695" y="535"/>
                    <a:pt x="3699" y="483"/>
                  </a:cubicBezTo>
                  <a:cubicBezTo>
                    <a:pt x="3700" y="434"/>
                    <a:pt x="3716" y="357"/>
                    <a:pt x="3723" y="309"/>
                  </a:cubicBezTo>
                  <a:cubicBezTo>
                    <a:pt x="3730" y="261"/>
                    <a:pt x="3703" y="217"/>
                    <a:pt x="3744" y="195"/>
                  </a:cubicBezTo>
                  <a:cubicBezTo>
                    <a:pt x="3767" y="154"/>
                    <a:pt x="3921" y="180"/>
                    <a:pt x="3968" y="177"/>
                  </a:cubicBezTo>
                  <a:cubicBezTo>
                    <a:pt x="4015" y="174"/>
                    <a:pt x="4000" y="175"/>
                    <a:pt x="4026" y="177"/>
                  </a:cubicBezTo>
                  <a:cubicBezTo>
                    <a:pt x="4052" y="179"/>
                    <a:pt x="4100" y="174"/>
                    <a:pt x="4122" y="192"/>
                  </a:cubicBezTo>
                  <a:cubicBezTo>
                    <a:pt x="4181" y="201"/>
                    <a:pt x="4140" y="254"/>
                    <a:pt x="4155" y="288"/>
                  </a:cubicBezTo>
                  <a:cubicBezTo>
                    <a:pt x="4158" y="333"/>
                    <a:pt x="4126" y="398"/>
                    <a:pt x="4131" y="459"/>
                  </a:cubicBezTo>
                  <a:cubicBezTo>
                    <a:pt x="4132" y="486"/>
                    <a:pt x="4141" y="560"/>
                    <a:pt x="4170" y="588"/>
                  </a:cubicBezTo>
                  <a:cubicBezTo>
                    <a:pt x="4195" y="613"/>
                    <a:pt x="4265" y="629"/>
                    <a:pt x="4284" y="609"/>
                  </a:cubicBezTo>
                  <a:cubicBezTo>
                    <a:pt x="4303" y="589"/>
                    <a:pt x="4283" y="533"/>
                    <a:pt x="4287" y="465"/>
                  </a:cubicBezTo>
                  <a:cubicBezTo>
                    <a:pt x="4291" y="397"/>
                    <a:pt x="4289" y="241"/>
                    <a:pt x="4311" y="198"/>
                  </a:cubicBezTo>
                  <a:cubicBezTo>
                    <a:pt x="4333" y="155"/>
                    <a:pt x="4402" y="177"/>
                    <a:pt x="4422" y="207"/>
                  </a:cubicBezTo>
                  <a:cubicBezTo>
                    <a:pt x="4442" y="237"/>
                    <a:pt x="4425" y="313"/>
                    <a:pt x="4431" y="378"/>
                  </a:cubicBezTo>
                  <a:cubicBezTo>
                    <a:pt x="4437" y="443"/>
                    <a:pt x="4439" y="568"/>
                    <a:pt x="4461" y="600"/>
                  </a:cubicBezTo>
                  <a:cubicBezTo>
                    <a:pt x="4483" y="632"/>
                    <a:pt x="4548" y="625"/>
                    <a:pt x="4563" y="573"/>
                  </a:cubicBezTo>
                  <a:cubicBezTo>
                    <a:pt x="4578" y="521"/>
                    <a:pt x="4543" y="353"/>
                    <a:pt x="4551" y="285"/>
                  </a:cubicBezTo>
                  <a:cubicBezTo>
                    <a:pt x="4559" y="217"/>
                    <a:pt x="4598" y="132"/>
                    <a:pt x="4611" y="165"/>
                  </a:cubicBezTo>
                  <a:cubicBezTo>
                    <a:pt x="4624" y="198"/>
                    <a:pt x="4629" y="0"/>
                    <a:pt x="4632" y="486"/>
                  </a:cubicBezTo>
                  <a:lnTo>
                    <a:pt x="4629" y="3081"/>
                  </a:lnTo>
                  <a:lnTo>
                    <a:pt x="21" y="3081"/>
                  </a:lnTo>
                  <a:cubicBezTo>
                    <a:pt x="21" y="3081"/>
                    <a:pt x="27" y="633"/>
                    <a:pt x="27" y="633"/>
                  </a:cubicBez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5063" name="Text Box 3"/>
            <p:cNvSpPr txBox="1">
              <a:spLocks noChangeArrowheads="1"/>
            </p:cNvSpPr>
            <p:nvPr/>
          </p:nvSpPr>
          <p:spPr bwMode="auto">
            <a:xfrm>
              <a:off x="1299725" y="3009900"/>
              <a:ext cx="929566" cy="27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>
                  <a:latin typeface="Candara" pitchFamily="34" charset="0"/>
                </a:rPr>
                <a:t>Цитоплазма</a:t>
              </a:r>
            </a:p>
          </p:txBody>
        </p:sp>
        <p:sp>
          <p:nvSpPr>
            <p:cNvPr id="45064" name="Text Box 4"/>
            <p:cNvSpPr txBox="1">
              <a:spLocks noChangeArrowheads="1"/>
            </p:cNvSpPr>
            <p:nvPr/>
          </p:nvSpPr>
          <p:spPr bwMode="auto">
            <a:xfrm>
              <a:off x="5756275" y="3729038"/>
              <a:ext cx="5016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ndara" pitchFamily="34" charset="0"/>
                </a:rPr>
                <a:t>RIG-1</a:t>
              </a:r>
              <a:endParaRPr lang="ru-RU" sz="1200" b="1">
                <a:latin typeface="Candara" pitchFamily="34" charset="0"/>
              </a:endParaRPr>
            </a:p>
          </p:txBody>
        </p:sp>
        <p:sp>
          <p:nvSpPr>
            <p:cNvPr id="45065" name="Text Box 5"/>
            <p:cNvSpPr txBox="1">
              <a:spLocks noChangeArrowheads="1"/>
            </p:cNvSpPr>
            <p:nvPr/>
          </p:nvSpPr>
          <p:spPr bwMode="auto">
            <a:xfrm>
              <a:off x="2930525" y="4648200"/>
              <a:ext cx="5000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ndara" pitchFamily="34" charset="0"/>
                </a:rPr>
                <a:t>TLR3</a:t>
              </a:r>
              <a:endParaRPr lang="ru-RU" sz="1200" b="1">
                <a:latin typeface="Candara" pitchFamily="34" charset="0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707098" y="3238340"/>
              <a:ext cx="2920538" cy="1328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C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183511" y="3993714"/>
              <a:ext cx="1467" cy="325970"/>
            </a:xfrm>
            <a:custGeom>
              <a:avLst/>
              <a:gdLst>
                <a:gd name="T0" fmla="*/ 0 w 1"/>
                <a:gd name="T1" fmla="*/ 0 h 211"/>
                <a:gd name="T2" fmla="*/ 0 w 1"/>
                <a:gd name="T3" fmla="*/ 2147483647 h 2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11">
                  <a:moveTo>
                    <a:pt x="0" y="0"/>
                  </a:moveTo>
                  <a:lnTo>
                    <a:pt x="0" y="21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45068" name="Group 12"/>
            <p:cNvGrpSpPr>
              <a:grpSpLocks/>
            </p:cNvGrpSpPr>
            <p:nvPr/>
          </p:nvGrpSpPr>
          <p:grpSpPr bwMode="auto">
            <a:xfrm>
              <a:off x="3027363" y="4148138"/>
              <a:ext cx="315912" cy="487362"/>
              <a:chOff x="1743" y="1979"/>
              <a:chExt cx="181" cy="317"/>
            </a:xfrm>
          </p:grpSpPr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 flipV="1">
                <a:off x="1743" y="1979"/>
                <a:ext cx="181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1811" y="2137"/>
                <a:ext cx="45" cy="15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45069" name="Group 18"/>
            <p:cNvGrpSpPr>
              <a:grpSpLocks/>
            </p:cNvGrpSpPr>
            <p:nvPr/>
          </p:nvGrpSpPr>
          <p:grpSpPr bwMode="auto">
            <a:xfrm>
              <a:off x="3403600" y="1773238"/>
              <a:ext cx="315913" cy="487362"/>
              <a:chOff x="1743" y="1979"/>
              <a:chExt cx="181" cy="317"/>
            </a:xfrm>
          </p:grpSpPr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 flipV="1">
                <a:off x="1743" y="1979"/>
                <a:ext cx="181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811" y="2137"/>
                <a:ext cx="45" cy="15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45070" name="Text Box 23"/>
            <p:cNvSpPr txBox="1">
              <a:spLocks noChangeArrowheads="1"/>
            </p:cNvSpPr>
            <p:nvPr/>
          </p:nvSpPr>
          <p:spPr bwMode="auto">
            <a:xfrm>
              <a:off x="2743200" y="1855788"/>
              <a:ext cx="6238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ndara" pitchFamily="34" charset="0"/>
                </a:rPr>
                <a:t>TLR2/6</a:t>
              </a:r>
              <a:endParaRPr lang="ru-RU" sz="1200" b="1">
                <a:latin typeface="Candara" pitchFamily="34" charset="0"/>
              </a:endParaRPr>
            </a:p>
          </p:txBody>
        </p:sp>
        <p:sp>
          <p:nvSpPr>
            <p:cNvPr id="45071" name="Text Box 24"/>
            <p:cNvSpPr txBox="1">
              <a:spLocks noChangeArrowheads="1"/>
            </p:cNvSpPr>
            <p:nvPr/>
          </p:nvSpPr>
          <p:spPr bwMode="auto">
            <a:xfrm>
              <a:off x="3714750" y="1841500"/>
              <a:ext cx="5111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ndara" pitchFamily="34" charset="0"/>
                </a:rPr>
                <a:t>TLR4</a:t>
              </a:r>
              <a:endParaRPr lang="ru-RU" sz="1200" b="1">
                <a:latin typeface="Candara" pitchFamily="34" charset="0"/>
              </a:endParaRPr>
            </a:p>
          </p:txBody>
        </p:sp>
        <p:sp>
          <p:nvSpPr>
            <p:cNvPr id="45072" name="Text Box 25"/>
            <p:cNvSpPr txBox="1">
              <a:spLocks noChangeArrowheads="1"/>
            </p:cNvSpPr>
            <p:nvPr/>
          </p:nvSpPr>
          <p:spPr bwMode="auto">
            <a:xfrm>
              <a:off x="3508313" y="1563688"/>
              <a:ext cx="516063" cy="27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>
                  <a:latin typeface="Candara" pitchFamily="34" charset="0"/>
                </a:rPr>
                <a:t>РСВ</a:t>
              </a:r>
              <a:r>
                <a:rPr lang="en-US" sz="1200" b="1">
                  <a:latin typeface="Candara" pitchFamily="34" charset="0"/>
                </a:rPr>
                <a:t>-F</a:t>
              </a:r>
              <a:endParaRPr lang="ru-RU" sz="1200" b="1">
                <a:latin typeface="Candara" pitchFamily="34" charset="0"/>
              </a:endParaRPr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3501981" y="1856100"/>
              <a:ext cx="117409" cy="10656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3573895" y="2006548"/>
              <a:ext cx="221608" cy="115970"/>
            </a:xfrm>
            <a:custGeom>
              <a:avLst/>
              <a:gdLst>
                <a:gd name="T0" fmla="*/ 0 w 128"/>
                <a:gd name="T1" fmla="*/ 2147483647 h 75"/>
                <a:gd name="T2" fmla="*/ 2147483647 w 128"/>
                <a:gd name="T3" fmla="*/ 0 h 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75">
                  <a:moveTo>
                    <a:pt x="0" y="75"/>
                  </a:moveTo>
                  <a:lnTo>
                    <a:pt x="12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560686" y="1784010"/>
              <a:ext cx="162905" cy="114404"/>
            </a:xfrm>
            <a:custGeom>
              <a:avLst/>
              <a:gdLst>
                <a:gd name="T0" fmla="*/ 0 w 94"/>
                <a:gd name="T1" fmla="*/ 2147483647 h 74"/>
                <a:gd name="T2" fmla="*/ 2147483647 w 94"/>
                <a:gd name="T3" fmla="*/ 0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4" h="74">
                  <a:moveTo>
                    <a:pt x="0" y="74"/>
                  </a:moveTo>
                  <a:lnTo>
                    <a:pt x="9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45076" name="Group 47"/>
            <p:cNvGrpSpPr>
              <a:grpSpLocks/>
            </p:cNvGrpSpPr>
            <p:nvPr/>
          </p:nvGrpSpPr>
          <p:grpSpPr bwMode="auto">
            <a:xfrm>
              <a:off x="7788275" y="1773238"/>
              <a:ext cx="314325" cy="487362"/>
              <a:chOff x="1743" y="1979"/>
              <a:chExt cx="181" cy="317"/>
            </a:xfrm>
          </p:grpSpPr>
          <p:sp>
            <p:nvSpPr>
              <p:cNvPr id="36" name="AutoShape 48"/>
              <p:cNvSpPr>
                <a:spLocks noChangeArrowheads="1"/>
              </p:cNvSpPr>
              <p:nvPr/>
            </p:nvSpPr>
            <p:spPr bwMode="auto">
              <a:xfrm flipV="1">
                <a:off x="1743" y="1979"/>
                <a:ext cx="181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7" name="Rectangle 49"/>
              <p:cNvSpPr>
                <a:spLocks noChangeArrowheads="1"/>
              </p:cNvSpPr>
              <p:nvPr/>
            </p:nvSpPr>
            <p:spPr bwMode="auto">
              <a:xfrm>
                <a:off x="1811" y="2137"/>
                <a:ext cx="48" cy="15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45077" name="Text Box 50"/>
            <p:cNvSpPr txBox="1">
              <a:spLocks noChangeArrowheads="1"/>
            </p:cNvSpPr>
            <p:nvPr/>
          </p:nvSpPr>
          <p:spPr bwMode="auto">
            <a:xfrm>
              <a:off x="8143875" y="1841500"/>
              <a:ext cx="5889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ndara" pitchFamily="34" charset="0"/>
                </a:rPr>
                <a:t>IFNAR</a:t>
              </a:r>
              <a:endParaRPr lang="ru-RU" sz="1200" b="1">
                <a:latin typeface="Candara" pitchFamily="34" charset="0"/>
              </a:endParaRPr>
            </a:p>
          </p:txBody>
        </p:sp>
        <p:sp>
          <p:nvSpPr>
            <p:cNvPr id="39" name="Oval 51"/>
            <p:cNvSpPr>
              <a:spLocks noChangeArrowheads="1"/>
            </p:cNvSpPr>
            <p:nvPr/>
          </p:nvSpPr>
          <p:spPr bwMode="auto">
            <a:xfrm rot="-4015366">
              <a:off x="7559098" y="2204650"/>
              <a:ext cx="418434" cy="27297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" name="Oval 52"/>
            <p:cNvSpPr>
              <a:spLocks noChangeArrowheads="1"/>
            </p:cNvSpPr>
            <p:nvPr/>
          </p:nvSpPr>
          <p:spPr bwMode="auto">
            <a:xfrm>
              <a:off x="7906270" y="2193041"/>
              <a:ext cx="394786" cy="20843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7937090" y="1983041"/>
              <a:ext cx="245091" cy="114403"/>
            </a:xfrm>
            <a:custGeom>
              <a:avLst/>
              <a:gdLst>
                <a:gd name="T0" fmla="*/ 0 w 140"/>
                <a:gd name="T1" fmla="*/ 2147483647 h 75"/>
                <a:gd name="T2" fmla="*/ 2147483647 w 140"/>
                <a:gd name="T3" fmla="*/ 0 h 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75">
                  <a:moveTo>
                    <a:pt x="0" y="75"/>
                  </a:moveTo>
                  <a:lnTo>
                    <a:pt x="14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8102930" y="2470429"/>
              <a:ext cx="0" cy="49052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45082" name="Group 63"/>
            <p:cNvGrpSpPr>
              <a:grpSpLocks/>
            </p:cNvGrpSpPr>
            <p:nvPr/>
          </p:nvGrpSpPr>
          <p:grpSpPr bwMode="auto">
            <a:xfrm flipV="1">
              <a:off x="5576888" y="3100388"/>
              <a:ext cx="236537" cy="488950"/>
              <a:chOff x="5078" y="1071"/>
              <a:chExt cx="136" cy="318"/>
            </a:xfrm>
          </p:grpSpPr>
          <p:sp>
            <p:nvSpPr>
              <p:cNvPr id="47" name="Line 64"/>
              <p:cNvSpPr>
                <a:spLocks noChangeShapeType="1"/>
              </p:cNvSpPr>
              <p:nvPr/>
            </p:nvSpPr>
            <p:spPr bwMode="auto">
              <a:xfrm rot="-5400000">
                <a:off x="5146" y="1003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8" name="Line 65"/>
              <p:cNvSpPr>
                <a:spLocks noChangeShapeType="1"/>
              </p:cNvSpPr>
              <p:nvPr/>
            </p:nvSpPr>
            <p:spPr bwMode="auto">
              <a:xfrm>
                <a:off x="5145" y="1071"/>
                <a:ext cx="0" cy="31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45083" name="Group 71"/>
            <p:cNvGrpSpPr>
              <a:grpSpLocks/>
            </p:cNvGrpSpPr>
            <p:nvPr/>
          </p:nvGrpSpPr>
          <p:grpSpPr bwMode="auto">
            <a:xfrm>
              <a:off x="5535613" y="3519488"/>
              <a:ext cx="314325" cy="487362"/>
              <a:chOff x="1743" y="1979"/>
              <a:chExt cx="181" cy="317"/>
            </a:xfrm>
          </p:grpSpPr>
          <p:sp>
            <p:nvSpPr>
              <p:cNvPr id="53" name="AutoShape 72"/>
              <p:cNvSpPr>
                <a:spLocks noChangeArrowheads="1"/>
              </p:cNvSpPr>
              <p:nvPr/>
            </p:nvSpPr>
            <p:spPr bwMode="auto">
              <a:xfrm flipV="1">
                <a:off x="1743" y="1979"/>
                <a:ext cx="181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4" name="Rectangle 73"/>
              <p:cNvSpPr>
                <a:spLocks noChangeArrowheads="1"/>
              </p:cNvSpPr>
              <p:nvPr/>
            </p:nvSpPr>
            <p:spPr bwMode="auto">
              <a:xfrm>
                <a:off x="1811" y="2137"/>
                <a:ext cx="48" cy="15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45084" name="Group 74"/>
            <p:cNvGrpSpPr>
              <a:grpSpLocks/>
            </p:cNvGrpSpPr>
            <p:nvPr/>
          </p:nvGrpSpPr>
          <p:grpSpPr bwMode="auto">
            <a:xfrm>
              <a:off x="7113588" y="3519488"/>
              <a:ext cx="315912" cy="487362"/>
              <a:chOff x="1743" y="1979"/>
              <a:chExt cx="181" cy="317"/>
            </a:xfrm>
          </p:grpSpPr>
          <p:sp>
            <p:nvSpPr>
              <p:cNvPr id="56" name="AutoShape 75"/>
              <p:cNvSpPr>
                <a:spLocks noChangeArrowheads="1"/>
              </p:cNvSpPr>
              <p:nvPr/>
            </p:nvSpPr>
            <p:spPr bwMode="auto">
              <a:xfrm flipV="1">
                <a:off x="1743" y="1979"/>
                <a:ext cx="181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7" name="Rectangle 76"/>
              <p:cNvSpPr>
                <a:spLocks noChangeArrowheads="1"/>
              </p:cNvSpPr>
              <p:nvPr/>
            </p:nvSpPr>
            <p:spPr bwMode="auto">
              <a:xfrm>
                <a:off x="1811" y="2137"/>
                <a:ext cx="45" cy="15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45085" name="Text Box 77"/>
            <p:cNvSpPr txBox="1">
              <a:spLocks noChangeArrowheads="1"/>
            </p:cNvSpPr>
            <p:nvPr/>
          </p:nvSpPr>
          <p:spPr bwMode="auto">
            <a:xfrm>
              <a:off x="7327900" y="3729038"/>
              <a:ext cx="6223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ndara" pitchFamily="34" charset="0"/>
                </a:rPr>
                <a:t>TLR7/9</a:t>
              </a:r>
              <a:endParaRPr lang="ru-RU" sz="1200" b="1">
                <a:latin typeface="Candara" pitchFamily="34" charset="0"/>
              </a:endParaRPr>
            </a:p>
          </p:txBody>
        </p:sp>
        <p:sp>
          <p:nvSpPr>
            <p:cNvPr id="59" name="Freeform 78"/>
            <p:cNvSpPr>
              <a:spLocks/>
            </p:cNvSpPr>
            <p:nvPr/>
          </p:nvSpPr>
          <p:spPr bwMode="auto">
            <a:xfrm>
              <a:off x="5691651" y="4078341"/>
              <a:ext cx="2935" cy="954404"/>
            </a:xfrm>
            <a:custGeom>
              <a:avLst/>
              <a:gdLst>
                <a:gd name="T0" fmla="*/ 0 w 1"/>
                <a:gd name="T1" fmla="*/ 0 h 211"/>
                <a:gd name="T2" fmla="*/ 0 w 1"/>
                <a:gd name="T3" fmla="*/ 2147483647 h 2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11">
                  <a:moveTo>
                    <a:pt x="0" y="0"/>
                  </a:moveTo>
                  <a:lnTo>
                    <a:pt x="0" y="21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45087" name="Group 79"/>
            <p:cNvGrpSpPr>
              <a:grpSpLocks/>
            </p:cNvGrpSpPr>
            <p:nvPr/>
          </p:nvGrpSpPr>
          <p:grpSpPr bwMode="auto">
            <a:xfrm>
              <a:off x="5576888" y="5403850"/>
              <a:ext cx="236537" cy="490538"/>
              <a:chOff x="5078" y="1071"/>
              <a:chExt cx="136" cy="318"/>
            </a:xfrm>
          </p:grpSpPr>
          <p:sp>
            <p:nvSpPr>
              <p:cNvPr id="61" name="Line 80"/>
              <p:cNvSpPr>
                <a:spLocks noChangeShapeType="1"/>
              </p:cNvSpPr>
              <p:nvPr/>
            </p:nvSpPr>
            <p:spPr bwMode="auto">
              <a:xfrm rot="-5400000">
                <a:off x="5146" y="1003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2" name="Line 81"/>
              <p:cNvSpPr>
                <a:spLocks noChangeShapeType="1"/>
              </p:cNvSpPr>
              <p:nvPr/>
            </p:nvSpPr>
            <p:spPr bwMode="auto">
              <a:xfrm>
                <a:off x="5145" y="1071"/>
                <a:ext cx="0" cy="31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8" name="Oval 87"/>
            <p:cNvSpPr>
              <a:spLocks noChangeArrowheads="1"/>
            </p:cNvSpPr>
            <p:nvPr/>
          </p:nvSpPr>
          <p:spPr bwMode="auto">
            <a:xfrm>
              <a:off x="5377583" y="5054686"/>
              <a:ext cx="631071" cy="280522"/>
            </a:xfrm>
            <a:prstGeom prst="ellipse">
              <a:avLst/>
            </a:prstGeom>
            <a:gradFill rotWithShape="1">
              <a:gsLst>
                <a:gs pos="0">
                  <a:srgbClr val="FFDDEE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9" name="Freeform 89"/>
            <p:cNvSpPr>
              <a:spLocks/>
            </p:cNvSpPr>
            <p:nvPr/>
          </p:nvSpPr>
          <p:spPr bwMode="auto">
            <a:xfrm>
              <a:off x="5725406" y="4067371"/>
              <a:ext cx="1372212" cy="902687"/>
            </a:xfrm>
            <a:custGeom>
              <a:avLst/>
              <a:gdLst>
                <a:gd name="T0" fmla="*/ 0 w 787"/>
                <a:gd name="T1" fmla="*/ 0 h 587"/>
                <a:gd name="T2" fmla="*/ 2147483647 w 787"/>
                <a:gd name="T3" fmla="*/ 2147483647 h 5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7" h="587">
                  <a:moveTo>
                    <a:pt x="0" y="0"/>
                  </a:moveTo>
                  <a:lnTo>
                    <a:pt x="787" y="58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7012497" y="4990431"/>
              <a:ext cx="343420" cy="327538"/>
            </a:xfrm>
            <a:custGeom>
              <a:avLst/>
              <a:gdLst>
                <a:gd name="T0" fmla="*/ 2147483647 w 198"/>
                <a:gd name="T1" fmla="*/ 2147483647 h 212"/>
                <a:gd name="T2" fmla="*/ 2147483647 w 198"/>
                <a:gd name="T3" fmla="*/ 2147483647 h 212"/>
                <a:gd name="T4" fmla="*/ 2147483647 w 198"/>
                <a:gd name="T5" fmla="*/ 2147483647 h 212"/>
                <a:gd name="T6" fmla="*/ 2147483647 w 198"/>
                <a:gd name="T7" fmla="*/ 2147483647 h 212"/>
                <a:gd name="T8" fmla="*/ 2147483647 w 198"/>
                <a:gd name="T9" fmla="*/ 2147483647 h 212"/>
                <a:gd name="T10" fmla="*/ 2147483647 w 198"/>
                <a:gd name="T11" fmla="*/ 2147483647 h 212"/>
                <a:gd name="T12" fmla="*/ 2147483647 w 198"/>
                <a:gd name="T13" fmla="*/ 2147483647 h 212"/>
                <a:gd name="T14" fmla="*/ 2147483647 w 198"/>
                <a:gd name="T15" fmla="*/ 2147483647 h 2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" h="212">
                  <a:moveTo>
                    <a:pt x="40" y="185"/>
                  </a:moveTo>
                  <a:cubicBezTo>
                    <a:pt x="13" y="171"/>
                    <a:pt x="4" y="135"/>
                    <a:pt x="4" y="109"/>
                  </a:cubicBezTo>
                  <a:cubicBezTo>
                    <a:pt x="0" y="85"/>
                    <a:pt x="2" y="54"/>
                    <a:pt x="26" y="40"/>
                  </a:cubicBezTo>
                  <a:cubicBezTo>
                    <a:pt x="50" y="26"/>
                    <a:pt x="96" y="0"/>
                    <a:pt x="148" y="23"/>
                  </a:cubicBezTo>
                  <a:cubicBezTo>
                    <a:pt x="159" y="30"/>
                    <a:pt x="167" y="42"/>
                    <a:pt x="178" y="49"/>
                  </a:cubicBezTo>
                  <a:cubicBezTo>
                    <a:pt x="198" y="80"/>
                    <a:pt x="188" y="129"/>
                    <a:pt x="178" y="163"/>
                  </a:cubicBezTo>
                  <a:cubicBezTo>
                    <a:pt x="167" y="186"/>
                    <a:pt x="145" y="204"/>
                    <a:pt x="122" y="208"/>
                  </a:cubicBezTo>
                  <a:cubicBezTo>
                    <a:pt x="99" y="212"/>
                    <a:pt x="57" y="190"/>
                    <a:pt x="40" y="18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7285472" y="5010805"/>
              <a:ext cx="314068" cy="324403"/>
            </a:xfrm>
            <a:custGeom>
              <a:avLst/>
              <a:gdLst>
                <a:gd name="T0" fmla="*/ 2147483647 w 181"/>
                <a:gd name="T1" fmla="*/ 2147483647 h 211"/>
                <a:gd name="T2" fmla="*/ 2147483647 w 181"/>
                <a:gd name="T3" fmla="*/ 2147483647 h 211"/>
                <a:gd name="T4" fmla="*/ 2147483647 w 181"/>
                <a:gd name="T5" fmla="*/ 2147483647 h 211"/>
                <a:gd name="T6" fmla="*/ 2147483647 w 181"/>
                <a:gd name="T7" fmla="*/ 2147483647 h 211"/>
                <a:gd name="T8" fmla="*/ 2147483647 w 181"/>
                <a:gd name="T9" fmla="*/ 2147483647 h 211"/>
                <a:gd name="T10" fmla="*/ 2147483647 w 181"/>
                <a:gd name="T11" fmla="*/ 2147483647 h 211"/>
                <a:gd name="T12" fmla="*/ 2147483647 w 181"/>
                <a:gd name="T13" fmla="*/ 2147483647 h 211"/>
                <a:gd name="T14" fmla="*/ 2147483647 w 181"/>
                <a:gd name="T15" fmla="*/ 2147483647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1" h="211">
                  <a:moveTo>
                    <a:pt x="29" y="192"/>
                  </a:moveTo>
                  <a:cubicBezTo>
                    <a:pt x="2" y="178"/>
                    <a:pt x="4" y="135"/>
                    <a:pt x="4" y="109"/>
                  </a:cubicBezTo>
                  <a:cubicBezTo>
                    <a:pt x="0" y="85"/>
                    <a:pt x="13" y="37"/>
                    <a:pt x="31" y="20"/>
                  </a:cubicBezTo>
                  <a:cubicBezTo>
                    <a:pt x="49" y="3"/>
                    <a:pt x="93" y="0"/>
                    <a:pt x="115" y="4"/>
                  </a:cubicBezTo>
                  <a:cubicBezTo>
                    <a:pt x="145" y="10"/>
                    <a:pt x="150" y="35"/>
                    <a:pt x="161" y="42"/>
                  </a:cubicBezTo>
                  <a:cubicBezTo>
                    <a:pt x="181" y="73"/>
                    <a:pt x="163" y="130"/>
                    <a:pt x="153" y="164"/>
                  </a:cubicBezTo>
                  <a:cubicBezTo>
                    <a:pt x="142" y="187"/>
                    <a:pt x="120" y="201"/>
                    <a:pt x="99" y="206"/>
                  </a:cubicBezTo>
                  <a:cubicBezTo>
                    <a:pt x="78" y="211"/>
                    <a:pt x="44" y="195"/>
                    <a:pt x="29" y="19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2" name="Freeform 93"/>
            <p:cNvSpPr>
              <a:spLocks/>
            </p:cNvSpPr>
            <p:nvPr/>
          </p:nvSpPr>
          <p:spPr bwMode="auto">
            <a:xfrm>
              <a:off x="7270796" y="4078341"/>
              <a:ext cx="1468" cy="916792"/>
            </a:xfrm>
            <a:custGeom>
              <a:avLst/>
              <a:gdLst>
                <a:gd name="T0" fmla="*/ 0 w 1"/>
                <a:gd name="T1" fmla="*/ 0 h 211"/>
                <a:gd name="T2" fmla="*/ 0 w 1"/>
                <a:gd name="T3" fmla="*/ 2147483647 h 2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11">
                  <a:moveTo>
                    <a:pt x="0" y="0"/>
                  </a:moveTo>
                  <a:lnTo>
                    <a:pt x="0" y="21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45093" name="Group 94"/>
            <p:cNvGrpSpPr>
              <a:grpSpLocks/>
            </p:cNvGrpSpPr>
            <p:nvPr/>
          </p:nvGrpSpPr>
          <p:grpSpPr bwMode="auto">
            <a:xfrm rot="-5400000">
              <a:off x="7732713" y="4973638"/>
              <a:ext cx="209550" cy="374650"/>
              <a:chOff x="5078" y="1071"/>
              <a:chExt cx="136" cy="318"/>
            </a:xfrm>
          </p:grpSpPr>
          <p:sp>
            <p:nvSpPr>
              <p:cNvPr id="74" name="Line 95"/>
              <p:cNvSpPr>
                <a:spLocks noChangeShapeType="1"/>
              </p:cNvSpPr>
              <p:nvPr/>
            </p:nvSpPr>
            <p:spPr bwMode="auto">
              <a:xfrm rot="-5400000">
                <a:off x="5146" y="1002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75" name="Line 96"/>
              <p:cNvSpPr>
                <a:spLocks noChangeShapeType="1"/>
              </p:cNvSpPr>
              <p:nvPr/>
            </p:nvSpPr>
            <p:spPr bwMode="auto">
              <a:xfrm>
                <a:off x="5145" y="1070"/>
                <a:ext cx="0" cy="31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45094" name="Text Box 97"/>
            <p:cNvSpPr txBox="1">
              <a:spLocks noChangeArrowheads="1"/>
            </p:cNvSpPr>
            <p:nvPr/>
          </p:nvSpPr>
          <p:spPr bwMode="auto">
            <a:xfrm>
              <a:off x="8243430" y="5019675"/>
              <a:ext cx="683540" cy="27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>
                  <a:latin typeface="Candara" pitchFamily="34" charset="0"/>
                </a:rPr>
                <a:t>РСВ</a:t>
              </a:r>
              <a:r>
                <a:rPr lang="en-US" sz="1200" b="1">
                  <a:latin typeface="Candara" pitchFamily="34" charset="0"/>
                </a:rPr>
                <a:t>-NS2</a:t>
              </a:r>
              <a:endParaRPr lang="ru-RU" sz="1200" b="1">
                <a:latin typeface="Candara" pitchFamily="34" charset="0"/>
              </a:endParaRPr>
            </a:p>
          </p:txBody>
        </p:sp>
        <p:sp>
          <p:nvSpPr>
            <p:cNvPr id="77" name="Oval 98"/>
            <p:cNvSpPr>
              <a:spLocks noChangeArrowheads="1"/>
            </p:cNvSpPr>
            <p:nvPr/>
          </p:nvSpPr>
          <p:spPr bwMode="auto">
            <a:xfrm>
              <a:off x="8064772" y="5107969"/>
              <a:ext cx="118876" cy="1050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5096" name="Text Box 99"/>
            <p:cNvSpPr txBox="1">
              <a:spLocks noChangeArrowheads="1"/>
            </p:cNvSpPr>
            <p:nvPr/>
          </p:nvSpPr>
          <p:spPr bwMode="auto">
            <a:xfrm>
              <a:off x="2818928" y="3211513"/>
              <a:ext cx="794696" cy="27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>
                  <a:latin typeface="Candara" pitchFamily="34" charset="0"/>
                </a:rPr>
                <a:t>Эндосома</a:t>
              </a:r>
            </a:p>
          </p:txBody>
        </p:sp>
        <p:sp>
          <p:nvSpPr>
            <p:cNvPr id="84" name="Oval 38"/>
            <p:cNvSpPr>
              <a:spLocks noChangeArrowheads="1"/>
            </p:cNvSpPr>
            <p:nvPr/>
          </p:nvSpPr>
          <p:spPr bwMode="auto">
            <a:xfrm>
              <a:off x="2254515" y="5864910"/>
              <a:ext cx="474038" cy="27582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5098" name="Text Box 53"/>
            <p:cNvSpPr txBox="1">
              <a:spLocks noChangeArrowheads="1"/>
            </p:cNvSpPr>
            <p:nvPr/>
          </p:nvSpPr>
          <p:spPr bwMode="auto">
            <a:xfrm>
              <a:off x="7848600" y="2163763"/>
              <a:ext cx="5175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ndara" pitchFamily="34" charset="0"/>
                </a:rPr>
                <a:t>STAT</a:t>
              </a:r>
              <a:endParaRPr lang="ru-RU" sz="1200" b="1">
                <a:latin typeface="Candara" pitchFamily="34" charset="0"/>
              </a:endParaRPr>
            </a:p>
          </p:txBody>
        </p:sp>
        <p:sp>
          <p:nvSpPr>
            <p:cNvPr id="45099" name="Text Box 54"/>
            <p:cNvSpPr txBox="1">
              <a:spLocks noChangeArrowheads="1"/>
            </p:cNvSpPr>
            <p:nvPr/>
          </p:nvSpPr>
          <p:spPr bwMode="auto">
            <a:xfrm>
              <a:off x="7545388" y="2217738"/>
              <a:ext cx="43021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ndara" pitchFamily="34" charset="0"/>
                </a:rPr>
                <a:t>JAK</a:t>
              </a:r>
              <a:endParaRPr lang="ru-RU" sz="1200" b="1">
                <a:latin typeface="Candara" pitchFamily="34" charset="0"/>
              </a:endParaRPr>
            </a:p>
          </p:txBody>
        </p:sp>
        <p:sp>
          <p:nvSpPr>
            <p:cNvPr id="93" name="Line 56"/>
            <p:cNvSpPr>
              <a:spLocks noChangeShapeType="1"/>
            </p:cNvSpPr>
            <p:nvPr/>
          </p:nvSpPr>
          <p:spPr bwMode="auto">
            <a:xfrm rot="16200000">
              <a:off x="8105131" y="2352286"/>
              <a:ext cx="0" cy="23628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5101" name="Text Box 92"/>
            <p:cNvSpPr txBox="1">
              <a:spLocks noChangeArrowheads="1"/>
            </p:cNvSpPr>
            <p:nvPr/>
          </p:nvSpPr>
          <p:spPr bwMode="auto">
            <a:xfrm>
              <a:off x="7016750" y="5010150"/>
              <a:ext cx="5730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ndara" pitchFamily="34" charset="0"/>
                </a:rPr>
                <a:t>NF-</a:t>
              </a:r>
              <a:r>
                <a:rPr lang="en-US" sz="1200" b="1">
                  <a:latin typeface="Candara" pitchFamily="34" charset="0"/>
                  <a:sym typeface="Symbol" pitchFamily="18" charset="2"/>
                </a:rPr>
                <a:t></a:t>
              </a:r>
              <a:r>
                <a:rPr lang="en-US" sz="1200" b="1">
                  <a:latin typeface="Candara" pitchFamily="34" charset="0"/>
                </a:rPr>
                <a:t>B</a:t>
              </a:r>
              <a:endParaRPr lang="ru-RU" sz="1200" b="1">
                <a:latin typeface="Candara" pitchFamily="34" charset="0"/>
              </a:endParaRPr>
            </a:p>
          </p:txBody>
        </p:sp>
        <p:sp>
          <p:nvSpPr>
            <p:cNvPr id="45102" name="Text Box 88"/>
            <p:cNvSpPr txBox="1">
              <a:spLocks noChangeArrowheads="1"/>
            </p:cNvSpPr>
            <p:nvPr/>
          </p:nvSpPr>
          <p:spPr bwMode="auto">
            <a:xfrm>
              <a:off x="5457825" y="5056188"/>
              <a:ext cx="4635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ndara" pitchFamily="34" charset="0"/>
                </a:rPr>
                <a:t>IRF3</a:t>
              </a:r>
              <a:endParaRPr lang="ru-RU" sz="1200" b="1">
                <a:latin typeface="Candara" pitchFamily="34" charset="0"/>
              </a:endParaRPr>
            </a:p>
          </p:txBody>
        </p:sp>
        <p:grpSp>
          <p:nvGrpSpPr>
            <p:cNvPr id="45103" name="Group 122"/>
            <p:cNvGrpSpPr>
              <a:grpSpLocks/>
            </p:cNvGrpSpPr>
            <p:nvPr/>
          </p:nvGrpSpPr>
          <p:grpSpPr bwMode="auto">
            <a:xfrm>
              <a:off x="1808163" y="5373685"/>
              <a:ext cx="938213" cy="904874"/>
              <a:chOff x="1139" y="3431"/>
              <a:chExt cx="591" cy="570"/>
            </a:xfrm>
          </p:grpSpPr>
          <p:sp>
            <p:nvSpPr>
              <p:cNvPr id="82" name="Freeform 34"/>
              <p:cNvSpPr>
                <a:spLocks/>
              </p:cNvSpPr>
              <p:nvPr/>
            </p:nvSpPr>
            <p:spPr bwMode="auto">
              <a:xfrm>
                <a:off x="1396" y="3431"/>
                <a:ext cx="1" cy="205"/>
              </a:xfrm>
              <a:custGeom>
                <a:avLst/>
                <a:gdLst>
                  <a:gd name="T0" fmla="*/ 0 w 1"/>
                  <a:gd name="T1" fmla="*/ 0 h 211"/>
                  <a:gd name="T2" fmla="*/ 0 w 1"/>
                  <a:gd name="T3" fmla="*/ 2147483647 h 2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11">
                    <a:moveTo>
                      <a:pt x="0" y="0"/>
                    </a:moveTo>
                    <a:lnTo>
                      <a:pt x="0" y="211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Candara" pitchFamily="34" charset="0"/>
                  <a:cs typeface="+mn-cs"/>
                </a:endParaRPr>
              </a:p>
            </p:txBody>
          </p:sp>
          <p:grpSp>
            <p:nvGrpSpPr>
              <p:cNvPr id="45139" name="Group 35"/>
              <p:cNvGrpSpPr>
                <a:grpSpLocks/>
              </p:cNvGrpSpPr>
              <p:nvPr/>
            </p:nvGrpSpPr>
            <p:grpSpPr bwMode="auto">
              <a:xfrm>
                <a:off x="1298" y="3520"/>
                <a:ext cx="198" cy="306"/>
                <a:chOff x="1743" y="1979"/>
                <a:chExt cx="181" cy="317"/>
              </a:xfrm>
            </p:grpSpPr>
            <p:sp>
              <p:nvSpPr>
                <p:cNvPr id="87" name="AutoShape 36"/>
                <p:cNvSpPr>
                  <a:spLocks noChangeArrowheads="1"/>
                </p:cNvSpPr>
                <p:nvPr/>
              </p:nvSpPr>
              <p:spPr bwMode="auto">
                <a:xfrm flipV="1">
                  <a:off x="1743" y="1979"/>
                  <a:ext cx="181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5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rot="10800000" wrap="none" anchor="ctr"/>
                <a:lstStyle/>
                <a:p>
                  <a:pPr algn="ctr" eaLnBrk="0" hangingPunct="0">
                    <a:defRPr/>
                  </a:pPr>
                  <a:endParaRPr lang="ru-RU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ndara" pitchFamily="34" charset="0"/>
                    <a:cs typeface="+mn-cs"/>
                  </a:endParaRPr>
                </a:p>
              </p:txBody>
            </p:sp>
            <p:sp>
              <p:nvSpPr>
                <p:cNvPr id="88" name="Rectangle 37"/>
                <p:cNvSpPr>
                  <a:spLocks noChangeArrowheads="1"/>
                </p:cNvSpPr>
                <p:nvPr/>
              </p:nvSpPr>
              <p:spPr bwMode="auto">
                <a:xfrm>
                  <a:off x="1811" y="2138"/>
                  <a:ext cx="48" cy="15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ru-RU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ndara" pitchFamily="34" charset="0"/>
                    <a:cs typeface="+mn-cs"/>
                  </a:endParaRPr>
                </a:p>
              </p:txBody>
            </p:sp>
          </p:grpSp>
          <p:sp>
            <p:nvSpPr>
              <p:cNvPr id="45140" name="Text Box 40"/>
              <p:cNvSpPr txBox="1">
                <a:spLocks noChangeArrowheads="1"/>
              </p:cNvSpPr>
              <p:nvPr/>
            </p:nvSpPr>
            <p:spPr bwMode="auto">
              <a:xfrm>
                <a:off x="1139" y="3827"/>
                <a:ext cx="31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>
                    <a:latin typeface="Candara" pitchFamily="34" charset="0"/>
                  </a:rPr>
                  <a:t>RIG-I</a:t>
                </a:r>
                <a:endParaRPr lang="ru-RU" sz="1200" b="1">
                  <a:latin typeface="Candara" pitchFamily="34" charset="0"/>
                </a:endParaRPr>
              </a:p>
            </p:txBody>
          </p:sp>
          <p:sp>
            <p:nvSpPr>
              <p:cNvPr id="45141" name="Text Box 39"/>
              <p:cNvSpPr txBox="1">
                <a:spLocks noChangeArrowheads="1"/>
              </p:cNvSpPr>
              <p:nvPr/>
            </p:nvSpPr>
            <p:spPr bwMode="auto">
              <a:xfrm>
                <a:off x="1428" y="3723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>
                    <a:latin typeface="Candara" pitchFamily="34" charset="0"/>
                  </a:rPr>
                  <a:t>IPS-1</a:t>
                </a:r>
                <a:endParaRPr lang="ru-RU" sz="1200" b="1">
                  <a:latin typeface="Candara" pitchFamily="34" charset="0"/>
                </a:endParaRPr>
              </a:p>
            </p:txBody>
          </p:sp>
        </p:grpSp>
        <p:grpSp>
          <p:nvGrpSpPr>
            <p:cNvPr id="45104" name="Group 126"/>
            <p:cNvGrpSpPr>
              <a:grpSpLocks/>
            </p:cNvGrpSpPr>
            <p:nvPr/>
          </p:nvGrpSpPr>
          <p:grpSpPr bwMode="auto">
            <a:xfrm>
              <a:off x="2119313" y="1411288"/>
              <a:ext cx="792162" cy="849312"/>
              <a:chOff x="1335" y="935"/>
              <a:chExt cx="499" cy="535"/>
            </a:xfrm>
          </p:grpSpPr>
          <p:grpSp>
            <p:nvGrpSpPr>
              <p:cNvPr id="45131" name="Group 15"/>
              <p:cNvGrpSpPr>
                <a:grpSpLocks/>
              </p:cNvGrpSpPr>
              <p:nvPr/>
            </p:nvGrpSpPr>
            <p:grpSpPr bwMode="auto">
              <a:xfrm>
                <a:off x="1500" y="1163"/>
                <a:ext cx="198" cy="307"/>
                <a:chOff x="1743" y="1979"/>
                <a:chExt cx="181" cy="317"/>
              </a:xfrm>
            </p:grpSpPr>
            <p:sp>
              <p:nvSpPr>
                <p:cNvPr id="31" name="AutoShape 16"/>
                <p:cNvSpPr>
                  <a:spLocks noChangeArrowheads="1"/>
                </p:cNvSpPr>
                <p:nvPr/>
              </p:nvSpPr>
              <p:spPr bwMode="auto">
                <a:xfrm flipV="1">
                  <a:off x="1744" y="1979"/>
                  <a:ext cx="181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5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rot="10800000" wrap="none" anchor="ctr"/>
                <a:lstStyle/>
                <a:p>
                  <a:pPr algn="ctr" eaLnBrk="0" hangingPunct="0">
                    <a:defRPr/>
                  </a:pPr>
                  <a:endParaRPr lang="ru-RU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32" name="Rectangle 17"/>
                <p:cNvSpPr>
                  <a:spLocks noChangeArrowheads="1"/>
                </p:cNvSpPr>
                <p:nvPr/>
              </p:nvSpPr>
              <p:spPr bwMode="auto">
                <a:xfrm>
                  <a:off x="1811" y="2137"/>
                  <a:ext cx="48" cy="159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ru-RU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endParaRPr>
                </a:p>
              </p:txBody>
            </p:sp>
          </p:grp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600" y="1310"/>
                <a:ext cx="141" cy="73"/>
              </a:xfrm>
              <a:custGeom>
                <a:avLst/>
                <a:gdLst>
                  <a:gd name="T0" fmla="*/ 0 w 128"/>
                  <a:gd name="T1" fmla="*/ 2147483647 h 75"/>
                  <a:gd name="T2" fmla="*/ 2147483647 w 128"/>
                  <a:gd name="T3" fmla="*/ 0 h 7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8" h="75">
                    <a:moveTo>
                      <a:pt x="0" y="75"/>
                    </a:moveTo>
                    <a:lnTo>
                      <a:pt x="12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pic>
            <p:nvPicPr>
              <p:cNvPr id="45134" name="Picture 113" descr="76_28 копия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35" y="935"/>
                <a:ext cx="499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5129" name="Picture 116" descr="76_28 копия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7013" y="3427413"/>
              <a:ext cx="7921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127" name="Picture 119" descr="76_28 копия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30388" y="4818063"/>
              <a:ext cx="7921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107" name="Group 137"/>
            <p:cNvGrpSpPr>
              <a:grpSpLocks/>
            </p:cNvGrpSpPr>
            <p:nvPr/>
          </p:nvGrpSpPr>
          <p:grpSpPr bwMode="auto">
            <a:xfrm>
              <a:off x="5143500" y="5661025"/>
              <a:ext cx="1152525" cy="503238"/>
              <a:chOff x="3240" y="3612"/>
              <a:chExt cx="726" cy="317"/>
            </a:xfrm>
          </p:grpSpPr>
          <p:sp>
            <p:nvSpPr>
              <p:cNvPr id="75911" name="AutoShape 135"/>
              <p:cNvSpPr>
                <a:spLocks noChangeArrowheads="1"/>
              </p:cNvSpPr>
              <p:nvPr/>
            </p:nvSpPr>
            <p:spPr bwMode="auto">
              <a:xfrm>
                <a:off x="3240" y="3612"/>
                <a:ext cx="726" cy="31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4" name="Oval 83"/>
              <p:cNvSpPr>
                <a:spLocks noChangeArrowheads="1"/>
              </p:cNvSpPr>
              <p:nvPr/>
            </p:nvSpPr>
            <p:spPr bwMode="auto">
              <a:xfrm>
                <a:off x="3322" y="3672"/>
                <a:ext cx="80" cy="6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5" name="Text Box 84"/>
              <p:cNvSpPr txBox="1">
                <a:spLocks noChangeArrowheads="1"/>
              </p:cNvSpPr>
              <p:nvPr/>
            </p:nvSpPr>
            <p:spPr bwMode="auto">
              <a:xfrm>
                <a:off x="3460" y="3616"/>
                <a:ext cx="418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ndara" pitchFamily="34" charset="0"/>
                  </a:rPr>
                  <a:t>РСВ</a:t>
                </a:r>
                <a:r>
                  <a:rPr lang="en-US" sz="12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ndara" pitchFamily="34" charset="0"/>
                  </a:rPr>
                  <a:t>-NS1</a:t>
                </a:r>
                <a:endParaRPr 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ndara" pitchFamily="34" charset="0"/>
                </a:endParaRPr>
              </a:p>
            </p:txBody>
          </p:sp>
          <p:sp>
            <p:nvSpPr>
              <p:cNvPr id="66" name="Text Box 85"/>
              <p:cNvSpPr txBox="1">
                <a:spLocks noChangeArrowheads="1"/>
              </p:cNvSpPr>
              <p:nvPr/>
            </p:nvSpPr>
            <p:spPr bwMode="auto">
              <a:xfrm>
                <a:off x="3455" y="3748"/>
                <a:ext cx="431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ndara" pitchFamily="34" charset="0"/>
                  </a:rPr>
                  <a:t>РСВ</a:t>
                </a:r>
                <a:r>
                  <a:rPr lang="en-US" sz="12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ndara" pitchFamily="34" charset="0"/>
                  </a:rPr>
                  <a:t>-NS2</a:t>
                </a:r>
                <a:endParaRPr 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ndara" pitchFamily="34" charset="0"/>
                </a:endParaRPr>
              </a:p>
            </p:txBody>
          </p:sp>
          <p:sp>
            <p:nvSpPr>
              <p:cNvPr id="67" name="Oval 86"/>
              <p:cNvSpPr>
                <a:spLocks noChangeArrowheads="1"/>
              </p:cNvSpPr>
              <p:nvPr/>
            </p:nvSpPr>
            <p:spPr bwMode="auto">
              <a:xfrm>
                <a:off x="3322" y="3803"/>
                <a:ext cx="80" cy="6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45108" name="Group 140"/>
            <p:cNvGrpSpPr>
              <a:grpSpLocks/>
            </p:cNvGrpSpPr>
            <p:nvPr/>
          </p:nvGrpSpPr>
          <p:grpSpPr bwMode="auto">
            <a:xfrm>
              <a:off x="5143500" y="2924175"/>
              <a:ext cx="1081088" cy="287338"/>
              <a:chOff x="3285" y="2115"/>
              <a:chExt cx="681" cy="181"/>
            </a:xfrm>
          </p:grpSpPr>
          <p:sp>
            <p:nvSpPr>
              <p:cNvPr id="75914" name="AutoShape 138"/>
              <p:cNvSpPr>
                <a:spLocks noChangeArrowheads="1"/>
              </p:cNvSpPr>
              <p:nvPr/>
            </p:nvSpPr>
            <p:spPr bwMode="auto">
              <a:xfrm>
                <a:off x="3285" y="2115"/>
                <a:ext cx="680" cy="18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" name="Oval 69"/>
              <p:cNvSpPr>
                <a:spLocks noChangeArrowheads="1"/>
              </p:cNvSpPr>
              <p:nvPr/>
            </p:nvSpPr>
            <p:spPr bwMode="auto">
              <a:xfrm>
                <a:off x="3376" y="2171"/>
                <a:ext cx="74" cy="6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5121" name="Text Box 70"/>
              <p:cNvSpPr txBox="1">
                <a:spLocks noChangeArrowheads="1"/>
              </p:cNvSpPr>
              <p:nvPr/>
            </p:nvSpPr>
            <p:spPr bwMode="auto">
              <a:xfrm>
                <a:off x="3463" y="2115"/>
                <a:ext cx="431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200" b="1">
                    <a:latin typeface="Candara" pitchFamily="34" charset="0"/>
                  </a:rPr>
                  <a:t>РСВ</a:t>
                </a:r>
                <a:r>
                  <a:rPr lang="en-US" sz="1200" b="1">
                    <a:latin typeface="Candara" pitchFamily="34" charset="0"/>
                  </a:rPr>
                  <a:t>-NS2</a:t>
                </a:r>
                <a:endParaRPr lang="ru-RU" sz="1200" b="1">
                  <a:latin typeface="Candara" pitchFamily="34" charset="0"/>
                </a:endParaRPr>
              </a:p>
            </p:txBody>
          </p:sp>
        </p:grpSp>
        <p:grpSp>
          <p:nvGrpSpPr>
            <p:cNvPr id="45109" name="Group 141"/>
            <p:cNvGrpSpPr>
              <a:grpSpLocks/>
            </p:cNvGrpSpPr>
            <p:nvPr/>
          </p:nvGrpSpPr>
          <p:grpSpPr bwMode="auto">
            <a:xfrm>
              <a:off x="7519988" y="2924175"/>
              <a:ext cx="1081087" cy="287338"/>
              <a:chOff x="4782" y="2115"/>
              <a:chExt cx="681" cy="181"/>
            </a:xfrm>
          </p:grpSpPr>
          <p:sp>
            <p:nvSpPr>
              <p:cNvPr id="75915" name="AutoShape 139"/>
              <p:cNvSpPr>
                <a:spLocks noChangeArrowheads="1"/>
              </p:cNvSpPr>
              <p:nvPr/>
            </p:nvSpPr>
            <p:spPr bwMode="auto">
              <a:xfrm>
                <a:off x="4782" y="2115"/>
                <a:ext cx="680" cy="18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" name="Oval 61"/>
              <p:cNvSpPr>
                <a:spLocks noChangeArrowheads="1"/>
              </p:cNvSpPr>
              <p:nvPr/>
            </p:nvSpPr>
            <p:spPr bwMode="auto">
              <a:xfrm>
                <a:off x="4857" y="2179"/>
                <a:ext cx="74" cy="6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5118" name="Text Box 62"/>
              <p:cNvSpPr txBox="1">
                <a:spLocks noChangeArrowheads="1"/>
              </p:cNvSpPr>
              <p:nvPr/>
            </p:nvSpPr>
            <p:spPr bwMode="auto">
              <a:xfrm>
                <a:off x="4944" y="2123"/>
                <a:ext cx="431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200" b="1">
                    <a:latin typeface="Candara" pitchFamily="34" charset="0"/>
                  </a:rPr>
                  <a:t>РСВ</a:t>
                </a:r>
                <a:r>
                  <a:rPr lang="en-US" sz="1200" b="1">
                    <a:latin typeface="Candara" pitchFamily="34" charset="0"/>
                  </a:rPr>
                  <a:t>-NS2</a:t>
                </a:r>
                <a:endParaRPr lang="ru-RU" sz="1200" b="1">
                  <a:latin typeface="Candara" pitchFamily="34" charset="0"/>
                </a:endParaRPr>
              </a:p>
            </p:txBody>
          </p:sp>
        </p:grpSp>
        <p:grpSp>
          <p:nvGrpSpPr>
            <p:cNvPr id="45110" name="Group 94"/>
            <p:cNvGrpSpPr>
              <a:grpSpLocks/>
            </p:cNvGrpSpPr>
            <p:nvPr/>
          </p:nvGrpSpPr>
          <p:grpSpPr bwMode="auto">
            <a:xfrm rot="-5400000">
              <a:off x="4851400" y="5722714"/>
              <a:ext cx="209550" cy="374650"/>
              <a:chOff x="5078" y="1071"/>
              <a:chExt cx="136" cy="318"/>
            </a:xfrm>
          </p:grpSpPr>
          <p:sp>
            <p:nvSpPr>
              <p:cNvPr id="113" name="Line 95"/>
              <p:cNvSpPr>
                <a:spLocks noChangeShapeType="1"/>
              </p:cNvSpPr>
              <p:nvPr/>
            </p:nvSpPr>
            <p:spPr bwMode="auto">
              <a:xfrm rot="-5400000">
                <a:off x="5146" y="1003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14" name="Line 96"/>
              <p:cNvSpPr>
                <a:spLocks noChangeShapeType="1"/>
              </p:cNvSpPr>
              <p:nvPr/>
            </p:nvSpPr>
            <p:spPr bwMode="auto">
              <a:xfrm>
                <a:off x="5145" y="1071"/>
                <a:ext cx="0" cy="31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45111" name="Группа 1"/>
            <p:cNvGrpSpPr>
              <a:grpSpLocks/>
            </p:cNvGrpSpPr>
            <p:nvPr/>
          </p:nvGrpSpPr>
          <p:grpSpPr bwMode="auto">
            <a:xfrm>
              <a:off x="4063380" y="5733256"/>
              <a:ext cx="638316" cy="288032"/>
              <a:chOff x="4063380" y="5733256"/>
              <a:chExt cx="638316" cy="288032"/>
            </a:xfrm>
          </p:grpSpPr>
          <p:sp>
            <p:nvSpPr>
              <p:cNvPr id="116" name="Oval 87"/>
              <p:cNvSpPr>
                <a:spLocks noChangeArrowheads="1"/>
              </p:cNvSpPr>
              <p:nvPr/>
            </p:nvSpPr>
            <p:spPr bwMode="auto">
              <a:xfrm>
                <a:off x="4064075" y="5739537"/>
                <a:ext cx="631071" cy="28209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5113" name="Text Box 88"/>
              <p:cNvSpPr txBox="1">
                <a:spLocks noChangeArrowheads="1"/>
              </p:cNvSpPr>
              <p:nvPr/>
            </p:nvSpPr>
            <p:spPr bwMode="auto">
              <a:xfrm>
                <a:off x="4063380" y="5733256"/>
                <a:ext cx="63831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>
                    <a:latin typeface="Candara" pitchFamily="34" charset="0"/>
                  </a:rPr>
                  <a:t>TRAF-3</a:t>
                </a:r>
                <a:endParaRPr lang="ru-RU" sz="1200" b="1">
                  <a:latin typeface="Candara" pitchFamily="34" charset="0"/>
                </a:endParaRPr>
              </a:p>
            </p:txBody>
          </p:sp>
        </p:grpSp>
      </p:grpSp>
      <p:sp>
        <p:nvSpPr>
          <p:cNvPr id="123" name="Text Box 3"/>
          <p:cNvSpPr txBox="1">
            <a:spLocks noChangeArrowheads="1"/>
          </p:cNvSpPr>
          <p:nvPr/>
        </p:nvSpPr>
        <p:spPr bwMode="auto">
          <a:xfrm>
            <a:off x="750889" y="115888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FF00"/>
                </a:solidFill>
                <a:latin typeface="Candara" pitchFamily="34" charset="0"/>
                <a:cs typeface="+mn-cs"/>
              </a:rPr>
              <a:t>РСВ </a:t>
            </a:r>
            <a:r>
              <a:rPr lang="ru-RU" sz="2800" b="1" dirty="0" smtClean="0">
                <a:solidFill>
                  <a:srgbClr val="FFFF00"/>
                </a:solidFill>
                <a:latin typeface="Candara" pitchFamily="34" charset="0"/>
                <a:cs typeface="+mn-cs"/>
              </a:rPr>
              <a:t>ослабляет врожденный иммунный ответ</a:t>
            </a:r>
            <a:endParaRPr lang="ru-RU" sz="2800" b="1" dirty="0">
              <a:solidFill>
                <a:srgbClr val="FFFF00"/>
              </a:solidFill>
              <a:latin typeface="Candara" pitchFamily="34" charset="0"/>
              <a:cs typeface="+mn-cs"/>
            </a:endParaRPr>
          </a:p>
        </p:txBody>
      </p:sp>
      <p:sp>
        <p:nvSpPr>
          <p:cNvPr id="124" name="Text Box 115"/>
          <p:cNvSpPr txBox="1">
            <a:spLocks noChangeArrowheads="1"/>
          </p:cNvSpPr>
          <p:nvPr/>
        </p:nvSpPr>
        <p:spPr bwMode="auto">
          <a:xfrm>
            <a:off x="2047156" y="1556792"/>
            <a:ext cx="4940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cs typeface="+mn-cs"/>
              </a:rPr>
              <a:t>РСВ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125" name="Text Box 115"/>
          <p:cNvSpPr txBox="1">
            <a:spLocks noChangeArrowheads="1"/>
          </p:cNvSpPr>
          <p:nvPr/>
        </p:nvSpPr>
        <p:spPr bwMode="auto">
          <a:xfrm>
            <a:off x="1687116" y="5013176"/>
            <a:ext cx="4940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cs typeface="+mn-cs"/>
              </a:rPr>
              <a:t>РСВ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126" name="Text Box 115"/>
          <p:cNvSpPr txBox="1">
            <a:spLocks noChangeArrowheads="1"/>
          </p:cNvSpPr>
          <p:nvPr/>
        </p:nvSpPr>
        <p:spPr bwMode="auto">
          <a:xfrm>
            <a:off x="2695228" y="3584823"/>
            <a:ext cx="4940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cs typeface="+mn-cs"/>
              </a:rPr>
              <a:t>РСВ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23"/>
          <p:cNvGrpSpPr>
            <a:grpSpLocks/>
          </p:cNvGrpSpPr>
          <p:nvPr/>
        </p:nvGrpSpPr>
        <p:grpSpPr bwMode="auto">
          <a:xfrm>
            <a:off x="9282113" y="188913"/>
            <a:ext cx="830262" cy="503237"/>
            <a:chOff x="5804" y="3832"/>
            <a:chExt cx="532" cy="344"/>
          </a:xfrm>
        </p:grpSpPr>
        <p:grpSp>
          <p:nvGrpSpPr>
            <p:cNvPr id="43021" name="Group 24"/>
            <p:cNvGrpSpPr>
              <a:grpSpLocks noChangeAspect="1"/>
            </p:cNvGrpSpPr>
            <p:nvPr/>
          </p:nvGrpSpPr>
          <p:grpSpPr bwMode="auto">
            <a:xfrm>
              <a:off x="5909" y="3948"/>
              <a:ext cx="379" cy="228"/>
              <a:chOff x="5216" y="2956"/>
              <a:chExt cx="356" cy="273"/>
            </a:xfrm>
          </p:grpSpPr>
          <p:sp>
            <p:nvSpPr>
              <p:cNvPr id="13" name="Freeform 25"/>
              <p:cNvSpPr>
                <a:spLocks noChangeAspect="1"/>
              </p:cNvSpPr>
              <p:nvPr/>
            </p:nvSpPr>
            <p:spPr bwMode="auto">
              <a:xfrm>
                <a:off x="5216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26"/>
              <p:cNvSpPr>
                <a:spLocks noChangeAspect="1"/>
              </p:cNvSpPr>
              <p:nvPr/>
            </p:nvSpPr>
            <p:spPr bwMode="auto">
              <a:xfrm flipH="1">
                <a:off x="5400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27"/>
              <p:cNvSpPr>
                <a:spLocks noChangeAspect="1"/>
              </p:cNvSpPr>
              <p:nvPr/>
            </p:nvSpPr>
            <p:spPr bwMode="auto">
              <a:xfrm>
                <a:off x="5217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28"/>
              <p:cNvSpPr>
                <a:spLocks noChangeAspect="1"/>
              </p:cNvSpPr>
              <p:nvPr/>
            </p:nvSpPr>
            <p:spPr bwMode="auto">
              <a:xfrm flipH="1">
                <a:off x="5452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Freeform 29"/>
              <p:cNvSpPr>
                <a:spLocks noChangeAspect="1"/>
              </p:cNvSpPr>
              <p:nvPr/>
            </p:nvSpPr>
            <p:spPr bwMode="auto">
              <a:xfrm>
                <a:off x="5275" y="2956"/>
                <a:ext cx="275" cy="273"/>
              </a:xfrm>
              <a:custGeom>
                <a:avLst/>
                <a:gdLst>
                  <a:gd name="T0" fmla="*/ 0 w 1563"/>
                  <a:gd name="T1" fmla="*/ 49 h 1554"/>
                  <a:gd name="T2" fmla="*/ 5 w 1563"/>
                  <a:gd name="T3" fmla="*/ 56 h 1554"/>
                  <a:gd name="T4" fmla="*/ 48 w 1563"/>
                  <a:gd name="T5" fmla="*/ 56 h 1554"/>
                  <a:gd name="T6" fmla="*/ 78 w 1563"/>
                  <a:gd name="T7" fmla="*/ 32 h 1554"/>
                  <a:gd name="T8" fmla="*/ 240 w 1563"/>
                  <a:gd name="T9" fmla="*/ 114 h 1554"/>
                  <a:gd name="T10" fmla="*/ 8 w 1563"/>
                  <a:gd name="T11" fmla="*/ 208 h 1554"/>
                  <a:gd name="T12" fmla="*/ 261 w 1563"/>
                  <a:gd name="T13" fmla="*/ 192 h 1554"/>
                  <a:gd name="T14" fmla="*/ 33 w 1563"/>
                  <a:gd name="T15" fmla="*/ 207 h 1554"/>
                  <a:gd name="T16" fmla="*/ 269 w 1563"/>
                  <a:gd name="T17" fmla="*/ 120 h 1554"/>
                  <a:gd name="T18" fmla="*/ 156 w 1563"/>
                  <a:gd name="T19" fmla="*/ 13 h 1554"/>
                  <a:gd name="T20" fmla="*/ 0 w 1563"/>
                  <a:gd name="T21" fmla="*/ 49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43022" name="Group 30"/>
            <p:cNvGrpSpPr>
              <a:grpSpLocks noChangeAspect="1"/>
            </p:cNvGrpSpPr>
            <p:nvPr/>
          </p:nvGrpSpPr>
          <p:grpSpPr bwMode="auto">
            <a:xfrm>
              <a:off x="5804" y="3832"/>
              <a:ext cx="532" cy="344"/>
              <a:chOff x="4374" y="3837"/>
              <a:chExt cx="494" cy="319"/>
            </a:xfrm>
          </p:grpSpPr>
          <p:sp>
            <p:nvSpPr>
              <p:cNvPr id="7" name="Oval 31"/>
              <p:cNvSpPr>
                <a:spLocks noChangeAspect="1" noChangeArrowheads="1"/>
              </p:cNvSpPr>
              <p:nvPr/>
            </p:nvSpPr>
            <p:spPr bwMode="auto">
              <a:xfrm>
                <a:off x="4374" y="3837"/>
                <a:ext cx="494" cy="319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024" name="Freeform 32"/>
              <p:cNvSpPr>
                <a:spLocks noChangeAspect="1"/>
              </p:cNvSpPr>
              <p:nvPr/>
            </p:nvSpPr>
            <p:spPr bwMode="auto">
              <a:xfrm>
                <a:off x="4445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5" name="Freeform 33"/>
              <p:cNvSpPr>
                <a:spLocks noChangeAspect="1"/>
              </p:cNvSpPr>
              <p:nvPr/>
            </p:nvSpPr>
            <p:spPr bwMode="auto">
              <a:xfrm flipH="1">
                <a:off x="4629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6" name="Freeform 34"/>
              <p:cNvSpPr>
                <a:spLocks noChangeAspect="1"/>
              </p:cNvSpPr>
              <p:nvPr/>
            </p:nvSpPr>
            <p:spPr bwMode="auto">
              <a:xfrm>
                <a:off x="4446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7" name="Freeform 35"/>
              <p:cNvSpPr>
                <a:spLocks noChangeAspect="1"/>
              </p:cNvSpPr>
              <p:nvPr/>
            </p:nvSpPr>
            <p:spPr bwMode="auto">
              <a:xfrm flipH="1">
                <a:off x="4681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8" name="Freeform 36"/>
              <p:cNvSpPr>
                <a:spLocks noChangeAspect="1"/>
              </p:cNvSpPr>
              <p:nvPr/>
            </p:nvSpPr>
            <p:spPr bwMode="auto">
              <a:xfrm>
                <a:off x="4504" y="3862"/>
                <a:ext cx="275" cy="273"/>
              </a:xfrm>
              <a:custGeom>
                <a:avLst/>
                <a:gdLst>
                  <a:gd name="T0" fmla="*/ 0 w 1563"/>
                  <a:gd name="T1" fmla="*/ 0 h 1554"/>
                  <a:gd name="T2" fmla="*/ 0 w 1563"/>
                  <a:gd name="T3" fmla="*/ 0 h 1554"/>
                  <a:gd name="T4" fmla="*/ 0 w 1563"/>
                  <a:gd name="T5" fmla="*/ 0 h 1554"/>
                  <a:gd name="T6" fmla="*/ 0 w 1563"/>
                  <a:gd name="T7" fmla="*/ 0 h 1554"/>
                  <a:gd name="T8" fmla="*/ 0 w 1563"/>
                  <a:gd name="T9" fmla="*/ 0 h 1554"/>
                  <a:gd name="T10" fmla="*/ 0 w 1563"/>
                  <a:gd name="T11" fmla="*/ 0 h 1554"/>
                  <a:gd name="T12" fmla="*/ 0 w 1563"/>
                  <a:gd name="T13" fmla="*/ 0 h 1554"/>
                  <a:gd name="T14" fmla="*/ 0 w 1563"/>
                  <a:gd name="T15" fmla="*/ 0 h 1554"/>
                  <a:gd name="T16" fmla="*/ 0 w 1563"/>
                  <a:gd name="T17" fmla="*/ 0 h 1554"/>
                  <a:gd name="T18" fmla="*/ 0 w 1563"/>
                  <a:gd name="T19" fmla="*/ 0 h 1554"/>
                  <a:gd name="T20" fmla="*/ 0 w 1563"/>
                  <a:gd name="T21" fmla="*/ 0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3"/>
                  <a:gd name="T34" fmla="*/ 0 h 1554"/>
                  <a:gd name="T35" fmla="*/ 1563 w 1563"/>
                  <a:gd name="T36" fmla="*/ 1554 h 15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100" y="777875"/>
            <a:ext cx="62738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Группа 8"/>
          <p:cNvGrpSpPr>
            <a:grpSpLocks/>
          </p:cNvGrpSpPr>
          <p:nvPr/>
        </p:nvGrpSpPr>
        <p:grpSpPr bwMode="auto">
          <a:xfrm>
            <a:off x="895350" y="1053107"/>
            <a:ext cx="8712200" cy="5256213"/>
            <a:chOff x="895350" y="980728"/>
            <a:chExt cx="8712200" cy="5256212"/>
          </a:xfrm>
        </p:grpSpPr>
        <p:sp>
          <p:nvSpPr>
            <p:cNvPr id="61462" name="Rectangle 22"/>
            <p:cNvSpPr>
              <a:spLocks noChangeArrowheads="1"/>
            </p:cNvSpPr>
            <p:nvPr/>
          </p:nvSpPr>
          <p:spPr bwMode="auto">
            <a:xfrm>
              <a:off x="895350" y="980728"/>
              <a:ext cx="8712200" cy="5256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43015" name="Picture 21" descr="43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89464" y="1124744"/>
              <a:ext cx="2730500" cy="504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7036" y="1124744"/>
              <a:ext cx="360997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7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27076" y="3925788"/>
              <a:ext cx="2809875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8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85536" y="2852936"/>
              <a:ext cx="2498124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 bwMode="auto">
            <a:xfrm>
              <a:off x="1182688" y="1341091"/>
              <a:ext cx="431800" cy="50323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pic>
          <p:nvPicPr>
            <p:cNvPr id="4302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10313" y="1268760"/>
              <a:ext cx="433387" cy="50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7853363" y="6381750"/>
            <a:ext cx="2185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Ioannidis I et al, J </a:t>
            </a:r>
            <a:r>
              <a:rPr lang="en-US" sz="1400" i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virol</a:t>
            </a:r>
            <a:r>
              <a:rPr lang="en-US" sz="14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, 2012</a:t>
            </a:r>
            <a:endParaRPr lang="en-GB" sz="1400" i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970088" y="115888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ОРВИ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респираторный эпителий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0" t="30692" r="37512" b="9263"/>
          <a:stretch/>
        </p:blipFill>
        <p:spPr bwMode="auto">
          <a:xfrm>
            <a:off x="391837" y="980728"/>
            <a:ext cx="4833275" cy="545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9" t="37832" r="39779" b="9083"/>
          <a:stretch/>
        </p:blipFill>
        <p:spPr bwMode="auto">
          <a:xfrm>
            <a:off x="5934021" y="920393"/>
            <a:ext cx="4106023" cy="546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9282113" y="188913"/>
            <a:ext cx="830262" cy="503237"/>
            <a:chOff x="5804" y="3832"/>
            <a:chExt cx="532" cy="344"/>
          </a:xfrm>
        </p:grpSpPr>
        <p:grpSp>
          <p:nvGrpSpPr>
            <p:cNvPr id="7" name="Group 24"/>
            <p:cNvGrpSpPr>
              <a:grpSpLocks noChangeAspect="1"/>
            </p:cNvGrpSpPr>
            <p:nvPr/>
          </p:nvGrpSpPr>
          <p:grpSpPr bwMode="auto">
            <a:xfrm>
              <a:off x="5909" y="3948"/>
              <a:ext cx="379" cy="228"/>
              <a:chOff x="5216" y="2956"/>
              <a:chExt cx="356" cy="273"/>
            </a:xfrm>
          </p:grpSpPr>
          <p:sp>
            <p:nvSpPr>
              <p:cNvPr id="15" name="Freeform 25"/>
              <p:cNvSpPr>
                <a:spLocks noChangeAspect="1"/>
              </p:cNvSpPr>
              <p:nvPr/>
            </p:nvSpPr>
            <p:spPr bwMode="auto">
              <a:xfrm>
                <a:off x="5216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26"/>
              <p:cNvSpPr>
                <a:spLocks noChangeAspect="1"/>
              </p:cNvSpPr>
              <p:nvPr/>
            </p:nvSpPr>
            <p:spPr bwMode="auto">
              <a:xfrm flipH="1">
                <a:off x="5400" y="3015"/>
                <a:ext cx="172" cy="201"/>
              </a:xfrm>
              <a:custGeom>
                <a:avLst/>
                <a:gdLst>
                  <a:gd name="T0" fmla="*/ 0 w 978"/>
                  <a:gd name="T1" fmla="*/ 35 h 1151"/>
                  <a:gd name="T2" fmla="*/ 132 w 978"/>
                  <a:gd name="T3" fmla="*/ 54 h 1151"/>
                  <a:gd name="T4" fmla="*/ 132 w 978"/>
                  <a:gd name="T5" fmla="*/ 202 h 1151"/>
                  <a:gd name="T6" fmla="*/ 172 w 978"/>
                  <a:gd name="T7" fmla="*/ 202 h 1151"/>
                  <a:gd name="T8" fmla="*/ 171 w 978"/>
                  <a:gd name="T9" fmla="*/ 25 h 1151"/>
                  <a:gd name="T10" fmla="*/ 0 w 978"/>
                  <a:gd name="T11" fmla="*/ 0 h 1151"/>
                  <a:gd name="T12" fmla="*/ 0 w 978"/>
                  <a:gd name="T13" fmla="*/ 35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Freeform 27"/>
              <p:cNvSpPr>
                <a:spLocks noChangeAspect="1"/>
              </p:cNvSpPr>
              <p:nvPr/>
            </p:nvSpPr>
            <p:spPr bwMode="auto">
              <a:xfrm>
                <a:off x="5217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Freeform 28"/>
              <p:cNvSpPr>
                <a:spLocks noChangeAspect="1"/>
              </p:cNvSpPr>
              <p:nvPr/>
            </p:nvSpPr>
            <p:spPr bwMode="auto">
              <a:xfrm flipH="1">
                <a:off x="5452" y="3064"/>
                <a:ext cx="118" cy="51"/>
              </a:xfrm>
              <a:custGeom>
                <a:avLst/>
                <a:gdLst>
                  <a:gd name="T0" fmla="*/ 0 w 668"/>
                  <a:gd name="T1" fmla="*/ 35 h 291"/>
                  <a:gd name="T2" fmla="*/ 117 w 668"/>
                  <a:gd name="T3" fmla="*/ 51 h 291"/>
                  <a:gd name="T4" fmla="*/ 117 w 668"/>
                  <a:gd name="T5" fmla="*/ 16 h 291"/>
                  <a:gd name="T6" fmla="*/ 0 w 668"/>
                  <a:gd name="T7" fmla="*/ 0 h 291"/>
                  <a:gd name="T8" fmla="*/ 0 w 668"/>
                  <a:gd name="T9" fmla="*/ 3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Freeform 29"/>
              <p:cNvSpPr>
                <a:spLocks noChangeAspect="1"/>
              </p:cNvSpPr>
              <p:nvPr/>
            </p:nvSpPr>
            <p:spPr bwMode="auto">
              <a:xfrm>
                <a:off x="5275" y="2956"/>
                <a:ext cx="275" cy="273"/>
              </a:xfrm>
              <a:custGeom>
                <a:avLst/>
                <a:gdLst>
                  <a:gd name="T0" fmla="*/ 0 w 1563"/>
                  <a:gd name="T1" fmla="*/ 49 h 1554"/>
                  <a:gd name="T2" fmla="*/ 5 w 1563"/>
                  <a:gd name="T3" fmla="*/ 56 h 1554"/>
                  <a:gd name="T4" fmla="*/ 48 w 1563"/>
                  <a:gd name="T5" fmla="*/ 56 h 1554"/>
                  <a:gd name="T6" fmla="*/ 78 w 1563"/>
                  <a:gd name="T7" fmla="*/ 32 h 1554"/>
                  <a:gd name="T8" fmla="*/ 240 w 1563"/>
                  <a:gd name="T9" fmla="*/ 114 h 1554"/>
                  <a:gd name="T10" fmla="*/ 8 w 1563"/>
                  <a:gd name="T11" fmla="*/ 208 h 1554"/>
                  <a:gd name="T12" fmla="*/ 261 w 1563"/>
                  <a:gd name="T13" fmla="*/ 192 h 1554"/>
                  <a:gd name="T14" fmla="*/ 33 w 1563"/>
                  <a:gd name="T15" fmla="*/ 207 h 1554"/>
                  <a:gd name="T16" fmla="*/ 269 w 1563"/>
                  <a:gd name="T17" fmla="*/ 120 h 1554"/>
                  <a:gd name="T18" fmla="*/ 156 w 1563"/>
                  <a:gd name="T19" fmla="*/ 13 h 1554"/>
                  <a:gd name="T20" fmla="*/ 0 w 1563"/>
                  <a:gd name="T21" fmla="*/ 49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mpd="sng">
                <a:noFill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8" name="Group 30"/>
            <p:cNvGrpSpPr>
              <a:grpSpLocks noChangeAspect="1"/>
            </p:cNvGrpSpPr>
            <p:nvPr/>
          </p:nvGrpSpPr>
          <p:grpSpPr bwMode="auto">
            <a:xfrm>
              <a:off x="5804" y="3832"/>
              <a:ext cx="532" cy="344"/>
              <a:chOff x="4374" y="3837"/>
              <a:chExt cx="494" cy="319"/>
            </a:xfrm>
          </p:grpSpPr>
          <p:sp>
            <p:nvSpPr>
              <p:cNvPr id="9" name="Oval 31"/>
              <p:cNvSpPr>
                <a:spLocks noChangeAspect="1" noChangeArrowheads="1"/>
              </p:cNvSpPr>
              <p:nvPr/>
            </p:nvSpPr>
            <p:spPr bwMode="auto">
              <a:xfrm>
                <a:off x="4374" y="3837"/>
                <a:ext cx="494" cy="319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Freeform 32"/>
              <p:cNvSpPr>
                <a:spLocks noChangeAspect="1"/>
              </p:cNvSpPr>
              <p:nvPr/>
            </p:nvSpPr>
            <p:spPr bwMode="auto">
              <a:xfrm>
                <a:off x="4445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33"/>
              <p:cNvSpPr>
                <a:spLocks noChangeAspect="1"/>
              </p:cNvSpPr>
              <p:nvPr/>
            </p:nvSpPr>
            <p:spPr bwMode="auto">
              <a:xfrm flipH="1">
                <a:off x="4629" y="3920"/>
                <a:ext cx="172" cy="202"/>
              </a:xfrm>
              <a:custGeom>
                <a:avLst/>
                <a:gdLst>
                  <a:gd name="T0" fmla="*/ 0 w 978"/>
                  <a:gd name="T1" fmla="*/ 0 h 1151"/>
                  <a:gd name="T2" fmla="*/ 0 w 978"/>
                  <a:gd name="T3" fmla="*/ 0 h 1151"/>
                  <a:gd name="T4" fmla="*/ 0 w 978"/>
                  <a:gd name="T5" fmla="*/ 0 h 1151"/>
                  <a:gd name="T6" fmla="*/ 0 w 978"/>
                  <a:gd name="T7" fmla="*/ 0 h 1151"/>
                  <a:gd name="T8" fmla="*/ 0 w 978"/>
                  <a:gd name="T9" fmla="*/ 0 h 1151"/>
                  <a:gd name="T10" fmla="*/ 0 w 978"/>
                  <a:gd name="T11" fmla="*/ 0 h 1151"/>
                  <a:gd name="T12" fmla="*/ 0 w 978"/>
                  <a:gd name="T13" fmla="*/ 0 h 1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8"/>
                  <a:gd name="T22" fmla="*/ 0 h 1151"/>
                  <a:gd name="T23" fmla="*/ 978 w 978"/>
                  <a:gd name="T24" fmla="*/ 1151 h 1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8" h="1151">
                    <a:moveTo>
                      <a:pt x="0" y="201"/>
                    </a:moveTo>
                    <a:lnTo>
                      <a:pt x="750" y="309"/>
                    </a:lnTo>
                    <a:lnTo>
                      <a:pt x="753" y="1149"/>
                    </a:lnTo>
                    <a:lnTo>
                      <a:pt x="978" y="1151"/>
                    </a:lnTo>
                    <a:lnTo>
                      <a:pt x="975" y="14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34"/>
              <p:cNvSpPr>
                <a:spLocks noChangeAspect="1"/>
              </p:cNvSpPr>
              <p:nvPr/>
            </p:nvSpPr>
            <p:spPr bwMode="auto">
              <a:xfrm>
                <a:off x="4446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35"/>
              <p:cNvSpPr>
                <a:spLocks noChangeAspect="1"/>
              </p:cNvSpPr>
              <p:nvPr/>
            </p:nvSpPr>
            <p:spPr bwMode="auto">
              <a:xfrm flipH="1">
                <a:off x="4681" y="3970"/>
                <a:ext cx="117" cy="51"/>
              </a:xfrm>
              <a:custGeom>
                <a:avLst/>
                <a:gdLst>
                  <a:gd name="T0" fmla="*/ 0 w 668"/>
                  <a:gd name="T1" fmla="*/ 0 h 291"/>
                  <a:gd name="T2" fmla="*/ 0 w 668"/>
                  <a:gd name="T3" fmla="*/ 0 h 291"/>
                  <a:gd name="T4" fmla="*/ 0 w 668"/>
                  <a:gd name="T5" fmla="*/ 0 h 291"/>
                  <a:gd name="T6" fmla="*/ 0 w 668"/>
                  <a:gd name="T7" fmla="*/ 0 h 291"/>
                  <a:gd name="T8" fmla="*/ 0 w 66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291"/>
                  <a:gd name="T17" fmla="*/ 668 w 66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291">
                    <a:moveTo>
                      <a:pt x="0" y="201"/>
                    </a:moveTo>
                    <a:lnTo>
                      <a:pt x="668" y="291"/>
                    </a:lnTo>
                    <a:lnTo>
                      <a:pt x="668" y="93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36"/>
              <p:cNvSpPr>
                <a:spLocks noChangeAspect="1"/>
              </p:cNvSpPr>
              <p:nvPr/>
            </p:nvSpPr>
            <p:spPr bwMode="auto">
              <a:xfrm>
                <a:off x="4504" y="3862"/>
                <a:ext cx="275" cy="273"/>
              </a:xfrm>
              <a:custGeom>
                <a:avLst/>
                <a:gdLst>
                  <a:gd name="T0" fmla="*/ 0 w 1563"/>
                  <a:gd name="T1" fmla="*/ 0 h 1554"/>
                  <a:gd name="T2" fmla="*/ 0 w 1563"/>
                  <a:gd name="T3" fmla="*/ 0 h 1554"/>
                  <a:gd name="T4" fmla="*/ 0 w 1563"/>
                  <a:gd name="T5" fmla="*/ 0 h 1554"/>
                  <a:gd name="T6" fmla="*/ 0 w 1563"/>
                  <a:gd name="T7" fmla="*/ 0 h 1554"/>
                  <a:gd name="T8" fmla="*/ 0 w 1563"/>
                  <a:gd name="T9" fmla="*/ 0 h 1554"/>
                  <a:gd name="T10" fmla="*/ 0 w 1563"/>
                  <a:gd name="T11" fmla="*/ 0 h 1554"/>
                  <a:gd name="T12" fmla="*/ 0 w 1563"/>
                  <a:gd name="T13" fmla="*/ 0 h 1554"/>
                  <a:gd name="T14" fmla="*/ 0 w 1563"/>
                  <a:gd name="T15" fmla="*/ 0 h 1554"/>
                  <a:gd name="T16" fmla="*/ 0 w 1563"/>
                  <a:gd name="T17" fmla="*/ 0 h 1554"/>
                  <a:gd name="T18" fmla="*/ 0 w 1563"/>
                  <a:gd name="T19" fmla="*/ 0 h 1554"/>
                  <a:gd name="T20" fmla="*/ 0 w 1563"/>
                  <a:gd name="T21" fmla="*/ 0 h 15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3"/>
                  <a:gd name="T34" fmla="*/ 0 h 1554"/>
                  <a:gd name="T35" fmla="*/ 1563 w 1563"/>
                  <a:gd name="T36" fmla="*/ 1554 h 15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3" h="1554">
                    <a:moveTo>
                      <a:pt x="0" y="279"/>
                    </a:moveTo>
                    <a:cubicBezTo>
                      <a:pt x="15" y="299"/>
                      <a:pt x="30" y="320"/>
                      <a:pt x="30" y="320"/>
                    </a:cubicBezTo>
                    <a:lnTo>
                      <a:pt x="273" y="321"/>
                    </a:lnTo>
                    <a:cubicBezTo>
                      <a:pt x="267" y="327"/>
                      <a:pt x="347" y="186"/>
                      <a:pt x="441" y="180"/>
                    </a:cubicBezTo>
                    <a:cubicBezTo>
                      <a:pt x="1176" y="126"/>
                      <a:pt x="1383" y="414"/>
                      <a:pt x="1362" y="651"/>
                    </a:cubicBezTo>
                    <a:cubicBezTo>
                      <a:pt x="1329" y="1264"/>
                      <a:pt x="30" y="753"/>
                      <a:pt x="48" y="1185"/>
                    </a:cubicBezTo>
                    <a:cubicBezTo>
                      <a:pt x="189" y="1554"/>
                      <a:pt x="1374" y="1359"/>
                      <a:pt x="1482" y="1092"/>
                    </a:cubicBezTo>
                    <a:cubicBezTo>
                      <a:pt x="957" y="1455"/>
                      <a:pt x="135" y="1269"/>
                      <a:pt x="189" y="1176"/>
                    </a:cubicBezTo>
                    <a:cubicBezTo>
                      <a:pt x="264" y="963"/>
                      <a:pt x="1425" y="1357"/>
                      <a:pt x="1527" y="681"/>
                    </a:cubicBezTo>
                    <a:cubicBezTo>
                      <a:pt x="1563" y="237"/>
                      <a:pt x="1141" y="105"/>
                      <a:pt x="885" y="75"/>
                    </a:cubicBezTo>
                    <a:cubicBezTo>
                      <a:pt x="242" y="0"/>
                      <a:pt x="8" y="264"/>
                      <a:pt x="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391837" y="33883"/>
            <a:ext cx="8783913" cy="65881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Вирус гриппа и врождённый иммунный ответ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1372" y="620688"/>
            <a:ext cx="516255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6799684" y="6452827"/>
            <a:ext cx="33442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Candara" pitchFamily="34" charset="0"/>
                <a:cs typeface="+mn-cs"/>
              </a:rPr>
              <a:t>Hale BE et al, Future </a:t>
            </a:r>
            <a:r>
              <a:rPr lang="en-US" sz="1400" i="1" dirty="0" err="1" smtClean="0">
                <a:solidFill>
                  <a:schemeClr val="bg1"/>
                </a:solidFill>
                <a:latin typeface="Candara" pitchFamily="34" charset="0"/>
                <a:cs typeface="+mn-cs"/>
              </a:rPr>
              <a:t>Microbiol</a:t>
            </a:r>
            <a:r>
              <a:rPr lang="en-US" sz="1400" i="1" dirty="0" smtClean="0">
                <a:solidFill>
                  <a:schemeClr val="bg1"/>
                </a:solidFill>
                <a:latin typeface="Candara" pitchFamily="34" charset="0"/>
                <a:cs typeface="+mn-cs"/>
              </a:rPr>
              <a:t>, 2010</a:t>
            </a:r>
            <a:endParaRPr lang="ru-RU" sz="1400" i="1" dirty="0">
              <a:solidFill>
                <a:schemeClr val="bg1"/>
              </a:solidFill>
              <a:latin typeface="Candar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9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27517</TotalTime>
  <Words>834</Words>
  <Application>Microsoft Office PowerPoint</Application>
  <PresentationFormat>Слайд 35 мм</PresentationFormat>
  <Paragraphs>245</Paragraphs>
  <Slides>19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Оформление по умолчанию</vt:lpstr>
      <vt:lpstr>1_Оформление по умолчанию</vt:lpstr>
      <vt:lpstr>Image</vt:lpstr>
      <vt:lpstr>Диаграмма Microsoft Excel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Company>монолит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</dc:creator>
  <cp:lastModifiedBy>Муса</cp:lastModifiedBy>
  <cp:revision>360</cp:revision>
  <dcterms:created xsi:type="dcterms:W3CDTF">2004-10-20T11:55:43Z</dcterms:created>
  <dcterms:modified xsi:type="dcterms:W3CDTF">2014-09-04T11:59:06Z</dcterms:modified>
</cp:coreProperties>
</file>