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notesMasterIdLst>
    <p:notesMasterId r:id="rId20"/>
  </p:notesMasterIdLst>
  <p:handoutMasterIdLst>
    <p:handoutMasterId r:id="rId21"/>
  </p:handoutMasterIdLst>
  <p:sldIdLst>
    <p:sldId id="343" r:id="rId2"/>
    <p:sldId id="351" r:id="rId3"/>
    <p:sldId id="257" r:id="rId4"/>
    <p:sldId id="352" r:id="rId5"/>
    <p:sldId id="353" r:id="rId6"/>
    <p:sldId id="354" r:id="rId7"/>
    <p:sldId id="356" r:id="rId8"/>
    <p:sldId id="357" r:id="rId9"/>
    <p:sldId id="359" r:id="rId10"/>
    <p:sldId id="362" r:id="rId11"/>
    <p:sldId id="365" r:id="rId12"/>
    <p:sldId id="370" r:id="rId13"/>
    <p:sldId id="368" r:id="rId14"/>
    <p:sldId id="366" r:id="rId15"/>
    <p:sldId id="372" r:id="rId16"/>
    <p:sldId id="374" r:id="rId17"/>
    <p:sldId id="375" r:id="rId18"/>
    <p:sldId id="376" r:id="rId19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1FF"/>
    <a:srgbClr val="93B4FF"/>
    <a:srgbClr val="ABC5FF"/>
    <a:srgbClr val="A3BFFF"/>
    <a:srgbClr val="5D8FFF"/>
    <a:srgbClr val="A1AAD7"/>
    <a:srgbClr val="7E8AC8"/>
    <a:srgbClr val="3366FF"/>
    <a:srgbClr val="CC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34" autoAdjust="0"/>
  </p:normalViewPr>
  <p:slideViewPr>
    <p:cSldViewPr snapToGrid="0">
      <p:cViewPr varScale="1">
        <p:scale>
          <a:sx n="92" d="100"/>
          <a:sy n="92" d="100"/>
        </p:scale>
        <p:origin x="129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75222417609420877"/>
          <c:y val="3.78523509936242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Тревога</c:v>
                </c:pt>
              </c:strCache>
            </c:strRef>
          </c:tx>
          <c:spPr>
            <a:solidFill>
              <a:schemeClr val="bg1"/>
            </a:solidFill>
          </c:spPr>
          <c:dPt>
            <c:idx val="0"/>
            <c:bubble3D val="0"/>
            <c:spPr>
              <a:solidFill>
                <a:schemeClr val="bg1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4-0127-4D64-A002-C753FAE54B25}"/>
              </c:ext>
            </c:extLst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0127-4D64-A002-C753FAE54B25}"/>
              </c:ext>
            </c:extLst>
          </c:dPt>
          <c:dPt>
            <c:idx val="2"/>
            <c:bubble3D val="0"/>
            <c:spPr>
              <a:solidFill>
                <a:schemeClr val="bg1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3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2-0127-4D64-A002-C753FAE54B25}"/>
              </c:ext>
            </c:extLst>
          </c:dPt>
          <c:dLbls>
            <c:spPr>
              <a:solidFill>
                <a:srgbClr val="ECEEF7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Лист1!$A$2:$A$4</c:f>
              <c:strCache>
                <c:ptCount val="3"/>
                <c:pt idx="0">
                  <c:v>Низкий</c:v>
                </c:pt>
                <c:pt idx="1">
                  <c:v>Средний</c:v>
                </c:pt>
                <c:pt idx="2">
                  <c:v>Тяжёлый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81</c:v>
                </c:pt>
                <c:pt idx="1">
                  <c:v>14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27-4D64-A002-C753FAE54B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75222417609420877"/>
          <c:y val="3.78523509936242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Депрессия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34B2-4EC6-823F-AF86D106DB37}"/>
              </c:ext>
            </c:extLst>
          </c:dPt>
          <c:dPt>
            <c:idx val="1"/>
            <c:bubble3D val="0"/>
            <c:spPr>
              <a:solidFill>
                <a:schemeClr val="bg1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2-34B2-4EC6-823F-AF86D106DB37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3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34B2-4EC6-823F-AF86D106DB37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4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4-34B2-4EC6-823F-AF86D106DB37}"/>
              </c:ext>
            </c:extLst>
          </c:dPt>
          <c:dPt>
            <c:idx val="4"/>
            <c:bubble3D val="0"/>
            <c:spPr>
              <a:solidFill>
                <a:schemeClr val="bg1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5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34B2-4EC6-823F-AF86D106DB37}"/>
              </c:ext>
            </c:extLst>
          </c:dPt>
          <c:dLbls>
            <c:spPr>
              <a:solidFill>
                <a:srgbClr val="ECEEF7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Лист1!$A$2:$A$6</c:f>
              <c:strCache>
                <c:ptCount val="5"/>
                <c:pt idx="0">
                  <c:v>Отсутствует</c:v>
                </c:pt>
                <c:pt idx="1">
                  <c:v>Лёгкая</c:v>
                </c:pt>
                <c:pt idx="2">
                  <c:v>Умеренная</c:v>
                </c:pt>
                <c:pt idx="3">
                  <c:v>Средней тяжести</c:v>
                </c:pt>
                <c:pt idx="4">
                  <c:v>Тяжёлая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52</c:v>
                </c:pt>
                <c:pt idx="1">
                  <c:v>22</c:v>
                </c:pt>
                <c:pt idx="2">
                  <c:v>9</c:v>
                </c:pt>
                <c:pt idx="3">
                  <c:v>10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27-4D64-A002-C753FAE54B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bg1">
                <a:lumMod val="25000"/>
              </a:schemeClr>
            </a:solid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solidFill>
                <a:srgbClr val="ECEEF7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Депрессия</c:v>
                </c:pt>
                <c:pt idx="1">
                  <c:v>Тревога</c:v>
                </c:pt>
                <c:pt idx="2">
                  <c:v>Дистресс</c:v>
                </c:pt>
                <c:pt idx="3">
                  <c:v>Бессонница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31.4</c:v>
                </c:pt>
                <c:pt idx="1">
                  <c:v>31.9</c:v>
                </c:pt>
                <c:pt idx="2">
                  <c:v>41.1</c:v>
                </c:pt>
                <c:pt idx="3">
                  <c:v>37.9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77-43B5-9373-FA57639071F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bg1">
                <a:lumMod val="90000"/>
              </a:schemeClr>
            </a:solid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cat>
            <c:strRef>
              <c:f>Лист1!$A$2:$A$5</c:f>
              <c:strCache>
                <c:ptCount val="4"/>
                <c:pt idx="0">
                  <c:v>Депрессия</c:v>
                </c:pt>
                <c:pt idx="1">
                  <c:v>Тревога</c:v>
                </c:pt>
                <c:pt idx="2">
                  <c:v>Дистресс</c:v>
                </c:pt>
                <c:pt idx="3">
                  <c:v>Бессонница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68.599999999999994</c:v>
                </c:pt>
                <c:pt idx="1">
                  <c:v>68.099999999999994</c:v>
                </c:pt>
                <c:pt idx="2">
                  <c:v>58.9</c:v>
                </c:pt>
                <c:pt idx="3">
                  <c:v>62.1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77-43B5-9373-FA57639071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2559759"/>
        <c:axId val="2102561839"/>
      </c:barChart>
      <c:catAx>
        <c:axId val="2102559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02561839"/>
        <c:crosses val="autoZero"/>
        <c:auto val="1"/>
        <c:lblAlgn val="ctr"/>
        <c:lblOffset val="100"/>
        <c:noMultiLvlLbl val="0"/>
      </c:catAx>
      <c:valAx>
        <c:axId val="2102561839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02559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A4FDED-B788-4185-9DCA-CA236F53DB1D}" type="doc">
      <dgm:prSet loTypeId="urn:microsoft.com/office/officeart/2005/8/layout/hierarchy2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1808F7CF-DAED-4C81-A1F4-2430A5491CBF}">
      <dgm:prSet phldrT="[Текст]"/>
      <dgm:spPr/>
      <dgm:t>
        <a:bodyPr/>
        <a:lstStyle/>
        <a:p>
          <a:r>
            <a:rPr lang="ru-RU" dirty="0"/>
            <a:t>Психические расстройства при </a:t>
          </a:r>
          <a:r>
            <a:rPr lang="en-US" dirty="0"/>
            <a:t>COVID-19</a:t>
          </a:r>
          <a:endParaRPr lang="ru-RU" dirty="0"/>
        </a:p>
      </dgm:t>
    </dgm:pt>
    <dgm:pt modelId="{5AF9F2A0-D5B2-46F5-985F-89BC8F0239E2}" type="parTrans" cxnId="{03CD8BA8-CD06-49AB-8E83-457ED0079D54}">
      <dgm:prSet/>
      <dgm:spPr/>
      <dgm:t>
        <a:bodyPr/>
        <a:lstStyle/>
        <a:p>
          <a:endParaRPr lang="ru-RU"/>
        </a:p>
      </dgm:t>
    </dgm:pt>
    <dgm:pt modelId="{47D78E74-DBEB-4067-AD51-EBDC3C168C5D}" type="sibTrans" cxnId="{03CD8BA8-CD06-49AB-8E83-457ED0079D54}">
      <dgm:prSet/>
      <dgm:spPr/>
      <dgm:t>
        <a:bodyPr/>
        <a:lstStyle/>
        <a:p>
          <a:endParaRPr lang="ru-RU"/>
        </a:p>
      </dgm:t>
    </dgm:pt>
    <dgm:pt modelId="{0F32BE45-B112-4A0B-A47D-DA6E9C210934}">
      <dgm:prSet phldrT="[Текст]"/>
      <dgm:spPr/>
      <dgm:t>
        <a:bodyPr/>
        <a:lstStyle/>
        <a:p>
          <a:r>
            <a:rPr lang="ru-RU" dirty="0" err="1"/>
            <a:t>Непсихотические</a:t>
          </a:r>
          <a:endParaRPr lang="ru-RU" dirty="0"/>
        </a:p>
      </dgm:t>
    </dgm:pt>
    <dgm:pt modelId="{3C789816-C4B9-45EF-85FB-348379B22028}" type="parTrans" cxnId="{63A7BC3E-0E71-4AD2-A387-3CB172A6271D}">
      <dgm:prSet/>
      <dgm:spPr/>
      <dgm:t>
        <a:bodyPr/>
        <a:lstStyle/>
        <a:p>
          <a:endParaRPr lang="ru-RU"/>
        </a:p>
      </dgm:t>
    </dgm:pt>
    <dgm:pt modelId="{5F6304C6-A952-426F-9F1C-E5E87216623C}" type="sibTrans" cxnId="{63A7BC3E-0E71-4AD2-A387-3CB172A6271D}">
      <dgm:prSet/>
      <dgm:spPr/>
      <dgm:t>
        <a:bodyPr/>
        <a:lstStyle/>
        <a:p>
          <a:endParaRPr lang="ru-RU"/>
        </a:p>
      </dgm:t>
    </dgm:pt>
    <dgm:pt modelId="{78169EAF-4385-42D0-9965-43D349C25E67}">
      <dgm:prSet phldrT="[Текст]"/>
      <dgm:spPr/>
      <dgm:t>
        <a:bodyPr/>
        <a:lstStyle/>
        <a:p>
          <a:r>
            <a:rPr lang="ru-RU" dirty="0"/>
            <a:t>Индукция</a:t>
          </a:r>
        </a:p>
      </dgm:t>
    </dgm:pt>
    <dgm:pt modelId="{5822D613-026A-47BF-A9FA-4AEEE37BFA8F}" type="parTrans" cxnId="{87FC1E85-6CE3-4E8D-9460-D51393BF25FA}">
      <dgm:prSet/>
      <dgm:spPr/>
      <dgm:t>
        <a:bodyPr/>
        <a:lstStyle/>
        <a:p>
          <a:endParaRPr lang="ru-RU"/>
        </a:p>
      </dgm:t>
    </dgm:pt>
    <dgm:pt modelId="{E401972A-A226-43EE-AA0B-CA1FEED9B6F6}" type="sibTrans" cxnId="{87FC1E85-6CE3-4E8D-9460-D51393BF25FA}">
      <dgm:prSet/>
      <dgm:spPr/>
      <dgm:t>
        <a:bodyPr/>
        <a:lstStyle/>
        <a:p>
          <a:endParaRPr lang="ru-RU"/>
        </a:p>
      </dgm:t>
    </dgm:pt>
    <dgm:pt modelId="{245E258F-D68F-4640-AF68-6C7D185B09B5}">
      <dgm:prSet phldrT="[Текст]"/>
      <dgm:spPr/>
      <dgm:t>
        <a:bodyPr/>
        <a:lstStyle/>
        <a:p>
          <a:r>
            <a:rPr lang="ru-RU" dirty="0"/>
            <a:t>Обострение</a:t>
          </a:r>
        </a:p>
      </dgm:t>
    </dgm:pt>
    <dgm:pt modelId="{8E8FC53D-1843-482E-B4C5-BF3717AFC85E}" type="parTrans" cxnId="{9828BF42-B816-4F75-AD20-9D69AECE7814}">
      <dgm:prSet/>
      <dgm:spPr/>
      <dgm:t>
        <a:bodyPr/>
        <a:lstStyle/>
        <a:p>
          <a:endParaRPr lang="ru-RU"/>
        </a:p>
      </dgm:t>
    </dgm:pt>
    <dgm:pt modelId="{10342DC7-7F69-4597-93AA-EED687F9B004}" type="sibTrans" cxnId="{9828BF42-B816-4F75-AD20-9D69AECE7814}">
      <dgm:prSet/>
      <dgm:spPr/>
      <dgm:t>
        <a:bodyPr/>
        <a:lstStyle/>
        <a:p>
          <a:endParaRPr lang="ru-RU"/>
        </a:p>
      </dgm:t>
    </dgm:pt>
    <dgm:pt modelId="{1B499ADA-9E03-4A1C-A8DC-CE112C6E32CC}">
      <dgm:prSet phldrT="[Текст]"/>
      <dgm:spPr/>
      <dgm:t>
        <a:bodyPr/>
        <a:lstStyle/>
        <a:p>
          <a:r>
            <a:rPr lang="ru-RU" dirty="0"/>
            <a:t>Психотические</a:t>
          </a:r>
        </a:p>
      </dgm:t>
    </dgm:pt>
    <dgm:pt modelId="{79DFC44E-D1C0-4BFB-93E5-154C2255A83D}" type="parTrans" cxnId="{F1F91CE5-A6BA-49A2-963B-BA58E344CB30}">
      <dgm:prSet/>
      <dgm:spPr/>
      <dgm:t>
        <a:bodyPr/>
        <a:lstStyle/>
        <a:p>
          <a:endParaRPr lang="ru-RU"/>
        </a:p>
      </dgm:t>
    </dgm:pt>
    <dgm:pt modelId="{74CDD574-A6D0-445B-912A-0DEE309E8673}" type="sibTrans" cxnId="{F1F91CE5-A6BA-49A2-963B-BA58E344CB30}">
      <dgm:prSet/>
      <dgm:spPr/>
      <dgm:t>
        <a:bodyPr/>
        <a:lstStyle/>
        <a:p>
          <a:endParaRPr lang="ru-RU"/>
        </a:p>
      </dgm:t>
    </dgm:pt>
    <dgm:pt modelId="{B518384F-72F8-42D6-A25A-815AD1B23F15}">
      <dgm:prSet phldrT="[Текст]"/>
      <dgm:spPr/>
      <dgm:t>
        <a:bodyPr/>
        <a:lstStyle/>
        <a:p>
          <a:r>
            <a:rPr lang="ru-RU" dirty="0"/>
            <a:t>Индукция </a:t>
          </a:r>
        </a:p>
      </dgm:t>
    </dgm:pt>
    <dgm:pt modelId="{5FA6BBF2-1312-463B-B98D-B72309F43833}" type="parTrans" cxnId="{49BB0F12-ACC7-461D-8289-8BBED21AB058}">
      <dgm:prSet/>
      <dgm:spPr/>
      <dgm:t>
        <a:bodyPr/>
        <a:lstStyle/>
        <a:p>
          <a:endParaRPr lang="ru-RU"/>
        </a:p>
      </dgm:t>
    </dgm:pt>
    <dgm:pt modelId="{139EBED0-0CF1-45B7-BEF9-1D2E2AF53B8A}" type="sibTrans" cxnId="{49BB0F12-ACC7-461D-8289-8BBED21AB058}">
      <dgm:prSet/>
      <dgm:spPr/>
      <dgm:t>
        <a:bodyPr/>
        <a:lstStyle/>
        <a:p>
          <a:endParaRPr lang="ru-RU"/>
        </a:p>
      </dgm:t>
    </dgm:pt>
    <dgm:pt modelId="{E3930652-C0B0-470D-B15A-751F5506B16A}">
      <dgm:prSet/>
      <dgm:spPr/>
      <dgm:t>
        <a:bodyPr/>
        <a:lstStyle/>
        <a:p>
          <a:r>
            <a:rPr lang="ru-RU" dirty="0"/>
            <a:t>Обострение</a:t>
          </a:r>
        </a:p>
      </dgm:t>
    </dgm:pt>
    <dgm:pt modelId="{BFA6069A-A241-4158-93F1-5E2719D50134}" type="parTrans" cxnId="{19351653-C6F9-471C-9173-2559A8C054C6}">
      <dgm:prSet/>
      <dgm:spPr/>
      <dgm:t>
        <a:bodyPr/>
        <a:lstStyle/>
        <a:p>
          <a:endParaRPr lang="ru-RU"/>
        </a:p>
      </dgm:t>
    </dgm:pt>
    <dgm:pt modelId="{C8DAC987-1268-4785-919C-3F39681DF987}" type="sibTrans" cxnId="{19351653-C6F9-471C-9173-2559A8C054C6}">
      <dgm:prSet/>
      <dgm:spPr/>
      <dgm:t>
        <a:bodyPr/>
        <a:lstStyle/>
        <a:p>
          <a:endParaRPr lang="ru-RU"/>
        </a:p>
      </dgm:t>
    </dgm:pt>
    <dgm:pt modelId="{47A21833-B961-4D20-899A-96D7ABDA3D66}" type="pres">
      <dgm:prSet presAssocID="{C8A4FDED-B788-4185-9DCA-CA236F53DB1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6BFDF9F-63A9-45E7-B42F-7CE2F7716B29}" type="pres">
      <dgm:prSet presAssocID="{1808F7CF-DAED-4C81-A1F4-2430A5491CBF}" presName="root1" presStyleCnt="0"/>
      <dgm:spPr/>
    </dgm:pt>
    <dgm:pt modelId="{AF0BACC9-B7DE-4E6F-A4E2-C342D41AEC2D}" type="pres">
      <dgm:prSet presAssocID="{1808F7CF-DAED-4C81-A1F4-2430A5491CBF}" presName="LevelOneTextNode" presStyleLbl="node0" presStyleIdx="0" presStyleCnt="1">
        <dgm:presLayoutVars>
          <dgm:chPref val="3"/>
        </dgm:presLayoutVars>
      </dgm:prSet>
      <dgm:spPr/>
    </dgm:pt>
    <dgm:pt modelId="{0A4D4645-906F-4123-A60D-9561BEAFB13D}" type="pres">
      <dgm:prSet presAssocID="{1808F7CF-DAED-4C81-A1F4-2430A5491CBF}" presName="level2hierChild" presStyleCnt="0"/>
      <dgm:spPr/>
    </dgm:pt>
    <dgm:pt modelId="{11BAB238-9672-4B49-AC68-9842511D064E}" type="pres">
      <dgm:prSet presAssocID="{3C789816-C4B9-45EF-85FB-348379B22028}" presName="conn2-1" presStyleLbl="parChTrans1D2" presStyleIdx="0" presStyleCnt="2"/>
      <dgm:spPr/>
    </dgm:pt>
    <dgm:pt modelId="{DE8938B5-8CED-4CA5-8102-A330D59AECD9}" type="pres">
      <dgm:prSet presAssocID="{3C789816-C4B9-45EF-85FB-348379B22028}" presName="connTx" presStyleLbl="parChTrans1D2" presStyleIdx="0" presStyleCnt="2"/>
      <dgm:spPr/>
    </dgm:pt>
    <dgm:pt modelId="{087F5B0C-9CCC-4E40-AC3C-8E9A7365AC0B}" type="pres">
      <dgm:prSet presAssocID="{0F32BE45-B112-4A0B-A47D-DA6E9C210934}" presName="root2" presStyleCnt="0"/>
      <dgm:spPr/>
    </dgm:pt>
    <dgm:pt modelId="{117FBF06-2F04-43B2-8E24-79F91B7FCCB7}" type="pres">
      <dgm:prSet presAssocID="{0F32BE45-B112-4A0B-A47D-DA6E9C210934}" presName="LevelTwoTextNode" presStyleLbl="node2" presStyleIdx="0" presStyleCnt="2">
        <dgm:presLayoutVars>
          <dgm:chPref val="3"/>
        </dgm:presLayoutVars>
      </dgm:prSet>
      <dgm:spPr/>
    </dgm:pt>
    <dgm:pt modelId="{A28B7FED-8763-480B-B410-C69231A55ED1}" type="pres">
      <dgm:prSet presAssocID="{0F32BE45-B112-4A0B-A47D-DA6E9C210934}" presName="level3hierChild" presStyleCnt="0"/>
      <dgm:spPr/>
    </dgm:pt>
    <dgm:pt modelId="{48D38B65-95DD-4444-BC1B-09C6CEC671BE}" type="pres">
      <dgm:prSet presAssocID="{5822D613-026A-47BF-A9FA-4AEEE37BFA8F}" presName="conn2-1" presStyleLbl="parChTrans1D3" presStyleIdx="0" presStyleCnt="4"/>
      <dgm:spPr/>
    </dgm:pt>
    <dgm:pt modelId="{BD676681-ED8B-4C87-A530-5AA3A5D93CCA}" type="pres">
      <dgm:prSet presAssocID="{5822D613-026A-47BF-A9FA-4AEEE37BFA8F}" presName="connTx" presStyleLbl="parChTrans1D3" presStyleIdx="0" presStyleCnt="4"/>
      <dgm:spPr/>
    </dgm:pt>
    <dgm:pt modelId="{54EDB14C-94B4-4EF9-BA3B-D983F784D6F8}" type="pres">
      <dgm:prSet presAssocID="{78169EAF-4385-42D0-9965-43D349C25E67}" presName="root2" presStyleCnt="0"/>
      <dgm:spPr/>
    </dgm:pt>
    <dgm:pt modelId="{B4477E8E-3B10-4A17-AD75-B97B428BB923}" type="pres">
      <dgm:prSet presAssocID="{78169EAF-4385-42D0-9965-43D349C25E67}" presName="LevelTwoTextNode" presStyleLbl="node3" presStyleIdx="0" presStyleCnt="4">
        <dgm:presLayoutVars>
          <dgm:chPref val="3"/>
        </dgm:presLayoutVars>
      </dgm:prSet>
      <dgm:spPr/>
    </dgm:pt>
    <dgm:pt modelId="{83691E2E-1B18-48EC-A1A7-C8E1CB492FCB}" type="pres">
      <dgm:prSet presAssocID="{78169EAF-4385-42D0-9965-43D349C25E67}" presName="level3hierChild" presStyleCnt="0"/>
      <dgm:spPr/>
    </dgm:pt>
    <dgm:pt modelId="{FA815283-0FE8-4C59-A027-BF170B26004C}" type="pres">
      <dgm:prSet presAssocID="{8E8FC53D-1843-482E-B4C5-BF3717AFC85E}" presName="conn2-1" presStyleLbl="parChTrans1D3" presStyleIdx="1" presStyleCnt="4"/>
      <dgm:spPr/>
    </dgm:pt>
    <dgm:pt modelId="{F7B0EFE7-CCFF-4345-954B-7DAC0B128BD5}" type="pres">
      <dgm:prSet presAssocID="{8E8FC53D-1843-482E-B4C5-BF3717AFC85E}" presName="connTx" presStyleLbl="parChTrans1D3" presStyleIdx="1" presStyleCnt="4"/>
      <dgm:spPr/>
    </dgm:pt>
    <dgm:pt modelId="{D0E1CFA5-F90C-4C8B-B129-D514C2CC8D78}" type="pres">
      <dgm:prSet presAssocID="{245E258F-D68F-4640-AF68-6C7D185B09B5}" presName="root2" presStyleCnt="0"/>
      <dgm:spPr/>
    </dgm:pt>
    <dgm:pt modelId="{9FBE927D-1D73-4AEA-A472-DCAB89A1C3F6}" type="pres">
      <dgm:prSet presAssocID="{245E258F-D68F-4640-AF68-6C7D185B09B5}" presName="LevelTwoTextNode" presStyleLbl="node3" presStyleIdx="1" presStyleCnt="4">
        <dgm:presLayoutVars>
          <dgm:chPref val="3"/>
        </dgm:presLayoutVars>
      </dgm:prSet>
      <dgm:spPr/>
    </dgm:pt>
    <dgm:pt modelId="{68430577-5870-4E69-83C2-42EABDB124E2}" type="pres">
      <dgm:prSet presAssocID="{245E258F-D68F-4640-AF68-6C7D185B09B5}" presName="level3hierChild" presStyleCnt="0"/>
      <dgm:spPr/>
    </dgm:pt>
    <dgm:pt modelId="{F4B9FC87-6580-459C-ADBE-0D061B78B322}" type="pres">
      <dgm:prSet presAssocID="{79DFC44E-D1C0-4BFB-93E5-154C2255A83D}" presName="conn2-1" presStyleLbl="parChTrans1D2" presStyleIdx="1" presStyleCnt="2"/>
      <dgm:spPr/>
    </dgm:pt>
    <dgm:pt modelId="{9E18D8A7-C7CF-4A11-9A2A-6C280F737AFE}" type="pres">
      <dgm:prSet presAssocID="{79DFC44E-D1C0-4BFB-93E5-154C2255A83D}" presName="connTx" presStyleLbl="parChTrans1D2" presStyleIdx="1" presStyleCnt="2"/>
      <dgm:spPr/>
    </dgm:pt>
    <dgm:pt modelId="{EB8887E1-4BA2-4F89-B7E4-6365403EACDB}" type="pres">
      <dgm:prSet presAssocID="{1B499ADA-9E03-4A1C-A8DC-CE112C6E32CC}" presName="root2" presStyleCnt="0"/>
      <dgm:spPr/>
    </dgm:pt>
    <dgm:pt modelId="{DEC6A757-D281-40D9-B2F5-21866034C726}" type="pres">
      <dgm:prSet presAssocID="{1B499ADA-9E03-4A1C-A8DC-CE112C6E32CC}" presName="LevelTwoTextNode" presStyleLbl="node2" presStyleIdx="1" presStyleCnt="2">
        <dgm:presLayoutVars>
          <dgm:chPref val="3"/>
        </dgm:presLayoutVars>
      </dgm:prSet>
      <dgm:spPr/>
    </dgm:pt>
    <dgm:pt modelId="{407D128D-092A-46C9-B27F-1999B4331E1C}" type="pres">
      <dgm:prSet presAssocID="{1B499ADA-9E03-4A1C-A8DC-CE112C6E32CC}" presName="level3hierChild" presStyleCnt="0"/>
      <dgm:spPr/>
    </dgm:pt>
    <dgm:pt modelId="{3FAAECA5-1553-4C82-BBB2-D089A81B0BFD}" type="pres">
      <dgm:prSet presAssocID="{5FA6BBF2-1312-463B-B98D-B72309F43833}" presName="conn2-1" presStyleLbl="parChTrans1D3" presStyleIdx="2" presStyleCnt="4"/>
      <dgm:spPr/>
    </dgm:pt>
    <dgm:pt modelId="{3B80DF36-C945-4C86-B957-B53189FDFD5D}" type="pres">
      <dgm:prSet presAssocID="{5FA6BBF2-1312-463B-B98D-B72309F43833}" presName="connTx" presStyleLbl="parChTrans1D3" presStyleIdx="2" presStyleCnt="4"/>
      <dgm:spPr/>
    </dgm:pt>
    <dgm:pt modelId="{E6C886C9-2622-4323-A3B0-6DE08CB797F1}" type="pres">
      <dgm:prSet presAssocID="{B518384F-72F8-42D6-A25A-815AD1B23F15}" presName="root2" presStyleCnt="0"/>
      <dgm:spPr/>
    </dgm:pt>
    <dgm:pt modelId="{67E4CC72-41B6-4725-8018-7E6767701449}" type="pres">
      <dgm:prSet presAssocID="{B518384F-72F8-42D6-A25A-815AD1B23F15}" presName="LevelTwoTextNode" presStyleLbl="node3" presStyleIdx="2" presStyleCnt="4">
        <dgm:presLayoutVars>
          <dgm:chPref val="3"/>
        </dgm:presLayoutVars>
      </dgm:prSet>
      <dgm:spPr/>
    </dgm:pt>
    <dgm:pt modelId="{AD2AB094-8B96-4751-BB36-520F7303D369}" type="pres">
      <dgm:prSet presAssocID="{B518384F-72F8-42D6-A25A-815AD1B23F15}" presName="level3hierChild" presStyleCnt="0"/>
      <dgm:spPr/>
    </dgm:pt>
    <dgm:pt modelId="{023FB0F1-3B43-400B-BF70-098B7AC13C7E}" type="pres">
      <dgm:prSet presAssocID="{BFA6069A-A241-4158-93F1-5E2719D50134}" presName="conn2-1" presStyleLbl="parChTrans1D3" presStyleIdx="3" presStyleCnt="4"/>
      <dgm:spPr/>
    </dgm:pt>
    <dgm:pt modelId="{E6C38E29-C1A5-4510-8C68-05FA77B7ACFB}" type="pres">
      <dgm:prSet presAssocID="{BFA6069A-A241-4158-93F1-5E2719D50134}" presName="connTx" presStyleLbl="parChTrans1D3" presStyleIdx="3" presStyleCnt="4"/>
      <dgm:spPr/>
    </dgm:pt>
    <dgm:pt modelId="{DAE76253-D6D4-4161-BDB2-3C734F88B553}" type="pres">
      <dgm:prSet presAssocID="{E3930652-C0B0-470D-B15A-751F5506B16A}" presName="root2" presStyleCnt="0"/>
      <dgm:spPr/>
    </dgm:pt>
    <dgm:pt modelId="{BEE451F4-D428-4A12-8EB0-E4F8291DDBF5}" type="pres">
      <dgm:prSet presAssocID="{E3930652-C0B0-470D-B15A-751F5506B16A}" presName="LevelTwoTextNode" presStyleLbl="node3" presStyleIdx="3" presStyleCnt="4">
        <dgm:presLayoutVars>
          <dgm:chPref val="3"/>
        </dgm:presLayoutVars>
      </dgm:prSet>
      <dgm:spPr/>
    </dgm:pt>
    <dgm:pt modelId="{A821C6EB-080E-42F6-8753-661AB3ED2E81}" type="pres">
      <dgm:prSet presAssocID="{E3930652-C0B0-470D-B15A-751F5506B16A}" presName="level3hierChild" presStyleCnt="0"/>
      <dgm:spPr/>
    </dgm:pt>
  </dgm:ptLst>
  <dgm:cxnLst>
    <dgm:cxn modelId="{FC863704-E9E5-4804-B231-EC71DAA65152}" type="presOf" srcId="{78169EAF-4385-42D0-9965-43D349C25E67}" destId="{B4477E8E-3B10-4A17-AD75-B97B428BB923}" srcOrd="0" destOrd="0" presId="urn:microsoft.com/office/officeart/2005/8/layout/hierarchy2"/>
    <dgm:cxn modelId="{3B36E508-B28C-4715-9E6A-E8D227127C2B}" type="presOf" srcId="{BFA6069A-A241-4158-93F1-5E2719D50134}" destId="{E6C38E29-C1A5-4510-8C68-05FA77B7ACFB}" srcOrd="1" destOrd="0" presId="urn:microsoft.com/office/officeart/2005/8/layout/hierarchy2"/>
    <dgm:cxn modelId="{7D60E30A-95CA-49F9-ADFC-1A07E8640110}" type="presOf" srcId="{8E8FC53D-1843-482E-B4C5-BF3717AFC85E}" destId="{FA815283-0FE8-4C59-A027-BF170B26004C}" srcOrd="0" destOrd="0" presId="urn:microsoft.com/office/officeart/2005/8/layout/hierarchy2"/>
    <dgm:cxn modelId="{65F85910-E69A-48D3-9ED7-3CB636109ED9}" type="presOf" srcId="{3C789816-C4B9-45EF-85FB-348379B22028}" destId="{DE8938B5-8CED-4CA5-8102-A330D59AECD9}" srcOrd="1" destOrd="0" presId="urn:microsoft.com/office/officeart/2005/8/layout/hierarchy2"/>
    <dgm:cxn modelId="{49BB0F12-ACC7-461D-8289-8BBED21AB058}" srcId="{1B499ADA-9E03-4A1C-A8DC-CE112C6E32CC}" destId="{B518384F-72F8-42D6-A25A-815AD1B23F15}" srcOrd="0" destOrd="0" parTransId="{5FA6BBF2-1312-463B-B98D-B72309F43833}" sibTransId="{139EBED0-0CF1-45B7-BEF9-1D2E2AF53B8A}"/>
    <dgm:cxn modelId="{66BF0222-6716-43D2-97E6-95B86CB18298}" type="presOf" srcId="{3C789816-C4B9-45EF-85FB-348379B22028}" destId="{11BAB238-9672-4B49-AC68-9842511D064E}" srcOrd="0" destOrd="0" presId="urn:microsoft.com/office/officeart/2005/8/layout/hierarchy2"/>
    <dgm:cxn modelId="{AFEDC722-6F1E-4B78-87AF-297EB0004C6A}" type="presOf" srcId="{245E258F-D68F-4640-AF68-6C7D185B09B5}" destId="{9FBE927D-1D73-4AEA-A472-DCAB89A1C3F6}" srcOrd="0" destOrd="0" presId="urn:microsoft.com/office/officeart/2005/8/layout/hierarchy2"/>
    <dgm:cxn modelId="{86E79F27-292A-4EB3-9E30-BA4DAD6B264F}" type="presOf" srcId="{C8A4FDED-B788-4185-9DCA-CA236F53DB1D}" destId="{47A21833-B961-4D20-899A-96D7ABDA3D66}" srcOrd="0" destOrd="0" presId="urn:microsoft.com/office/officeart/2005/8/layout/hierarchy2"/>
    <dgm:cxn modelId="{F2155D2B-C51A-430B-82D1-4490BC96C7B9}" type="presOf" srcId="{1B499ADA-9E03-4A1C-A8DC-CE112C6E32CC}" destId="{DEC6A757-D281-40D9-B2F5-21866034C726}" srcOrd="0" destOrd="0" presId="urn:microsoft.com/office/officeart/2005/8/layout/hierarchy2"/>
    <dgm:cxn modelId="{072D0A34-91CA-43F1-9016-2DA06B6F125A}" type="presOf" srcId="{BFA6069A-A241-4158-93F1-5E2719D50134}" destId="{023FB0F1-3B43-400B-BF70-098B7AC13C7E}" srcOrd="0" destOrd="0" presId="urn:microsoft.com/office/officeart/2005/8/layout/hierarchy2"/>
    <dgm:cxn modelId="{63A7BC3E-0E71-4AD2-A387-3CB172A6271D}" srcId="{1808F7CF-DAED-4C81-A1F4-2430A5491CBF}" destId="{0F32BE45-B112-4A0B-A47D-DA6E9C210934}" srcOrd="0" destOrd="0" parTransId="{3C789816-C4B9-45EF-85FB-348379B22028}" sibTransId="{5F6304C6-A952-426F-9F1C-E5E87216623C}"/>
    <dgm:cxn modelId="{85FCAF5F-B452-43DE-855D-B8699397D766}" type="presOf" srcId="{8E8FC53D-1843-482E-B4C5-BF3717AFC85E}" destId="{F7B0EFE7-CCFF-4345-954B-7DAC0B128BD5}" srcOrd="1" destOrd="0" presId="urn:microsoft.com/office/officeart/2005/8/layout/hierarchy2"/>
    <dgm:cxn modelId="{7E6CAA42-0459-4C14-80EB-86CDE24A7690}" type="presOf" srcId="{79DFC44E-D1C0-4BFB-93E5-154C2255A83D}" destId="{9E18D8A7-C7CF-4A11-9A2A-6C280F737AFE}" srcOrd="1" destOrd="0" presId="urn:microsoft.com/office/officeart/2005/8/layout/hierarchy2"/>
    <dgm:cxn modelId="{9828BF42-B816-4F75-AD20-9D69AECE7814}" srcId="{0F32BE45-B112-4A0B-A47D-DA6E9C210934}" destId="{245E258F-D68F-4640-AF68-6C7D185B09B5}" srcOrd="1" destOrd="0" parTransId="{8E8FC53D-1843-482E-B4C5-BF3717AFC85E}" sibTransId="{10342DC7-7F69-4597-93AA-EED687F9B004}"/>
    <dgm:cxn modelId="{068B1A43-5751-4268-A8DE-2CDC191A5008}" type="presOf" srcId="{5822D613-026A-47BF-A9FA-4AEEE37BFA8F}" destId="{48D38B65-95DD-4444-BC1B-09C6CEC671BE}" srcOrd="0" destOrd="0" presId="urn:microsoft.com/office/officeart/2005/8/layout/hierarchy2"/>
    <dgm:cxn modelId="{19351653-C6F9-471C-9173-2559A8C054C6}" srcId="{1B499ADA-9E03-4A1C-A8DC-CE112C6E32CC}" destId="{E3930652-C0B0-470D-B15A-751F5506B16A}" srcOrd="1" destOrd="0" parTransId="{BFA6069A-A241-4158-93F1-5E2719D50134}" sibTransId="{C8DAC987-1268-4785-919C-3F39681DF987}"/>
    <dgm:cxn modelId="{87FC1E85-6CE3-4E8D-9460-D51393BF25FA}" srcId="{0F32BE45-B112-4A0B-A47D-DA6E9C210934}" destId="{78169EAF-4385-42D0-9965-43D349C25E67}" srcOrd="0" destOrd="0" parTransId="{5822D613-026A-47BF-A9FA-4AEEE37BFA8F}" sibTransId="{E401972A-A226-43EE-AA0B-CA1FEED9B6F6}"/>
    <dgm:cxn modelId="{BBC51A89-0B7A-49CA-BFAE-502985FE6E6A}" type="presOf" srcId="{0F32BE45-B112-4A0B-A47D-DA6E9C210934}" destId="{117FBF06-2F04-43B2-8E24-79F91B7FCCB7}" srcOrd="0" destOrd="0" presId="urn:microsoft.com/office/officeart/2005/8/layout/hierarchy2"/>
    <dgm:cxn modelId="{03CD8BA8-CD06-49AB-8E83-457ED0079D54}" srcId="{C8A4FDED-B788-4185-9DCA-CA236F53DB1D}" destId="{1808F7CF-DAED-4C81-A1F4-2430A5491CBF}" srcOrd="0" destOrd="0" parTransId="{5AF9F2A0-D5B2-46F5-985F-89BC8F0239E2}" sibTransId="{47D78E74-DBEB-4067-AD51-EBDC3C168C5D}"/>
    <dgm:cxn modelId="{2AD834BF-E093-4AB1-A2C4-9801C8F693C6}" type="presOf" srcId="{5FA6BBF2-1312-463B-B98D-B72309F43833}" destId="{3B80DF36-C945-4C86-B957-B53189FDFD5D}" srcOrd="1" destOrd="0" presId="urn:microsoft.com/office/officeart/2005/8/layout/hierarchy2"/>
    <dgm:cxn modelId="{55C374D2-F77D-403A-BE7E-29B52CF880B8}" type="presOf" srcId="{5FA6BBF2-1312-463B-B98D-B72309F43833}" destId="{3FAAECA5-1553-4C82-BBB2-D089A81B0BFD}" srcOrd="0" destOrd="0" presId="urn:microsoft.com/office/officeart/2005/8/layout/hierarchy2"/>
    <dgm:cxn modelId="{5AE5DCD5-8E33-4DF2-8336-3B1039AC342F}" type="presOf" srcId="{79DFC44E-D1C0-4BFB-93E5-154C2255A83D}" destId="{F4B9FC87-6580-459C-ADBE-0D061B78B322}" srcOrd="0" destOrd="0" presId="urn:microsoft.com/office/officeart/2005/8/layout/hierarchy2"/>
    <dgm:cxn modelId="{F8D33AE3-FA86-4081-9A92-07D8BCC7B17C}" type="presOf" srcId="{1808F7CF-DAED-4C81-A1F4-2430A5491CBF}" destId="{AF0BACC9-B7DE-4E6F-A4E2-C342D41AEC2D}" srcOrd="0" destOrd="0" presId="urn:microsoft.com/office/officeart/2005/8/layout/hierarchy2"/>
    <dgm:cxn modelId="{505A79E4-85FE-4311-95C0-BC53381FD5E0}" type="presOf" srcId="{5822D613-026A-47BF-A9FA-4AEEE37BFA8F}" destId="{BD676681-ED8B-4C87-A530-5AA3A5D93CCA}" srcOrd="1" destOrd="0" presId="urn:microsoft.com/office/officeart/2005/8/layout/hierarchy2"/>
    <dgm:cxn modelId="{F1F91CE5-A6BA-49A2-963B-BA58E344CB30}" srcId="{1808F7CF-DAED-4C81-A1F4-2430A5491CBF}" destId="{1B499ADA-9E03-4A1C-A8DC-CE112C6E32CC}" srcOrd="1" destOrd="0" parTransId="{79DFC44E-D1C0-4BFB-93E5-154C2255A83D}" sibTransId="{74CDD574-A6D0-445B-912A-0DEE309E8673}"/>
    <dgm:cxn modelId="{00838CE6-B8F5-405A-BD88-9696BC7574AC}" type="presOf" srcId="{B518384F-72F8-42D6-A25A-815AD1B23F15}" destId="{67E4CC72-41B6-4725-8018-7E6767701449}" srcOrd="0" destOrd="0" presId="urn:microsoft.com/office/officeart/2005/8/layout/hierarchy2"/>
    <dgm:cxn modelId="{38E7C2F4-A1B8-4EDB-8A8F-3D3D08C0F202}" type="presOf" srcId="{E3930652-C0B0-470D-B15A-751F5506B16A}" destId="{BEE451F4-D428-4A12-8EB0-E4F8291DDBF5}" srcOrd="0" destOrd="0" presId="urn:microsoft.com/office/officeart/2005/8/layout/hierarchy2"/>
    <dgm:cxn modelId="{848C1DBB-7F3C-4F25-98AF-351BE214D63D}" type="presParOf" srcId="{47A21833-B961-4D20-899A-96D7ABDA3D66}" destId="{56BFDF9F-63A9-45E7-B42F-7CE2F7716B29}" srcOrd="0" destOrd="0" presId="urn:microsoft.com/office/officeart/2005/8/layout/hierarchy2"/>
    <dgm:cxn modelId="{3FFFB774-0C1C-4931-AB77-9E6F1B4CDA69}" type="presParOf" srcId="{56BFDF9F-63A9-45E7-B42F-7CE2F7716B29}" destId="{AF0BACC9-B7DE-4E6F-A4E2-C342D41AEC2D}" srcOrd="0" destOrd="0" presId="urn:microsoft.com/office/officeart/2005/8/layout/hierarchy2"/>
    <dgm:cxn modelId="{87D068DB-375A-41AE-AFA8-B3D5E09D4167}" type="presParOf" srcId="{56BFDF9F-63A9-45E7-B42F-7CE2F7716B29}" destId="{0A4D4645-906F-4123-A60D-9561BEAFB13D}" srcOrd="1" destOrd="0" presId="urn:microsoft.com/office/officeart/2005/8/layout/hierarchy2"/>
    <dgm:cxn modelId="{83C6DCC7-3340-4773-86CD-F19D37583C7B}" type="presParOf" srcId="{0A4D4645-906F-4123-A60D-9561BEAFB13D}" destId="{11BAB238-9672-4B49-AC68-9842511D064E}" srcOrd="0" destOrd="0" presId="urn:microsoft.com/office/officeart/2005/8/layout/hierarchy2"/>
    <dgm:cxn modelId="{B15A47BA-A50C-4DA1-BBA6-1ABABAE61144}" type="presParOf" srcId="{11BAB238-9672-4B49-AC68-9842511D064E}" destId="{DE8938B5-8CED-4CA5-8102-A330D59AECD9}" srcOrd="0" destOrd="0" presId="urn:microsoft.com/office/officeart/2005/8/layout/hierarchy2"/>
    <dgm:cxn modelId="{8301E959-A214-4AA8-BFC3-96B48658D844}" type="presParOf" srcId="{0A4D4645-906F-4123-A60D-9561BEAFB13D}" destId="{087F5B0C-9CCC-4E40-AC3C-8E9A7365AC0B}" srcOrd="1" destOrd="0" presId="urn:microsoft.com/office/officeart/2005/8/layout/hierarchy2"/>
    <dgm:cxn modelId="{0699AFFB-58AA-4CCA-8991-D48C2275C872}" type="presParOf" srcId="{087F5B0C-9CCC-4E40-AC3C-8E9A7365AC0B}" destId="{117FBF06-2F04-43B2-8E24-79F91B7FCCB7}" srcOrd="0" destOrd="0" presId="urn:microsoft.com/office/officeart/2005/8/layout/hierarchy2"/>
    <dgm:cxn modelId="{0F9D48A3-F538-49E3-B1A2-D7DF709698A3}" type="presParOf" srcId="{087F5B0C-9CCC-4E40-AC3C-8E9A7365AC0B}" destId="{A28B7FED-8763-480B-B410-C69231A55ED1}" srcOrd="1" destOrd="0" presId="urn:microsoft.com/office/officeart/2005/8/layout/hierarchy2"/>
    <dgm:cxn modelId="{9FDAFA90-1692-4480-86EA-B5AF95D9061B}" type="presParOf" srcId="{A28B7FED-8763-480B-B410-C69231A55ED1}" destId="{48D38B65-95DD-4444-BC1B-09C6CEC671BE}" srcOrd="0" destOrd="0" presId="urn:microsoft.com/office/officeart/2005/8/layout/hierarchy2"/>
    <dgm:cxn modelId="{44711E8A-454C-4139-BB27-9255F7B59B1A}" type="presParOf" srcId="{48D38B65-95DD-4444-BC1B-09C6CEC671BE}" destId="{BD676681-ED8B-4C87-A530-5AA3A5D93CCA}" srcOrd="0" destOrd="0" presId="urn:microsoft.com/office/officeart/2005/8/layout/hierarchy2"/>
    <dgm:cxn modelId="{7DF5BE70-BED3-4ED0-8BE0-8D096F924661}" type="presParOf" srcId="{A28B7FED-8763-480B-B410-C69231A55ED1}" destId="{54EDB14C-94B4-4EF9-BA3B-D983F784D6F8}" srcOrd="1" destOrd="0" presId="urn:microsoft.com/office/officeart/2005/8/layout/hierarchy2"/>
    <dgm:cxn modelId="{FFC63AB8-C3B2-4EE2-9121-58C80901111C}" type="presParOf" srcId="{54EDB14C-94B4-4EF9-BA3B-D983F784D6F8}" destId="{B4477E8E-3B10-4A17-AD75-B97B428BB923}" srcOrd="0" destOrd="0" presId="urn:microsoft.com/office/officeart/2005/8/layout/hierarchy2"/>
    <dgm:cxn modelId="{C37346B6-B7C7-4C03-A59B-839EF1001366}" type="presParOf" srcId="{54EDB14C-94B4-4EF9-BA3B-D983F784D6F8}" destId="{83691E2E-1B18-48EC-A1A7-C8E1CB492FCB}" srcOrd="1" destOrd="0" presId="urn:microsoft.com/office/officeart/2005/8/layout/hierarchy2"/>
    <dgm:cxn modelId="{CFBA15C4-3B82-454E-9DB2-BE35661749C7}" type="presParOf" srcId="{A28B7FED-8763-480B-B410-C69231A55ED1}" destId="{FA815283-0FE8-4C59-A027-BF170B26004C}" srcOrd="2" destOrd="0" presId="urn:microsoft.com/office/officeart/2005/8/layout/hierarchy2"/>
    <dgm:cxn modelId="{76D8EB2F-39CD-44D5-9C81-ABAD68CFDD8D}" type="presParOf" srcId="{FA815283-0FE8-4C59-A027-BF170B26004C}" destId="{F7B0EFE7-CCFF-4345-954B-7DAC0B128BD5}" srcOrd="0" destOrd="0" presId="urn:microsoft.com/office/officeart/2005/8/layout/hierarchy2"/>
    <dgm:cxn modelId="{A34EFD3E-3EF3-4AAA-BBD0-DDCEAD33B36B}" type="presParOf" srcId="{A28B7FED-8763-480B-B410-C69231A55ED1}" destId="{D0E1CFA5-F90C-4C8B-B129-D514C2CC8D78}" srcOrd="3" destOrd="0" presId="urn:microsoft.com/office/officeart/2005/8/layout/hierarchy2"/>
    <dgm:cxn modelId="{97636A30-E353-48CC-AA1B-2D672CA25735}" type="presParOf" srcId="{D0E1CFA5-F90C-4C8B-B129-D514C2CC8D78}" destId="{9FBE927D-1D73-4AEA-A472-DCAB89A1C3F6}" srcOrd="0" destOrd="0" presId="urn:microsoft.com/office/officeart/2005/8/layout/hierarchy2"/>
    <dgm:cxn modelId="{42C5B0FE-8F8F-4FC6-9C14-2F44F96FC7FB}" type="presParOf" srcId="{D0E1CFA5-F90C-4C8B-B129-D514C2CC8D78}" destId="{68430577-5870-4E69-83C2-42EABDB124E2}" srcOrd="1" destOrd="0" presId="urn:microsoft.com/office/officeart/2005/8/layout/hierarchy2"/>
    <dgm:cxn modelId="{ED9269F9-2BD1-4A45-80C8-B60331C97D4A}" type="presParOf" srcId="{0A4D4645-906F-4123-A60D-9561BEAFB13D}" destId="{F4B9FC87-6580-459C-ADBE-0D061B78B322}" srcOrd="2" destOrd="0" presId="urn:microsoft.com/office/officeart/2005/8/layout/hierarchy2"/>
    <dgm:cxn modelId="{0B176C6C-48CE-4972-8B9E-96708C8024A1}" type="presParOf" srcId="{F4B9FC87-6580-459C-ADBE-0D061B78B322}" destId="{9E18D8A7-C7CF-4A11-9A2A-6C280F737AFE}" srcOrd="0" destOrd="0" presId="urn:microsoft.com/office/officeart/2005/8/layout/hierarchy2"/>
    <dgm:cxn modelId="{C2FF16CE-41AE-4885-91CA-4545BFDEFEE2}" type="presParOf" srcId="{0A4D4645-906F-4123-A60D-9561BEAFB13D}" destId="{EB8887E1-4BA2-4F89-B7E4-6365403EACDB}" srcOrd="3" destOrd="0" presId="urn:microsoft.com/office/officeart/2005/8/layout/hierarchy2"/>
    <dgm:cxn modelId="{10B67107-63D7-4E09-AD0D-879E7138BFAD}" type="presParOf" srcId="{EB8887E1-4BA2-4F89-B7E4-6365403EACDB}" destId="{DEC6A757-D281-40D9-B2F5-21866034C726}" srcOrd="0" destOrd="0" presId="urn:microsoft.com/office/officeart/2005/8/layout/hierarchy2"/>
    <dgm:cxn modelId="{46E7EC45-CA50-4F53-BEE0-2164D26BA013}" type="presParOf" srcId="{EB8887E1-4BA2-4F89-B7E4-6365403EACDB}" destId="{407D128D-092A-46C9-B27F-1999B4331E1C}" srcOrd="1" destOrd="0" presId="urn:microsoft.com/office/officeart/2005/8/layout/hierarchy2"/>
    <dgm:cxn modelId="{E33B5E90-E848-48B2-ADE6-7E1BF2BE0B25}" type="presParOf" srcId="{407D128D-092A-46C9-B27F-1999B4331E1C}" destId="{3FAAECA5-1553-4C82-BBB2-D089A81B0BFD}" srcOrd="0" destOrd="0" presId="urn:microsoft.com/office/officeart/2005/8/layout/hierarchy2"/>
    <dgm:cxn modelId="{D93C730F-C939-4242-BB22-7B9B2F34826F}" type="presParOf" srcId="{3FAAECA5-1553-4C82-BBB2-D089A81B0BFD}" destId="{3B80DF36-C945-4C86-B957-B53189FDFD5D}" srcOrd="0" destOrd="0" presId="urn:microsoft.com/office/officeart/2005/8/layout/hierarchy2"/>
    <dgm:cxn modelId="{BA9C2CB2-A705-4E6A-BB51-A39A8F10F202}" type="presParOf" srcId="{407D128D-092A-46C9-B27F-1999B4331E1C}" destId="{E6C886C9-2622-4323-A3B0-6DE08CB797F1}" srcOrd="1" destOrd="0" presId="urn:microsoft.com/office/officeart/2005/8/layout/hierarchy2"/>
    <dgm:cxn modelId="{8C7001A5-1C42-43C0-AE65-1D6A5F9B5168}" type="presParOf" srcId="{E6C886C9-2622-4323-A3B0-6DE08CB797F1}" destId="{67E4CC72-41B6-4725-8018-7E6767701449}" srcOrd="0" destOrd="0" presId="urn:microsoft.com/office/officeart/2005/8/layout/hierarchy2"/>
    <dgm:cxn modelId="{A08AD26D-5E66-4CFC-9CB2-A1BF2935E6C1}" type="presParOf" srcId="{E6C886C9-2622-4323-A3B0-6DE08CB797F1}" destId="{AD2AB094-8B96-4751-BB36-520F7303D369}" srcOrd="1" destOrd="0" presId="urn:microsoft.com/office/officeart/2005/8/layout/hierarchy2"/>
    <dgm:cxn modelId="{2CFDBE1C-E455-421A-A3BF-152B28E5560B}" type="presParOf" srcId="{407D128D-092A-46C9-B27F-1999B4331E1C}" destId="{023FB0F1-3B43-400B-BF70-098B7AC13C7E}" srcOrd="2" destOrd="0" presId="urn:microsoft.com/office/officeart/2005/8/layout/hierarchy2"/>
    <dgm:cxn modelId="{0030FD49-74F8-4C0D-9CF7-CCFE7A5BD613}" type="presParOf" srcId="{023FB0F1-3B43-400B-BF70-098B7AC13C7E}" destId="{E6C38E29-C1A5-4510-8C68-05FA77B7ACFB}" srcOrd="0" destOrd="0" presId="urn:microsoft.com/office/officeart/2005/8/layout/hierarchy2"/>
    <dgm:cxn modelId="{5855A602-3168-4A07-81CB-15D227D1DA31}" type="presParOf" srcId="{407D128D-092A-46C9-B27F-1999B4331E1C}" destId="{DAE76253-D6D4-4161-BDB2-3C734F88B553}" srcOrd="3" destOrd="0" presId="urn:microsoft.com/office/officeart/2005/8/layout/hierarchy2"/>
    <dgm:cxn modelId="{C19C6CD0-1ADA-4171-ABE6-6881F2C8669B}" type="presParOf" srcId="{DAE76253-D6D4-4161-BDB2-3C734F88B553}" destId="{BEE451F4-D428-4A12-8EB0-E4F8291DDBF5}" srcOrd="0" destOrd="0" presId="urn:microsoft.com/office/officeart/2005/8/layout/hierarchy2"/>
    <dgm:cxn modelId="{B4C7FBB0-EAFA-49DC-B3FD-B28020937A05}" type="presParOf" srcId="{DAE76253-D6D4-4161-BDB2-3C734F88B553}" destId="{A821C6EB-080E-42F6-8753-661AB3ED2E8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0BACC9-B7DE-4E6F-A4E2-C342D41AEC2D}">
      <dsp:nvSpPr>
        <dsp:cNvPr id="0" name=""/>
        <dsp:cNvSpPr/>
      </dsp:nvSpPr>
      <dsp:spPr>
        <a:xfrm>
          <a:off x="783979" y="2043089"/>
          <a:ext cx="2367307" cy="11836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Психические расстройства при </a:t>
          </a:r>
          <a:r>
            <a:rPr lang="en-US" sz="2000" kern="1200" dirty="0"/>
            <a:t>COVID-19</a:t>
          </a:r>
          <a:endParaRPr lang="ru-RU" sz="2000" kern="1200" dirty="0"/>
        </a:p>
      </dsp:txBody>
      <dsp:txXfrm>
        <a:off x="818647" y="2077757"/>
        <a:ext cx="2297971" cy="1114317"/>
      </dsp:txXfrm>
    </dsp:sp>
    <dsp:sp modelId="{11BAB238-9672-4B49-AC68-9842511D064E}">
      <dsp:nvSpPr>
        <dsp:cNvPr id="0" name=""/>
        <dsp:cNvSpPr/>
      </dsp:nvSpPr>
      <dsp:spPr>
        <a:xfrm rot="18289469">
          <a:off x="2795662" y="1934100"/>
          <a:ext cx="165817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658171" y="2021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583294" y="1912860"/>
        <a:ext cx="82908" cy="82908"/>
      </dsp:txXfrm>
    </dsp:sp>
    <dsp:sp modelId="{117FBF06-2F04-43B2-8E24-79F91B7FCCB7}">
      <dsp:nvSpPr>
        <dsp:cNvPr id="0" name=""/>
        <dsp:cNvSpPr/>
      </dsp:nvSpPr>
      <dsp:spPr>
        <a:xfrm>
          <a:off x="4098209" y="681887"/>
          <a:ext cx="2367307" cy="11836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/>
            <a:t>Непсихотические</a:t>
          </a:r>
          <a:endParaRPr lang="ru-RU" sz="2000" kern="1200" dirty="0"/>
        </a:p>
      </dsp:txBody>
      <dsp:txXfrm>
        <a:off x="4132877" y="716555"/>
        <a:ext cx="2297971" cy="1114317"/>
      </dsp:txXfrm>
    </dsp:sp>
    <dsp:sp modelId="{48D38B65-95DD-4444-BC1B-09C6CEC671BE}">
      <dsp:nvSpPr>
        <dsp:cNvPr id="0" name=""/>
        <dsp:cNvSpPr/>
      </dsp:nvSpPr>
      <dsp:spPr>
        <a:xfrm rot="19457599">
          <a:off x="6355909" y="913199"/>
          <a:ext cx="116613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166139" y="2021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6909825" y="904260"/>
        <a:ext cx="58306" cy="58306"/>
      </dsp:txXfrm>
    </dsp:sp>
    <dsp:sp modelId="{B4477E8E-3B10-4A17-AD75-B97B428BB923}">
      <dsp:nvSpPr>
        <dsp:cNvPr id="0" name=""/>
        <dsp:cNvSpPr/>
      </dsp:nvSpPr>
      <dsp:spPr>
        <a:xfrm>
          <a:off x="7412440" y="1286"/>
          <a:ext cx="2367307" cy="11836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Индукция</a:t>
          </a:r>
        </a:p>
      </dsp:txBody>
      <dsp:txXfrm>
        <a:off x="7447108" y="35954"/>
        <a:ext cx="2297971" cy="1114317"/>
      </dsp:txXfrm>
    </dsp:sp>
    <dsp:sp modelId="{FA815283-0FE8-4C59-A027-BF170B26004C}">
      <dsp:nvSpPr>
        <dsp:cNvPr id="0" name=""/>
        <dsp:cNvSpPr/>
      </dsp:nvSpPr>
      <dsp:spPr>
        <a:xfrm rot="2142401">
          <a:off x="6355909" y="1593799"/>
          <a:ext cx="116613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166139" y="2021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6909825" y="1584861"/>
        <a:ext cx="58306" cy="58306"/>
      </dsp:txXfrm>
    </dsp:sp>
    <dsp:sp modelId="{9FBE927D-1D73-4AEA-A472-DCAB89A1C3F6}">
      <dsp:nvSpPr>
        <dsp:cNvPr id="0" name=""/>
        <dsp:cNvSpPr/>
      </dsp:nvSpPr>
      <dsp:spPr>
        <a:xfrm>
          <a:off x="7412440" y="1362488"/>
          <a:ext cx="2367307" cy="11836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Обострение</a:t>
          </a:r>
        </a:p>
      </dsp:txBody>
      <dsp:txXfrm>
        <a:off x="7447108" y="1397156"/>
        <a:ext cx="2297971" cy="1114317"/>
      </dsp:txXfrm>
    </dsp:sp>
    <dsp:sp modelId="{F4B9FC87-6580-459C-ADBE-0D061B78B322}">
      <dsp:nvSpPr>
        <dsp:cNvPr id="0" name=""/>
        <dsp:cNvSpPr/>
      </dsp:nvSpPr>
      <dsp:spPr>
        <a:xfrm rot="3310531">
          <a:off x="2795662" y="3295302"/>
          <a:ext cx="165817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658171" y="2021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583294" y="3274062"/>
        <a:ext cx="82908" cy="82908"/>
      </dsp:txXfrm>
    </dsp:sp>
    <dsp:sp modelId="{DEC6A757-D281-40D9-B2F5-21866034C726}">
      <dsp:nvSpPr>
        <dsp:cNvPr id="0" name=""/>
        <dsp:cNvSpPr/>
      </dsp:nvSpPr>
      <dsp:spPr>
        <a:xfrm>
          <a:off x="4098209" y="3404290"/>
          <a:ext cx="2367307" cy="11836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Психотические</a:t>
          </a:r>
        </a:p>
      </dsp:txBody>
      <dsp:txXfrm>
        <a:off x="4132877" y="3438958"/>
        <a:ext cx="2297971" cy="1114317"/>
      </dsp:txXfrm>
    </dsp:sp>
    <dsp:sp modelId="{3FAAECA5-1553-4C82-BBB2-D089A81B0BFD}">
      <dsp:nvSpPr>
        <dsp:cNvPr id="0" name=""/>
        <dsp:cNvSpPr/>
      </dsp:nvSpPr>
      <dsp:spPr>
        <a:xfrm rot="19457599">
          <a:off x="6355909" y="3635602"/>
          <a:ext cx="116613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166139" y="2021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6909825" y="3626663"/>
        <a:ext cx="58306" cy="58306"/>
      </dsp:txXfrm>
    </dsp:sp>
    <dsp:sp modelId="{67E4CC72-41B6-4725-8018-7E6767701449}">
      <dsp:nvSpPr>
        <dsp:cNvPr id="0" name=""/>
        <dsp:cNvSpPr/>
      </dsp:nvSpPr>
      <dsp:spPr>
        <a:xfrm>
          <a:off x="7412440" y="2723690"/>
          <a:ext cx="2367307" cy="11836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Индукция </a:t>
          </a:r>
        </a:p>
      </dsp:txBody>
      <dsp:txXfrm>
        <a:off x="7447108" y="2758358"/>
        <a:ext cx="2297971" cy="1114317"/>
      </dsp:txXfrm>
    </dsp:sp>
    <dsp:sp modelId="{023FB0F1-3B43-400B-BF70-098B7AC13C7E}">
      <dsp:nvSpPr>
        <dsp:cNvPr id="0" name=""/>
        <dsp:cNvSpPr/>
      </dsp:nvSpPr>
      <dsp:spPr>
        <a:xfrm rot="2142401">
          <a:off x="6355909" y="4316203"/>
          <a:ext cx="116613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166139" y="2021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6909825" y="4307264"/>
        <a:ext cx="58306" cy="58306"/>
      </dsp:txXfrm>
    </dsp:sp>
    <dsp:sp modelId="{BEE451F4-D428-4A12-8EB0-E4F8291DDBF5}">
      <dsp:nvSpPr>
        <dsp:cNvPr id="0" name=""/>
        <dsp:cNvSpPr/>
      </dsp:nvSpPr>
      <dsp:spPr>
        <a:xfrm>
          <a:off x="7412440" y="4084891"/>
          <a:ext cx="2367307" cy="11836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Обострение</a:t>
          </a:r>
        </a:p>
      </dsp:txBody>
      <dsp:txXfrm>
        <a:off x="7447108" y="4119559"/>
        <a:ext cx="2297971" cy="1114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6B4BDF1-143E-4EB4-B7DD-EDB42A32B02A}" type="datetime1">
              <a:rPr lang="ru-RU" smtClean="0"/>
              <a:t>10.03.2021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7A54D57-1E58-41A9-BDD9-F9650DC3A9B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8875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421F2-2005-498C-B360-BD27341331CE}" type="datetime1">
              <a:rPr lang="ru-RU" noProof="0" smtClean="0"/>
              <a:pPr/>
              <a:t>10.03.2021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r>
              <a:rPr lang="ru-RU" noProof="0" dirty="0"/>
              <a:t>ф</a:t>
            </a:r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5EB433F-E5C6-4E8D-82E5-3D359E2C0E5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11778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5EB433F-E5C6-4E8D-82E5-3D359E2C0E58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072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5EB433F-E5C6-4E8D-82E5-3D359E2C0E58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08612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5EB433F-E5C6-4E8D-82E5-3D359E2C0E58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43564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5EB433F-E5C6-4E8D-82E5-3D359E2C0E58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8826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it-IT" dirty="0"/>
              <a:t>https://www.ncbi.nlm.nih.gov/pmc/articles/PMC7571527/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5EB433F-E5C6-4E8D-82E5-3D359E2C0E58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89459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5EB433F-E5C6-4E8D-82E5-3D359E2C0E58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65804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5EB433F-E5C6-4E8D-82E5-3D359E2C0E58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00903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5EB433F-E5C6-4E8D-82E5-3D359E2C0E58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60317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it-IT" dirty="0"/>
              <a:t>https://www.ncbi.nlm.nih.gov/pmc/articles/PMC7834441/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5EB433F-E5C6-4E8D-82E5-3D359E2C0E58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5187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5EB433F-E5C6-4E8D-82E5-3D359E2C0E58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1362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5EB433F-E5C6-4E8D-82E5-3D359E2C0E58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447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5EB433F-E5C6-4E8D-82E5-3D359E2C0E58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0638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5EB433F-E5C6-4E8D-82E5-3D359E2C0E58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2611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5EB433F-E5C6-4E8D-82E5-3D359E2C0E58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7305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5EB433F-E5C6-4E8D-82E5-3D359E2C0E58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056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5EB433F-E5C6-4E8D-82E5-3D359E2C0E58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2487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5EB433F-E5C6-4E8D-82E5-3D359E2C0E58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5404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5EB433F-E5C6-4E8D-82E5-3D359E2C0E58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560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">
            <a:extLst>
              <a:ext uri="{FF2B5EF4-FFF2-40B4-BE49-F238E27FC236}">
                <a16:creationId xmlns:a16="http://schemas.microsoft.com/office/drawing/2014/main" id="{F9512BDE-EEA0-404B-8D45-8AA93D61DABC}"/>
              </a:ext>
            </a:extLst>
          </p:cNvPr>
          <p:cNvSpPr/>
          <p:nvPr userDrawn="1"/>
        </p:nvSpPr>
        <p:spPr>
          <a:xfrm flipH="1">
            <a:off x="-1" y="4450188"/>
            <a:ext cx="12192000" cy="240781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11" name="Прямоугольник">
            <a:extLst>
              <a:ext uri="{FF2B5EF4-FFF2-40B4-BE49-F238E27FC236}">
                <a16:creationId xmlns:a16="http://schemas.microsoft.com/office/drawing/2014/main" id="{E1223535-0F2F-6340-80B9-0B5D9364A13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8000" cap="all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412CA9-1478-4ADC-BDE8-EAF73210C460}" type="datetime1">
              <a:rPr lang="ru-RU" noProof="0" smtClean="0"/>
              <a:t>10.03.2021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72358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овест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BA2059-11DF-4FF5-B6EE-D7F898D4D032}" type="datetime1">
              <a:rPr lang="ru-RU" noProof="0" smtClean="0"/>
              <a:t>10.03.2021</a:t>
            </a:fld>
            <a:endParaRPr lang="ru-RU" noProof="0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4" name="Номер слайда 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5" name="Прямоугольник">
            <a:extLst>
              <a:ext uri="{FF2B5EF4-FFF2-40B4-BE49-F238E27FC236}">
                <a16:creationId xmlns:a16="http://schemas.microsoft.com/office/drawing/2014/main" id="{AA314B25-B4AF-394E-BBDA-7E6BAD315F39}"/>
              </a:ext>
            </a:extLst>
          </p:cNvPr>
          <p:cNvSpPr/>
          <p:nvPr userDrawn="1"/>
        </p:nvSpPr>
        <p:spPr>
          <a:xfrm>
            <a:off x="3351057" y="0"/>
            <a:ext cx="8840943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6" name="Прямоугольник">
            <a:extLst>
              <a:ext uri="{FF2B5EF4-FFF2-40B4-BE49-F238E27FC236}">
                <a16:creationId xmlns:a16="http://schemas.microsoft.com/office/drawing/2014/main" id="{737575EF-0D14-6140-A91B-260C9C9DFE41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82544261-8049-494B-A93D-BDFF1BB847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5000" y="3135207"/>
            <a:ext cx="4886854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cap="all" baseline="0"/>
            </a:lvl1pPr>
          </a:lstStyle>
          <a:p>
            <a:pPr rtl="0"/>
            <a:r>
              <a:rPr lang="ru-RU" noProof="0" dirty="0"/>
              <a:t>Место для заголовка</a:t>
            </a:r>
          </a:p>
        </p:txBody>
      </p:sp>
      <p:sp>
        <p:nvSpPr>
          <p:cNvPr id="12" name="Объект 3">
            <a:extLst>
              <a:ext uri="{FF2B5EF4-FFF2-40B4-BE49-F238E27FC236}">
                <a16:creationId xmlns:a16="http://schemas.microsoft.com/office/drawing/2014/main" id="{9214786D-83EE-814C-A5E4-D0EC7D29D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75829" y="633875"/>
            <a:ext cx="5981171" cy="5590250"/>
          </a:xfrm>
        </p:spPr>
        <p:txBody>
          <a:bodyPr rtlCol="0" anchor="ctr">
            <a:normAutofit/>
          </a:bodyPr>
          <a:lstStyle>
            <a:lvl1pPr marL="342900" indent="-342900"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1pPr>
            <a:lvl2pPr marL="544068" indent="-342900">
              <a:buClr>
                <a:schemeClr val="tx1"/>
              </a:buClr>
              <a:buFont typeface="+mj-lt"/>
              <a:buAutoNum type="arabicPeriod"/>
              <a:defRPr sz="1400">
                <a:solidFill>
                  <a:schemeClr val="tx1"/>
                </a:solidFill>
              </a:defRPr>
            </a:lvl2pPr>
            <a:lvl3pPr marL="61264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chemeClr val="tx1"/>
                </a:solidFill>
              </a:defRPr>
            </a:lvl3pPr>
            <a:lvl4pPr marL="79552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chemeClr val="tx1"/>
                </a:solidFill>
              </a:defRPr>
            </a:lvl4pPr>
            <a:lvl5pPr marL="97840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079185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Два типа объектов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CECD90-E392-4768-B6DC-1F42737EED1D}" type="datetime1">
              <a:rPr lang="ru-RU" noProof="0" smtClean="0"/>
              <a:t>10.03.2021</a:t>
            </a:fld>
            <a:endParaRPr lang="ru-RU" noProof="0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4" name="Номер слайда 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5" name="Прямоугольник">
            <a:extLst>
              <a:ext uri="{FF2B5EF4-FFF2-40B4-BE49-F238E27FC236}">
                <a16:creationId xmlns:a16="http://schemas.microsoft.com/office/drawing/2014/main" id="{2E148DD3-DD87-154B-80B4-2421965D3C83}"/>
              </a:ext>
            </a:extLst>
          </p:cNvPr>
          <p:cNvSpPr/>
          <p:nvPr userDrawn="1"/>
        </p:nvSpPr>
        <p:spPr>
          <a:xfrm>
            <a:off x="1" y="1714500"/>
            <a:ext cx="12192000" cy="3429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6" name="Прямоугольник">
            <a:extLst>
              <a:ext uri="{FF2B5EF4-FFF2-40B4-BE49-F238E27FC236}">
                <a16:creationId xmlns:a16="http://schemas.microsoft.com/office/drawing/2014/main" id="{742E4732-0E8F-7B46-BD08-0F2EE0DA8786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E73F81A-7260-5C4F-A7FF-CA2CC731B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3870" y="942871"/>
            <a:ext cx="571181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9" name="Объект 3">
            <a:extLst>
              <a:ext uri="{FF2B5EF4-FFF2-40B4-BE49-F238E27FC236}">
                <a16:creationId xmlns:a16="http://schemas.microsoft.com/office/drawing/2014/main" id="{4CD13CD4-3E4F-2E41-ACF4-2446257D2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43870" y="1973589"/>
            <a:ext cx="5711810" cy="3941540"/>
          </a:xfrm>
        </p:spPr>
        <p:txBody>
          <a:bodyPr rtlCol="0">
            <a:normAutofit/>
          </a:bodyPr>
          <a:lstStyle>
            <a:lvl1pPr>
              <a:buClr>
                <a:schemeClr val="tx1"/>
              </a:buClr>
              <a:defRPr sz="1600">
                <a:solidFill>
                  <a:schemeClr val="tx1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4" name="Объект 3">
            <a:extLst>
              <a:ext uri="{FF2B5EF4-FFF2-40B4-BE49-F238E27FC236}">
                <a16:creationId xmlns:a16="http://schemas.microsoft.com/office/drawing/2014/main" id="{D8E69886-8907-DB47-87C2-0621AF156D9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05170" y="621039"/>
            <a:ext cx="4589130" cy="5603086"/>
          </a:xfrm>
          <a:solidFill>
            <a:srgbClr val="EDEFF7"/>
          </a:solidFill>
        </p:spPr>
        <p:txBody>
          <a:bodyPr rtlCol="0">
            <a:normAutofit/>
          </a:bodyPr>
          <a:lstStyle>
            <a:lvl1pPr>
              <a:buClr>
                <a:schemeClr val="tx1"/>
              </a:buClr>
              <a:defRPr sz="1600">
                <a:solidFill>
                  <a:schemeClr val="tx1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26310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">
            <a:extLst>
              <a:ext uri="{FF2B5EF4-FFF2-40B4-BE49-F238E27FC236}">
                <a16:creationId xmlns:a16="http://schemas.microsoft.com/office/drawing/2014/main" id="{9C88DF2D-0421-A94C-82C1-867E1E5E4907}"/>
              </a:ext>
            </a:extLst>
          </p:cNvPr>
          <p:cNvSpPr/>
          <p:nvPr userDrawn="1"/>
        </p:nvSpPr>
        <p:spPr>
          <a:xfrm>
            <a:off x="10993582" y="0"/>
            <a:ext cx="1198418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10" name="Прямоугольник">
            <a:extLst>
              <a:ext uri="{FF2B5EF4-FFF2-40B4-BE49-F238E27FC236}">
                <a16:creationId xmlns:a16="http://schemas.microsoft.com/office/drawing/2014/main" id="{334D05A3-7A20-9447-8D39-F2980D85413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634999" y="3927894"/>
            <a:ext cx="10922000" cy="2326856"/>
          </a:xfrm>
          <a:prstGeom prst="rect">
            <a:avLst/>
          </a:prstGeom>
          <a:solidFill>
            <a:srgbClr val="F6F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635001" y="603250"/>
            <a:ext cx="10921998" cy="3294019"/>
          </a:xfrm>
          <a:solidFill>
            <a:schemeClr val="bg1"/>
          </a:solidFill>
        </p:spPr>
        <p:txBody>
          <a:bodyPr lIns="457200" tIns="45720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097279" y="4298078"/>
            <a:ext cx="10113645" cy="743682"/>
          </a:xfrm>
          <a:prstGeom prst="rect">
            <a:avLst/>
          </a:prstGeom>
        </p:spPr>
        <p:txBody>
          <a:bodyPr tIns="0" bIns="0" rtlCol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97279" y="5213716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fld id="{C7557C65-91C6-4C33-8F03-35D31933DB55}" type="datetime1">
              <a:rPr lang="ru-RU" noProof="0" smtClean="0"/>
              <a:t>10.03.2021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/>
          <a:p>
            <a:pPr algn="l"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46387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">
            <a:extLst>
              <a:ext uri="{FF2B5EF4-FFF2-40B4-BE49-F238E27FC236}">
                <a16:creationId xmlns:a16="http://schemas.microsoft.com/office/drawing/2014/main" id="{F9512BDE-EEA0-404B-8D45-8AA93D61DABC}"/>
              </a:ext>
            </a:extLst>
          </p:cNvPr>
          <p:cNvSpPr/>
          <p:nvPr userDrawn="1"/>
        </p:nvSpPr>
        <p:spPr>
          <a:xfrm flipH="1">
            <a:off x="4217870" y="0"/>
            <a:ext cx="3599236" cy="6857999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11" name="Прямоугольник">
            <a:extLst>
              <a:ext uri="{FF2B5EF4-FFF2-40B4-BE49-F238E27FC236}">
                <a16:creationId xmlns:a16="http://schemas.microsoft.com/office/drawing/2014/main" id="{E1223535-0F2F-6340-80B9-0B5D9364A13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8000" cap="all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BBFE5E-4769-4D3D-BFA5-38E9D5BE5220}" type="datetime1">
              <a:rPr lang="ru-RU" noProof="0" smtClean="0"/>
              <a:t>10.03.2021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97075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">
            <a:extLst>
              <a:ext uri="{FF2B5EF4-FFF2-40B4-BE49-F238E27FC236}">
                <a16:creationId xmlns:a16="http://schemas.microsoft.com/office/drawing/2014/main" id="{202A34A5-A029-A246-82C6-D288185EB396}"/>
              </a:ext>
            </a:extLst>
          </p:cNvPr>
          <p:cNvSpPr/>
          <p:nvPr userDrawn="1"/>
        </p:nvSpPr>
        <p:spPr>
          <a:xfrm flipH="1">
            <a:off x="0" y="0"/>
            <a:ext cx="3351057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13" name="Прямоугольник">
            <a:extLst>
              <a:ext uri="{FF2B5EF4-FFF2-40B4-BE49-F238E27FC236}">
                <a16:creationId xmlns:a16="http://schemas.microsoft.com/office/drawing/2014/main" id="{2773E1D8-C87F-EE46-8284-575DCA498E81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57340BC-549F-4DE0-8318-C875825FD691}" type="datetime1">
              <a:rPr lang="ru-RU" noProof="0" smtClean="0"/>
              <a:t>10.03.2021</a:t>
            </a:fld>
            <a:endParaRPr lang="ru-RU" noProof="0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9" name="Номер слайда 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C429A40D-770E-C144-A5B5-6A4442C09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43240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">
            <a:extLst>
              <a:ext uri="{FF2B5EF4-FFF2-40B4-BE49-F238E27FC236}">
                <a16:creationId xmlns:a16="http://schemas.microsoft.com/office/drawing/2014/main" id="{64248D99-2B30-464D-B9B7-4E5C3A1F3FB2}"/>
              </a:ext>
            </a:extLst>
          </p:cNvPr>
          <p:cNvSpPr/>
          <p:nvPr userDrawn="1"/>
        </p:nvSpPr>
        <p:spPr>
          <a:xfrm flipH="1">
            <a:off x="0" y="0"/>
            <a:ext cx="6096000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16" name="Прямоугольник">
            <a:extLst>
              <a:ext uri="{FF2B5EF4-FFF2-40B4-BE49-F238E27FC236}">
                <a16:creationId xmlns:a16="http://schemas.microsoft.com/office/drawing/2014/main" id="{3FAFF55B-FDE6-394B-A39B-22627D8FB6E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2" name="Дата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574054-0D64-45A6-B7EF-4C0A2383E82A}" type="datetime1">
              <a:rPr lang="ru-RU" noProof="0" smtClean="0"/>
              <a:t>10.03.2021</a:t>
            </a:fld>
            <a:endParaRPr lang="ru-RU" noProof="0" dirty="0"/>
          </a:p>
        </p:txBody>
      </p:sp>
      <p:sp>
        <p:nvSpPr>
          <p:cNvPr id="11" name="Нижний колонтитул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12" name="Номер слайда 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99E345E4-E77C-484E-9FBB-E4EC71F08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pPr rtl="0"/>
            <a:r>
              <a:rPr lang="ru-RU" noProof="0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42322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">
            <a:extLst>
              <a:ext uri="{FF2B5EF4-FFF2-40B4-BE49-F238E27FC236}">
                <a16:creationId xmlns:a16="http://schemas.microsoft.com/office/drawing/2014/main" id="{83ACCAC0-2C8A-CE43-8C55-22BB53C73920}"/>
              </a:ext>
            </a:extLst>
          </p:cNvPr>
          <p:cNvSpPr/>
          <p:nvPr userDrawn="1"/>
        </p:nvSpPr>
        <p:spPr>
          <a:xfrm flipH="1">
            <a:off x="0" y="0"/>
            <a:ext cx="3351057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10" name="Прямоугольник">
            <a:extLst>
              <a:ext uri="{FF2B5EF4-FFF2-40B4-BE49-F238E27FC236}">
                <a16:creationId xmlns:a16="http://schemas.microsoft.com/office/drawing/2014/main" id="{A400A9BD-AA60-E24D-9FC2-722758C8C933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D62AD2-CB52-4C85-B5C2-30919879368B}" type="datetime1">
              <a:rPr lang="ru-RU" noProof="0" smtClean="0"/>
              <a:t>10.03.2021</a:t>
            </a:fld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8" name="Номер слайда 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D4076461-FF7A-8843-B7F9-D041F3FB22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02039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анда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">
            <a:extLst>
              <a:ext uri="{FF2B5EF4-FFF2-40B4-BE49-F238E27FC236}">
                <a16:creationId xmlns:a16="http://schemas.microsoft.com/office/drawing/2014/main" id="{35FB147F-5DC4-B24C-B8CB-D3DA74290381}"/>
              </a:ext>
            </a:extLst>
          </p:cNvPr>
          <p:cNvSpPr/>
          <p:nvPr userDrawn="1"/>
        </p:nvSpPr>
        <p:spPr>
          <a:xfrm>
            <a:off x="1" y="3429000"/>
            <a:ext cx="12192000" cy="3429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10" name="Прямоугольник">
            <a:extLst>
              <a:ext uri="{FF2B5EF4-FFF2-40B4-BE49-F238E27FC236}">
                <a16:creationId xmlns:a16="http://schemas.microsoft.com/office/drawing/2014/main" id="{A400A9BD-AA60-E24D-9FC2-722758C8C933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3B1DA6-95FC-423D-90BF-217FC13F8938}" type="datetime1">
              <a:rPr lang="ru-RU" noProof="0" smtClean="0"/>
              <a:t>10.03.2021</a:t>
            </a:fld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8" name="Номер слайда 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9" name="Рисунок 3">
            <a:extLst>
              <a:ext uri="{FF2B5EF4-FFF2-40B4-BE49-F238E27FC236}">
                <a16:creationId xmlns:a16="http://schemas.microsoft.com/office/drawing/2014/main" id="{B9308E97-4F89-394E-856A-5B4EFCB2E7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97279" y="1930861"/>
            <a:ext cx="2919413" cy="2919413"/>
          </a:xfrm>
          <a:solidFill>
            <a:srgbClr val="EDEFF7"/>
          </a:solidFill>
        </p:spPr>
        <p:txBody>
          <a:bodyPr rtlCol="0" anchor="ctr"/>
          <a:lstStyle>
            <a:lvl1pPr algn="ctr">
              <a:defRPr/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0" name="Рисунок 3">
            <a:extLst>
              <a:ext uri="{FF2B5EF4-FFF2-40B4-BE49-F238E27FC236}">
                <a16:creationId xmlns:a16="http://schemas.microsoft.com/office/drawing/2014/main" id="{A50BECA0-8817-964B-AEDB-A45669684C3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59186" y="1930861"/>
            <a:ext cx="2919413" cy="2919413"/>
          </a:xfrm>
          <a:solidFill>
            <a:srgbClr val="EDEFF7"/>
          </a:solidFill>
        </p:spPr>
        <p:txBody>
          <a:bodyPr rtlCol="0" anchor="ctr"/>
          <a:lstStyle>
            <a:lvl1pPr algn="ctr">
              <a:defRPr/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1" name="Рисунок 3">
            <a:extLst>
              <a:ext uri="{FF2B5EF4-FFF2-40B4-BE49-F238E27FC236}">
                <a16:creationId xmlns:a16="http://schemas.microsoft.com/office/drawing/2014/main" id="{EF399F4D-B67A-4C4B-BCF3-36FE110603F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1093" y="1930861"/>
            <a:ext cx="2919413" cy="2919413"/>
          </a:xfrm>
          <a:solidFill>
            <a:srgbClr val="EDEFF7"/>
          </a:solidFill>
        </p:spPr>
        <p:txBody>
          <a:bodyPr rtlCol="0" anchor="ctr"/>
          <a:lstStyle>
            <a:lvl1pPr algn="ctr">
              <a:defRPr/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2" name="Текст 3">
            <a:extLst>
              <a:ext uri="{FF2B5EF4-FFF2-40B4-BE49-F238E27FC236}">
                <a16:creationId xmlns:a16="http://schemas.microsoft.com/office/drawing/2014/main" id="{08305C84-E25F-EC49-8F2B-4C0181FD3AB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97279" y="5257321"/>
            <a:ext cx="2919413" cy="583534"/>
          </a:xfrm>
        </p:spPr>
        <p:txBody>
          <a:bodyPr lIns="91440" rIns="91440" rtlCol="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 dirty="0"/>
              <a:t>Место для имени</a:t>
            </a:r>
          </a:p>
        </p:txBody>
      </p:sp>
      <p:sp>
        <p:nvSpPr>
          <p:cNvPr id="23" name="Текст 3">
            <a:extLst>
              <a:ext uri="{FF2B5EF4-FFF2-40B4-BE49-F238E27FC236}">
                <a16:creationId xmlns:a16="http://schemas.microsoft.com/office/drawing/2014/main" id="{A57A1FCE-E6BF-3747-9D43-42DBA6656EC0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4666773" y="5257321"/>
            <a:ext cx="2919413" cy="583534"/>
          </a:xfrm>
        </p:spPr>
        <p:txBody>
          <a:bodyPr lIns="91440" rIns="91440" rtlCol="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 dirty="0"/>
              <a:t>Место для имени</a:t>
            </a:r>
          </a:p>
        </p:txBody>
      </p:sp>
      <p:sp>
        <p:nvSpPr>
          <p:cNvPr id="24" name="Текст 3">
            <a:extLst>
              <a:ext uri="{FF2B5EF4-FFF2-40B4-BE49-F238E27FC236}">
                <a16:creationId xmlns:a16="http://schemas.microsoft.com/office/drawing/2014/main" id="{5B4B74C8-96E7-684F-91B9-8CE56CD10F1E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8236267" y="5257321"/>
            <a:ext cx="2919413" cy="583534"/>
          </a:xfrm>
        </p:spPr>
        <p:txBody>
          <a:bodyPr lIns="91440" rIns="91440" rtlCol="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 dirty="0"/>
              <a:t>Место для имени</a:t>
            </a:r>
          </a:p>
        </p:txBody>
      </p:sp>
      <p:sp>
        <p:nvSpPr>
          <p:cNvPr id="25" name="Заголовок 1">
            <a:extLst>
              <a:ext uri="{FF2B5EF4-FFF2-40B4-BE49-F238E27FC236}">
                <a16:creationId xmlns:a16="http://schemas.microsoft.com/office/drawing/2014/main" id="{D522564E-B348-544F-A8E5-CFCAFA48B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41889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1BD964F-5BD0-42D3-8529-2C82F80BB0DA}" type="datetime1">
              <a:rPr lang="ru-RU" noProof="0" smtClean="0"/>
              <a:t>10.03.2021</a:t>
            </a:fld>
            <a:endParaRPr lang="ru-RU" noProof="0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4" name="Номер слайда 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47229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и изображение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E3B73D-2CFA-4CA7-8CA7-30DBEAA50B78}" type="datetime1">
              <a:rPr lang="ru-RU" noProof="0" smtClean="0"/>
              <a:t>10.03.2021</a:t>
            </a:fld>
            <a:endParaRPr lang="ru-RU" noProof="0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4" name="Номер слайда 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5" name="Прямоугольник">
            <a:extLst>
              <a:ext uri="{FF2B5EF4-FFF2-40B4-BE49-F238E27FC236}">
                <a16:creationId xmlns:a16="http://schemas.microsoft.com/office/drawing/2014/main" id="{05BFC727-5650-B049-AA2A-2511C08FB35B}"/>
              </a:ext>
            </a:extLst>
          </p:cNvPr>
          <p:cNvSpPr/>
          <p:nvPr userDrawn="1"/>
        </p:nvSpPr>
        <p:spPr>
          <a:xfrm flipH="1">
            <a:off x="0" y="0"/>
            <a:ext cx="1195754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6" name="Прямоугольник">
            <a:extLst>
              <a:ext uri="{FF2B5EF4-FFF2-40B4-BE49-F238E27FC236}">
                <a16:creationId xmlns:a16="http://schemas.microsoft.com/office/drawing/2014/main" id="{E700C598-C823-744D-BE16-5114B7625057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10" name="Рисунок 8">
            <a:extLst>
              <a:ext uri="{FF2B5EF4-FFF2-40B4-BE49-F238E27FC236}">
                <a16:creationId xmlns:a16="http://schemas.microsoft.com/office/drawing/2014/main" id="{21BED569-C9C5-8F4D-A42A-ED4914579D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24550" y="633875"/>
            <a:ext cx="5632450" cy="5591175"/>
          </a:xfrm>
          <a:solidFill>
            <a:schemeClr val="tx2"/>
          </a:solidFill>
        </p:spPr>
        <p:txBody>
          <a:bodyPr rtlCol="0"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ACB6E588-2EB7-9A41-A93A-7757596EF9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5754" y="942870"/>
            <a:ext cx="4157296" cy="1292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pPr rtl="0"/>
            <a:r>
              <a:rPr lang="ru-RU" noProof="0" dirty="0"/>
              <a:t>Место для заголовка</a:t>
            </a:r>
          </a:p>
        </p:txBody>
      </p:sp>
      <p:sp>
        <p:nvSpPr>
          <p:cNvPr id="12" name="Объект 3">
            <a:extLst>
              <a:ext uri="{FF2B5EF4-FFF2-40B4-BE49-F238E27FC236}">
                <a16:creationId xmlns:a16="http://schemas.microsoft.com/office/drawing/2014/main" id="{A6C0FE70-F6BB-3D40-AD3C-E704CABE4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95754" y="2281657"/>
            <a:ext cx="4157296" cy="3633471"/>
          </a:xfrm>
        </p:spPr>
        <p:txBody>
          <a:bodyPr rtlCol="0">
            <a:normAutofit/>
          </a:bodyPr>
          <a:lstStyle>
            <a:lvl1pPr marL="0" indent="0">
              <a:buClr>
                <a:schemeClr val="tx1"/>
              </a:buClr>
              <a:buNone/>
              <a:defRPr sz="1600">
                <a:solidFill>
                  <a:schemeClr val="tx1"/>
                </a:solidFill>
              </a:defRPr>
            </a:lvl1pPr>
            <a:lvl2pPr marL="201168" indent="0">
              <a:buClr>
                <a:schemeClr val="tx1"/>
              </a:buClr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2pPr>
            <a:lvl3pPr marL="38404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3pPr>
            <a:lvl4pPr marL="56692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4pPr>
            <a:lvl5pPr marL="74980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701714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Цита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E8D174-9E65-476B-9C92-ACEDEBD31DAF}" type="datetime1">
              <a:rPr lang="ru-RU" noProof="0" smtClean="0"/>
              <a:t>10.03.2021</a:t>
            </a:fld>
            <a:endParaRPr lang="ru-RU" noProof="0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4" name="Номер слайда 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5" name="Прямоугольник">
            <a:extLst>
              <a:ext uri="{FF2B5EF4-FFF2-40B4-BE49-F238E27FC236}">
                <a16:creationId xmlns:a16="http://schemas.microsoft.com/office/drawing/2014/main" id="{0AB10FFC-D586-994D-8D3D-F4042255CB72}"/>
              </a:ext>
            </a:extLst>
          </p:cNvPr>
          <p:cNvSpPr/>
          <p:nvPr userDrawn="1"/>
        </p:nvSpPr>
        <p:spPr>
          <a:xfrm flipH="1"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6" name="Прямоугольник">
            <a:extLst>
              <a:ext uri="{FF2B5EF4-FFF2-40B4-BE49-F238E27FC236}">
                <a16:creationId xmlns:a16="http://schemas.microsoft.com/office/drawing/2014/main" id="{C7B0C08A-E831-D242-B2CE-2DEB004F982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105C2191-88F7-4148-96FD-E129F707E038}"/>
              </a:ext>
            </a:extLst>
          </p:cNvPr>
          <p:cNvCxnSpPr/>
          <p:nvPr userDrawn="1"/>
        </p:nvCxnSpPr>
        <p:spPr>
          <a:xfrm>
            <a:off x="6818393" y="999565"/>
            <a:ext cx="0" cy="4858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61FB2196-E251-5A40-86F7-6092CEBFA1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5000" y="3135207"/>
            <a:ext cx="5460992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4800" cap="all" baseline="0"/>
            </a:lvl1pPr>
          </a:lstStyle>
          <a:p>
            <a:pPr rtl="0"/>
            <a:r>
              <a:rPr lang="ru-RU" noProof="0" dirty="0"/>
              <a:t>Место для заголовка</a:t>
            </a:r>
          </a:p>
        </p:txBody>
      </p:sp>
      <p:sp>
        <p:nvSpPr>
          <p:cNvPr id="12" name="Объект 3">
            <a:extLst>
              <a:ext uri="{FF2B5EF4-FFF2-40B4-BE49-F238E27FC236}">
                <a16:creationId xmlns:a16="http://schemas.microsoft.com/office/drawing/2014/main" id="{C2FACD1B-0D9C-A547-98A0-D66C341D3D7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540794" y="831286"/>
            <a:ext cx="4016206" cy="5195425"/>
          </a:xfrm>
        </p:spPr>
        <p:txBody>
          <a:bodyPr rtlCol="0" anchor="ctr">
            <a:normAutofit/>
          </a:bodyPr>
          <a:lstStyle>
            <a:lvl1pPr marL="342900" indent="-342900"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1pPr>
            <a:lvl2pPr marL="544068" indent="-342900">
              <a:buClr>
                <a:schemeClr val="tx1"/>
              </a:buClr>
              <a:buFont typeface="+mj-lt"/>
              <a:buAutoNum type="arabicPeriod"/>
              <a:defRPr sz="1400"/>
            </a:lvl2pPr>
            <a:lvl3pPr marL="612648" indent="-228600">
              <a:buClr>
                <a:schemeClr val="tx1"/>
              </a:buClr>
              <a:buFont typeface="+mj-lt"/>
              <a:buAutoNum type="arabicPeriod"/>
              <a:defRPr sz="1100"/>
            </a:lvl3pPr>
            <a:lvl4pPr marL="795528" indent="-228600">
              <a:buClr>
                <a:schemeClr val="tx1"/>
              </a:buClr>
              <a:buFont typeface="+mj-lt"/>
              <a:buAutoNum type="arabicPeriod"/>
              <a:defRPr sz="1100"/>
            </a:lvl4pPr>
            <a:lvl5pPr marL="978408" indent="-228600">
              <a:buClr>
                <a:schemeClr val="tx1"/>
              </a:buClr>
              <a:buFont typeface="+mj-lt"/>
              <a:buAutoNum type="arabicPeriod"/>
              <a:defRPr sz="1100"/>
            </a:lvl5pPr>
          </a:lstStyle>
          <a:p>
            <a:pPr lvl="0" rtl="0"/>
            <a:r>
              <a:rPr lang="ru-RU" noProof="0" dirty="0"/>
              <a:t>Разместите здесь цитату</a:t>
            </a:r>
          </a:p>
        </p:txBody>
      </p:sp>
    </p:spTree>
    <p:extLst>
      <p:ext uri="{BB962C8B-B14F-4D97-AF65-F5344CB8AC3E}">
        <p14:creationId xmlns:p14="http://schemas.microsoft.com/office/powerpoint/2010/main" val="418493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">
            <a:extLst>
              <a:ext uri="{FF2B5EF4-FFF2-40B4-BE49-F238E27FC236}">
                <a16:creationId xmlns:a16="http://schemas.microsoft.com/office/drawing/2014/main" id="{1552108B-1F90-0044-A7D4-0956E919F29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ru-RU" sz="1600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/>
              <a:t>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ru-RU" noProof="0" dirty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pPr rtl="0"/>
            <a:fld id="{1173217D-5CAC-4089-B21C-6C06BFC9BB4C}" type="datetime1">
              <a:rPr lang="ru-RU" noProof="0" smtClean="0"/>
              <a:t>10.03.2021</a:t>
            </a:fld>
            <a:endParaRPr lang="ru-RU" noProof="0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pPr rtl="0"/>
            <a:fld id="{3A98EE3D-8CD1-4C3F-BD1C-C98C9596463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9436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93" r:id="rId2"/>
    <p:sldLayoutId id="2147483675" r:id="rId3"/>
    <p:sldLayoutId id="2147483684" r:id="rId4"/>
    <p:sldLayoutId id="2147483678" r:id="rId5"/>
    <p:sldLayoutId id="2147483688" r:id="rId6"/>
    <p:sldLayoutId id="2147483679" r:id="rId7"/>
    <p:sldLayoutId id="2147483692" r:id="rId8"/>
    <p:sldLayoutId id="2147483691" r:id="rId9"/>
    <p:sldLayoutId id="2147483690" r:id="rId10"/>
    <p:sldLayoutId id="2147483689" r:id="rId11"/>
    <p:sldLayoutId id="2147483683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7AEFB0-51F2-5449-996C-73382891D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algn="ctr" rtl="0"/>
            <a:r>
              <a:rPr lang="ru-RU" sz="6000" b="1" dirty="0"/>
              <a:t>Психические нарушения в условиях пандемии COVID-19</a:t>
            </a:r>
            <a:endParaRPr lang="ru-RU" sz="6000" dirty="0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B0F6D6CF-8D73-6643-A348-53AAE29FD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73677"/>
            <a:ext cx="10058400" cy="1730478"/>
          </a:xfrm>
        </p:spPr>
        <p:txBody>
          <a:bodyPr rtlCol="0">
            <a:normAutofit fontScale="62500" lnSpcReduction="20000"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ru-RU" sz="2900" b="1" dirty="0">
                <a:latin typeface="Arial Nova Light" panose="020B0304020202020204" pitchFamily="34" charset="0"/>
              </a:rPr>
              <a:t>Цыганков Борис Дмитриевич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ru-RU" sz="1600" dirty="0">
                <a:latin typeface="Arial Nova Light" panose="020B0304020202020204" pitchFamily="34" charset="0"/>
              </a:rPr>
              <a:t>заведующий кафедрой психиатрии, наркологии и психотерапии </a:t>
            </a:r>
            <a:br>
              <a:rPr lang="ru-RU" sz="1600" dirty="0">
                <a:latin typeface="Arial Nova Light" panose="020B0304020202020204" pitchFamily="34" charset="0"/>
              </a:rPr>
            </a:br>
            <a:r>
              <a:rPr lang="ru-RU" sz="1600" dirty="0">
                <a:latin typeface="Arial Nova Light" panose="020B0304020202020204" pitchFamily="34" charset="0"/>
              </a:rPr>
              <a:t>ФДПО МГМСУ им. А.И. Евдокимова,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ru-RU" sz="1600" dirty="0">
                <a:latin typeface="Arial Nova Light" panose="020B0304020202020204" pitchFamily="34" charset="0"/>
              </a:rPr>
              <a:t>ЧЛЕН-КОРРЕСПОНДЕНТ ран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ru-RU" sz="1600" dirty="0">
                <a:latin typeface="Arial Nova Light" panose="020B0304020202020204" pitchFamily="34" charset="0"/>
              </a:rPr>
              <a:t>заслуженный деятель науки РФ, д.м.н., профессор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ru-RU" sz="1600" dirty="0">
                <a:latin typeface="Arial Nova Light" panose="020B0304020202020204" pitchFamily="34" charset="0"/>
              </a:rPr>
              <a:t>Главный внештатный специалист-психиатр </a:t>
            </a:r>
            <a:br>
              <a:rPr lang="ru-RU" sz="1600" dirty="0">
                <a:latin typeface="Arial Nova Light" panose="020B0304020202020204" pitchFamily="34" charset="0"/>
              </a:rPr>
            </a:br>
            <a:r>
              <a:rPr lang="ru-RU" sz="1600" dirty="0">
                <a:latin typeface="Arial Nova Light" panose="020B0304020202020204" pitchFamily="34" charset="0"/>
              </a:rPr>
              <a:t>по Центральному федеральному округу МЗ РФ</a:t>
            </a:r>
          </a:p>
        </p:txBody>
      </p:sp>
    </p:spTree>
    <p:extLst>
      <p:ext uri="{BB962C8B-B14F-4D97-AF65-F5344CB8AC3E}">
        <p14:creationId xmlns:p14="http://schemas.microsoft.com/office/powerpoint/2010/main" val="1833365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7">
            <a:extLst>
              <a:ext uri="{FF2B5EF4-FFF2-40B4-BE49-F238E27FC236}">
                <a16:creationId xmlns:a16="http://schemas.microsoft.com/office/drawing/2014/main" id="{71B21B8F-C9BD-4ED1-A7D8-8A9EB81F2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753" y="942870"/>
            <a:ext cx="9921425" cy="1292750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ru-RU" sz="2800" dirty="0">
                <a:solidFill>
                  <a:schemeClr val="tx1"/>
                </a:solidFill>
              </a:rPr>
              <a:t>В ходе исследовании кафедры было обнаружено 26 факторов, связанных с развитием тревожно-депрессивных расстройств в условиях карантина COVID-19:</a:t>
            </a:r>
          </a:p>
        </p:txBody>
      </p:sp>
      <p:graphicFrame>
        <p:nvGraphicFramePr>
          <p:cNvPr id="12" name="Таблица 8">
            <a:extLst>
              <a:ext uri="{FF2B5EF4-FFF2-40B4-BE49-F238E27FC236}">
                <a16:creationId xmlns:a16="http://schemas.microsoft.com/office/drawing/2014/main" id="{269A7DAF-E04F-4102-BBFC-AE93DA2FF2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520479"/>
              </p:ext>
            </p:extLst>
          </p:nvPr>
        </p:nvGraphicFramePr>
        <p:xfrm>
          <a:off x="1074822" y="2371977"/>
          <a:ext cx="4906878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878">
                  <a:extLst>
                    <a:ext uri="{9D8B030D-6E8A-4147-A177-3AD203B41FA5}">
                      <a16:colId xmlns:a16="http://schemas.microsoft.com/office/drawing/2014/main" val="3580611959"/>
                    </a:ext>
                  </a:extLst>
                </a:gridCol>
              </a:tblGrid>
              <a:tr h="3780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Некорректируемые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176247"/>
                  </a:ext>
                </a:extLst>
              </a:tr>
              <a:tr h="3370986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/>
                        <a:t>неудовлетворенность бытовых потребностей;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/>
                        <a:t>чувство социальной незащищенности;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/>
                        <a:t>отмена и недоступность планового лечения;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/>
                        <a:t>опасение ухудшения финансового состояния;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/>
                        <a:t>возникновение трудностей в организации дистанционной работы/обучения;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/>
                        <a:t>недостаток личного пространства;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/>
                        <a:t>наличие в семье больных, требующих ухода;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/>
                        <a:t>наличие хронических заболеваний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312367"/>
                  </a:ext>
                </a:extLst>
              </a:tr>
            </a:tbl>
          </a:graphicData>
        </a:graphic>
      </p:graphicFrame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3826DAF4-B94A-4D6C-B7B2-B65945511E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316895"/>
              </p:ext>
            </p:extLst>
          </p:nvPr>
        </p:nvGraphicFramePr>
        <p:xfrm>
          <a:off x="6210300" y="2371977"/>
          <a:ext cx="4906878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878">
                  <a:extLst>
                    <a:ext uri="{9D8B030D-6E8A-4147-A177-3AD203B41FA5}">
                      <a16:colId xmlns:a16="http://schemas.microsoft.com/office/drawing/2014/main" val="35806119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Корректируемые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176247"/>
                  </a:ext>
                </a:extLst>
              </a:tr>
              <a:tr h="2822565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ожидание личной или финансовой катастрофы;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чувство скуки и тоски;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отсутствие постоянного занятия;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обеспокоенность цифровой безопасностью;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проводимое время в сети интернет не в рабочих целях;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страх заражения </a:t>
                      </a:r>
                      <a:r>
                        <a:rPr lang="en-US" dirty="0"/>
                        <a:t>COVID-19</a:t>
                      </a:r>
                      <a:r>
                        <a:rPr lang="ru-RU" dirty="0"/>
                        <a:t>;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снижение физической активности;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/>
                        <a:t>отказ от использования средств индивидуальной защиты</a:t>
                      </a:r>
                      <a:r>
                        <a:rPr lang="ru-RU" dirty="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31236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71FB308-3B63-4F4D-8B0A-E23212AB226F}"/>
              </a:ext>
            </a:extLst>
          </p:cNvPr>
          <p:cNvSpPr txBox="1"/>
          <p:nvPr/>
        </p:nvSpPr>
        <p:spPr>
          <a:xfrm>
            <a:off x="5102414" y="6317491"/>
            <a:ext cx="65060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dirty="0"/>
              <a:t>Цыганков Б.Д., Иванова Г.Р., Шелег Д.А., 2020</a:t>
            </a:r>
          </a:p>
        </p:txBody>
      </p:sp>
    </p:spTree>
    <p:extLst>
      <p:ext uri="{BB962C8B-B14F-4D97-AF65-F5344CB8AC3E}">
        <p14:creationId xmlns:p14="http://schemas.microsoft.com/office/powerpoint/2010/main" val="2167961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7">
            <a:extLst>
              <a:ext uri="{FF2B5EF4-FFF2-40B4-BE49-F238E27FC236}">
                <a16:creationId xmlns:a16="http://schemas.microsoft.com/office/drawing/2014/main" id="{28071C33-112C-44D6-9222-D33CD135A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753" y="649705"/>
            <a:ext cx="9921425" cy="1010653"/>
          </a:xfrm>
        </p:spPr>
        <p:txBody>
          <a:bodyPr rtlCol="0">
            <a:normAutofit/>
          </a:bodyPr>
          <a:lstStyle/>
          <a:p>
            <a:pPr algn="ctr" rtl="0"/>
            <a:r>
              <a:rPr lang="ru-RU" sz="2800" dirty="0"/>
              <a:t>Психиатрические и нейропсихиатрические последствия </a:t>
            </a:r>
            <a:r>
              <a:rPr lang="en-US" sz="2800" dirty="0"/>
              <a:t>COVID-19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0F6F8A-1678-498F-84BD-6C5A5A0F1B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6037" y="2247065"/>
            <a:ext cx="9959927" cy="2363871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Основными психиатрическими и нейропсихиатрическими последствиями заражения </a:t>
            </a:r>
            <a:r>
              <a:rPr lang="en-US" sz="2400" dirty="0"/>
              <a:t> COVID-19 </a:t>
            </a:r>
            <a:r>
              <a:rPr lang="ru-RU" sz="2400" dirty="0"/>
              <a:t>были: депрессия, тревога, посттравматическое стрессовое расстройство, </a:t>
            </a:r>
            <a:r>
              <a:rPr lang="ru-RU" sz="2400" b="1" dirty="0"/>
              <a:t>психоз</a:t>
            </a:r>
            <a:r>
              <a:rPr lang="ru-RU" sz="2400" dirty="0"/>
              <a:t>, неспецифические неврологические симптомы, </a:t>
            </a:r>
            <a:r>
              <a:rPr lang="ru-RU" sz="2400" b="1" dirty="0"/>
              <a:t>делирий</a:t>
            </a:r>
            <a:r>
              <a:rPr lang="ru-RU" sz="2400" dirty="0"/>
              <a:t>, цереброваскулярные осложнения, </a:t>
            </a:r>
            <a:r>
              <a:rPr lang="ru-RU" sz="2400" b="1" dirty="0"/>
              <a:t>энцефалопатии</a:t>
            </a:r>
            <a:r>
              <a:rPr lang="ru-RU" sz="2400" dirty="0"/>
              <a:t>, нервно-мышечные расстройства, аносмия и агевзия.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6BBE50-E084-4948-B78E-9E49D38EAF11}"/>
              </a:ext>
            </a:extLst>
          </p:cNvPr>
          <p:cNvSpPr txBox="1"/>
          <p:nvPr/>
        </p:nvSpPr>
        <p:spPr>
          <a:xfrm>
            <a:off x="3276600" y="6211669"/>
            <a:ext cx="82931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de Sousa Moreira JL, Barbosa SMB, Vieira JG, Chaves NCB, Felix EBG, </a:t>
            </a:r>
            <a:r>
              <a:rPr lang="en-US" dirty="0" err="1"/>
              <a:t>Feitosa</a:t>
            </a:r>
            <a:r>
              <a:rPr lang="en-US" dirty="0"/>
              <a:t> PWG, da Cruz IS, da Silva CGL, Neto MLR.</a:t>
            </a:r>
            <a:r>
              <a:rPr lang="ru-RU" dirty="0"/>
              <a:t>, </a:t>
            </a:r>
            <a:r>
              <a:rPr lang="en-US" dirty="0"/>
              <a:t>2021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5488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D6BBE50-E084-4948-B78E-9E49D38EAF11}"/>
              </a:ext>
            </a:extLst>
          </p:cNvPr>
          <p:cNvSpPr txBox="1"/>
          <p:nvPr/>
        </p:nvSpPr>
        <p:spPr>
          <a:xfrm>
            <a:off x="2971800" y="6313269"/>
            <a:ext cx="8674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Baker HA, </a:t>
            </a:r>
            <a:r>
              <a:rPr lang="en-US" dirty="0" err="1"/>
              <a:t>Safavynia</a:t>
            </a:r>
            <a:r>
              <a:rPr lang="en-US" dirty="0"/>
              <a:t> SA, Evered LA.</a:t>
            </a:r>
            <a:r>
              <a:rPr lang="ru-RU" dirty="0"/>
              <a:t>,</a:t>
            </a:r>
            <a:r>
              <a:rPr lang="en-US" dirty="0"/>
              <a:t> 2021 </a:t>
            </a:r>
            <a:endParaRPr lang="ru-RU" dirty="0"/>
          </a:p>
        </p:txBody>
      </p:sp>
      <p:graphicFrame>
        <p:nvGraphicFramePr>
          <p:cNvPr id="10" name="Таблица 10">
            <a:extLst>
              <a:ext uri="{FF2B5EF4-FFF2-40B4-BE49-F238E27FC236}">
                <a16:creationId xmlns:a16="http://schemas.microsoft.com/office/drawing/2014/main" id="{DA0204BE-A888-4CDE-AA42-06EBAC8B30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636886"/>
              </p:ext>
            </p:extLst>
          </p:nvPr>
        </p:nvGraphicFramePr>
        <p:xfrm>
          <a:off x="800100" y="724335"/>
          <a:ext cx="10591800" cy="5318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8360">
                  <a:extLst>
                    <a:ext uri="{9D8B030D-6E8A-4147-A177-3AD203B41FA5}">
                      <a16:colId xmlns:a16="http://schemas.microsoft.com/office/drawing/2014/main" val="811583829"/>
                    </a:ext>
                  </a:extLst>
                </a:gridCol>
                <a:gridCol w="2118360">
                  <a:extLst>
                    <a:ext uri="{9D8B030D-6E8A-4147-A177-3AD203B41FA5}">
                      <a16:colId xmlns:a16="http://schemas.microsoft.com/office/drawing/2014/main" val="2747990277"/>
                    </a:ext>
                  </a:extLst>
                </a:gridCol>
                <a:gridCol w="2118360">
                  <a:extLst>
                    <a:ext uri="{9D8B030D-6E8A-4147-A177-3AD203B41FA5}">
                      <a16:colId xmlns:a16="http://schemas.microsoft.com/office/drawing/2014/main" val="3769002623"/>
                    </a:ext>
                  </a:extLst>
                </a:gridCol>
                <a:gridCol w="2118360">
                  <a:extLst>
                    <a:ext uri="{9D8B030D-6E8A-4147-A177-3AD203B41FA5}">
                      <a16:colId xmlns:a16="http://schemas.microsoft.com/office/drawing/2014/main" val="701763088"/>
                    </a:ext>
                  </a:extLst>
                </a:gridCol>
                <a:gridCol w="2118360">
                  <a:extLst>
                    <a:ext uri="{9D8B030D-6E8A-4147-A177-3AD203B41FA5}">
                      <a16:colId xmlns:a16="http://schemas.microsoft.com/office/drawing/2014/main" val="2661672080"/>
                    </a:ext>
                  </a:extLst>
                </a:gridCol>
              </a:tblGrid>
              <a:tr h="388384"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Факторы риска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Воспаление при 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COVID-19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Госпитализация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144952"/>
                  </a:ext>
                </a:extLst>
              </a:tr>
              <a:tr h="670361"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Преклонный возраст</a:t>
                      </a:r>
                      <a:br>
                        <a:rPr lang="ru-RU" sz="1800" b="0" dirty="0">
                          <a:solidFill>
                            <a:schemeClr val="tx1"/>
                          </a:solidFill>
                        </a:rPr>
                      </a:b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</a:rPr>
                        <a:t>Коморбидность</a:t>
                      </a:r>
                      <a:br>
                        <a:rPr lang="ru-RU" sz="1600" b="0" dirty="0">
                          <a:solidFill>
                            <a:schemeClr val="tx1"/>
                          </a:solidFill>
                        </a:rPr>
                      </a:b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Артериальная гипертензия</a:t>
                      </a:r>
                      <a:br>
                        <a:rPr lang="ru-RU" sz="1800" b="0" dirty="0">
                          <a:solidFill>
                            <a:schemeClr val="tx1"/>
                          </a:solidFill>
                        </a:rPr>
                      </a:b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Сахарный диабет</a:t>
                      </a:r>
                      <a:br>
                        <a:rPr lang="ru-RU" sz="1800" b="0" dirty="0">
                          <a:solidFill>
                            <a:schemeClr val="tx1"/>
                          </a:solidFill>
                        </a:rPr>
                      </a:b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Ожирение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ХОБЛ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Лёгочные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Сердечно-сосудистые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>
                          <a:solidFill>
                            <a:schemeClr val="tx1"/>
                          </a:solidFill>
                        </a:rPr>
                        <a:t>Неврологические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Длительная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</a:rPr>
                        <a:t>седация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Нарушение циркадных ритмов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Изоляция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8896534"/>
                  </a:ext>
                </a:extLst>
              </a:tr>
              <a:tr h="3184943">
                <a:tc vMerge="1"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Повреждение альвеолярного эндотелия</a:t>
                      </a:r>
                      <a:br>
                        <a:rPr lang="ru-RU" sz="1800" b="0" dirty="0">
                          <a:solidFill>
                            <a:schemeClr val="tx1"/>
                          </a:solidFill>
                        </a:rPr>
                      </a:b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Отёк лёгких</a:t>
                      </a:r>
                      <a:br>
                        <a:rPr lang="ru-RU" sz="1800" b="0" dirty="0">
                          <a:solidFill>
                            <a:schemeClr val="tx1"/>
                          </a:solidFill>
                        </a:rPr>
                      </a:b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Утолщение альвеолярной стенки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Геморрагия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Повреждение сосудистого эндотелия</a:t>
                      </a:r>
                      <a:br>
                        <a:rPr lang="ru-RU" sz="1800" b="0" dirty="0">
                          <a:solidFill>
                            <a:schemeClr val="tx1"/>
                          </a:solidFill>
                        </a:rPr>
                      </a:b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800" b="0" dirty="0" err="1">
                          <a:solidFill>
                            <a:schemeClr val="tx1"/>
                          </a:solidFill>
                        </a:rPr>
                        <a:t>Коагулопатия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Тромбоз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Нарушение ГЭБ</a:t>
                      </a:r>
                      <a:br>
                        <a:rPr lang="ru-RU" sz="1800" b="0" dirty="0">
                          <a:solidFill>
                            <a:schemeClr val="tx1"/>
                          </a:solidFill>
                        </a:rPr>
                      </a:b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Отёк мозга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</a:rPr>
                        <a:t>Оксидативный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 стресс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Активация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</a:rPr>
                        <a:t>микроглии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971541"/>
                  </a:ext>
                </a:extLst>
              </a:tr>
              <a:tr h="670361"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Когнитивная слабость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Гипоксия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Ишемия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Нейрональная травма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Делирий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06719"/>
                  </a:ext>
                </a:extLst>
              </a:tr>
              <a:tr h="388384">
                <a:tc gridSpan="5"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Когнитивное снижение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334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0750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7">
            <a:extLst>
              <a:ext uri="{FF2B5EF4-FFF2-40B4-BE49-F238E27FC236}">
                <a16:creationId xmlns:a16="http://schemas.microsoft.com/office/drawing/2014/main" id="{28071C33-112C-44D6-9222-D33CD135A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753" y="649705"/>
            <a:ext cx="9921425" cy="1010653"/>
          </a:xfrm>
        </p:spPr>
        <p:txBody>
          <a:bodyPr rtlCol="0">
            <a:normAutofit/>
          </a:bodyPr>
          <a:lstStyle/>
          <a:p>
            <a:pPr algn="ctr" rtl="0"/>
            <a:r>
              <a:rPr lang="ru-RU" dirty="0"/>
              <a:t>Болезнь Альцгеймера и </a:t>
            </a:r>
            <a:r>
              <a:rPr lang="it-IT" dirty="0"/>
              <a:t>COVID-19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6BBE50-E084-4948-B78E-9E49D38EAF11}"/>
              </a:ext>
            </a:extLst>
          </p:cNvPr>
          <p:cNvSpPr txBox="1"/>
          <p:nvPr/>
        </p:nvSpPr>
        <p:spPr>
          <a:xfrm>
            <a:off x="2971800" y="6313269"/>
            <a:ext cx="8674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Rahman MA, Islam K, Rahman S, </a:t>
            </a:r>
            <a:r>
              <a:rPr lang="en-US" dirty="0" err="1"/>
              <a:t>Alamin</a:t>
            </a:r>
            <a:r>
              <a:rPr lang="en-US" dirty="0"/>
              <a:t> M.</a:t>
            </a:r>
            <a:r>
              <a:rPr lang="ru-RU" dirty="0"/>
              <a:t>,</a:t>
            </a:r>
            <a:r>
              <a:rPr lang="en-US" dirty="0"/>
              <a:t> 2021</a:t>
            </a:r>
            <a:endParaRPr lang="ru-RU" dirty="0"/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3C573FA4-A4EB-4408-B56F-A2EDDCE79C55}"/>
              </a:ext>
            </a:extLst>
          </p:cNvPr>
          <p:cNvSpPr/>
          <p:nvPr/>
        </p:nvSpPr>
        <p:spPr>
          <a:xfrm>
            <a:off x="685800" y="1506834"/>
            <a:ext cx="7013715" cy="4538365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B3DD86C4-E5B6-4D7A-B1D8-0B0F467A55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162694"/>
              </p:ext>
            </p:extLst>
          </p:nvPr>
        </p:nvGraphicFramePr>
        <p:xfrm>
          <a:off x="965200" y="1918315"/>
          <a:ext cx="30861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0">
                  <a:extLst>
                    <a:ext uri="{9D8B030D-6E8A-4147-A177-3AD203B41FA5}">
                      <a16:colId xmlns:a16="http://schemas.microsoft.com/office/drawing/2014/main" val="32151214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COVID-19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0311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α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Амилоид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Агевзия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ОРДС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Боль в груди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Лихорадка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Головная боль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Гипоксия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Пневмония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Припадки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Безмолвие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Усталость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8996198"/>
                  </a:ext>
                </a:extLst>
              </a:tr>
            </a:tbl>
          </a:graphicData>
        </a:graphic>
      </p:graphicFrame>
      <p:sp>
        <p:nvSpPr>
          <p:cNvPr id="10" name="Овал 9">
            <a:extLst>
              <a:ext uri="{FF2B5EF4-FFF2-40B4-BE49-F238E27FC236}">
                <a16:creationId xmlns:a16="http://schemas.microsoft.com/office/drawing/2014/main" id="{DC43EE30-0921-431D-B3C9-8525F7BAAE5B}"/>
              </a:ext>
            </a:extLst>
          </p:cNvPr>
          <p:cNvSpPr/>
          <p:nvPr/>
        </p:nvSpPr>
        <p:spPr>
          <a:xfrm>
            <a:off x="4613415" y="1502861"/>
            <a:ext cx="6892785" cy="4538365"/>
          </a:xfrm>
          <a:prstGeom prst="ellipse">
            <a:avLst/>
          </a:prstGeom>
          <a:solidFill>
            <a:schemeClr val="bg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2">
            <a:extLst>
              <a:ext uri="{FF2B5EF4-FFF2-40B4-BE49-F238E27FC236}">
                <a16:creationId xmlns:a16="http://schemas.microsoft.com/office/drawing/2014/main" id="{A7E43974-CA3B-44FA-91C8-16A7754FFD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121477"/>
              </p:ext>
            </p:extLst>
          </p:nvPr>
        </p:nvGraphicFramePr>
        <p:xfrm>
          <a:off x="8140700" y="2466955"/>
          <a:ext cx="3086100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0">
                  <a:extLst>
                    <a:ext uri="{9D8B030D-6E8A-4147-A177-3AD203B41FA5}">
                      <a16:colId xmlns:a16="http://schemas.microsoft.com/office/drawing/2014/main" val="32151214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Болезнь Альцгеймера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0311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β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Амилоид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Нейрофибриллярные клубки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Снижение памяти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Изменения личности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Тревога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Агрессия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8996198"/>
                  </a:ext>
                </a:extLst>
              </a:tr>
            </a:tbl>
          </a:graphicData>
        </a:graphic>
      </p:graphicFrame>
      <p:graphicFrame>
        <p:nvGraphicFramePr>
          <p:cNvPr id="8" name="Таблица 2">
            <a:extLst>
              <a:ext uri="{FF2B5EF4-FFF2-40B4-BE49-F238E27FC236}">
                <a16:creationId xmlns:a16="http://schemas.microsoft.com/office/drawing/2014/main" id="{E1FF3199-E4A5-4B1F-9A3A-E07A77B916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08663"/>
              </p:ext>
            </p:extLst>
          </p:nvPr>
        </p:nvGraphicFramePr>
        <p:xfrm>
          <a:off x="4613415" y="1506835"/>
          <a:ext cx="30861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0">
                  <a:extLst>
                    <a:ext uri="{9D8B030D-6E8A-4147-A177-3AD203B41FA5}">
                      <a16:colId xmlns:a16="http://schemas.microsoft.com/office/drawing/2014/main" val="32151214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Пересечение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0311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иАПФ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Ген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ACE-2</a:t>
                      </a:r>
                    </a:p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Apo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E4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IL-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  <a:p>
                      <a:pPr algn="ctr"/>
                      <a:r>
                        <a:rPr lang="it-IT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IL-1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Белок </a:t>
                      </a:r>
                      <a:r>
                        <a:rPr lang="it-IT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Gal-9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Белок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CKAP-4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it-IT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p63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Ацетилхолин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Аносмия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Дезориентация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Галлюцинации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Замешательство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Когнитивное снижение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8996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12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7">
            <a:extLst>
              <a:ext uri="{FF2B5EF4-FFF2-40B4-BE49-F238E27FC236}">
                <a16:creationId xmlns:a16="http://schemas.microsoft.com/office/drawing/2014/main" id="{28071C33-112C-44D6-9222-D33CD135A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753" y="649705"/>
            <a:ext cx="9921425" cy="1010653"/>
          </a:xfrm>
        </p:spPr>
        <p:txBody>
          <a:bodyPr rtlCol="0">
            <a:normAutofit/>
          </a:bodyPr>
          <a:lstStyle/>
          <a:p>
            <a:pPr algn="ctr" rtl="0"/>
            <a:r>
              <a:rPr lang="ru-RU" dirty="0"/>
              <a:t>Психозы при </a:t>
            </a:r>
            <a:r>
              <a:rPr lang="en-US" dirty="0"/>
              <a:t>COVID-19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0F6F8A-1678-498F-84BD-6C5A5A0F1B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6037" y="1660359"/>
            <a:ext cx="9959927" cy="4410242"/>
          </a:xfrm>
        </p:spPr>
        <p:txBody>
          <a:bodyPr>
            <a:normAutofit/>
          </a:bodyPr>
          <a:lstStyle/>
          <a:p>
            <a:pPr algn="just"/>
            <a:r>
              <a:rPr lang="ru-RU" sz="1800" dirty="0"/>
              <a:t>Основная сложность - отделение влияния вируса как такового, от тяжёлого течения болезни (делирий, возникающий в результате гипоксии и / или сепсиса) и от социальных, культурных и психологических обстоятельств, в которых произошло заражение.</a:t>
            </a:r>
          </a:p>
          <a:p>
            <a:pPr algn="just"/>
            <a:r>
              <a:rPr lang="ru-RU" sz="1800" dirty="0"/>
              <a:t>Первые зарегистрированные психозы были описаны не как следствие заболевания COVID-19, а как ответные реакции на стресс, связанный с пандемией и </a:t>
            </a:r>
            <a:r>
              <a:rPr lang="ru-RU" sz="1800" dirty="0" err="1"/>
              <a:t>инфодемией</a:t>
            </a:r>
            <a:r>
              <a:rPr lang="ru-RU" sz="1800" dirty="0"/>
              <a:t>. </a:t>
            </a:r>
          </a:p>
          <a:p>
            <a:pPr algn="just"/>
            <a:r>
              <a:rPr lang="ru-RU" sz="1800" dirty="0"/>
              <a:t>Примеры: </a:t>
            </a:r>
          </a:p>
          <a:p>
            <a:pPr lvl="1" algn="just"/>
            <a:r>
              <a:rPr lang="ru-RU" sz="1600" dirty="0"/>
              <a:t>Навязчивый страх заразить и впоследствии убить себя и свою семью, прогрессирующий в </a:t>
            </a:r>
            <a:r>
              <a:rPr lang="ru-RU" sz="1600" dirty="0" err="1"/>
              <a:t>дереализацию</a:t>
            </a:r>
            <a:r>
              <a:rPr lang="ru-RU" sz="1600" dirty="0"/>
              <a:t> и бредовое мышление. </a:t>
            </a:r>
          </a:p>
          <a:p>
            <a:pPr lvl="1" algn="just"/>
            <a:r>
              <a:rPr lang="ru-RU" sz="1600" dirty="0"/>
              <a:t>Ощущения, что пациент полностью контролируется вирусом, вплоть до попыток  причинения вреда семье в ответ на командные галлюцинации вируса,</a:t>
            </a:r>
          </a:p>
          <a:p>
            <a:pPr lvl="1" algn="just"/>
            <a:r>
              <a:rPr lang="ru-RU" sz="1600" dirty="0"/>
              <a:t>Соматические иллюзии, ощущения, что пациенты заражены вирусом. </a:t>
            </a:r>
            <a:endParaRPr lang="en-US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6BBE50-E084-4948-B78E-9E49D38EAF11}"/>
              </a:ext>
            </a:extLst>
          </p:cNvPr>
          <p:cNvSpPr txBox="1"/>
          <p:nvPr/>
        </p:nvSpPr>
        <p:spPr>
          <a:xfrm>
            <a:off x="2971800" y="6313269"/>
            <a:ext cx="8674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Watson CJ, Thomas RH, Solomon T, Michael BD, Nicholson TR, Pollak TA.</a:t>
            </a:r>
            <a:r>
              <a:rPr lang="ru-RU" dirty="0"/>
              <a:t>,</a:t>
            </a:r>
            <a:r>
              <a:rPr lang="en-US" dirty="0"/>
              <a:t> 2021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6977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B728875B-2ABC-48A5-957E-B149F95520B6}"/>
              </a:ext>
            </a:extLst>
          </p:cNvPr>
          <p:cNvSpPr txBox="1"/>
          <p:nvPr/>
        </p:nvSpPr>
        <p:spPr>
          <a:xfrm>
            <a:off x="5102414" y="6317491"/>
            <a:ext cx="65060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 err="1"/>
              <a:t>Zhand</a:t>
            </a:r>
            <a:r>
              <a:rPr lang="en-US" dirty="0"/>
              <a:t> N, </a:t>
            </a:r>
            <a:r>
              <a:rPr lang="en-US" dirty="0" err="1"/>
              <a:t>Joober</a:t>
            </a:r>
            <a:r>
              <a:rPr lang="en-US" dirty="0"/>
              <a:t> R</a:t>
            </a:r>
            <a:r>
              <a:rPr lang="ru-RU" dirty="0"/>
              <a:t>.,</a:t>
            </a:r>
            <a:r>
              <a:rPr lang="en-US" dirty="0"/>
              <a:t> 2021</a:t>
            </a:r>
            <a:endParaRPr lang="ru-RU" dirty="0"/>
          </a:p>
        </p:txBody>
      </p:sp>
      <p:sp>
        <p:nvSpPr>
          <p:cNvPr id="4" name="Заголовок 7">
            <a:extLst>
              <a:ext uri="{FF2B5EF4-FFF2-40B4-BE49-F238E27FC236}">
                <a16:creationId xmlns:a16="http://schemas.microsoft.com/office/drawing/2014/main" id="{AA82D861-A964-4A0C-A0DD-227C2E878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753" y="649705"/>
            <a:ext cx="9921425" cy="1010653"/>
          </a:xfrm>
        </p:spPr>
        <p:txBody>
          <a:bodyPr rtlCol="0">
            <a:normAutofit/>
          </a:bodyPr>
          <a:lstStyle/>
          <a:p>
            <a:pPr algn="ctr" rtl="0"/>
            <a:r>
              <a:rPr lang="ru-RU" dirty="0"/>
              <a:t>Психозы при </a:t>
            </a:r>
            <a:r>
              <a:rPr lang="en-US" dirty="0"/>
              <a:t>COVID-19</a:t>
            </a:r>
            <a:endParaRPr lang="ru-RU" dirty="0"/>
          </a:p>
        </p:txBody>
      </p:sp>
      <p:graphicFrame>
        <p:nvGraphicFramePr>
          <p:cNvPr id="6" name="Таблица 2">
            <a:extLst>
              <a:ext uri="{FF2B5EF4-FFF2-40B4-BE49-F238E27FC236}">
                <a16:creationId xmlns:a16="http://schemas.microsoft.com/office/drawing/2014/main" id="{5DD9C526-9C1A-4856-A9E0-EAC18C10D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886304"/>
              </p:ext>
            </p:extLst>
          </p:nvPr>
        </p:nvGraphicFramePr>
        <p:xfrm>
          <a:off x="1049549" y="2585720"/>
          <a:ext cx="10213832" cy="168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3458">
                  <a:extLst>
                    <a:ext uri="{9D8B030D-6E8A-4147-A177-3AD203B41FA5}">
                      <a16:colId xmlns:a16="http://schemas.microsoft.com/office/drawing/2014/main" val="885747446"/>
                    </a:ext>
                  </a:extLst>
                </a:gridCol>
                <a:gridCol w="2553458">
                  <a:extLst>
                    <a:ext uri="{9D8B030D-6E8A-4147-A177-3AD203B41FA5}">
                      <a16:colId xmlns:a16="http://schemas.microsoft.com/office/drawing/2014/main" val="2573977876"/>
                    </a:ext>
                  </a:extLst>
                </a:gridCol>
                <a:gridCol w="2553458">
                  <a:extLst>
                    <a:ext uri="{9D8B030D-6E8A-4147-A177-3AD203B41FA5}">
                      <a16:colId xmlns:a16="http://schemas.microsoft.com/office/drawing/2014/main" val="2958891835"/>
                    </a:ext>
                  </a:extLst>
                </a:gridCol>
                <a:gridCol w="2553458">
                  <a:extLst>
                    <a:ext uri="{9D8B030D-6E8A-4147-A177-3AD203B41FA5}">
                      <a16:colId xmlns:a16="http://schemas.microsoft.com/office/drawing/2014/main" val="1724448288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Заболевание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COVID-19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443049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страх и стресс, вызванные пандемией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заражение вирусом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дистресс и изоляция заболевших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лечение заболевания стероидами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1798240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обострение психоза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началу эректильной дисфункции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701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624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CF1E20CB-D02E-49A6-A183-B867D13FF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11455" y="1660358"/>
            <a:ext cx="10169091" cy="348314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/>
              <a:t>COVID-19 может вызывать неврологические осложнения, вероятно, вызванные индукцией </a:t>
            </a:r>
            <a:r>
              <a:rPr lang="ru-RU" sz="2000" dirty="0" err="1"/>
              <a:t>цитокинового</a:t>
            </a:r>
            <a:r>
              <a:rPr lang="ru-RU" sz="2000" dirty="0"/>
              <a:t> шторма, поскольку нет убедительных доказательств </a:t>
            </a:r>
            <a:r>
              <a:rPr lang="ru-RU" sz="2000" dirty="0" err="1"/>
              <a:t>нейротропизма</a:t>
            </a:r>
            <a:r>
              <a:rPr lang="ru-RU" sz="2000" dirty="0"/>
              <a:t> SARS-CoV-2. </a:t>
            </a:r>
          </a:p>
          <a:p>
            <a:pPr marL="0" indent="0" algn="just">
              <a:buNone/>
            </a:pPr>
            <a:r>
              <a:rPr lang="ru-RU" sz="2000" dirty="0"/>
              <a:t>Но в результате анализа дифференциальной экспрессии генов в клинических образцах пациентов с COVID-19 был идентифицирован 171 ген, связанный с патофизиологией следующих психоневрологических расстройств: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28875B-2ABC-48A5-957E-B149F95520B6}"/>
              </a:ext>
            </a:extLst>
          </p:cNvPr>
          <p:cNvSpPr txBox="1"/>
          <p:nvPr/>
        </p:nvSpPr>
        <p:spPr>
          <a:xfrm>
            <a:off x="4356100" y="6211669"/>
            <a:ext cx="72396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 err="1"/>
              <a:t>Quincozes</a:t>
            </a:r>
            <a:r>
              <a:rPr lang="en-US" dirty="0"/>
              <a:t>-Santos A, Rosa RL, </a:t>
            </a:r>
            <a:r>
              <a:rPr lang="en-US" dirty="0" err="1"/>
              <a:t>Tureta</a:t>
            </a:r>
            <a:r>
              <a:rPr lang="en-US" dirty="0"/>
              <a:t> EF, </a:t>
            </a:r>
            <a:r>
              <a:rPr lang="en-US" dirty="0" err="1"/>
              <a:t>Bobermin</a:t>
            </a:r>
            <a:r>
              <a:rPr lang="en-US" dirty="0"/>
              <a:t> LD, Berger M, </a:t>
            </a:r>
            <a:r>
              <a:rPr lang="en-US" dirty="0" err="1"/>
              <a:t>Guimarães</a:t>
            </a:r>
            <a:r>
              <a:rPr lang="en-US" dirty="0"/>
              <a:t> JA, Santi L, Beys-da-Silva WO.</a:t>
            </a:r>
            <a:r>
              <a:rPr lang="ru-RU" dirty="0"/>
              <a:t>,</a:t>
            </a:r>
            <a:r>
              <a:rPr lang="en-US" dirty="0"/>
              <a:t> 2021 </a:t>
            </a:r>
            <a:endParaRPr lang="ru-RU" dirty="0"/>
          </a:p>
        </p:txBody>
      </p:sp>
      <p:sp>
        <p:nvSpPr>
          <p:cNvPr id="4" name="Заголовок 7">
            <a:extLst>
              <a:ext uri="{FF2B5EF4-FFF2-40B4-BE49-F238E27FC236}">
                <a16:creationId xmlns:a16="http://schemas.microsoft.com/office/drawing/2014/main" id="{20BE9C24-4688-4614-919E-67D7EE998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753" y="649705"/>
            <a:ext cx="9921425" cy="1010653"/>
          </a:xfrm>
        </p:spPr>
        <p:txBody>
          <a:bodyPr rtlCol="0">
            <a:normAutofit/>
          </a:bodyPr>
          <a:lstStyle/>
          <a:p>
            <a:pPr algn="ctr" rtl="0"/>
            <a:r>
              <a:rPr lang="ru-RU" dirty="0"/>
              <a:t>Экспрессия молекулярных маркеров, связанных с психоневрологическими расстройствами</a:t>
            </a: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24B5A4FA-D118-42FC-8D15-7FB954FAA5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764453"/>
              </p:ext>
            </p:extLst>
          </p:nvPr>
        </p:nvGraphicFramePr>
        <p:xfrm>
          <a:off x="749300" y="4229099"/>
          <a:ext cx="106934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00">
                  <a:extLst>
                    <a:ext uri="{9D8B030D-6E8A-4147-A177-3AD203B41FA5}">
                      <a16:colId xmlns:a16="http://schemas.microsoft.com/office/drawing/2014/main" val="48006921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401661828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4278667241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3683509131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2399157869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586169416"/>
                    </a:ext>
                  </a:extLst>
                </a:gridCol>
                <a:gridCol w="1482725">
                  <a:extLst>
                    <a:ext uri="{9D8B030D-6E8A-4147-A177-3AD203B41FA5}">
                      <a16:colId xmlns:a16="http://schemas.microsoft.com/office/drawing/2014/main" val="2589656635"/>
                    </a:ext>
                  </a:extLst>
                </a:gridCol>
                <a:gridCol w="1336675">
                  <a:extLst>
                    <a:ext uri="{9D8B030D-6E8A-4147-A177-3AD203B41FA5}">
                      <a16:colId xmlns:a16="http://schemas.microsoft.com/office/drawing/2014/main" val="35051946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алкогольная зависимость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аутизм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биполярное расстройство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депрессия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паническое расстройство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шизофрения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нарушение сна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0037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Элитные гены: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2226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041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900900CD-B943-934F-857F-30AA913FE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 rtl="0"/>
            <a:r>
              <a:rPr lang="ru-RU" sz="2000" dirty="0"/>
              <a:t> экспрессия молекулярных маркеров, связанных с </a:t>
            </a:r>
            <a:r>
              <a:rPr lang="ru-RU" sz="2000" dirty="0" err="1"/>
              <a:t>психионеврологическими</a:t>
            </a:r>
            <a:r>
              <a:rPr lang="ru-RU" sz="2000" dirty="0"/>
              <a:t> расстройствами</a:t>
            </a:r>
          </a:p>
        </p:txBody>
      </p:sp>
      <p:sp>
        <p:nvSpPr>
          <p:cNvPr id="12" name="Объект 11">
            <a:extLst>
              <a:ext uri="{FF2B5EF4-FFF2-40B4-BE49-F238E27FC236}">
                <a16:creationId xmlns:a16="http://schemas.microsoft.com/office/drawing/2014/main" id="{2A09EEBC-5E2C-D240-A5D6-6952B8392E4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algn="just"/>
            <a:r>
              <a:rPr lang="ru-RU" dirty="0"/>
              <a:t>Сеть взаимодействия генов, связанных с нейро-психическими расстройствами, </a:t>
            </a:r>
            <a:r>
              <a:rPr lang="ru-RU" dirty="0" err="1"/>
              <a:t>экспрессирующихся</a:t>
            </a:r>
            <a:r>
              <a:rPr lang="ru-RU" dirty="0"/>
              <a:t> в образцах пациентов с COVID-19.</a:t>
            </a:r>
          </a:p>
          <a:p>
            <a:pPr algn="just"/>
            <a:r>
              <a:rPr lang="ru-RU" dirty="0"/>
              <a:t>Гены представлены в кружках (красный - с повышающей регуляцией, зеленый - с понижающей регуляцией). Согласно </a:t>
            </a:r>
            <a:r>
              <a:rPr lang="ru-RU" dirty="0" err="1"/>
              <a:t>MalaCards</a:t>
            </a:r>
            <a:r>
              <a:rPr lang="ru-RU" dirty="0"/>
              <a:t>, узлы с желтыми краями представляют собой элитные гены, которые, вероятно, связаны с этиологией заболевания.</a:t>
            </a:r>
          </a:p>
        </p:txBody>
      </p:sp>
      <p:pic>
        <p:nvPicPr>
          <p:cNvPr id="2050" name="Picture 2" descr="рисунок 1">
            <a:extLst>
              <a:ext uri="{FF2B5EF4-FFF2-40B4-BE49-F238E27FC236}">
                <a16:creationId xmlns:a16="http://schemas.microsoft.com/office/drawing/2014/main" id="{F0F92D70-B370-40C4-949C-EA5DE086C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725636"/>
            <a:ext cx="5295900" cy="5406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901BF1A-830F-424E-B6EC-C4B9018FDEF2}"/>
              </a:ext>
            </a:extLst>
          </p:cNvPr>
          <p:cNvSpPr txBox="1"/>
          <p:nvPr/>
        </p:nvSpPr>
        <p:spPr>
          <a:xfrm>
            <a:off x="4356100" y="6211669"/>
            <a:ext cx="72396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 err="1"/>
              <a:t>Quincozes</a:t>
            </a:r>
            <a:r>
              <a:rPr lang="en-US" dirty="0"/>
              <a:t>-Santos A, Rosa RL, </a:t>
            </a:r>
            <a:r>
              <a:rPr lang="en-US" dirty="0" err="1"/>
              <a:t>Tureta</a:t>
            </a:r>
            <a:r>
              <a:rPr lang="en-US" dirty="0"/>
              <a:t> EF, </a:t>
            </a:r>
            <a:r>
              <a:rPr lang="en-US" dirty="0" err="1"/>
              <a:t>Bobermin</a:t>
            </a:r>
            <a:r>
              <a:rPr lang="en-US" dirty="0"/>
              <a:t> LD, Berger M, </a:t>
            </a:r>
            <a:r>
              <a:rPr lang="en-US" dirty="0" err="1"/>
              <a:t>Guimarães</a:t>
            </a:r>
            <a:r>
              <a:rPr lang="en-US" dirty="0"/>
              <a:t> JA, Santi L, Beys-da-Silva WO.</a:t>
            </a:r>
            <a:r>
              <a:rPr lang="ru-RU" dirty="0"/>
              <a:t>,</a:t>
            </a:r>
            <a:r>
              <a:rPr lang="en-US" dirty="0"/>
              <a:t> 2021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5842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B7AEFB0-51F2-5449-996C-73382891D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algn="ctr" rtl="0"/>
            <a:r>
              <a:rPr lang="ru-RU" sz="6600" b="1" dirty="0"/>
              <a:t>Благодарю за внимание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89189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CF1E20CB-D02E-49A6-A183-B867D13FF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6589" y="1720516"/>
            <a:ext cx="10169091" cy="41946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/>
              <a:t>К сожалению, воздействие коронавируса на психическое здоровье еще недостаточно изучено, но очевидно, что COVID-19 может оказывать негативное психологическое воздействие через сложившуюся чрезвычайную ситуацию, через меры, применяемые для борьбы с распространением инфекции. </a:t>
            </a:r>
          </a:p>
          <a:p>
            <a:pPr marL="0" indent="0" algn="just">
              <a:buNone/>
            </a:pPr>
            <a:r>
              <a:rPr lang="ru-RU" sz="1800" dirty="0"/>
              <a:t>Страх, вызванный тяжелой клинической картиной и высокой летальностью COVID-19, строгий карантин, юридические последствия несоблюдения карантина, недоверие к властям, переполнение социальных сетей ложной информацией и теориями заговора — все это непременно сказывается на психическом здоровье. </a:t>
            </a:r>
          </a:p>
          <a:p>
            <a:pPr marL="0" indent="0" algn="just">
              <a:buNone/>
            </a:pPr>
            <a:r>
              <a:rPr lang="ru-RU" sz="1800" dirty="0"/>
              <a:t>Для успешной борьбы с текущей и будущими пандемиями нужно больше узнать о психиатрических и психологических аспектах COVID-19 с точки зрения общественного и глобального психического здоровья.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28875B-2ABC-48A5-957E-B149F95520B6}"/>
              </a:ext>
            </a:extLst>
          </p:cNvPr>
          <p:cNvSpPr txBox="1"/>
          <p:nvPr/>
        </p:nvSpPr>
        <p:spPr>
          <a:xfrm>
            <a:off x="5102413" y="6317490"/>
            <a:ext cx="65060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en-US" dirty="0" err="1"/>
              <a:t>Jakovljevic</a:t>
            </a:r>
            <a:r>
              <a:rPr lang="en-US" dirty="0"/>
              <a:t> M., </a:t>
            </a:r>
            <a:r>
              <a:rPr lang="en-US" dirty="0" err="1"/>
              <a:t>Bjedov</a:t>
            </a:r>
            <a:r>
              <a:rPr lang="en-US" dirty="0"/>
              <a:t> S., </a:t>
            </a:r>
            <a:r>
              <a:rPr lang="en-US" dirty="0" err="1"/>
              <a:t>Jaksic</a:t>
            </a:r>
            <a:r>
              <a:rPr lang="en-US" dirty="0"/>
              <a:t> N., </a:t>
            </a:r>
            <a:r>
              <a:rPr lang="en-US" dirty="0" err="1"/>
              <a:t>Jakovljevic</a:t>
            </a:r>
            <a:r>
              <a:rPr lang="en-US" dirty="0"/>
              <a:t> I.</a:t>
            </a:r>
            <a:r>
              <a:rPr lang="ru-RU" dirty="0"/>
              <a:t>, 2020</a:t>
            </a:r>
          </a:p>
        </p:txBody>
      </p:sp>
    </p:spTree>
    <p:extLst>
      <p:ext uri="{BB962C8B-B14F-4D97-AF65-F5344CB8AC3E}">
        <p14:creationId xmlns:p14="http://schemas.microsoft.com/office/powerpoint/2010/main" val="3360934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ACF1401-5C94-420F-809E-6449AA6AEEB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13738649"/>
              </p:ext>
            </p:extLst>
          </p:nvPr>
        </p:nvGraphicFramePr>
        <p:xfrm>
          <a:off x="733926" y="794084"/>
          <a:ext cx="10563727" cy="5269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76898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CF1E20CB-D02E-49A6-A183-B867D13FF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11455" y="1660358"/>
            <a:ext cx="10169091" cy="348314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000" dirty="0"/>
              <a:t>Результаты оценки первоначальных психологических реакций широкой общественности Китая показывают, что в период с 31 января по 2 февраля 2020 года, </a:t>
            </a:r>
            <a:r>
              <a:rPr lang="ru-RU" sz="2000" b="1" dirty="0"/>
              <a:t>всего через две недели </a:t>
            </a:r>
            <a:r>
              <a:rPr lang="ru-RU" sz="2000" dirty="0"/>
              <a:t>после вспышки COVID-19 в стране и через один день после объявления ВОЗ чрезвычайной ситуации, </a:t>
            </a:r>
            <a:r>
              <a:rPr lang="ru-RU" sz="2000" b="1" dirty="0"/>
              <a:t>53,8%</a:t>
            </a:r>
            <a:r>
              <a:rPr lang="ru-RU" sz="2000" dirty="0"/>
              <a:t> респондентов оценили психологическое </a:t>
            </a:r>
            <a:r>
              <a:rPr lang="ru-RU" sz="2000" b="1" dirty="0"/>
              <a:t>воздействие </a:t>
            </a:r>
            <a:r>
              <a:rPr lang="ru-RU" sz="2000" dirty="0"/>
              <a:t>вспышки</a:t>
            </a:r>
            <a:r>
              <a:rPr lang="ru-RU" sz="2000" b="1" dirty="0"/>
              <a:t> как умеренное или тяжелое</a:t>
            </a:r>
            <a:r>
              <a:rPr lang="ru-RU" sz="2000" dirty="0"/>
              <a:t>: </a:t>
            </a:r>
          </a:p>
          <a:p>
            <a:pPr marL="0" indent="0" algn="just">
              <a:buNone/>
            </a:pPr>
            <a:r>
              <a:rPr lang="ru-RU" sz="2000" b="1" dirty="0"/>
              <a:t>16,5%</a:t>
            </a:r>
            <a:r>
              <a:rPr lang="ru-RU" sz="2000" dirty="0"/>
              <a:t> респондентов сообщили о умеренно выраженных </a:t>
            </a:r>
            <a:r>
              <a:rPr lang="ru-RU" sz="2000" b="1" dirty="0"/>
              <a:t>депрессивных </a:t>
            </a:r>
            <a:r>
              <a:rPr lang="ru-RU" sz="2000" dirty="0"/>
              <a:t>симптомах, </a:t>
            </a:r>
          </a:p>
          <a:p>
            <a:pPr marL="0" indent="0" algn="just">
              <a:buNone/>
            </a:pPr>
            <a:r>
              <a:rPr lang="ru-RU" sz="2000" b="1" dirty="0"/>
              <a:t>28,8%</a:t>
            </a:r>
            <a:r>
              <a:rPr lang="ru-RU" sz="2000" dirty="0"/>
              <a:t> респондентов сообщили о умеренно выраженных </a:t>
            </a:r>
            <a:r>
              <a:rPr lang="ru-RU" sz="2000" b="1" dirty="0"/>
              <a:t>тревожных </a:t>
            </a:r>
            <a:r>
              <a:rPr lang="ru-RU" sz="2000" dirty="0"/>
              <a:t>симптомах, </a:t>
            </a:r>
          </a:p>
          <a:p>
            <a:pPr marL="0" indent="0" algn="just">
              <a:buNone/>
            </a:pPr>
            <a:r>
              <a:rPr lang="ru-RU" sz="2000" b="1" dirty="0"/>
              <a:t>8,1%</a:t>
            </a:r>
            <a:r>
              <a:rPr lang="ru-RU" sz="2000" dirty="0"/>
              <a:t> сообщили о умеренно выраженном уровне </a:t>
            </a:r>
            <a:r>
              <a:rPr lang="ru-RU" sz="2000" b="1" dirty="0"/>
              <a:t>стресса</a:t>
            </a:r>
            <a:r>
              <a:rPr lang="ru-RU" sz="2000" dirty="0"/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28875B-2ABC-48A5-957E-B149F95520B6}"/>
              </a:ext>
            </a:extLst>
          </p:cNvPr>
          <p:cNvSpPr txBox="1"/>
          <p:nvPr/>
        </p:nvSpPr>
        <p:spPr>
          <a:xfrm>
            <a:off x="5102414" y="6317491"/>
            <a:ext cx="65060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Cuiyan Wang, </a:t>
            </a:r>
            <a:r>
              <a:rPr lang="en-US" dirty="0" err="1"/>
              <a:t>Riyu</a:t>
            </a:r>
            <a:r>
              <a:rPr lang="en-US" dirty="0"/>
              <a:t> Pan, </a:t>
            </a:r>
            <a:r>
              <a:rPr lang="en-US" dirty="0" err="1"/>
              <a:t>Xiaoyang</a:t>
            </a:r>
            <a:r>
              <a:rPr lang="en-US" dirty="0"/>
              <a:t> Wan, 2020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4687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900900CD-B943-934F-857F-30AA913FE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753" y="942870"/>
            <a:ext cx="9921425" cy="1292750"/>
          </a:xfrm>
        </p:spPr>
        <p:txBody>
          <a:bodyPr rtlCol="0">
            <a:normAutofit/>
          </a:bodyPr>
          <a:lstStyle/>
          <a:p>
            <a:pPr algn="ctr" rtl="0"/>
            <a:r>
              <a:rPr lang="ru-RU" sz="2800" cap="none" dirty="0">
                <a:solidFill>
                  <a:schemeClr val="tx1"/>
                </a:solidFill>
              </a:rPr>
              <a:t>Развитие тревожных и депрессивных расстройств в условиях пандемии COVID-19 по данным кафедры</a:t>
            </a:r>
            <a:endParaRPr lang="ru-RU" cap="none" dirty="0"/>
          </a:p>
        </p:txBody>
      </p:sp>
      <p:sp>
        <p:nvSpPr>
          <p:cNvPr id="12" name="Объект 11">
            <a:extLst>
              <a:ext uri="{FF2B5EF4-FFF2-40B4-BE49-F238E27FC236}">
                <a16:creationId xmlns:a16="http://schemas.microsoft.com/office/drawing/2014/main" id="{2A09EEBC-5E2C-D240-A5D6-6952B8392E4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rtlCol="0">
            <a:normAutofit lnSpcReduction="10000"/>
          </a:bodyPr>
          <a:lstStyle/>
          <a:p>
            <a:pPr algn="just"/>
            <a:r>
              <a:rPr lang="ru-RU" dirty="0"/>
              <a:t>Исследование проводилось в период с 14 по 24 апреля 2020 года сотрудниками и студентами кафедры психиатрии, наркологии и психотерапии ФДПО МГМСУ им. А.И. Евдокимова.</a:t>
            </a:r>
          </a:p>
          <a:p>
            <a:pPr algn="just"/>
            <a:r>
              <a:rPr lang="ru-RU" dirty="0"/>
              <a:t>В опросе принял участие 371 человек, преимущественно студенты факультета фундаментальной медицины и других факультетов Московского государственного университета имени М. В. Ломоносова. Средний возраст респондентов составил 25,7 лет. 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8753E0F-7829-477A-96F5-E752BF0933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8975428"/>
              </p:ext>
            </p:extLst>
          </p:nvPr>
        </p:nvGraphicFramePr>
        <p:xfrm>
          <a:off x="5618746" y="1888959"/>
          <a:ext cx="5811253" cy="4026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5084D03-3319-4A0D-ABD4-07586BC1C54A}"/>
              </a:ext>
            </a:extLst>
          </p:cNvPr>
          <p:cNvSpPr txBox="1"/>
          <p:nvPr/>
        </p:nvSpPr>
        <p:spPr>
          <a:xfrm>
            <a:off x="5102414" y="6317491"/>
            <a:ext cx="65060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dirty="0"/>
              <a:t>Цыганков Б.Д., Иванова Г.Р., Шелег Д.А., 2020</a:t>
            </a:r>
          </a:p>
        </p:txBody>
      </p:sp>
    </p:spTree>
    <p:extLst>
      <p:ext uri="{BB962C8B-B14F-4D97-AF65-F5344CB8AC3E}">
        <p14:creationId xmlns:p14="http://schemas.microsoft.com/office/powerpoint/2010/main" val="2003691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бъект 11">
            <a:extLst>
              <a:ext uri="{FF2B5EF4-FFF2-40B4-BE49-F238E27FC236}">
                <a16:creationId xmlns:a16="http://schemas.microsoft.com/office/drawing/2014/main" id="{2A09EEBC-5E2C-D240-A5D6-6952B8392E4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rtlCol="0">
            <a:normAutofit lnSpcReduction="10000"/>
          </a:bodyPr>
          <a:lstStyle/>
          <a:p>
            <a:pPr algn="just"/>
            <a:r>
              <a:rPr lang="ru-RU" dirty="0"/>
              <a:t>Исследование проводилось в период с 14 по 24 апреля 2020 года сотрудниками и студентами кафедры психиатрии, наркологии и психотерапии ФДПО МГМСУ им. А.И. Евдокимова.</a:t>
            </a:r>
          </a:p>
          <a:p>
            <a:pPr algn="just"/>
            <a:r>
              <a:rPr lang="ru-RU" dirty="0"/>
              <a:t>В опросе принял участие 371 человек, преимущественно студенты факультета фундаментальной медицины и других факультетов Московского государственного университета имени М. В. Ломоносова. Средний возраст респондентов составил 25,7 лет. 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8753E0F-7829-477A-96F5-E752BF0933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5877198"/>
              </p:ext>
            </p:extLst>
          </p:nvPr>
        </p:nvGraphicFramePr>
        <p:xfrm>
          <a:off x="5618746" y="1888959"/>
          <a:ext cx="5811253" cy="4026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Заголовок 7">
            <a:extLst>
              <a:ext uri="{FF2B5EF4-FFF2-40B4-BE49-F238E27FC236}">
                <a16:creationId xmlns:a16="http://schemas.microsoft.com/office/drawing/2014/main" id="{A8DED4EF-389F-4AB0-B3A8-F45C86AE7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753" y="942870"/>
            <a:ext cx="9921425" cy="1292750"/>
          </a:xfrm>
        </p:spPr>
        <p:txBody>
          <a:bodyPr rtlCol="0">
            <a:normAutofit/>
          </a:bodyPr>
          <a:lstStyle/>
          <a:p>
            <a:pPr algn="ctr" rtl="0"/>
            <a:r>
              <a:rPr lang="ru-RU" sz="2800" cap="none" dirty="0">
                <a:solidFill>
                  <a:schemeClr val="tx1"/>
                </a:solidFill>
              </a:rPr>
              <a:t>Развитие тревожных и депрессивных расстройств в условиях пандемии COVID-19 по данным кафедры</a:t>
            </a:r>
            <a:endParaRPr lang="ru-RU" cap="none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FD2BE5-7B2C-4938-A242-FB24856A7446}"/>
              </a:ext>
            </a:extLst>
          </p:cNvPr>
          <p:cNvSpPr txBox="1"/>
          <p:nvPr/>
        </p:nvSpPr>
        <p:spPr>
          <a:xfrm>
            <a:off x="5102414" y="6317491"/>
            <a:ext cx="65060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dirty="0"/>
              <a:t>Цыганков Б.Д., Иванова Г.Р., Шелег Д.А., 2020</a:t>
            </a:r>
          </a:p>
        </p:txBody>
      </p:sp>
    </p:spTree>
    <p:extLst>
      <p:ext uri="{BB962C8B-B14F-4D97-AF65-F5344CB8AC3E}">
        <p14:creationId xmlns:p14="http://schemas.microsoft.com/office/powerpoint/2010/main" val="2788323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7">
            <a:extLst>
              <a:ext uri="{FF2B5EF4-FFF2-40B4-BE49-F238E27FC236}">
                <a16:creationId xmlns:a16="http://schemas.microsoft.com/office/drawing/2014/main" id="{28071C33-112C-44D6-9222-D33CD135A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753" y="942870"/>
            <a:ext cx="9921425" cy="1292750"/>
          </a:xfrm>
        </p:spPr>
        <p:txBody>
          <a:bodyPr rtlCol="0">
            <a:normAutofit/>
          </a:bodyPr>
          <a:lstStyle/>
          <a:p>
            <a:pPr algn="ctr" rtl="0"/>
            <a:r>
              <a:rPr lang="ru-RU" sz="2800" dirty="0">
                <a:solidFill>
                  <a:schemeClr val="tx1"/>
                </a:solidFill>
              </a:rPr>
              <a:t>Развитие тревожных и депрессивных расстройств в условиях пандемии COVID-19 по данным кафедры</a:t>
            </a:r>
            <a:endParaRPr lang="ru-RU" dirty="0"/>
          </a:p>
        </p:txBody>
      </p:sp>
      <p:graphicFrame>
        <p:nvGraphicFramePr>
          <p:cNvPr id="4" name="Таблица 8">
            <a:extLst>
              <a:ext uri="{FF2B5EF4-FFF2-40B4-BE49-F238E27FC236}">
                <a16:creationId xmlns:a16="http://schemas.microsoft.com/office/drawing/2014/main" id="{6118FACA-31CD-4C37-A3E3-9BAFDE64D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053000"/>
              </p:ext>
            </p:extLst>
          </p:nvPr>
        </p:nvGraphicFramePr>
        <p:xfrm>
          <a:off x="1646990" y="2295777"/>
          <a:ext cx="4064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80611959"/>
                    </a:ext>
                  </a:extLst>
                </a:gridCol>
              </a:tblGrid>
              <a:tr h="12011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Причины, вызывающие тревожно-депрессивные расстройства в условиях изоляции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176247"/>
                  </a:ext>
                </a:extLst>
              </a:tr>
              <a:tr h="2273587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продолжительность карантина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страх инфицирования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отчуждение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недостаточное снабжение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финансовые трудности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стигматизация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err="1">
                          <a:solidFill>
                            <a:schemeClr val="tx1"/>
                          </a:solidFill>
                        </a:rPr>
                        <a:t>инфодемия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312367"/>
                  </a:ext>
                </a:extLst>
              </a:tr>
            </a:tbl>
          </a:graphicData>
        </a:graphic>
      </p:graphicFrame>
      <p:graphicFrame>
        <p:nvGraphicFramePr>
          <p:cNvPr id="13" name="Таблица 8">
            <a:extLst>
              <a:ext uri="{FF2B5EF4-FFF2-40B4-BE49-F238E27FC236}">
                <a16:creationId xmlns:a16="http://schemas.microsoft.com/office/drawing/2014/main" id="{4EF110B1-E5F9-448C-94C7-7BA9976708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115310"/>
              </p:ext>
            </p:extLst>
          </p:nvPr>
        </p:nvGraphicFramePr>
        <p:xfrm>
          <a:off x="6481012" y="2295778"/>
          <a:ext cx="4064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80611959"/>
                    </a:ext>
                  </a:extLst>
                </a:gridCol>
              </a:tblGrid>
              <a:tr h="11538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Наиболее уязвимые группы населения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176247"/>
                  </a:ext>
                </a:extLst>
              </a:tr>
              <a:tr h="2218966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одинокие люди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пожилые люди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дети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лица с тяжелыми хроническими заболеваниями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лица, потерявшие большую часть дохода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медицинские сотрудники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31236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66A3F45-147E-4486-894C-3F08FBBF41C5}"/>
              </a:ext>
            </a:extLst>
          </p:cNvPr>
          <p:cNvSpPr txBox="1"/>
          <p:nvPr/>
        </p:nvSpPr>
        <p:spPr>
          <a:xfrm>
            <a:off x="5102414" y="6317491"/>
            <a:ext cx="65060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dirty="0"/>
              <a:t>Цыганков Б.Д., Иванова Г.Р., Шелег Д.А., 2020</a:t>
            </a:r>
          </a:p>
        </p:txBody>
      </p:sp>
    </p:spTree>
    <p:extLst>
      <p:ext uri="{BB962C8B-B14F-4D97-AF65-F5344CB8AC3E}">
        <p14:creationId xmlns:p14="http://schemas.microsoft.com/office/powerpoint/2010/main" val="763336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900900CD-B943-934F-857F-30AA913FE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ru-RU" dirty="0"/>
              <a:t>Данные </a:t>
            </a:r>
            <a:br>
              <a:rPr lang="ru-RU" dirty="0"/>
            </a:br>
            <a:r>
              <a:rPr lang="ru-RU" dirty="0"/>
              <a:t>мета анализов</a:t>
            </a:r>
          </a:p>
        </p:txBody>
      </p:sp>
      <p:sp>
        <p:nvSpPr>
          <p:cNvPr id="12" name="Объект 11">
            <a:extLst>
              <a:ext uri="{FF2B5EF4-FFF2-40B4-BE49-F238E27FC236}">
                <a16:creationId xmlns:a16="http://schemas.microsoft.com/office/drawing/2014/main" id="{2A09EEBC-5E2C-D240-A5D6-6952B8392E4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rtlCol="0"/>
          <a:lstStyle/>
          <a:p>
            <a:pPr algn="just"/>
            <a:r>
              <a:rPr lang="ru-RU" dirty="0"/>
              <a:t>На базе 66 исследований с 221 970 участниками общая объединенная распространенность депрессии - 31,4%, тревоги - 31,9%, дистресса - 41,1%, бессонницы - 37,9%. </a:t>
            </a:r>
          </a:p>
          <a:p>
            <a:pPr algn="just"/>
            <a:r>
              <a:rPr lang="ru-RU" dirty="0"/>
              <a:t>Пациенты с неинфекционными хроническими заболеваниями, лица, пребывающие на карантине и пациенты, страдающие COVID-19 имели более высокий риск депрессии и тревожности, чем другие группы населения. 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2ECD4C60-ABD1-4F6E-BFD4-549D58ED33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8994184"/>
              </p:ext>
            </p:extLst>
          </p:nvPr>
        </p:nvGraphicFramePr>
        <p:xfrm>
          <a:off x="5618747" y="719666"/>
          <a:ext cx="5727031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677F886-5502-4E2D-967F-CF6FBD3E0081}"/>
              </a:ext>
            </a:extLst>
          </p:cNvPr>
          <p:cNvSpPr txBox="1"/>
          <p:nvPr/>
        </p:nvSpPr>
        <p:spPr>
          <a:xfrm>
            <a:off x="2724768" y="6335656"/>
            <a:ext cx="89873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buNone/>
            </a:pPr>
            <a:r>
              <a:rPr lang="en-US" dirty="0"/>
              <a:t>Wu T, Jia X, Shi H, </a:t>
            </a:r>
            <a:r>
              <a:rPr lang="en-US" dirty="0" err="1"/>
              <a:t>Niu</a:t>
            </a:r>
            <a:r>
              <a:rPr lang="en-US" dirty="0"/>
              <a:t> J, Yin X, </a:t>
            </a:r>
            <a:r>
              <a:rPr lang="en-US" dirty="0" err="1"/>
              <a:t>Xie</a:t>
            </a:r>
            <a:r>
              <a:rPr lang="en-US" dirty="0"/>
              <a:t> J, Wang X.</a:t>
            </a:r>
            <a:r>
              <a:rPr lang="ru-RU" dirty="0"/>
              <a:t>,</a:t>
            </a:r>
            <a:r>
              <a:rPr lang="en-US" dirty="0"/>
              <a:t> 2021 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1277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7">
            <a:extLst>
              <a:ext uri="{FF2B5EF4-FFF2-40B4-BE49-F238E27FC236}">
                <a16:creationId xmlns:a16="http://schemas.microsoft.com/office/drawing/2014/main" id="{28071C33-112C-44D6-9222-D33CD135A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753" y="649705"/>
            <a:ext cx="9921425" cy="1010653"/>
          </a:xfrm>
        </p:spPr>
        <p:txBody>
          <a:bodyPr rtlCol="0">
            <a:normAutofit/>
          </a:bodyPr>
          <a:lstStyle/>
          <a:p>
            <a:pPr algn="ctr" rtl="0"/>
            <a:r>
              <a:rPr lang="ru-RU" sz="2800" dirty="0">
                <a:solidFill>
                  <a:schemeClr val="tx1"/>
                </a:solidFill>
              </a:rPr>
              <a:t>Невротические, связанные со стрессом, и </a:t>
            </a:r>
            <a:r>
              <a:rPr lang="ru-RU" sz="2800" dirty="0" err="1">
                <a:solidFill>
                  <a:schemeClr val="tx1"/>
                </a:solidFill>
              </a:rPr>
              <a:t>соматоформные</a:t>
            </a:r>
            <a:r>
              <a:rPr lang="ru-RU" sz="2800" dirty="0">
                <a:solidFill>
                  <a:schemeClr val="tx1"/>
                </a:solidFill>
              </a:rPr>
              <a:t> расстройства</a:t>
            </a:r>
            <a:endParaRPr lang="ru-RU" dirty="0"/>
          </a:p>
        </p:txBody>
      </p:sp>
      <p:graphicFrame>
        <p:nvGraphicFramePr>
          <p:cNvPr id="3" name="Таблица 4">
            <a:extLst>
              <a:ext uri="{FF2B5EF4-FFF2-40B4-BE49-F238E27FC236}">
                <a16:creationId xmlns:a16="http://schemas.microsoft.com/office/drawing/2014/main" id="{C6D66CAF-58B9-4B08-BD2B-F77A14A03AB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42307951"/>
              </p:ext>
            </p:extLst>
          </p:nvPr>
        </p:nvGraphicFramePr>
        <p:xfrm>
          <a:off x="774700" y="1660358"/>
          <a:ext cx="10706099" cy="40233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080328">
                  <a:extLst>
                    <a:ext uri="{9D8B030D-6E8A-4147-A177-3AD203B41FA5}">
                      <a16:colId xmlns:a16="http://schemas.microsoft.com/office/drawing/2014/main" val="171736523"/>
                    </a:ext>
                  </a:extLst>
                </a:gridCol>
                <a:gridCol w="9625771">
                  <a:extLst>
                    <a:ext uri="{9D8B030D-6E8A-4147-A177-3AD203B41FA5}">
                      <a16:colId xmlns:a16="http://schemas.microsoft.com/office/drawing/2014/main" val="624922311"/>
                    </a:ext>
                  </a:extLst>
                </a:gridCol>
              </a:tblGrid>
              <a:tr h="334108">
                <a:tc>
                  <a:txBody>
                    <a:bodyPr/>
                    <a:lstStyle/>
                    <a:p>
                      <a:r>
                        <a:rPr lang="en-US" sz="1600" b="0" dirty="0"/>
                        <a:t>F40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err="1"/>
                        <a:t>Фобические</a:t>
                      </a:r>
                      <a:r>
                        <a:rPr lang="ru-RU" sz="1600" b="0" dirty="0"/>
                        <a:t> тревожные расстройства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44386"/>
                  </a:ext>
                </a:extLst>
              </a:tr>
              <a:tr h="334108">
                <a:tc>
                  <a:txBody>
                    <a:bodyPr/>
                    <a:lstStyle/>
                    <a:p>
                      <a:r>
                        <a:rPr lang="en-US" sz="1600" dirty="0"/>
                        <a:t>F40.2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Специфические (изолированные) фобии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581114"/>
                  </a:ext>
                </a:extLst>
              </a:tr>
              <a:tr h="334108">
                <a:tc>
                  <a:txBody>
                    <a:bodyPr/>
                    <a:lstStyle/>
                    <a:p>
                      <a:r>
                        <a:rPr lang="en-US" sz="1600" dirty="0"/>
                        <a:t>F41.0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Паническое расстройство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536686"/>
                  </a:ext>
                </a:extLst>
              </a:tr>
              <a:tr h="334108">
                <a:tc>
                  <a:txBody>
                    <a:bodyPr/>
                    <a:lstStyle/>
                    <a:p>
                      <a:r>
                        <a:rPr lang="en-US" sz="1600" dirty="0"/>
                        <a:t>F41.1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Генерализованное тревожное расстройство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311089"/>
                  </a:ext>
                </a:extLst>
              </a:tr>
              <a:tr h="334108">
                <a:tc>
                  <a:txBody>
                    <a:bodyPr/>
                    <a:lstStyle/>
                    <a:p>
                      <a:r>
                        <a:rPr lang="ru-RU" sz="1600" dirty="0"/>
                        <a:t>F41.2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Смешанное тревожное и депрессивное расстройство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355949"/>
                  </a:ext>
                </a:extLst>
              </a:tr>
              <a:tr h="334108">
                <a:tc>
                  <a:txBody>
                    <a:bodyPr/>
                    <a:lstStyle/>
                    <a:p>
                      <a:r>
                        <a:rPr lang="en-US" sz="1600" dirty="0"/>
                        <a:t>F41.9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Тревожное расстройство неуточненное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654812"/>
                  </a:ext>
                </a:extLst>
              </a:tr>
              <a:tr h="334108">
                <a:tc>
                  <a:txBody>
                    <a:bodyPr/>
                    <a:lstStyle/>
                    <a:p>
                      <a:r>
                        <a:rPr lang="en-US" sz="1600" dirty="0"/>
                        <a:t>F42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Обсессивно-</a:t>
                      </a:r>
                      <a:r>
                        <a:rPr lang="ru-RU" sz="1600" dirty="0" err="1"/>
                        <a:t>компульсивное</a:t>
                      </a:r>
                      <a:r>
                        <a:rPr lang="ru-RU" sz="1600" dirty="0"/>
                        <a:t> расстройство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489617"/>
                  </a:ext>
                </a:extLst>
              </a:tr>
              <a:tr h="334108">
                <a:tc>
                  <a:txBody>
                    <a:bodyPr/>
                    <a:lstStyle/>
                    <a:p>
                      <a:r>
                        <a:rPr lang="ru-RU" sz="1600" dirty="0"/>
                        <a:t>F43.0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Острая реакция на стресс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215654"/>
                  </a:ext>
                </a:extLst>
              </a:tr>
              <a:tr h="334108">
                <a:tc>
                  <a:txBody>
                    <a:bodyPr/>
                    <a:lstStyle/>
                    <a:p>
                      <a:r>
                        <a:rPr lang="en-US" sz="1600" dirty="0"/>
                        <a:t>F43.1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Посттравматическое стрессовое расстройство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852261"/>
                  </a:ext>
                </a:extLst>
              </a:tr>
              <a:tr h="334108">
                <a:tc>
                  <a:txBody>
                    <a:bodyPr/>
                    <a:lstStyle/>
                    <a:p>
                      <a:r>
                        <a:rPr lang="en-US" sz="1600" dirty="0"/>
                        <a:t>F43.2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Расстройство приспособительных реакций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329939"/>
                  </a:ext>
                </a:extLst>
              </a:tr>
              <a:tr h="334108">
                <a:tc>
                  <a:txBody>
                    <a:bodyPr/>
                    <a:lstStyle/>
                    <a:p>
                      <a:r>
                        <a:rPr lang="ru-RU" sz="1600" dirty="0"/>
                        <a:t>F43.20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Кратковременная депрессивная реакция, обусловленная расстройством адаптации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752334"/>
                  </a:ext>
                </a:extLst>
              </a:tr>
              <a:tr h="334108">
                <a:tc>
                  <a:txBody>
                    <a:bodyPr/>
                    <a:lstStyle/>
                    <a:p>
                      <a:r>
                        <a:rPr lang="ru-RU" sz="1600" dirty="0"/>
                        <a:t>F43.8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Другие реакции на тяжелый стресс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621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690917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спективаVTI">
  <a:themeElements>
    <a:clrScheme name="MONO">
      <a:dk1>
        <a:srgbClr val="000000"/>
      </a:dk1>
      <a:lt1>
        <a:srgbClr val="ECEEF7"/>
      </a:lt1>
      <a:dk2>
        <a:srgbClr val="000000"/>
      </a:dk2>
      <a:lt2>
        <a:srgbClr val="F5F8FF"/>
      </a:lt2>
      <a:accent1>
        <a:srgbClr val="ECEEF7"/>
      </a:accent1>
      <a:accent2>
        <a:srgbClr val="F5F8FF"/>
      </a:accent2>
      <a:accent3>
        <a:srgbClr val="A1A2A9"/>
      </a:accent3>
      <a:accent4>
        <a:srgbClr val="141514"/>
      </a:accent4>
      <a:accent5>
        <a:srgbClr val="000000"/>
      </a:accent5>
      <a:accent6>
        <a:srgbClr val="96969C"/>
      </a:accent6>
      <a:hlink>
        <a:srgbClr val="5F6063"/>
      </a:hlink>
      <a:folHlink>
        <a:srgbClr val="919191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167598_TF22318419.potx" id="{E7F63C9F-438A-4BFD-8F8D-7C8E06D486C0}" vid="{669CDB10-F5D0-48FB-B028-1A19F2507779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Минималистичная презентация продаж</Template>
  <TotalTime>449</TotalTime>
  <Words>1423</Words>
  <Application>Microsoft Office PowerPoint</Application>
  <PresentationFormat>Широкоэкранный</PresentationFormat>
  <Paragraphs>235</Paragraphs>
  <Slides>18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Arial Nova Light</vt:lpstr>
      <vt:lpstr>Calibri</vt:lpstr>
      <vt:lpstr>Century Gothic</vt:lpstr>
      <vt:lpstr>РетроспективаVTI</vt:lpstr>
      <vt:lpstr>Психические нарушения в условиях пандемии COVID-19</vt:lpstr>
      <vt:lpstr>Презентация PowerPoint</vt:lpstr>
      <vt:lpstr>Презентация PowerPoint</vt:lpstr>
      <vt:lpstr>Презентация PowerPoint</vt:lpstr>
      <vt:lpstr>Развитие тревожных и депрессивных расстройств в условиях пандемии COVID-19 по данным кафедры</vt:lpstr>
      <vt:lpstr>Развитие тревожных и депрессивных расстройств в условиях пандемии COVID-19 по данным кафедры</vt:lpstr>
      <vt:lpstr>Развитие тревожных и депрессивных расстройств в условиях пандемии COVID-19 по данным кафедры</vt:lpstr>
      <vt:lpstr>Данные  мета анализов</vt:lpstr>
      <vt:lpstr>Невротические, связанные со стрессом, и соматоформные расстройства</vt:lpstr>
      <vt:lpstr>В ходе исследовании кафедры было обнаружено 26 факторов, связанных с развитием тревожно-депрессивных расстройств в условиях карантина COVID-19:</vt:lpstr>
      <vt:lpstr>Психиатрические и нейропсихиатрические последствия COVID-19</vt:lpstr>
      <vt:lpstr>Презентация PowerPoint</vt:lpstr>
      <vt:lpstr>Болезнь Альцгеймера и COVID-19</vt:lpstr>
      <vt:lpstr>Психозы при COVID-19</vt:lpstr>
      <vt:lpstr>Психозы при COVID-19</vt:lpstr>
      <vt:lpstr>Экспрессия молекулярных маркеров, связанных с психоневрологическими расстройствами</vt:lpstr>
      <vt:lpstr> экспрессия молекулярных маркеров, связанных с психионеврологическими расстройствами</vt:lpstr>
      <vt:lpstr>Благодарю за внимание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Психические нарушения у больных с COVID-19</dc:title>
  <dc:creator>sheleg-da@student.msu.ru</dc:creator>
  <cp:lastModifiedBy>Аксакова Наталия Сергеевна</cp:lastModifiedBy>
  <cp:revision>31</cp:revision>
  <dcterms:created xsi:type="dcterms:W3CDTF">2021-03-09T17:20:14Z</dcterms:created>
  <dcterms:modified xsi:type="dcterms:W3CDTF">2021-03-10T13:27:02Z</dcterms:modified>
</cp:coreProperties>
</file>