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7.xml" ContentType="application/vnd.openxmlformats-officedocument.presentationml.comment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comments/comment6.xml" ContentType="application/vnd.openxmlformats-officedocument.presentationml.comment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19" r:id="rId2"/>
    <p:sldId id="340" r:id="rId3"/>
    <p:sldId id="341" r:id="rId4"/>
    <p:sldId id="342" r:id="rId5"/>
    <p:sldId id="320" r:id="rId6"/>
    <p:sldId id="321" r:id="rId7"/>
    <p:sldId id="362" r:id="rId8"/>
    <p:sldId id="358" r:id="rId9"/>
    <p:sldId id="359" r:id="rId10"/>
    <p:sldId id="360" r:id="rId11"/>
    <p:sldId id="361" r:id="rId12"/>
    <p:sldId id="282" r:id="rId13"/>
    <p:sldId id="305" r:id="rId14"/>
    <p:sldId id="309" r:id="rId15"/>
    <p:sldId id="310" r:id="rId16"/>
    <p:sldId id="323" r:id="rId17"/>
    <p:sldId id="314" r:id="rId18"/>
    <p:sldId id="295" r:id="rId19"/>
    <p:sldId id="275" r:id="rId20"/>
    <p:sldId id="343" r:id="rId21"/>
    <p:sldId id="344" r:id="rId22"/>
    <p:sldId id="352" r:id="rId23"/>
    <p:sldId id="353" r:id="rId24"/>
    <p:sldId id="354" r:id="rId25"/>
    <p:sldId id="355" r:id="rId26"/>
    <p:sldId id="356" r:id="rId27"/>
    <p:sldId id="357" r:id="rId28"/>
    <p:sldId id="313" r:id="rId29"/>
    <p:sldId id="284" r:id="rId30"/>
    <p:sldId id="345" r:id="rId31"/>
    <p:sldId id="346" r:id="rId32"/>
    <p:sldId id="326" r:id="rId33"/>
    <p:sldId id="327" r:id="rId34"/>
    <p:sldId id="347" r:id="rId35"/>
    <p:sldId id="348" r:id="rId36"/>
    <p:sldId id="349" r:id="rId37"/>
    <p:sldId id="350" r:id="rId38"/>
    <p:sldId id="351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8" r:id="rId49"/>
    <p:sldId id="322" r:id="rId50"/>
    <p:sldId id="339" r:id="rId51"/>
    <p:sldId id="337" r:id="rId52"/>
    <p:sldId id="315" r:id="rId53"/>
    <p:sldId id="311" r:id="rId54"/>
    <p:sldId id="324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lovichko" initials="A.A.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0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3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6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7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8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4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5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7-11-29T10:37:00.546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A4B764D-C61B-4DE0-9A4E-1778439DCE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A44BC37-6068-4B43-85BF-1718EF9EAE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FFF145-62CC-437F-9FD9-2BFC16B46F10}" type="slidenum">
              <a:rPr lang="ru-RU" altLang="ru-RU" smtClean="0">
                <a:cs typeface="Arial" charset="0"/>
              </a:rPr>
              <a:pPr/>
              <a:t>17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BDCAF9-3430-4EF6-B0E1-943C01127E5A}" type="slidenum">
              <a:rPr lang="ru-RU" altLang="ru-RU" smtClean="0">
                <a:cs typeface="Arial" charset="0"/>
              </a:rPr>
              <a:pPr/>
              <a:t>18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5B7D414-12AA-433A-99CA-EBAD367B5EB4}" type="slidenum">
              <a:rPr lang="ru-RU" altLang="ru-RU" smtClean="0">
                <a:cs typeface="Arial" charset="0"/>
              </a:rPr>
              <a:pPr/>
              <a:t>19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5963"/>
            <a:ext cx="4572000" cy="34290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32375" cy="407193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5963"/>
            <a:ext cx="4572000" cy="34290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32375" cy="407193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29166F-3D3A-4D95-AE95-59E1BF83CBFD}" type="slidenum">
              <a:rPr lang="ru-RU" altLang="ru-RU" smtClean="0">
                <a:cs typeface="Arial" charset="0"/>
              </a:rPr>
              <a:pPr/>
              <a:t>28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3587" cy="3430588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9275"/>
            <a:ext cx="5032375" cy="4071938"/>
          </a:xfrm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1BCF65-C729-44F5-A421-4F9D9CD33953}" type="slidenum">
              <a:rPr lang="ru-RU" altLang="ru-RU" smtClean="0">
                <a:cs typeface="Arial" charset="0"/>
              </a:rPr>
              <a:pPr/>
              <a:t>29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30B8FF-5172-4442-8C6C-3807DA435C59}" type="slidenum">
              <a:rPr lang="ru-RU" altLang="ru-RU" sz="1200"/>
              <a:pPr algn="r"/>
              <a:t>32</a:t>
            </a:fld>
            <a:endParaRPr lang="ru-RU" altLang="ru-RU" sz="1200"/>
          </a:p>
        </p:txBody>
      </p:sp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Поскольку возможна ситуация, когда очаг крупного землетрясения окажется в непосредственной близости от побережья, особую важность имеют пункты регистрации сильных движений.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Здесь вы можете увидеть расположение акселерометров.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059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E87C1D4-A017-40B8-A63B-694CF1E26DCE}" type="slidenum">
              <a:rPr lang="ru-RU" altLang="ru-RU" sz="1200"/>
              <a:pPr algn="r"/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EDEBA0-7AA0-4FF3-81C4-F76315D5C959}" type="slidenum">
              <a:rPr lang="ru-RU" altLang="ru-RU" sz="1200"/>
              <a:pPr algn="r"/>
              <a:t>33</a:t>
            </a:fld>
            <a:endParaRPr lang="ru-RU" altLang="ru-RU" sz="1200"/>
          </a:p>
        </p:txBody>
      </p:sp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Одним из важнейших показателей эффективности работы Системы является время реакции. На картинке изображены расчетные изохронны реакции системы на землетряение с М &gt; 7.0.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4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7216D7-E8A2-481E-B336-954CD786838F}" type="slidenum">
              <a:rPr lang="ru-RU" altLang="ru-RU" sz="1200"/>
              <a:pPr algn="r"/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B5731D-7D6A-4DB4-A94E-56C28F416111}" type="slidenum">
              <a:rPr lang="ru-RU" altLang="ru-RU" sz="1200"/>
              <a:pPr algn="r"/>
              <a:t>39</a:t>
            </a:fld>
            <a:endParaRPr lang="ru-RU" altLang="ru-RU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B3AD5A-7A16-4342-9E74-C19E18BFD84C}" type="slidenum">
              <a:rPr lang="ru-RU" altLang="ru-RU" sz="1200"/>
              <a:pPr algn="r"/>
              <a:t>48</a:t>
            </a:fld>
            <a:endParaRPr lang="ru-RU" altLang="ru-RU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FF8031D-3B05-4052-8A69-4BCD18CC7891}" type="slidenum">
              <a:rPr lang="ru-RU" altLang="ru-RU" sz="1200"/>
              <a:pPr algn="r"/>
              <a:t>49</a:t>
            </a:fld>
            <a:endParaRPr lang="ru-RU" altLang="ru-RU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080A08-8BA3-48C8-8D68-6E01F3AD4DAD}" type="slidenum">
              <a:rPr lang="ru-RU" altLang="ru-RU" smtClean="0">
                <a:cs typeface="Arial" charset="0"/>
              </a:rPr>
              <a:pPr/>
              <a:t>52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B616D57-E9C7-4655-8665-15EA835564D3}" type="slidenum">
              <a:rPr lang="ru-RU" altLang="ru-RU" smtClean="0">
                <a:cs typeface="Arial" charset="0"/>
              </a:rPr>
              <a:pPr/>
              <a:t>53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89BCC-8FD5-4373-8F77-3ACA8CB68E15}" type="slidenum">
              <a:rPr lang="ru-RU" altLang="ru-RU" sz="1200"/>
              <a:pPr algn="r"/>
              <a:t>54</a:t>
            </a:fld>
            <a:endParaRPr lang="ru-RU" altLang="ru-RU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7438" y="715963"/>
            <a:ext cx="4572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60863"/>
            <a:ext cx="4949825" cy="4070350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928367-B694-4D46-B0D8-36E5AB507F1F}" type="slidenum">
              <a:rPr lang="ru-RU" altLang="ru-RU" smtClean="0">
                <a:cs typeface="Arial" charset="0"/>
              </a:rPr>
              <a:pPr/>
              <a:t>12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BE33B4-2FE2-492A-8712-4C465452567B}" type="slidenum">
              <a:rPr lang="ru-RU" altLang="ru-RU" smtClean="0">
                <a:cs typeface="Arial" charset="0"/>
              </a:rPr>
              <a:pPr/>
              <a:t>13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F8731F-C059-43D6-8C5E-ED72CA9EA11B}" type="slidenum">
              <a:rPr lang="ru-RU" altLang="ru-RU" smtClean="0">
                <a:cs typeface="Arial" charset="0"/>
              </a:rPr>
              <a:pPr/>
              <a:t>14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DDDCBCE-943E-4A52-91CB-B43490668A43}" type="slidenum">
              <a:rPr lang="ru-RU" altLang="ru-RU" smtClean="0">
                <a:cs typeface="Arial" charset="0"/>
              </a:rPr>
              <a:pPr/>
              <a:t>15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ADB0E5-EC4B-4145-A66E-12B8A4542380}" type="slidenum">
              <a:rPr lang="ru-RU" altLang="ru-RU" sz="1200"/>
              <a:pPr algn="r"/>
              <a:t>16</a:t>
            </a:fld>
            <a:endParaRPr lang="ru-RU" altLang="ru-RU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B8BFC-B874-4864-8C4E-55661FEC16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3D4B4-F311-4D60-9DA3-2985CD6BED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649B9-580A-4C45-A915-7C6C7E30C4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D3C89-0D54-4E98-8FA1-C51243D67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F49D0-554B-4050-B55C-E45077305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293B4-2945-4A65-A32C-D52DE2DD1A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D35C0-E992-454B-8EBC-7E553D08AB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0AE43-10E5-47B8-9E74-9349B07854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D976-1682-4B53-9922-39E5CA671A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3909E-293A-43A8-9E10-547EF02BCA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2AD89-CF43-4CA6-A8C8-3CBC2AD911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3F0DA-4EAB-458D-B95E-FEC35C4DAF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7FEED7E-212C-46CA-99E3-DBC7BB2F7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LOGO GS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6091238"/>
            <a:ext cx="9366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347788" y="1096963"/>
            <a:ext cx="62484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Федеральный исследовательский центр</a:t>
            </a:r>
          </a:p>
          <a:p>
            <a:pPr algn="ctr">
              <a:defRPr/>
            </a:pPr>
            <a:r>
              <a:rPr lang="ru-RU" altLang="ru-RU" sz="2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Единая геофизическая служба</a:t>
            </a:r>
            <a:r>
              <a:rPr lang="ru-RU" altLang="ru-RU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2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Российской академии наук</a:t>
            </a: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4481513" y="293846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320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8088" y="5478463"/>
            <a:ext cx="40386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А.А. Маловичко</a:t>
            </a:r>
            <a:b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член-корреспондент РАН</a:t>
            </a:r>
            <a:endParaRPr lang="ru-RU" sz="2400">
              <a:latin typeface="Arial" charset="0"/>
            </a:endParaRP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539750" y="765175"/>
            <a:ext cx="7893050" cy="17463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539750" y="836613"/>
            <a:ext cx="789305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60388" y="315913"/>
            <a:ext cx="830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14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октября 2020 г. 					 	г. Южно-Сахалинск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603250" y="2743200"/>
            <a:ext cx="77025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>
                <a:solidFill>
                  <a:schemeClr val="tx2"/>
                </a:solidFill>
              </a:rPr>
              <a:t>Мониторинг </a:t>
            </a:r>
            <a:br>
              <a:rPr lang="ru-RU" altLang="ru-RU" sz="3200" b="1">
                <a:solidFill>
                  <a:schemeClr val="tx2"/>
                </a:solidFill>
              </a:rPr>
            </a:br>
            <a:r>
              <a:rPr lang="ru-RU" altLang="ru-RU" sz="3200" b="1">
                <a:solidFill>
                  <a:schemeClr val="tx2"/>
                </a:solidFill>
              </a:rPr>
              <a:t>сильных землетрясений и цунами </a:t>
            </a:r>
            <a:br>
              <a:rPr lang="ru-RU" altLang="ru-RU" sz="3200" b="1">
                <a:solidFill>
                  <a:schemeClr val="tx2"/>
                </a:solidFill>
              </a:rPr>
            </a:br>
            <a:r>
              <a:rPr lang="ru-RU" altLang="ru-RU" sz="3200" b="1">
                <a:solidFill>
                  <a:schemeClr val="tx2"/>
                </a:solidFill>
              </a:rPr>
              <a:t>на Дальнем Востоке </a:t>
            </a:r>
            <a:br>
              <a:rPr lang="ru-RU" altLang="ru-RU" sz="3200" b="1">
                <a:solidFill>
                  <a:schemeClr val="tx2"/>
                </a:solidFill>
              </a:rPr>
            </a:br>
            <a:r>
              <a:rPr lang="ru-RU" altLang="ru-RU" sz="3200" b="1">
                <a:solidFill>
                  <a:schemeClr val="tx2"/>
                </a:solidFill>
              </a:rPr>
              <a:t>Российской Федерации</a:t>
            </a:r>
            <a:endParaRPr lang="ru-RU" sz="32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Line 2"/>
          <p:cNvSpPr>
            <a:spLocks noChangeShapeType="1"/>
          </p:cNvSpPr>
          <p:nvPr/>
        </p:nvSpPr>
        <p:spPr bwMode="auto">
          <a:xfrm flipV="1">
            <a:off x="2411413" y="4076700"/>
            <a:ext cx="1800225" cy="15128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59" name="Line 2"/>
          <p:cNvSpPr>
            <a:spLocks noChangeShapeType="1"/>
          </p:cNvSpPr>
          <p:nvPr/>
        </p:nvSpPr>
        <p:spPr bwMode="auto">
          <a:xfrm flipV="1">
            <a:off x="2124075" y="3933825"/>
            <a:ext cx="2303463" cy="10080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0" name="Line 4"/>
          <p:cNvSpPr>
            <a:spLocks noChangeShapeType="1"/>
          </p:cNvSpPr>
          <p:nvPr/>
        </p:nvSpPr>
        <p:spPr bwMode="auto">
          <a:xfrm flipH="1">
            <a:off x="4643438" y="3933825"/>
            <a:ext cx="2952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1" name="Line 4"/>
          <p:cNvSpPr>
            <a:spLocks noChangeShapeType="1"/>
          </p:cNvSpPr>
          <p:nvPr/>
        </p:nvSpPr>
        <p:spPr bwMode="auto">
          <a:xfrm flipH="1">
            <a:off x="4635500" y="1557338"/>
            <a:ext cx="584200" cy="2405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2" name="Line 2"/>
          <p:cNvSpPr>
            <a:spLocks noChangeShapeType="1"/>
          </p:cNvSpPr>
          <p:nvPr/>
        </p:nvSpPr>
        <p:spPr bwMode="auto">
          <a:xfrm>
            <a:off x="2339975" y="2276475"/>
            <a:ext cx="1871663" cy="14398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3" name="Line 2"/>
          <p:cNvSpPr>
            <a:spLocks noChangeShapeType="1"/>
          </p:cNvSpPr>
          <p:nvPr/>
        </p:nvSpPr>
        <p:spPr bwMode="auto">
          <a:xfrm>
            <a:off x="2411413" y="3141663"/>
            <a:ext cx="1873250" cy="7921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4" name="Line 4"/>
          <p:cNvSpPr>
            <a:spLocks noChangeShapeType="1"/>
          </p:cNvSpPr>
          <p:nvPr/>
        </p:nvSpPr>
        <p:spPr bwMode="auto">
          <a:xfrm flipH="1">
            <a:off x="4419600" y="2209800"/>
            <a:ext cx="28956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5" name="Line 6"/>
          <p:cNvSpPr>
            <a:spLocks noChangeShapeType="1"/>
          </p:cNvSpPr>
          <p:nvPr/>
        </p:nvSpPr>
        <p:spPr bwMode="auto">
          <a:xfrm>
            <a:off x="4419600" y="4038600"/>
            <a:ext cx="2239963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6" name="Rectangle 7"/>
          <p:cNvSpPr>
            <a:spLocks noChangeArrowheads="1"/>
          </p:cNvSpPr>
          <p:nvPr/>
        </p:nvSpPr>
        <p:spPr bwMode="auto">
          <a:xfrm>
            <a:off x="36513" y="-269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  <a:t>Потоки сейсмических данных, поступающих </a:t>
            </a:r>
            <a:b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</a:br>
            <a:r>
              <a:rPr lang="ru-RU" altLang="ru-RU" sz="2400" b="1">
                <a:solidFill>
                  <a:srgbClr val="000099"/>
                </a:solidFill>
                <a:latin typeface="Verdana" pitchFamily="34" charset="0"/>
              </a:rPr>
              <a:t>в Сейсмологический центр в г. Обнинск</a:t>
            </a:r>
            <a:endParaRPr lang="en-US" altLang="ru-RU" sz="2400">
              <a:solidFill>
                <a:srgbClr val="000099"/>
              </a:solidFill>
            </a:endParaRPr>
          </a:p>
        </p:txBody>
      </p:sp>
      <p:grpSp>
        <p:nvGrpSpPr>
          <p:cNvPr id="147467" name="Group 9"/>
          <p:cNvGrpSpPr>
            <a:grpSpLocks/>
          </p:cNvGrpSpPr>
          <p:nvPr/>
        </p:nvGrpSpPr>
        <p:grpSpPr bwMode="auto">
          <a:xfrm>
            <a:off x="3457575" y="3543300"/>
            <a:ext cx="1865313" cy="838200"/>
            <a:chOff x="2231" y="1428"/>
            <a:chExt cx="1175" cy="528"/>
          </a:xfrm>
        </p:grpSpPr>
        <p:sp>
          <p:nvSpPr>
            <p:cNvPr id="104458" name="AutoShape 10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69" name="Text Box 11"/>
            <p:cNvSpPr txBox="1">
              <a:spLocks noChangeArrowheads="1"/>
            </p:cNvSpPr>
            <p:nvPr/>
          </p:nvSpPr>
          <p:spPr bwMode="auto">
            <a:xfrm>
              <a:off x="2391" y="142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 altLang="ru-RU" sz="20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470" name="Text Box 12"/>
          <p:cNvSpPr txBox="1">
            <a:spLocks noChangeArrowheads="1"/>
          </p:cNvSpPr>
          <p:nvPr/>
        </p:nvSpPr>
        <p:spPr bwMode="auto">
          <a:xfrm>
            <a:off x="3495675" y="3644900"/>
            <a:ext cx="1801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EA18"/>
                </a:solidFill>
              </a:rPr>
              <a:t>Центр данных</a:t>
            </a:r>
            <a:br>
              <a:rPr lang="ru-RU" altLang="ru-RU" b="1">
                <a:solidFill>
                  <a:srgbClr val="FFEA18"/>
                </a:solidFill>
              </a:rPr>
            </a:br>
            <a:r>
              <a:rPr lang="ru-RU" altLang="ru-RU" b="1">
                <a:solidFill>
                  <a:srgbClr val="FFEA18"/>
                </a:solidFill>
              </a:rPr>
              <a:t>Обнинск</a:t>
            </a:r>
            <a:r>
              <a:rPr lang="ru-RU" altLang="ru-RU" b="1">
                <a:solidFill>
                  <a:srgbClr val="FFEA18"/>
                </a:solidFill>
                <a:latin typeface="Verdana" pitchFamily="34" charset="0"/>
              </a:rPr>
              <a:t> </a:t>
            </a:r>
            <a:endParaRPr lang="en-US" altLang="ru-RU" b="1">
              <a:solidFill>
                <a:srgbClr val="FFEA18"/>
              </a:solidFill>
              <a:latin typeface="Verdana" pitchFamily="34" charset="0"/>
              <a:ea typeface="MS PGothic" pitchFamily="34" charset="-128"/>
            </a:endParaRPr>
          </a:p>
        </p:txBody>
      </p:sp>
      <p:grpSp>
        <p:nvGrpSpPr>
          <p:cNvPr id="147471" name="Group 37"/>
          <p:cNvGrpSpPr>
            <a:grpSpLocks/>
          </p:cNvGrpSpPr>
          <p:nvPr/>
        </p:nvGrpSpPr>
        <p:grpSpPr bwMode="auto">
          <a:xfrm>
            <a:off x="5011738" y="1270000"/>
            <a:ext cx="1865312" cy="838200"/>
            <a:chOff x="4034" y="1152"/>
            <a:chExt cx="1175" cy="528"/>
          </a:xfrm>
        </p:grpSpPr>
        <p:sp>
          <p:nvSpPr>
            <p:cNvPr id="2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73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474" name="Group 29"/>
          <p:cNvGrpSpPr>
            <a:grpSpLocks/>
          </p:cNvGrpSpPr>
          <p:nvPr/>
        </p:nvGrpSpPr>
        <p:grpSpPr bwMode="auto">
          <a:xfrm>
            <a:off x="6156325" y="4292600"/>
            <a:ext cx="1873250" cy="838200"/>
            <a:chOff x="2160" y="2880"/>
            <a:chExt cx="1175" cy="528"/>
          </a:xfrm>
        </p:grpSpPr>
        <p:grpSp>
          <p:nvGrpSpPr>
            <p:cNvPr id="147475" name="Group 30"/>
            <p:cNvGrpSpPr>
              <a:grpSpLocks/>
            </p:cNvGrpSpPr>
            <p:nvPr/>
          </p:nvGrpSpPr>
          <p:grpSpPr bwMode="auto">
            <a:xfrm>
              <a:off x="2160" y="2880"/>
              <a:ext cx="1175" cy="528"/>
              <a:chOff x="2231" y="1428"/>
              <a:chExt cx="1175" cy="528"/>
            </a:xfrm>
          </p:grpSpPr>
          <p:sp>
            <p:nvSpPr>
              <p:cNvPr id="3" name="AutoShape 31"/>
              <p:cNvSpPr>
                <a:spLocks noChangeArrowheads="1"/>
              </p:cNvSpPr>
              <p:nvPr/>
            </p:nvSpPr>
            <p:spPr bwMode="auto">
              <a:xfrm>
                <a:off x="2231" y="1428"/>
                <a:ext cx="1175" cy="528"/>
              </a:xfrm>
              <a:prstGeom prst="roundRect">
                <a:avLst>
                  <a:gd name="adj" fmla="val 16667"/>
                </a:avLst>
              </a:prstGeom>
              <a:solidFill>
                <a:srgbClr val="18753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 sz="2400">
                  <a:latin typeface="Arial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47477" name="Text Box 32"/>
              <p:cNvSpPr txBox="1">
                <a:spLocks noChangeArrowheads="1"/>
              </p:cNvSpPr>
              <p:nvPr/>
            </p:nvSpPr>
            <p:spPr bwMode="auto">
              <a:xfrm>
                <a:off x="2391" y="1429"/>
                <a:ext cx="116" cy="250"/>
              </a:xfrm>
              <a:prstGeom prst="rect">
                <a:avLst/>
              </a:prstGeom>
              <a:solidFill>
                <a:srgbClr val="1875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ru-RU" altLang="ru-RU" sz="2000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147478" name="Text Box 33"/>
            <p:cNvSpPr txBox="1">
              <a:spLocks noChangeArrowheads="1"/>
            </p:cNvSpPr>
            <p:nvPr/>
          </p:nvSpPr>
          <p:spPr bwMode="auto">
            <a:xfrm>
              <a:off x="2391" y="2920"/>
              <a:ext cx="718" cy="346"/>
            </a:xfrm>
            <a:prstGeom prst="rect">
              <a:avLst/>
            </a:prstGeom>
            <a:solidFill>
              <a:srgbClr val="187534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altLang="ru-RU" sz="1500" b="1">
                  <a:solidFill>
                    <a:srgbClr val="FFEA18"/>
                  </a:solidFill>
                  <a:latin typeface="Verdana" pitchFamily="34" charset="0"/>
                </a:rPr>
                <a:t>Сейсмо-</a:t>
              </a:r>
              <a:br>
                <a:rPr lang="ru-RU" altLang="ru-RU" sz="1500" b="1">
                  <a:solidFill>
                    <a:srgbClr val="FFEA18"/>
                  </a:solidFill>
                  <a:latin typeface="Verdana" pitchFamily="34" charset="0"/>
                </a:rPr>
              </a:br>
              <a:r>
                <a:rPr lang="ru-RU" altLang="ru-RU" sz="1500" b="1">
                  <a:solidFill>
                    <a:srgbClr val="FFEA18"/>
                  </a:solidFill>
                  <a:latin typeface="Verdana" pitchFamily="34" charset="0"/>
                </a:rPr>
                <a:t>станции</a:t>
              </a:r>
              <a:endParaRPr lang="en-US" altLang="ru-RU" sz="15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479" name="Group 34"/>
          <p:cNvGrpSpPr>
            <a:grpSpLocks/>
          </p:cNvGrpSpPr>
          <p:nvPr/>
        </p:nvGrpSpPr>
        <p:grpSpPr bwMode="auto">
          <a:xfrm>
            <a:off x="2771775" y="5256213"/>
            <a:ext cx="1511300" cy="622300"/>
            <a:chOff x="2178" y="1152"/>
            <a:chExt cx="1175" cy="528"/>
          </a:xfrm>
        </p:grpSpPr>
        <p:sp>
          <p:nvSpPr>
            <p:cNvPr id="4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21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NET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482" name="Group 14"/>
          <p:cNvGrpSpPr>
            <a:grpSpLocks/>
          </p:cNvGrpSpPr>
          <p:nvPr/>
        </p:nvGrpSpPr>
        <p:grpSpPr bwMode="auto">
          <a:xfrm>
            <a:off x="690563" y="1844675"/>
            <a:ext cx="1865312" cy="838200"/>
            <a:chOff x="2231" y="1428"/>
            <a:chExt cx="1175" cy="528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84" name="Text Box 16"/>
            <p:cNvSpPr txBox="1">
              <a:spLocks noChangeArrowheads="1"/>
            </p:cNvSpPr>
            <p:nvPr/>
          </p:nvSpPr>
          <p:spPr bwMode="auto">
            <a:xfrm>
              <a:off x="2391" y="142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 altLang="ru-RU" sz="20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485" name="Text Box 17"/>
          <p:cNvSpPr txBox="1">
            <a:spLocks noChangeArrowheads="1"/>
          </p:cNvSpPr>
          <p:nvPr/>
        </p:nvSpPr>
        <p:spPr bwMode="auto">
          <a:xfrm>
            <a:off x="1106488" y="1908175"/>
            <a:ext cx="10683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000" b="1">
                <a:solidFill>
                  <a:srgbClr val="FFEA18"/>
                </a:solidFill>
                <a:latin typeface="Verdana" pitchFamily="34" charset="0"/>
              </a:rPr>
              <a:t>IDC</a:t>
            </a:r>
          </a:p>
          <a:p>
            <a:pPr algn="ctr" eaLnBrk="0" hangingPunct="0"/>
            <a:r>
              <a:rPr lang="en-US" altLang="ru-RU" b="1">
                <a:solidFill>
                  <a:srgbClr val="FFEA18"/>
                </a:solidFill>
                <a:latin typeface="Verdana" pitchFamily="34" charset="0"/>
              </a:rPr>
              <a:t>Vienna</a:t>
            </a:r>
            <a:endParaRPr lang="en-US" altLang="ru-RU" b="1">
              <a:solidFill>
                <a:srgbClr val="FFEA18"/>
              </a:solidFill>
              <a:latin typeface="Verdana" pitchFamily="34" charset="0"/>
              <a:ea typeface="MS PGothic" pitchFamily="34" charset="-128"/>
            </a:endParaRPr>
          </a:p>
        </p:txBody>
      </p:sp>
      <p:grpSp>
        <p:nvGrpSpPr>
          <p:cNvPr id="147486" name="Group 14"/>
          <p:cNvGrpSpPr>
            <a:grpSpLocks/>
          </p:cNvGrpSpPr>
          <p:nvPr/>
        </p:nvGrpSpPr>
        <p:grpSpPr bwMode="auto">
          <a:xfrm>
            <a:off x="684213" y="2806700"/>
            <a:ext cx="1865312" cy="838200"/>
            <a:chOff x="2231" y="1428"/>
            <a:chExt cx="1175" cy="528"/>
          </a:xfrm>
        </p:grpSpPr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88" name="Text Box 16"/>
            <p:cNvSpPr txBox="1">
              <a:spLocks noChangeArrowheads="1"/>
            </p:cNvSpPr>
            <p:nvPr/>
          </p:nvSpPr>
          <p:spPr bwMode="auto">
            <a:xfrm>
              <a:off x="2391" y="142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 altLang="ru-RU" sz="20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489" name="Text Box 17"/>
          <p:cNvSpPr txBox="1">
            <a:spLocks noChangeArrowheads="1"/>
          </p:cNvSpPr>
          <p:nvPr/>
        </p:nvSpPr>
        <p:spPr bwMode="auto">
          <a:xfrm>
            <a:off x="1131888" y="2870200"/>
            <a:ext cx="100171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2000" b="1">
                <a:solidFill>
                  <a:srgbClr val="FFEA18"/>
                </a:solidFill>
                <a:latin typeface="Verdana" pitchFamily="34" charset="0"/>
              </a:rPr>
              <a:t>МЦД</a:t>
            </a:r>
            <a:endParaRPr lang="en-US" altLang="ru-RU" sz="2000" b="1">
              <a:solidFill>
                <a:srgbClr val="FFEA18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altLang="ru-RU" b="1">
                <a:solidFill>
                  <a:srgbClr val="FFEA18"/>
                </a:solidFill>
                <a:latin typeface="Verdana" pitchFamily="34" charset="0"/>
              </a:rPr>
              <a:t>Дубна</a:t>
            </a:r>
            <a:endParaRPr lang="en-US" altLang="ru-RU" b="1">
              <a:solidFill>
                <a:srgbClr val="FFEA18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107950" y="1341438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 b="1">
                <a:solidFill>
                  <a:srgbClr val="5B088E"/>
                </a:solidFill>
                <a:latin typeface="Tahoma" pitchFamily="34" charset="0"/>
              </a:rPr>
              <a:t>CTBTO</a:t>
            </a:r>
            <a:endParaRPr lang="ru-RU" altLang="ru-RU" sz="2400" b="1">
              <a:solidFill>
                <a:srgbClr val="5B088E"/>
              </a:solidFill>
              <a:latin typeface="Tahoma" pitchFamily="34" charset="0"/>
            </a:endParaRPr>
          </a:p>
        </p:txBody>
      </p:sp>
      <p:grpSp>
        <p:nvGrpSpPr>
          <p:cNvPr id="147491" name="Group 14"/>
          <p:cNvGrpSpPr>
            <a:grpSpLocks/>
          </p:cNvGrpSpPr>
          <p:nvPr/>
        </p:nvGrpSpPr>
        <p:grpSpPr bwMode="auto">
          <a:xfrm>
            <a:off x="690563" y="4437063"/>
            <a:ext cx="1865312" cy="838200"/>
            <a:chOff x="2231" y="1428"/>
            <a:chExt cx="1175" cy="528"/>
          </a:xfrm>
        </p:grpSpPr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93" name="Text Box 16"/>
            <p:cNvSpPr txBox="1">
              <a:spLocks noChangeArrowheads="1"/>
            </p:cNvSpPr>
            <p:nvPr/>
          </p:nvSpPr>
          <p:spPr bwMode="auto">
            <a:xfrm>
              <a:off x="2391" y="142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 altLang="ru-RU" sz="20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494" name="Text Box 17"/>
          <p:cNvSpPr txBox="1">
            <a:spLocks noChangeArrowheads="1"/>
          </p:cNvSpPr>
          <p:nvPr/>
        </p:nvSpPr>
        <p:spPr bwMode="auto">
          <a:xfrm>
            <a:off x="836613" y="4500563"/>
            <a:ext cx="16129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000" b="1">
                <a:solidFill>
                  <a:srgbClr val="FFEA18"/>
                </a:solidFill>
                <a:latin typeface="Verdana" pitchFamily="34" charset="0"/>
              </a:rPr>
              <a:t>IDC / IDA</a:t>
            </a:r>
          </a:p>
          <a:p>
            <a:pPr algn="ctr" eaLnBrk="0" hangingPunct="0"/>
            <a:r>
              <a:rPr lang="en-US" altLang="ru-RU" b="1">
                <a:solidFill>
                  <a:srgbClr val="FFEA18"/>
                </a:solidFill>
                <a:latin typeface="Verdana" pitchFamily="34" charset="0"/>
              </a:rPr>
              <a:t>San Diego</a:t>
            </a:r>
            <a:endParaRPr lang="en-US" altLang="ru-RU" b="1">
              <a:solidFill>
                <a:srgbClr val="FFEA18"/>
              </a:solidFill>
              <a:latin typeface="Verdana" pitchFamily="34" charset="0"/>
              <a:ea typeface="MS PGothic" pitchFamily="34" charset="-128"/>
            </a:endParaRPr>
          </a:p>
        </p:txBody>
      </p:sp>
      <p:grpSp>
        <p:nvGrpSpPr>
          <p:cNvPr id="147495" name="Group 14"/>
          <p:cNvGrpSpPr>
            <a:grpSpLocks/>
          </p:cNvGrpSpPr>
          <p:nvPr/>
        </p:nvGrpSpPr>
        <p:grpSpPr bwMode="auto">
          <a:xfrm>
            <a:off x="684213" y="5399088"/>
            <a:ext cx="1865312" cy="838200"/>
            <a:chOff x="2231" y="1428"/>
            <a:chExt cx="1175" cy="528"/>
          </a:xfrm>
        </p:grpSpPr>
        <p:sp>
          <p:nvSpPr>
            <p:cNvPr id="104463" name="AutoShape 15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497" name="Text Box 16"/>
            <p:cNvSpPr txBox="1">
              <a:spLocks noChangeArrowheads="1"/>
            </p:cNvSpPr>
            <p:nvPr/>
          </p:nvSpPr>
          <p:spPr bwMode="auto">
            <a:xfrm>
              <a:off x="2391" y="1429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ru-RU" altLang="ru-RU" sz="20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498" name="Text Box 17"/>
          <p:cNvSpPr txBox="1">
            <a:spLocks noChangeArrowheads="1"/>
          </p:cNvSpPr>
          <p:nvPr/>
        </p:nvSpPr>
        <p:spPr bwMode="auto">
          <a:xfrm>
            <a:off x="712788" y="5462588"/>
            <a:ext cx="18415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000" b="1">
                <a:solidFill>
                  <a:srgbClr val="FFEA18"/>
                </a:solidFill>
                <a:latin typeface="Verdana" pitchFamily="34" charset="0"/>
              </a:rPr>
              <a:t>IDC / USGS</a:t>
            </a:r>
          </a:p>
          <a:p>
            <a:pPr algn="ctr" eaLnBrk="0" hangingPunct="0"/>
            <a:r>
              <a:rPr lang="en-US" altLang="ru-RU" b="1">
                <a:solidFill>
                  <a:srgbClr val="FFEA18"/>
                </a:solidFill>
                <a:latin typeface="Verdana" pitchFamily="34" charset="0"/>
              </a:rPr>
              <a:t>Albuquerque</a:t>
            </a:r>
            <a:endParaRPr lang="en-US" altLang="ru-RU" b="1">
              <a:solidFill>
                <a:srgbClr val="FFEA18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47499" name="Text Box 43"/>
          <p:cNvSpPr txBox="1">
            <a:spLocks noChangeArrowheads="1"/>
          </p:cNvSpPr>
          <p:nvPr/>
        </p:nvSpPr>
        <p:spPr bwMode="auto">
          <a:xfrm>
            <a:off x="222250" y="3933825"/>
            <a:ext cx="893763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 b="1">
                <a:solidFill>
                  <a:srgbClr val="5B088E"/>
                </a:solidFill>
                <a:latin typeface="Tahoma" pitchFamily="34" charset="0"/>
              </a:rPr>
              <a:t>IRIS</a:t>
            </a:r>
            <a:endParaRPr lang="ru-RU" altLang="ru-RU" sz="2400" b="1">
              <a:solidFill>
                <a:srgbClr val="5B088E"/>
              </a:solidFill>
              <a:latin typeface="Tahoma" pitchFamily="34" charset="0"/>
            </a:endParaRPr>
          </a:p>
        </p:txBody>
      </p:sp>
      <p:grpSp>
        <p:nvGrpSpPr>
          <p:cNvPr id="147500" name="Group 37"/>
          <p:cNvGrpSpPr>
            <a:grpSpLocks/>
          </p:cNvGrpSpPr>
          <p:nvPr/>
        </p:nvGrpSpPr>
        <p:grpSpPr bwMode="auto">
          <a:xfrm>
            <a:off x="5227638" y="1485900"/>
            <a:ext cx="1865312" cy="838200"/>
            <a:chOff x="4034" y="1152"/>
            <a:chExt cx="1175" cy="528"/>
          </a:xfrm>
        </p:grpSpPr>
        <p:sp>
          <p:nvSpPr>
            <p:cNvPr id="8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02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03" name="Group 37"/>
          <p:cNvGrpSpPr>
            <a:grpSpLocks/>
          </p:cNvGrpSpPr>
          <p:nvPr/>
        </p:nvGrpSpPr>
        <p:grpSpPr bwMode="auto">
          <a:xfrm>
            <a:off x="5443538" y="1701800"/>
            <a:ext cx="1865312" cy="838200"/>
            <a:chOff x="4034" y="1152"/>
            <a:chExt cx="1175" cy="528"/>
          </a:xfrm>
        </p:grpSpPr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05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06" name="Group 37"/>
          <p:cNvGrpSpPr>
            <a:grpSpLocks/>
          </p:cNvGrpSpPr>
          <p:nvPr/>
        </p:nvGrpSpPr>
        <p:grpSpPr bwMode="auto">
          <a:xfrm>
            <a:off x="5659438" y="1943100"/>
            <a:ext cx="1865312" cy="838200"/>
            <a:chOff x="4034" y="1152"/>
            <a:chExt cx="1175" cy="528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08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09" name="Group 37"/>
          <p:cNvGrpSpPr>
            <a:grpSpLocks/>
          </p:cNvGrpSpPr>
          <p:nvPr/>
        </p:nvGrpSpPr>
        <p:grpSpPr bwMode="auto">
          <a:xfrm>
            <a:off x="5875338" y="2133600"/>
            <a:ext cx="1865312" cy="838200"/>
            <a:chOff x="4034" y="1152"/>
            <a:chExt cx="1175" cy="528"/>
          </a:xfrm>
        </p:grpSpPr>
        <p:sp>
          <p:nvSpPr>
            <p:cNvPr id="11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11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12" name="Group 37"/>
          <p:cNvGrpSpPr>
            <a:grpSpLocks/>
          </p:cNvGrpSpPr>
          <p:nvPr/>
        </p:nvGrpSpPr>
        <p:grpSpPr bwMode="auto">
          <a:xfrm>
            <a:off x="6091238" y="2349500"/>
            <a:ext cx="1865312" cy="838200"/>
            <a:chOff x="4034" y="1152"/>
            <a:chExt cx="1175" cy="528"/>
          </a:xfrm>
        </p:grpSpPr>
        <p:sp>
          <p:nvSpPr>
            <p:cNvPr id="12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14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15" name="Group 37"/>
          <p:cNvGrpSpPr>
            <a:grpSpLocks/>
          </p:cNvGrpSpPr>
          <p:nvPr/>
        </p:nvGrpSpPr>
        <p:grpSpPr bwMode="auto">
          <a:xfrm>
            <a:off x="6307138" y="2565400"/>
            <a:ext cx="1865312" cy="838200"/>
            <a:chOff x="4034" y="1152"/>
            <a:chExt cx="1175" cy="528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17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18" name="Group 37"/>
          <p:cNvGrpSpPr>
            <a:grpSpLocks/>
          </p:cNvGrpSpPr>
          <p:nvPr/>
        </p:nvGrpSpPr>
        <p:grpSpPr bwMode="auto">
          <a:xfrm>
            <a:off x="6523038" y="2781300"/>
            <a:ext cx="1865312" cy="838200"/>
            <a:chOff x="4034" y="1152"/>
            <a:chExt cx="1175" cy="528"/>
          </a:xfrm>
        </p:grpSpPr>
        <p:sp>
          <p:nvSpPr>
            <p:cNvPr id="14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20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21" name="Group 37"/>
          <p:cNvGrpSpPr>
            <a:grpSpLocks/>
          </p:cNvGrpSpPr>
          <p:nvPr/>
        </p:nvGrpSpPr>
        <p:grpSpPr bwMode="auto">
          <a:xfrm>
            <a:off x="6738938" y="2997200"/>
            <a:ext cx="1865312" cy="838200"/>
            <a:chOff x="4034" y="1152"/>
            <a:chExt cx="1175" cy="528"/>
          </a:xfrm>
        </p:grpSpPr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23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24" name="Group 37"/>
          <p:cNvGrpSpPr>
            <a:grpSpLocks/>
          </p:cNvGrpSpPr>
          <p:nvPr/>
        </p:nvGrpSpPr>
        <p:grpSpPr bwMode="auto">
          <a:xfrm>
            <a:off x="6954838" y="3213100"/>
            <a:ext cx="1865312" cy="838200"/>
            <a:chOff x="4034" y="1152"/>
            <a:chExt cx="1175" cy="528"/>
          </a:xfrm>
        </p:grpSpPr>
        <p:sp>
          <p:nvSpPr>
            <p:cNvPr id="104474" name="AutoShape 26"/>
            <p:cNvSpPr>
              <a:spLocks noChangeArrowheads="1"/>
            </p:cNvSpPr>
            <p:nvPr/>
          </p:nvSpPr>
          <p:spPr bwMode="auto">
            <a:xfrm>
              <a:off x="4034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47526" name="Text Box 28"/>
            <p:cNvSpPr txBox="1">
              <a:spLocks noChangeArrowheads="1"/>
            </p:cNvSpPr>
            <p:nvPr/>
          </p:nvSpPr>
          <p:spPr bwMode="auto">
            <a:xfrm>
              <a:off x="4053" y="1193"/>
              <a:ext cx="10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2200" b="1">
                  <a:solidFill>
                    <a:srgbClr val="FFEA18"/>
                  </a:solidFill>
                  <a:latin typeface="Verdana" pitchFamily="34" charset="0"/>
                </a:rPr>
                <a:t>ИОЦ</a:t>
              </a:r>
              <a:endParaRPr lang="en-US" altLang="ru-RU" sz="2200" b="1">
                <a:solidFill>
                  <a:srgbClr val="FFEA18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en-US" altLang="ru-RU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rPr>
                <a:t> </a:t>
              </a:r>
              <a:r>
                <a:rPr lang="ru-RU" altLang="ru-RU" b="1">
                  <a:solidFill>
                    <a:srgbClr val="FFEA18"/>
                  </a:solidFill>
                  <a:latin typeface="Verdana" pitchFamily="34" charset="0"/>
                </a:rPr>
                <a:t>КФ ГС РАН</a:t>
              </a:r>
              <a:endParaRPr lang="en-US" altLang="ru-RU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27" name="Group 29"/>
          <p:cNvGrpSpPr>
            <a:grpSpLocks/>
          </p:cNvGrpSpPr>
          <p:nvPr/>
        </p:nvGrpSpPr>
        <p:grpSpPr bwMode="auto">
          <a:xfrm>
            <a:off x="6372225" y="4508500"/>
            <a:ext cx="1865313" cy="838200"/>
            <a:chOff x="2160" y="2880"/>
            <a:chExt cx="1175" cy="528"/>
          </a:xfrm>
        </p:grpSpPr>
        <p:grpSp>
          <p:nvGrpSpPr>
            <p:cNvPr id="147528" name="Group 30"/>
            <p:cNvGrpSpPr>
              <a:grpSpLocks/>
            </p:cNvGrpSpPr>
            <p:nvPr/>
          </p:nvGrpSpPr>
          <p:grpSpPr bwMode="auto">
            <a:xfrm>
              <a:off x="2160" y="2880"/>
              <a:ext cx="1175" cy="528"/>
              <a:chOff x="2231" y="1428"/>
              <a:chExt cx="1175" cy="528"/>
            </a:xfrm>
          </p:grpSpPr>
          <p:sp>
            <p:nvSpPr>
              <p:cNvPr id="16" name="AutoShape 31"/>
              <p:cNvSpPr>
                <a:spLocks noChangeArrowheads="1"/>
              </p:cNvSpPr>
              <p:nvPr/>
            </p:nvSpPr>
            <p:spPr bwMode="auto">
              <a:xfrm>
                <a:off x="2231" y="1428"/>
                <a:ext cx="1175" cy="528"/>
              </a:xfrm>
              <a:prstGeom prst="roundRect">
                <a:avLst>
                  <a:gd name="adj" fmla="val 16667"/>
                </a:avLst>
              </a:prstGeom>
              <a:solidFill>
                <a:srgbClr val="18753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 sz="2400">
                  <a:latin typeface="Arial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47530" name="Text Box 32"/>
              <p:cNvSpPr txBox="1">
                <a:spLocks noChangeArrowheads="1"/>
              </p:cNvSpPr>
              <p:nvPr/>
            </p:nvSpPr>
            <p:spPr bwMode="auto">
              <a:xfrm>
                <a:off x="2391" y="1429"/>
                <a:ext cx="116" cy="250"/>
              </a:xfrm>
              <a:prstGeom prst="rect">
                <a:avLst/>
              </a:prstGeom>
              <a:solidFill>
                <a:srgbClr val="1875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ru-RU" altLang="ru-RU" sz="2000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147531" name="Text Box 33"/>
            <p:cNvSpPr txBox="1">
              <a:spLocks noChangeArrowheads="1"/>
            </p:cNvSpPr>
            <p:nvPr/>
          </p:nvSpPr>
          <p:spPr bwMode="auto">
            <a:xfrm>
              <a:off x="2391" y="2920"/>
              <a:ext cx="718" cy="366"/>
            </a:xfrm>
            <a:prstGeom prst="rect">
              <a:avLst/>
            </a:prstGeom>
            <a:solidFill>
              <a:srgbClr val="187534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Сейсмо-</a:t>
              </a:r>
              <a:b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</a:br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станция</a:t>
              </a:r>
              <a:endParaRPr lang="en-US" altLang="ru-RU" sz="16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32" name="Group 29"/>
          <p:cNvGrpSpPr>
            <a:grpSpLocks/>
          </p:cNvGrpSpPr>
          <p:nvPr/>
        </p:nvGrpSpPr>
        <p:grpSpPr bwMode="auto">
          <a:xfrm>
            <a:off x="7019925" y="5156200"/>
            <a:ext cx="1865313" cy="838200"/>
            <a:chOff x="2160" y="2880"/>
            <a:chExt cx="1175" cy="528"/>
          </a:xfrm>
        </p:grpSpPr>
        <p:grpSp>
          <p:nvGrpSpPr>
            <p:cNvPr id="147533" name="Group 30"/>
            <p:cNvGrpSpPr>
              <a:grpSpLocks/>
            </p:cNvGrpSpPr>
            <p:nvPr/>
          </p:nvGrpSpPr>
          <p:grpSpPr bwMode="auto">
            <a:xfrm>
              <a:off x="2160" y="2880"/>
              <a:ext cx="1175" cy="528"/>
              <a:chOff x="2231" y="1428"/>
              <a:chExt cx="1175" cy="528"/>
            </a:xfrm>
          </p:grpSpPr>
          <p:sp>
            <p:nvSpPr>
              <p:cNvPr id="17" name="AutoShape 31"/>
              <p:cNvSpPr>
                <a:spLocks noChangeArrowheads="1"/>
              </p:cNvSpPr>
              <p:nvPr/>
            </p:nvSpPr>
            <p:spPr bwMode="auto">
              <a:xfrm>
                <a:off x="2231" y="1428"/>
                <a:ext cx="1175" cy="528"/>
              </a:xfrm>
              <a:prstGeom prst="roundRect">
                <a:avLst>
                  <a:gd name="adj" fmla="val 16667"/>
                </a:avLst>
              </a:prstGeom>
              <a:solidFill>
                <a:srgbClr val="18753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 sz="2400">
                  <a:latin typeface="Arial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47535" name="Text Box 32"/>
              <p:cNvSpPr txBox="1">
                <a:spLocks noChangeArrowheads="1"/>
              </p:cNvSpPr>
              <p:nvPr/>
            </p:nvSpPr>
            <p:spPr bwMode="auto">
              <a:xfrm>
                <a:off x="2391" y="1429"/>
                <a:ext cx="116" cy="250"/>
              </a:xfrm>
              <a:prstGeom prst="rect">
                <a:avLst/>
              </a:prstGeom>
              <a:solidFill>
                <a:srgbClr val="1875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ru-RU" altLang="ru-RU" sz="2000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147536" name="Text Box 33"/>
            <p:cNvSpPr txBox="1">
              <a:spLocks noChangeArrowheads="1"/>
            </p:cNvSpPr>
            <p:nvPr/>
          </p:nvSpPr>
          <p:spPr bwMode="auto">
            <a:xfrm>
              <a:off x="2391" y="2920"/>
              <a:ext cx="718" cy="366"/>
            </a:xfrm>
            <a:prstGeom prst="rect">
              <a:avLst/>
            </a:prstGeom>
            <a:solidFill>
              <a:srgbClr val="187534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Сейсмо-</a:t>
              </a:r>
              <a:b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</a:br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станции</a:t>
              </a:r>
              <a:endParaRPr lang="en-US" altLang="ru-RU" sz="16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grpSp>
        <p:nvGrpSpPr>
          <p:cNvPr id="147537" name="Group 29"/>
          <p:cNvGrpSpPr>
            <a:grpSpLocks/>
          </p:cNvGrpSpPr>
          <p:nvPr/>
        </p:nvGrpSpPr>
        <p:grpSpPr bwMode="auto">
          <a:xfrm>
            <a:off x="7235825" y="5372100"/>
            <a:ext cx="1865313" cy="838200"/>
            <a:chOff x="2160" y="2880"/>
            <a:chExt cx="1175" cy="528"/>
          </a:xfrm>
        </p:grpSpPr>
        <p:grpSp>
          <p:nvGrpSpPr>
            <p:cNvPr id="147538" name="Group 30"/>
            <p:cNvGrpSpPr>
              <a:grpSpLocks/>
            </p:cNvGrpSpPr>
            <p:nvPr/>
          </p:nvGrpSpPr>
          <p:grpSpPr bwMode="auto">
            <a:xfrm>
              <a:off x="2160" y="2880"/>
              <a:ext cx="1175" cy="528"/>
              <a:chOff x="2231" y="1428"/>
              <a:chExt cx="1175" cy="528"/>
            </a:xfrm>
          </p:grpSpPr>
          <p:sp>
            <p:nvSpPr>
              <p:cNvPr id="104479" name="AutoShape 31"/>
              <p:cNvSpPr>
                <a:spLocks noChangeArrowheads="1"/>
              </p:cNvSpPr>
              <p:nvPr/>
            </p:nvSpPr>
            <p:spPr bwMode="auto">
              <a:xfrm>
                <a:off x="2231" y="1428"/>
                <a:ext cx="1175" cy="528"/>
              </a:xfrm>
              <a:prstGeom prst="roundRect">
                <a:avLst>
                  <a:gd name="adj" fmla="val 16667"/>
                </a:avLst>
              </a:prstGeom>
              <a:solidFill>
                <a:srgbClr val="18753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ru-RU" sz="2400">
                  <a:latin typeface="Arial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147540" name="Text Box 32"/>
              <p:cNvSpPr txBox="1">
                <a:spLocks noChangeArrowheads="1"/>
              </p:cNvSpPr>
              <p:nvPr/>
            </p:nvSpPr>
            <p:spPr bwMode="auto">
              <a:xfrm>
                <a:off x="2391" y="1429"/>
                <a:ext cx="116" cy="250"/>
              </a:xfrm>
              <a:prstGeom prst="rect">
                <a:avLst/>
              </a:prstGeom>
              <a:solidFill>
                <a:srgbClr val="1875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endParaRPr lang="ru-RU" altLang="ru-RU" sz="2000" b="1">
                  <a:solidFill>
                    <a:srgbClr val="FFEA18"/>
                  </a:solidFill>
                  <a:latin typeface="Verdana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147541" name="Text Box 33"/>
            <p:cNvSpPr txBox="1">
              <a:spLocks noChangeArrowheads="1"/>
            </p:cNvSpPr>
            <p:nvPr/>
          </p:nvSpPr>
          <p:spPr bwMode="auto">
            <a:xfrm>
              <a:off x="2391" y="2920"/>
              <a:ext cx="718" cy="366"/>
            </a:xfrm>
            <a:prstGeom prst="rect">
              <a:avLst/>
            </a:prstGeom>
            <a:solidFill>
              <a:srgbClr val="187534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Сейсмо-</a:t>
              </a:r>
              <a:b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</a:br>
              <a:r>
                <a:rPr lang="ru-RU" altLang="ru-RU" sz="1600" b="1">
                  <a:solidFill>
                    <a:srgbClr val="FFEA18"/>
                  </a:solidFill>
                  <a:latin typeface="Verdana" pitchFamily="34" charset="0"/>
                </a:rPr>
                <a:t>станция</a:t>
              </a:r>
              <a:endParaRPr lang="en-US" altLang="ru-RU" sz="1600" b="1">
                <a:solidFill>
                  <a:srgbClr val="FFEA18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</p:grpSp>
      <p:sp>
        <p:nvSpPr>
          <p:cNvPr id="147542" name="Text Box 86"/>
          <p:cNvSpPr txBox="1">
            <a:spLocks noChangeArrowheads="1"/>
          </p:cNvSpPr>
          <p:nvPr/>
        </p:nvSpPr>
        <p:spPr bwMode="auto">
          <a:xfrm>
            <a:off x="2700338" y="4587875"/>
            <a:ext cx="3360737" cy="641350"/>
          </a:xfrm>
          <a:prstGeom prst="rect">
            <a:avLst/>
          </a:prstGeom>
          <a:solidFill>
            <a:srgbClr val="FF99CC">
              <a:alpha val="61176"/>
            </a:srgbClr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b="1">
                <a:solidFill>
                  <a:srgbClr val="FF3300"/>
                </a:solidFill>
                <a:latin typeface="Tahoma" pitchFamily="34" charset="0"/>
              </a:rPr>
              <a:t>Международные</a:t>
            </a:r>
            <a:br>
              <a:rPr lang="ru-RU" altLang="ru-RU" b="1">
                <a:solidFill>
                  <a:srgbClr val="FF3300"/>
                </a:solidFill>
                <a:latin typeface="Tahoma" pitchFamily="34" charset="0"/>
              </a:rPr>
            </a:br>
            <a:r>
              <a:rPr lang="ru-RU" altLang="ru-RU" b="1">
                <a:solidFill>
                  <a:srgbClr val="FF3300"/>
                </a:solidFill>
                <a:latin typeface="Tahoma" pitchFamily="34" charset="0"/>
              </a:rPr>
              <a:t>сейсмологические центры</a:t>
            </a:r>
          </a:p>
        </p:txBody>
      </p:sp>
      <p:grpSp>
        <p:nvGrpSpPr>
          <p:cNvPr id="147543" name="Group 34"/>
          <p:cNvGrpSpPr>
            <a:grpSpLocks/>
          </p:cNvGrpSpPr>
          <p:nvPr/>
        </p:nvGrpSpPr>
        <p:grpSpPr bwMode="auto">
          <a:xfrm>
            <a:off x="4502150" y="5229225"/>
            <a:ext cx="1511300" cy="622300"/>
            <a:chOff x="2178" y="1152"/>
            <a:chExt cx="1175" cy="528"/>
          </a:xfrm>
        </p:grpSpPr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85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NDC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46" name="Group 34"/>
          <p:cNvGrpSpPr>
            <a:grpSpLocks/>
          </p:cNvGrpSpPr>
          <p:nvPr/>
        </p:nvGrpSpPr>
        <p:grpSpPr bwMode="auto">
          <a:xfrm>
            <a:off x="2987675" y="5472113"/>
            <a:ext cx="1511300" cy="622300"/>
            <a:chOff x="2178" y="1152"/>
            <a:chExt cx="1175" cy="528"/>
          </a:xfrm>
        </p:grpSpPr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88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NET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49" name="Group 34"/>
          <p:cNvGrpSpPr>
            <a:grpSpLocks/>
          </p:cNvGrpSpPr>
          <p:nvPr/>
        </p:nvGrpSpPr>
        <p:grpSpPr bwMode="auto">
          <a:xfrm>
            <a:off x="4718050" y="5445125"/>
            <a:ext cx="1511300" cy="622300"/>
            <a:chOff x="2178" y="1152"/>
            <a:chExt cx="1175" cy="528"/>
          </a:xfrm>
        </p:grpSpPr>
        <p:sp>
          <p:nvSpPr>
            <p:cNvPr id="20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91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NDC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52" name="Group 34"/>
          <p:cNvGrpSpPr>
            <a:grpSpLocks/>
          </p:cNvGrpSpPr>
          <p:nvPr/>
        </p:nvGrpSpPr>
        <p:grpSpPr bwMode="auto">
          <a:xfrm>
            <a:off x="3203575" y="5688013"/>
            <a:ext cx="1511300" cy="622300"/>
            <a:chOff x="2178" y="1152"/>
            <a:chExt cx="1175" cy="528"/>
          </a:xfrm>
        </p:grpSpPr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94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NET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55" name="Group 34"/>
          <p:cNvGrpSpPr>
            <a:grpSpLocks/>
          </p:cNvGrpSpPr>
          <p:nvPr/>
        </p:nvGrpSpPr>
        <p:grpSpPr bwMode="auto">
          <a:xfrm>
            <a:off x="4933950" y="5661025"/>
            <a:ext cx="1511300" cy="622300"/>
            <a:chOff x="2178" y="1152"/>
            <a:chExt cx="1175" cy="528"/>
          </a:xfrm>
        </p:grpSpPr>
        <p:sp>
          <p:nvSpPr>
            <p:cNvPr id="22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797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NDC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58" name="Group 34"/>
          <p:cNvGrpSpPr>
            <a:grpSpLocks/>
          </p:cNvGrpSpPr>
          <p:nvPr/>
        </p:nvGrpSpPr>
        <p:grpSpPr bwMode="auto">
          <a:xfrm>
            <a:off x="3419475" y="5903913"/>
            <a:ext cx="1511300" cy="622300"/>
            <a:chOff x="2178" y="1152"/>
            <a:chExt cx="1175" cy="528"/>
          </a:xfrm>
        </p:grpSpPr>
        <p:sp>
          <p:nvSpPr>
            <p:cNvPr id="23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800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NET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61" name="Group 34"/>
          <p:cNvGrpSpPr>
            <a:grpSpLocks/>
          </p:cNvGrpSpPr>
          <p:nvPr/>
        </p:nvGrpSpPr>
        <p:grpSpPr bwMode="auto">
          <a:xfrm>
            <a:off x="5149850" y="5876925"/>
            <a:ext cx="1511300" cy="622300"/>
            <a:chOff x="2178" y="1152"/>
            <a:chExt cx="1175" cy="528"/>
          </a:xfrm>
        </p:grpSpPr>
        <p:sp>
          <p:nvSpPr>
            <p:cNvPr id="24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803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NDC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64" name="Group 34"/>
          <p:cNvGrpSpPr>
            <a:grpSpLocks/>
          </p:cNvGrpSpPr>
          <p:nvPr/>
        </p:nvGrpSpPr>
        <p:grpSpPr bwMode="auto">
          <a:xfrm>
            <a:off x="3635375" y="6119813"/>
            <a:ext cx="1511300" cy="622300"/>
            <a:chOff x="2178" y="1152"/>
            <a:chExt cx="1175" cy="528"/>
          </a:xfrm>
        </p:grpSpPr>
        <p:sp>
          <p:nvSpPr>
            <p:cNvPr id="25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806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NET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  <p:grpSp>
        <p:nvGrpSpPr>
          <p:cNvPr id="147567" name="Group 34"/>
          <p:cNvGrpSpPr>
            <a:grpSpLocks/>
          </p:cNvGrpSpPr>
          <p:nvPr/>
        </p:nvGrpSpPr>
        <p:grpSpPr bwMode="auto">
          <a:xfrm>
            <a:off x="5365750" y="6092825"/>
            <a:ext cx="1511300" cy="622300"/>
            <a:chOff x="2178" y="1152"/>
            <a:chExt cx="1175" cy="528"/>
          </a:xfrm>
        </p:grpSpPr>
        <p:sp>
          <p:nvSpPr>
            <p:cNvPr id="104483" name="AutoShape 35"/>
            <p:cNvSpPr>
              <a:spLocks noChangeArrowheads="1"/>
            </p:cNvSpPr>
            <p:nvPr/>
          </p:nvSpPr>
          <p:spPr bwMode="auto">
            <a:xfrm>
              <a:off x="2178" y="1152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ED181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ru-RU" sz="2400"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809" name="Text Box 36"/>
            <p:cNvSpPr txBox="1">
              <a:spLocks noChangeArrowheads="1"/>
            </p:cNvSpPr>
            <p:nvPr/>
          </p:nvSpPr>
          <p:spPr bwMode="auto">
            <a:xfrm>
              <a:off x="2472" y="1289"/>
              <a:ext cx="592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К</a:t>
              </a:r>
              <a:r>
                <a:rPr lang="en-US" sz="1500" b="1">
                  <a:solidFill>
                    <a:srgbClr val="FFEA1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Arial" pitchFamily="34" charset="0"/>
                </a:rPr>
                <a:t>NDC</a:t>
              </a:r>
              <a:endParaRPr lang="en-US" sz="1500" b="1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MS PGothic" pitchFamily="34" charset="-128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839200" cy="457200"/>
          </a:xfrm>
        </p:spPr>
        <p:txBody>
          <a:bodyPr/>
          <a:lstStyle/>
          <a:p>
            <a:r>
              <a:rPr lang="ru-RU" altLang="ru-RU" sz="2200" b="1" smtClean="0">
                <a:solidFill>
                  <a:srgbClr val="000099"/>
                </a:solidFill>
                <a:latin typeface="Tahoma" pitchFamily="34" charset="0"/>
              </a:rPr>
              <a:t>Сейсмические станции, задействованные  </a:t>
            </a:r>
            <a:r>
              <a:rPr lang="en-US" altLang="ru-RU" sz="2200" b="1" smtClean="0">
                <a:solidFill>
                  <a:srgbClr val="000099"/>
                </a:solidFill>
                <a:latin typeface="Tahoma" pitchFamily="34" charset="0"/>
              </a:rPr>
              <a:t/>
            </a:r>
            <a:br>
              <a:rPr lang="en-US" altLang="ru-RU" sz="2200" b="1" smtClean="0">
                <a:solidFill>
                  <a:srgbClr val="000099"/>
                </a:solidFill>
                <a:latin typeface="Tahoma" pitchFamily="34" charset="0"/>
              </a:rPr>
            </a:br>
            <a:r>
              <a:rPr lang="en-US" altLang="ru-RU" sz="2200" b="1" smtClean="0">
                <a:solidFill>
                  <a:srgbClr val="000099"/>
                </a:solidFill>
                <a:latin typeface="Tahoma" pitchFamily="34" charset="0"/>
              </a:rPr>
              <a:t>C</a:t>
            </a:r>
            <a:r>
              <a:rPr lang="ru-RU" altLang="ru-RU" sz="2200" b="1" smtClean="0">
                <a:solidFill>
                  <a:srgbClr val="000099"/>
                </a:solidFill>
                <a:latin typeface="Tahoma" pitchFamily="34" charset="0"/>
              </a:rPr>
              <a:t>лужбой срочных донесений ФИЦ ЕГС РАН </a:t>
            </a:r>
            <a:br>
              <a:rPr lang="ru-RU" altLang="ru-RU" sz="2200" b="1" smtClean="0">
                <a:solidFill>
                  <a:srgbClr val="000099"/>
                </a:solidFill>
                <a:latin typeface="Tahoma" pitchFamily="34" charset="0"/>
              </a:rPr>
            </a:br>
            <a:r>
              <a:rPr lang="ru-RU" altLang="ru-RU" sz="2200" b="1" smtClean="0">
                <a:solidFill>
                  <a:srgbClr val="000099"/>
                </a:solidFill>
                <a:latin typeface="Tahoma" pitchFamily="34" charset="0"/>
              </a:rPr>
              <a:t>в режиме реального времени</a:t>
            </a:r>
            <a:r>
              <a:rPr lang="ru-RU" altLang="ru-RU" sz="2200" b="1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ru-RU" altLang="ru-RU" sz="2200" smtClean="0">
              <a:solidFill>
                <a:srgbClr val="0000FF"/>
              </a:solidFill>
            </a:endParaRP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6804025" y="1828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7489825" y="4495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116013" y="5684838"/>
            <a:ext cx="813752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70000"/>
              </a:spcBef>
            </a:pPr>
            <a:r>
              <a:rPr lang="ru-RU" altLang="ru-RU" b="1"/>
              <a:t> – цифровые станции ФИЦ ЕГС РАН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en-US" altLang="ru-RU" b="1"/>
              <a:t> </a:t>
            </a:r>
            <a:r>
              <a:rPr lang="ru-RU" altLang="ru-RU" b="1"/>
              <a:t>– цифровые станции Глобальной сейсмической сети</a:t>
            </a:r>
            <a:r>
              <a:rPr lang="en-US" altLang="ru-RU" b="1"/>
              <a:t> </a:t>
            </a:r>
            <a:r>
              <a:rPr lang="ru-RU" altLang="ru-RU" b="1"/>
              <a:t>(</a:t>
            </a:r>
            <a:r>
              <a:rPr lang="en-US" altLang="ru-RU" b="1"/>
              <a:t>GSN</a:t>
            </a:r>
            <a:r>
              <a:rPr lang="ru-RU" altLang="ru-RU" b="1"/>
              <a:t>)</a:t>
            </a:r>
          </a:p>
          <a:p>
            <a:pPr lvl="1">
              <a:lnSpc>
                <a:spcPct val="60000"/>
              </a:lnSpc>
              <a:spcBef>
                <a:spcPct val="50000"/>
              </a:spcBef>
            </a:pPr>
            <a:r>
              <a:rPr lang="ru-RU" altLang="ru-RU" b="1"/>
              <a:t> – станции </a:t>
            </a:r>
            <a:r>
              <a:rPr lang="en-US" altLang="ru-RU" b="1"/>
              <a:t>IMS</a:t>
            </a:r>
            <a:r>
              <a:rPr lang="ru-RU" altLang="ru-RU" b="1"/>
              <a:t> (</a:t>
            </a:r>
            <a:r>
              <a:rPr lang="en-US" altLang="ru-RU" b="1"/>
              <a:t>CTBTO</a:t>
            </a:r>
            <a:r>
              <a:rPr lang="ru-RU" altLang="ru-RU" b="1"/>
              <a:t>), </a:t>
            </a:r>
            <a:r>
              <a:rPr lang="en-US" altLang="ru-RU" b="1"/>
              <a:t>KNDC </a:t>
            </a:r>
            <a:r>
              <a:rPr lang="ru-RU" altLang="ru-RU" b="1"/>
              <a:t>и </a:t>
            </a:r>
            <a:r>
              <a:rPr lang="en-US" altLang="ru-RU" b="1"/>
              <a:t>KNET</a:t>
            </a:r>
            <a:endParaRPr lang="ru-RU" altLang="ru-RU" b="1"/>
          </a:p>
        </p:txBody>
      </p:sp>
      <p:sp>
        <p:nvSpPr>
          <p:cNvPr id="148486" name="AutoShape 7"/>
          <p:cNvSpPr>
            <a:spLocks noChangeArrowheads="1"/>
          </p:cNvSpPr>
          <p:nvPr/>
        </p:nvSpPr>
        <p:spPr bwMode="auto">
          <a:xfrm>
            <a:off x="1312863" y="5715000"/>
            <a:ext cx="304800" cy="2286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r"/>
            <a:endParaRPr lang="ru-RU" altLang="ru-RU" sz="2000" b="1"/>
          </a:p>
        </p:txBody>
      </p:sp>
      <p:sp>
        <p:nvSpPr>
          <p:cNvPr id="148487" name="AutoShape 8"/>
          <p:cNvSpPr>
            <a:spLocks noChangeArrowheads="1"/>
          </p:cNvSpPr>
          <p:nvPr/>
        </p:nvSpPr>
        <p:spPr bwMode="auto">
          <a:xfrm>
            <a:off x="1312863" y="6019800"/>
            <a:ext cx="304800" cy="2286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r"/>
            <a:endParaRPr lang="ru-RU" altLang="ru-RU" sz="2000" b="1"/>
          </a:p>
        </p:txBody>
      </p:sp>
      <p:sp>
        <p:nvSpPr>
          <p:cNvPr id="148488" name="AutoShape 9"/>
          <p:cNvSpPr>
            <a:spLocks noChangeArrowheads="1"/>
          </p:cNvSpPr>
          <p:nvPr/>
        </p:nvSpPr>
        <p:spPr bwMode="auto">
          <a:xfrm>
            <a:off x="1312863" y="6324600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r"/>
            <a:endParaRPr lang="ru-RU" altLang="ru-RU" sz="2000" b="1"/>
          </a:p>
        </p:txBody>
      </p:sp>
      <p:sp>
        <p:nvSpPr>
          <p:cNvPr id="148489" name="Rectangle 11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48490" name="Rectangle 12"/>
          <p:cNvSpPr>
            <a:spLocks noChangeArrowheads="1"/>
          </p:cNvSpPr>
          <p:nvPr/>
        </p:nvSpPr>
        <p:spPr bwMode="auto">
          <a:xfrm>
            <a:off x="0" y="1890713"/>
            <a:ext cx="8755063" cy="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r"/>
            <a:endParaRPr lang="ru-RU" altLang="ru-RU" sz="2000" b="1"/>
          </a:p>
        </p:txBody>
      </p:sp>
      <p:graphicFrame>
        <p:nvGraphicFramePr>
          <p:cNvPr id="155661" name="Group 13"/>
          <p:cNvGraphicFramePr>
            <a:graphicFrameLocks noGrp="1"/>
          </p:cNvGraphicFramePr>
          <p:nvPr/>
        </p:nvGraphicFramePr>
        <p:xfrm>
          <a:off x="0" y="1890713"/>
          <a:ext cx="8755063" cy="517525"/>
        </p:xfrm>
        <a:graphic>
          <a:graphicData uri="http://schemas.openxmlformats.org/drawingml/2006/table">
            <a:tbl>
              <a:tblPr/>
              <a:tblGrid>
                <a:gridCol w="8755063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549" marB="455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8493" name="Picture 11" descr="ssd-st-2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125538"/>
            <a:ext cx="855821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Fig_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51720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Fig_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276600"/>
            <a:ext cx="40671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410200" y="609600"/>
            <a:ext cx="3581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/>
              <a:t>Северо-западный склон Курило-Камчатского желоба – один из самых сейсмоактивных районов </a:t>
            </a:r>
            <a:br>
              <a:rPr lang="ru-RU" altLang="ru-RU" b="1"/>
            </a:br>
            <a:r>
              <a:rPr lang="ru-RU" altLang="ru-RU" b="1"/>
              <a:t>в мире.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AutoShape 3" descr="https://upload.wikimedia.org/wikipedia/commons/thumb/5/57/Flag_of_Sakhalin_Oblast.svg/1280px-Flag_of_Sakhalin_Oblast.svg.png?uselang=r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43400" y="2971800"/>
            <a:ext cx="49530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500" i="1" smtClean="0">
                <a:latin typeface="Arial" charset="0"/>
              </a:rPr>
              <a:t>      </a:t>
            </a:r>
            <a:r>
              <a:rPr lang="ru-RU" altLang="ru-RU" sz="1500" i="1" smtClean="0"/>
              <a:t>Одно из самых трагических событий – Нефтегорское землетрясение 1995 г. –</a:t>
            </a:r>
            <a:r>
              <a:rPr lang="ru-RU" altLang="ru-RU" sz="1500" b="1" i="1" smtClean="0"/>
              <a:t> </a:t>
            </a:r>
            <a:r>
              <a:rPr lang="ru-RU" altLang="ru-RU" sz="1500" i="1" smtClean="0"/>
              <a:t>вызвало сотрясения на территории Северного, Среднего </a:t>
            </a:r>
            <a:br>
              <a:rPr lang="ru-RU" altLang="ru-RU" sz="1500" i="1" smtClean="0"/>
            </a:br>
            <a:r>
              <a:rPr lang="ru-RU" altLang="ru-RU" sz="1500" i="1" smtClean="0"/>
              <a:t>и частично Южного Сахалина, а также на востоке центральной части Хабаровского края. Нефтегорское землетрясение сопровождалось полным обрушением большей части зданий и вследствие этого гибелью 2000 жителей. </a:t>
            </a:r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342900">
              <a:lnSpc>
                <a:spcPct val="80000"/>
              </a:lnSpc>
              <a:spcBef>
                <a:spcPts val="600"/>
              </a:spcBef>
            </a:pPr>
            <a:r>
              <a:rPr lang="ru-RU" altLang="ja-JP" sz="1600"/>
              <a:t>Сахалинская область является одним из немногих субъектов Российской Федерации, на территории которой насчитывается более 20 видов рисков возникновения чрезвычайных ситуаций.</a:t>
            </a:r>
          </a:p>
          <a:p>
            <a:pPr marL="342900" indent="342900">
              <a:lnSpc>
                <a:spcPct val="80000"/>
              </a:lnSpc>
            </a:pPr>
            <a:r>
              <a:rPr lang="ru-RU" altLang="ru-RU" sz="1600"/>
              <a:t>Наиболее опасными природными явлениями признаны землетрясения, интенсивность и частота которых на территории Сахалинской области достигают одних из самых высоких в мире показателей. Согласно картам общего сейсмического районирования (ОСР-97, 1998) Сахалинская область относится к зоне 8-9-балльных сотрясений с повторяемостью подобных землетрясений в среднем раз в 100 лет. </a:t>
            </a:r>
          </a:p>
          <a:p>
            <a:pPr marL="342900" indent="342900">
              <a:lnSpc>
                <a:spcPct val="80000"/>
              </a:lnSpc>
            </a:pPr>
            <a:r>
              <a:rPr lang="ru-RU" altLang="ja-JP" sz="1600"/>
              <a:t>За последние годы самые сильные катастрофические землетрясения в России произошли именно в Сахалинской области, которые повлекли за собой человеческие жертвы и огромный материальный ущерб.</a:t>
            </a:r>
            <a:endParaRPr lang="ru-RU" altLang="ru-RU" sz="1600"/>
          </a:p>
        </p:txBody>
      </p:sp>
      <p:pic>
        <p:nvPicPr>
          <p:cNvPr id="40965" name="Picture 7" descr="нефтегорск_фото пр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90800"/>
            <a:ext cx="449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 descr="2_УГ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447800"/>
            <a:ext cx="33289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2_УГЛ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447800"/>
            <a:ext cx="3281363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52400" y="152400"/>
            <a:ext cx="9144000" cy="1143000"/>
          </a:xfrm>
        </p:spPr>
        <p:txBody>
          <a:bodyPr/>
          <a:lstStyle/>
          <a:p>
            <a:pPr indent="342900" algn="just" eaLnBrk="1" hangingPunct="1">
              <a:spcBef>
                <a:spcPct val="0"/>
              </a:spcBef>
              <a:buFontTx/>
              <a:buNone/>
            </a:pPr>
            <a:r>
              <a:rPr lang="ru-RU" altLang="ja-JP" sz="1600" smtClean="0"/>
              <a:t>5 августа 2000 г. в Углегорском районе произошло землетрясение, ставшее причиной серьезного стихийного бедствия в целом ряде населенных пунктов. Жертв среди населения не было, однако землетрясение причинило весьма значительный материальный ущерб и вызвало сильный психологический стресс у жителей пострадавших районов.</a:t>
            </a:r>
            <a:endParaRPr lang="ru-RU" altLang="ru-RU" sz="1600" smtClean="0"/>
          </a:p>
          <a:p>
            <a:pPr indent="342900" eaLnBrk="1" hangingPunct="1"/>
            <a:endParaRPr lang="ru-RU" alt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141288"/>
            <a:ext cx="9144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/>
            <a:r>
              <a:rPr lang="ru-RU" altLang="ru-RU" sz="1600"/>
              <a:t>2 августа 2007 г. произошла серия сильных землетрясений вблизи западного побережья южной части о. Сахалин. Интенсивность сотрясений вызванных этими событиями в г. Невельск составила </a:t>
            </a:r>
            <a:r>
              <a:rPr lang="en-US" altLang="ru-RU" sz="1600"/>
              <a:t/>
            </a:r>
            <a:br>
              <a:rPr lang="en-US" altLang="ru-RU" sz="1600"/>
            </a:br>
            <a:r>
              <a:rPr lang="ru-RU" altLang="ru-RU" sz="1600"/>
              <a:t>7-8 баллов. Землетрясение вызвало значительные разрушения. В результате два человека погибли и более десятка были ранены. Из 15 тыс. жителей более</a:t>
            </a:r>
            <a:r>
              <a:rPr lang="en-US" altLang="ru-RU" sz="1600"/>
              <a:t> </a:t>
            </a:r>
            <a:r>
              <a:rPr lang="ru-RU" altLang="ru-RU" sz="1600"/>
              <a:t>6 тыс. остались без крова. </a:t>
            </a:r>
          </a:p>
        </p:txBody>
      </p:sp>
      <p:pic>
        <p:nvPicPr>
          <p:cNvPr id="31747" name="Picture 3" descr="3_НЕВ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470025"/>
            <a:ext cx="37433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3_НЕВ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6475" y="1444625"/>
            <a:ext cx="3763963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252538"/>
            <a:ext cx="73914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600200" y="249238"/>
            <a:ext cx="5746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/>
              <a:t> </a:t>
            </a:r>
            <a:r>
              <a:rPr lang="ru-RU" sz="2000" b="1"/>
              <a:t>Поднятие морского дна в г. Невельск, </a:t>
            </a:r>
            <a:br>
              <a:rPr lang="ru-RU" sz="2000" b="1"/>
            </a:br>
            <a:r>
              <a:rPr lang="ru-RU" sz="2000" b="1"/>
              <a:t>вызванное землетрясением 2 августа 2007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pPr indent="0" algn="ctr" eaLnBrk="1" hangingPunct="1">
              <a:buFontTx/>
              <a:buNone/>
            </a:pPr>
            <a:r>
              <a:rPr lang="ru-RU" altLang="ru-RU" b="1" smtClean="0"/>
              <a:t>Сейсмологический мониторинг </a:t>
            </a:r>
            <a:br>
              <a:rPr lang="ru-RU" altLang="ru-RU" b="1" smtClean="0"/>
            </a:br>
            <a:r>
              <a:rPr lang="ru-RU" altLang="ru-RU" b="1" smtClean="0"/>
              <a:t>в Дальневосточном регионе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1" descr="0_DV_контуры_realtim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982663"/>
            <a:ext cx="7543800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0" y="15240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400" b="1">
                <a:cs typeface="Times New Roman" pitchFamily="18" charset="0"/>
              </a:rPr>
              <a:t>Сеть сейсмических станций на Дальнем Востоке РФ </a:t>
            </a:r>
            <a:br>
              <a:rPr lang="ru-RU" altLang="ru-RU" sz="2400" b="1">
                <a:cs typeface="Times New Roman" pitchFamily="18" charset="0"/>
              </a:rPr>
            </a:br>
            <a:r>
              <a:rPr lang="ru-RU" altLang="ru-RU" sz="2400" b="1">
                <a:cs typeface="Times New Roman" pitchFamily="18" charset="0"/>
              </a:rPr>
              <a:t>с расчетными контурами надежной регистрации землетрясений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4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Picture 4" descr="Карта M=3+ масштаб 0"/>
          <p:cNvPicPr>
            <a:picLocks noChangeAspect="1" noChangeArrowheads="1"/>
          </p:cNvPicPr>
          <p:nvPr/>
        </p:nvPicPr>
        <p:blipFill>
          <a:blip r:embed="rId5"/>
          <a:srcRect t="7375"/>
          <a:stretch>
            <a:fillRect/>
          </a:stretch>
        </p:blipFill>
        <p:spPr bwMode="auto">
          <a:xfrm>
            <a:off x="76200" y="1123950"/>
            <a:ext cx="69342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173038"/>
            <a:ext cx="8839200" cy="817562"/>
          </a:xfrm>
        </p:spPr>
        <p:txBody>
          <a:bodyPr/>
          <a:lstStyle/>
          <a:p>
            <a:pPr indent="0" algn="ctr" eaLnBrk="1" hangingPunct="1">
              <a:lnSpc>
                <a:spcPct val="80000"/>
              </a:lnSpc>
              <a:buFontTx/>
              <a:buNone/>
            </a:pPr>
            <a:r>
              <a:rPr lang="ru-RU" altLang="ru-RU" sz="2000" b="1" smtClean="0"/>
              <a:t>Карта эпицентров землетрясений с магнитудой 3.0 и выше </a:t>
            </a:r>
            <a:br>
              <a:rPr lang="ru-RU" altLang="ru-RU" sz="2000" b="1" smtClean="0"/>
            </a:br>
            <a:r>
              <a:rPr lang="ru-RU" altLang="ru-RU" sz="2000" b="1" smtClean="0"/>
              <a:t>в Дальневосточном  регионе (с 2015 г. по настоящее время) </a:t>
            </a:r>
            <a:br>
              <a:rPr lang="ru-RU" altLang="ru-RU" sz="2000" b="1" smtClean="0"/>
            </a:br>
            <a:r>
              <a:rPr lang="ru-RU" altLang="ru-RU" sz="2000" b="1" smtClean="0"/>
              <a:t>по данным РИОЦ «Южно-Сахалинск»</a:t>
            </a:r>
          </a:p>
        </p:txBody>
      </p:sp>
      <p:graphicFrame>
        <p:nvGraphicFramePr>
          <p:cNvPr id="27673" name="Object 2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62600" y="4089400"/>
          <a:ext cx="3581400" cy="2082800"/>
        </p:xfrm>
        <a:graphic>
          <a:graphicData uri="http://schemas.openxmlformats.org/presentationml/2006/ole">
            <p:oleObj spid="_x0000_s27673" name="Диаграмма" r:id="rId6" imgW="6258064" imgH="3581248" progId="Excel.Sheet.8">
              <p:embed/>
            </p:oleObj>
          </a:graphicData>
        </a:graphic>
      </p:graphicFrame>
      <p:sp>
        <p:nvSpPr>
          <p:cNvPr id="27677" name="Text Box 14"/>
          <p:cNvSpPr txBox="1">
            <a:spLocks noChangeArrowheads="1"/>
          </p:cNvSpPr>
          <p:nvPr/>
        </p:nvSpPr>
        <p:spPr bwMode="auto">
          <a:xfrm>
            <a:off x="5486400" y="6094413"/>
            <a:ext cx="3765550" cy="687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300"/>
              <a:t>Динамика роста зарегистрированных </a:t>
            </a:r>
          </a:p>
          <a:p>
            <a:pPr algn="ctr"/>
            <a:r>
              <a:rPr lang="ru-RU" altLang="ru-RU" sz="1300"/>
              <a:t>и обработанных в оперативном режиме землетрясений в РИОЦ «Южно-</a:t>
            </a:r>
            <a:r>
              <a:rPr lang="ru-RU" altLang="ru-RU" sz="1300">
                <a:latin typeface="Arial" charset="0"/>
              </a:rPr>
              <a:t>С</a:t>
            </a:r>
            <a:r>
              <a:rPr lang="ru-RU" altLang="ru-RU" sz="1300"/>
              <a:t>ахалинск»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2438400" y="64770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>
              <a:latin typeface="Tahoma" pitchFamily="34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323850" y="1773238"/>
            <a:ext cx="8496300" cy="311943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30000"/>
              </a:spcBef>
            </a:pPr>
            <a:r>
              <a:rPr lang="ru-RU" sz="3600" b="1">
                <a:solidFill>
                  <a:srgbClr val="990000"/>
                </a:solidFill>
                <a:latin typeface="Tahoma" pitchFamily="34" charset="0"/>
              </a:rPr>
              <a:t>2016 год  </a:t>
            </a:r>
            <a:br>
              <a:rPr lang="ru-RU" sz="3600" b="1">
                <a:solidFill>
                  <a:srgbClr val="990000"/>
                </a:solidFill>
                <a:latin typeface="Tahoma" pitchFamily="34" charset="0"/>
              </a:rPr>
            </a:br>
            <a:r>
              <a:rPr lang="ru-RU" sz="3600" b="1">
                <a:solidFill>
                  <a:srgbClr val="990000"/>
                </a:solidFill>
                <a:latin typeface="Tahoma" pitchFamily="34" charset="0"/>
              </a:rPr>
              <a:t>создание</a:t>
            </a:r>
            <a:r>
              <a:rPr lang="ru-RU" sz="4400" b="1">
                <a:solidFill>
                  <a:srgbClr val="990000"/>
                </a:solidFill>
                <a:latin typeface="Tahoma" pitchFamily="34" charset="0"/>
              </a:rPr>
              <a:t> </a:t>
            </a:r>
            <a:br>
              <a:rPr lang="ru-RU" sz="4400" b="1">
                <a:solidFill>
                  <a:srgbClr val="990000"/>
                </a:solidFill>
                <a:latin typeface="Tahoma" pitchFamily="34" charset="0"/>
              </a:rPr>
            </a:br>
            <a:endParaRPr lang="ru-RU" sz="1600" b="1">
              <a:solidFill>
                <a:srgbClr val="990000"/>
              </a:solidFill>
              <a:latin typeface="Tahoma" pitchFamily="34" charset="0"/>
            </a:endParaRPr>
          </a:p>
          <a:p>
            <a:pPr algn="ctr">
              <a:lnSpc>
                <a:spcPct val="125000"/>
              </a:lnSpc>
              <a:spcBef>
                <a:spcPct val="30000"/>
              </a:spcBef>
            </a:pPr>
            <a:r>
              <a:rPr lang="ru-RU" sz="2800" b="1">
                <a:solidFill>
                  <a:srgbClr val="990000"/>
                </a:solidFill>
                <a:latin typeface="Tahoma" pitchFamily="34" charset="0"/>
              </a:rPr>
              <a:t>Федерального исследовательского центра Единая геофизическая служба  РАН</a:t>
            </a:r>
          </a:p>
        </p:txBody>
      </p:sp>
      <p:pic>
        <p:nvPicPr>
          <p:cNvPr id="18435" name="Picture 4" descr="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6172200"/>
            <a:ext cx="6858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79388" y="2862263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anchor="ctr"/>
          <a:lstStyle/>
          <a:p>
            <a:pPr eaLnBrk="0" hangingPunct="0">
              <a:defRPr/>
            </a:pPr>
            <a:r>
              <a:rPr lang="ru-RU" altLang="ru-RU" sz="2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     </a:t>
            </a:r>
            <a:r>
              <a:rPr lang="ru-RU" altLang="ru-RU" sz="23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Развитие системы сейсмологических, геофизических и геодинамических наблюдений в ХХ</a:t>
            </a:r>
            <a:r>
              <a:rPr lang="en-US" altLang="ru-RU" sz="23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 </a:t>
            </a:r>
            <a:r>
              <a:rPr lang="ru-RU" altLang="ru-RU" sz="23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веке</a:t>
            </a:r>
            <a:r>
              <a:rPr lang="en-US" altLang="ru-RU" sz="23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</a:t>
            </a:r>
            <a:r>
              <a:rPr lang="en-US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en-US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altLang="ru-RU" sz="1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en-US" altLang="ru-RU" sz="1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Создание системы предупреждения о цунами нового поколения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b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altLang="ru-RU" sz="1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en-US" altLang="ru-RU" sz="1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Создание спутникового сегмента для передачи больших объемов сейсмических данных в режиме реального времени</a:t>
            </a:r>
            <a:b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endParaRPr lang="ru-RU" altLang="ru-RU" sz="1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3. Развитие Петропавловского прогностического геодинамического полигона </a:t>
            </a:r>
          </a:p>
          <a:p>
            <a:pPr eaLnBrk="0" hangingPunct="0">
              <a:defRPr/>
            </a:pPr>
            <a:endParaRPr lang="ru-RU" altLang="ru-RU" sz="1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4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Развитие системы геодинамических наблюдений 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endParaRPr lang="ru-RU" alt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(Камчатская, Курильская и Северо-Кавказская региональные сети </a:t>
            </a:r>
            <a:r>
              <a:rPr lang="en-US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GPS</a:t>
            </a: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-наблюдений)</a:t>
            </a:r>
          </a:p>
          <a:p>
            <a:pPr eaLnBrk="0" hangingPunct="0">
              <a:defRPr/>
            </a:pPr>
            <a:endParaRPr lang="ru-RU" altLang="ru-RU" sz="1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5. Развитие системы сейсмологических наблюдений на территории Северного Кавказа</a:t>
            </a:r>
          </a:p>
          <a:p>
            <a:pPr eaLnBrk="0" hangingPunct="0">
              <a:defRPr/>
            </a:pPr>
            <a:endParaRPr lang="ru-RU" altLang="ru-RU" sz="1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6. Создание системы сейсмологических наблюдений на территории Большого Сочи </a:t>
            </a:r>
          </a:p>
          <a:p>
            <a:pPr eaLnBrk="0" hangingPunct="0">
              <a:defRPr/>
            </a:pPr>
            <a:endParaRPr lang="ru-RU" altLang="ru-RU" sz="1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7. Запуск автоматизированной интернет-системы сбора </a:t>
            </a:r>
            <a:b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ru-RU" altLang="ru-RU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и анализа макросейсмической информации в режиме реального времени</a:t>
            </a:r>
            <a:endParaRPr lang="en-US" altLang="ru-RU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31800" y="409575"/>
            <a:ext cx="8332788" cy="4302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Динамика развития сейсмологической сети ФИЦ ЕГС РАН</a:t>
            </a:r>
          </a:p>
        </p:txBody>
      </p:sp>
      <p:pic>
        <p:nvPicPr>
          <p:cNvPr id="44034" name="Picture 3" descr="Кол_во сейсмостанций 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2663"/>
            <a:ext cx="8856662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2275" y="1781175"/>
            <a:ext cx="8686800" cy="495300"/>
          </a:xfrm>
        </p:spPr>
        <p:txBody>
          <a:bodyPr/>
          <a:lstStyle/>
          <a:p>
            <a:pPr>
              <a:lnSpc>
                <a:spcPct val="40000"/>
              </a:lnSpc>
            </a:pPr>
            <a:r>
              <a:rPr lang="ru-RU" altLang="ru-RU" sz="1900" b="1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1900" b="1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1900" b="1" smtClean="0">
                <a:solidFill>
                  <a:srgbClr val="000099"/>
                </a:solidFill>
                <a:cs typeface="Times New Roman" pitchFamily="18" charset="0"/>
              </a:rPr>
              <a:t>Сегмент связи построен </a:t>
            </a:r>
            <a:r>
              <a:rPr lang="ru-RU" altLang="ru-RU" sz="1900" b="1" smtClean="0">
                <a:solidFill>
                  <a:srgbClr val="000099"/>
                </a:solidFill>
              </a:rPr>
              <a:t>на основе сети VSAT, использующей геостационарные спутники «Ямал» и «Экспресс АМ-3</a:t>
            </a:r>
            <a:r>
              <a:rPr lang="ru-RU" altLang="ru-RU" sz="20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r>
              <a:rPr lang="ru-RU" altLang="ru-RU" smtClean="0">
                <a:solidFill>
                  <a:srgbClr val="000099"/>
                </a:solidFill>
              </a:rPr>
              <a:t> </a:t>
            </a:r>
            <a:r>
              <a:rPr lang="ru-RU" altLang="ru-RU" sz="2000" b="1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2000" b="1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000099"/>
                </a:solidFill>
                <a:cs typeface="Times New Roman" pitchFamily="18" charset="0"/>
              </a:rPr>
              <a:t/>
            </a:r>
            <a:br>
              <a:rPr lang="ru-RU" altLang="ru-RU" sz="2000" b="1" smtClean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000099"/>
                </a:solidFill>
                <a:cs typeface="Times New Roman" pitchFamily="18" charset="0"/>
              </a:rPr>
              <a:t>Состав абонентского спутникового терминала:</a:t>
            </a:r>
            <a:r>
              <a:rPr lang="ru-RU" altLang="ru-RU" smtClean="0">
                <a:cs typeface="Times New Roman" pitchFamily="18" charset="0"/>
              </a:rPr>
              <a:t> </a:t>
            </a:r>
          </a:p>
        </p:txBody>
      </p:sp>
      <p:sp>
        <p:nvSpPr>
          <p:cNvPr id="911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2775" y="2474913"/>
            <a:ext cx="8447088" cy="3617912"/>
          </a:xfrm>
        </p:spPr>
        <p:txBody>
          <a:bodyPr/>
          <a:lstStyle/>
          <a:p>
            <a:r>
              <a:rPr lang="ru-RU" altLang="ru-RU" sz="1800" b="1" smtClean="0">
                <a:cs typeface="Times New Roman" pitchFamily="18" charset="0"/>
              </a:rPr>
              <a:t>офсетная приемо-передающая антенна Ku-диапазона диаметром </a:t>
            </a:r>
            <a:br>
              <a:rPr lang="ru-RU" altLang="ru-RU" sz="1800" b="1" smtClean="0">
                <a:cs typeface="Times New Roman" pitchFamily="18" charset="0"/>
              </a:rPr>
            </a:br>
            <a:r>
              <a:rPr lang="ru-RU" altLang="ru-RU" sz="1800" b="1" smtClean="0">
                <a:cs typeface="Times New Roman" pitchFamily="18" charset="0"/>
              </a:rPr>
              <a:t>1,2 или 1, 8 м (с</a:t>
            </a:r>
            <a:r>
              <a:rPr lang="ru-RU" altLang="ru-RU" sz="1800" b="1" smtClean="0"/>
              <a:t> </a:t>
            </a:r>
            <a:r>
              <a:rPr lang="ru-RU" altLang="ru-RU" sz="1800" b="1" smtClean="0">
                <a:cs typeface="Times New Roman" pitchFamily="18" charset="0"/>
              </a:rPr>
              <a:t>основанием для ее крепления на земле в случае отсутствия стандартных возможностей крепления);</a:t>
            </a:r>
          </a:p>
          <a:p>
            <a:r>
              <a:rPr lang="ru-RU" altLang="ru-RU" sz="1800" b="1" smtClean="0">
                <a:cs typeface="Times New Roman" pitchFamily="18" charset="0"/>
              </a:rPr>
              <a:t>трансивер с выходной мощностью не менее 2 Вт;</a:t>
            </a:r>
            <a:endParaRPr lang="ru-RU" altLang="ru-RU" sz="1800" b="1" smtClean="0"/>
          </a:p>
          <a:p>
            <a:r>
              <a:rPr lang="ru-RU" altLang="ru-RU" sz="1800" b="1" smtClean="0">
                <a:cs typeface="Times New Roman" pitchFamily="18" charset="0"/>
              </a:rPr>
              <a:t>спутниковый модем DW7000 </a:t>
            </a:r>
            <a:endParaRPr lang="ru-RU" altLang="ru-RU" sz="1800" b="1" smtClean="0"/>
          </a:p>
          <a:p>
            <a:pPr algn="just"/>
            <a:endParaRPr lang="ru-RU" altLang="ru-RU" sz="1800" b="1" smtClean="0"/>
          </a:p>
          <a:p>
            <a:pPr algn="just"/>
            <a:endParaRPr lang="ru-RU" altLang="ru-RU" sz="2200" smtClean="0"/>
          </a:p>
        </p:txBody>
      </p:sp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1476375" y="4203700"/>
          <a:ext cx="3560763" cy="2393950"/>
        </p:xfrm>
        <a:graphic>
          <a:graphicData uri="http://schemas.openxmlformats.org/presentationml/2006/ole">
            <p:oleObj spid="_x0000_s91140" name="Фотография Photo Editor" r:id="rId4" imgW="6771429" imgH="4552381" progId="">
              <p:embed/>
            </p:oleObj>
          </a:graphicData>
        </a:graphic>
      </p:graphicFrame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5795963" y="4184650"/>
          <a:ext cx="2049462" cy="2390775"/>
        </p:xfrm>
        <a:graphic>
          <a:graphicData uri="http://schemas.openxmlformats.org/presentationml/2006/ole">
            <p:oleObj spid="_x0000_s91141" name="Фотография Photo Editor" r:id="rId5" imgW="5152381" imgH="6009524" progId="">
              <p:embed/>
            </p:oleObj>
          </a:graphicData>
        </a:graphic>
      </p:graphicFrame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54025" y="38100"/>
            <a:ext cx="81946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</a:t>
            </a:r>
            <a:b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высокоскоростного и надежного спутникового сегмента </a:t>
            </a:r>
            <a:b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связи между опорными сейсмостанциями </a:t>
            </a:r>
            <a:b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информационно-обрабатывающими центрами </a:t>
            </a:r>
          </a:p>
        </p:txBody>
      </p:sp>
      <p:pic>
        <p:nvPicPr>
          <p:cNvPr id="91145" name="Picture 5" descr="LOGO GSR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8350" y="6257925"/>
            <a:ext cx="7207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25413" y="301625"/>
            <a:ext cx="8893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Сеть спутниковых терминалов сейсмической сети ФИЦ ЕГС РАН</a:t>
            </a:r>
            <a:b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60 терминалов</a:t>
            </a:r>
          </a:p>
        </p:txBody>
      </p:sp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0" y="172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ru-RU" altLang="ru-RU" sz="2000" b="1"/>
          </a:p>
        </p:txBody>
      </p:sp>
      <p:pic>
        <p:nvPicPr>
          <p:cNvPr id="93187" name="Picture 5" descr="LOGO GS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6257925"/>
            <a:ext cx="7207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188" name="Группа 2"/>
          <p:cNvGrpSpPr>
            <a:grpSpLocks/>
          </p:cNvGrpSpPr>
          <p:nvPr/>
        </p:nvGrpSpPr>
        <p:grpSpPr bwMode="auto">
          <a:xfrm>
            <a:off x="287338" y="1341438"/>
            <a:ext cx="8748712" cy="4772025"/>
            <a:chOff x="287338" y="1341438"/>
            <a:chExt cx="8748712" cy="4772025"/>
          </a:xfrm>
        </p:grpSpPr>
        <p:pic>
          <p:nvPicPr>
            <p:cNvPr id="93189" name="Picture 4" descr="satellite networ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7338" y="1341438"/>
              <a:ext cx="8748712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3149600" y="5805488"/>
              <a:ext cx="1728788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/>
          <p:cNvSpPr>
            <a:spLocks noChangeArrowheads="1"/>
          </p:cNvSpPr>
          <p:nvPr/>
        </p:nvSpPr>
        <p:spPr bwMode="auto">
          <a:xfrm>
            <a:off x="0" y="147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ru-RU" altLang="ru-RU" sz="2000" b="1"/>
          </a:p>
        </p:txBody>
      </p:sp>
      <p:pic>
        <p:nvPicPr>
          <p:cNvPr id="95234" name="Рисунок 0" descr="Пет_по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187450"/>
            <a:ext cx="7704138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809625" y="160338"/>
            <a:ext cx="7581900" cy="8921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1060450" algn="l"/>
                <a:tab pos="2947988" algn="ctr"/>
              </a:tabLst>
              <a:defRPr/>
            </a:pP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Петропавловский </a:t>
            </a:r>
            <a:b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прогностический геодинамический полигон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Прямоугольник 1"/>
          <p:cNvSpPr>
            <a:spLocks noChangeArrowheads="1"/>
          </p:cNvSpPr>
          <p:nvPr/>
        </p:nvSpPr>
        <p:spPr bwMode="auto">
          <a:xfrm>
            <a:off x="611188" y="1268413"/>
            <a:ext cx="79930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b="1">
                <a:solidFill>
                  <a:srgbClr val="003399"/>
                </a:solidFill>
                <a:latin typeface="Arial" charset="0"/>
              </a:rPr>
              <a:t>        Получаемые на полигоне данные используются в практике работы Камчатского филиала Российского экспертного совета по прогнозу землетрясений, оценке сейсмической опасности и риска для составления регулярных прогнозных заключений о развитии сейсмической и вулканической активности в Камчатском крае.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09625" y="160338"/>
            <a:ext cx="7581900" cy="8921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1060450" algn="l"/>
                <a:tab pos="2947988" algn="ctr"/>
              </a:tabLst>
              <a:defRPr/>
            </a:pP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Петропавловский </a:t>
            </a:r>
            <a:b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прогностический геодинамический полигон 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852738"/>
            <a:ext cx="2505075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 descr="LOGO GSR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6091238"/>
            <a:ext cx="9366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415925"/>
            <a:ext cx="7993063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tabLst>
                <a:tab pos="1060450" algn="l"/>
                <a:tab pos="2947988" algn="ctr"/>
              </a:tabLst>
              <a:defRPr/>
            </a:pP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Система геодинамических наблюдений </a:t>
            </a:r>
          </a:p>
        </p:txBody>
      </p:sp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250950"/>
            <a:ext cx="888682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415925"/>
            <a:ext cx="7993063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tabLst>
                <a:tab pos="1060450" algn="l"/>
                <a:tab pos="2947988" algn="ctr"/>
              </a:tabLst>
              <a:defRPr/>
            </a:pPr>
            <a:r>
              <a:rPr lang="ru-RU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Система геодинамических наблюдений </a:t>
            </a:r>
          </a:p>
        </p:txBody>
      </p:sp>
      <p:pic>
        <p:nvPicPr>
          <p:cNvPr id="101378" name="Picture 5"/>
          <p:cNvPicPr>
            <a:picLocks noChangeAspect="1" noChangeArrowheads="1"/>
          </p:cNvPicPr>
          <p:nvPr/>
        </p:nvPicPr>
        <p:blipFill>
          <a:blip r:embed="rId3"/>
          <a:srcRect l="20076" t="11098" r="12607" b="6818"/>
          <a:stretch>
            <a:fillRect/>
          </a:stretch>
        </p:blipFill>
        <p:spPr bwMode="auto">
          <a:xfrm>
            <a:off x="4716463" y="2768600"/>
            <a:ext cx="4106862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13"/>
          <p:cNvPicPr>
            <a:picLocks noChangeAspect="1" noChangeArrowheads="1"/>
          </p:cNvPicPr>
          <p:nvPr/>
        </p:nvPicPr>
        <p:blipFill>
          <a:blip r:embed="rId4"/>
          <a:srcRect l="20076" t="12082" r="12576" b="7574"/>
          <a:stretch>
            <a:fillRect/>
          </a:stretch>
        </p:blipFill>
        <p:spPr bwMode="auto">
          <a:xfrm>
            <a:off x="323850" y="2816225"/>
            <a:ext cx="41052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3"/>
          <p:cNvSpPr txBox="1">
            <a:spLocks noChangeArrowheads="1"/>
          </p:cNvSpPr>
          <p:nvPr/>
        </p:nvSpPr>
        <p:spPr bwMode="auto">
          <a:xfrm>
            <a:off x="773113" y="2276475"/>
            <a:ext cx="33766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>
                <a:solidFill>
                  <a:srgbClr val="003399"/>
                </a:solidFill>
              </a:rPr>
              <a:t>Очаг по сейсмическим  смещениям</a:t>
            </a:r>
          </a:p>
        </p:txBody>
      </p:sp>
      <p:sp>
        <p:nvSpPr>
          <p:cNvPr id="101381" name="TextBox 20"/>
          <p:cNvSpPr txBox="1">
            <a:spLocks noChangeArrowheads="1"/>
          </p:cNvSpPr>
          <p:nvPr/>
        </p:nvSpPr>
        <p:spPr bwMode="auto">
          <a:xfrm>
            <a:off x="5148263" y="2205038"/>
            <a:ext cx="33512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500"/>
              </a:lnSpc>
            </a:pPr>
            <a:r>
              <a:rPr lang="ru-RU" sz="1600" b="1">
                <a:solidFill>
                  <a:srgbClr val="003399"/>
                </a:solidFill>
              </a:rPr>
              <a:t>Очаг по временным рядам постсейсмических смещений</a:t>
            </a:r>
          </a:p>
        </p:txBody>
      </p:sp>
      <p:sp>
        <p:nvSpPr>
          <p:cNvPr id="101382" name="TextBox 2"/>
          <p:cNvSpPr txBox="1">
            <a:spLocks noChangeArrowheads="1"/>
          </p:cNvSpPr>
          <p:nvPr/>
        </p:nvSpPr>
        <p:spPr bwMode="auto">
          <a:xfrm>
            <a:off x="755650" y="1125538"/>
            <a:ext cx="8372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>
                <a:solidFill>
                  <a:srgbClr val="003399"/>
                </a:solidFill>
                <a:latin typeface="Arial" charset="0"/>
              </a:rPr>
              <a:t>1. Определение параметров медленных деформационных процессов, </a:t>
            </a:r>
            <a:br>
              <a:rPr lang="ru-RU" b="1">
                <a:solidFill>
                  <a:srgbClr val="003399"/>
                </a:solidFill>
                <a:latin typeface="Arial" charset="0"/>
              </a:rPr>
            </a:br>
            <a:r>
              <a:rPr lang="ru-RU" b="1">
                <a:solidFill>
                  <a:srgbClr val="003399"/>
                </a:solidFill>
                <a:latin typeface="Arial" charset="0"/>
              </a:rPr>
              <a:t>протекающих в литосфере.</a:t>
            </a:r>
          </a:p>
          <a:p>
            <a:pPr eaLnBrk="0" hangingPunct="0"/>
            <a:r>
              <a:rPr lang="ru-RU" b="1">
                <a:solidFill>
                  <a:srgbClr val="003399"/>
                </a:solidFill>
                <a:latin typeface="Arial" charset="0"/>
              </a:rPr>
              <a:t>2. Изучение очагов крупных сейсмических событий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32038"/>
            <a:ext cx="8229600" cy="1630362"/>
          </a:xfrm>
        </p:spPr>
        <p:txBody>
          <a:bodyPr/>
          <a:lstStyle/>
          <a:p>
            <a:pPr indent="0" algn="ctr" eaLnBrk="1" hangingPunct="1">
              <a:buFontTx/>
              <a:buNone/>
            </a:pPr>
            <a:r>
              <a:rPr lang="en-US" altLang="ru-RU" b="1" smtClean="0"/>
              <a:t>C</a:t>
            </a:r>
            <a:r>
              <a:rPr lang="ru-RU" altLang="ru-RU" b="1" smtClean="0"/>
              <a:t>ейсмическая подсистема </a:t>
            </a:r>
            <a:br>
              <a:rPr lang="ru-RU" altLang="ru-RU" b="1" smtClean="0"/>
            </a:br>
            <a:r>
              <a:rPr lang="ru-RU" altLang="ru-RU" b="1" smtClean="0"/>
              <a:t>Системы предупреждения о цунами </a:t>
            </a:r>
            <a:br>
              <a:rPr lang="ru-RU" altLang="ru-RU" b="1" smtClean="0"/>
            </a:br>
            <a:r>
              <a:rPr lang="ru-RU" altLang="ru-RU" b="1" smtClean="0"/>
              <a:t>на Дальнем Востоке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6" descr="Зарождение_цунами"/>
          <p:cNvPicPr>
            <a:picLocks noChangeAspect="1" noChangeArrowheads="1"/>
          </p:cNvPicPr>
          <p:nvPr/>
        </p:nvPicPr>
        <p:blipFill>
          <a:blip r:embed="rId4"/>
          <a:srcRect l="48119"/>
          <a:stretch>
            <a:fillRect/>
          </a:stretch>
        </p:blipFill>
        <p:spPr bwMode="auto">
          <a:xfrm>
            <a:off x="304800" y="1447800"/>
            <a:ext cx="47244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-11113" y="484188"/>
            <a:ext cx="9144001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60000">
              <a:spcBef>
                <a:spcPts val="1800"/>
              </a:spcBef>
              <a:defRPr/>
            </a:pPr>
            <a:r>
              <a:rPr lang="ru-RU" altLang="ru-RU" spc="-20" dirty="0" smtClean="0">
                <a:cs typeface="Arial" panose="020B0604020202020204" pitchFamily="34" charset="0"/>
              </a:rPr>
              <a:t>Причина </a:t>
            </a:r>
            <a:r>
              <a:rPr lang="ru-RU" altLang="ru-RU" spc="-20" dirty="0">
                <a:cs typeface="Arial" panose="020B0604020202020204" pitchFamily="34" charset="0"/>
              </a:rPr>
              <a:t>возникновения цунами: колебания морского дна при подводном </a:t>
            </a:r>
            <a:r>
              <a:rPr lang="ru-RU" altLang="ru-RU" spc="-20" dirty="0" smtClean="0">
                <a:cs typeface="Arial" panose="020B0604020202020204" pitchFamily="34" charset="0"/>
              </a:rPr>
              <a:t>землетрясе-нии</a:t>
            </a:r>
            <a:r>
              <a:rPr lang="ru-RU" altLang="ru-RU" spc="-20" dirty="0">
                <a:cs typeface="Arial" panose="020B0604020202020204" pitchFamily="34" charset="0"/>
              </a:rPr>
              <a:t>. </a:t>
            </a:r>
            <a:r>
              <a:rPr lang="ru-RU" altLang="ru-RU" spc="-20" dirty="0" smtClean="0">
                <a:cs typeface="Arial" panose="020B0604020202020204" pitchFamily="34" charset="0"/>
              </a:rPr>
              <a:t>Амплитуда </a:t>
            </a:r>
            <a:r>
              <a:rPr lang="ru-RU" altLang="ru-RU" spc="-20" dirty="0">
                <a:cs typeface="Arial" panose="020B0604020202020204" pitchFamily="34" charset="0"/>
              </a:rPr>
              <a:t>в открытом океане </a:t>
            </a:r>
            <a:r>
              <a:rPr lang="ru-RU" altLang="ru-RU" spc="-20" dirty="0" smtClean="0">
                <a:cs typeface="Arial" panose="020B0604020202020204" pitchFamily="34" charset="0"/>
              </a:rPr>
              <a:t>– 1–2 </a:t>
            </a:r>
            <a:r>
              <a:rPr lang="ru-RU" altLang="ru-RU" spc="-20" dirty="0">
                <a:cs typeface="Arial" panose="020B0604020202020204" pitchFamily="34" charset="0"/>
              </a:rPr>
              <a:t>м, периоды – 10–40 мин, длины волн – 100–400 </a:t>
            </a:r>
            <a:r>
              <a:rPr lang="ru-RU" altLang="ru-RU" spc="-20" dirty="0" smtClean="0">
                <a:cs typeface="Arial" panose="020B0604020202020204" pitchFamily="34" charset="0"/>
              </a:rPr>
              <a:t>км</a:t>
            </a:r>
            <a:r>
              <a:rPr lang="ru-RU" altLang="ru-RU" dirty="0" smtClean="0">
                <a:cs typeface="Arial" panose="020B0604020202020204" pitchFamily="34" charset="0"/>
              </a:rPr>
              <a:t>.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105476" name="Rectangle 5"/>
          <p:cNvSpPr>
            <a:spLocks noChangeArrowheads="1"/>
          </p:cNvSpPr>
          <p:nvPr/>
        </p:nvSpPr>
        <p:spPr bwMode="auto">
          <a:xfrm>
            <a:off x="0" y="4213225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algn="ctr">
              <a:lnSpc>
                <a:spcPct val="80000"/>
              </a:lnSpc>
              <a:spcBef>
                <a:spcPct val="20000"/>
              </a:spcBef>
            </a:pPr>
            <a:r>
              <a:rPr lang="ru-RU" altLang="ru-RU"/>
              <a:t>В 12 трансокеанских цунами, произошедших в Мировом океане </a:t>
            </a:r>
            <a:br>
              <a:rPr lang="ru-RU" altLang="ru-RU"/>
            </a:br>
            <a:r>
              <a:rPr lang="ru-RU" altLang="ru-RU"/>
              <a:t>в</a:t>
            </a:r>
            <a:r>
              <a:rPr lang="en-US" altLang="ru-RU"/>
              <a:t> </a:t>
            </a:r>
            <a:r>
              <a:rPr lang="ru-RU" altLang="ru-RU"/>
              <a:t>течение последних 250 лет, погибло около 390 тыс. человек: </a:t>
            </a:r>
            <a:endParaRPr lang="en-US" altLang="ru-RU"/>
          </a:p>
          <a:p>
            <a:pPr marL="342900" algn="ctr">
              <a:lnSpc>
                <a:spcPct val="80000"/>
              </a:lnSpc>
              <a:spcBef>
                <a:spcPct val="20000"/>
              </a:spcBef>
            </a:pPr>
            <a:r>
              <a:rPr lang="en-US" altLang="ru-RU"/>
              <a:t>24 </a:t>
            </a:r>
            <a:r>
              <a:rPr lang="ru-RU" altLang="ru-RU"/>
              <a:t>декабря 2004 г. - 280 тыс. погибших </a:t>
            </a:r>
          </a:p>
          <a:p>
            <a:pPr marL="342900" algn="ctr">
              <a:lnSpc>
                <a:spcPct val="80000"/>
              </a:lnSpc>
              <a:spcBef>
                <a:spcPct val="20000"/>
              </a:spcBef>
            </a:pPr>
            <a:r>
              <a:rPr lang="ru-RU" altLang="ru-RU"/>
              <a:t>11 марта 2011 г. - более 20 тыс. погибших</a:t>
            </a:r>
          </a:p>
          <a:p>
            <a:pPr marL="342900" algn="ctr">
              <a:lnSpc>
                <a:spcPct val="80000"/>
              </a:lnSpc>
              <a:spcBef>
                <a:spcPct val="20000"/>
              </a:spcBef>
            </a:pPr>
            <a:endParaRPr lang="ru-RU" altLang="ru-RU"/>
          </a:p>
          <a:p>
            <a:pPr marL="342900">
              <a:lnSpc>
                <a:spcPct val="80000"/>
              </a:lnSpc>
              <a:spcBef>
                <a:spcPct val="20000"/>
              </a:spcBef>
            </a:pPr>
            <a:r>
              <a:rPr lang="ru-RU" altLang="ru-RU"/>
              <a:t>Вывод: нарастание риска тяжелых последствий цунами с течением времени, </a:t>
            </a:r>
            <a:r>
              <a:rPr lang="ru-RU" altLang="ru-RU">
                <a:latin typeface="Arial" charset="0"/>
              </a:rPr>
              <a:t/>
            </a:r>
            <a:br>
              <a:rPr lang="ru-RU" altLang="ru-RU">
                <a:latin typeface="Arial" charset="0"/>
              </a:rPr>
            </a:br>
            <a:r>
              <a:rPr lang="ru-RU" altLang="ru-RU"/>
              <a:t>как следствие непрерывного роста плотности населения в прибрежной зоне и хозяйственного освоения побережья.</a:t>
            </a:r>
          </a:p>
        </p:txBody>
      </p:sp>
      <p:sp>
        <p:nvSpPr>
          <p:cNvPr id="105477" name="Rectangle 6"/>
          <p:cNvSpPr>
            <a:spLocks noChangeArrowheads="1"/>
          </p:cNvSpPr>
          <p:nvPr/>
        </p:nvSpPr>
        <p:spPr bwMode="auto">
          <a:xfrm>
            <a:off x="5029200" y="2100263"/>
            <a:ext cx="4114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i="1"/>
              <a:t>Скорость волн  при подходе к берегу уменьшается и, соответственно, возрастает высота волны (от глубокого океана 4000 м к шельфу 40 м примерно в 10 раз).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964612" cy="1143000"/>
          </a:xfrm>
        </p:spPr>
        <p:txBody>
          <a:bodyPr/>
          <a:lstStyle/>
          <a:p>
            <a:pPr>
              <a:spcBef>
                <a:spcPct val="35000"/>
              </a:spcBef>
              <a:spcAft>
                <a:spcPct val="30000"/>
              </a:spcAft>
            </a:pPr>
            <a:r>
              <a:rPr lang="ru-RU" sz="3200" b="1" smtClean="0">
                <a:solidFill>
                  <a:srgbClr val="0000FF"/>
                </a:solidFill>
                <a:latin typeface="Tahoma" pitchFamily="34" charset="0"/>
              </a:rPr>
              <a:t>Сейсмическая сеть ФИЦ ЕГС РАН</a:t>
            </a:r>
            <a:r>
              <a:rPr lang="ru-RU" sz="2000" b="1" smtClean="0">
                <a:solidFill>
                  <a:srgbClr val="0000FF"/>
                </a:solidFill>
                <a:latin typeface="Tahoma" pitchFamily="34" charset="0"/>
              </a:rPr>
              <a:t/>
            </a:r>
            <a:br>
              <a:rPr lang="ru-RU" sz="2000" b="1" smtClean="0">
                <a:solidFill>
                  <a:srgbClr val="0000FF"/>
                </a:solidFill>
                <a:latin typeface="Tahoma" pitchFamily="34" charset="0"/>
              </a:rPr>
            </a:br>
            <a:r>
              <a:rPr lang="ru-RU" sz="1900" b="1" smtClean="0">
                <a:latin typeface="Tahoma" pitchFamily="34" charset="0"/>
              </a:rPr>
              <a:t>включает более 340 станций и обеспечивает три уровня сейсмического мониторинга территории России и прилегающих областей: телесейсмический, региональный и локальный</a:t>
            </a:r>
            <a:endParaRPr lang="en-US" sz="1900" b="1" smtClean="0">
              <a:latin typeface="Tahoma" pitchFamily="34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4176713" cy="4568825"/>
          </a:xfrm>
        </p:spPr>
        <p:txBody>
          <a:bodyPr/>
          <a:lstStyle/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Центральное отделение с  Главным Информационно-обрабатывающим центром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</a:t>
            </a:r>
            <a:r>
              <a:rPr lang="ru-RU" sz="1500" b="1" smtClean="0">
                <a:solidFill>
                  <a:schemeClr val="tx2"/>
                </a:solidFill>
              </a:rPr>
              <a:t>расположено в г. Обнинск, </a:t>
            </a:r>
            <a:br>
              <a:rPr lang="ru-RU" sz="1500" b="1" smtClean="0">
                <a:solidFill>
                  <a:schemeClr val="tx2"/>
                </a:solidFill>
              </a:rPr>
            </a:br>
            <a:r>
              <a:rPr lang="ru-RU" sz="1500" b="1" smtClean="0">
                <a:solidFill>
                  <a:schemeClr val="tx2"/>
                </a:solidFill>
              </a:rPr>
              <a:t>     сеть включает </a:t>
            </a:r>
            <a:r>
              <a:rPr lang="en-US" sz="1500" b="1" smtClean="0">
                <a:solidFill>
                  <a:schemeClr val="tx2"/>
                </a:solidFill>
              </a:rPr>
              <a:t>4</a:t>
            </a:r>
            <a:r>
              <a:rPr lang="ru-RU" sz="1500" b="1" smtClean="0">
                <a:solidFill>
                  <a:schemeClr val="tx2"/>
                </a:solidFill>
              </a:rPr>
              <a:t>1 станцию </a:t>
            </a:r>
            <a:endParaRPr lang="en-US" sz="1500" b="1" smtClean="0">
              <a:solidFill>
                <a:schemeClr val="tx2"/>
              </a:solidFill>
            </a:endParaRP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Алтае-Саянский филиал</a:t>
            </a:r>
            <a:r>
              <a:rPr lang="ru-RU" sz="1500" b="1" smtClean="0">
                <a:solidFill>
                  <a:srgbClr val="0000FF"/>
                </a:solidFill>
              </a:rPr>
              <a:t>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</a:t>
            </a:r>
            <a:r>
              <a:rPr lang="ru-RU" sz="1500" b="1" smtClean="0">
                <a:solidFill>
                  <a:schemeClr val="tx2"/>
                </a:solidFill>
              </a:rPr>
              <a:t>ИОЦ расположен в г. Новосибирск,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chemeClr val="tx2"/>
                </a:solidFill>
              </a:rPr>
              <a:t>     сеть включает 61 станцию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Байкальской филиал</a:t>
            </a:r>
            <a:r>
              <a:rPr lang="ru-RU" sz="1500" b="1" smtClean="0">
                <a:solidFill>
                  <a:srgbClr val="0000FF"/>
                </a:solidFill>
              </a:rPr>
              <a:t>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 </a:t>
            </a:r>
            <a:r>
              <a:rPr lang="ru-RU" sz="1500" b="1" smtClean="0">
                <a:solidFill>
                  <a:schemeClr val="tx2"/>
                </a:solidFill>
              </a:rPr>
              <a:t>ИОЦ расположен в г. Иркутск,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chemeClr val="tx2"/>
                </a:solidFill>
              </a:rPr>
              <a:t>     сеть включает 23 станции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Бурятский филиал</a:t>
            </a:r>
            <a:r>
              <a:rPr lang="ru-RU" sz="1500" b="1" smtClean="0">
                <a:solidFill>
                  <a:srgbClr val="0000FF"/>
                </a:solidFill>
              </a:rPr>
              <a:t>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 </a:t>
            </a:r>
            <a:r>
              <a:rPr lang="ru-RU" sz="1500" b="1" smtClean="0">
                <a:solidFill>
                  <a:schemeClr val="tx2"/>
                </a:solidFill>
              </a:rPr>
              <a:t>ИОЦ расположен в г. Улан-Удэ,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chemeClr val="tx2"/>
                </a:solidFill>
              </a:rPr>
              <a:t>     сеть включает 8 станций</a:t>
            </a:r>
          </a:p>
          <a:p>
            <a:pPr marL="271463" indent="-271463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Дагестанской филиал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 </a:t>
            </a:r>
            <a:r>
              <a:rPr lang="ru-RU" sz="1500" b="1" smtClean="0">
                <a:solidFill>
                  <a:schemeClr val="tx2"/>
                </a:solidFill>
              </a:rPr>
              <a:t>ИОЦ расположен в г. Махачкала, 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chemeClr val="tx2"/>
                </a:solidFill>
              </a:rPr>
              <a:t>     сеть включает 1</a:t>
            </a:r>
            <a:r>
              <a:rPr lang="en-US" sz="1500" b="1" smtClean="0">
                <a:solidFill>
                  <a:schemeClr val="tx2"/>
                </a:solidFill>
              </a:rPr>
              <a:t>7</a:t>
            </a:r>
            <a:r>
              <a:rPr lang="ru-RU" sz="1500" b="1" smtClean="0">
                <a:solidFill>
                  <a:schemeClr val="tx2"/>
                </a:solidFill>
              </a:rPr>
              <a:t> станций</a:t>
            </a:r>
          </a:p>
          <a:p>
            <a:pPr marL="271463" indent="-271463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Камчатской филиал</a:t>
            </a:r>
          </a:p>
          <a:p>
            <a:pPr marL="271463" indent="-271463">
              <a:lnSpc>
                <a:spcPct val="80000"/>
              </a:lnSpc>
              <a:buFontTx/>
              <a:buNone/>
            </a:pPr>
            <a:r>
              <a:rPr lang="ru-RU" sz="1500" b="1" smtClean="0">
                <a:solidFill>
                  <a:srgbClr val="990000"/>
                </a:solidFill>
              </a:rPr>
              <a:t>     </a:t>
            </a:r>
            <a:r>
              <a:rPr lang="ru-RU" sz="1500" b="1" smtClean="0">
                <a:solidFill>
                  <a:schemeClr val="tx2"/>
                </a:solidFill>
              </a:rPr>
              <a:t>ИОЦ расположен в </a:t>
            </a:r>
            <a:br>
              <a:rPr lang="ru-RU" sz="1500" b="1" smtClean="0">
                <a:solidFill>
                  <a:schemeClr val="tx2"/>
                </a:solidFill>
              </a:rPr>
            </a:br>
            <a:r>
              <a:rPr lang="ru-RU" sz="1500" b="1" smtClean="0">
                <a:solidFill>
                  <a:schemeClr val="tx2"/>
                </a:solidFill>
              </a:rPr>
              <a:t>г. Петропавловск-Камчатский, </a:t>
            </a:r>
            <a:br>
              <a:rPr lang="ru-RU" sz="1500" b="1" smtClean="0">
                <a:solidFill>
                  <a:schemeClr val="tx2"/>
                </a:solidFill>
              </a:rPr>
            </a:br>
            <a:r>
              <a:rPr lang="ru-RU" sz="1500" b="1" smtClean="0">
                <a:solidFill>
                  <a:schemeClr val="tx2"/>
                </a:solidFill>
              </a:rPr>
              <a:t>сеть включает 35 станций</a:t>
            </a:r>
            <a:endParaRPr lang="en-US" sz="1500" b="1" smtClean="0">
              <a:solidFill>
                <a:schemeClr val="tx2"/>
              </a:solidFill>
            </a:endParaRPr>
          </a:p>
          <a:p>
            <a:pPr marL="271463" indent="-271463">
              <a:lnSpc>
                <a:spcPct val="80000"/>
              </a:lnSpc>
              <a:buFontTx/>
              <a:buNone/>
            </a:pPr>
            <a:endParaRPr lang="ru-RU" sz="1500" b="1" smtClean="0">
              <a:solidFill>
                <a:schemeClr val="tx2"/>
              </a:solidFill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643438" y="1771650"/>
            <a:ext cx="4105275" cy="4643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Кольский филиал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     </a:t>
            </a:r>
            <a:r>
              <a:rPr lang="ru-RU" sz="1500" b="1">
                <a:solidFill>
                  <a:schemeClr val="tx2"/>
                </a:solidFill>
                <a:latin typeface="Arial" charset="0"/>
              </a:rPr>
              <a:t>ИОЦ расположен в г. Апатиты,</a:t>
            </a:r>
          </a:p>
          <a:p>
            <a:pPr marL="271463" indent="-271463" eaLnBrk="0" hangingPunct="0"/>
            <a:r>
              <a:rPr lang="ru-RU" sz="1500" b="1">
                <a:solidFill>
                  <a:schemeClr val="tx2"/>
                </a:solidFill>
                <a:latin typeface="Arial" charset="0"/>
              </a:rPr>
              <a:t>     сеть включает 5 станций 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Магаданской филиал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     </a:t>
            </a:r>
            <a:r>
              <a:rPr lang="ru-RU" sz="1500" b="1">
                <a:solidFill>
                  <a:schemeClr val="tx2"/>
                </a:solidFill>
                <a:latin typeface="Arial" charset="0"/>
              </a:rPr>
              <a:t>ИОЦ расположен в г. Магадан,                 </a:t>
            </a:r>
          </a:p>
          <a:p>
            <a:pPr marL="271463" indent="-271463" eaLnBrk="0" hangingPunct="0"/>
            <a:r>
              <a:rPr lang="ru-RU" sz="1500" b="1">
                <a:solidFill>
                  <a:schemeClr val="tx2"/>
                </a:solidFill>
                <a:latin typeface="Arial" charset="0"/>
              </a:rPr>
              <a:t>     сеть включает 14 станций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Сахалинской филиал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     </a:t>
            </a:r>
            <a:r>
              <a:rPr lang="ru-RU" sz="1500" b="1">
                <a:solidFill>
                  <a:schemeClr val="tx2"/>
                </a:solidFill>
                <a:latin typeface="Arial" charset="0"/>
              </a:rPr>
              <a:t>ИОЦ расположен в г. Южно- </a:t>
            </a:r>
          </a:p>
          <a:p>
            <a:pPr marL="271463" indent="-271463" eaLnBrk="0" hangingPunct="0"/>
            <a:r>
              <a:rPr lang="ru-RU" sz="1500" b="1">
                <a:solidFill>
                  <a:schemeClr val="tx2"/>
                </a:solidFill>
                <a:latin typeface="Arial" charset="0"/>
              </a:rPr>
              <a:t>     Сахалинск, сеть включает </a:t>
            </a:r>
            <a:br>
              <a:rPr lang="ru-RU" sz="1500" b="1">
                <a:solidFill>
                  <a:schemeClr val="tx2"/>
                </a:solidFill>
                <a:latin typeface="Arial" charset="0"/>
              </a:rPr>
            </a:br>
            <a:r>
              <a:rPr lang="ru-RU" sz="1500" b="1">
                <a:solidFill>
                  <a:schemeClr val="tx2"/>
                </a:solidFill>
                <a:latin typeface="Arial" charset="0"/>
              </a:rPr>
              <a:t>     15 станций </a:t>
            </a: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Сейсмологический филиал </a:t>
            </a:r>
          </a:p>
          <a:p>
            <a:pPr marL="271463" indent="-271463" eaLnBrk="0" hangingPunct="0"/>
            <a:r>
              <a:rPr lang="ru-RU" sz="1500" b="1">
                <a:solidFill>
                  <a:schemeClr val="tx2"/>
                </a:solidFill>
                <a:latin typeface="Arial" charset="0"/>
              </a:rPr>
              <a:t>     ИОЦ расположен в </a:t>
            </a:r>
            <a:br>
              <a:rPr lang="ru-RU" sz="1500" b="1">
                <a:solidFill>
                  <a:schemeClr val="tx2"/>
                </a:solidFill>
                <a:latin typeface="Arial" charset="0"/>
              </a:rPr>
            </a:br>
            <a:r>
              <a:rPr lang="ru-RU" sz="1500" b="1">
                <a:solidFill>
                  <a:schemeClr val="tx2"/>
                </a:solidFill>
                <a:latin typeface="Arial" charset="0"/>
              </a:rPr>
              <a:t>     г. Новосибирск, сеть включает </a:t>
            </a:r>
            <a:br>
              <a:rPr lang="ru-RU" sz="1500" b="1">
                <a:solidFill>
                  <a:schemeClr val="tx2"/>
                </a:solidFill>
                <a:latin typeface="Arial" charset="0"/>
              </a:rPr>
            </a:br>
            <a:r>
              <a:rPr lang="ru-RU" sz="1500" b="1">
                <a:solidFill>
                  <a:schemeClr val="tx2"/>
                </a:solidFill>
                <a:latin typeface="Arial" charset="0"/>
              </a:rPr>
              <a:t>     15 станций</a:t>
            </a:r>
            <a:endParaRPr lang="ru-RU" sz="1500" b="1">
              <a:solidFill>
                <a:srgbClr val="990000"/>
              </a:solidFill>
              <a:latin typeface="Arial" charset="0"/>
            </a:endParaRPr>
          </a:p>
          <a:p>
            <a:pPr marL="271463" indent="-271463" eaLnBrk="0" hangingPunct="0"/>
            <a:r>
              <a:rPr lang="ru-RU" sz="1500" b="1">
                <a:solidFill>
                  <a:srgbClr val="990000"/>
                </a:solidFill>
                <a:latin typeface="Arial" charset="0"/>
              </a:rPr>
              <a:t>Северо-Осетинской филиал</a:t>
            </a:r>
          </a:p>
          <a:p>
            <a:pPr marL="271463" indent="-271463" eaLnBrk="0" hangingPunct="0">
              <a:lnSpc>
                <a:spcPct val="90000"/>
              </a:lnSpc>
            </a:pPr>
            <a:r>
              <a:rPr lang="ru-RU" sz="1500" b="1">
                <a:solidFill>
                  <a:srgbClr val="990000"/>
                </a:solidFill>
                <a:latin typeface="Arial" charset="0"/>
              </a:rPr>
              <a:t>    </a:t>
            </a:r>
            <a:r>
              <a:rPr lang="ru-RU" sz="1500" b="1">
                <a:solidFill>
                  <a:schemeClr val="tx2"/>
                </a:solidFill>
                <a:latin typeface="Arial" charset="0"/>
              </a:rPr>
              <a:t>ИОЦ расположен в г. Владикавказ, сеть включает 12 станций </a:t>
            </a:r>
            <a:endParaRPr lang="en-US" sz="1500" b="1">
              <a:solidFill>
                <a:schemeClr val="tx2"/>
              </a:solidFill>
              <a:latin typeface="Arial" charset="0"/>
            </a:endParaRPr>
          </a:p>
          <a:p>
            <a:pPr marL="271463" indent="-271463">
              <a:lnSpc>
                <a:spcPct val="80000"/>
              </a:lnSpc>
              <a:spcBef>
                <a:spcPct val="25000"/>
              </a:spcBef>
            </a:pPr>
            <a:r>
              <a:rPr lang="ru-RU" sz="1500" b="1">
                <a:solidFill>
                  <a:srgbClr val="990000"/>
                </a:solidFill>
                <a:latin typeface="Arial" charset="0"/>
              </a:rPr>
              <a:t>Якутский филиал</a:t>
            </a:r>
            <a:r>
              <a:rPr lang="ru-RU" sz="1500" b="1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marL="271463" indent="-271463">
              <a:lnSpc>
                <a:spcPct val="90000"/>
              </a:lnSpc>
              <a:spcBef>
                <a:spcPct val="25000"/>
              </a:spcBef>
            </a:pPr>
            <a:r>
              <a:rPr lang="ru-RU" sz="1500" b="1">
                <a:solidFill>
                  <a:srgbClr val="990000"/>
                </a:solidFill>
                <a:latin typeface="Arial" charset="0"/>
              </a:rPr>
              <a:t>     </a:t>
            </a:r>
            <a:r>
              <a:rPr lang="ru-RU" sz="1500" b="1">
                <a:solidFill>
                  <a:schemeClr val="tx2"/>
                </a:solidFill>
                <a:latin typeface="Arial" charset="0"/>
              </a:rPr>
              <a:t>ИОЦ расположен в г. Якутск, </a:t>
            </a:r>
            <a:br>
              <a:rPr lang="ru-RU" sz="1500" b="1">
                <a:solidFill>
                  <a:schemeClr val="tx2"/>
                </a:solidFill>
                <a:latin typeface="Arial" charset="0"/>
              </a:rPr>
            </a:br>
            <a:r>
              <a:rPr lang="ru-RU" sz="1500" b="1">
                <a:solidFill>
                  <a:schemeClr val="tx2"/>
                </a:solidFill>
                <a:latin typeface="Arial" charset="0"/>
              </a:rPr>
              <a:t>сеть включает 19 станций</a:t>
            </a:r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4356100" y="1628775"/>
            <a:ext cx="0" cy="5040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61" name="Picture 6" descr="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6149975"/>
            <a:ext cx="6858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174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300163" y="258763"/>
            <a:ext cx="65674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40000"/>
              </a:spcBef>
              <a:defRPr/>
            </a:pP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Сеть станций сейсмической подсистемы </a:t>
            </a:r>
            <a:b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Системы предупреждения о цунами </a:t>
            </a:r>
            <a:b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7523" name="Group 4"/>
          <p:cNvGrpSpPr>
            <a:grpSpLocks/>
          </p:cNvGrpSpPr>
          <p:nvPr/>
        </p:nvGrpSpPr>
        <p:grpSpPr bwMode="auto">
          <a:xfrm>
            <a:off x="468313" y="1484313"/>
            <a:ext cx="8208962" cy="5113337"/>
            <a:chOff x="431" y="1068"/>
            <a:chExt cx="4944" cy="2952"/>
          </a:xfrm>
        </p:grpSpPr>
        <p:pic>
          <p:nvPicPr>
            <p:cNvPr id="10752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" y="1068"/>
              <a:ext cx="4944" cy="2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527" name="Oval 6"/>
            <p:cNvSpPr>
              <a:spLocks noChangeArrowheads="1"/>
            </p:cNvSpPr>
            <p:nvPr/>
          </p:nvSpPr>
          <p:spPr bwMode="auto">
            <a:xfrm>
              <a:off x="1008" y="2897"/>
              <a:ext cx="227" cy="22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ru-RU" altLang="ru-RU" sz="2000" b="1"/>
            </a:p>
          </p:txBody>
        </p:sp>
        <p:sp>
          <p:nvSpPr>
            <p:cNvPr id="107528" name="Oval 7"/>
            <p:cNvSpPr>
              <a:spLocks noChangeArrowheads="1"/>
            </p:cNvSpPr>
            <p:nvPr/>
          </p:nvSpPr>
          <p:spPr bwMode="auto">
            <a:xfrm>
              <a:off x="1927" y="2727"/>
              <a:ext cx="227" cy="22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ru-RU" altLang="ru-RU" sz="2000" b="1"/>
            </a:p>
          </p:txBody>
        </p:sp>
        <p:sp>
          <p:nvSpPr>
            <p:cNvPr id="107529" name="Oval 8"/>
            <p:cNvSpPr>
              <a:spLocks noChangeArrowheads="1"/>
            </p:cNvSpPr>
            <p:nvPr/>
          </p:nvSpPr>
          <p:spPr bwMode="auto">
            <a:xfrm>
              <a:off x="3098" y="2273"/>
              <a:ext cx="227" cy="22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ru-RU" altLang="ru-RU" sz="2000" b="1"/>
            </a:p>
          </p:txBody>
        </p:sp>
      </p:grp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6867525" y="5300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7524750" y="5516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1460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ru-RU" altLang="ru-RU" sz="2000" b="1"/>
          </a:p>
        </p:txBody>
      </p:sp>
      <p:pic>
        <p:nvPicPr>
          <p:cNvPr id="108546" name="Picture 3" descr="сахалин_s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333375"/>
            <a:ext cx="5151438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435600" y="619125"/>
            <a:ext cx="3708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altLang="ru-RU" sz="400" b="1" i="1">
                <a:cs typeface="Times New Roman" pitchFamily="18" charset="0"/>
              </a:rPr>
              <a:t> </a:t>
            </a:r>
            <a:endParaRPr lang="ru-RU" altLang="ru-RU" sz="900"/>
          </a:p>
          <a:p>
            <a:pPr algn="ctr" eaLnBrk="0" hangingPunct="0">
              <a:defRPr/>
            </a:pP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Локальная группа </a:t>
            </a:r>
            <a:b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опорной широкополосной сейсмостанции </a:t>
            </a:r>
            <a:b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«Южно-Сахалинск» </a:t>
            </a:r>
          </a:p>
        </p:txBody>
      </p:sp>
      <p:pic>
        <p:nvPicPr>
          <p:cNvPr id="108548" name="Picture 5" descr="LOGO GS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6091238"/>
            <a:ext cx="9366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D:\Danila\Work\Конференции\2011-08-23 Камчатка JKASP\Sesmic Observation TWS\Презентация\Petr_group_E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25" y="1079500"/>
            <a:ext cx="3811588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D:\Danila\Work\Конференции\2011-08-23 Камчатка JKASP\Sesmic Observation TWS\Презентация\Sah_grou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25" y="1079500"/>
            <a:ext cx="3667125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Box 5"/>
          <p:cNvSpPr txBox="1">
            <a:spLocks noChangeArrowheads="1"/>
          </p:cNvSpPr>
          <p:nvPr/>
        </p:nvSpPr>
        <p:spPr bwMode="auto">
          <a:xfrm>
            <a:off x="585788" y="6124575"/>
            <a:ext cx="38338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i="1"/>
              <a:t>Сеть акселерометров на Южной Камчатке и Северных Курилах</a:t>
            </a:r>
          </a:p>
        </p:txBody>
      </p:sp>
      <p:sp>
        <p:nvSpPr>
          <p:cNvPr id="109573" name="TextBox 9"/>
          <p:cNvSpPr txBox="1">
            <a:spLocks noChangeArrowheads="1"/>
          </p:cNvSpPr>
          <p:nvPr/>
        </p:nvSpPr>
        <p:spPr bwMode="auto">
          <a:xfrm>
            <a:off x="0" y="71438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latin typeface="Arial" charset="0"/>
              </a:rPr>
              <a:t>Сейсмическая подс</a:t>
            </a:r>
            <a:r>
              <a:rPr lang="ru-RU" altLang="ru-RU" sz="2000" b="1"/>
              <a:t>истема </a:t>
            </a:r>
            <a:r>
              <a:rPr lang="ru-RU" altLang="ru-RU" sz="2000" b="1">
                <a:latin typeface="Arial" charset="0"/>
              </a:rPr>
              <a:t/>
            </a:r>
            <a:br>
              <a:rPr lang="ru-RU" altLang="ru-RU" sz="2000" b="1">
                <a:latin typeface="Arial" charset="0"/>
              </a:rPr>
            </a:br>
            <a:r>
              <a:rPr lang="ru-RU" altLang="ru-RU" sz="2000" b="1"/>
              <a:t>С</a:t>
            </a:r>
            <a:r>
              <a:rPr lang="ru-RU" altLang="ru-RU" sz="2000" b="1">
                <a:latin typeface="Arial" charset="0"/>
              </a:rPr>
              <a:t>истемы </a:t>
            </a:r>
            <a:r>
              <a:rPr lang="ru-RU" altLang="ru-RU" sz="2000" b="1"/>
              <a:t>предупреждения о цунами </a:t>
            </a:r>
            <a:r>
              <a:rPr lang="ru-RU" altLang="ru-RU" sz="2000" b="1">
                <a:latin typeface="Arial" charset="0"/>
              </a:rPr>
              <a:t>(СПЦ) </a:t>
            </a:r>
            <a:r>
              <a:rPr lang="ru-RU" altLang="ru-RU" sz="2000" b="1"/>
              <a:t>нового поколения: </a:t>
            </a:r>
            <a:r>
              <a:rPr lang="ru-RU" altLang="ru-RU" sz="2000" b="1">
                <a:latin typeface="Arial" charset="0"/>
              </a:rPr>
              <a:t/>
            </a:r>
            <a:br>
              <a:rPr lang="ru-RU" altLang="ru-RU" sz="2000" b="1">
                <a:latin typeface="Arial" charset="0"/>
              </a:rPr>
            </a:br>
            <a:r>
              <a:rPr lang="ru-RU" altLang="ru-RU" sz="2000" b="1"/>
              <a:t>станции сильных движений</a:t>
            </a:r>
          </a:p>
        </p:txBody>
      </p:sp>
      <p:sp>
        <p:nvSpPr>
          <p:cNvPr id="109574" name="TextBox 10"/>
          <p:cNvSpPr txBox="1">
            <a:spLocks noChangeArrowheads="1"/>
          </p:cNvSpPr>
          <p:nvPr/>
        </p:nvSpPr>
        <p:spPr bwMode="auto">
          <a:xfrm>
            <a:off x="4876800" y="6124575"/>
            <a:ext cx="3543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i="1"/>
              <a:t>Сеть акселерометров на Сахалине</a:t>
            </a:r>
            <a:r>
              <a:rPr lang="ru-RU" altLang="ru-RU" sz="1600" i="1">
                <a:latin typeface="Arial" charset="0"/>
              </a:rPr>
              <a:t> </a:t>
            </a:r>
            <a:r>
              <a:rPr lang="ru-RU" altLang="ru-RU" sz="1600" i="1"/>
              <a:t>и Южных Курилах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Box 1"/>
          <p:cNvSpPr txBox="1">
            <a:spLocks noChangeArrowheads="1"/>
          </p:cNvSpPr>
          <p:nvPr/>
        </p:nvSpPr>
        <p:spPr bwMode="auto">
          <a:xfrm>
            <a:off x="0" y="214313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/>
              <a:t>Расчетные характеристики СП СПЦ</a:t>
            </a:r>
          </a:p>
        </p:txBody>
      </p:sp>
      <p:pic>
        <p:nvPicPr>
          <p:cNvPr id="111619" name="Picture 2" descr="D:\Danila\Work\Конференции\2011-08-23 Камчатка JKASP\Sesmic Observation TWS\Презентация\[ENG]_isohron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371600"/>
            <a:ext cx="523875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3"/>
          <p:cNvSpPr txBox="1">
            <a:spLocks noChangeArrowheads="1"/>
          </p:cNvSpPr>
          <p:nvPr/>
        </p:nvSpPr>
        <p:spPr bwMode="auto">
          <a:xfrm>
            <a:off x="1104900" y="636588"/>
            <a:ext cx="7200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/>
              <a:t>Одним из важнейших показателей эффективности работы</a:t>
            </a:r>
            <a:r>
              <a:rPr lang="ru-RU" altLang="ru-RU">
                <a:latin typeface="Arial" charset="0"/>
              </a:rPr>
              <a:t> СПЦ</a:t>
            </a:r>
            <a:r>
              <a:rPr lang="ru-RU" altLang="ru-RU"/>
              <a:t> является время реакции</a:t>
            </a:r>
          </a:p>
        </p:txBody>
      </p:sp>
      <p:sp>
        <p:nvSpPr>
          <p:cNvPr id="111621" name="TextBox 4"/>
          <p:cNvSpPr txBox="1">
            <a:spLocks noChangeArrowheads="1"/>
          </p:cNvSpPr>
          <p:nvPr/>
        </p:nvSpPr>
        <p:spPr bwMode="auto">
          <a:xfrm>
            <a:off x="844550" y="6477000"/>
            <a:ext cx="784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i="1"/>
              <a:t>Оценка времени реакции СП СПЦ на сильное землетрясение</a:t>
            </a:r>
            <a:r>
              <a:rPr lang="en-US" altLang="ru-RU" sz="1400" i="1"/>
              <a:t> </a:t>
            </a:r>
            <a:r>
              <a:rPr lang="ru-RU" altLang="ru-RU" sz="1400"/>
              <a:t>(</a:t>
            </a:r>
            <a:r>
              <a:rPr lang="en-US" altLang="ru-RU" sz="1400" i="1"/>
              <a:t>M</a:t>
            </a:r>
            <a:r>
              <a:rPr lang="en-US" altLang="ru-RU" sz="1400"/>
              <a:t>&gt;</a:t>
            </a:r>
            <a:r>
              <a:rPr lang="en-US" altLang="ru-RU" sz="1400" i="1"/>
              <a:t>7.5</a:t>
            </a:r>
            <a:r>
              <a:rPr lang="ru-RU" altLang="ru-RU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166938"/>
            <a:ext cx="7993062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744538" y="236538"/>
            <a:ext cx="80295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Межрегиональный центр сбора, обработки и передачи </a:t>
            </a:r>
            <a:b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мониторинговой и прогнозной информации о цунами и </a:t>
            </a:r>
            <a:b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сейсмических событиях Дальнего Востока </a:t>
            </a:r>
            <a:b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в г. Петропавловск-Камчатский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636588" y="188913"/>
            <a:ext cx="80073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Рабочее место оператора в ИОЦ Камчатского филиала </a:t>
            </a:r>
            <a:b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ФИЦ ЕГС РАН (г. Петропавловск-Камчатский)</a:t>
            </a:r>
          </a:p>
        </p:txBody>
      </p:sp>
      <p:pic>
        <p:nvPicPr>
          <p:cNvPr id="11571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073150"/>
            <a:ext cx="72009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21207_174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892175" y="214313"/>
            <a:ext cx="7494588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Посещение Премьер-министром РФ Д.А. Медведевым </a:t>
            </a:r>
            <a:b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ИОЦ Камчатского филиала ФИЦ ЕГС РАН </a:t>
            </a:r>
            <a:b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1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(г. Петропавловск-Камчатский, 4 июля 2012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88201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-96838" y="188913"/>
            <a:ext cx="92059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ИОЦ Сахалинского филиала ФИЦ ЕГС РАН в г. Южно-Сахалинск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66775"/>
            <a:ext cx="8675688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-96838" y="188913"/>
            <a:ext cx="92059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ИОЦ Сахалинского филиала ФИЦ ЕГС РАН в г. Южно-Сахалинск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4" descr="11 Карта СК 25 марта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 t="17621"/>
          <a:stretch>
            <a:fillRect/>
          </a:stretch>
        </p:blipFill>
        <p:spPr>
          <a:xfrm>
            <a:off x="76200" y="206375"/>
            <a:ext cx="5114925" cy="3603625"/>
          </a:xfrm>
        </p:spPr>
      </p:pic>
      <p:sp>
        <p:nvSpPr>
          <p:cNvPr id="121859" name="Rectangle 5"/>
          <p:cNvSpPr>
            <a:spLocks noChangeArrowheads="1"/>
          </p:cNvSpPr>
          <p:nvPr/>
        </p:nvSpPr>
        <p:spPr bwMode="auto">
          <a:xfrm>
            <a:off x="5284788" y="407988"/>
            <a:ext cx="37830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b="1" i="1"/>
              <a:t>Эпицентр землетрясения </a:t>
            </a:r>
            <a:br>
              <a:rPr lang="ru-RU" altLang="ru-RU" b="1" i="1"/>
            </a:br>
            <a:r>
              <a:rPr lang="ru-RU" altLang="ru-RU" b="1" i="1"/>
              <a:t>с </a:t>
            </a:r>
            <a:r>
              <a:rPr lang="en-US" altLang="ru-RU" b="1" i="1"/>
              <a:t>Mw</a:t>
            </a:r>
            <a:r>
              <a:rPr lang="ru-RU" altLang="ru-RU" b="1" i="1"/>
              <a:t>=</a:t>
            </a:r>
            <a:r>
              <a:rPr lang="en-US" altLang="ru-RU" b="1" i="1"/>
              <a:t>7.3</a:t>
            </a:r>
            <a:r>
              <a:rPr lang="ru-RU" altLang="ru-RU" b="1" i="1"/>
              <a:t>   25 марта 2020 г. в северо-западной части Тихого океана у побережья </a:t>
            </a:r>
            <a:br>
              <a:rPr lang="ru-RU" altLang="ru-RU" b="1" i="1"/>
            </a:br>
            <a:r>
              <a:rPr lang="ru-RU" altLang="ru-RU" b="1" i="1"/>
              <a:t>о. Парамушир </a:t>
            </a:r>
          </a:p>
        </p:txBody>
      </p:sp>
      <p:pic>
        <p:nvPicPr>
          <p:cNvPr id="121860" name="Picture 6" descr="map"/>
          <p:cNvPicPr>
            <a:picLocks noChangeAspect="1" noChangeArrowheads="1"/>
          </p:cNvPicPr>
          <p:nvPr/>
        </p:nvPicPr>
        <p:blipFill>
          <a:blip r:embed="rId5"/>
          <a:srcRect t="9778"/>
          <a:stretch>
            <a:fillRect/>
          </a:stretch>
        </p:blipFill>
        <p:spPr bwMode="auto">
          <a:xfrm>
            <a:off x="4972050" y="2514600"/>
            <a:ext cx="40957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5191125" y="5867400"/>
            <a:ext cx="403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600" i="1"/>
              <a:t>Карта распространения волн цунами </a:t>
            </a:r>
            <a:br>
              <a:rPr lang="ru-RU" altLang="ru-RU" sz="1600" i="1"/>
            </a:br>
            <a:r>
              <a:rPr lang="ru-RU" altLang="ru-RU" sz="1600" i="1"/>
              <a:t>от землетрясения 25 марта 2020 г. </a:t>
            </a:r>
            <a:br>
              <a:rPr lang="ru-RU" altLang="ru-RU" sz="1600" i="1"/>
            </a:br>
            <a:r>
              <a:rPr lang="ru-RU" altLang="ru-RU" sz="1600" i="1"/>
              <a:t>с магнитудой </a:t>
            </a:r>
            <a:r>
              <a:rPr lang="en-US" altLang="ru-RU" sz="1600" i="1"/>
              <a:t>M</a:t>
            </a:r>
            <a:r>
              <a:rPr lang="ru-RU" altLang="ru-RU" sz="1600" i="1"/>
              <a:t>=7.3</a:t>
            </a:r>
            <a:endParaRPr lang="ru-RU" altLang="ru-RU" sz="1600"/>
          </a:p>
        </p:txBody>
      </p:sp>
      <p:sp>
        <p:nvSpPr>
          <p:cNvPr id="121862" name="Rectangle 8"/>
          <p:cNvSpPr>
            <a:spLocks noChangeArrowheads="1"/>
          </p:cNvSpPr>
          <p:nvPr/>
        </p:nvSpPr>
        <p:spPr bwMode="auto">
          <a:xfrm>
            <a:off x="-7938" y="4048125"/>
            <a:ext cx="5029201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58775"/>
            <a:r>
              <a:rPr lang="ru-RU" altLang="ru-RU" sz="1700"/>
              <a:t>Дежурными РИОЦ «Южно-Сахалинск» была объявлена тревога цунами по Северо-Куриль-скому району. </a:t>
            </a:r>
          </a:p>
          <a:p>
            <a:pPr indent="358775"/>
            <a:r>
              <a:rPr lang="ru-RU" altLang="ru-RU" sz="1700"/>
              <a:t>Центром управления в кризисных ситуациях </a:t>
            </a:r>
            <a:br>
              <a:rPr lang="ru-RU" altLang="ru-RU" sz="1700"/>
            </a:br>
            <a:r>
              <a:rPr lang="ru-RU" altLang="ru-RU" sz="1700"/>
              <a:t>МЧС России по Сахалинской области было немедленно организовано оповещение населе-ния в г. Северо-Курильске и эвакуация населе-ния в безопасную зону.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1052513"/>
            <a:ext cx="89979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34950" y="115888"/>
            <a:ext cx="8729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altLang="ru-RU" sz="2400" b="1">
                <a:solidFill>
                  <a:srgbClr val="000099"/>
                </a:solidFill>
              </a:rPr>
              <a:t>Конфигурация системы сейсмологических наблюдений</a:t>
            </a: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5867400" y="604838"/>
            <a:ext cx="3132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/>
              <a:t>более </a:t>
            </a:r>
            <a:r>
              <a:rPr lang="en-US" altLang="ru-RU" b="1"/>
              <a:t>3</a:t>
            </a:r>
            <a:r>
              <a:rPr lang="ru-RU" altLang="ru-RU" b="1"/>
              <a:t>40</a:t>
            </a:r>
            <a:r>
              <a:rPr lang="en-US" altLang="ru-RU" b="1"/>
              <a:t> </a:t>
            </a:r>
            <a:r>
              <a:rPr lang="ru-RU" altLang="ru-RU" b="1"/>
              <a:t>сейсмостанций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1475"/>
            <a:ext cx="8785225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5" descr="LOGO GS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6257925"/>
            <a:ext cx="7207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168_1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6463"/>
            <a:ext cx="8867775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20938"/>
            <a:ext cx="8785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2916238" y="1747838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</a:rPr>
              <a:t>27-29 </a:t>
            </a:r>
            <a:r>
              <a:rPr lang="ru-RU" sz="2400" b="1">
                <a:latin typeface="Arial" charset="0"/>
              </a:rPr>
              <a:t>февраля 2012 года</a:t>
            </a:r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3543300" y="4430713"/>
            <a:ext cx="2457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Arial" charset="0"/>
              </a:rPr>
              <a:t>г. Сендай, Япония</a:t>
            </a:r>
          </a:p>
        </p:txBody>
      </p:sp>
      <p:pic>
        <p:nvPicPr>
          <p:cNvPr id="125956" name="Picture 5" descr="LOGO GS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6257925"/>
            <a:ext cx="7207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31800"/>
            <a:ext cx="86423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04_03_00_20110311145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8913"/>
            <a:ext cx="720090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Рисунок 1"/>
          <p:cNvPicPr>
            <a:picLocks noChangeAspect="1"/>
          </p:cNvPicPr>
          <p:nvPr/>
        </p:nvPicPr>
        <p:blipFill>
          <a:blip r:embed="rId2"/>
          <a:srcRect l="10023" t="5421" b="20148"/>
          <a:stretch>
            <a:fillRect/>
          </a:stretch>
        </p:blipFill>
        <p:spPr bwMode="auto">
          <a:xfrm>
            <a:off x="2051050" y="188913"/>
            <a:ext cx="55419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Rectangle 4"/>
          <p:cNvSpPr>
            <a:spLocks noChangeArrowheads="1"/>
          </p:cNvSpPr>
          <p:nvPr/>
        </p:nvSpPr>
        <p:spPr bwMode="auto">
          <a:xfrm>
            <a:off x="395288" y="836613"/>
            <a:ext cx="985837" cy="4318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344488" y="795338"/>
            <a:ext cx="105886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300">
                <a:latin typeface="Arial" charset="0"/>
              </a:rPr>
              <a:t>12 </a:t>
            </a:r>
            <a:r>
              <a:rPr lang="en-US" sz="2300">
                <a:latin typeface="Arial" charset="0"/>
              </a:rPr>
              <a:t>min</a:t>
            </a:r>
            <a:endParaRPr lang="ru-RU" sz="2300">
              <a:latin typeface="Arial" charset="0"/>
            </a:endParaRPr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2268538" y="3536950"/>
            <a:ext cx="2808287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31800"/>
            <a:ext cx="86423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827088" y="3284538"/>
            <a:ext cx="720725" cy="79216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30051" name="Text Box 6"/>
          <p:cNvSpPr txBox="1">
            <a:spLocks noChangeArrowheads="1"/>
          </p:cNvSpPr>
          <p:nvPr/>
        </p:nvSpPr>
        <p:spPr bwMode="auto">
          <a:xfrm>
            <a:off x="311150" y="2636838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>
                <a:solidFill>
                  <a:srgbClr val="CC3300"/>
                </a:solidFill>
                <a:latin typeface="Arial" charset="0"/>
              </a:rPr>
              <a:t>05:58</a:t>
            </a:r>
            <a:r>
              <a:rPr lang="en-US" sz="2000" b="1">
                <a:solidFill>
                  <a:srgbClr val="CC3300"/>
                </a:solidFill>
                <a:latin typeface="Arial" charset="0"/>
              </a:rPr>
              <a:t>        </a:t>
            </a:r>
            <a:r>
              <a:rPr lang="en-US" sz="2000" b="1">
                <a:solidFill>
                  <a:schemeClr val="bg1"/>
                </a:solidFill>
                <a:latin typeface="Arial" charset="0"/>
              </a:rPr>
              <a:t>Ms=8.4</a:t>
            </a:r>
            <a:endParaRPr lang="ru-RU" sz="20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31800"/>
            <a:ext cx="86423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827088" y="3284538"/>
            <a:ext cx="720725" cy="79216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311150" y="2636838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>
                <a:solidFill>
                  <a:srgbClr val="CC3300"/>
                </a:solidFill>
                <a:latin typeface="Arial" charset="0"/>
              </a:rPr>
              <a:t>05:58</a:t>
            </a:r>
            <a:r>
              <a:rPr lang="en-US" sz="2000" b="1">
                <a:solidFill>
                  <a:srgbClr val="CC3300"/>
                </a:solidFill>
                <a:latin typeface="Arial" charset="0"/>
              </a:rPr>
              <a:t>        Ms=8.4</a:t>
            </a:r>
            <a:endParaRPr lang="ru-RU" sz="2000" b="1">
              <a:solidFill>
                <a:srgbClr val="CC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438400"/>
            <a:ext cx="82296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mtClean="0"/>
              <a:t> </a:t>
            </a:r>
            <a:r>
              <a:rPr lang="ru-RU" altLang="ru-RU" sz="3600" b="1" smtClean="0"/>
              <a:t>Мониторинг</a:t>
            </a:r>
          </a:p>
          <a:p>
            <a:pPr algn="ctr" eaLnBrk="1" hangingPunct="1">
              <a:buFontTx/>
              <a:buNone/>
            </a:pPr>
            <a:r>
              <a:rPr lang="ru-RU" altLang="ru-RU" sz="3600" b="1" smtClean="0"/>
              <a:t>техногенной сейсмичности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6563" y="1295400"/>
            <a:ext cx="347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639763" y="173038"/>
            <a:ext cx="7877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/>
              <a:t>Пильтун-Астохское нефтегазоконденсатное месторождение </a:t>
            </a:r>
            <a:br>
              <a:rPr lang="ru-RU" sz="2000" b="1"/>
            </a:br>
            <a:r>
              <a:rPr lang="ru-RU" sz="2000" b="1"/>
              <a:t>и сейсмичность. </a:t>
            </a:r>
            <a:br>
              <a:rPr lang="ru-RU" sz="2000" b="1"/>
            </a:br>
            <a:r>
              <a:rPr lang="ru-RU" b="1"/>
              <a:t>Звездой отмечено событие 12 июня 2005 г. с Mw=5.6</a:t>
            </a:r>
            <a:r>
              <a:rPr lang="ru-RU" sz="20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2438400" y="64770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>
              <a:latin typeface="Tahoma" pitchFamily="34" charset="0"/>
            </a:endParaRP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682625" y="461963"/>
            <a:ext cx="8066088" cy="59912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30000"/>
              </a:spcBef>
            </a:pPr>
            <a:endParaRPr lang="ru-RU" sz="400" b="1">
              <a:solidFill>
                <a:srgbClr val="990000"/>
              </a:solidFill>
              <a:latin typeface="Tahoma" pitchFamily="34" charset="0"/>
            </a:endParaRPr>
          </a:p>
          <a:p>
            <a:pPr algn="just">
              <a:lnSpc>
                <a:spcPct val="145000"/>
              </a:lnSpc>
              <a:spcBef>
                <a:spcPct val="65000"/>
              </a:spcBef>
            </a:pPr>
            <a:r>
              <a:rPr lang="ru-RU" sz="2000" b="1">
                <a:solidFill>
                  <a:srgbClr val="990000"/>
                </a:solidFill>
                <a:latin typeface="Tahoma" pitchFamily="34" charset="0"/>
              </a:rPr>
              <a:t>       </a:t>
            </a:r>
            <a:r>
              <a:rPr lang="ru-RU" sz="1900" b="1">
                <a:solidFill>
                  <a:srgbClr val="000099"/>
                </a:solidFill>
                <a:latin typeface="Tahoma" pitchFamily="34" charset="0"/>
              </a:rPr>
              <a:t>25% территории Российской Федерации с населением более 20 миллионов человек находится в сейсмоопасных зонах и может подвергаться землетрясениям силой 7 баллов и выше. На сейсмоопасных территориях располагается большое количество критически важных объектов (как промышленных, так и социального назначения), повреждение или разрушение которых в случае сильного землетрясения может привести к серьезным катастрофическим последствиям.</a:t>
            </a:r>
            <a:r>
              <a:rPr lang="ru-RU" sz="1900">
                <a:solidFill>
                  <a:srgbClr val="000099"/>
                </a:solidFill>
                <a:latin typeface="Arial" charset="0"/>
              </a:rPr>
              <a:t> </a:t>
            </a:r>
            <a:endParaRPr lang="ru-RU" sz="1900" b="1">
              <a:solidFill>
                <a:srgbClr val="000099"/>
              </a:solidFill>
              <a:latin typeface="Tahoma" pitchFamily="34" charset="0"/>
            </a:endParaRPr>
          </a:p>
          <a:p>
            <a:pPr algn="just">
              <a:lnSpc>
                <a:spcPct val="145000"/>
              </a:lnSpc>
              <a:spcBef>
                <a:spcPct val="65000"/>
              </a:spcBef>
            </a:pPr>
            <a:r>
              <a:rPr lang="ru-RU" sz="1900" b="1">
                <a:solidFill>
                  <a:srgbClr val="000099"/>
                </a:solidFill>
                <a:latin typeface="Tahoma" pitchFamily="34" charset="0"/>
              </a:rPr>
              <a:t>        Более 15% площади России занимают чрезвычайно опасные в сейсмическом отношении зоны, в которых могут произойти землетрясения с силой 8 баллов и выше. </a:t>
            </a:r>
          </a:p>
          <a:p>
            <a:pPr algn="ctr">
              <a:spcBef>
                <a:spcPct val="45000"/>
              </a:spcBef>
            </a:pPr>
            <a:endParaRPr lang="ru-RU" sz="1900" b="1">
              <a:solidFill>
                <a:srgbClr val="000099"/>
              </a:solidFill>
              <a:latin typeface="Tahoma" pitchFamily="34" charset="0"/>
            </a:endParaRPr>
          </a:p>
        </p:txBody>
      </p:sp>
      <p:pic>
        <p:nvPicPr>
          <p:cNvPr id="23555" name="Picture 4" descr="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6172200"/>
            <a:ext cx="6858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31800" y="409575"/>
            <a:ext cx="8332788" cy="4302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Динамика развития сейсмологической сети ФИЦ ЕГС РАН</a:t>
            </a:r>
          </a:p>
        </p:txBody>
      </p:sp>
      <p:pic>
        <p:nvPicPr>
          <p:cNvPr id="136194" name="Picture 3" descr="Кол_во сейсмостанций 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2663"/>
            <a:ext cx="8856662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Line 4"/>
          <p:cNvSpPr>
            <a:spLocks noChangeShapeType="1"/>
          </p:cNvSpPr>
          <p:nvPr/>
        </p:nvSpPr>
        <p:spPr bwMode="auto">
          <a:xfrm>
            <a:off x="1692275" y="2133600"/>
            <a:ext cx="0" cy="10080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6196" name="Text Box 5"/>
          <p:cNvSpPr txBox="1">
            <a:spLocks noChangeArrowheads="1"/>
          </p:cNvSpPr>
          <p:nvPr/>
        </p:nvSpPr>
        <p:spPr bwMode="auto">
          <a:xfrm>
            <a:off x="1166813" y="1504950"/>
            <a:ext cx="26035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>
                <a:solidFill>
                  <a:srgbClr val="FF3300"/>
                </a:solidFill>
                <a:latin typeface="Arial" charset="0"/>
              </a:rPr>
              <a:t>Образование ГС РАН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WordArt 2"/>
          <p:cNvSpPr>
            <a:spLocks noChangeArrowheads="1" noChangeShapeType="1" noTextEdit="1"/>
          </p:cNvSpPr>
          <p:nvPr/>
        </p:nvSpPr>
        <p:spPr bwMode="auto">
          <a:xfrm>
            <a:off x="1763713" y="2852738"/>
            <a:ext cx="5737225" cy="760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mtClean="0"/>
              <a:t> </a:t>
            </a:r>
            <a:r>
              <a:rPr lang="ru-RU" altLang="ru-RU" sz="3600" b="1" smtClean="0"/>
              <a:t>Мониторинг</a:t>
            </a:r>
          </a:p>
          <a:p>
            <a:pPr algn="ctr" eaLnBrk="1" hangingPunct="1">
              <a:buFontTx/>
              <a:buNone/>
            </a:pPr>
            <a:r>
              <a:rPr lang="ru-RU" altLang="ru-RU" sz="3600" b="1" smtClean="0"/>
              <a:t>ядерных испытаний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142875"/>
            <a:ext cx="9220201" cy="1066800"/>
          </a:xfrm>
        </p:spPr>
        <p:txBody>
          <a:bodyPr lIns="90000" tIns="46800" rIns="90000" bIns="46800"/>
          <a:lstStyle/>
          <a:p>
            <a:pPr defTabSz="449263" eaLnBrk="1" hangingPunct="1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/>
              <a:t>Регистрация ядерного взрыва на полигоне «Пхунгери» 09.09.2016 г. </a:t>
            </a:r>
            <a:br>
              <a:rPr lang="ru-RU" altLang="ru-RU" sz="2000" b="1" smtClean="0"/>
            </a:br>
            <a:r>
              <a:rPr lang="ru-RU" altLang="ru-RU" sz="2000" b="1" smtClean="0"/>
              <a:t>сейсмическими станциями на Дальнем Востоке РФ</a:t>
            </a: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2087563"/>
            <a:ext cx="4068762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8313" y="863600"/>
            <a:ext cx="4721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8350" y="60325"/>
            <a:ext cx="6858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107950" y="476250"/>
            <a:ext cx="8424863" cy="6048375"/>
            <a:chOff x="68" y="300"/>
            <a:chExt cx="5307" cy="3810"/>
          </a:xfrm>
        </p:grpSpPr>
        <p:pic>
          <p:nvPicPr>
            <p:cNvPr id="24579" name="Picture 4" descr="Hazard_pga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300"/>
              <a:ext cx="5080" cy="3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0" name="Rectangle 5"/>
            <p:cNvSpPr>
              <a:spLocks noChangeArrowheads="1"/>
            </p:cNvSpPr>
            <p:nvPr/>
          </p:nvSpPr>
          <p:spPr bwMode="auto">
            <a:xfrm>
              <a:off x="589" y="300"/>
              <a:ext cx="3493" cy="1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81" name="Rectangle 6"/>
            <p:cNvSpPr>
              <a:spLocks noChangeArrowheads="1"/>
            </p:cNvSpPr>
            <p:nvPr/>
          </p:nvSpPr>
          <p:spPr bwMode="auto">
            <a:xfrm>
              <a:off x="68" y="3974"/>
              <a:ext cx="590" cy="1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438400" y="64770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>
              <a:latin typeface="Tahoma" pitchFamily="34" charset="0"/>
            </a:endParaRP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296863" y="1447800"/>
            <a:ext cx="8883650" cy="4049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30000"/>
              </a:spcBef>
            </a:pPr>
            <a:r>
              <a:rPr lang="ru-RU" sz="2800" b="1">
                <a:solidFill>
                  <a:srgbClr val="990000"/>
                </a:solidFill>
                <a:latin typeface="Tahoma" pitchFamily="34" charset="0"/>
              </a:rPr>
              <a:t>Главная задача  - </a:t>
            </a:r>
          </a:p>
          <a:p>
            <a:pPr algn="ctr">
              <a:lnSpc>
                <a:spcPct val="70000"/>
              </a:lnSpc>
              <a:spcBef>
                <a:spcPct val="30000"/>
              </a:spcBef>
            </a:pPr>
            <a:endParaRPr lang="ru-RU" sz="2800" b="1">
              <a:solidFill>
                <a:srgbClr val="990000"/>
              </a:solidFill>
              <a:latin typeface="Tahoma" pitchFamily="34" charset="0"/>
            </a:endParaRPr>
          </a:p>
          <a:p>
            <a:pPr>
              <a:lnSpc>
                <a:spcPct val="70000"/>
              </a:lnSpc>
              <a:spcBef>
                <a:spcPct val="30000"/>
              </a:spcBef>
            </a:pPr>
            <a:r>
              <a:rPr lang="ru-RU" sz="2200" b="1">
                <a:solidFill>
                  <a:srgbClr val="990000"/>
                </a:solidFill>
                <a:latin typeface="Tahoma" pitchFamily="34" charset="0"/>
              </a:rPr>
              <a:t>обеспечение непрерывного сейсмического мониторинга</a:t>
            </a:r>
          </a:p>
          <a:p>
            <a:pPr>
              <a:lnSpc>
                <a:spcPct val="70000"/>
              </a:lnSpc>
              <a:spcBef>
                <a:spcPct val="30000"/>
              </a:spcBef>
            </a:pPr>
            <a:endParaRPr lang="ru-RU" sz="1600" b="1">
              <a:solidFill>
                <a:srgbClr val="990000"/>
              </a:solidFill>
              <a:latin typeface="Tahoma" pitchFamily="34" charset="0"/>
            </a:endParaRPr>
          </a:p>
          <a:p>
            <a:pPr>
              <a:lnSpc>
                <a:spcPct val="70000"/>
              </a:lnSpc>
              <a:spcBef>
                <a:spcPct val="30000"/>
              </a:spcBef>
            </a:pPr>
            <a:r>
              <a:rPr lang="ru-RU" sz="2200" b="1">
                <a:solidFill>
                  <a:srgbClr val="990000"/>
                </a:solidFill>
                <a:latin typeface="Tahoma" pitchFamily="34" charset="0"/>
              </a:rPr>
              <a:t>территории России и сопредельных ее регионов </a:t>
            </a:r>
          </a:p>
          <a:p>
            <a:pPr>
              <a:lnSpc>
                <a:spcPct val="70000"/>
              </a:lnSpc>
              <a:spcBef>
                <a:spcPct val="30000"/>
              </a:spcBef>
            </a:pPr>
            <a:endParaRPr lang="ru-RU" sz="1600" b="1">
              <a:solidFill>
                <a:srgbClr val="990000"/>
              </a:solidFill>
              <a:latin typeface="Tahoma" pitchFamily="34" charset="0"/>
            </a:endParaRPr>
          </a:p>
          <a:p>
            <a:pPr>
              <a:lnSpc>
                <a:spcPct val="70000"/>
              </a:lnSpc>
              <a:spcBef>
                <a:spcPct val="30000"/>
              </a:spcBef>
            </a:pPr>
            <a:r>
              <a:rPr lang="ru-RU" sz="2200" b="1">
                <a:solidFill>
                  <a:srgbClr val="990000"/>
                </a:solidFill>
                <a:latin typeface="Tahoma" pitchFamily="34" charset="0"/>
              </a:rPr>
              <a:t>на 3 масштабных уровнях: </a:t>
            </a:r>
          </a:p>
          <a:p>
            <a:pPr>
              <a:lnSpc>
                <a:spcPct val="70000"/>
              </a:lnSpc>
              <a:spcBef>
                <a:spcPct val="30000"/>
              </a:spcBef>
            </a:pPr>
            <a:endParaRPr lang="ru-RU" sz="1600" b="1">
              <a:solidFill>
                <a:srgbClr val="990000"/>
              </a:solidFill>
              <a:latin typeface="Tahoma" pitchFamily="34" charset="0"/>
            </a:endParaRPr>
          </a:p>
          <a:p>
            <a:pPr lvl="4">
              <a:lnSpc>
                <a:spcPct val="70000"/>
              </a:lnSpc>
              <a:spcBef>
                <a:spcPct val="30000"/>
              </a:spcBef>
              <a:buFontTx/>
              <a:buChar char="•"/>
            </a:pPr>
            <a:r>
              <a:rPr lang="ru-RU" sz="2200" b="1">
                <a:solidFill>
                  <a:srgbClr val="CC6600"/>
                </a:solidFill>
                <a:latin typeface="Tahoma" pitchFamily="34" charset="0"/>
              </a:rPr>
              <a:t> телесейсмическом,</a:t>
            </a:r>
          </a:p>
          <a:p>
            <a:pPr>
              <a:lnSpc>
                <a:spcPct val="70000"/>
              </a:lnSpc>
              <a:spcBef>
                <a:spcPct val="30000"/>
              </a:spcBef>
              <a:buFontTx/>
              <a:buChar char="•"/>
            </a:pPr>
            <a:endParaRPr lang="ru-RU" sz="1600" b="1">
              <a:solidFill>
                <a:srgbClr val="CC6600"/>
              </a:solidFill>
              <a:latin typeface="Tahoma" pitchFamily="34" charset="0"/>
            </a:endParaRPr>
          </a:p>
          <a:p>
            <a:pPr lvl="4">
              <a:lnSpc>
                <a:spcPct val="70000"/>
              </a:lnSpc>
              <a:spcBef>
                <a:spcPct val="30000"/>
              </a:spcBef>
              <a:buFontTx/>
              <a:buChar char="•"/>
            </a:pPr>
            <a:r>
              <a:rPr lang="ru-RU" sz="2200" b="1">
                <a:solidFill>
                  <a:srgbClr val="CC6600"/>
                </a:solidFill>
                <a:latin typeface="Tahoma" pitchFamily="34" charset="0"/>
              </a:rPr>
              <a:t> региональном, </a:t>
            </a:r>
          </a:p>
          <a:p>
            <a:pPr>
              <a:lnSpc>
                <a:spcPct val="70000"/>
              </a:lnSpc>
              <a:spcBef>
                <a:spcPct val="30000"/>
              </a:spcBef>
              <a:buFontTx/>
              <a:buChar char="•"/>
            </a:pPr>
            <a:endParaRPr lang="ru-RU" sz="1600" b="1">
              <a:solidFill>
                <a:srgbClr val="CC6600"/>
              </a:solidFill>
              <a:latin typeface="Tahoma" pitchFamily="34" charset="0"/>
            </a:endParaRPr>
          </a:p>
          <a:p>
            <a:pPr lvl="4">
              <a:lnSpc>
                <a:spcPct val="70000"/>
              </a:lnSpc>
              <a:spcBef>
                <a:spcPct val="30000"/>
              </a:spcBef>
              <a:buFontTx/>
              <a:buChar char="•"/>
            </a:pPr>
            <a:r>
              <a:rPr lang="ru-RU" sz="2200" b="1">
                <a:solidFill>
                  <a:srgbClr val="CC6600"/>
                </a:solidFill>
                <a:latin typeface="Tahoma" pitchFamily="34" charset="0"/>
              </a:rPr>
              <a:t> локальном.</a:t>
            </a:r>
          </a:p>
        </p:txBody>
      </p:sp>
      <p:pic>
        <p:nvPicPr>
          <p:cNvPr id="150532" name="Picture 4" descr="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6172200"/>
            <a:ext cx="685800" cy="63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2438400" y="64770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>
              <a:latin typeface="Tahoma" pitchFamily="34" charset="0"/>
            </a:endParaRP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655638" y="2205038"/>
            <a:ext cx="7804150" cy="26066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spcBef>
                <a:spcPct val="30000"/>
              </a:spcBef>
            </a:pPr>
            <a:r>
              <a:rPr lang="ru-RU" sz="4400" b="1">
                <a:solidFill>
                  <a:srgbClr val="990000"/>
                </a:solidFill>
                <a:latin typeface="Tahoma" pitchFamily="34" charset="0"/>
              </a:rPr>
              <a:t>Телесейсмический (глобальный) </a:t>
            </a:r>
            <a:br>
              <a:rPr lang="ru-RU" sz="4400" b="1">
                <a:solidFill>
                  <a:srgbClr val="990000"/>
                </a:solidFill>
                <a:latin typeface="Tahoma" pitchFamily="34" charset="0"/>
              </a:rPr>
            </a:br>
            <a:r>
              <a:rPr lang="ru-RU" sz="4400" b="1">
                <a:solidFill>
                  <a:srgbClr val="990000"/>
                </a:solidFill>
                <a:latin typeface="Tahoma" pitchFamily="34" charset="0"/>
              </a:rPr>
              <a:t>мониторинг </a:t>
            </a:r>
          </a:p>
        </p:txBody>
      </p:sp>
      <p:pic>
        <p:nvPicPr>
          <p:cNvPr id="145412" name="Picture 4" descr="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0" y="6172200"/>
            <a:ext cx="685800" cy="63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3" descr="wor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87500"/>
            <a:ext cx="9040813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AutoShape 4"/>
          <p:cNvSpPr>
            <a:spLocks noChangeArrowheads="1"/>
          </p:cNvSpPr>
          <p:nvPr/>
        </p:nvSpPr>
        <p:spPr bwMode="auto">
          <a:xfrm>
            <a:off x="4814888" y="-5241925"/>
            <a:ext cx="2971800" cy="914400"/>
          </a:xfrm>
          <a:prstGeom prst="wedgeRoundRectCallout">
            <a:avLst>
              <a:gd name="adj1" fmla="val -48079"/>
              <a:gd name="adj2" fmla="val 150833"/>
              <a:gd name="adj3" fmla="val 16667"/>
            </a:avLst>
          </a:prstGeom>
          <a:solidFill>
            <a:srgbClr val="FFFFFF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sz="1200">
                <a:cs typeface="Times New Roman" pitchFamily="18" charset="0"/>
              </a:rPr>
              <a:t>Kivhub.</a:t>
            </a:r>
            <a:r>
              <a:rPr lang="en-US" altLang="ru-RU" sz="1200">
                <a:cs typeface="Times New Roman" pitchFamily="18" charset="0"/>
              </a:rPr>
              <a:t>gsras</a:t>
            </a:r>
            <a:r>
              <a:rPr lang="ru-RU" altLang="ru-RU" sz="1200">
                <a:cs typeface="Times New Roman" pitchFamily="18" charset="0"/>
              </a:rPr>
              <a:t>.</a:t>
            </a:r>
            <a:r>
              <a:rPr lang="en-US" altLang="ru-RU" sz="1200">
                <a:cs typeface="Times New Roman" pitchFamily="18" charset="0"/>
              </a:rPr>
              <a:t>ru</a:t>
            </a:r>
            <a:r>
              <a:rPr lang="ru-RU" altLang="ru-RU" sz="1200">
                <a:cs typeface="Times New Roman" pitchFamily="18" charset="0"/>
              </a:rPr>
              <a:t> – региональный сервер автоматического сбора цифровых сейсмических данных и локации гипоцентров землетрясений Кавказа</a:t>
            </a:r>
            <a:endParaRPr lang="ru-RU" altLang="ru-RU">
              <a:cs typeface="Times New Roman" pitchFamily="18" charset="0"/>
            </a:endParaRPr>
          </a:p>
        </p:txBody>
      </p:sp>
      <p:sp>
        <p:nvSpPr>
          <p:cNvPr id="146436" name="AutoShape 5"/>
          <p:cNvSpPr>
            <a:spLocks/>
          </p:cNvSpPr>
          <p:nvPr/>
        </p:nvSpPr>
        <p:spPr bwMode="auto">
          <a:xfrm>
            <a:off x="596900" y="3243263"/>
            <a:ext cx="1366838" cy="330200"/>
          </a:xfrm>
          <a:prstGeom prst="borderCallout2">
            <a:avLst>
              <a:gd name="adj1" fmla="val 34616"/>
              <a:gd name="adj2" fmla="val 105574"/>
              <a:gd name="adj3" fmla="val 34616"/>
              <a:gd name="adj4" fmla="val 110222"/>
              <a:gd name="adj5" fmla="val -44231"/>
              <a:gd name="adj6" fmla="val 111148"/>
            </a:avLst>
          </a:prstGeom>
          <a:solidFill>
            <a:srgbClr val="FFFFFF">
              <a:alpha val="78822"/>
            </a:srgbClr>
          </a:solidFill>
          <a:ln w="12700">
            <a:solidFill>
              <a:srgbClr val="FFFFFF"/>
            </a:solidFill>
            <a:miter lim="800000"/>
            <a:headEnd/>
            <a:tailEnd type="diamond" w="med" len="med"/>
          </a:ln>
        </p:spPr>
        <p:txBody>
          <a:bodyPr/>
          <a:lstStyle/>
          <a:p>
            <a:pPr algn="ctr"/>
            <a:r>
              <a:rPr lang="en-US" altLang="ru-RU" sz="1600">
                <a:cs typeface="Times New Roman" pitchFamily="18" charset="0"/>
              </a:rPr>
              <a:t>NEIC (USA)</a:t>
            </a:r>
            <a:endParaRPr lang="ru-RU" altLang="ru-RU" sz="1600">
              <a:cs typeface="Times New Roman" pitchFamily="18" charset="0"/>
            </a:endParaRPr>
          </a:p>
        </p:txBody>
      </p:sp>
      <p:sp>
        <p:nvSpPr>
          <p:cNvPr id="146437" name="AutoShape 6"/>
          <p:cNvSpPr>
            <a:spLocks/>
          </p:cNvSpPr>
          <p:nvPr/>
        </p:nvSpPr>
        <p:spPr bwMode="auto">
          <a:xfrm>
            <a:off x="2555875" y="2276475"/>
            <a:ext cx="1873250" cy="571500"/>
          </a:xfrm>
          <a:prstGeom prst="borderCallout1">
            <a:avLst>
              <a:gd name="adj1" fmla="val 20000"/>
              <a:gd name="adj2" fmla="val 104069"/>
              <a:gd name="adj3" fmla="val 116944"/>
              <a:gd name="adj4" fmla="val 113815"/>
            </a:avLst>
          </a:prstGeom>
          <a:solidFill>
            <a:srgbClr val="FFFFFF">
              <a:alpha val="74901"/>
            </a:srgbClr>
          </a:solidFill>
          <a:ln w="12700">
            <a:solidFill>
              <a:srgbClr val="FFFFFF"/>
            </a:solidFill>
            <a:miter lim="800000"/>
            <a:headEnd/>
            <a:tailEnd type="diamond" w="med" len="med"/>
          </a:ln>
        </p:spPr>
        <p:txBody>
          <a:bodyPr/>
          <a:lstStyle/>
          <a:p>
            <a:pPr algn="ctr"/>
            <a:r>
              <a:rPr lang="ru-RU" altLang="ru-RU" sz="1600">
                <a:cs typeface="Times New Roman" pitchFamily="18" charset="0"/>
              </a:rPr>
              <a:t>CTBTO</a:t>
            </a:r>
            <a:r>
              <a:rPr lang="en-US" altLang="ru-RU" sz="1600">
                <a:cs typeface="Times New Roman" pitchFamily="18" charset="0"/>
              </a:rPr>
              <a:t> </a:t>
            </a:r>
            <a:br>
              <a:rPr lang="en-US" altLang="ru-RU" sz="1600">
                <a:cs typeface="Times New Roman" pitchFamily="18" charset="0"/>
              </a:rPr>
            </a:br>
            <a:r>
              <a:rPr lang="en-US" altLang="ru-RU" sz="1600">
                <a:cs typeface="Times New Roman" pitchFamily="18" charset="0"/>
              </a:rPr>
              <a:t>(Vienna</a:t>
            </a:r>
            <a:r>
              <a:rPr lang="ru-RU" altLang="ru-RU" sz="1600">
                <a:cs typeface="Times New Roman" pitchFamily="18" charset="0"/>
              </a:rPr>
              <a:t>,</a:t>
            </a:r>
            <a:r>
              <a:rPr lang="en-US" altLang="ru-RU" sz="1600">
                <a:cs typeface="Times New Roman" pitchFamily="18" charset="0"/>
              </a:rPr>
              <a:t> Austria)</a:t>
            </a:r>
            <a:endParaRPr lang="ru-RU" altLang="ru-RU" sz="1600">
              <a:cs typeface="Times New Roman" pitchFamily="18" charset="0"/>
            </a:endParaRPr>
          </a:p>
        </p:txBody>
      </p:sp>
      <p:sp>
        <p:nvSpPr>
          <p:cNvPr id="146438" name="AutoShape 7"/>
          <p:cNvSpPr>
            <a:spLocks/>
          </p:cNvSpPr>
          <p:nvPr/>
        </p:nvSpPr>
        <p:spPr bwMode="auto">
          <a:xfrm>
            <a:off x="6176963" y="2636838"/>
            <a:ext cx="1419225" cy="792162"/>
          </a:xfrm>
          <a:prstGeom prst="borderCallout1">
            <a:avLst>
              <a:gd name="adj1" fmla="val 14431"/>
              <a:gd name="adj2" fmla="val -5370"/>
              <a:gd name="adj3" fmla="val 26653"/>
              <a:gd name="adj4" fmla="val -51792"/>
            </a:avLst>
          </a:prstGeom>
          <a:solidFill>
            <a:srgbClr val="FFFFFF">
              <a:alpha val="74901"/>
            </a:srgbClr>
          </a:solidFill>
          <a:ln w="12700">
            <a:solidFill>
              <a:srgbClr val="FFFFFF"/>
            </a:solidFill>
            <a:miter lim="800000"/>
            <a:headEnd/>
            <a:tailEnd type="diamond" w="med" len="med"/>
          </a:ln>
        </p:spPr>
        <p:txBody>
          <a:bodyPr/>
          <a:lstStyle/>
          <a:p>
            <a:pPr algn="ctr"/>
            <a:r>
              <a:rPr lang="en-US" altLang="ru-RU" sz="1600">
                <a:cs typeface="Times New Roman" pitchFamily="18" charset="0"/>
              </a:rPr>
              <a:t>GS RAS</a:t>
            </a:r>
            <a:r>
              <a:rPr lang="ru-RU" altLang="ru-RU" sz="1600">
                <a:cs typeface="Times New Roman" pitchFamily="18" charset="0"/>
              </a:rPr>
              <a:t> </a:t>
            </a:r>
            <a:r>
              <a:rPr lang="en-US" altLang="ru-RU" sz="1600">
                <a:cs typeface="Times New Roman" pitchFamily="18" charset="0"/>
              </a:rPr>
              <a:t>(Obninsk, Russia)</a:t>
            </a:r>
            <a:endParaRPr lang="ru-RU" altLang="ru-RU" sz="1600">
              <a:cs typeface="Times New Roman" pitchFamily="18" charset="0"/>
            </a:endParaRPr>
          </a:p>
        </p:txBody>
      </p:sp>
      <p:sp>
        <p:nvSpPr>
          <p:cNvPr id="146439" name="AutoShape 10"/>
          <p:cNvSpPr>
            <a:spLocks noChangeArrowheads="1"/>
          </p:cNvSpPr>
          <p:nvPr/>
        </p:nvSpPr>
        <p:spPr bwMode="auto">
          <a:xfrm>
            <a:off x="5157788" y="-3641725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FFFF">
              <a:alpha val="30196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46440" name="AutoShape 11"/>
          <p:cNvSpPr>
            <a:spLocks noChangeArrowheads="1"/>
          </p:cNvSpPr>
          <p:nvPr/>
        </p:nvSpPr>
        <p:spPr bwMode="auto">
          <a:xfrm rot="-9221343">
            <a:off x="3694113" y="-393065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FFFF">
              <a:alpha val="30196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46441" name="Rectangle 12"/>
          <p:cNvSpPr>
            <a:spLocks noChangeArrowheads="1"/>
          </p:cNvSpPr>
          <p:nvPr/>
        </p:nvSpPr>
        <p:spPr bwMode="auto">
          <a:xfrm>
            <a:off x="-100013" y="-56991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  <p:sp>
        <p:nvSpPr>
          <p:cNvPr id="146442" name="Rectangle 13"/>
          <p:cNvSpPr>
            <a:spLocks noChangeArrowheads="1"/>
          </p:cNvSpPr>
          <p:nvPr/>
        </p:nvSpPr>
        <p:spPr bwMode="auto">
          <a:xfrm>
            <a:off x="-100013" y="-56991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  <p:sp>
        <p:nvSpPr>
          <p:cNvPr id="146443" name="Rectangle 14"/>
          <p:cNvSpPr>
            <a:spLocks noChangeArrowheads="1"/>
          </p:cNvSpPr>
          <p:nvPr/>
        </p:nvSpPr>
        <p:spPr bwMode="auto">
          <a:xfrm>
            <a:off x="-100013" y="5472113"/>
            <a:ext cx="18415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200">
                <a:cs typeface="Times New Roman" pitchFamily="18" charset="0"/>
              </a:rPr>
              <a:t/>
            </a:r>
            <a:br>
              <a:rPr lang="ru-RU" altLang="ru-RU" sz="1200">
                <a:cs typeface="Times New Roman" pitchFamily="18" charset="0"/>
              </a:rPr>
            </a:br>
            <a:endParaRPr lang="ru-RU" altLang="ru-RU" sz="900">
              <a:cs typeface="Times New Roman" pitchFamily="18" charset="0"/>
            </a:endParaRPr>
          </a:p>
          <a:p>
            <a:pPr eaLnBrk="0" hangingPunct="0"/>
            <a:endParaRPr lang="ru-RU" altLang="ru-RU">
              <a:cs typeface="Times New Roman" pitchFamily="18" charset="0"/>
            </a:endParaRPr>
          </a:p>
        </p:txBody>
      </p:sp>
      <p:sp>
        <p:nvSpPr>
          <p:cNvPr id="146444" name="Rectangle 15"/>
          <p:cNvSpPr>
            <a:spLocks noChangeArrowheads="1"/>
          </p:cNvSpPr>
          <p:nvPr/>
        </p:nvSpPr>
        <p:spPr bwMode="auto">
          <a:xfrm>
            <a:off x="-100013" y="7173913"/>
            <a:ext cx="1841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468313" y="28575"/>
            <a:ext cx="821848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altLang="ru-RU" sz="1200">
              <a:cs typeface="Times New Roman" pitchFamily="18" charset="0"/>
            </a:endParaRPr>
          </a:p>
          <a:p>
            <a:pPr algn="ctr" eaLnBrk="0" hangingPunct="0"/>
            <a:r>
              <a:rPr lang="ru-RU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Международные сейсмологические центры,</a:t>
            </a:r>
            <a:br>
              <a:rPr lang="ru-RU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ведущие мониторинг на глобальном уровне</a:t>
            </a:r>
            <a:endParaRPr lang="ru-RU" altLang="ru-RU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46446" name="AutoShape 6"/>
          <p:cNvSpPr>
            <a:spLocks/>
          </p:cNvSpPr>
          <p:nvPr/>
        </p:nvSpPr>
        <p:spPr bwMode="auto">
          <a:xfrm>
            <a:off x="2268538" y="3141663"/>
            <a:ext cx="2089150" cy="792162"/>
          </a:xfrm>
          <a:prstGeom prst="borderCallout1">
            <a:avLst>
              <a:gd name="adj1" fmla="val 20000"/>
              <a:gd name="adj2" fmla="val 104069"/>
              <a:gd name="adj3" fmla="val -18889"/>
              <a:gd name="adj4" fmla="val 115593"/>
            </a:avLst>
          </a:prstGeom>
          <a:solidFill>
            <a:srgbClr val="FFFFFF">
              <a:alpha val="74901"/>
            </a:srgbClr>
          </a:solidFill>
          <a:ln w="12700">
            <a:solidFill>
              <a:srgbClr val="FFFFFF"/>
            </a:solidFill>
            <a:miter lim="800000"/>
            <a:headEnd/>
            <a:tailEnd type="diamond" w="med" len="med"/>
          </a:ln>
        </p:spPr>
        <p:txBody>
          <a:bodyPr/>
          <a:lstStyle/>
          <a:p>
            <a:pPr algn="ctr"/>
            <a:r>
              <a:rPr lang="ru-RU" altLang="ru-RU" sz="1600">
                <a:cs typeface="Times New Roman" pitchFamily="18" charset="0"/>
              </a:rPr>
              <a:t>C</a:t>
            </a:r>
            <a:r>
              <a:rPr lang="en-US" altLang="ru-RU" sz="1600">
                <a:cs typeface="Times New Roman" pitchFamily="18" charset="0"/>
              </a:rPr>
              <a:t>SEM</a:t>
            </a:r>
            <a:br>
              <a:rPr lang="en-US" altLang="ru-RU" sz="1600">
                <a:cs typeface="Times New Roman" pitchFamily="18" charset="0"/>
              </a:rPr>
            </a:br>
            <a:r>
              <a:rPr lang="en-US" altLang="ru-RU" sz="1400">
                <a:cs typeface="Times New Roman" pitchFamily="18" charset="0"/>
              </a:rPr>
              <a:t>(European Seismol.</a:t>
            </a:r>
            <a:r>
              <a:rPr lang="ru-RU" altLang="ru-RU" sz="1400">
                <a:cs typeface="Times New Roman" pitchFamily="18" charset="0"/>
              </a:rPr>
              <a:t> </a:t>
            </a:r>
            <a:r>
              <a:rPr lang="en-US" altLang="ru-RU" sz="1400">
                <a:cs typeface="Times New Roman" pitchFamily="18" charset="0"/>
              </a:rPr>
              <a:t>Centre</a:t>
            </a:r>
            <a:r>
              <a:rPr lang="en-US" altLang="ru-RU" sz="1600">
                <a:cs typeface="Times New Roman" pitchFamily="18" charset="0"/>
              </a:rPr>
              <a:t>)</a:t>
            </a:r>
            <a:endParaRPr lang="ru-RU" altLang="ru-RU" sz="16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5632</TotalTime>
  <Words>1442</Words>
  <Application>Microsoft Office PowerPoint</Application>
  <PresentationFormat>Экран (4:3)</PresentationFormat>
  <Paragraphs>222</Paragraphs>
  <Slides>54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Calibri</vt:lpstr>
      <vt:lpstr>Arial</vt:lpstr>
      <vt:lpstr>Tahoma</vt:lpstr>
      <vt:lpstr>Times New Roman</vt:lpstr>
      <vt:lpstr>Verdana</vt:lpstr>
      <vt:lpstr>MS PGothic</vt:lpstr>
      <vt:lpstr>Оформление по умолчанию</vt:lpstr>
      <vt:lpstr>Диаграмма</vt:lpstr>
      <vt:lpstr>Фотография Photo Editor</vt:lpstr>
      <vt:lpstr>Слайд 1</vt:lpstr>
      <vt:lpstr>Слайд 2</vt:lpstr>
      <vt:lpstr>Сейсмическая сеть ФИЦ ЕГС РАН включает более 340 станций и обеспечивает три уровня сейсмического мониторинга территории России и прилегающих областей: телесейсмический, региональный и локальный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Сейсмические станции, задействованные   Cлужбой срочных донесений ФИЦ ЕГС РАН  в режиме реального времени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Сегмент связи построен на основе сети VSAT, использующей геостационарные спутники «Ямал» и «Экспресс АМ-3»   Состав абонентского спутникового терминала: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Регистрация ядерного взрыва на полигоне «Пхунгери» 09.09.2016 г.  сейсмическими станциями на Дальнем Востоке РФ</vt:lpstr>
      <vt:lpstr>Слайд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Пойгина С.Г.</dc:creator>
  <cp:lastModifiedBy>Alex</cp:lastModifiedBy>
  <cp:revision>78</cp:revision>
  <cp:lastPrinted>1601-01-01T00:00:00Z</cp:lastPrinted>
  <dcterms:created xsi:type="dcterms:W3CDTF">1601-01-01T00:00:00Z</dcterms:created>
  <dcterms:modified xsi:type="dcterms:W3CDTF">2020-10-01T03:27:28Z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