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2" r:id="rId2"/>
    <p:sldMasterId id="2147483716" r:id="rId3"/>
    <p:sldMasterId id="2147483724" r:id="rId4"/>
    <p:sldMasterId id="2147483760" r:id="rId5"/>
  </p:sldMasterIdLst>
  <p:notesMasterIdLst>
    <p:notesMasterId r:id="rId31"/>
  </p:notesMasterIdLst>
  <p:sldIdLst>
    <p:sldId id="307" r:id="rId6"/>
    <p:sldId id="431" r:id="rId7"/>
    <p:sldId id="432" r:id="rId8"/>
    <p:sldId id="433" r:id="rId9"/>
    <p:sldId id="437" r:id="rId10"/>
    <p:sldId id="435" r:id="rId11"/>
    <p:sldId id="440" r:id="rId12"/>
    <p:sldId id="434" r:id="rId13"/>
    <p:sldId id="436" r:id="rId14"/>
    <p:sldId id="401" r:id="rId15"/>
    <p:sldId id="424" r:id="rId16"/>
    <p:sldId id="439" r:id="rId17"/>
    <p:sldId id="396" r:id="rId18"/>
    <p:sldId id="438" r:id="rId19"/>
    <p:sldId id="373" r:id="rId20"/>
    <p:sldId id="430" r:id="rId21"/>
    <p:sldId id="379" r:id="rId22"/>
    <p:sldId id="410" r:id="rId23"/>
    <p:sldId id="397" r:id="rId24"/>
    <p:sldId id="443" r:id="rId25"/>
    <p:sldId id="450" r:id="rId26"/>
    <p:sldId id="444" r:id="rId27"/>
    <p:sldId id="445" r:id="rId28"/>
    <p:sldId id="448" r:id="rId29"/>
    <p:sldId id="383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2" autoAdjust="0"/>
    <p:restoredTop sz="94660"/>
  </p:normalViewPr>
  <p:slideViewPr>
    <p:cSldViewPr>
      <p:cViewPr>
        <p:scale>
          <a:sx n="68" d="100"/>
          <a:sy n="68" d="100"/>
        </p:scale>
        <p:origin x="-1168" y="1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F36F8D-A55F-400A-8C10-104A1D3D1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23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FB8CB5-9F89-425B-92A9-DF6A54D5FCB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1393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1781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3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8288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884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9AB26-5586-4BB4-8C66-B0DBF4FC46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29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FA6393-2D36-4335-94FE-B3A4D7712F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81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485BA5-BF61-4719-A7E3-3BEAD17B23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991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5425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5025" y="1905000"/>
            <a:ext cx="4037013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5025" y="4035425"/>
            <a:ext cx="4037013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EFA9F-316B-4B08-98DA-7B4B7FA85F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8881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5425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905000"/>
            <a:ext cx="4037013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C617F-E8DF-4152-AC2F-BB36B14EC7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2280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198" y="3340102"/>
            <a:ext cx="7653703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just" eaLnBrk="0" hangingPunct="0">
              <a:lnSpc>
                <a:spcPct val="80000"/>
              </a:lnSpc>
              <a:spcBef>
                <a:spcPct val="20000"/>
              </a:spcBef>
              <a:buClr>
                <a:srgbClr val="333333"/>
              </a:buClr>
              <a:buFont typeface="Times New Roman" pitchFamily="18" charset="0"/>
              <a:buChar char="─"/>
              <a:defRPr/>
            </a:pPr>
            <a:endParaRPr kumimoji="1" lang="ru-RU" sz="1200">
              <a:solidFill>
                <a:srgbClr val="333333"/>
              </a:solidFill>
              <a:latin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Щелчок правит образец заголовка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/>
              <a:t>Щелчок правит 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4990F854-5F13-4776-8546-0E865537C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717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33088-8968-40F8-A806-77010107E557}" type="datetime1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89203-39B3-4A80-B42E-7713B20E9B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17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ED315-3A43-4C2F-8C70-FBAA1C05F77E}" type="datetime1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7558F-A060-45B9-8E4F-29D6217BA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94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197" y="3340101"/>
            <a:ext cx="7653703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just" eaLnBrk="0" hangingPunct="0">
              <a:lnSpc>
                <a:spcPct val="80000"/>
              </a:lnSpc>
              <a:spcBef>
                <a:spcPct val="20000"/>
              </a:spcBef>
              <a:buClr>
                <a:srgbClr val="333333"/>
              </a:buClr>
              <a:buFont typeface="Times New Roman" pitchFamily="18" charset="0"/>
              <a:buChar char="─"/>
              <a:defRPr/>
            </a:pPr>
            <a:endParaRPr kumimoji="1" lang="ru-RU" sz="1200">
              <a:solidFill>
                <a:srgbClr val="333333"/>
              </a:solidFill>
              <a:latin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Щелчок правит образец заголовка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/>
              <a:t>Щелчок правит 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4990F854-5F13-4776-8546-0E865537C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956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ED315-3A43-4C2F-8C70-FBAA1C05F77E}" type="datetime1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7558F-A060-45B9-8E4F-29D6217BA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983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23BD59-4F65-4664-8D93-753DA7690779}" type="datetimeFigureOut">
              <a:rPr lang="ru-RU" smtClean="0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B6CF6-50A7-41F7-87E0-BED594895B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52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47436-D311-4059-A98E-4CE4203FD6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341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902" y="1304761"/>
            <a:ext cx="4043428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670" y="1304761"/>
            <a:ext cx="4043428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83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605BA-F5BC-4451-AE5A-BBABA4083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0013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972A5-A458-474B-8200-5C90C3BE84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2758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893B-65B6-48E0-800C-A5F666B294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1391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5425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905000"/>
            <a:ext cx="4037013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35CC0-2BEA-4D4F-9B5F-F8925EE6C9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260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039A3-D7D1-4D8C-8AD2-F1DC13248A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0735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BC180-3EF4-4D5E-A67E-FC6AE2AA44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4373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761BC-0E42-4BEC-96E9-2A4D04B998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0625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14ED7-FB41-4966-ACED-CA2EB9F50D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5616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482C0-2D83-41ED-8839-2DA911F470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541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4DDAE-E7C7-4088-8245-9890A5C826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53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84111-51CC-4584-9559-74617DB23A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8596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92100"/>
            <a:ext cx="2055813" cy="57229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6625" cy="5722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9F23C-02AF-48F4-A937-A29AA4E6A2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9413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5425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5025" y="1905000"/>
            <a:ext cx="4037013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35425"/>
            <a:ext cx="8224838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75073-489C-4E90-8736-F0BDE0E1F3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441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5425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5025" y="1905000"/>
            <a:ext cx="4037013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5425"/>
            <a:ext cx="4035425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4035425"/>
            <a:ext cx="4037013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C1BE1-061A-448E-9CB7-6C19110B87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031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8224838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4035425"/>
            <a:ext cx="8224838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DC79B-CCF5-475F-8597-8C75E057EE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3757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5425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905000"/>
            <a:ext cx="4037013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C617F-E8DF-4152-AC2F-BB36B14EC7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6528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5425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5025" y="1905000"/>
            <a:ext cx="4037013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5025" y="4035425"/>
            <a:ext cx="4037013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EFA9F-316B-4B08-98DA-7B4B7FA85F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9568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4838" cy="4110038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FE02A-91E5-4384-AC62-59BBA309B9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4366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605BA-F5BC-4451-AE5A-BBABA4083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0448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972A5-A458-474B-8200-5C90C3BE84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699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B55A4-04BB-4064-ACC2-E8B5B3E00F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303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893B-65B6-48E0-800C-A5F666B294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8863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5425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905000"/>
            <a:ext cx="4037013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35CC0-2BEA-4D4F-9B5F-F8925EE6C9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9324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039A3-D7D1-4D8C-8AD2-F1DC13248A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710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BC180-3EF4-4D5E-A67E-FC6AE2AA44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336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761BC-0E42-4BEC-96E9-2A4D04B998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2974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14ED7-FB41-4966-ACED-CA2EB9F50D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1230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482C0-2D83-41ED-8839-2DA911F470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7441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84111-51CC-4584-9559-74617DB23A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1890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92100"/>
            <a:ext cx="2055813" cy="57229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6625" cy="5722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9F23C-02AF-48F4-A937-A29AA4E6A2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1452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5425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5025" y="1905000"/>
            <a:ext cx="4037013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35425"/>
            <a:ext cx="8224838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75073-489C-4E90-8736-F0BDE0E1F3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570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740B2-B9BE-4F53-B862-A05ECC1FC4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452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5425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5025" y="1905000"/>
            <a:ext cx="4037013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35425"/>
            <a:ext cx="4035425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4035425"/>
            <a:ext cx="4037013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C1BE1-061A-448E-9CB7-6C19110B87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0050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8224838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4035425"/>
            <a:ext cx="8224838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DC79B-CCF5-475F-8597-8C75E057EE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7575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5425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905000"/>
            <a:ext cx="4037013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C617F-E8DF-4152-AC2F-BB36B14EC7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2172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5425" cy="4110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5025" y="1905000"/>
            <a:ext cx="4037013" cy="197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5025" y="4035425"/>
            <a:ext cx="4037013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EFA9F-316B-4B08-98DA-7B4B7FA85F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2082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4838" cy="1379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4838" cy="4110038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FE02A-91E5-4384-AC62-59BBA309B9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292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9DDAC-2F2B-4AF2-96A5-56E1CABBAE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10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56ACC5-6181-4B31-9CAB-B8E2922DC3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89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24B8B-B3F2-4AB5-A210-63F5797A20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80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F204E-FE1D-46D3-9F1C-28C8A13DC7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01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EF0EF2-6EED-46AD-AAEF-5E9695FDC9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5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21" r:id="rId12"/>
    <p:sldLayoutId id="214748372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 kumimoji="0"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>
              <a:latin typeface="Times New Roman" pitchFamily="18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 kumimoji="0"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>
              <a:latin typeface="Times New Roman" pitchFamily="18" charset="0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 kumimoji="0"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7D3B2438-C673-4964-A3D1-43001470E6C4}" type="slidenum">
              <a:rPr lang="ru-RU"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52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/>
        <a:buChar char="§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/>
        <a:buChar char="l"/>
        <a:defRPr kumimoji="1"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 kumimoji="0"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>
              <a:latin typeface="Times New Roman" pitchFamily="18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 kumimoji="0"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>
              <a:latin typeface="Times New Roman" pitchFamily="18" charset="0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  <a:defRPr kumimoji="0"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7D3B2438-C673-4964-A3D1-43001470E6C4}" type="slidenum">
              <a:rPr lang="ru-RU">
                <a:latin typeface="Times New Roman" pitchFamily="18" charset="0"/>
              </a:rPr>
              <a:pPr>
                <a:defRPr/>
              </a:pPr>
              <a:t>‹#›</a:t>
            </a:fld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6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/>
        <a:buChar char="§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/>
        <a:buChar char="l"/>
        <a:defRPr kumimoji="1"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4838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щёлкните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48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defTabSz="449263">
              <a:defRPr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defTabSz="449263">
              <a:defRPr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defTabSz="449263">
              <a:defRPr/>
            </a:pPr>
            <a:fld id="{8818A565-7986-44CF-AB46-A995D6F532D3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 defTabSz="449263"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9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4838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щёлкните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48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defTabSz="449263">
              <a:defRPr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defTabSz="449263">
              <a:defRPr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defTabSz="449263">
              <a:defRPr/>
            </a:pPr>
            <a:fld id="{8818A565-7986-44CF-AB46-A995D6F532D3}" type="slidenum"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pPr defTabSz="449263">
                <a:defRPr/>
              </a:pPr>
              <a:t>‹#›</a:t>
            </a:fld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emf"/><Relationship Id="rId21" Type="http://schemas.openxmlformats.org/officeDocument/2006/relationships/image" Target="../media/image60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emf"/><Relationship Id="rId19" Type="http://schemas.openxmlformats.org/officeDocument/2006/relationships/image" Target="../media/image58.wmf"/><Relationship Id="rId4" Type="http://schemas.openxmlformats.org/officeDocument/2006/relationships/image" Target="../media/image43.emf"/><Relationship Id="rId9" Type="http://schemas.openxmlformats.org/officeDocument/2006/relationships/image" Target="../media/image48.wmf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JP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7.jpe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79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image" Target="../media/image92.jpe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125380" y="4857"/>
            <a:ext cx="4018621" cy="277607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Специальное конструкторское бюро средств автоматизации</a:t>
            </a:r>
            <a:b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морских исследований ДВО РАН</a:t>
            </a:r>
            <a:b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Южно-Сахалинск</a:t>
            </a:r>
            <a:endParaRPr lang="en-US" sz="1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3B991C-06BE-4485-B0E9-B8D54B2D636A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3006724" y="1102476"/>
            <a:ext cx="186013" cy="3699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endParaRPr lang="ru-RU"/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0" y="2780931"/>
            <a:ext cx="9144000" cy="4077071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3600" tIns="46800" rIns="93600" bIns="46800" anchor="ctr"/>
          <a:lstStyle/>
          <a:p>
            <a:pPr algn="ctr"/>
            <a:r>
              <a:rPr lang="ru-RU" sz="2400" b="1" dirty="0" smtClean="0"/>
              <a:t>Морское приборостроение и робототехника в нефтегазовом секторе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000" b="1" dirty="0" smtClean="0"/>
              <a:t>Главный конструктор </a:t>
            </a:r>
            <a:r>
              <a:rPr lang="ru-RU" sz="2000" b="1" dirty="0" err="1" smtClean="0"/>
              <a:t>А.Е.Малашенко</a:t>
            </a: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sz="2000" b="1" dirty="0"/>
          </a:p>
          <a:p>
            <a:endParaRPr lang="ru-RU" sz="2000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" y="1490645"/>
            <a:ext cx="189093" cy="371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3600" tIns="46800" rIns="93600" bIns="46800" anchor="ctr">
            <a:spAutoFit/>
          </a:bodyPr>
          <a:lstStyle/>
          <a:p>
            <a:endParaRPr lang="ru-RU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" y="1528745"/>
            <a:ext cx="189093" cy="371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3600" tIns="46800" rIns="93600" bIns="46800" anchor="ctr">
            <a:spAutoFit/>
          </a:bodyPr>
          <a:lstStyle/>
          <a:p>
            <a:endParaRPr lang="ru-RU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" y="1190608"/>
            <a:ext cx="189093" cy="371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3600" tIns="46800" rIns="93600" bIns="46800" anchor="ctr">
            <a:spAutoFit/>
          </a:bodyPr>
          <a:lstStyle/>
          <a:p>
            <a:endParaRPr lang="ru-RU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1" y="1673207"/>
            <a:ext cx="189093" cy="371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3600" tIns="46800" rIns="93600" bIns="46800" anchor="ctr">
            <a:spAutoFit/>
          </a:bodyPr>
          <a:lstStyle/>
          <a:p>
            <a:endParaRPr lang="ru-RU"/>
          </a:p>
        </p:txBody>
      </p:sp>
      <p:pic>
        <p:nvPicPr>
          <p:cNvPr id="11" name="Рисунок 1" descr="Skb-win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3" y="4857"/>
            <a:ext cx="5076055" cy="277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9336" y="6293901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2" y="906897"/>
            <a:ext cx="3166782" cy="5093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73" y="640096"/>
            <a:ext cx="5724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Глубоководная </a:t>
            </a:r>
            <a:r>
              <a:rPr lang="ru-RU" b="1" dirty="0"/>
              <a:t>сейсмоакустическая станция  с комплектом гидрофизических датчиков (температура, гидростатическое давление, скорость звука, скорость течения) </a:t>
            </a:r>
            <a:r>
              <a:rPr lang="ru-RU" b="1" dirty="0" smtClean="0"/>
              <a:t>. </a:t>
            </a:r>
            <a:r>
              <a:rPr lang="ru-RU" b="1" i="1" dirty="0" smtClean="0"/>
              <a:t>Изготовлена и сдана заказчикам  в 1991 году опытная партия  из 25 станций </a:t>
            </a:r>
            <a:endParaRPr lang="ru-RU" b="1" i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9336" y="6293901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Глубоководные технологии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25" y="4793329"/>
            <a:ext cx="2609709" cy="196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Малашенко А.Е\Desktop\2018 год\2018 год январь\Мастеровой -2017\Kon F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" y="2492895"/>
            <a:ext cx="5613196" cy="41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7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036" y="381292"/>
            <a:ext cx="8291264" cy="1368152"/>
          </a:xfrm>
        </p:spPr>
        <p:txBody>
          <a:bodyPr/>
          <a:lstStyle/>
          <a:p>
            <a:r>
              <a:rPr lang="ru-RU" sz="2400" b="1" dirty="0" smtClean="0"/>
              <a:t>Система донных глубоководных сейсмостанций с передачей информации по волоконно-оптическому кабелю связи на береговой пост наблюдения. </a:t>
            </a:r>
            <a:r>
              <a:rPr lang="ru-RU" sz="2400" b="1" i="1" dirty="0" smtClean="0"/>
              <a:t>Концепция</a:t>
            </a:r>
            <a:endParaRPr lang="ru-RU" sz="2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9336" y="6293901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Глубоководные   технологии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3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287021" y="-43889"/>
            <a:ext cx="8687082" cy="786520"/>
          </a:xfrm>
        </p:spPr>
        <p:txBody>
          <a:bodyPr>
            <a:normAutofit/>
          </a:bodyPr>
          <a:lstStyle/>
          <a:p>
            <a:pPr algn="ctr"/>
            <a:r>
              <a:rPr lang="ru-RU" altLang="ru-RU" sz="17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функционально-ориентированной системы мониторинга и контроля безопасности морских объектов </a:t>
            </a:r>
            <a:r>
              <a:rPr lang="ru-RU" altLang="ru-RU" sz="178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подводного добычного комплекса</a:t>
            </a:r>
            <a:endParaRPr lang="ru-RU" altLang="ru-RU" sz="178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2043" indent="-2546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18527" indent="-20370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25938" indent="-20370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33349" indent="-20370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40760" indent="-203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8171" indent="-203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5582" indent="-203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993" indent="-2037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FE695878-9D99-4B2A-90B6-4D8C4048D3A6}" type="slidenum">
              <a:rPr lang="ru-RU" altLang="ru-RU" sz="1158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12</a:t>
            </a:fld>
            <a:endParaRPr lang="ru-RU" altLang="ru-RU" sz="1158">
              <a:solidFill>
                <a:srgbClr val="FFFFFF"/>
              </a:solidFill>
            </a:endParaRPr>
          </a:p>
        </p:txBody>
      </p:sp>
      <p:grpSp>
        <p:nvGrpSpPr>
          <p:cNvPr id="24580" name="Группа 3"/>
          <p:cNvGrpSpPr>
            <a:grpSpLocks/>
          </p:cNvGrpSpPr>
          <p:nvPr/>
        </p:nvGrpSpPr>
        <p:grpSpPr bwMode="auto">
          <a:xfrm>
            <a:off x="-108520" y="730277"/>
            <a:ext cx="9103987" cy="6090131"/>
            <a:chOff x="-192088" y="14328"/>
            <a:chExt cx="9358313" cy="6694771"/>
          </a:xfrm>
        </p:grpSpPr>
        <p:sp>
          <p:nvSpPr>
            <p:cNvPr id="24582" name="Freeform 118"/>
            <p:cNvSpPr>
              <a:spLocks/>
            </p:cNvSpPr>
            <p:nvPr/>
          </p:nvSpPr>
          <p:spPr bwMode="auto">
            <a:xfrm>
              <a:off x="179388" y="3638550"/>
              <a:ext cx="8964612" cy="2673350"/>
            </a:xfrm>
            <a:custGeom>
              <a:avLst/>
              <a:gdLst>
                <a:gd name="T0" fmla="*/ 2147483647 w 16353"/>
                <a:gd name="T1" fmla="*/ 0 h 4210"/>
                <a:gd name="T2" fmla="*/ 2147483647 w 16353"/>
                <a:gd name="T3" fmla="*/ 2147483647 h 4210"/>
                <a:gd name="T4" fmla="*/ 2147483647 w 16353"/>
                <a:gd name="T5" fmla="*/ 2147483647 h 4210"/>
                <a:gd name="T6" fmla="*/ 2147483647 w 16353"/>
                <a:gd name="T7" fmla="*/ 2147483647 h 4210"/>
                <a:gd name="T8" fmla="*/ 2147483647 w 16353"/>
                <a:gd name="T9" fmla="*/ 2147483647 h 4210"/>
                <a:gd name="T10" fmla="*/ 2147483647 w 16353"/>
                <a:gd name="T11" fmla="*/ 2147483647 h 4210"/>
                <a:gd name="T12" fmla="*/ 2147483647 w 16353"/>
                <a:gd name="T13" fmla="*/ 2147483647 h 4210"/>
                <a:gd name="T14" fmla="*/ 2147483647 w 16353"/>
                <a:gd name="T15" fmla="*/ 2147483647 h 4210"/>
                <a:gd name="T16" fmla="*/ 2147483647 w 16353"/>
                <a:gd name="T17" fmla="*/ 2147483647 h 4210"/>
                <a:gd name="T18" fmla="*/ 2147483647 w 16353"/>
                <a:gd name="T19" fmla="*/ 2147483647 h 4210"/>
                <a:gd name="T20" fmla="*/ 2147483647 w 16353"/>
                <a:gd name="T21" fmla="*/ 2147483647 h 4210"/>
                <a:gd name="T22" fmla="*/ 2147483647 w 16353"/>
                <a:gd name="T23" fmla="*/ 2147483647 h 4210"/>
                <a:gd name="T24" fmla="*/ 2147483647 w 16353"/>
                <a:gd name="T25" fmla="*/ 2147483647 h 4210"/>
                <a:gd name="T26" fmla="*/ 2147483647 w 16353"/>
                <a:gd name="T27" fmla="*/ 2147483647 h 4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353"/>
                <a:gd name="T43" fmla="*/ 0 h 4210"/>
                <a:gd name="T44" fmla="*/ 16353 w 16353"/>
                <a:gd name="T45" fmla="*/ 4210 h 42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353" h="4210">
                  <a:moveTo>
                    <a:pt x="2323" y="0"/>
                  </a:moveTo>
                  <a:cubicBezTo>
                    <a:pt x="2185" y="30"/>
                    <a:pt x="1852" y="87"/>
                    <a:pt x="1492" y="183"/>
                  </a:cubicBezTo>
                  <a:cubicBezTo>
                    <a:pt x="1132" y="279"/>
                    <a:pt x="322" y="381"/>
                    <a:pt x="161" y="576"/>
                  </a:cubicBezTo>
                  <a:cubicBezTo>
                    <a:pt x="0" y="771"/>
                    <a:pt x="517" y="1075"/>
                    <a:pt x="528" y="1351"/>
                  </a:cubicBezTo>
                  <a:cubicBezTo>
                    <a:pt x="539" y="1627"/>
                    <a:pt x="87" y="1923"/>
                    <a:pt x="229" y="2234"/>
                  </a:cubicBezTo>
                  <a:cubicBezTo>
                    <a:pt x="371" y="2545"/>
                    <a:pt x="1051" y="2909"/>
                    <a:pt x="1379" y="3215"/>
                  </a:cubicBezTo>
                  <a:cubicBezTo>
                    <a:pt x="1707" y="3521"/>
                    <a:pt x="1596" y="3937"/>
                    <a:pt x="2199" y="4068"/>
                  </a:cubicBezTo>
                  <a:cubicBezTo>
                    <a:pt x="2802" y="4199"/>
                    <a:pt x="3995" y="4032"/>
                    <a:pt x="4997" y="4000"/>
                  </a:cubicBezTo>
                  <a:cubicBezTo>
                    <a:pt x="5999" y="3968"/>
                    <a:pt x="7204" y="3844"/>
                    <a:pt x="8209" y="3873"/>
                  </a:cubicBezTo>
                  <a:cubicBezTo>
                    <a:pt x="9214" y="3902"/>
                    <a:pt x="10128" y="4158"/>
                    <a:pt x="11029" y="4176"/>
                  </a:cubicBezTo>
                  <a:cubicBezTo>
                    <a:pt x="11930" y="4194"/>
                    <a:pt x="12793" y="4002"/>
                    <a:pt x="13615" y="3979"/>
                  </a:cubicBezTo>
                  <a:cubicBezTo>
                    <a:pt x="14437" y="3956"/>
                    <a:pt x="15567" y="4210"/>
                    <a:pt x="15960" y="4041"/>
                  </a:cubicBezTo>
                  <a:cubicBezTo>
                    <a:pt x="16353" y="3872"/>
                    <a:pt x="16251" y="3189"/>
                    <a:pt x="15974" y="2967"/>
                  </a:cubicBezTo>
                  <a:cubicBezTo>
                    <a:pt x="15697" y="2745"/>
                    <a:pt x="14645" y="2761"/>
                    <a:pt x="14295" y="2707"/>
                  </a:cubicBezTo>
                </a:path>
              </a:pathLst>
            </a:custGeom>
            <a:gradFill rotWithShape="1">
              <a:gsLst>
                <a:gs pos="0">
                  <a:srgbClr val="76923C"/>
                </a:gs>
                <a:gs pos="100000">
                  <a:srgbClr val="E9EC6E">
                    <a:alpha val="49001"/>
                  </a:srgbClr>
                </a:gs>
              </a:gsLst>
              <a:lin ang="189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24583" name="Группа 123"/>
            <p:cNvGrpSpPr>
              <a:grpSpLocks/>
            </p:cNvGrpSpPr>
            <p:nvPr/>
          </p:nvGrpSpPr>
          <p:grpSpPr bwMode="auto">
            <a:xfrm>
              <a:off x="-192088" y="14328"/>
              <a:ext cx="9358313" cy="6694771"/>
              <a:chOff x="-192088" y="14328"/>
              <a:chExt cx="9358313" cy="6694771"/>
            </a:xfrm>
          </p:grpSpPr>
          <p:grpSp>
            <p:nvGrpSpPr>
              <p:cNvPr id="24584" name="Group 115"/>
              <p:cNvGrpSpPr>
                <a:grpSpLocks/>
              </p:cNvGrpSpPr>
              <p:nvPr/>
            </p:nvGrpSpPr>
            <p:grpSpPr bwMode="auto">
              <a:xfrm>
                <a:off x="-192088" y="1746250"/>
                <a:ext cx="8999538" cy="3659188"/>
                <a:chOff x="-22" y="4173"/>
                <a:chExt cx="16840" cy="5762"/>
              </a:xfrm>
            </p:grpSpPr>
            <p:sp>
              <p:nvSpPr>
                <p:cNvPr id="24687" name="Freeform 117"/>
                <p:cNvSpPr>
                  <a:spLocks/>
                </p:cNvSpPr>
                <p:nvPr/>
              </p:nvSpPr>
              <p:spPr bwMode="auto">
                <a:xfrm>
                  <a:off x="-22" y="4173"/>
                  <a:ext cx="16840" cy="5762"/>
                </a:xfrm>
                <a:custGeom>
                  <a:avLst/>
                  <a:gdLst>
                    <a:gd name="T0" fmla="*/ 1070 w 16840"/>
                    <a:gd name="T1" fmla="*/ 30 h 5762"/>
                    <a:gd name="T2" fmla="*/ 498 w 16840"/>
                    <a:gd name="T3" fmla="*/ 311 h 5762"/>
                    <a:gd name="T4" fmla="*/ 659 w 16840"/>
                    <a:gd name="T5" fmla="*/ 816 h 5762"/>
                    <a:gd name="T6" fmla="*/ 790 w 16840"/>
                    <a:gd name="T7" fmla="*/ 1964 h 5762"/>
                    <a:gd name="T8" fmla="*/ 5398 w 16840"/>
                    <a:gd name="T9" fmla="*/ 3284 h 5762"/>
                    <a:gd name="T10" fmla="*/ 7705 w 16840"/>
                    <a:gd name="T11" fmla="*/ 3739 h 5762"/>
                    <a:gd name="T12" fmla="*/ 9400 w 16840"/>
                    <a:gd name="T13" fmla="*/ 4462 h 5762"/>
                    <a:gd name="T14" fmla="*/ 11255 w 16840"/>
                    <a:gd name="T15" fmla="*/ 4309 h 5762"/>
                    <a:gd name="T16" fmla="*/ 12934 w 16840"/>
                    <a:gd name="T17" fmla="*/ 5117 h 5762"/>
                    <a:gd name="T18" fmla="*/ 15721 w 16840"/>
                    <a:gd name="T19" fmla="*/ 5641 h 5762"/>
                    <a:gd name="T20" fmla="*/ 16128 w 16840"/>
                    <a:gd name="T21" fmla="*/ 4392 h 5762"/>
                    <a:gd name="T22" fmla="*/ 15826 w 16840"/>
                    <a:gd name="T23" fmla="*/ 3572 h 5762"/>
                    <a:gd name="T24" fmla="*/ 16525 w 16840"/>
                    <a:gd name="T25" fmla="*/ 2480 h 5762"/>
                    <a:gd name="T26" fmla="*/ 16450 w 16840"/>
                    <a:gd name="T27" fmla="*/ 1601 h 5762"/>
                    <a:gd name="T28" fmla="*/ 16806 w 16840"/>
                    <a:gd name="T29" fmla="*/ 872 h 5762"/>
                    <a:gd name="T30" fmla="*/ 16656 w 16840"/>
                    <a:gd name="T31" fmla="*/ 498 h 5762"/>
                    <a:gd name="T32" fmla="*/ 16558 w 16840"/>
                    <a:gd name="T33" fmla="*/ 75 h 5762"/>
                    <a:gd name="T34" fmla="*/ 16527 w 16840"/>
                    <a:gd name="T35" fmla="*/ 45 h 5762"/>
                    <a:gd name="T36" fmla="*/ 16493 w 16840"/>
                    <a:gd name="T37" fmla="*/ 35 h 5762"/>
                    <a:gd name="T38" fmla="*/ 16440 w 16840"/>
                    <a:gd name="T39" fmla="*/ 35 h 5762"/>
                    <a:gd name="T40" fmla="*/ 16398 w 16840"/>
                    <a:gd name="T41" fmla="*/ 35 h 5762"/>
                    <a:gd name="T42" fmla="*/ 16280 w 16840"/>
                    <a:gd name="T43" fmla="*/ 35 h 5762"/>
                    <a:gd name="T44" fmla="*/ 16222 w 16840"/>
                    <a:gd name="T45" fmla="*/ 35 h 5762"/>
                    <a:gd name="T46" fmla="*/ 16153 w 16840"/>
                    <a:gd name="T47" fmla="*/ 30 h 5762"/>
                    <a:gd name="T48" fmla="*/ 15933 w 16840"/>
                    <a:gd name="T49" fmla="*/ 30 h 576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6840"/>
                    <a:gd name="T76" fmla="*/ 0 h 5762"/>
                    <a:gd name="T77" fmla="*/ 16840 w 16840"/>
                    <a:gd name="T78" fmla="*/ 5762 h 576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6840" h="5762">
                      <a:moveTo>
                        <a:pt x="1070" y="30"/>
                      </a:moveTo>
                      <a:cubicBezTo>
                        <a:pt x="818" y="105"/>
                        <a:pt x="566" y="180"/>
                        <a:pt x="498" y="311"/>
                      </a:cubicBezTo>
                      <a:cubicBezTo>
                        <a:pt x="430" y="442"/>
                        <a:pt x="610" y="541"/>
                        <a:pt x="659" y="816"/>
                      </a:cubicBezTo>
                      <a:cubicBezTo>
                        <a:pt x="708" y="1091"/>
                        <a:pt x="0" y="1553"/>
                        <a:pt x="790" y="1964"/>
                      </a:cubicBezTo>
                      <a:cubicBezTo>
                        <a:pt x="1580" y="2375"/>
                        <a:pt x="4246" y="2988"/>
                        <a:pt x="5398" y="3284"/>
                      </a:cubicBezTo>
                      <a:cubicBezTo>
                        <a:pt x="6550" y="3580"/>
                        <a:pt x="7038" y="3543"/>
                        <a:pt x="7705" y="3739"/>
                      </a:cubicBezTo>
                      <a:cubicBezTo>
                        <a:pt x="8372" y="3935"/>
                        <a:pt x="8808" y="4367"/>
                        <a:pt x="9400" y="4462"/>
                      </a:cubicBezTo>
                      <a:cubicBezTo>
                        <a:pt x="9992" y="4557"/>
                        <a:pt x="10666" y="4200"/>
                        <a:pt x="11255" y="4309"/>
                      </a:cubicBezTo>
                      <a:cubicBezTo>
                        <a:pt x="11844" y="4418"/>
                        <a:pt x="12190" y="4895"/>
                        <a:pt x="12934" y="5117"/>
                      </a:cubicBezTo>
                      <a:cubicBezTo>
                        <a:pt x="13678" y="5339"/>
                        <a:pt x="15189" y="5762"/>
                        <a:pt x="15721" y="5641"/>
                      </a:cubicBezTo>
                      <a:cubicBezTo>
                        <a:pt x="16253" y="5520"/>
                        <a:pt x="16111" y="4737"/>
                        <a:pt x="16128" y="4392"/>
                      </a:cubicBezTo>
                      <a:cubicBezTo>
                        <a:pt x="16145" y="4047"/>
                        <a:pt x="15760" y="3891"/>
                        <a:pt x="15826" y="3572"/>
                      </a:cubicBezTo>
                      <a:cubicBezTo>
                        <a:pt x="15892" y="3253"/>
                        <a:pt x="16421" y="2808"/>
                        <a:pt x="16525" y="2480"/>
                      </a:cubicBezTo>
                      <a:cubicBezTo>
                        <a:pt x="16629" y="2152"/>
                        <a:pt x="16403" y="1869"/>
                        <a:pt x="16450" y="1601"/>
                      </a:cubicBezTo>
                      <a:cubicBezTo>
                        <a:pt x="16497" y="1333"/>
                        <a:pt x="16772" y="1056"/>
                        <a:pt x="16806" y="872"/>
                      </a:cubicBezTo>
                      <a:cubicBezTo>
                        <a:pt x="16840" y="688"/>
                        <a:pt x="16697" y="631"/>
                        <a:pt x="16656" y="498"/>
                      </a:cubicBezTo>
                      <a:cubicBezTo>
                        <a:pt x="16615" y="365"/>
                        <a:pt x="16579" y="150"/>
                        <a:pt x="16558" y="75"/>
                      </a:cubicBezTo>
                      <a:cubicBezTo>
                        <a:pt x="16537" y="0"/>
                        <a:pt x="16538" y="52"/>
                        <a:pt x="16527" y="45"/>
                      </a:cubicBezTo>
                      <a:cubicBezTo>
                        <a:pt x="16516" y="38"/>
                        <a:pt x="16507" y="37"/>
                        <a:pt x="16493" y="35"/>
                      </a:cubicBezTo>
                      <a:cubicBezTo>
                        <a:pt x="16479" y="33"/>
                        <a:pt x="16456" y="35"/>
                        <a:pt x="16440" y="35"/>
                      </a:cubicBezTo>
                      <a:cubicBezTo>
                        <a:pt x="16424" y="35"/>
                        <a:pt x="16425" y="35"/>
                        <a:pt x="16398" y="35"/>
                      </a:cubicBezTo>
                      <a:cubicBezTo>
                        <a:pt x="16371" y="35"/>
                        <a:pt x="16309" y="35"/>
                        <a:pt x="16280" y="35"/>
                      </a:cubicBezTo>
                      <a:cubicBezTo>
                        <a:pt x="16251" y="35"/>
                        <a:pt x="16243" y="36"/>
                        <a:pt x="16222" y="35"/>
                      </a:cubicBezTo>
                      <a:cubicBezTo>
                        <a:pt x="16201" y="34"/>
                        <a:pt x="16201" y="31"/>
                        <a:pt x="16153" y="30"/>
                      </a:cubicBezTo>
                      <a:cubicBezTo>
                        <a:pt x="16105" y="29"/>
                        <a:pt x="15979" y="30"/>
                        <a:pt x="15933" y="30"/>
                      </a:cubicBezTo>
                    </a:path>
                  </a:pathLst>
                </a:custGeom>
                <a:solidFill>
                  <a:srgbClr val="45F1F5">
                    <a:alpha val="30980"/>
                  </a:srgbClr>
                </a:solidFill>
                <a:ln w="6350">
                  <a:solidFill>
                    <a:srgbClr val="1F497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cxnSp>
              <p:nvCxnSpPr>
                <p:cNvPr id="24688" name="AutoShape 116"/>
                <p:cNvCxnSpPr>
                  <a:cxnSpLocks noChangeShapeType="1"/>
                </p:cNvCxnSpPr>
                <p:nvPr/>
              </p:nvCxnSpPr>
              <p:spPr bwMode="auto">
                <a:xfrm>
                  <a:off x="1028" y="4206"/>
                  <a:ext cx="14863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pic>
            <p:nvPicPr>
              <p:cNvPr id="24585" name="Объект 11"/>
              <p:cNvPicPr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38" r="-328" b="-1904"/>
              <a:stretch>
                <a:fillRect/>
              </a:stretch>
            </p:blipFill>
            <p:spPr bwMode="auto">
              <a:xfrm rot="-519031">
                <a:off x="823913" y="2752725"/>
                <a:ext cx="636587" cy="439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86" name="Picture 1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6913" y="1504950"/>
                <a:ext cx="827087" cy="447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87" name="Picture 1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3963" y="1250950"/>
                <a:ext cx="247650" cy="334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88" name="AutoShape 110"/>
              <p:cNvSpPr>
                <a:spLocks noChangeArrowheads="1"/>
              </p:cNvSpPr>
              <p:nvPr/>
            </p:nvSpPr>
            <p:spPr bwMode="auto">
              <a:xfrm>
                <a:off x="823913" y="4298950"/>
                <a:ext cx="738187" cy="381000"/>
              </a:xfrm>
              <a:prstGeom prst="wedgeRoundRectCallout">
                <a:avLst>
                  <a:gd name="adj1" fmla="val 76227"/>
                  <a:gd name="adj2" fmla="val -209000"/>
                  <a:gd name="adj3" fmla="val 16667"/>
                </a:avLst>
              </a:prstGeom>
              <a:solidFill>
                <a:srgbClr val="FFFFCC"/>
              </a:solidFill>
              <a:ln w="3175">
                <a:solidFill>
                  <a:srgbClr val="194FFB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1200">
                    <a:latin typeface="Calibri" panose="020F0502020204030204" pitchFamily="34" charset="0"/>
                    <a:cs typeface="Times New Roman" panose="02020603050405020304" pitchFamily="18" charset="0"/>
                  </a:rPr>
                  <a:t> МГАК </a:t>
                </a:r>
                <a:endParaRPr lang="ru-RU" altLang="ru-RU" sz="3600"/>
              </a:p>
            </p:txBody>
          </p:sp>
          <p:sp>
            <p:nvSpPr>
              <p:cNvPr id="24589" name="Rectangle 109"/>
              <p:cNvSpPr>
                <a:spLocks noChangeArrowheads="1"/>
              </p:cNvSpPr>
              <p:nvPr/>
            </p:nvSpPr>
            <p:spPr bwMode="auto">
              <a:xfrm>
                <a:off x="1243013" y="1008063"/>
                <a:ext cx="552450" cy="401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4590" name="Group 98"/>
              <p:cNvGrpSpPr>
                <a:grpSpLocks/>
              </p:cNvGrpSpPr>
              <p:nvPr/>
            </p:nvGrpSpPr>
            <p:grpSpPr bwMode="auto">
              <a:xfrm>
                <a:off x="4081459" y="1907280"/>
                <a:ext cx="959952" cy="1143000"/>
                <a:chOff x="10992" y="4417"/>
                <a:chExt cx="3220" cy="3300"/>
              </a:xfrm>
            </p:grpSpPr>
            <p:grpSp>
              <p:nvGrpSpPr>
                <p:cNvPr id="24677" name="Group 100"/>
                <p:cNvGrpSpPr>
                  <a:grpSpLocks/>
                </p:cNvGrpSpPr>
                <p:nvPr/>
              </p:nvGrpSpPr>
              <p:grpSpPr bwMode="auto">
                <a:xfrm>
                  <a:off x="12042" y="4417"/>
                  <a:ext cx="2170" cy="3300"/>
                  <a:chOff x="2806" y="5866"/>
                  <a:chExt cx="2170" cy="4983"/>
                </a:xfrm>
              </p:grpSpPr>
              <p:cxnSp>
                <p:nvCxnSpPr>
                  <p:cNvPr id="24679" name="AutoShape 10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1" y="6154"/>
                    <a:ext cx="1" cy="87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4680" name="AutoShape 10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0" y="7714"/>
                    <a:ext cx="2" cy="9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24681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3137" y="8524"/>
                    <a:ext cx="1839" cy="2325"/>
                    <a:chOff x="3137" y="8524"/>
                    <a:chExt cx="1839" cy="2325"/>
                  </a:xfrm>
                </p:grpSpPr>
                <p:pic>
                  <p:nvPicPr>
                    <p:cNvPr id="24684" name="Picture 106" descr="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0" y="9554"/>
                      <a:ext cx="1806" cy="12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4685" name="Picture 105" descr="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37" y="8524"/>
                      <a:ext cx="1077" cy="7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24686" name="AutoShape 10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90" y="8914"/>
                      <a:ext cx="0" cy="72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pic>
                <p:nvPicPr>
                  <p:cNvPr id="24682" name="Picture 102" descr="1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0" y="5866"/>
                    <a:ext cx="1000" cy="7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683" name="Picture 101" descr="ВЧy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3246">
                    <a:off x="2806" y="6767"/>
                    <a:ext cx="979" cy="11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4678" name="Oval 99"/>
                <p:cNvSpPr>
                  <a:spLocks noChangeArrowheads="1"/>
                </p:cNvSpPr>
                <p:nvPr/>
              </p:nvSpPr>
              <p:spPr bwMode="auto">
                <a:xfrm>
                  <a:off x="10992" y="4548"/>
                  <a:ext cx="798" cy="160"/>
                </a:xfrm>
                <a:prstGeom prst="ellipse">
                  <a:avLst/>
                </a:prstGeom>
                <a:solidFill>
                  <a:srgbClr val="FFFFFF">
                    <a:alpha val="0"/>
                  </a:srgbClr>
                </a:solidFill>
                <a:ln w="3175">
                  <a:solidFill>
                    <a:srgbClr val="548DD4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sp>
            <p:nvSpPr>
              <p:cNvPr id="24591" name="Freeform 97"/>
              <p:cNvSpPr>
                <a:spLocks/>
              </p:cNvSpPr>
              <p:nvPr/>
            </p:nvSpPr>
            <p:spPr bwMode="auto">
              <a:xfrm>
                <a:off x="7446963" y="1860550"/>
                <a:ext cx="1697037" cy="1587500"/>
              </a:xfrm>
              <a:custGeom>
                <a:avLst/>
                <a:gdLst>
                  <a:gd name="T0" fmla="*/ 2147483647 w 2005"/>
                  <a:gd name="T1" fmla="*/ 0 h 1623"/>
                  <a:gd name="T2" fmla="*/ 2147483647 w 2005"/>
                  <a:gd name="T3" fmla="*/ 2147483647 h 1623"/>
                  <a:gd name="T4" fmla="*/ 2147483647 w 2005"/>
                  <a:gd name="T5" fmla="*/ 2147483647 h 1623"/>
                  <a:gd name="T6" fmla="*/ 2147483647 w 2005"/>
                  <a:gd name="T7" fmla="*/ 2147483647 h 1623"/>
                  <a:gd name="T8" fmla="*/ 2147483647 w 2005"/>
                  <a:gd name="T9" fmla="*/ 2147483647 h 1623"/>
                  <a:gd name="T10" fmla="*/ 2147483647 w 2005"/>
                  <a:gd name="T11" fmla="*/ 2147483647 h 1623"/>
                  <a:gd name="T12" fmla="*/ 2147483647 w 2005"/>
                  <a:gd name="T13" fmla="*/ 2147483647 h 1623"/>
                  <a:gd name="T14" fmla="*/ 2147483647 w 2005"/>
                  <a:gd name="T15" fmla="*/ 2147483647 h 1623"/>
                  <a:gd name="T16" fmla="*/ 2147483647 w 2005"/>
                  <a:gd name="T17" fmla="*/ 2147483647 h 16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5"/>
                  <a:gd name="T28" fmla="*/ 0 h 1623"/>
                  <a:gd name="T29" fmla="*/ 2005 w 2005"/>
                  <a:gd name="T30" fmla="*/ 1623 h 16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5" h="1623">
                    <a:moveTo>
                      <a:pt x="1904" y="0"/>
                    </a:moveTo>
                    <a:cubicBezTo>
                      <a:pt x="1486" y="47"/>
                      <a:pt x="1069" y="94"/>
                      <a:pt x="758" y="183"/>
                    </a:cubicBezTo>
                    <a:cubicBezTo>
                      <a:pt x="447" y="272"/>
                      <a:pt x="76" y="443"/>
                      <a:pt x="38" y="536"/>
                    </a:cubicBezTo>
                    <a:cubicBezTo>
                      <a:pt x="0" y="629"/>
                      <a:pt x="405" y="739"/>
                      <a:pt x="527" y="743"/>
                    </a:cubicBezTo>
                    <a:cubicBezTo>
                      <a:pt x="649" y="747"/>
                      <a:pt x="685" y="561"/>
                      <a:pt x="771" y="563"/>
                    </a:cubicBezTo>
                    <a:cubicBezTo>
                      <a:pt x="857" y="565"/>
                      <a:pt x="918" y="701"/>
                      <a:pt x="1043" y="754"/>
                    </a:cubicBezTo>
                    <a:cubicBezTo>
                      <a:pt x="1168" y="807"/>
                      <a:pt x="1389" y="813"/>
                      <a:pt x="1523" y="879"/>
                    </a:cubicBezTo>
                    <a:cubicBezTo>
                      <a:pt x="1657" y="945"/>
                      <a:pt x="1765" y="1023"/>
                      <a:pt x="1845" y="1147"/>
                    </a:cubicBezTo>
                    <a:cubicBezTo>
                      <a:pt x="1925" y="1271"/>
                      <a:pt x="1978" y="1549"/>
                      <a:pt x="2005" y="1623"/>
                    </a:cubicBezTo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592" name="Freeform 96"/>
              <p:cNvSpPr>
                <a:spLocks/>
              </p:cNvSpPr>
              <p:nvPr/>
            </p:nvSpPr>
            <p:spPr bwMode="auto">
              <a:xfrm>
                <a:off x="6477000" y="3232150"/>
                <a:ext cx="2689225" cy="2400300"/>
              </a:xfrm>
              <a:custGeom>
                <a:avLst/>
                <a:gdLst>
                  <a:gd name="T0" fmla="*/ 2147483647 w 1915"/>
                  <a:gd name="T1" fmla="*/ 0 h 2398"/>
                  <a:gd name="T2" fmla="*/ 2147483647 w 1915"/>
                  <a:gd name="T3" fmla="*/ 2147483647 h 2398"/>
                  <a:gd name="T4" fmla="*/ 2147483647 w 1915"/>
                  <a:gd name="T5" fmla="*/ 2147483647 h 2398"/>
                  <a:gd name="T6" fmla="*/ 2147483647 w 1915"/>
                  <a:gd name="T7" fmla="*/ 2147483647 h 2398"/>
                  <a:gd name="T8" fmla="*/ 2147483647 w 1915"/>
                  <a:gd name="T9" fmla="*/ 2147483647 h 2398"/>
                  <a:gd name="T10" fmla="*/ 2147483647 w 1915"/>
                  <a:gd name="T11" fmla="*/ 2147483647 h 2398"/>
                  <a:gd name="T12" fmla="*/ 2147483647 w 1915"/>
                  <a:gd name="T13" fmla="*/ 2147483647 h 2398"/>
                  <a:gd name="T14" fmla="*/ 2147483647 w 1915"/>
                  <a:gd name="T15" fmla="*/ 2147483647 h 2398"/>
                  <a:gd name="T16" fmla="*/ 2147483647 w 1915"/>
                  <a:gd name="T17" fmla="*/ 2147483647 h 2398"/>
                  <a:gd name="T18" fmla="*/ 2147483647 w 1915"/>
                  <a:gd name="T19" fmla="*/ 2147483647 h 23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15"/>
                  <a:gd name="T31" fmla="*/ 0 h 2398"/>
                  <a:gd name="T32" fmla="*/ 1915 w 1915"/>
                  <a:gd name="T33" fmla="*/ 2398 h 23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15" h="2398">
                    <a:moveTo>
                      <a:pt x="1888" y="0"/>
                    </a:moveTo>
                    <a:cubicBezTo>
                      <a:pt x="1807" y="41"/>
                      <a:pt x="1594" y="186"/>
                      <a:pt x="1399" y="245"/>
                    </a:cubicBezTo>
                    <a:cubicBezTo>
                      <a:pt x="1204" y="304"/>
                      <a:pt x="947" y="269"/>
                      <a:pt x="719" y="353"/>
                    </a:cubicBezTo>
                    <a:cubicBezTo>
                      <a:pt x="491" y="437"/>
                      <a:pt x="64" y="665"/>
                      <a:pt x="32" y="746"/>
                    </a:cubicBezTo>
                    <a:cubicBezTo>
                      <a:pt x="0" y="827"/>
                      <a:pt x="447" y="731"/>
                      <a:pt x="529" y="842"/>
                    </a:cubicBezTo>
                    <a:cubicBezTo>
                      <a:pt x="611" y="953"/>
                      <a:pt x="455" y="1252"/>
                      <a:pt x="525" y="1413"/>
                    </a:cubicBezTo>
                    <a:cubicBezTo>
                      <a:pt x="595" y="1574"/>
                      <a:pt x="776" y="1748"/>
                      <a:pt x="946" y="1807"/>
                    </a:cubicBezTo>
                    <a:cubicBezTo>
                      <a:pt x="1116" y="1866"/>
                      <a:pt x="1410" y="1685"/>
                      <a:pt x="1544" y="1766"/>
                    </a:cubicBezTo>
                    <a:cubicBezTo>
                      <a:pt x="1678" y="1847"/>
                      <a:pt x="1686" y="2194"/>
                      <a:pt x="1748" y="2296"/>
                    </a:cubicBezTo>
                    <a:cubicBezTo>
                      <a:pt x="1810" y="2398"/>
                      <a:pt x="1880" y="2360"/>
                      <a:pt x="1915" y="2377"/>
                    </a:cubicBezTo>
                  </a:path>
                </a:pathLst>
              </a:cu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grpSp>
            <p:nvGrpSpPr>
              <p:cNvPr id="24593" name="Group 89"/>
              <p:cNvGrpSpPr>
                <a:grpSpLocks/>
              </p:cNvGrpSpPr>
              <p:nvPr/>
            </p:nvGrpSpPr>
            <p:grpSpPr bwMode="auto">
              <a:xfrm>
                <a:off x="8313739" y="3787774"/>
                <a:ext cx="720726" cy="515939"/>
                <a:chOff x="3155" y="2391"/>
                <a:chExt cx="2415" cy="2113"/>
              </a:xfrm>
            </p:grpSpPr>
            <p:sp>
              <p:nvSpPr>
                <p:cNvPr id="24671" name="Rectangle 95"/>
                <p:cNvSpPr>
                  <a:spLocks noChangeArrowheads="1"/>
                </p:cNvSpPr>
                <p:nvPr/>
              </p:nvSpPr>
              <p:spPr bwMode="auto">
                <a:xfrm>
                  <a:off x="4808" y="2459"/>
                  <a:ext cx="231" cy="95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Bottom"/>
                  <a:lightRig rig="legacyFlat3" dir="t"/>
                </a:scene3d>
                <a:sp3d prstMaterial="legacyMetal">
                  <a:bevelT w="13500" h="13500" prst="angle"/>
                  <a:bevelB w="13500" h="13500" prst="angle"/>
                  <a:extrusionClr>
                    <a:srgbClr val="FFFFFF"/>
                  </a:extrusionClr>
                  <a:contourClr>
                    <a:srgbClr val="FFFFFF"/>
                  </a:contourClr>
                </a:sp3d>
              </p:spPr>
              <p:txBody>
                <a:bodyPr>
                  <a:flatTx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pic>
              <p:nvPicPr>
                <p:cNvPr id="24672" name="Рисунок 1" descr="C:\Documents and Settings\user\Мои документы\Мои рисунки\Организатор клипов (Microsoft)\j0409975.wmf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5" y="2792"/>
                  <a:ext cx="2415" cy="1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73" name="Oval 93"/>
                <p:cNvSpPr>
                  <a:spLocks noChangeArrowheads="1"/>
                </p:cNvSpPr>
                <p:nvPr/>
              </p:nvSpPr>
              <p:spPr bwMode="auto">
                <a:xfrm rot="-1166342">
                  <a:off x="4282" y="2391"/>
                  <a:ext cx="1287" cy="19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round/>
                  <a:headEnd/>
                  <a:tailEnd/>
                </a:ln>
                <a:scene3d>
                  <a:camera prst="legacyPerspectiveTop"/>
                  <a:lightRig rig="legacyFlat3" dir="b"/>
                </a:scene3d>
                <a:sp3d extrusionH="430200" prstMaterial="legacyMetal">
                  <a:bevelT w="13500" h="13500" prst="angle"/>
                  <a:bevelB w="13500" h="13500" prst="angle"/>
                  <a:extrusionClr>
                    <a:srgbClr val="FFFFFF"/>
                  </a:extrusionClr>
                  <a:contourClr>
                    <a:srgbClr val="FFFFFF"/>
                  </a:contourClr>
                </a:sp3d>
              </p:spPr>
              <p:txBody>
                <a:bodyPr>
                  <a:flatTx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grpSp>
              <p:nvGrpSpPr>
                <p:cNvPr id="24674" name="Group 90"/>
                <p:cNvGrpSpPr>
                  <a:grpSpLocks/>
                </p:cNvGrpSpPr>
                <p:nvPr/>
              </p:nvGrpSpPr>
              <p:grpSpPr bwMode="auto">
                <a:xfrm>
                  <a:off x="3980" y="2404"/>
                  <a:ext cx="828" cy="193"/>
                  <a:chOff x="7703" y="1609"/>
                  <a:chExt cx="991" cy="304"/>
                </a:xfrm>
              </p:grpSpPr>
              <p:sp>
                <p:nvSpPr>
                  <p:cNvPr id="24675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7703" y="1800"/>
                    <a:ext cx="991" cy="7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PerspectiveBottom"/>
                    <a:lightRig rig="legacyFlat3" dir="t"/>
                  </a:scene3d>
                  <a:sp3d prstMaterial="legacyMetal">
                    <a:bevelT w="13500" h="13500" prst="angle"/>
                    <a:bevelB w="13500" h="13500" prst="angle"/>
                    <a:extrusionClr>
                      <a:srgbClr val="FFFFFF"/>
                    </a:extrusionClr>
                    <a:contourClr>
                      <a:srgbClr val="FFFFFF"/>
                    </a:contourClr>
                  </a:sp3d>
                </p:spPr>
                <p:txBody>
                  <a:bodyPr>
                    <a:flatTx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ru-RU" altLang="ru-RU"/>
                  </a:p>
                </p:txBody>
              </p:sp>
              <p:sp>
                <p:nvSpPr>
                  <p:cNvPr id="24676" name="Rectangle 9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7587" y="1725"/>
                    <a:ext cx="304" cy="7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PerspectiveBottom"/>
                    <a:lightRig rig="legacyFlat3" dir="t"/>
                  </a:scene3d>
                  <a:sp3d prstMaterial="legacyMetal">
                    <a:bevelT w="13500" h="13500" prst="angle"/>
                    <a:bevelB w="13500" h="13500" prst="angle"/>
                    <a:extrusionClr>
                      <a:srgbClr val="FFFFFF"/>
                    </a:extrusionClr>
                    <a:contourClr>
                      <a:srgbClr val="FFFFFF"/>
                    </a:contourClr>
                  </a:sp3d>
                </p:spPr>
                <p:txBody>
                  <a:bodyPr>
                    <a:flatTx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ru-RU" altLang="ru-RU"/>
                  </a:p>
                </p:txBody>
              </p:sp>
            </p:grpSp>
          </p:grpSp>
          <p:sp>
            <p:nvSpPr>
              <p:cNvPr id="24594" name="Arc 88"/>
              <p:cNvSpPr>
                <a:spLocks/>
              </p:cNvSpPr>
              <p:nvPr/>
            </p:nvSpPr>
            <p:spPr bwMode="auto">
              <a:xfrm flipV="1">
                <a:off x="3751263" y="1365250"/>
                <a:ext cx="5029200" cy="301625"/>
              </a:xfrm>
              <a:custGeom>
                <a:avLst/>
                <a:gdLst>
                  <a:gd name="T0" fmla="*/ 2147483647 w 21815"/>
                  <a:gd name="T1" fmla="*/ 0 h 43183"/>
                  <a:gd name="T2" fmla="*/ 0 w 21815"/>
                  <a:gd name="T3" fmla="*/ 2147483647 h 43183"/>
                  <a:gd name="T4" fmla="*/ 2147483647 w 21815"/>
                  <a:gd name="T5" fmla="*/ 2147483647 h 43183"/>
                  <a:gd name="T6" fmla="*/ 0 60000 65536"/>
                  <a:gd name="T7" fmla="*/ 0 60000 65536"/>
                  <a:gd name="T8" fmla="*/ 0 60000 65536"/>
                  <a:gd name="T9" fmla="*/ 0 w 21815"/>
                  <a:gd name="T10" fmla="*/ 0 h 43183"/>
                  <a:gd name="T11" fmla="*/ 21815 w 21815"/>
                  <a:gd name="T12" fmla="*/ 43183 h 431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815" h="43183" fill="none" extrusionOk="0">
                    <a:moveTo>
                      <a:pt x="1060" y="-1"/>
                    </a:moveTo>
                    <a:cubicBezTo>
                      <a:pt x="12651" y="453"/>
                      <a:pt x="21815" y="9982"/>
                      <a:pt x="21815" y="21583"/>
                    </a:cubicBezTo>
                    <a:cubicBezTo>
                      <a:pt x="21815" y="33512"/>
                      <a:pt x="12144" y="43183"/>
                      <a:pt x="215" y="43183"/>
                    </a:cubicBezTo>
                    <a:cubicBezTo>
                      <a:pt x="143" y="43183"/>
                      <a:pt x="71" y="43182"/>
                      <a:pt x="0" y="43181"/>
                    </a:cubicBezTo>
                  </a:path>
                  <a:path w="21815" h="43183" stroke="0" extrusionOk="0">
                    <a:moveTo>
                      <a:pt x="1060" y="-1"/>
                    </a:moveTo>
                    <a:cubicBezTo>
                      <a:pt x="12651" y="453"/>
                      <a:pt x="21815" y="9982"/>
                      <a:pt x="21815" y="21583"/>
                    </a:cubicBezTo>
                    <a:cubicBezTo>
                      <a:pt x="21815" y="33512"/>
                      <a:pt x="12144" y="43183"/>
                      <a:pt x="215" y="43183"/>
                    </a:cubicBezTo>
                    <a:cubicBezTo>
                      <a:pt x="143" y="43183"/>
                      <a:pt x="71" y="43182"/>
                      <a:pt x="0" y="43181"/>
                    </a:cubicBezTo>
                    <a:lnTo>
                      <a:pt x="215" y="2158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00">
                      <a:alpha val="92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pic>
            <p:nvPicPr>
              <p:cNvPr id="24595" name="Picture 8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0463" y="3359150"/>
                <a:ext cx="247650" cy="334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6" name="Picture 8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0963" y="1479550"/>
                <a:ext cx="9525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7" name="Picture 85"/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38" r="-328" b="-1904"/>
              <a:stretch>
                <a:fillRect/>
              </a:stretch>
            </p:blipFill>
            <p:spPr bwMode="auto">
              <a:xfrm rot="-1646536">
                <a:off x="2130425" y="3286125"/>
                <a:ext cx="765175" cy="439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8" name="Picture 84"/>
              <p:cNvPicPr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38" r="-328" b="-1904"/>
              <a:stretch>
                <a:fillRect/>
              </a:stretch>
            </p:blipFill>
            <p:spPr bwMode="auto">
              <a:xfrm rot="-132422">
                <a:off x="4271963" y="2135188"/>
                <a:ext cx="636587" cy="439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99" name="AutoShape 83"/>
              <p:cNvSpPr>
                <a:spLocks noChangeArrowheads="1"/>
              </p:cNvSpPr>
              <p:nvPr/>
            </p:nvSpPr>
            <p:spPr bwMode="auto">
              <a:xfrm>
                <a:off x="4790097" y="1770763"/>
                <a:ext cx="1177925" cy="435891"/>
              </a:xfrm>
              <a:prstGeom prst="wedgeRoundRectCallout">
                <a:avLst>
                  <a:gd name="adj1" fmla="val 90794"/>
                  <a:gd name="adj2" fmla="val -35443"/>
                  <a:gd name="adj3" fmla="val 16667"/>
                </a:avLst>
              </a:prstGeom>
              <a:solidFill>
                <a:srgbClr val="FFFFCC"/>
              </a:solidFill>
              <a:ln w="3175">
                <a:solidFill>
                  <a:srgbClr val="194FFB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Судно обеспечения</a:t>
                </a:r>
                <a:r>
                  <a:rPr lang="ru-RU" altLang="ru-RU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ru-RU" alt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600" name="AutoShape 82"/>
              <p:cNvCxnSpPr>
                <a:cxnSpLocks noChangeShapeType="1"/>
              </p:cNvCxnSpPr>
              <p:nvPr/>
            </p:nvCxnSpPr>
            <p:spPr bwMode="auto">
              <a:xfrm flipV="1">
                <a:off x="5630863" y="1936750"/>
                <a:ext cx="1435100" cy="7842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4601" name="Group 72"/>
              <p:cNvGrpSpPr>
                <a:grpSpLocks/>
              </p:cNvGrpSpPr>
              <p:nvPr/>
            </p:nvGrpSpPr>
            <p:grpSpPr bwMode="auto">
              <a:xfrm rot="-8139242">
                <a:off x="1773058" y="6035500"/>
                <a:ext cx="162919" cy="60670"/>
                <a:chOff x="12843" y="10920"/>
                <a:chExt cx="537" cy="60670"/>
              </a:xfrm>
            </p:grpSpPr>
            <p:sp>
              <p:nvSpPr>
                <p:cNvPr id="24669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12880" y="71590"/>
                  <a:ext cx="50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670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2843" y="10920"/>
                  <a:ext cx="200" cy="18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4602" name="Group 61"/>
              <p:cNvGrpSpPr>
                <a:grpSpLocks/>
              </p:cNvGrpSpPr>
              <p:nvPr/>
            </p:nvGrpSpPr>
            <p:grpSpPr bwMode="auto">
              <a:xfrm>
                <a:off x="215904" y="1958972"/>
                <a:ext cx="1130991" cy="3111492"/>
                <a:chOff x="7968" y="5867"/>
                <a:chExt cx="1408" cy="3768"/>
              </a:xfrm>
            </p:grpSpPr>
            <p:grpSp>
              <p:nvGrpSpPr>
                <p:cNvPr id="24660" name="Group 63"/>
                <p:cNvGrpSpPr>
                  <a:grpSpLocks/>
                </p:cNvGrpSpPr>
                <p:nvPr/>
              </p:nvGrpSpPr>
              <p:grpSpPr bwMode="auto">
                <a:xfrm>
                  <a:off x="7968" y="5867"/>
                  <a:ext cx="1408" cy="3768"/>
                  <a:chOff x="2806" y="5866"/>
                  <a:chExt cx="1408" cy="3768"/>
                </a:xfrm>
              </p:grpSpPr>
              <p:cxnSp>
                <p:nvCxnSpPr>
                  <p:cNvPr id="24662" name="AutoShape 7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1" y="6154"/>
                    <a:ext cx="1" cy="87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4663" name="AutoShape 7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0" y="7714"/>
                    <a:ext cx="2" cy="9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24664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3137" y="8524"/>
                    <a:ext cx="1077" cy="1110"/>
                    <a:chOff x="3137" y="8524"/>
                    <a:chExt cx="1077" cy="1110"/>
                  </a:xfrm>
                </p:grpSpPr>
                <p:pic>
                  <p:nvPicPr>
                    <p:cNvPr id="24667" name="Picture 68" descr="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37" y="8524"/>
                      <a:ext cx="1077" cy="7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24668" name="AutoShape 6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90" y="8914"/>
                      <a:ext cx="0" cy="72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pic>
                <p:nvPicPr>
                  <p:cNvPr id="24665" name="Picture 65" descr="1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0" y="5866"/>
                    <a:ext cx="1000" cy="7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666" name="Picture 64" descr="ВЧy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3246">
                    <a:off x="2806" y="6767"/>
                    <a:ext cx="979" cy="11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4661" name="Oval 62"/>
                <p:cNvSpPr>
                  <a:spLocks noChangeArrowheads="1"/>
                </p:cNvSpPr>
                <p:nvPr/>
              </p:nvSpPr>
              <p:spPr bwMode="auto">
                <a:xfrm>
                  <a:off x="8046" y="6007"/>
                  <a:ext cx="798" cy="216"/>
                </a:xfrm>
                <a:prstGeom prst="ellipse">
                  <a:avLst/>
                </a:prstGeom>
                <a:solidFill>
                  <a:srgbClr val="FFFFFF">
                    <a:alpha val="0"/>
                  </a:srgbClr>
                </a:solidFill>
                <a:ln w="3175">
                  <a:solidFill>
                    <a:srgbClr val="548DD4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sz="98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603" name="Group 50"/>
              <p:cNvGrpSpPr>
                <a:grpSpLocks/>
              </p:cNvGrpSpPr>
              <p:nvPr/>
            </p:nvGrpSpPr>
            <p:grpSpPr bwMode="auto">
              <a:xfrm>
                <a:off x="1562100" y="2517778"/>
                <a:ext cx="1377950" cy="3163889"/>
                <a:chOff x="3167" y="4966"/>
                <a:chExt cx="2170" cy="4983"/>
              </a:xfrm>
            </p:grpSpPr>
            <p:grpSp>
              <p:nvGrpSpPr>
                <p:cNvPr id="24650" name="Group 52"/>
                <p:cNvGrpSpPr>
                  <a:grpSpLocks/>
                </p:cNvGrpSpPr>
                <p:nvPr/>
              </p:nvGrpSpPr>
              <p:grpSpPr bwMode="auto">
                <a:xfrm>
                  <a:off x="3167" y="4966"/>
                  <a:ext cx="2170" cy="4983"/>
                  <a:chOff x="2806" y="5866"/>
                  <a:chExt cx="2170" cy="4983"/>
                </a:xfrm>
              </p:grpSpPr>
              <p:cxnSp>
                <p:nvCxnSpPr>
                  <p:cNvPr id="24652" name="AutoShape 6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1" y="6154"/>
                    <a:ext cx="1" cy="87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4653" name="AutoShape 5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0" y="7714"/>
                    <a:ext cx="2" cy="9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24654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3137" y="8524"/>
                    <a:ext cx="1839" cy="2325"/>
                    <a:chOff x="3137" y="8524"/>
                    <a:chExt cx="1839" cy="2325"/>
                  </a:xfrm>
                </p:grpSpPr>
                <p:pic>
                  <p:nvPicPr>
                    <p:cNvPr id="24657" name="Picture 58" descr="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0" y="9554"/>
                      <a:ext cx="1806" cy="12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4658" name="Picture 57" descr="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37" y="8524"/>
                      <a:ext cx="1077" cy="7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24659" name="AutoShape 5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90" y="8914"/>
                      <a:ext cx="0" cy="72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pic>
                <p:nvPicPr>
                  <p:cNvPr id="24655" name="Picture 54" descr="1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0" y="5866"/>
                    <a:ext cx="1000" cy="7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656" name="Picture 53" descr="ВЧy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3246">
                    <a:off x="2806" y="6767"/>
                    <a:ext cx="979" cy="11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4651" name="Oval 51"/>
                <p:cNvSpPr>
                  <a:spLocks noChangeArrowheads="1"/>
                </p:cNvSpPr>
                <p:nvPr/>
              </p:nvSpPr>
              <p:spPr bwMode="auto">
                <a:xfrm>
                  <a:off x="3263" y="5090"/>
                  <a:ext cx="798" cy="216"/>
                </a:xfrm>
                <a:prstGeom prst="ellipse">
                  <a:avLst/>
                </a:prstGeom>
                <a:solidFill>
                  <a:srgbClr val="FFFFFF">
                    <a:alpha val="0"/>
                  </a:srgbClr>
                </a:solidFill>
                <a:ln w="3175">
                  <a:solidFill>
                    <a:srgbClr val="548DD4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pic>
            <p:nvPicPr>
              <p:cNvPr id="24604" name="Picture 49" descr="j0410357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9650" y="1033463"/>
                <a:ext cx="877888" cy="471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4605" name="AutoShape 48"/>
              <p:cNvCxnSpPr>
                <a:cxnSpLocks noChangeShapeType="1"/>
              </p:cNvCxnSpPr>
              <p:nvPr/>
            </p:nvCxnSpPr>
            <p:spPr bwMode="auto">
              <a:xfrm flipH="1" flipV="1">
                <a:off x="5737225" y="1282700"/>
                <a:ext cx="3175000" cy="1143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06" name="Rectangle 47"/>
              <p:cNvSpPr>
                <a:spLocks noChangeArrowheads="1"/>
              </p:cNvSpPr>
              <p:nvPr/>
            </p:nvSpPr>
            <p:spPr bwMode="auto">
              <a:xfrm>
                <a:off x="6303963" y="1022350"/>
                <a:ext cx="889000" cy="160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040" tIns="0" rIns="1604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607" name="AutoShape 46"/>
              <p:cNvSpPr>
                <a:spLocks noChangeArrowheads="1"/>
              </p:cNvSpPr>
              <p:nvPr/>
            </p:nvSpPr>
            <p:spPr bwMode="auto">
              <a:xfrm>
                <a:off x="3948906" y="691357"/>
                <a:ext cx="758825" cy="381000"/>
              </a:xfrm>
              <a:prstGeom prst="wedgeRoundRectCallout">
                <a:avLst>
                  <a:gd name="adj1" fmla="val 85404"/>
                  <a:gd name="adj2" fmla="val 89038"/>
                  <a:gd name="adj3" fmla="val 16667"/>
                </a:avLst>
              </a:prstGeom>
              <a:solidFill>
                <a:srgbClr val="FFFFCC"/>
              </a:solidFill>
              <a:ln w="3175">
                <a:solidFill>
                  <a:srgbClr val="194FFB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98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БПЛА</a:t>
                </a:r>
                <a:endParaRPr lang="ru-RU" altLang="ru-RU" sz="98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4608" name="Picture 45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5500" y="1746250"/>
                <a:ext cx="679450" cy="749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9" name="Oval 44"/>
              <p:cNvSpPr>
                <a:spLocks noChangeArrowheads="1"/>
              </p:cNvSpPr>
              <p:nvPr/>
            </p:nvSpPr>
            <p:spPr bwMode="auto">
              <a:xfrm flipV="1">
                <a:off x="8001000" y="4489450"/>
                <a:ext cx="63500" cy="228600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TopRight">
                  <a:rot lat="300000" lon="19799980" rev="0"/>
                </a:camera>
                <a:lightRig rig="legacyFlat3" dir="b"/>
              </a:scene3d>
              <a:sp3d extrusionH="121893000" prstMaterial="legacyMatte">
                <a:bevelT w="13500" h="13500" prst="angle"/>
                <a:bevelB w="13500" h="13500" prst="angle"/>
                <a:extrusionClr>
                  <a:srgbClr val="FFFF00"/>
                </a:extrusionClr>
                <a:contourClr>
                  <a:srgbClr val="BBE0E3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610" name="Oval 43"/>
              <p:cNvSpPr>
                <a:spLocks noChangeArrowheads="1"/>
              </p:cNvSpPr>
              <p:nvPr/>
            </p:nvSpPr>
            <p:spPr bwMode="auto">
              <a:xfrm flipV="1">
                <a:off x="7620000" y="4489450"/>
                <a:ext cx="63500" cy="228600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576869"/>
                  </a:gs>
                </a:gsLst>
                <a:lin ang="5400000" scaled="1"/>
              </a:gradFill>
              <a:ln w="9525">
                <a:round/>
                <a:headEnd/>
                <a:tailEnd/>
              </a:ln>
              <a:scene3d>
                <a:camera prst="legacyPerspectiveTopRight">
                  <a:rot lat="300000" lon="19799980" rev="0"/>
                </a:camera>
                <a:lightRig rig="legacyFlat3" dir="b"/>
              </a:scene3d>
              <a:sp3d extrusionH="121893000" prstMaterial="legacyMatte">
                <a:bevelT w="13500" h="13500" prst="angle"/>
                <a:bevelB w="13500" h="13500" prst="angle"/>
                <a:extrusionClr>
                  <a:srgbClr val="FFFF00"/>
                </a:extrusionClr>
                <a:contourClr>
                  <a:srgbClr val="BBE0E3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611" name="AutoShape 42"/>
              <p:cNvSpPr>
                <a:spLocks noChangeArrowheads="1"/>
              </p:cNvSpPr>
              <p:nvPr/>
            </p:nvSpPr>
            <p:spPr bwMode="auto">
              <a:xfrm>
                <a:off x="5167313" y="4456113"/>
                <a:ext cx="1655762" cy="595312"/>
              </a:xfrm>
              <a:prstGeom prst="wedgeRoundRectCallout">
                <a:avLst>
                  <a:gd name="adj1" fmla="val 55311"/>
                  <a:gd name="adj2" fmla="val -92397"/>
                  <a:gd name="adj3" fmla="val 16667"/>
                </a:avLst>
              </a:prstGeom>
              <a:solidFill>
                <a:srgbClr val="FFFFCC"/>
              </a:solidFill>
              <a:ln w="3175">
                <a:solidFill>
                  <a:srgbClr val="194FFB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нефте</a:t>
                </a:r>
                <a:r>
                  <a:rPr lang="ru-RU" altLang="ru-RU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alt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газопровод на морском дне</a:t>
                </a:r>
              </a:p>
            </p:txBody>
          </p:sp>
          <p:grpSp>
            <p:nvGrpSpPr>
              <p:cNvPr id="24612" name="Group 31"/>
              <p:cNvGrpSpPr>
                <a:grpSpLocks/>
              </p:cNvGrpSpPr>
              <p:nvPr/>
            </p:nvGrpSpPr>
            <p:grpSpPr bwMode="auto">
              <a:xfrm>
                <a:off x="4843459" y="2364480"/>
                <a:ext cx="959952" cy="1143000"/>
                <a:chOff x="10992" y="4417"/>
                <a:chExt cx="3220" cy="3300"/>
              </a:xfrm>
            </p:grpSpPr>
            <p:grpSp>
              <p:nvGrpSpPr>
                <p:cNvPr id="24640" name="Group 33"/>
                <p:cNvGrpSpPr>
                  <a:grpSpLocks/>
                </p:cNvGrpSpPr>
                <p:nvPr/>
              </p:nvGrpSpPr>
              <p:grpSpPr bwMode="auto">
                <a:xfrm>
                  <a:off x="12042" y="4417"/>
                  <a:ext cx="2170" cy="3300"/>
                  <a:chOff x="2806" y="5866"/>
                  <a:chExt cx="2170" cy="4983"/>
                </a:xfrm>
              </p:grpSpPr>
              <p:cxnSp>
                <p:nvCxnSpPr>
                  <p:cNvPr id="24642" name="AutoShape 4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1" y="6154"/>
                    <a:ext cx="1" cy="87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4643" name="AutoShape 4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0" y="7714"/>
                    <a:ext cx="2" cy="9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24644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137" y="8524"/>
                    <a:ext cx="1839" cy="2325"/>
                    <a:chOff x="3137" y="8524"/>
                    <a:chExt cx="1839" cy="2325"/>
                  </a:xfrm>
                </p:grpSpPr>
                <p:pic>
                  <p:nvPicPr>
                    <p:cNvPr id="24647" name="Picture 39" descr="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0" y="9554"/>
                      <a:ext cx="1806" cy="12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4648" name="Picture 38" descr="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37" y="8524"/>
                      <a:ext cx="1077" cy="7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24649" name="AutoShape 3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90" y="8914"/>
                      <a:ext cx="0" cy="72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pic>
                <p:nvPicPr>
                  <p:cNvPr id="24645" name="Picture 35" descr="1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0" y="5866"/>
                    <a:ext cx="1000" cy="7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646" name="Picture 34" descr="ВЧy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3246">
                    <a:off x="2806" y="6767"/>
                    <a:ext cx="979" cy="11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4641" name="Oval 32"/>
                <p:cNvSpPr>
                  <a:spLocks noChangeArrowheads="1"/>
                </p:cNvSpPr>
                <p:nvPr/>
              </p:nvSpPr>
              <p:spPr bwMode="auto">
                <a:xfrm>
                  <a:off x="10992" y="4548"/>
                  <a:ext cx="798" cy="160"/>
                </a:xfrm>
                <a:prstGeom prst="ellipse">
                  <a:avLst/>
                </a:prstGeom>
                <a:solidFill>
                  <a:srgbClr val="FFFFFF">
                    <a:alpha val="0"/>
                  </a:srgbClr>
                </a:solidFill>
                <a:ln w="3175">
                  <a:solidFill>
                    <a:srgbClr val="548DD4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24613" name="Group 20"/>
              <p:cNvGrpSpPr>
                <a:grpSpLocks/>
              </p:cNvGrpSpPr>
              <p:nvPr/>
            </p:nvGrpSpPr>
            <p:grpSpPr bwMode="auto">
              <a:xfrm>
                <a:off x="5343521" y="2675630"/>
                <a:ext cx="959952" cy="1143000"/>
                <a:chOff x="10992" y="4417"/>
                <a:chExt cx="3220" cy="3300"/>
              </a:xfrm>
            </p:grpSpPr>
            <p:grpSp>
              <p:nvGrpSpPr>
                <p:cNvPr id="24630" name="Group 22"/>
                <p:cNvGrpSpPr>
                  <a:grpSpLocks/>
                </p:cNvGrpSpPr>
                <p:nvPr/>
              </p:nvGrpSpPr>
              <p:grpSpPr bwMode="auto">
                <a:xfrm>
                  <a:off x="12042" y="4417"/>
                  <a:ext cx="2170" cy="3300"/>
                  <a:chOff x="2806" y="5866"/>
                  <a:chExt cx="2170" cy="4983"/>
                </a:xfrm>
              </p:grpSpPr>
              <p:cxnSp>
                <p:nvCxnSpPr>
                  <p:cNvPr id="24632" name="AutoShape 3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1" y="6154"/>
                    <a:ext cx="1" cy="87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4633" name="AutoShape 2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90" y="7714"/>
                    <a:ext cx="2" cy="9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24634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137" y="8524"/>
                    <a:ext cx="1839" cy="2325"/>
                    <a:chOff x="3137" y="8524"/>
                    <a:chExt cx="1839" cy="2325"/>
                  </a:xfrm>
                </p:grpSpPr>
                <p:pic>
                  <p:nvPicPr>
                    <p:cNvPr id="24637" name="Picture 28" descr="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70" y="9554"/>
                      <a:ext cx="1806" cy="12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4638" name="Picture 27" descr="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37" y="8524"/>
                      <a:ext cx="1077" cy="7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24639" name="AutoShape 2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90" y="8914"/>
                      <a:ext cx="0" cy="72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pic>
                <p:nvPicPr>
                  <p:cNvPr id="24635" name="Picture 24" descr="1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70" y="5866"/>
                    <a:ext cx="1000" cy="7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636" name="Picture 23" descr="ВЧy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3246">
                    <a:off x="2806" y="6767"/>
                    <a:ext cx="979" cy="11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4631" name="Oval 21"/>
                <p:cNvSpPr>
                  <a:spLocks noChangeArrowheads="1"/>
                </p:cNvSpPr>
                <p:nvPr/>
              </p:nvSpPr>
              <p:spPr bwMode="auto">
                <a:xfrm>
                  <a:off x="10992" y="4548"/>
                  <a:ext cx="798" cy="160"/>
                </a:xfrm>
                <a:prstGeom prst="ellipse">
                  <a:avLst/>
                </a:prstGeom>
                <a:solidFill>
                  <a:srgbClr val="FFFFFF">
                    <a:alpha val="0"/>
                  </a:srgbClr>
                </a:solidFill>
                <a:ln w="3175">
                  <a:solidFill>
                    <a:srgbClr val="548DD4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  <p:cxnSp>
            <p:nvCxnSpPr>
              <p:cNvPr id="24614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4348163" y="1339850"/>
                <a:ext cx="588962" cy="63341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15" name="AutoShape 13"/>
              <p:cNvSpPr>
                <a:spLocks noChangeArrowheads="1"/>
              </p:cNvSpPr>
              <p:nvPr/>
            </p:nvSpPr>
            <p:spPr bwMode="auto">
              <a:xfrm>
                <a:off x="-28017" y="638629"/>
                <a:ext cx="2231955" cy="1057275"/>
              </a:xfrm>
              <a:prstGeom prst="wedgeRoundRectCallout">
                <a:avLst>
                  <a:gd name="adj1" fmla="val -20025"/>
                  <a:gd name="adj2" fmla="val 80219"/>
                  <a:gd name="adj3" fmla="val 16667"/>
                </a:avLst>
              </a:prstGeom>
              <a:solidFill>
                <a:srgbClr val="FFFFCC"/>
              </a:solidFill>
              <a:ln w="3175">
                <a:solidFill>
                  <a:srgbClr val="194FFB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система </a:t>
                </a:r>
                <a:r>
                  <a:rPr lang="ru-RU" altLang="ru-RU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многофункциональных  </a:t>
                </a:r>
                <a:r>
                  <a:rPr lang="ru-RU" altLang="ru-RU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станций  </a:t>
                </a:r>
                <a:r>
                  <a:rPr lang="ru-RU" altLang="ru-RU" sz="105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ru-RU" altLang="ru-RU" sz="105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датчиков  </a:t>
                </a:r>
                <a:r>
                  <a:rPr lang="ru-RU" altLang="ru-RU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радиоканалом </a:t>
                </a:r>
                <a:r>
                  <a:rPr lang="ru-RU" altLang="ru-RU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передачи информации о подводной обстановке</a:t>
                </a:r>
                <a:endParaRPr lang="ru-RU" alt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6" name="AutoShape 12"/>
              <p:cNvSpPr>
                <a:spLocks noChangeArrowheads="1"/>
              </p:cNvSpPr>
              <p:nvPr/>
            </p:nvSpPr>
            <p:spPr bwMode="auto">
              <a:xfrm>
                <a:off x="7423150" y="2184400"/>
                <a:ext cx="1414463" cy="1230313"/>
              </a:xfrm>
              <a:prstGeom prst="wedgeRoundRectCallout">
                <a:avLst>
                  <a:gd name="adj1" fmla="val 32718"/>
                  <a:gd name="adj2" fmla="val 82400"/>
                  <a:gd name="adj3" fmla="val 16667"/>
                </a:avLst>
              </a:prstGeom>
              <a:solidFill>
                <a:srgbClr val="FFFFCC"/>
              </a:solidFill>
              <a:ln w="3175">
                <a:solidFill>
                  <a:srgbClr val="194FFB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98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мобильная наземная  информационная система  сбора  и обработки информации</a:t>
                </a:r>
                <a:endParaRPr lang="ru-RU" altLang="ru-RU" sz="98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617" name="AutoShape 11"/>
              <p:cNvCxnSpPr>
                <a:cxnSpLocks noChangeShapeType="1"/>
              </p:cNvCxnSpPr>
              <p:nvPr/>
            </p:nvCxnSpPr>
            <p:spPr bwMode="auto">
              <a:xfrm flipH="1">
                <a:off x="8699500" y="1974850"/>
                <a:ext cx="127000" cy="17145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18" name="AutoShape 10"/>
              <p:cNvCxnSpPr>
                <a:cxnSpLocks noChangeShapeType="1"/>
              </p:cNvCxnSpPr>
              <p:nvPr/>
            </p:nvCxnSpPr>
            <p:spPr bwMode="auto">
              <a:xfrm>
                <a:off x="5581650" y="2841625"/>
                <a:ext cx="2863850" cy="10763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19" name="AutoShape 9"/>
              <p:cNvCxnSpPr>
                <a:cxnSpLocks noChangeShapeType="1"/>
              </p:cNvCxnSpPr>
              <p:nvPr/>
            </p:nvCxnSpPr>
            <p:spPr bwMode="auto">
              <a:xfrm>
                <a:off x="2386013" y="3705225"/>
                <a:ext cx="5805487" cy="21272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20" name="Rectangle 8"/>
              <p:cNvSpPr>
                <a:spLocks noChangeArrowheads="1"/>
              </p:cNvSpPr>
              <p:nvPr/>
            </p:nvSpPr>
            <p:spPr bwMode="auto">
              <a:xfrm>
                <a:off x="4525963" y="4078288"/>
                <a:ext cx="184150" cy="114300"/>
              </a:xfrm>
              <a:prstGeom prst="rect">
                <a:avLst/>
              </a:prstGeom>
              <a:gradFill rotWithShape="1">
                <a:gsLst>
                  <a:gs pos="0">
                    <a:srgbClr val="76767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621" name="Oval 7"/>
              <p:cNvSpPr>
                <a:spLocks noChangeArrowheads="1"/>
              </p:cNvSpPr>
              <p:nvPr/>
            </p:nvSpPr>
            <p:spPr bwMode="auto">
              <a:xfrm>
                <a:off x="4254500" y="4170363"/>
                <a:ext cx="654050" cy="128587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622" name="AutoShape 6"/>
              <p:cNvSpPr>
                <a:spLocks noChangeArrowheads="1"/>
              </p:cNvSpPr>
              <p:nvPr/>
            </p:nvSpPr>
            <p:spPr bwMode="auto">
              <a:xfrm>
                <a:off x="2203688" y="4016375"/>
                <a:ext cx="1401763" cy="742950"/>
              </a:xfrm>
              <a:prstGeom prst="wedgeRoundRectCallout">
                <a:avLst>
                  <a:gd name="adj1" fmla="val 95897"/>
                  <a:gd name="adj2" fmla="val -22102"/>
                  <a:gd name="adj3" fmla="val 16667"/>
                </a:avLst>
              </a:prstGeom>
              <a:solidFill>
                <a:srgbClr val="FFFFCC"/>
              </a:solidFill>
              <a:ln w="3175">
                <a:solidFill>
                  <a:srgbClr val="194FFB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98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Автономный необитаемый  </a:t>
                </a:r>
                <a:r>
                  <a:rPr lang="ru-RU" altLang="ru-RU" sz="98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подводный аппарат</a:t>
                </a:r>
                <a:endParaRPr lang="ru-RU" altLang="ru-RU" sz="98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23" name="Arc 193"/>
              <p:cNvSpPr>
                <a:spLocks/>
              </p:cNvSpPr>
              <p:nvPr/>
            </p:nvSpPr>
            <p:spPr bwMode="auto">
              <a:xfrm rot="894346" flipV="1">
                <a:off x="4970463" y="3963988"/>
                <a:ext cx="1270000" cy="457200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0 w 21600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4235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480"/>
                      <a:pt x="21546" y="23360"/>
                      <a:pt x="21438" y="24234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480"/>
                      <a:pt x="21546" y="23360"/>
                      <a:pt x="21438" y="2423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624" name="Rectangle 4"/>
              <p:cNvSpPr>
                <a:spLocks noChangeArrowheads="1"/>
              </p:cNvSpPr>
              <p:nvPr/>
            </p:nvSpPr>
            <p:spPr bwMode="auto">
              <a:xfrm>
                <a:off x="-28017" y="5110163"/>
                <a:ext cx="9194242" cy="1598936"/>
              </a:xfrm>
              <a:prstGeom prst="rect">
                <a:avLst/>
              </a:prstGeom>
              <a:solidFill>
                <a:srgbClr val="FFFF00">
                  <a:alpha val="23921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980" dirty="0">
                    <a:cs typeface="Times New Roman" panose="02020603050405020304" pitchFamily="18" charset="0"/>
                  </a:rPr>
                  <a:t>	</a:t>
                </a:r>
                <a:endParaRPr lang="ru-RU" altLang="ru-RU" sz="980" dirty="0" smtClean="0">
                  <a:cs typeface="Times New Roman" panose="02020603050405020304" pitchFamily="18" charset="0"/>
                </a:endParaRPr>
              </a:p>
              <a:p>
                <a:r>
                  <a:rPr lang="ru-RU" altLang="ru-RU" sz="1200" b="1" dirty="0" smtClean="0">
                    <a:cs typeface="Times New Roman" panose="02020603050405020304" pitchFamily="18" charset="0"/>
                  </a:rPr>
                  <a:t>Акустический мониторинг акватории </a:t>
                </a:r>
                <a:r>
                  <a:rPr lang="ru-RU" altLang="ru-RU" sz="1200" b="1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1200" dirty="0" smtClean="0">
                    <a:cs typeface="Times New Roman" panose="02020603050405020304" pitchFamily="18" charset="0"/>
                  </a:rPr>
                  <a:t>в зоне добычных комплексов обеспечивает решение следующих задач:</a:t>
                </a: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ru-RU" altLang="ru-RU" sz="1200" dirty="0" smtClean="0">
                    <a:cs typeface="Times New Roman" panose="02020603050405020304" pitchFamily="18" charset="0"/>
                  </a:rPr>
                  <a:t>Контроль и диагностику подводных добычных комплексов на основе анализа их  акустических портретов, выявление предвестников отказов или оценку  выработку технического ресурса;</a:t>
                </a: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ru-RU" altLang="ru-RU" sz="1200" dirty="0" smtClean="0">
                    <a:cs typeface="Times New Roman" panose="02020603050405020304" pitchFamily="18" charset="0"/>
                  </a:rPr>
                  <a:t>Контроль акватории на наличие крупных биологических объектов и наблюдение за их поведением;</a:t>
                </a: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ru-RU" altLang="ru-RU" sz="1200" dirty="0" smtClean="0">
                    <a:cs typeface="Times New Roman" panose="02020603050405020304" pitchFamily="18" charset="0"/>
                  </a:rPr>
                  <a:t>Объективный контроль за АНПА при проведении инспекционных работ в зоне инженерных сооружений, обеспечение связи с АНПА и передача информации на судно обеспечения; навигационное обеспечение АНПА (или группы АНПА)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ru-RU" altLang="ru-RU" sz="980" dirty="0" smtClean="0"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endParaRPr lang="ru-RU" altLang="ru-RU" dirty="0"/>
              </a:p>
            </p:txBody>
          </p:sp>
          <p:sp>
            <p:nvSpPr>
              <p:cNvPr id="24625" name="AutoShape 134"/>
              <p:cNvSpPr>
                <a:spLocks noChangeArrowheads="1"/>
              </p:cNvSpPr>
              <p:nvPr/>
            </p:nvSpPr>
            <p:spPr bwMode="auto">
              <a:xfrm>
                <a:off x="1597300" y="14328"/>
                <a:ext cx="1801812" cy="528637"/>
              </a:xfrm>
              <a:prstGeom prst="wedgeRoundRectCallout">
                <a:avLst>
                  <a:gd name="adj1" fmla="val 80279"/>
                  <a:gd name="adj2" fmla="val 11148"/>
                  <a:gd name="adj3" fmla="val 16667"/>
                </a:avLst>
              </a:prstGeom>
              <a:solidFill>
                <a:srgbClr val="FFFFCC"/>
              </a:solidFill>
              <a:ln w="3175" algn="ctr">
                <a:solidFill>
                  <a:srgbClr val="194FFB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98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Низкоорбитальная </a:t>
                </a:r>
                <a:r>
                  <a:rPr lang="ru-RU" altLang="ru-RU" sz="98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ССС </a:t>
                </a:r>
                <a:r>
                  <a:rPr lang="ru-RU" altLang="ru-RU" sz="98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</a:t>
                </a:r>
                <a:r>
                  <a:rPr lang="ru-RU" altLang="ru-RU" sz="98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ГОНЕЦ».</a:t>
                </a:r>
                <a:endParaRPr lang="ru-RU" altLang="ru-RU" sz="98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626" name="AutoShape 138"/>
              <p:cNvCxnSpPr>
                <a:cxnSpLocks noChangeShapeType="1"/>
              </p:cNvCxnSpPr>
              <p:nvPr/>
            </p:nvCxnSpPr>
            <p:spPr bwMode="auto">
              <a:xfrm flipH="1" flipV="1">
                <a:off x="4348163" y="445183"/>
                <a:ext cx="4459287" cy="83751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27" name="AutoShape 139"/>
              <p:cNvCxnSpPr>
                <a:cxnSpLocks noChangeShapeType="1"/>
              </p:cNvCxnSpPr>
              <p:nvPr/>
            </p:nvCxnSpPr>
            <p:spPr bwMode="auto">
              <a:xfrm flipH="1" flipV="1">
                <a:off x="3365500" y="1008063"/>
                <a:ext cx="2874963" cy="73818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28" name="AutoShape 140"/>
              <p:cNvCxnSpPr>
                <a:cxnSpLocks noChangeShapeType="1"/>
              </p:cNvCxnSpPr>
              <p:nvPr/>
            </p:nvCxnSpPr>
            <p:spPr bwMode="auto">
              <a:xfrm flipH="1">
                <a:off x="5207000" y="2008188"/>
                <a:ext cx="1858963" cy="213836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29" name="AutoShape 141"/>
              <p:cNvSpPr>
                <a:spLocks noChangeArrowheads="1"/>
              </p:cNvSpPr>
              <p:nvPr/>
            </p:nvSpPr>
            <p:spPr bwMode="auto">
              <a:xfrm>
                <a:off x="7181543" y="88621"/>
                <a:ext cx="1625512" cy="387631"/>
              </a:xfrm>
              <a:prstGeom prst="wedgeRoundRectCallout">
                <a:avLst>
                  <a:gd name="adj1" fmla="val 34354"/>
                  <a:gd name="adj2" fmla="val 338458"/>
                  <a:gd name="adj3" fmla="val 16667"/>
                </a:avLst>
              </a:prstGeom>
              <a:solidFill>
                <a:srgbClr val="FFFFCC"/>
              </a:solidFill>
              <a:ln w="3175" algn="ctr">
                <a:solidFill>
                  <a:srgbClr val="194FFB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Оператор проекта</a:t>
                </a:r>
                <a:endPara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4581" name="Рисунок 9" descr="Спутник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779">
            <a:off x="3941092" y="779304"/>
            <a:ext cx="575743" cy="5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898487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" y="3687909"/>
            <a:ext cx="4202582" cy="3151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31019"/>
            <a:ext cx="4302644" cy="32269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62" y="1466089"/>
            <a:ext cx="4206431" cy="315482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365" y="653463"/>
            <a:ext cx="888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   Корабельная опускаемая гидроакустическая станция  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Информационные  технологии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590358"/>
              </p:ext>
            </p:extLst>
          </p:nvPr>
        </p:nvGraphicFramePr>
        <p:xfrm>
          <a:off x="92075" y="92074"/>
          <a:ext cx="9082192" cy="6361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Документ" r:id="rId3" imgW="10801679" imgH="7565957" progId="Word.Document.12">
                  <p:embed/>
                </p:oleObj>
              </mc:Choice>
              <mc:Fallback>
                <p:oleObj name="Документ" r:id="rId3" imgW="10801679" imgH="75659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4"/>
                        <a:ext cx="9082192" cy="6361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8525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7584" y="945129"/>
            <a:ext cx="60001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Опытный образец автономной позиционной станции 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циклирующего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типа для экологического контроля акваторий  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Documents and Settings\Administrator\My Documents\SKB\ПАГИС_ВЛК2016\DSCN2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275" y="2028260"/>
            <a:ext cx="5532726" cy="2808312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9799" y="1140224"/>
            <a:ext cx="1800200" cy="5688632"/>
          </a:xfrm>
          <a:prstGeom prst="rect">
            <a:avLst/>
          </a:prstGeom>
        </p:spPr>
      </p:pic>
      <p:pic>
        <p:nvPicPr>
          <p:cNvPr id="23556" name="Picture 4" descr="C:\Documents and Settings\Administrator\My Documents\SKB\НОВОЕ_2017\ПЛЮХИН\DSCN0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212" y="4836572"/>
            <a:ext cx="5851789" cy="1688772"/>
          </a:xfrm>
          <a:prstGeom prst="rect">
            <a:avLst/>
          </a:prstGeom>
          <a:noFill/>
        </p:spPr>
      </p:pic>
      <p:pic>
        <p:nvPicPr>
          <p:cNvPr id="23557" name="Picture 5" descr="C:\Documents and Settings\Administrator\My Documents\SKB\НОВОЕ_2017\ПЛЮХИН\DSCN0606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32955" y="1133364"/>
            <a:ext cx="1368152" cy="5724636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9336" y="6293901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7544" y="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Информационные  технологии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3BC8AF-DC47-4665-9A62-C65CAFB16B4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720" y="214293"/>
            <a:ext cx="8506617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ru-RU" dirty="0" smtClean="0">
                <a:solidFill>
                  <a:srgbClr val="333333"/>
                </a:solidFill>
                <a:latin typeface="Times New Roman" pitchFamily="18" charset="0"/>
              </a:rPr>
              <a:t>Пример опытной эксплуатации автономной  станции </a:t>
            </a:r>
            <a:r>
              <a:rPr kumimoji="1" lang="ru-RU" dirty="0" err="1" smtClean="0">
                <a:solidFill>
                  <a:srgbClr val="333333"/>
                </a:solidFill>
                <a:latin typeface="Times New Roman" pitchFamily="18" charset="0"/>
              </a:rPr>
              <a:t>циклирующего</a:t>
            </a:r>
            <a:r>
              <a:rPr kumimoji="1" lang="ru-RU" dirty="0" smtClean="0">
                <a:solidFill>
                  <a:srgbClr val="333333"/>
                </a:solidFill>
                <a:latin typeface="Times New Roman" pitchFamily="18" charset="0"/>
              </a:rPr>
              <a:t> типа  в заливе Анива </a:t>
            </a:r>
          </a:p>
          <a:p>
            <a:pPr algn="ctr"/>
            <a:r>
              <a:rPr kumimoji="1" lang="ru-RU" dirty="0" smtClean="0">
                <a:solidFill>
                  <a:srgbClr val="333333"/>
                </a:solidFill>
                <a:latin typeface="Times New Roman" pitchFamily="18" charset="0"/>
              </a:rPr>
              <a:t>о.Сахалин</a:t>
            </a:r>
            <a:endParaRPr kumimoji="1" lang="ru-RU" dirty="0">
              <a:solidFill>
                <a:srgbClr val="333333"/>
              </a:solidFill>
              <a:latin typeface="Times New Roman" pitchFamily="18" charset="0"/>
            </a:endParaRPr>
          </a:p>
        </p:txBody>
      </p:sp>
      <p:pic>
        <p:nvPicPr>
          <p:cNvPr id="6" name="Рисунок 23" descr="dsc_17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4913" y="1285860"/>
            <a:ext cx="31288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Roma\Рабочий стол\Отчет\Фото\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3" y="3500438"/>
            <a:ext cx="4550051" cy="321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777" y="1357303"/>
            <a:ext cx="2439882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8349" y="1357298"/>
            <a:ext cx="216602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8801" y="1357298"/>
            <a:ext cx="22420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Фото\3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7943" y="3500438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16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" b="652"/>
          <a:stretch/>
        </p:blipFill>
        <p:spPr>
          <a:xfrm>
            <a:off x="-61830" y="2015026"/>
            <a:ext cx="8673293" cy="4895688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5682096" y="1995948"/>
            <a:ext cx="3395066" cy="1676927"/>
            <a:chOff x="-602347" y="263898"/>
            <a:chExt cx="13124584" cy="667331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3898"/>
              <a:ext cx="12192000" cy="633020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85273" y="412504"/>
              <a:ext cx="3306407" cy="165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/>
                <a:t>Видеокамера</a:t>
              </a:r>
            </a:p>
          </p:txBody>
        </p:sp>
        <p:sp>
          <p:nvSpPr>
            <p:cNvPr id="9" name="Стрелка вправо 8"/>
            <p:cNvSpPr/>
            <p:nvPr/>
          </p:nvSpPr>
          <p:spPr>
            <a:xfrm rot="684995">
              <a:off x="6456308" y="866784"/>
              <a:ext cx="540281" cy="203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819" y="1197649"/>
              <a:ext cx="4042264" cy="1010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GPS н</a:t>
              </a:r>
              <a:r>
                <a:rPr lang="ru-RU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осовой</a:t>
              </a: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Стрелка вправо 10"/>
            <p:cNvSpPr/>
            <p:nvPr/>
          </p:nvSpPr>
          <p:spPr>
            <a:xfrm rot="5054276">
              <a:off x="1341383" y="2412917"/>
              <a:ext cx="540281" cy="203194"/>
            </a:xfrm>
            <a:prstGeom prst="rightArrow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07799" y="2103946"/>
              <a:ext cx="4256062" cy="1010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GPS </a:t>
              </a:r>
              <a:r>
                <a:rPr lang="ru-RU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кормовой</a:t>
              </a:r>
            </a:p>
          </p:txBody>
        </p:sp>
        <p:sp>
          <p:nvSpPr>
            <p:cNvPr id="13" name="Стрелка вправо 12"/>
            <p:cNvSpPr/>
            <p:nvPr/>
          </p:nvSpPr>
          <p:spPr>
            <a:xfrm rot="6820999">
              <a:off x="9828158" y="3143260"/>
              <a:ext cx="540281" cy="203194"/>
            </a:xfrm>
            <a:prstGeom prst="rightArrow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48523" y="654807"/>
              <a:ext cx="3106304" cy="165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Wi-Fi </a:t>
              </a:r>
              <a:r>
                <a:rPr lang="ru-RU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модуль</a:t>
              </a:r>
            </a:p>
          </p:txBody>
        </p:sp>
        <p:sp>
          <p:nvSpPr>
            <p:cNvPr id="15" name="Стрелка вправо 14"/>
            <p:cNvSpPr/>
            <p:nvPr/>
          </p:nvSpPr>
          <p:spPr>
            <a:xfrm rot="10109997">
              <a:off x="7665983" y="1691275"/>
              <a:ext cx="540281" cy="203194"/>
            </a:xfrm>
            <a:prstGeom prst="rightArrow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05971" y="5801516"/>
              <a:ext cx="3616266" cy="1010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Двигатели</a:t>
              </a:r>
            </a:p>
          </p:txBody>
        </p:sp>
        <p:sp>
          <p:nvSpPr>
            <p:cNvPr id="17" name="Стрелка вправо 16"/>
            <p:cNvSpPr/>
            <p:nvPr/>
          </p:nvSpPr>
          <p:spPr>
            <a:xfrm rot="13770121">
              <a:off x="9883807" y="5692355"/>
              <a:ext cx="502919" cy="197827"/>
            </a:xfrm>
            <a:prstGeom prst="rightArrow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02347" y="5283741"/>
              <a:ext cx="4559944" cy="165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Многолучевой эхолот</a:t>
              </a:r>
            </a:p>
          </p:txBody>
        </p:sp>
        <p:sp>
          <p:nvSpPr>
            <p:cNvPr id="19" name="Стрелка вправо 18"/>
            <p:cNvSpPr/>
            <p:nvPr/>
          </p:nvSpPr>
          <p:spPr>
            <a:xfrm rot="18755203">
              <a:off x="3152042" y="5184827"/>
              <a:ext cx="502919" cy="197827"/>
            </a:xfrm>
            <a:prstGeom prst="rightArrow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441784"/>
              </p:ext>
            </p:extLst>
          </p:nvPr>
        </p:nvGraphicFramePr>
        <p:xfrm>
          <a:off x="5636420" y="3699662"/>
          <a:ext cx="3507581" cy="2594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0" name="PHOTO-PAINT" r:id="rId5" imgW="7791120" imgH="5762520" progId="CorelPHOTOPAINT.Image.19">
                  <p:embed/>
                </p:oleObj>
              </mc:Choice>
              <mc:Fallback>
                <p:oleObj name="PHOTO-PAINT" r:id="rId5" imgW="7791120" imgH="5762520" progId="CorelPHOTOPAINT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36420" y="3699662"/>
                        <a:ext cx="3507581" cy="2594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36" y="2374701"/>
            <a:ext cx="4984661" cy="22731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/>
          <a:srcRect l="52113" t="3913" r="547" b="4804"/>
          <a:stretch/>
        </p:blipFill>
        <p:spPr>
          <a:xfrm>
            <a:off x="-61831" y="4647821"/>
            <a:ext cx="2433330" cy="218717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49336" y="6293901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9526" y="1003656"/>
            <a:ext cx="830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Безэкипажный</a:t>
            </a:r>
            <a:r>
              <a:rPr lang="ru-RU" b="1" dirty="0" smtClean="0"/>
              <a:t> корабль повышенной остойчивости для проведения инженерной батиметрической съемки в прибрежной зоне и зонах повышенной опасности</a:t>
            </a:r>
            <a:r>
              <a:rPr lang="ru-RU" b="1" i="1" dirty="0" smtClean="0"/>
              <a:t>. Инициативная разработка</a:t>
            </a:r>
            <a:endParaRPr lang="ru-RU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67544" y="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Информационные  технологии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Малашенко А.Е\Desktop\2018 год\МИНОБРНАУКИ-2018\T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76" y="1408604"/>
            <a:ext cx="6272697" cy="3528392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1651676" y="4894588"/>
            <a:ext cx="59446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Мобильный информационный пост.</a:t>
            </a:r>
          </a:p>
          <a:p>
            <a:pPr marL="342900" indent="-342900">
              <a:buAutoNum type="arabicPeriod"/>
            </a:pPr>
            <a:r>
              <a:rPr lang="ru-RU" dirty="0" smtClean="0"/>
              <a:t>Береговой </a:t>
            </a:r>
            <a:r>
              <a:rPr lang="ru-RU" dirty="0" err="1" smtClean="0"/>
              <a:t>безэкипажнгый</a:t>
            </a:r>
            <a:r>
              <a:rPr lang="ru-RU" dirty="0" smtClean="0"/>
              <a:t> робототехнический комплекс на платформе  вездехода</a:t>
            </a:r>
          </a:p>
          <a:p>
            <a:pPr marL="342900" indent="-342900">
              <a:buAutoNum type="arabicPeriod"/>
            </a:pPr>
            <a:r>
              <a:rPr lang="ru-RU" dirty="0" err="1" smtClean="0"/>
              <a:t>Безэкипажный</a:t>
            </a:r>
            <a:r>
              <a:rPr lang="ru-RU" dirty="0" smtClean="0"/>
              <a:t> корабль с комплектом гидрофизического оборудования </a:t>
            </a:r>
          </a:p>
          <a:p>
            <a:pPr marL="342900" indent="-342900">
              <a:buAutoNum type="arabicPeriod"/>
            </a:pPr>
            <a:r>
              <a:rPr lang="ru-RU" dirty="0" smtClean="0"/>
              <a:t>Автономный позиционный гидрофизический измерительный комплекс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1765" y="260650"/>
            <a:ext cx="903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Комплекс функционально – связанных робототехнических средств для получения и обработки многопараметрической информации в реальном времени (совместный проект с НГТУ)</a:t>
            </a:r>
            <a:endParaRPr lang="ru-RU" sz="2000" dirty="0"/>
          </a:p>
        </p:txBody>
      </p:sp>
      <p:sp>
        <p:nvSpPr>
          <p:cNvPr id="2" name="Выноска 1 1"/>
          <p:cNvSpPr/>
          <p:nvPr/>
        </p:nvSpPr>
        <p:spPr>
          <a:xfrm>
            <a:off x="2" y="914113"/>
            <a:ext cx="1619670" cy="2874929"/>
          </a:xfrm>
          <a:prstGeom prst="borderCallout1">
            <a:avLst>
              <a:gd name="adj1" fmla="val 29076"/>
              <a:gd name="adj2" fmla="val 99622"/>
              <a:gd name="adj3" fmla="val 53254"/>
              <a:gd name="adj4" fmla="val 147040"/>
            </a:avLst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Оснащение: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Радиолокатор;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Видеокамера;</a:t>
            </a:r>
          </a:p>
          <a:p>
            <a:r>
              <a:rPr lang="ru-RU" sz="1600" b="1" dirty="0" err="1" smtClean="0">
                <a:solidFill>
                  <a:schemeClr val="tx1"/>
                </a:solidFill>
              </a:rPr>
              <a:t>Метеодатчики</a:t>
            </a:r>
            <a:r>
              <a:rPr lang="ru-RU" sz="1600" b="1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Датчики контроля загрязнения воздушной среды ; 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Датчик радиационного фона.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Выноска 1 2"/>
          <p:cNvSpPr/>
          <p:nvPr/>
        </p:nvSpPr>
        <p:spPr>
          <a:xfrm>
            <a:off x="1" y="3919244"/>
            <a:ext cx="1619670" cy="2907117"/>
          </a:xfrm>
          <a:prstGeom prst="borderCallout1">
            <a:avLst>
              <a:gd name="adj1" fmla="val 29916"/>
              <a:gd name="adj2" fmla="val 99128"/>
              <a:gd name="adj3" fmla="val 11758"/>
              <a:gd name="adj4" fmla="val 140966"/>
            </a:avLst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Оснащение: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Датчики параметров водной среды;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Измеритель вектора скорости течения;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Датчик радиационного фона.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4" name="Выноска 1 3"/>
          <p:cNvSpPr/>
          <p:nvPr/>
        </p:nvSpPr>
        <p:spPr>
          <a:xfrm>
            <a:off x="7596336" y="3003132"/>
            <a:ext cx="1547664" cy="2907116"/>
          </a:xfrm>
          <a:prstGeom prst="borderCallout1">
            <a:avLst>
              <a:gd name="adj1" fmla="val 31653"/>
              <a:gd name="adj2" fmla="val 2218"/>
              <a:gd name="adj3" fmla="val 39243"/>
              <a:gd name="adj4" fmla="val -34396"/>
            </a:avLst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Оснащение: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Видеокамера;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Многолучевой эхолот;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Датчики загрязнения водной поверхности;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Система высокоточного позиционирования.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Информационные  технологии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9336" y="6293901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0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hydromet.nt-rt.ru/images/catalogue/v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16" y="5096652"/>
            <a:ext cx="974037" cy="7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ÑÐµÑÐ²ÐµÑ Ð·Ð½Ð°ÑÐ¾Ð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42" y="2375538"/>
            <a:ext cx="1212029" cy="121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олилиния 16"/>
          <p:cNvSpPr/>
          <p:nvPr/>
        </p:nvSpPr>
        <p:spPr>
          <a:xfrm flipV="1">
            <a:off x="1594226" y="2894477"/>
            <a:ext cx="1894307" cy="258465"/>
          </a:xfrm>
          <a:custGeom>
            <a:avLst/>
            <a:gdLst>
              <a:gd name="connsiteX0" fmla="*/ 0 w 1323975"/>
              <a:gd name="connsiteY0" fmla="*/ 35048 h 1158998"/>
              <a:gd name="connsiteX1" fmla="*/ 1257300 w 1323975"/>
              <a:gd name="connsiteY1" fmla="*/ 92198 h 1158998"/>
              <a:gd name="connsiteX2" fmla="*/ 1123950 w 1323975"/>
              <a:gd name="connsiteY2" fmla="*/ 825623 h 1158998"/>
              <a:gd name="connsiteX3" fmla="*/ 1323975 w 1323975"/>
              <a:gd name="connsiteY3" fmla="*/ 1158998 h 1158998"/>
              <a:gd name="connsiteX4" fmla="*/ 1323975 w 1323975"/>
              <a:gd name="connsiteY4" fmla="*/ 1158998 h 115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975" h="1158998">
                <a:moveTo>
                  <a:pt x="0" y="35048"/>
                </a:moveTo>
                <a:cubicBezTo>
                  <a:pt x="534987" y="-2258"/>
                  <a:pt x="1069975" y="-39564"/>
                  <a:pt x="1257300" y="92198"/>
                </a:cubicBezTo>
                <a:cubicBezTo>
                  <a:pt x="1444625" y="223960"/>
                  <a:pt x="1112838" y="647823"/>
                  <a:pt x="1123950" y="825623"/>
                </a:cubicBezTo>
                <a:cubicBezTo>
                  <a:pt x="1135062" y="1003423"/>
                  <a:pt x="1323975" y="1158998"/>
                  <a:pt x="1323975" y="1158998"/>
                </a:cubicBezTo>
                <a:lnTo>
                  <a:pt x="1323975" y="1158998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0" descr="http://retera.ru/blog/wp-content/uploads/2015/09/host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9"/>
          <a:stretch/>
        </p:blipFill>
        <p:spPr bwMode="auto">
          <a:xfrm>
            <a:off x="4378956" y="1178719"/>
            <a:ext cx="1742750" cy="140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01" y="2429134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4374909" y="2322918"/>
            <a:ext cx="992149" cy="684148"/>
          </a:xfrm>
          <a:custGeom>
            <a:avLst/>
            <a:gdLst>
              <a:gd name="connsiteX0" fmla="*/ 0 w 1328737"/>
              <a:gd name="connsiteY0" fmla="*/ 1047750 h 1047750"/>
              <a:gd name="connsiteX1" fmla="*/ 581025 w 1328737"/>
              <a:gd name="connsiteY1" fmla="*/ 700087 h 1047750"/>
              <a:gd name="connsiteX2" fmla="*/ 985837 w 1328737"/>
              <a:gd name="connsiteY2" fmla="*/ 738187 h 1047750"/>
              <a:gd name="connsiteX3" fmla="*/ 1328737 w 1328737"/>
              <a:gd name="connsiteY3" fmla="*/ 0 h 1047750"/>
              <a:gd name="connsiteX4" fmla="*/ 1328737 w 1328737"/>
              <a:gd name="connsiteY4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8737" h="1047750">
                <a:moveTo>
                  <a:pt x="0" y="1047750"/>
                </a:moveTo>
                <a:cubicBezTo>
                  <a:pt x="208359" y="899715"/>
                  <a:pt x="416719" y="751681"/>
                  <a:pt x="581025" y="700087"/>
                </a:cubicBezTo>
                <a:cubicBezTo>
                  <a:pt x="745331" y="648493"/>
                  <a:pt x="861218" y="854868"/>
                  <a:pt x="985837" y="738187"/>
                </a:cubicBezTo>
                <a:cubicBezTo>
                  <a:pt x="1110456" y="621506"/>
                  <a:pt x="1328737" y="0"/>
                  <a:pt x="1328737" y="0"/>
                </a:cubicBezTo>
                <a:lnTo>
                  <a:pt x="1328737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300991">
            <a:off x="3982319" y="3864251"/>
            <a:ext cx="172243" cy="10233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089807" y="425616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GSM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241210" y="5767983"/>
            <a:ext cx="1392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Метеостанция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3073543" y="3558926"/>
            <a:ext cx="2241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Сервер СКБ САМИ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984269" y="921379"/>
            <a:ext cx="169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Хостинг сайта</a:t>
            </a:r>
            <a:endParaRPr lang="ru-RU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662" y="1011317"/>
            <a:ext cx="1564514" cy="1984977"/>
          </a:xfrm>
          <a:prstGeom prst="rect">
            <a:avLst/>
          </a:prstGeom>
        </p:spPr>
      </p:pic>
      <p:sp>
        <p:nvSpPr>
          <p:cNvPr id="30" name="Двойная стрелка влево/вправо 29"/>
          <p:cNvSpPr/>
          <p:nvPr/>
        </p:nvSpPr>
        <p:spPr>
          <a:xfrm rot="21428702">
            <a:off x="5996221" y="1330333"/>
            <a:ext cx="2082335" cy="1273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войная стрелка влево/вправо 34"/>
          <p:cNvSpPr/>
          <p:nvPr/>
        </p:nvSpPr>
        <p:spPr>
          <a:xfrm rot="825502">
            <a:off x="5990534" y="1761574"/>
            <a:ext cx="1356556" cy="1316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войная стрелка влево/вправо 35"/>
          <p:cNvSpPr/>
          <p:nvPr/>
        </p:nvSpPr>
        <p:spPr>
          <a:xfrm rot="1357108">
            <a:off x="5899380" y="2271449"/>
            <a:ext cx="2153743" cy="135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538454" y="212870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skbsami.ru/</a:t>
            </a:r>
            <a:r>
              <a:rPr lang="en-US" u="sng" dirty="0" err="1" smtClean="0">
                <a:solidFill>
                  <a:schemeClr val="accent1">
                    <a:lumMod val="75000"/>
                  </a:schemeClr>
                </a:solidFill>
              </a:rPr>
              <a:t>cape_svobodniy</a:t>
            </a:r>
            <a:endParaRPr lang="ru-RU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" y="959361"/>
            <a:ext cx="2669942" cy="15022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rcRect t="343"/>
          <a:stretch/>
        </p:blipFill>
        <p:spPr>
          <a:xfrm>
            <a:off x="5472147" y="3044380"/>
            <a:ext cx="1611849" cy="2472852"/>
          </a:xfrm>
          <a:prstGeom prst="rect">
            <a:avLst/>
          </a:prstGeom>
        </p:spPr>
      </p:pic>
      <p:pic>
        <p:nvPicPr>
          <p:cNvPr id="23" name="Picture 2" descr="ÐÐ°ÑÑÐ¸Ð½ÐºÐ¸ Ð¿Ð¾ Ð·Ð°Ð¿ÑÐ¾ÑÑ Ð¸ÑÑÐ»ÐµÐ´Ð¾Ð²Ð°Ð½Ð¸Ðµ Ð¼Ð¾ÑÑÐºÐ¾Ð³Ð¾ Ð´Ð½Ð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51" y="4305697"/>
            <a:ext cx="1507235" cy="158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трелка вверх 23"/>
          <p:cNvSpPr/>
          <p:nvPr/>
        </p:nvSpPr>
        <p:spPr>
          <a:xfrm rot="9342702">
            <a:off x="1108870" y="2034684"/>
            <a:ext cx="257342" cy="4982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верх 24"/>
          <p:cNvSpPr/>
          <p:nvPr/>
        </p:nvSpPr>
        <p:spPr>
          <a:xfrm rot="2754528">
            <a:off x="797113" y="3208514"/>
            <a:ext cx="214117" cy="4448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37" y="3642875"/>
            <a:ext cx="987661" cy="2304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18" y="3982909"/>
            <a:ext cx="1471353" cy="1973234"/>
          </a:xfrm>
          <a:prstGeom prst="rect">
            <a:avLst/>
          </a:prstGeom>
        </p:spPr>
      </p:pic>
      <p:sp>
        <p:nvSpPr>
          <p:cNvPr id="26" name="Стрелка вверх 25"/>
          <p:cNvSpPr/>
          <p:nvPr/>
        </p:nvSpPr>
        <p:spPr>
          <a:xfrm rot="19806707">
            <a:off x="1677454" y="3234609"/>
            <a:ext cx="214117" cy="7112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03826" y="2664991"/>
            <a:ext cx="143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Радиосвязь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/>
          <a:srcRect l="243" t="3913" r="547" b="4804"/>
          <a:stretch/>
        </p:blipFill>
        <p:spPr>
          <a:xfrm>
            <a:off x="1842056" y="1852005"/>
            <a:ext cx="1544079" cy="662261"/>
          </a:xfrm>
          <a:prstGeom prst="rect">
            <a:avLst/>
          </a:prstGeom>
        </p:spPr>
      </p:pic>
      <p:pic>
        <p:nvPicPr>
          <p:cNvPr id="32" name="Рисунок 31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7" b="25057"/>
          <a:stretch/>
        </p:blipFill>
        <p:spPr bwMode="auto">
          <a:xfrm>
            <a:off x="7456654" y="4305695"/>
            <a:ext cx="1475426" cy="664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49336" y="6293901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" y="262242"/>
            <a:ext cx="91242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Схема информационного взаимодействия  функционально связанных робототехнических средств </a:t>
            </a:r>
            <a:r>
              <a:rPr lang="ru-RU" sz="2000" dirty="0" smtClean="0"/>
              <a:t>(совместный проект с НГТУ )</a:t>
            </a:r>
            <a:endParaRPr lang="ru-RU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467544" y="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Информационные  технологии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8" name="Picture 2" descr="F:\Экспериментальные работы  2017\Испытания Сентябрь 2017\Радиомодуль\DSC01071.JPG"/>
          <p:cNvPicPr>
            <a:picLocks noChangeAspect="1" noChangeArrowheads="1"/>
          </p:cNvPicPr>
          <p:nvPr/>
        </p:nvPicPr>
        <p:blipFill rotWithShape="1">
          <a:blip r:embed="rId15" cstate="print"/>
          <a:srcRect l="28450" r="39401" b="23442"/>
          <a:stretch/>
        </p:blipFill>
        <p:spPr bwMode="auto">
          <a:xfrm>
            <a:off x="4870863" y="4866999"/>
            <a:ext cx="1434041" cy="1920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2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/>
      <p:bldP spid="27" grpId="0"/>
      <p:bldP spid="28" grpId="0"/>
      <p:bldP spid="29" grpId="0"/>
      <p:bldP spid="30" grpId="0" animBg="1"/>
      <p:bldP spid="35" grpId="0" animBg="1"/>
      <p:bldP spid="36" grpId="0" animBg="1"/>
      <p:bldP spid="31" grpId="0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42852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sz="2000" dirty="0" smtClean="0">
                <a:solidFill>
                  <a:srgbClr val="333333"/>
                </a:solidFill>
                <a:latin typeface="Times New Roman" pitchFamily="18" charset="0"/>
              </a:rPr>
              <a:t>Технические средства морской подсистемы непрерывного мониторинга  ЦУКС СФ</a:t>
            </a:r>
            <a:endParaRPr kumimoji="1" lang="ru-RU" sz="2000" dirty="0">
              <a:solidFill>
                <a:srgbClr val="333333"/>
              </a:solidFill>
              <a:latin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4284" y="1142984"/>
            <a:ext cx="1500198" cy="1000132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sz="1200" b="1" dirty="0" smtClean="0">
                <a:solidFill>
                  <a:sysClr val="windowText" lastClr="000000"/>
                </a:solidFill>
              </a:rPr>
              <a:t>Измерение уровня моря  (волновые процессы)</a:t>
            </a:r>
            <a:endParaRPr kumimoji="1"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28796" y="1142984"/>
            <a:ext cx="2143140" cy="1000132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sz="1200" b="1" dirty="0" smtClean="0">
                <a:solidFill>
                  <a:sysClr val="windowText" lastClr="000000"/>
                </a:solidFill>
              </a:rPr>
              <a:t>Гидроакустический контрольно-измерительный  комплекс </a:t>
            </a:r>
            <a:endParaRPr kumimoji="1"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 rot="10800000" flipV="1">
            <a:off x="4214811" y="1142984"/>
            <a:ext cx="2357454" cy="1000132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sz="1200" b="1" dirty="0" smtClean="0">
                <a:solidFill>
                  <a:sysClr val="windowText" lastClr="000000"/>
                </a:solidFill>
              </a:rPr>
              <a:t>Гидрофизическая , гидрохимическая контрольно-измерительная система</a:t>
            </a:r>
            <a:endParaRPr kumimoji="1"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704" y="1142984"/>
            <a:ext cx="2357454" cy="1000132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ru-RU" sz="1200" b="1" dirty="0" smtClean="0">
                <a:solidFill>
                  <a:sysClr val="windowText" lastClr="000000"/>
                </a:solidFill>
              </a:rPr>
              <a:t>Сейсмический мониторинг , сейсморазведка (морская и наземная составляющие</a:t>
            </a:r>
            <a:r>
              <a:rPr kumimoji="1" lang="ru-RU" sz="800" b="1" dirty="0" smtClean="0">
                <a:solidFill>
                  <a:sysClr val="windowText" lastClr="000000"/>
                </a:solidFill>
              </a:rPr>
              <a:t>)</a:t>
            </a:r>
            <a:endParaRPr kumimoji="1" lang="ru-RU" sz="800" b="1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2" descr="\\Alpha\public\ПЕРСОНАЛЬНЫЕ ПАПКИ\Директор\Фотографии аппаратуры СКБ\Излучатель в транспортном положен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8" y="2196680"/>
            <a:ext cx="2000264" cy="150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sc05810"/>
          <p:cNvPicPr>
            <a:picLocks noChangeAspect="1" noChangeArrowheads="1"/>
          </p:cNvPicPr>
          <p:nvPr/>
        </p:nvPicPr>
        <p:blipFill>
          <a:blip r:embed="rId3" cstate="print"/>
          <a:srcRect l="34134" r="33995"/>
          <a:stretch>
            <a:fillRect/>
          </a:stretch>
        </p:blipFill>
        <p:spPr>
          <a:xfrm>
            <a:off x="5500694" y="4143380"/>
            <a:ext cx="1071570" cy="1516050"/>
          </a:xfrm>
          <a:prstGeom prst="rect">
            <a:avLst/>
          </a:prstGeom>
          <a:noFill/>
        </p:spPr>
      </p:pic>
      <p:pic>
        <p:nvPicPr>
          <p:cNvPr id="10" name="Рисунок 1" descr="Антенна Акс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714752"/>
            <a:ext cx="1547790" cy="116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2" descr="D:\D_documents\2 ГБ_10_10_08\Съемный диск (G)\аксон_тп\PIC00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143252"/>
            <a:ext cx="1214446" cy="86514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3" name="Рисунок 12" descr="Аквацикл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0" y="2285992"/>
            <a:ext cx="100267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3" descr="D:\Мои документы\Тематические работы\Аквацикл 3\Испытания\18.08\На поверхности.JPG"/>
          <p:cNvPicPr>
            <a:picLocks/>
          </p:cNvPicPr>
          <p:nvPr/>
        </p:nvPicPr>
        <p:blipFill>
          <a:blip r:embed="rId7" cstate="print"/>
          <a:srcRect l="28125" r="31250" b="4543"/>
          <a:stretch>
            <a:fillRect/>
          </a:stretch>
        </p:blipFill>
        <p:spPr bwMode="auto">
          <a:xfrm>
            <a:off x="4357688" y="4143380"/>
            <a:ext cx="92869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Roma\Рабочий стол\Отчет\Фото\2\Пункт управления отчет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5643578"/>
            <a:ext cx="221457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24" descr="dsc_168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86382" y="2285992"/>
            <a:ext cx="1278730" cy="159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сейсмостанция2+++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43902" y="3857632"/>
            <a:ext cx="764155" cy="165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gdas10.JPG"/>
          <p:cNvPicPr>
            <a:picLocks noChangeAspect="1"/>
          </p:cNvPicPr>
          <p:nvPr/>
        </p:nvPicPr>
        <p:blipFill>
          <a:blip r:embed="rId11" cstate="print"/>
          <a:srcRect r="18226" b="12850"/>
          <a:stretch>
            <a:fillRect/>
          </a:stretch>
        </p:blipFill>
        <p:spPr>
          <a:xfrm>
            <a:off x="6786578" y="3786190"/>
            <a:ext cx="1071570" cy="1714512"/>
          </a:xfrm>
          <a:prstGeom prst="rect">
            <a:avLst/>
          </a:prstGeom>
        </p:spPr>
      </p:pic>
      <p:pic>
        <p:nvPicPr>
          <p:cNvPr id="19" name="Рисунок 18" descr="DSC02069.JPG"/>
          <p:cNvPicPr>
            <a:picLocks noChangeAspect="1"/>
          </p:cNvPicPr>
          <p:nvPr/>
        </p:nvPicPr>
        <p:blipFill>
          <a:blip r:embed="rId12" cstate="print"/>
          <a:srcRect t="21505" r="3227" b="5378"/>
          <a:stretch>
            <a:fillRect/>
          </a:stretch>
        </p:blipFill>
        <p:spPr>
          <a:xfrm>
            <a:off x="6786578" y="5500702"/>
            <a:ext cx="2143140" cy="1214446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2844" y="3571876"/>
            <a:ext cx="1557153" cy="10001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4572008"/>
            <a:ext cx="1557550" cy="8572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2" name="Picture 2" descr="C:\Documents and Settings\aemalashenko\Рабочий стол\Адм_Сах_проекты-2010\газпром-2010\new\DSCN002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4070" y="5500702"/>
            <a:ext cx="1703637" cy="1214446"/>
          </a:xfrm>
          <a:prstGeom prst="rect">
            <a:avLst/>
          </a:prstGeom>
          <a:noFill/>
        </p:spPr>
      </p:pic>
      <p:pic>
        <p:nvPicPr>
          <p:cNvPr id="23" name="Рисунок 22" descr="09_07_10_Всплыт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786580" y="2357430"/>
            <a:ext cx="2102187" cy="1500198"/>
          </a:xfrm>
          <a:prstGeom prst="rect">
            <a:avLst/>
          </a:prstGeom>
        </p:spPr>
      </p:pic>
      <p:pic>
        <p:nvPicPr>
          <p:cNvPr id="24" name="Рисунок 23" descr="СамПост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857358" y="5100868"/>
            <a:ext cx="2286016" cy="1614280"/>
          </a:xfrm>
          <a:prstGeom prst="rect">
            <a:avLst/>
          </a:prstGeom>
        </p:spPr>
      </p:pic>
      <p:pic>
        <p:nvPicPr>
          <p:cNvPr id="25" name="Picture 4" descr="hydrolab_color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H="1">
            <a:off x="142843" y="2285992"/>
            <a:ext cx="1571317" cy="1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26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95288" y="333375"/>
            <a:ext cx="795655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Гидроакустические волноводные излучатели и антенны для  систем донного сейсмопрофилирования, гидролокации и акустической томографии океана</a:t>
            </a:r>
          </a:p>
        </p:txBody>
      </p:sp>
    </p:spTree>
    <p:extLst>
      <p:ext uri="{BB962C8B-B14F-4D97-AF65-F5344CB8AC3E}">
        <p14:creationId xmlns:p14="http://schemas.microsoft.com/office/powerpoint/2010/main" val="4198152282"/>
      </p:ext>
    </p:extLst>
  </p:cSld>
  <p:clrMapOvr>
    <a:masterClrMapping/>
  </p:clrMapOvr>
  <p:transition spd="med" advTm="18432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92100"/>
            <a:ext cx="8229600" cy="854075"/>
          </a:xfrm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Акустические характеристики гидроакустического волноводного излучателя ИПГВ - 2,5 - 2М</a:t>
            </a:r>
          </a:p>
        </p:txBody>
      </p:sp>
      <p:graphicFrame>
        <p:nvGraphicFramePr>
          <p:cNvPr id="45059" name="Object 2"/>
          <p:cNvGraphicFramePr>
            <a:graphicFrameLocks noChangeAspect="1"/>
          </p:cNvGraphicFramePr>
          <p:nvPr/>
        </p:nvGraphicFramePr>
        <p:xfrm>
          <a:off x="250825" y="1268413"/>
          <a:ext cx="4249738" cy="343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r:id="rId4" imgW="1643382" imgH="1643382" progId="">
                  <p:embed/>
                </p:oleObj>
              </mc:Choice>
              <mc:Fallback>
                <p:oleObj r:id="rId4" imgW="1643382" imgH="164338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268413"/>
                        <a:ext cx="4249738" cy="343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3"/>
          <p:cNvGraphicFramePr>
            <a:graphicFrameLocks noChangeAspect="1"/>
          </p:cNvGraphicFramePr>
          <p:nvPr/>
        </p:nvGraphicFramePr>
        <p:xfrm>
          <a:off x="4500563" y="1484313"/>
          <a:ext cx="4248150" cy="322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r:id="rId6" imgW="1641042" imgH="1641042" progId="">
                  <p:embed/>
                </p:oleObj>
              </mc:Choice>
              <mc:Fallback>
                <p:oleObj r:id="rId6" imgW="1641042" imgH="164104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484313"/>
                        <a:ext cx="4248150" cy="322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0" y="-836613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755650" y="5157788"/>
            <a:ext cx="33115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3">
              <a:buClrTx/>
              <a:buFontTx/>
              <a:buNone/>
            </a:pPr>
            <a:r>
              <a:rPr lang="ru-RU" altLang="ru-RU" sz="1200" b="1" smtClean="0">
                <a:solidFill>
                  <a:srgbClr val="000000"/>
                </a:solidFill>
                <a:cs typeface="Times New Roman" panose="02020603050405020304" pitchFamily="18" charset="0"/>
              </a:rPr>
              <a:t>Характеристика направленности гидроакустического излучателя ИПГВ-2,5-Э2М</a:t>
            </a:r>
          </a:p>
          <a:p>
            <a:pPr defTabSz="449263" eaLnBrk="0" hangingPunct="0">
              <a:buClrTx/>
              <a:buFontTx/>
              <a:buNone/>
            </a:pPr>
            <a:endParaRPr lang="ru-RU" altLang="ru-RU" sz="1200" b="1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5063" name="Rectangle 6"/>
          <p:cNvSpPr>
            <a:spLocks noChangeArrowheads="1"/>
          </p:cNvSpPr>
          <p:nvPr/>
        </p:nvSpPr>
        <p:spPr bwMode="auto">
          <a:xfrm>
            <a:off x="5435600" y="4889500"/>
            <a:ext cx="25844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63">
              <a:buClrTx/>
              <a:buFontTx/>
              <a:buNone/>
            </a:pPr>
            <a:r>
              <a:rPr lang="ru-RU" altLang="ru-RU" sz="1200" b="1" smtClean="0">
                <a:solidFill>
                  <a:srgbClr val="000000"/>
                </a:solidFill>
              </a:rPr>
              <a:t>Амплитудно-частотные  характеристике излучателя ИПГВ-2,5-Э2М </a:t>
            </a:r>
          </a:p>
          <a:p>
            <a:pPr algn="ctr" defTabSz="449263">
              <a:buClrTx/>
              <a:buFontTx/>
              <a:buNone/>
            </a:pPr>
            <a:r>
              <a:rPr lang="ru-RU" altLang="ru-RU" sz="1200" b="1" smtClean="0">
                <a:solidFill>
                  <a:srgbClr val="000000"/>
                </a:solidFill>
              </a:rPr>
              <a:t> режимах  излучения и приема</a:t>
            </a:r>
          </a:p>
        </p:txBody>
      </p:sp>
    </p:spTree>
    <p:extLst>
      <p:ext uri="{BB962C8B-B14F-4D97-AF65-F5344CB8AC3E}">
        <p14:creationId xmlns:p14="http://schemas.microsoft.com/office/powerpoint/2010/main" val="4093067207"/>
      </p:ext>
    </p:extLst>
  </p:cSld>
  <p:clrMapOvr>
    <a:masterClrMapping/>
  </p:clrMapOvr>
  <p:transition spd="med" advTm="18432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350"/>
            <a:ext cx="8002588" cy="936625"/>
          </a:xfrm>
        </p:spPr>
        <p:txBody>
          <a:bodyPr>
            <a:normAutofit fontScale="90000"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Сейсмоакустический волноводный излучатель «Прожектор -4М»</a:t>
            </a:r>
            <a:br>
              <a:rPr lang="ru-RU" altLang="ru-RU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altLang="ru-RU" sz="24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4038600" cy="4535487"/>
          </a:xfrm>
        </p:spPr>
        <p:txBody>
          <a:bodyPr>
            <a:normAutofit lnSpcReduction="10000"/>
          </a:bodyPr>
          <a:lstStyle/>
          <a:p>
            <a:pPr indent="-338138" algn="ctr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14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	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ru-RU" altLang="ru-R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Приемо</a:t>
            </a: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-излучающая гидроакустическая система «Прожектор-4М» в комплекте с мощным импульсным генератором предназначена для зондирования донных осадков на большую глубину из приповерхностного слоя воды.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	Рабочая частота системы 4,5 кГц, подводимая с генератора 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электрическая мощность до 10 кВт 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излучаемая антенной акустическая мощность 3-5 кВт при длительности импульса до 2 </a:t>
            </a:r>
            <a:r>
              <a:rPr lang="ru-RU" altLang="ru-R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мсек</a:t>
            </a: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Уровень звукового давления на оси излучателя 50-70 кПа. 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Система «Прожектор-4М» разработана и изготовлена по заказу ГНПП «</a:t>
            </a:r>
            <a:r>
              <a:rPr lang="ru-RU" altLang="ru-R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Севморгео</a:t>
            </a: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, г. Санкт-Петербург.</a:t>
            </a: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417671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41052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4932363" y="6194425"/>
            <a:ext cx="3960812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Амплитудно-частотная характеристика чувствительности в режиме излучения</a:t>
            </a:r>
          </a:p>
        </p:txBody>
      </p:sp>
    </p:spTree>
    <p:extLst>
      <p:ext uri="{BB962C8B-B14F-4D97-AF65-F5344CB8AC3E}">
        <p14:creationId xmlns:p14="http://schemas.microsoft.com/office/powerpoint/2010/main" val="2459585033"/>
      </p:ext>
    </p:extLst>
  </p:cSld>
  <p:clrMapOvr>
    <a:masterClrMapping/>
  </p:clrMapOvr>
  <p:transition spd="med" advTm="18432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Сейсмоакустическая система донного профилирования</a:t>
            </a:r>
            <a:br>
              <a:rPr lang="ru-RU" altLang="ru-RU" sz="2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2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«Прожектор-2»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4535488" cy="5111750"/>
          </a:xfrm>
        </p:spPr>
        <p:txBody>
          <a:bodyPr>
            <a:normAutofit fontScale="92500" lnSpcReduction="10000"/>
          </a:bodyPr>
          <a:lstStyle/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Мощная излучающая антенная система состоит из трех волноводных преобразователей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ru-RU" altLang="ru-RU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 Предназначена для зондирования донных осадков  с поверхности моря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ru-RU" altLang="ru-RU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 В комплекте с приемной сейсмостанцией «Грот-24» система обеспечивает разрешение по осадочным породам 0,3-0,5 м </a:t>
            </a:r>
            <a:r>
              <a:rPr lang="ru-RU" altLang="ru-R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глубинность</a:t>
            </a: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по грунту более 150 м, глубина моря 1000 м 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ru-RU" altLang="ru-RU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Подводимая электрическая мощность 5 кВт 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Звуковое давление на оси излучения 100 кПа 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Рабочая частота 2,8 кГц 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Длительности импульса 0,5 </a:t>
            </a:r>
            <a:r>
              <a:rPr lang="ru-RU" altLang="ru-R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мсек</a:t>
            </a: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Габаритные  размеры антенной системы 1500×700×200 мм, масса 180 кг. 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ru-RU" altLang="ru-RU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Антенная система комплектуется специальным </a:t>
            </a:r>
            <a:r>
              <a:rPr lang="ru-RU" altLang="ru-R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спуско</a:t>
            </a: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-подъемным устройством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ru-RU" altLang="ru-RU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Скорость буксировки до 7 узлов</a:t>
            </a: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ru-RU" altLang="ru-RU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indent="-338138" eaLnBrk="1" hangingPunct="1">
              <a:lnSpc>
                <a:spcPct val="80000"/>
              </a:lnSpc>
              <a:spcBef>
                <a:spcPts val="325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Разработана по заказу ГНПП «</a:t>
            </a:r>
            <a:r>
              <a:rPr lang="ru-RU" altLang="ru-R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Дальморгеология</a:t>
            </a:r>
            <a:r>
              <a:rPr lang="ru-RU" alt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».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412875"/>
            <a:ext cx="3316287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3789362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894836"/>
      </p:ext>
    </p:extLst>
  </p:cSld>
  <p:clrMapOvr>
    <a:masterClrMapping/>
  </p:clrMapOvr>
  <p:transition spd="med" advTm="18432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92100"/>
            <a:ext cx="8229600" cy="1192213"/>
          </a:xfrm>
        </p:spPr>
        <p:txBody>
          <a:bodyPr/>
          <a:lstStyle/>
          <a:p>
            <a:pPr algn="ct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400" b="1" smtClean="0">
                <a:solidFill>
                  <a:srgbClr val="FFFF00"/>
                </a:solidFill>
              </a:rPr>
              <a:t>Буксируемая гидроакустическая антенная система «Спрут</a:t>
            </a:r>
            <a:r>
              <a:rPr lang="ru-RU" altLang="ru-RU" sz="2000" b="1" smtClean="0">
                <a:solidFill>
                  <a:srgbClr val="FFFF00"/>
                </a:solidFill>
              </a:rPr>
              <a:t>»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251" y="1052736"/>
            <a:ext cx="4038600" cy="4824412"/>
          </a:xfrm>
        </p:spPr>
        <p:txBody>
          <a:bodyPr/>
          <a:lstStyle/>
          <a:p>
            <a:pPr indent="-338138" eaLnBrk="1" hangingPunct="1">
              <a:lnSpc>
                <a:spcPct val="80000"/>
              </a:lnSpc>
              <a:spcBef>
                <a:spcPts val="250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000" b="1" dirty="0" smtClean="0">
                <a:solidFill>
                  <a:srgbClr val="FFFF00"/>
                </a:solidFill>
              </a:rPr>
              <a:t>	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400" b="1" dirty="0" smtClean="0">
                <a:solidFill>
                  <a:srgbClr val="FFFF00"/>
                </a:solidFill>
              </a:rPr>
              <a:t>	</a:t>
            </a:r>
            <a:r>
              <a:rPr lang="ru-RU" altLang="ru-RU" sz="1600" b="1" dirty="0" smtClean="0">
                <a:solidFill>
                  <a:srgbClr val="FFFF00"/>
                </a:solidFill>
                <a:effectLst/>
              </a:rPr>
              <a:t>Многоэлементная двумерная без экранная антенная решетка, состоящая из 17 широкополосных волноводных приемоизлучающих элементов осевого излучения ИПГВ-12/300-1Э 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FFFF00"/>
                </a:solidFill>
                <a:effectLst/>
              </a:rPr>
              <a:t>      	Обеспечивает излучение и прием коротких импульсов  длительностью 1-3 периода несущей частоты (до 100 </a:t>
            </a:r>
            <a:r>
              <a:rPr lang="ru-RU" altLang="ru-RU" sz="1600" b="1" dirty="0" err="1" smtClean="0">
                <a:solidFill>
                  <a:srgbClr val="FFFF00"/>
                </a:solidFill>
                <a:effectLst/>
              </a:rPr>
              <a:t>мксек</a:t>
            </a:r>
            <a:r>
              <a:rPr lang="ru-RU" altLang="ru-RU" sz="1600" b="1" dirty="0" smtClean="0">
                <a:solidFill>
                  <a:srgbClr val="FFFF00"/>
                </a:solidFill>
                <a:effectLst/>
              </a:rPr>
              <a:t>) в полосе  частот 9-17,5 кГц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FFFF00"/>
                </a:solidFill>
                <a:effectLst/>
              </a:rPr>
              <a:t>	Разрешающая способность 0,075 м при глубине зондирования донных отложений до  5 м 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FFFF00"/>
                </a:solidFill>
                <a:effectLst/>
              </a:rPr>
              <a:t>	Излучаемая акустическая мощность в импульсе 5 кВт 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FFFF00"/>
                </a:solidFill>
                <a:effectLst/>
              </a:rPr>
              <a:t>	Ширина луча характеристики направленности 8-12˚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FFFF00"/>
                </a:solidFill>
                <a:effectLst/>
              </a:rPr>
              <a:t>	Скорость буксировки 4-5 узлов. </a:t>
            </a:r>
          </a:p>
          <a:p>
            <a:pPr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ru-RU" altLang="ru-RU" sz="1600" b="1" dirty="0" smtClean="0">
                <a:solidFill>
                  <a:srgbClr val="FFFF00"/>
                </a:solidFill>
                <a:effectLst/>
              </a:rPr>
              <a:t>      Система предназначена для исследования тонкой структуры донных осадков	 разработана по заказу ГНПП «</a:t>
            </a:r>
            <a:r>
              <a:rPr lang="ru-RU" altLang="ru-RU" sz="1600" b="1" dirty="0" err="1" smtClean="0">
                <a:solidFill>
                  <a:srgbClr val="FFFF00"/>
                </a:solidFill>
                <a:effectLst/>
              </a:rPr>
              <a:t>Севморгео</a:t>
            </a:r>
            <a:r>
              <a:rPr lang="ru-RU" altLang="ru-RU" sz="1600" b="1" dirty="0" smtClean="0">
                <a:solidFill>
                  <a:srgbClr val="FFFF00"/>
                </a:solidFill>
                <a:effectLst/>
              </a:rPr>
              <a:t>», г. Санкт- Петербург.</a:t>
            </a:r>
          </a:p>
          <a:p>
            <a:pPr marL="341313" indent="-338138" eaLnBrk="1" hangingPunct="1">
              <a:lnSpc>
                <a:spcPct val="80000"/>
              </a:lnSpc>
              <a:spcBef>
                <a:spcPts val="350"/>
              </a:spcBef>
              <a:buClrTx/>
              <a:buSzPct val="120000"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ru-RU" altLang="ru-RU" sz="1400" b="1" dirty="0" smtClean="0">
              <a:solidFill>
                <a:srgbClr val="FFFF00"/>
              </a:solidFill>
              <a:effectLst/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54" y="1412776"/>
            <a:ext cx="368535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371694"/>
      </p:ext>
    </p:extLst>
  </p:cSld>
  <p:clrMapOvr>
    <a:masterClrMapping/>
  </p:clrMapOvr>
  <p:transition spd="med" advTm="18432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3"/>
          <a:stretch/>
        </p:blipFill>
        <p:spPr>
          <a:xfrm>
            <a:off x="-1" y="857252"/>
            <a:ext cx="9144001" cy="51559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4519" y="4061447"/>
            <a:ext cx="5714962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5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5714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10450" y="71710"/>
            <a:ext cx="7772400" cy="385121"/>
          </a:xfrm>
        </p:spPr>
        <p:txBody>
          <a:bodyPr/>
          <a:lstStyle/>
          <a:p>
            <a:r>
              <a:rPr lang="ru-RU" b="1" dirty="0" smtClean="0"/>
              <a:t>Варианты построения системы </a:t>
            </a:r>
            <a:r>
              <a:rPr lang="ru-RU" b="1" dirty="0" err="1" smtClean="0"/>
              <a:t>микросейсмомониторинга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82386" y="4293096"/>
            <a:ext cx="4489614" cy="2412503"/>
          </a:xfrm>
        </p:spPr>
        <p:txBody>
          <a:bodyPr anchor="ctr">
            <a:noAutofit/>
          </a:bodyPr>
          <a:lstStyle/>
          <a:p>
            <a:pPr indent="0" algn="just">
              <a:buNone/>
            </a:pPr>
            <a:r>
              <a:rPr lang="ru-RU" sz="1400" b="1" dirty="0" smtClean="0"/>
              <a:t>Вариант построения системы сейсмостанций, объединенных информационным оптоволоконным кабелем. </a:t>
            </a:r>
            <a:r>
              <a:rPr lang="ru-RU" sz="1400" dirty="0" smtClean="0"/>
              <a:t>Оператор имеет возможность в режиме реального времени провести диагностику каждой станции, периодически корректировать работу системы единого времени, скачивать на сервер весь массив информации в режиме времени, близком к реальному,  для проведения  предварительной камеральной обработки в полевых условиях.</a:t>
            </a:r>
            <a:endParaRPr lang="ru-RU" sz="14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F4505-2446-457D-B3EB-0E8F903AE7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1EFF20-9F65-4795-92B7-B2A7453024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 descr="с антенной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4115"/>
            <a:ext cx="4334882" cy="3096344"/>
          </a:xfrm>
          <a:prstGeom prst="rect">
            <a:avLst/>
          </a:prstGeom>
        </p:spPr>
      </p:pic>
      <p:pic>
        <p:nvPicPr>
          <p:cNvPr id="1026" name="Picture 2" descr="D:\Сейсмостанция\без антенн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4204241" cy="3003029"/>
          </a:xfrm>
          <a:prstGeom prst="rect">
            <a:avLst/>
          </a:prstGeom>
          <a:noFill/>
        </p:spPr>
      </p:pic>
      <p:sp>
        <p:nvSpPr>
          <p:cNvPr id="14" name="Стрелка вправо 13"/>
          <p:cNvSpPr/>
          <p:nvPr/>
        </p:nvSpPr>
        <p:spPr>
          <a:xfrm rot="10800000">
            <a:off x="4067944" y="1052736"/>
            <a:ext cx="576064" cy="36004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572000" y="5805264"/>
            <a:ext cx="576064" cy="36004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44008" y="702737"/>
            <a:ext cx="448025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Вариант построения системы полностью автономных сейсмостанций с контролем качества работы станций по радиоканалу</a:t>
            </a:r>
            <a:r>
              <a:rPr lang="ru-RU" sz="1400" dirty="0" smtClean="0"/>
              <a:t>. Удаленное подключение по радиоканалу на расстояниях до 10 км  обеспечивает диагностику всех подсистем станции (</a:t>
            </a:r>
            <a:r>
              <a:rPr lang="ru-RU" sz="1400" dirty="0" err="1" smtClean="0"/>
              <a:t>эл.питание</a:t>
            </a:r>
            <a:r>
              <a:rPr lang="ru-RU" sz="1400" dirty="0" smtClean="0"/>
              <a:t>, температура, герметичность,  регистрация), фрагментарный контроль записи </a:t>
            </a:r>
            <a:r>
              <a:rPr lang="ru-RU" sz="1400" dirty="0" err="1" smtClean="0"/>
              <a:t>сейсмофона</a:t>
            </a:r>
            <a:r>
              <a:rPr lang="ru-RU" sz="1600" dirty="0" smtClean="0"/>
              <a:t>. </a:t>
            </a:r>
            <a:r>
              <a:rPr lang="ru-RU" sz="1400" dirty="0" smtClean="0"/>
              <a:t>По окончании работ информация скачивается индивидуально с каждой станции или со станции снимается модуль памяти.</a:t>
            </a:r>
            <a:endParaRPr lang="ru-RU" sz="1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9336" y="6293901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8436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901824" y="27184"/>
            <a:ext cx="7772400" cy="69986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Вариант построения системы морских донных сейсмостанций для </a:t>
            </a:r>
            <a:r>
              <a:rPr lang="ru-RU" b="1" dirty="0" err="1" smtClean="0"/>
              <a:t>микросейсмомониторинга</a:t>
            </a:r>
            <a:r>
              <a:rPr lang="ru-RU" b="1" dirty="0" smtClean="0"/>
              <a:t>  для глубин места от 10 до 150 метров. </a:t>
            </a:r>
            <a:endParaRPr lang="ru-RU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F4505-2446-457D-B3EB-0E8F903AE7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1EFF20-9F65-4795-92B7-B2A7453024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D:\Сейсмостанция\в вод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27048"/>
            <a:ext cx="4536504" cy="3024336"/>
          </a:xfrm>
          <a:prstGeom prst="rect">
            <a:avLst/>
          </a:prstGeom>
          <a:noFill/>
        </p:spPr>
      </p:pic>
      <p:pic>
        <p:nvPicPr>
          <p:cNvPr id="2051" name="Picture 3" descr="D:\Сейсмостанция\вода антенн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4665" y="3903459"/>
            <a:ext cx="4104456" cy="2880320"/>
          </a:xfrm>
          <a:prstGeom prst="rect">
            <a:avLst/>
          </a:prstGeom>
          <a:noFill/>
        </p:spPr>
      </p:pic>
      <p:sp>
        <p:nvSpPr>
          <p:cNvPr id="16" name="Стрелка вправо 15"/>
          <p:cNvSpPr/>
          <p:nvPr/>
        </p:nvSpPr>
        <p:spPr>
          <a:xfrm>
            <a:off x="6331597" y="6104384"/>
            <a:ext cx="576064" cy="288032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16016" y="688049"/>
            <a:ext cx="410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Кабельный вариант </a:t>
            </a:r>
            <a:r>
              <a:rPr lang="ru-RU" sz="1600" dirty="0" smtClean="0"/>
              <a:t>системы станций обеспечивает связь сейсмостанций с кораблем обеспечения по </a:t>
            </a:r>
            <a:r>
              <a:rPr lang="ru-RU" sz="1600" dirty="0" err="1" smtClean="0"/>
              <a:t>высокоростному</a:t>
            </a:r>
            <a:r>
              <a:rPr lang="ru-RU" sz="1600" dirty="0" smtClean="0"/>
              <a:t> радиоканалу  в процессе проведения работ. Подъем станций на борт после завершения регистрации обеспечивается последовательно с помощью всплывающих  (по команде с корабля) буйков с легким тросом.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2548" y="4151055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Вариант построения системы </a:t>
            </a:r>
            <a:r>
              <a:rPr lang="ru-RU" sz="1600" b="1" dirty="0" err="1" smtClean="0"/>
              <a:t>микросейсмомониторинга</a:t>
            </a:r>
            <a:r>
              <a:rPr lang="ru-RU" sz="1600" b="1" dirty="0" smtClean="0"/>
              <a:t>  на базе полностью автономных сейсмостанций</a:t>
            </a:r>
            <a:r>
              <a:rPr lang="ru-RU" sz="1600" dirty="0" smtClean="0"/>
              <a:t>.  После расстановки сейсмостанций в районе работ обеспечивающий корабль по системе звукоподводной связи проверяет работу всех подсистем станции и определяет ее местоположение на дне относительно корабля обеспечения (с дальнейшей привязкой к единой системе координат). </a:t>
            </a:r>
            <a:endParaRPr lang="ru-RU" sz="1600" dirty="0"/>
          </a:p>
        </p:txBody>
      </p:sp>
      <p:pic>
        <p:nvPicPr>
          <p:cNvPr id="18" name="Picture 2" descr="F:\ПРОЕКТ-2014\СибГУТИ ПОС\ГД модем 20141204\DSCN1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65" y="5581217"/>
            <a:ext cx="1411794" cy="114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044" y="-13887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216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5"/>
          <p:cNvPicPr/>
          <p:nvPr/>
        </p:nvPicPr>
        <p:blipFill>
          <a:blip r:embed="rId2"/>
          <a:srcRect b="1948"/>
          <a:stretch/>
        </p:blipFill>
        <p:spPr>
          <a:xfrm>
            <a:off x="-2993" y="270136"/>
            <a:ext cx="9149644" cy="6334190"/>
          </a:xfrm>
          <a:prstGeom prst="rect">
            <a:avLst/>
          </a:prstGeom>
          <a:ln>
            <a:noFill/>
          </a:ln>
        </p:spPr>
      </p:pic>
      <p:pic>
        <p:nvPicPr>
          <p:cNvPr id="122" name="Рисунок 3"/>
          <p:cNvPicPr/>
          <p:nvPr/>
        </p:nvPicPr>
        <p:blipFill>
          <a:blip r:embed="rId3"/>
          <a:srcRect b="10122"/>
          <a:stretch/>
        </p:blipFill>
        <p:spPr>
          <a:xfrm>
            <a:off x="-2993" y="1004342"/>
            <a:ext cx="9149644" cy="5591671"/>
          </a:xfrm>
          <a:prstGeom prst="rect">
            <a:avLst/>
          </a:prstGeom>
          <a:ln>
            <a:noFill/>
          </a:ln>
        </p:spPr>
      </p:pic>
      <p:sp>
        <p:nvSpPr>
          <p:cNvPr id="123" name="TextShape 1"/>
          <p:cNvSpPr txBox="1"/>
          <p:nvPr/>
        </p:nvSpPr>
        <p:spPr>
          <a:xfrm>
            <a:off x="109399" y="1118729"/>
            <a:ext cx="9036919" cy="682998"/>
          </a:xfrm>
          <a:prstGeom prst="rect">
            <a:avLst/>
          </a:prstGeom>
          <a:noFill/>
          <a:ln>
            <a:noFill/>
          </a:ln>
        </p:spPr>
        <p:txBody>
          <a:bodyPr lIns="83130" tIns="41565" rIns="83130" bIns="41565"/>
          <a:lstStyle/>
          <a:p>
            <a:pPr>
              <a:lnSpc>
                <a:spcPct val="100000"/>
              </a:lnSpc>
            </a:pPr>
            <a:r>
              <a:rPr lang="ru-RU" sz="1847" b="1" spc="-1">
                <a:solidFill>
                  <a:srgbClr val="083858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Проект «Арктический сейсморазведочный  комплекс для поиска углеводородов на морском дне и в транзитных зонах»</a:t>
            </a:r>
            <a:endParaRPr lang="ru-RU" sz="1847" spc="-1">
              <a:solidFill>
                <a:srgbClr val="0C0C0C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109399" y="5948594"/>
            <a:ext cx="4578812" cy="404013"/>
          </a:xfrm>
          <a:prstGeom prst="rect">
            <a:avLst/>
          </a:prstGeom>
          <a:noFill/>
          <a:ln>
            <a:noFill/>
          </a:ln>
        </p:spPr>
        <p:txBody>
          <a:bodyPr lIns="83130" tIns="41565" rIns="83130" bIns="41565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47" b="1" spc="-1" dirty="0">
                <a:solidFill>
                  <a:srgbClr val="083858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Шифр проекта: «Сейсморазведка»</a:t>
            </a:r>
            <a:endParaRPr lang="ru-RU" sz="184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5" name="Рисунок 6"/>
          <p:cNvPicPr/>
          <p:nvPr/>
        </p:nvPicPr>
        <p:blipFill>
          <a:blip r:embed="rId4"/>
          <a:stretch/>
        </p:blipFill>
        <p:spPr>
          <a:xfrm>
            <a:off x="109399" y="393834"/>
            <a:ext cx="1801598" cy="447241"/>
          </a:xfrm>
          <a:prstGeom prst="rect">
            <a:avLst/>
          </a:prstGeom>
          <a:ln>
            <a:noFill/>
          </a:ln>
        </p:spPr>
      </p:pic>
      <p:sp>
        <p:nvSpPr>
          <p:cNvPr id="126" name="CustomShape 3"/>
          <p:cNvSpPr/>
          <p:nvPr/>
        </p:nvSpPr>
        <p:spPr>
          <a:xfrm>
            <a:off x="109399" y="1880867"/>
            <a:ext cx="9036919" cy="322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130" tIns="41565" rIns="83130" bIns="41565"/>
          <a:lstStyle/>
          <a:p>
            <a:pPr>
              <a:lnSpc>
                <a:spcPct val="100000"/>
              </a:lnSpc>
            </a:pPr>
            <a:r>
              <a:rPr lang="ru-RU" sz="1570" b="1" spc="-1">
                <a:solidFill>
                  <a:srgbClr val="083858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Направление ДК </a:t>
            </a:r>
            <a:r>
              <a:rPr lang="ru-RU" sz="1570" b="1" i="1" spc="-1">
                <a:solidFill>
                  <a:srgbClr val="083858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«Новые технологии морской добычи углеводородов» </a:t>
            </a:r>
            <a:endParaRPr lang="ru-RU" sz="157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1087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Рисунок 10"/>
          <p:cNvPicPr/>
          <p:nvPr/>
        </p:nvPicPr>
        <p:blipFill>
          <a:blip r:embed="rId2"/>
          <a:srcRect b="18220"/>
          <a:stretch/>
        </p:blipFill>
        <p:spPr>
          <a:xfrm>
            <a:off x="-3876" y="1526899"/>
            <a:ext cx="9143658" cy="5180342"/>
          </a:xfrm>
          <a:prstGeom prst="rect">
            <a:avLst/>
          </a:prstGeom>
          <a:ln>
            <a:noFill/>
          </a:ln>
        </p:spPr>
      </p:pic>
      <p:pic>
        <p:nvPicPr>
          <p:cNvPr id="225" name="Рисунок 1"/>
          <p:cNvPicPr/>
          <p:nvPr/>
        </p:nvPicPr>
        <p:blipFill>
          <a:blip r:embed="rId3"/>
          <a:stretch/>
        </p:blipFill>
        <p:spPr>
          <a:xfrm>
            <a:off x="249843" y="1307776"/>
            <a:ext cx="2659834" cy="3136669"/>
          </a:xfrm>
          <a:prstGeom prst="rect">
            <a:avLst/>
          </a:prstGeom>
          <a:ln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0" y="337305"/>
            <a:ext cx="5958774" cy="6111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130" tIns="41565" rIns="83130" bIns="41565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940" b="1" cap="all" spc="17">
                <a:solidFill>
                  <a:srgbClr val="0A264B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ИДЕЯ ПРОЕКТА И ПОДХОД К РЕАЛИЗАЦИИ</a:t>
            </a:r>
            <a:endParaRPr lang="ru-RU" sz="194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2580029" y="3351274"/>
            <a:ext cx="5584023" cy="169253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18E84A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CustomShape 3"/>
          <p:cNvSpPr/>
          <p:nvPr/>
        </p:nvSpPr>
        <p:spPr>
          <a:xfrm rot="1005000">
            <a:off x="4349373" y="3853381"/>
            <a:ext cx="1096986" cy="380404"/>
          </a:xfrm>
          <a:prstGeom prst="rect">
            <a:avLst/>
          </a:prstGeom>
          <a:solidFill>
            <a:schemeClr val="bg1"/>
          </a:solidFill>
          <a:ln w="28440">
            <a:solidFill>
              <a:srgbClr val="18E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spcBef>
                <a:spcPts val="2218"/>
              </a:spcBef>
            </a:pPr>
            <a:r>
              <a:rPr lang="ru-RU" sz="1940" b="1" spc="17">
                <a:solidFill>
                  <a:srgbClr val="0A264B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≈ 20 км</a:t>
            </a:r>
            <a:endParaRPr lang="ru-RU" sz="194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7630688" y="4374441"/>
            <a:ext cx="1512970" cy="590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spcBef>
                <a:spcPts val="2218"/>
              </a:spcBef>
            </a:pPr>
            <a:r>
              <a:rPr lang="ru-RU" sz="1108" b="1" spc="-1">
                <a:solidFill>
                  <a:srgbClr val="3D70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База проведения сейсмологических работ</a:t>
            </a:r>
            <a:endParaRPr lang="ru-RU" sz="110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5"/>
          <p:cNvSpPr/>
          <p:nvPr/>
        </p:nvSpPr>
        <p:spPr>
          <a:xfrm>
            <a:off x="2747214" y="1566844"/>
            <a:ext cx="2526826" cy="4219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spcBef>
                <a:spcPts val="2218"/>
              </a:spcBef>
            </a:pPr>
            <a:r>
              <a:rPr lang="ru-RU" sz="1108" b="1" spc="-1" dirty="0">
                <a:solidFill>
                  <a:srgbClr val="3D70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Участок проведения сейсмологических работ (≈ 1 км²)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6"/>
          <p:cNvSpPr/>
          <p:nvPr/>
        </p:nvSpPr>
        <p:spPr>
          <a:xfrm>
            <a:off x="2726837" y="2014716"/>
            <a:ext cx="2526826" cy="13078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spcBef>
                <a:spcPts val="555"/>
              </a:spcBef>
            </a:pPr>
            <a:r>
              <a:rPr lang="ru-RU" sz="1108" spc="-1" dirty="0">
                <a:solidFill>
                  <a:srgbClr val="3D70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Ключевые этапы работы: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1158" indent="-210825">
              <a:spcBef>
                <a:spcPts val="555"/>
              </a:spcBef>
              <a:buClr>
                <a:srgbClr val="3D708C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3D70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Установка донных станций «по сетке».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1158" indent="-210825">
              <a:spcBef>
                <a:spcPts val="555"/>
              </a:spcBef>
              <a:buClr>
                <a:srgbClr val="3D708C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3D70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Генерация сейсмоакустических сигналов.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1158" indent="-210825">
              <a:spcBef>
                <a:spcPts val="555"/>
              </a:spcBef>
              <a:buClr>
                <a:srgbClr val="3D708C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3D70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Сбор донных станций.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7"/>
          <p:cNvSpPr/>
          <p:nvPr/>
        </p:nvSpPr>
        <p:spPr>
          <a:xfrm>
            <a:off x="5614615" y="5479075"/>
            <a:ext cx="1529263" cy="590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spcBef>
                <a:spcPts val="2218"/>
              </a:spcBef>
            </a:pPr>
            <a:r>
              <a:rPr lang="ru-RU" sz="1108" b="1" i="1" spc="-1">
                <a:solidFill>
                  <a:srgbClr val="3D70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Арктический шельф с глубиной моря до 100 м</a:t>
            </a:r>
            <a:endParaRPr lang="ru-RU" sz="110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8"/>
          <p:cNvSpPr/>
          <p:nvPr/>
        </p:nvSpPr>
        <p:spPr>
          <a:xfrm>
            <a:off x="145644" y="4473199"/>
            <a:ext cx="1529263" cy="421969"/>
          </a:xfrm>
          <a:prstGeom prst="rect">
            <a:avLst/>
          </a:prstGeom>
          <a:solidFill>
            <a:schemeClr val="bg1"/>
          </a:solidFill>
          <a:ln w="19080">
            <a:solidFill>
              <a:srgbClr val="18E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spcBef>
                <a:spcPts val="2218"/>
              </a:spcBef>
            </a:pPr>
            <a:r>
              <a:rPr lang="ru-RU" sz="1108" b="1" i="1" spc="-1">
                <a:solidFill>
                  <a:srgbClr val="3D70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Расстановщики донных станций</a:t>
            </a:r>
            <a:endParaRPr lang="ru-RU" sz="110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9"/>
          <p:cNvSpPr/>
          <p:nvPr/>
        </p:nvSpPr>
        <p:spPr>
          <a:xfrm flipH="1" flipV="1">
            <a:off x="812681" y="2432519"/>
            <a:ext cx="399690" cy="20403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8E84A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CustomShape 10"/>
          <p:cNvSpPr/>
          <p:nvPr/>
        </p:nvSpPr>
        <p:spPr>
          <a:xfrm>
            <a:off x="2460987" y="4440612"/>
            <a:ext cx="1529263" cy="590557"/>
          </a:xfrm>
          <a:prstGeom prst="rect">
            <a:avLst/>
          </a:prstGeom>
          <a:solidFill>
            <a:schemeClr val="bg1"/>
          </a:solidFill>
          <a:ln w="19080">
            <a:solidFill>
              <a:srgbClr val="18E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spcBef>
                <a:spcPts val="2218"/>
              </a:spcBef>
            </a:pPr>
            <a:r>
              <a:rPr lang="ru-RU" sz="1108" b="1" i="1" spc="-1">
                <a:solidFill>
                  <a:srgbClr val="3D708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Носитель сейсмологических излучателей</a:t>
            </a:r>
            <a:endParaRPr lang="ru-RU" sz="110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11"/>
          <p:cNvSpPr/>
          <p:nvPr/>
        </p:nvSpPr>
        <p:spPr>
          <a:xfrm flipV="1">
            <a:off x="1211041" y="2432519"/>
            <a:ext cx="988252" cy="20403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8E84A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CustomShape 12"/>
          <p:cNvSpPr/>
          <p:nvPr/>
        </p:nvSpPr>
        <p:spPr>
          <a:xfrm flipH="1" flipV="1">
            <a:off x="2672137" y="4117070"/>
            <a:ext cx="553315" cy="3232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8E84A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Прямоугольник 1"/>
          <p:cNvSpPr/>
          <p:nvPr/>
        </p:nvSpPr>
        <p:spPr>
          <a:xfrm>
            <a:off x="4716016" y="44624"/>
            <a:ext cx="4427984" cy="1496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" algn="just">
              <a:lnSpc>
                <a:spcPct val="100000"/>
              </a:lnSpc>
              <a:spcAft>
                <a:spcPts val="601"/>
              </a:spcAft>
              <a:buClr>
                <a:srgbClr val="3D708C"/>
              </a:buClr>
            </a:pPr>
            <a:r>
              <a:rPr lang="ru-RU" spc="-1" dirty="0">
                <a:uFill>
                  <a:solidFill>
                    <a:srgbClr val="FFFFFF"/>
                  </a:solidFill>
                </a:uFill>
                <a:latin typeface="Arial"/>
              </a:rPr>
              <a:t>Разработать и организовать к 2021г. серийный выпуск арктических сейсморазведочных  комплексов  для поиска углеводородов на морском дне и в транзитных зонах.</a:t>
            </a:r>
          </a:p>
        </p:txBody>
      </p:sp>
    </p:spTree>
    <p:extLst>
      <p:ext uri="{BB962C8B-B14F-4D97-AF65-F5344CB8AC3E}">
        <p14:creationId xmlns:p14="http://schemas.microsoft.com/office/powerpoint/2010/main" val="706119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0" y="989410"/>
            <a:ext cx="7505528" cy="55359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4454" y="6084941"/>
            <a:ext cx="1249997" cy="77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/>
          <p:cNvPicPr/>
          <p:nvPr/>
        </p:nvPicPr>
        <p:blipFill>
          <a:blip r:embed="rId4"/>
          <a:stretch/>
        </p:blipFill>
        <p:spPr>
          <a:xfrm>
            <a:off x="-26208" y="116632"/>
            <a:ext cx="2365959" cy="8267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46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0" y="337305"/>
            <a:ext cx="5958774" cy="6111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130" tIns="41565" rIns="83130" bIns="41565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940" b="1" cap="all" spc="17">
                <a:solidFill>
                  <a:srgbClr val="0A264B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ИДЕЯ ПРОЕКТА И ПОДХОД К РЕАЛИЗАЦИИ</a:t>
            </a:r>
            <a:endParaRPr lang="ru-RU" sz="194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9" name="Рисунок 15"/>
          <p:cNvPicPr/>
          <p:nvPr/>
        </p:nvPicPr>
        <p:blipFill>
          <a:blip r:embed="rId2"/>
          <a:stretch/>
        </p:blipFill>
        <p:spPr>
          <a:xfrm>
            <a:off x="363778" y="1539700"/>
            <a:ext cx="2995015" cy="2028710"/>
          </a:xfrm>
          <a:prstGeom prst="rect">
            <a:avLst/>
          </a:prstGeom>
          <a:ln>
            <a:noFill/>
          </a:ln>
        </p:spPr>
      </p:pic>
      <p:sp>
        <p:nvSpPr>
          <p:cNvPr id="270" name="CustomShape 2"/>
          <p:cNvSpPr/>
          <p:nvPr/>
        </p:nvSpPr>
        <p:spPr>
          <a:xfrm>
            <a:off x="98094" y="4076502"/>
            <a:ext cx="3448574" cy="1797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130" tIns="41565" rIns="83130" bIns="41565"/>
          <a:lstStyle/>
          <a:p>
            <a:pPr algn="just">
              <a:lnSpc>
                <a:spcPct val="100000"/>
              </a:lnSpc>
            </a:pPr>
            <a:r>
              <a:rPr lang="ru-RU" sz="1293" b="1" spc="-1" dirty="0">
                <a:solidFill>
                  <a:srgbClr val="00346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Состав изделия:</a:t>
            </a:r>
            <a:endParaRPr lang="ru-RU" sz="129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58285" indent="-157953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Прочный герметичный корпус – 10 кг;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58285" indent="-157953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АКБ – 13 кг;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58285" indent="-157953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Балласт (отделяемый при всплытии) – 13 кг; 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58285" indent="-157953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Плавучий материал – 5 кг;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58285" indent="-157953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Механизм отделения балласта – 1 кг;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58285" indent="-157953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Блок электроники (контроллер механизма отделения балласта, командная гидроакустическая система, гидроакустический излучатель-приемник, электропитание) – 8 кг.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3759148" y="2734448"/>
            <a:ext cx="4956223" cy="3820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130" tIns="41565" rIns="83130" bIns="41565"/>
          <a:lstStyle/>
          <a:p>
            <a:pPr>
              <a:lnSpc>
                <a:spcPct val="100000"/>
              </a:lnSpc>
            </a:pPr>
            <a:r>
              <a:rPr lang="ru-RU" sz="1293" b="1" spc="-1" dirty="0">
                <a:solidFill>
                  <a:srgbClr val="00346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Технические характеристики</a:t>
            </a:r>
            <a:endParaRPr lang="ru-RU" sz="129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46406" indent="-246074" algn="just">
              <a:buClr>
                <a:srgbClr val="000000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Длина / Ширина / Высота</a:t>
            </a: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, мм: 560 / 300 / 300;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46406" indent="-246074" algn="just">
              <a:buClr>
                <a:srgbClr val="000000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Мас</a:t>
            </a: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са: 50 кг;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46406" indent="-246074" algn="just">
              <a:buClr>
                <a:srgbClr val="0C0C0C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Максимальная глубина погружения: 500 м;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46406" indent="-246074" algn="just">
              <a:buClr>
                <a:srgbClr val="0C0C0C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Автономность работы: 30 суток;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46406" indent="-246074" algn="just">
              <a:buClr>
                <a:srgbClr val="0C0C0C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Дальность гидроакустической связи: не менее 1500 м;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46406" indent="-246074" algn="just">
              <a:buClr>
                <a:srgbClr val="0C0C0C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Возможность передачи информации на поверхность посылками не более 56 байт (интерфейс RS-232);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46406" indent="-246074" algn="just">
              <a:buClr>
                <a:srgbClr val="0C0C0C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Отделение балласта и всплытие на поверхность по команде по гидроакустической связи;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46406" indent="-246074" algn="just">
              <a:buClr>
                <a:srgbClr val="0C0C0C"/>
              </a:buClr>
              <a:buFont typeface="StarSymbol"/>
              <a:buAutoNum type="arabicPeriod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Блок чувствительных сейсмических элементов: 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3 ортогональных </a:t>
            </a:r>
            <a:r>
              <a:rPr lang="ru-RU" sz="1108" spc="-1" dirty="0" err="1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сейсмодатчика</a:t>
            </a: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 и гидрофон;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полоса пропускания – 1-500 Гц;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идентичность каналов – 1%; 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нелинейные искажения –  0,05%.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46406" indent="-246074" algn="just">
              <a:buClr>
                <a:srgbClr val="0C0C0C"/>
              </a:buClr>
              <a:buFont typeface="Calibri Light"/>
              <a:buAutoNum type="arabicPeriod" startAt="8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Блок цифровой электроники: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разрядность регистрации – 24 бит (опция – 32 бит);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емкость внутреннего накопителя 32 Гб;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частота регистрации до 1000 Гц; 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3-компонентный акселерометр, 3-компонентный магнетометр;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датчики температуры, давления, влажности;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92812" indent="-246074" algn="just">
              <a:buClr>
                <a:srgbClr val="0C0C0C"/>
              </a:buClr>
              <a:buFont typeface="Arial"/>
              <a:buChar char="•"/>
            </a:pPr>
            <a:r>
              <a:rPr lang="ru-RU" sz="1108" spc="-1" dirty="0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  <a:ea typeface="Helvetica Neue"/>
              </a:rPr>
              <a:t>функции диагностики и калибровки чувствительных элементов.</a:t>
            </a:r>
            <a:endParaRPr lang="ru-RU" sz="1108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4"/>
          <p:cNvSpPr/>
          <p:nvPr/>
        </p:nvSpPr>
        <p:spPr>
          <a:xfrm>
            <a:off x="3759148" y="1971645"/>
            <a:ext cx="4451789" cy="7860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130" tIns="41565" rIns="83130" bIns="41565"/>
          <a:lstStyle/>
          <a:p>
            <a:pPr>
              <a:lnSpc>
                <a:spcPct val="100000"/>
              </a:lnSpc>
            </a:pPr>
            <a:r>
              <a:rPr lang="ru-RU" sz="1293" b="1" spc="-1">
                <a:solidFill>
                  <a:srgbClr val="00346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Назначение</a:t>
            </a:r>
            <a:endParaRPr lang="ru-RU" sz="129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108" spc="-1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Регистрация сейсмических сигналов в водной среде, в транзитной зоне, а также на поверхности земли, с целью выполнения геофизических разведывательных работ.</a:t>
            </a:r>
            <a:endParaRPr lang="ru-RU" sz="110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5"/>
          <p:cNvSpPr/>
          <p:nvPr/>
        </p:nvSpPr>
        <p:spPr>
          <a:xfrm>
            <a:off x="3759148" y="1124715"/>
            <a:ext cx="4451789" cy="281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293" b="1" cap="all" spc="90">
                <a:solidFill>
                  <a:srgbClr val="00346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Донная сейсмостанция</a:t>
            </a:r>
            <a:endParaRPr lang="ru-RU" sz="129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6"/>
          <p:cNvSpPr/>
          <p:nvPr/>
        </p:nvSpPr>
        <p:spPr>
          <a:xfrm>
            <a:off x="3759148" y="1349831"/>
            <a:ext cx="4451789" cy="6174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130" tIns="41565" rIns="83130" bIns="41565"/>
          <a:lstStyle/>
          <a:p>
            <a:pPr algn="just">
              <a:lnSpc>
                <a:spcPct val="100000"/>
              </a:lnSpc>
            </a:pPr>
            <a:r>
              <a:rPr lang="ru-RU" sz="1293" b="1" spc="-1">
                <a:solidFill>
                  <a:srgbClr val="003462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Описание</a:t>
            </a:r>
            <a:endParaRPr lang="ru-RU" sz="129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108" spc="-1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Донная станция представляет собой набор электронной аппаратуры, размещенной в герметичном прочном корпусе.</a:t>
            </a:r>
            <a:endParaRPr lang="ru-RU" sz="1108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7"/>
          <p:cNvSpPr/>
          <p:nvPr/>
        </p:nvSpPr>
        <p:spPr>
          <a:xfrm>
            <a:off x="98094" y="6013104"/>
            <a:ext cx="3660722" cy="4784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ru-RU" sz="1293" b="1" spc="45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КЛЮЧЕВОЕ ПРЕИМУЩЕСТВО: Предварительный анализ данных</a:t>
            </a:r>
            <a:endParaRPr lang="ru-RU" sz="129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9070" y="48287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90314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Table 1"/>
          <p:cNvGraphicFramePr/>
          <p:nvPr>
            <p:extLst>
              <p:ext uri="{D42A27DB-BD31-4B8C-83A1-F6EECF244321}">
                <p14:modId xmlns:p14="http://schemas.microsoft.com/office/powerpoint/2010/main" val="2645241615"/>
              </p:ext>
            </p:extLst>
          </p:nvPr>
        </p:nvGraphicFramePr>
        <p:xfrm>
          <a:off x="0" y="1082485"/>
          <a:ext cx="6468859" cy="5492061"/>
        </p:xfrm>
        <a:graphic>
          <a:graphicData uri="http://schemas.openxmlformats.org/drawingml/2006/table">
            <a:tbl>
              <a:tblPr/>
              <a:tblGrid>
                <a:gridCol w="1602750"/>
                <a:gridCol w="1216361"/>
                <a:gridCol w="1216361"/>
                <a:gridCol w="1216361"/>
                <a:gridCol w="1217026"/>
              </a:tblGrid>
              <a:tr h="955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Модели / Параметры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8E708F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8E7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Продукт проекта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8E7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Fairfield Nodal – Z100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8E7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Geospace – 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OBX-750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8E70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Сейсмошельф – 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Дина-К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460" marR="84460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8E708F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8E708F"/>
                    </a:solidFill>
                  </a:tcPr>
                </a:tc>
              </a:tr>
              <a:tr h="9594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Внешний вид системы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8E708F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700"/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700"/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700"/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700"/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8E708F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561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Количество компонент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8E708F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8E708F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30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Частотный диапазон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8E708F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 – 500 Гц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NA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 – 1650 Гц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5 – 250 Гц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8E708F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496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Динамический диапазон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8E708F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C0C0C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126 дБ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127 дБ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124 дБ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120 дБ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8E708F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6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Разрядность АЦП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8E708F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24 или 32 бит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24 бит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24 бит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24 бит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8E708F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496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Период дискретизации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8E708F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От</a:t>
                      </a:r>
                      <a:r>
                        <a:rPr lang="ru-RU" sz="1300" b="0" strike="noStrike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0,25</a:t>
                      </a: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 </a:t>
                      </a:r>
                      <a:r>
                        <a:rPr lang="ru-RU" sz="13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мс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0,5 – 4 мс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0,25 – 4 мс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0,25 – 4 мс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8E708F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6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Максимальная глубина погружения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8E708F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5</a:t>
                      </a: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00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м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300 м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750 м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500 м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8E708F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497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Время автономной работы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8E708F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От 30 дней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30 дней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30 дней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95B3D7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16 – 30 дней</a:t>
                      </a:r>
                      <a:endParaRPr lang="ru-RU" sz="13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4128" marR="84128" marT="42230" marB="42230">
                    <a:lnL w="12240">
                      <a:solidFill>
                        <a:srgbClr val="95B3D7"/>
                      </a:solidFill>
                    </a:lnL>
                    <a:lnR w="12240">
                      <a:solidFill>
                        <a:srgbClr val="8E708F"/>
                      </a:solidFill>
                    </a:lnR>
                    <a:lnT w="12240">
                      <a:solidFill>
                        <a:srgbClr val="8E708F"/>
                      </a:solidFill>
                    </a:lnT>
                    <a:lnB w="12240">
                      <a:solidFill>
                        <a:srgbClr val="8E708F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90" name="Изображение 13"/>
          <p:cNvPicPr/>
          <p:nvPr/>
        </p:nvPicPr>
        <p:blipFill>
          <a:blip r:embed="rId2"/>
          <a:stretch/>
        </p:blipFill>
        <p:spPr>
          <a:xfrm>
            <a:off x="2714368" y="2093015"/>
            <a:ext cx="1463092" cy="731213"/>
          </a:xfrm>
          <a:prstGeom prst="rect">
            <a:avLst/>
          </a:prstGeom>
          <a:ln>
            <a:noFill/>
          </a:ln>
        </p:spPr>
      </p:pic>
      <p:pic>
        <p:nvPicPr>
          <p:cNvPr id="291" name="Изображение 12"/>
          <p:cNvPicPr/>
          <p:nvPr/>
        </p:nvPicPr>
        <p:blipFill>
          <a:blip r:embed="rId3"/>
          <a:stretch/>
        </p:blipFill>
        <p:spPr>
          <a:xfrm>
            <a:off x="4081029" y="2096673"/>
            <a:ext cx="1180116" cy="8648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92" name="Изображение 14"/>
          <p:cNvPicPr/>
          <p:nvPr/>
        </p:nvPicPr>
        <p:blipFill>
          <a:blip r:embed="rId4"/>
          <a:stretch/>
        </p:blipFill>
        <p:spPr>
          <a:xfrm>
            <a:off x="5476286" y="2093015"/>
            <a:ext cx="729551" cy="9293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93" name="CustomShape 2"/>
          <p:cNvSpPr/>
          <p:nvPr/>
        </p:nvSpPr>
        <p:spPr>
          <a:xfrm>
            <a:off x="0" y="337305"/>
            <a:ext cx="5958774" cy="6111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130" tIns="41565" rIns="83130" bIns="41565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940" b="1" cap="all" spc="17">
                <a:solidFill>
                  <a:srgbClr val="0A264B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ОСНОВНЫЕ КОНКУРЕНТЫ в мире</a:t>
            </a:r>
            <a:endParaRPr lang="ru-RU" sz="194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4" name="Рисунок 3"/>
          <p:cNvPicPr/>
          <p:nvPr/>
        </p:nvPicPr>
        <p:blipFill>
          <a:blip r:embed="rId5"/>
          <a:stretch/>
        </p:blipFill>
        <p:spPr>
          <a:xfrm>
            <a:off x="1637998" y="2112967"/>
            <a:ext cx="1118933" cy="757815"/>
          </a:xfrm>
          <a:prstGeom prst="rect">
            <a:avLst/>
          </a:prstGeom>
          <a:ln>
            <a:noFill/>
          </a:ln>
        </p:spPr>
      </p:pic>
      <p:sp>
        <p:nvSpPr>
          <p:cNvPr id="295" name="CustomShape 3"/>
          <p:cNvSpPr/>
          <p:nvPr/>
        </p:nvSpPr>
        <p:spPr>
          <a:xfrm>
            <a:off x="6637116" y="1207512"/>
            <a:ext cx="2432390" cy="1461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130" tIns="41565" rIns="83130" bIns="41565"/>
          <a:lstStyle/>
          <a:p>
            <a:pPr algn="just">
              <a:spcAft>
                <a:spcPts val="555"/>
              </a:spcAft>
            </a:pPr>
            <a:r>
              <a:rPr lang="ru-RU" sz="1293" b="1" spc="-1">
                <a:solidFill>
                  <a:srgbClr val="0C0C0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Важнейшим конкурентным сейсмостанции является его высокая чувствительность, низкий уровень шумов и низкая стоимость по сравнению с конкурентами.</a:t>
            </a:r>
            <a:endParaRPr lang="ru-RU" sz="129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9336" y="6293901"/>
            <a:ext cx="874930" cy="54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4434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Безмятежность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2_Безмятежность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just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Times New Roman" pitchFamily="18" charset="0"/>
          <a:buChar char="─"/>
          <a:tabLst/>
          <a:defRPr kumimoji="1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just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Times New Roman" pitchFamily="18" charset="0"/>
          <a:buChar char="─"/>
          <a:tabLst/>
          <a:defRPr kumimoji="1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Безмятежность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2_Безмятежность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just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Times New Roman" pitchFamily="18" charset="0"/>
          <a:buChar char="─"/>
          <a:tabLst/>
          <a:defRPr kumimoji="1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just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Times New Roman" pitchFamily="18" charset="0"/>
          <a:buChar char="─"/>
          <a:tabLst/>
          <a:defRPr kumimoji="1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3983</TotalTime>
  <Words>1123</Words>
  <Application>Microsoft Office PowerPoint</Application>
  <PresentationFormat>Экран (4:3)</PresentationFormat>
  <Paragraphs>227</Paragraphs>
  <Slides>25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Тема Office</vt:lpstr>
      <vt:lpstr>2_Безмятежность</vt:lpstr>
      <vt:lpstr>3_Безмятежность</vt:lpstr>
      <vt:lpstr>1_Тема Office</vt:lpstr>
      <vt:lpstr>3_Тема Office</vt:lpstr>
      <vt:lpstr>Документ</vt:lpstr>
      <vt:lpstr>PHOTO-PAINT</vt:lpstr>
      <vt:lpstr>Специальное конструкторское бюро средств автоматизации морских исследований ДВО РАН  г. Южно-Сахалинск</vt:lpstr>
      <vt:lpstr>Презентация PowerPoint</vt:lpstr>
      <vt:lpstr>Варианты построения системы микросейсмомониторинга </vt:lpstr>
      <vt:lpstr>Вариант построения системы морских донных сейсмостанций для микросейсмомониторинга  для глубин места от 10 до 150 метров.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донных глубоководных сейсмостанций с передачей информации по волоконно-оптическому кабелю связи на береговой пост наблюдения. Концепция</vt:lpstr>
      <vt:lpstr>Структура функционально-ориентированной системы мониторинга и контроля безопасности морских объектов подводного добычного комплекса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Акустические характеристики гидроакустического волноводного излучателя ИПГВ - 2,5 - 2М</vt:lpstr>
      <vt:lpstr>Сейсмоакустический волноводный излучатель «Прожектор -4М» </vt:lpstr>
      <vt:lpstr>Сейсмоакустическая система донного профилирования «Прожектор-2»</vt:lpstr>
      <vt:lpstr>Буксируемая гидроакустическая антенная система «Спрут»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Karachyun</dc:creator>
  <cp:lastModifiedBy>Пользователь Windows</cp:lastModifiedBy>
  <cp:revision>171</cp:revision>
  <dcterms:created xsi:type="dcterms:W3CDTF">2008-03-25T15:21:27Z</dcterms:created>
  <dcterms:modified xsi:type="dcterms:W3CDTF">2020-09-30T12:41:29Z</dcterms:modified>
</cp:coreProperties>
</file>