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5"/>
    <p:sldMasterId id="2147483678" r:id="rId6"/>
    <p:sldMasterId id="2147483685" r:id="rId7"/>
    <p:sldMasterId id="2147483692" r:id="rId8"/>
    <p:sldMasterId id="2147483699" r:id="rId9"/>
    <p:sldMasterId id="2147483707" r:id="rId10"/>
    <p:sldMasterId id="2147483715" r:id="rId11"/>
    <p:sldMasterId id="2147483723" r:id="rId12"/>
    <p:sldMasterId id="2147483744" r:id="rId13"/>
  </p:sldMasterIdLst>
  <p:notesMasterIdLst>
    <p:notesMasterId r:id="rId27"/>
  </p:notesMasterIdLst>
  <p:handoutMasterIdLst>
    <p:handoutMasterId r:id="rId28"/>
  </p:handoutMasterIdLst>
  <p:sldIdLst>
    <p:sldId id="413" r:id="rId14"/>
    <p:sldId id="385" r:id="rId15"/>
    <p:sldId id="392" r:id="rId16"/>
    <p:sldId id="393" r:id="rId17"/>
    <p:sldId id="394" r:id="rId18"/>
    <p:sldId id="395" r:id="rId19"/>
    <p:sldId id="405" r:id="rId20"/>
    <p:sldId id="408" r:id="rId21"/>
    <p:sldId id="406" r:id="rId22"/>
    <p:sldId id="407" r:id="rId23"/>
    <p:sldId id="421" r:id="rId24"/>
    <p:sldId id="412" r:id="rId25"/>
    <p:sldId id="420" r:id="rId26"/>
  </p:sldIdLst>
  <p:sldSz cx="9144000" cy="5143500" type="screen16x9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389005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778013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167016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556025" algn="l" rtl="0" fontAlgn="base">
      <a:spcBef>
        <a:spcPct val="0"/>
      </a:spcBef>
      <a:spcAft>
        <a:spcPct val="0"/>
      </a:spcAft>
      <a:defRPr sz="7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1945029" algn="l" defTabSz="778013" rtl="0" eaLnBrk="1" latinLnBrk="0" hangingPunct="1">
      <a:defRPr sz="7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334039" algn="l" defTabSz="778013" rtl="0" eaLnBrk="1" latinLnBrk="0" hangingPunct="1">
      <a:defRPr sz="7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2723041" algn="l" defTabSz="778013" rtl="0" eaLnBrk="1" latinLnBrk="0" hangingPunct="1">
      <a:defRPr sz="7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112046" algn="l" defTabSz="778013" rtl="0" eaLnBrk="1" latinLnBrk="0" hangingPunct="1">
      <a:defRPr sz="7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CF8D4CC-D220-4738-B390-49DEDE8859A8}">
          <p14:sldIdLst>
            <p14:sldId id="413"/>
            <p14:sldId id="385"/>
            <p14:sldId id="392"/>
            <p14:sldId id="393"/>
            <p14:sldId id="394"/>
            <p14:sldId id="395"/>
            <p14:sldId id="405"/>
            <p14:sldId id="408"/>
            <p14:sldId id="406"/>
            <p14:sldId id="407"/>
            <p14:sldId id="421"/>
          </p14:sldIdLst>
        </p14:section>
        <p14:section name="Раздел без заголовка" id="{5B35A430-8B7D-4CBD-9BFC-0793DAF64276}">
          <p14:sldIdLst>
            <p14:sldId id="412"/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v" initials="A" lastIdx="1" clrIdx="0">
    <p:extLst>
      <p:ext uri="{19B8F6BF-5375-455C-9EA6-DF929625EA0E}">
        <p15:presenceInfo xmlns:p15="http://schemas.microsoft.com/office/powerpoint/2012/main" userId="Ad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33"/>
    <a:srgbClr val="FFFF66"/>
    <a:srgbClr val="000000"/>
    <a:srgbClr val="FF9900"/>
    <a:srgbClr val="FFDB93"/>
    <a:srgbClr val="FFCC66"/>
    <a:srgbClr val="FFFF00"/>
    <a:srgbClr val="0000FF"/>
    <a:srgbClr val="F6D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291" autoAdjust="0"/>
  </p:normalViewPr>
  <p:slideViewPr>
    <p:cSldViewPr>
      <p:cViewPr varScale="1">
        <p:scale>
          <a:sx n="90" d="100"/>
          <a:sy n="90" d="100"/>
        </p:scale>
        <p:origin x="882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048B322-7196-490E-86EB-BC0391C8D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9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F9833D-5B38-4037-B8AA-0F69A0060D41}" type="datetimeFigureOut">
              <a:rPr lang="ru-RU"/>
              <a:pPr>
                <a:defRPr/>
              </a:pPr>
              <a:t>01.10.2020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2" rIns="91420" bIns="4571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0" tIns="45712" rIns="91420" bIns="45712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7EFA82E-D45C-4223-B7CB-47D5D1E6D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98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00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80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701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602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5029" algn="l" defTabSz="7780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4039" algn="l" defTabSz="7780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3041" algn="l" defTabSz="7780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2046" algn="l" defTabSz="77801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05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4D689-05FC-4AE4-8EBB-391F2A4CA30A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10" y="132196"/>
            <a:ext cx="7743459" cy="44808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9C05C-ABF9-46EA-AE67-21B62C3BBF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8532C-D315-49FE-AE61-E18F1707D8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50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33D69-D109-41F4-B98F-B23BC46869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0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DF456-4F9F-49BF-B2F5-96D9ADC882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91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A7B86-E9CC-4F2F-87E7-2C6E7BBD0E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79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74"/>
            <a:ext cx="4040442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9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74"/>
            <a:ext cx="4041934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F6FA0-A780-4AE2-869C-D99CF0D892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3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10" y="132196"/>
            <a:ext cx="7743459" cy="44808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E725-E86B-41D9-B06E-1CAED24D6E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75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19137-75AF-44A0-970C-AFC42B6D82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39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96245-7C8A-4A21-92FD-174499C355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75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512AA-5953-45B2-8728-539C4F123F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9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7A1E-EA2C-41A8-8602-94C229BB36AB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F7E3-F025-49AB-87F2-E85794CB22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88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74"/>
            <a:ext cx="4040442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9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74"/>
            <a:ext cx="4041934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4E3E-ED88-492D-A23A-258E2C3966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2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10" y="132196"/>
            <a:ext cx="7743459" cy="44808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D207B-D78B-4E98-8AD9-9793A728CB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27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6C92E-C027-45DA-8DD1-F5EB0A176F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B6428-341E-49A2-807F-1728D7C492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72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8850-F2F7-4D68-879F-F8BE62649B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25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99857-9615-4E91-8EF0-8DCDAB05AE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65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74"/>
            <a:ext cx="4040442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9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74"/>
            <a:ext cx="4041934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2853-AB88-401D-A7EF-4BC5EAE99F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96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10" y="132196"/>
            <a:ext cx="7743459" cy="44808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59F55-71BD-4AB6-AAD1-E363A2AD0E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6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9B5F7-411F-4EEB-BF80-5D253F073F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74"/>
            <a:ext cx="4040442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9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74"/>
            <a:ext cx="4041934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DC07C-01E4-478B-9DA0-065B78985F01}" type="datetime1">
              <a:rPr lang="ru-RU" smtClean="0"/>
              <a:t>01.10.2020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F6E5-E6E8-41C9-8954-103A9A82DB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50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41686"/>
            <a:ext cx="7561262" cy="4857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" y="4839914"/>
            <a:ext cx="2895600" cy="250031"/>
          </a:xfrm>
          <a:prstGeom prst="rect">
            <a:avLst/>
          </a:prstGeom>
        </p:spPr>
        <p:txBody>
          <a:bodyPr lIns="77799" tIns="38899" rIns="77799" bIns="38899"/>
          <a:lstStyle>
            <a:lvl1pPr>
              <a:defRPr smtClean="0"/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82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3FF08-1558-441C-B396-47008FF339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2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252FB-D0F8-4FC1-AFE7-13BA9AC068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52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74"/>
            <a:ext cx="4040442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9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74"/>
            <a:ext cx="4041934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2D6B-8D1D-4E5D-82D5-FCBDD5EFD2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22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10" y="132196"/>
            <a:ext cx="7743459" cy="44808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F8A1E-FE9F-430E-8377-7B746458B4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87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51E9A-0D60-46C7-8759-FDC4F30495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32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46FC1-4A81-4C27-9319-795BE39586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41686"/>
            <a:ext cx="7561262" cy="4857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" y="4839914"/>
            <a:ext cx="2895600" cy="250031"/>
          </a:xfrm>
          <a:prstGeom prst="rect">
            <a:avLst/>
          </a:prstGeom>
        </p:spPr>
        <p:txBody>
          <a:bodyPr lIns="77799" tIns="38899" rIns="77799" bIns="38899"/>
          <a:lstStyle>
            <a:lvl1pPr>
              <a:defRPr smtClean="0"/>
            </a:lvl1pPr>
          </a:lstStyle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13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FA8A2-7DA1-4778-AD2A-D762FFFDA4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6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10" y="132196"/>
            <a:ext cx="7743459" cy="44808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87208-8AC3-4228-83CF-879B7697C1A4}" type="datetime1">
              <a:rPr lang="ru-RU" smtClean="0"/>
              <a:t>01.10.2020</a:t>
            </a:fld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63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7A27A-3BD7-4C74-9361-57C48FA5F5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1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316" indent="0">
              <a:buNone/>
              <a:defRPr sz="1700" b="1"/>
            </a:lvl2pPr>
            <a:lvl3pPr marL="778632" indent="0">
              <a:buNone/>
              <a:defRPr sz="1500" b="1"/>
            </a:lvl3pPr>
            <a:lvl4pPr marL="1167947" indent="0">
              <a:buNone/>
              <a:defRPr sz="1400" b="1"/>
            </a:lvl4pPr>
            <a:lvl5pPr marL="1557264" indent="0">
              <a:buNone/>
              <a:defRPr sz="1400" b="1"/>
            </a:lvl5pPr>
            <a:lvl6pPr marL="1946578" indent="0">
              <a:buNone/>
              <a:defRPr sz="1400" b="1"/>
            </a:lvl6pPr>
            <a:lvl7pPr marL="2335896" indent="0">
              <a:buNone/>
              <a:defRPr sz="1400" b="1"/>
            </a:lvl7pPr>
            <a:lvl8pPr marL="2725210" indent="0">
              <a:buNone/>
              <a:defRPr sz="1400" b="1"/>
            </a:lvl8pPr>
            <a:lvl9pPr marL="311452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73"/>
            <a:ext cx="4040442" cy="3217877"/>
          </a:xfrm>
        </p:spPr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63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9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316" indent="0">
              <a:buNone/>
              <a:defRPr sz="1700" b="1"/>
            </a:lvl2pPr>
            <a:lvl3pPr marL="778632" indent="0">
              <a:buNone/>
              <a:defRPr sz="1500" b="1"/>
            </a:lvl3pPr>
            <a:lvl4pPr marL="1167947" indent="0">
              <a:buNone/>
              <a:defRPr sz="1400" b="1"/>
            </a:lvl4pPr>
            <a:lvl5pPr marL="1557264" indent="0">
              <a:buNone/>
              <a:defRPr sz="1400" b="1"/>
            </a:lvl5pPr>
            <a:lvl6pPr marL="1946578" indent="0">
              <a:buNone/>
              <a:defRPr sz="1400" b="1"/>
            </a:lvl6pPr>
            <a:lvl7pPr marL="2335896" indent="0">
              <a:buNone/>
              <a:defRPr sz="1400" b="1"/>
            </a:lvl7pPr>
            <a:lvl8pPr marL="2725210" indent="0">
              <a:buNone/>
              <a:defRPr sz="1400" b="1"/>
            </a:lvl8pPr>
            <a:lvl9pPr marL="311452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73"/>
            <a:ext cx="4041934" cy="3217877"/>
          </a:xfrm>
        </p:spPr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63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63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63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63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ADB54-23AE-4AA5-B093-9B7DEAA106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7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08" y="132196"/>
            <a:ext cx="7743459" cy="448082"/>
          </a:xfrm>
        </p:spPr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1C425-A653-4376-8BFD-B0BE560CC1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0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63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5A8A-CD6F-4483-9E71-CF7F26781F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51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78C26-48C7-4203-8CCF-349ED09613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85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922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D962F-76C7-4CE9-92A6-2DD204FEB8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 lIns="77862" tIns="38930" rIns="77862" bIns="3893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9667-1895-429F-B84E-A0E9A532A7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53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272DB-C651-4431-ABD6-C332833DF5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41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925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4C195-3979-4A09-95B3-AE362A9074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66"/>
            <a:ext cx="4040442" cy="3217877"/>
          </a:xfrm>
        </p:spPr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925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8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66"/>
            <a:ext cx="4041934" cy="3217877"/>
          </a:xfrm>
        </p:spPr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925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925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925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9252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EF3F-765D-47A0-AA55-EC0E4D182A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65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01" y="132195"/>
            <a:ext cx="7743459" cy="448082"/>
          </a:xfrm>
        </p:spPr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5F2AF-CDDC-4E7D-8404-12C7F4B1C2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6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90286-AF40-4F53-B9F1-6FCA3648D884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9252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C58DB-BEF9-440E-93A8-1A1E4FDE07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2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79F0-F719-465A-8DD0-2941DBC657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88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922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10F57-8928-4B3A-9CD3-44B3EFF998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 lIns="77925" tIns="38963" rIns="77925" bIns="38963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9667-1895-429F-B84E-A0E9A532A7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37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046602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4D689-05FC-4AE4-8EBB-391F2A4CA30A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146A7-256C-49F9-B4EF-C3D0672ED3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064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6672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37A1E-EA2C-41A8-8602-94C229BB36AB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08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ADC07C-01E4-478B-9DA0-065B78985F01}" type="datetime1">
              <a:rPr lang="ru-RU" smtClean="0"/>
              <a:t>01.10.2020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6B7DB6-019F-480D-96E1-7F0656BD09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39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952636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730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60313-BE00-4A2C-934E-61712E415EC9}" type="datetime1">
              <a:rPr lang="ru-RU" smtClean="0"/>
              <a:t>01.10.2020</a:t>
            </a:fld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058723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532711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90286-AF40-4F53-B9F1-6FCA3648D884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3BEEE0-1B09-418F-BBE3-BDA42DF059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632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90018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6910" y="132196"/>
            <a:ext cx="7743459" cy="44808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87208-8AC3-4228-83CF-879B7697C1A4}" type="datetime1">
              <a:rPr lang="ru-RU" smtClean="0"/>
              <a:t>01.10.2020</a:t>
            </a:fld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0776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9D3C77-03EC-4210-A8DE-66B1CA38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A6485-CE39-4CA1-98F4-1889B80F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F95966-CABF-417B-85CE-E478766A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939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BBC37-A187-42C3-B9D2-935A834AC8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4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902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670" y="978571"/>
            <a:ext cx="4043428" cy="3616172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AB366-4ABF-409A-8132-D89589F20C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5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0"/>
              </a:spcBef>
              <a:buNone/>
              <a:defRPr lang="ru-RU" sz="15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902" y="878997"/>
            <a:ext cx="4040442" cy="348508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902" y="1376874"/>
            <a:ext cx="4040442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64" y="878999"/>
            <a:ext cx="4041934" cy="348507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2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389005" indent="0">
              <a:buNone/>
              <a:defRPr sz="1700" b="1"/>
            </a:lvl2pPr>
            <a:lvl3pPr marL="778013" indent="0">
              <a:buNone/>
              <a:defRPr sz="1500" b="1"/>
            </a:lvl3pPr>
            <a:lvl4pPr marL="1167016" indent="0">
              <a:buNone/>
              <a:defRPr sz="1400" b="1"/>
            </a:lvl4pPr>
            <a:lvl5pPr marL="1556025" indent="0">
              <a:buNone/>
              <a:defRPr sz="1400" b="1"/>
            </a:lvl5pPr>
            <a:lvl6pPr marL="1945029" indent="0">
              <a:buNone/>
              <a:defRPr sz="1400" b="1"/>
            </a:lvl6pPr>
            <a:lvl7pPr marL="2334039" indent="0">
              <a:buNone/>
              <a:defRPr sz="1400" b="1"/>
            </a:lvl7pPr>
            <a:lvl8pPr marL="2723041" indent="0">
              <a:buNone/>
              <a:defRPr sz="1400" b="1"/>
            </a:lvl8pPr>
            <a:lvl9pPr marL="3112046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64" y="1376874"/>
            <a:ext cx="4041934" cy="3217877"/>
          </a:xfrm>
        </p:spPr>
        <p:txBody>
          <a:bodyPr rtlCol="0">
            <a:normAutofit/>
          </a:bodyPr>
          <a:lstStyle>
            <a:lvl1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778013" rtl="0" eaLnBrk="1" latinLnBrk="0" hangingPunct="1">
              <a:spcBef>
                <a:spcPct val="20000"/>
              </a:spcBef>
              <a:defRPr lang="ru-RU" sz="10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79AD6-2ED8-4419-AB03-A91D5FBDD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2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1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91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  <p:sldLayoutId id="2147483672" r:id="rId5"/>
    <p:sldLayoutId id="2147483671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00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8013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701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602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1753" indent="-29175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2134" indent="-243127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2516" indent="-194498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151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052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39532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8537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7544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550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00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013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01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02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02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03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041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204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1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91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F59A2DCB-75E2-4E80-8BD5-AD88756864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7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00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8013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701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602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1753" indent="-29175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2134" indent="-243127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2516" indent="-194498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151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052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39532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8537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7544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550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00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013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01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02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02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03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041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204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1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91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2B37BDB-CE09-495B-9637-64FCE2B5E4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4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00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8013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701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602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1753" indent="-29175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2134" indent="-243127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2516" indent="-194498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151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052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39532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8537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7544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550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00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013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01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02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02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03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041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204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1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91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8474E155-13F1-4E00-AD82-22C960C494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0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00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8013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701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602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1753" indent="-29175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2134" indent="-243127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2516" indent="-194498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151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052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39532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8537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7544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550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00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013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01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02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02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03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041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204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1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91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1EA6A654-8947-4FCF-885D-54347173A6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00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8013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701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602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1753" indent="-29175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0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2134" indent="-243127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2516" indent="-194498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151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052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39532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8537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7544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550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00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013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01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02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02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03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041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204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1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91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B176C5BD-5D43-48A8-AEE6-B88E0986D1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3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00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8013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701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6025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1753" indent="-291753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0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2134" indent="-243127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2516" indent="-194498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151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0529" indent="-194498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39532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8537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7544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550" indent="-194498" algn="l" defTabSz="77801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00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013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01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02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02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03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041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204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0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62" tIns="38930" rIns="77862" bIns="389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91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62" tIns="38930" rIns="77862" bIns="38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862" tIns="38930" rIns="77862" bIns="3893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ADB049CD-0FAD-4460-A5E5-6C70B883BB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862" tIns="38930" rIns="77862" bIns="3893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0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31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8632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7947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7264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1987" indent="-291987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0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2638" indent="-243321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3289" indent="-194656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2604" indent="-19465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1922" indent="-194656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41236" indent="-194656" algn="l" defTabSz="77863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0553" indent="-194656" algn="l" defTabSz="77863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868" indent="-194656" algn="l" defTabSz="77863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9184" indent="-194656" algn="l" defTabSz="77863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316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632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947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264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578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896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5210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4526" algn="l" defTabSz="7786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32160"/>
            <a:ext cx="774309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br>
              <a:rPr lang="en-US"/>
            </a:br>
            <a:r>
              <a:rPr lang="ru-RU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928688"/>
            <a:ext cx="8229600" cy="36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BFB278ED-0063-44E9-9211-8D257BD784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7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389626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779252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168878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558503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292219" indent="-292219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0"/>
        </a:buBlip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633142" indent="-243516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974065" indent="-194813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363690" indent="-1948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1753316" indent="-194813" algn="l" rtl="0" eaLnBrk="0" fontAlgn="base" hangingPunct="0">
        <a:spcBef>
          <a:spcPct val="20000"/>
        </a:spcBef>
        <a:spcAft>
          <a:spcPct val="0"/>
        </a:spcAft>
        <a:buFont typeface="Arial" charset="0"/>
        <a:defRPr sz="10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163126-72F9-45BF-8045-E58714566AFE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5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38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0_Группа ледовых технологий\23_MEETINGS\2_2019_Ситуационные центры_фокус кросс-отраслевых интересов\2_Презентация\1_Jpeg\Ситуационный центр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4205" r="8692" b="15310"/>
          <a:stretch/>
        </p:blipFill>
        <p:spPr bwMode="auto">
          <a:xfrm>
            <a:off x="0" y="768105"/>
            <a:ext cx="9144000" cy="43609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1" name="Заголовок 2"/>
          <p:cNvSpPr>
            <a:spLocks noGrp="1"/>
          </p:cNvSpPr>
          <p:nvPr>
            <p:ph type="title"/>
          </p:nvPr>
        </p:nvSpPr>
        <p:spPr>
          <a:xfrm>
            <a:off x="251520" y="132196"/>
            <a:ext cx="8784976" cy="448082"/>
          </a:xfrm>
        </p:spPr>
        <p:txBody>
          <a:bodyPr>
            <a:noAutofit/>
          </a:bodyPr>
          <a:lstStyle/>
          <a:p>
            <a:pPr marL="0" lvl="1" algn="ctr"/>
            <a:r>
              <a:rPr lang="ru-RU" b="1" dirty="0">
                <a:solidFill>
                  <a:srgbClr val="FF0000"/>
                </a:solidFill>
              </a:rPr>
              <a:t>Создание ситуационного центра по обеспечению ледовой информацией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судов в акватории Дальневосточного транспортного коридора</a:t>
            </a:r>
          </a:p>
        </p:txBody>
      </p:sp>
      <p:sp>
        <p:nvSpPr>
          <p:cNvPr id="47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9154F7-EC81-45DF-AE9A-D91172CB061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71550"/>
            <a:ext cx="57606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1D4A15-BE47-4C61-825B-136749A2BF31}"/>
              </a:ext>
            </a:extLst>
          </p:cNvPr>
          <p:cNvSpPr/>
          <p:nvPr/>
        </p:nvSpPr>
        <p:spPr>
          <a:xfrm>
            <a:off x="5580112" y="3579862"/>
            <a:ext cx="3024336" cy="57606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Минервин И. Г.</a:t>
            </a:r>
          </a:p>
        </p:txBody>
      </p:sp>
    </p:spTree>
    <p:extLst>
      <p:ext uri="{BB962C8B-B14F-4D97-AF65-F5344CB8AC3E}">
        <p14:creationId xmlns:p14="http://schemas.microsoft.com/office/powerpoint/2010/main" val="39158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0_Группа ледовых технологий\23_MEETINGS\2_2019_Ситуационные центры_фокус кросс-отраслевых интересов\2_Презентация\1_Jpeg\Ситуационный центр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4205" r="8692" b="15310"/>
          <a:stretch/>
        </p:blipFill>
        <p:spPr bwMode="auto">
          <a:xfrm>
            <a:off x="-14294" y="699542"/>
            <a:ext cx="9144000" cy="43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1">
            <a:extLst>
              <a:ext uri="{FF2B5EF4-FFF2-40B4-BE49-F238E27FC236}">
                <a16:creationId xmlns:a16="http://schemas.microsoft.com/office/drawing/2014/main" id="{6CD9E14D-FD8C-406E-B381-432B24658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59184"/>
            <a:ext cx="2289461" cy="448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D:\ANIVA ICE ANALYSIS_2019\19-02-23\IceMap\East Sakhalin ice analysis 19-0223-0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2975800" cy="4207488"/>
          </a:xfrm>
          <a:prstGeom prst="rect">
            <a:avLst/>
          </a:prstGeom>
          <a:noFill/>
          <a:effectLst>
            <a:outerShdw blurRad="127000" dist="88900" sx="105000" sy="105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:\ANIVA ICE ANALYSIS_2019\19-02-23\IceMap\Aniva ice analysis 19-0223-01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9734"/>
            <a:ext cx="2976383" cy="4208313"/>
          </a:xfrm>
          <a:prstGeom prst="rect">
            <a:avLst/>
          </a:prstGeom>
          <a:noFill/>
          <a:effectLst>
            <a:outerShdw blurRad="127000" dist="88900" sx="105000" sy="105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D:\0_Группа ледовых технологий\23_MEETINGS\1_2019_Восточный нефтегазовый форум (Владимвосток_10-11 июля)\1_Презентация\Jpeg\C1SG1190218_okh_tir_full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1631"/>
          <a:stretch/>
        </p:blipFill>
        <p:spPr bwMode="auto">
          <a:xfrm>
            <a:off x="4788024" y="752877"/>
            <a:ext cx="1456307" cy="439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7" t="17534" r="29297" b="11648"/>
          <a:stretch/>
        </p:blipFill>
        <p:spPr bwMode="auto">
          <a:xfrm>
            <a:off x="7596343" y="771552"/>
            <a:ext cx="1456307" cy="437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7" descr="D:\ANIVA ICE ANALYSIS_2019\19-02-23\TERRA General Ice SatImage 19_0223 011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44"/>
          <a:stretch/>
        </p:blipFill>
        <p:spPr bwMode="auto">
          <a:xfrm>
            <a:off x="6232545" y="771550"/>
            <a:ext cx="1291783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2" descr="D:\0_Группа ледовых технологий\23_MEETINGS\1_2019_Восточный нефтегазовый форум (Владимвосток_10-11 июля)\1_Презентация\Jpeg\для слайда\C1SG1190218_okh_rgb2_fu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29001" r="36693" b="14192"/>
          <a:stretch/>
        </p:blipFill>
        <p:spPr bwMode="auto">
          <a:xfrm>
            <a:off x="3203848" y="756355"/>
            <a:ext cx="1456307" cy="43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D:\0_Группа ледовых технологий\23_MEETINGS\1_2019_Восточный нефтегазовый форум (Владимвосток_10-11 июля)\1_Презентация\Jpeg\для слайда\C1SG1190218_okh_rgb3_ful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9513" r="38614" b="14113"/>
          <a:stretch/>
        </p:blipFill>
        <p:spPr bwMode="auto">
          <a:xfrm>
            <a:off x="179512" y="748401"/>
            <a:ext cx="1456307" cy="437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D:\0_Группа ледовых технологий\23_MEETINGS\1_2019_Восточный нефтегазовый форум (Владимвосток_10-11 июля)\1_Презентация\Jpeg\для слайда\C1SG1190218_okh_rgb1_full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29734" r="38736" b="15369"/>
          <a:stretch/>
        </p:blipFill>
        <p:spPr bwMode="auto">
          <a:xfrm>
            <a:off x="1691680" y="752878"/>
            <a:ext cx="1456307" cy="43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Заголовок 2"/>
          <p:cNvSpPr>
            <a:spLocks noGrp="1"/>
          </p:cNvSpPr>
          <p:nvPr>
            <p:ph type="title"/>
          </p:nvPr>
        </p:nvSpPr>
        <p:spPr>
          <a:xfrm>
            <a:off x="323528" y="132196"/>
            <a:ext cx="8712968" cy="448082"/>
          </a:xfrm>
        </p:spPr>
        <p:txBody>
          <a:bodyPr>
            <a:noAutofit/>
          </a:bodyPr>
          <a:lstStyle/>
          <a:p>
            <a:pPr algn="ctr" defTabSz="778632"/>
            <a:r>
              <a:rPr lang="ru-RU" altLang="ru-RU" sz="2800" dirty="0">
                <a:solidFill>
                  <a:schemeClr val="tx1"/>
                </a:solidFill>
              </a:rPr>
              <a:t>Составление ледовых карт и разработка рекомендованных маршрутов зимнего плавания</a:t>
            </a:r>
          </a:p>
        </p:txBody>
      </p:sp>
      <p:sp>
        <p:nvSpPr>
          <p:cNvPr id="47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1560" y="771550"/>
            <a:ext cx="1008112" cy="307777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GCOM-C / SGLI</a:t>
            </a:r>
            <a:endParaRPr lang="ru-RU" sz="700" dirty="0"/>
          </a:p>
          <a:p>
            <a:pPr algn="ctr"/>
            <a:r>
              <a:rPr lang="en-US" sz="700" dirty="0"/>
              <a:t>(SW3, SW2, VN11)</a:t>
            </a:r>
            <a:endParaRPr lang="ru-RU" sz="700" dirty="0"/>
          </a:p>
        </p:txBody>
      </p:sp>
      <p:sp>
        <p:nvSpPr>
          <p:cNvPr id="49" name="TextBox 48"/>
          <p:cNvSpPr txBox="1"/>
          <p:nvPr/>
        </p:nvSpPr>
        <p:spPr>
          <a:xfrm>
            <a:off x="2139576" y="773417"/>
            <a:ext cx="992264" cy="307777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GCOM-C / SGLI</a:t>
            </a:r>
            <a:endParaRPr lang="ru-RU" sz="700" dirty="0"/>
          </a:p>
          <a:p>
            <a:pPr algn="ctr"/>
            <a:r>
              <a:rPr lang="en-US" sz="700" dirty="0"/>
              <a:t>(VN8,VN5,VN3)</a:t>
            </a:r>
            <a:endParaRPr lang="ru-RU" sz="700" dirty="0"/>
          </a:p>
        </p:txBody>
      </p:sp>
      <p:sp>
        <p:nvSpPr>
          <p:cNvPr id="50" name="TextBox 49"/>
          <p:cNvSpPr txBox="1"/>
          <p:nvPr/>
        </p:nvSpPr>
        <p:spPr>
          <a:xfrm>
            <a:off x="3665375" y="771549"/>
            <a:ext cx="992264" cy="307777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GCOM-C / SGLI</a:t>
            </a:r>
            <a:endParaRPr lang="ru-RU" sz="700" dirty="0"/>
          </a:p>
          <a:p>
            <a:pPr algn="ctr"/>
            <a:r>
              <a:rPr lang="en-US" sz="700" dirty="0"/>
              <a:t>(VN5,VN11,SW3)</a:t>
            </a:r>
            <a:endParaRPr lang="ru-RU" sz="700" dirty="0"/>
          </a:p>
        </p:txBody>
      </p:sp>
      <p:sp>
        <p:nvSpPr>
          <p:cNvPr id="51" name="TextBox 50"/>
          <p:cNvSpPr txBox="1"/>
          <p:nvPr/>
        </p:nvSpPr>
        <p:spPr>
          <a:xfrm>
            <a:off x="4860032" y="775765"/>
            <a:ext cx="1308439" cy="307777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GCOM-C / SGLI</a:t>
            </a:r>
            <a:endParaRPr lang="ru-RU" sz="700" dirty="0"/>
          </a:p>
          <a:p>
            <a:pPr algn="ctr"/>
            <a:r>
              <a:rPr lang="en-US" sz="700" dirty="0"/>
              <a:t>(</a:t>
            </a:r>
            <a:r>
              <a:rPr lang="ru-RU" sz="700" dirty="0"/>
              <a:t>инфракрасный диапазон</a:t>
            </a:r>
            <a:r>
              <a:rPr lang="en-US" sz="700" dirty="0"/>
              <a:t>)</a:t>
            </a:r>
            <a:endParaRPr lang="ru-RU" sz="700" dirty="0"/>
          </a:p>
        </p:txBody>
      </p:sp>
      <p:sp>
        <p:nvSpPr>
          <p:cNvPr id="52" name="TextBox 51"/>
          <p:cNvSpPr txBox="1"/>
          <p:nvPr/>
        </p:nvSpPr>
        <p:spPr>
          <a:xfrm>
            <a:off x="6420272" y="775765"/>
            <a:ext cx="1104056" cy="307777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Terra / MODIS</a:t>
            </a:r>
            <a:endParaRPr lang="ru-RU" sz="700" dirty="0"/>
          </a:p>
          <a:p>
            <a:pPr algn="ctr"/>
            <a:r>
              <a:rPr lang="en-US" sz="700" dirty="0"/>
              <a:t>(</a:t>
            </a:r>
            <a:r>
              <a:rPr lang="ru-RU" sz="700" dirty="0"/>
              <a:t>видимый диапазон</a:t>
            </a:r>
            <a:r>
              <a:rPr lang="en-US" sz="700" dirty="0"/>
              <a:t>)</a:t>
            </a:r>
            <a:endParaRPr lang="ru-RU" sz="700" dirty="0"/>
          </a:p>
        </p:txBody>
      </p:sp>
      <p:sp>
        <p:nvSpPr>
          <p:cNvPr id="53" name="TextBox 52"/>
          <p:cNvSpPr txBox="1"/>
          <p:nvPr/>
        </p:nvSpPr>
        <p:spPr>
          <a:xfrm>
            <a:off x="7812360" y="788100"/>
            <a:ext cx="1240290" cy="307777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Terra / MODIS</a:t>
            </a:r>
            <a:endParaRPr lang="ru-RU" sz="700" dirty="0"/>
          </a:p>
          <a:p>
            <a:pPr algn="ctr"/>
            <a:r>
              <a:rPr lang="en-US" sz="700" dirty="0"/>
              <a:t>(</a:t>
            </a:r>
            <a:r>
              <a:rPr lang="ru-RU" sz="700" dirty="0"/>
              <a:t>облачность и осадки</a:t>
            </a:r>
            <a:r>
              <a:rPr lang="en-US" sz="700" dirty="0"/>
              <a:t>)</a:t>
            </a:r>
            <a:endParaRPr lang="ru-RU" sz="7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EC217E4-AB5A-47B8-8F99-C1CBADD05DDF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71550"/>
            <a:ext cx="57606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92F469-959F-43CA-BACB-42C4384EB1A8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71550"/>
            <a:ext cx="57606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72482" y="145625"/>
            <a:ext cx="8187952" cy="55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99" tIns="38899" rIns="77799" bIns="38899" numCol="1" rtlCol="0" anchor="ctr" anchorCtr="0" compatLnSpc="1">
            <a:prstTxWarp prst="textNoShape">
              <a:avLst/>
            </a:prstTxWarp>
            <a:noAutofit/>
          </a:bodyPr>
          <a:lstStyle>
            <a:lvl1pPr defTabSz="778632" eaLnBrk="1" latinLnBrk="0" hangingPunct="1">
              <a:buNone/>
              <a:defRPr lang="ru-RU" sz="1500" smtClean="0">
                <a:latin typeface="Europe" pitchFamily="50" charset="-52"/>
                <a:ea typeface="+mj-ea"/>
                <a:cs typeface="+mj-cs"/>
              </a:defRPr>
            </a:lvl1pPr>
            <a:lvl2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389316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778632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167947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557264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33384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46914E-6 L -0.14184 -0.0049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24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2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7" grpId="0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38" grpId="0"/>
      <p:bldP spid="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B1A2A177-8F2F-40BA-9894-4B927C7BA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3" y="806168"/>
            <a:ext cx="8892480" cy="435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7D5DD-1992-41C7-99DC-326024CB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196"/>
            <a:ext cx="9144000" cy="448082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dirty="0">
                <a:solidFill>
                  <a:schemeClr val="tx1"/>
                </a:solidFill>
              </a:rPr>
              <a:t>Научные исследования по изучению ледового режима Дальневосточных морей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C642F1-359E-404D-B20B-9F36EB7AC9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1EFF20-9F65-4795-92B7-B2A74530243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5" name="Picture 3" descr="E:\D\NEW\JPEG\I level_season.jpg">
            <a:extLst>
              <a:ext uri="{FF2B5EF4-FFF2-40B4-BE49-F238E27FC236}">
                <a16:creationId xmlns:a16="http://schemas.microsoft.com/office/drawing/2014/main" id="{2A3BCFC7-2CD1-4B03-92A1-CEB694AE8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3558"/>
            <a:ext cx="3078432" cy="413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EC4FDD7-41B2-4E96-A0F9-365D64B2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3558"/>
            <a:ext cx="4104456" cy="1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590583-8452-4632-A90A-56FE6206AD4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9782"/>
            <a:ext cx="4104456" cy="2090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03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0_Группа ледовых технологий\23_MEETINGS\2_2019_Ситуационные центры_фокус кросс-отраслевых интересов\2_Презентация\1_Jpeg\Ситуационный центр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4205" r="8692" b="15310"/>
          <a:stretch/>
        </p:blipFill>
        <p:spPr bwMode="auto">
          <a:xfrm>
            <a:off x="-14081" y="699542"/>
            <a:ext cx="9144000" cy="43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132196"/>
            <a:ext cx="9144000" cy="44808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Вспомогательные функции ситуационного центра</a:t>
            </a:r>
          </a:p>
        </p:txBody>
      </p:sp>
      <p:sp>
        <p:nvSpPr>
          <p:cNvPr id="47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Raikoke-volcano-NASA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50"/>
            <a:ext cx="4473247" cy="2653621"/>
          </a:xfrm>
          <a:prstGeom prst="rect">
            <a:avLst/>
          </a:prstGeom>
          <a:noFill/>
          <a:effectLst>
            <a:outerShdw blurRad="63500" dist="38100" dir="2700000" sx="101000" sy="101000" algn="tl" rotWithShape="0">
              <a:schemeClr val="bg1">
                <a:alpha val="7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53" y="843558"/>
            <a:ext cx="4473247" cy="265362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sx="101000" sy="101000" algn="tl" rotWithShape="0">
              <a:schemeClr val="bg1">
                <a:alpha val="7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:\0_Группа ледовых технологий\23_MEETINGS\2_2019_Ситуационные центры_фокус кросс-отраслевых интересов\2_Презентация\1_Jpeg\Sentinel-2 L1C from 2019-08-13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71550"/>
            <a:ext cx="2818043" cy="2700314"/>
          </a:xfrm>
          <a:prstGeom prst="rect">
            <a:avLst/>
          </a:prstGeom>
          <a:noFill/>
          <a:effectLst>
            <a:outerShdw blurRad="88900" dist="50800" dir="2700000" sx="102000" sy="102000" algn="tl" rotWithShape="0">
              <a:schemeClr val="bg1">
                <a:alpha val="3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0_Группа ледовых технологий\23_MEETINGS\2_2019_Ситуационные центры_фокус кросс-отраслевых интересов\2_Презентация\1_Jpeg\Sentinel-2 L1C from 2019-08-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/>
          <a:stretch/>
        </p:blipFill>
        <p:spPr bwMode="auto">
          <a:xfrm>
            <a:off x="8802" y="771550"/>
            <a:ext cx="2808312" cy="2700314"/>
          </a:xfrm>
          <a:prstGeom prst="rect">
            <a:avLst/>
          </a:prstGeom>
          <a:noFill/>
          <a:effectLst>
            <a:outerShdw blurRad="88900" dist="50800" dir="2700000" sx="102000" sy="102000" algn="tl" rotWithShape="0">
              <a:schemeClr val="bg1">
                <a:alpha val="3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0_Группа ледовых технологий\23_MEETINGS\2_2019_Ситуационные центры_фокус кросс-отраслевых интересов\2_Презентация\1_Jpeg\Sentinel-2 L1C from 2019-08-13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71550"/>
            <a:ext cx="2818043" cy="2711787"/>
          </a:xfrm>
          <a:prstGeom prst="rect">
            <a:avLst/>
          </a:prstGeom>
          <a:noFill/>
          <a:effectLst>
            <a:outerShdw blurRad="88900" dist="50800" dir="2700000" sx="102000" sy="102000" algn="tl" rotWithShape="0">
              <a:schemeClr val="bg1">
                <a:alpha val="3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3723878"/>
            <a:ext cx="1338828" cy="369332"/>
          </a:xfrm>
          <a:prstGeom prst="rect">
            <a:avLst/>
          </a:prstGeom>
          <a:noFill/>
          <a:effectLst>
            <a:outerShdw blurRad="88900" dist="25400" dir="2700000" algn="tl" rotWithShape="0">
              <a:schemeClr val="bg1">
                <a:alpha val="8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13.08.2019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9843A5-1D90-4399-B860-E7CE6BF1B3E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9542"/>
            <a:ext cx="57606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83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7" grpId="0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BD9677-3A9B-451E-B067-F4FC7BB4E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471EF-1928-48DE-A04F-FCDB823EC21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B3EC7F-2426-4F66-A267-2CABF6C93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640" y="0"/>
            <a:ext cx="11377265" cy="62273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B5ED49-4423-44B6-8E2E-63A8547DCC17}"/>
              </a:ext>
            </a:extLst>
          </p:cNvPr>
          <p:cNvSpPr/>
          <p:nvPr/>
        </p:nvSpPr>
        <p:spPr>
          <a:xfrm>
            <a:off x="4211960" y="195486"/>
            <a:ext cx="4608512" cy="2387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3271">
              <a:spcAft>
                <a:spcPts val="511"/>
              </a:spcAft>
            </a:pPr>
            <a:r>
              <a:rPr lang="ru-RU" sz="2800" b="1" dirty="0">
                <a:solidFill>
                  <a:srgbClr val="FF0000"/>
                </a:solidFill>
                <a:latin typeface="EuropeCond" pitchFamily="82" charset="0"/>
              </a:rPr>
              <a:t>Контактная информация</a:t>
            </a:r>
          </a:p>
          <a:p>
            <a:pPr marL="151504" lvl="1" algn="ctr" defTabSz="833271">
              <a:spcAft>
                <a:spcPts val="256"/>
              </a:spcAft>
            </a:pPr>
            <a:r>
              <a:rPr lang="ru-RU" sz="2800" b="1" dirty="0">
                <a:solidFill>
                  <a:srgbClr val="FF0000"/>
                </a:solidFill>
                <a:latin typeface="EuropeCond" pitchFamily="82" charset="0"/>
              </a:rPr>
              <a:t>г. Южно-Сахалинск, ул. Ленина 290</a:t>
            </a:r>
          </a:p>
          <a:p>
            <a:pPr marL="151504" lvl="1" algn="ctr" defTabSz="833271">
              <a:spcAft>
                <a:spcPts val="256"/>
              </a:spcAft>
            </a:pPr>
            <a:r>
              <a:rPr lang="ru-RU" sz="2800" b="1" dirty="0">
                <a:solidFill>
                  <a:srgbClr val="FF0000"/>
                </a:solidFill>
                <a:latin typeface="EuropeCond" pitchFamily="82" charset="0"/>
              </a:rPr>
              <a:t>тел. 8 </a:t>
            </a:r>
            <a:r>
              <a:rPr lang="en-US" sz="2800" b="1" dirty="0">
                <a:solidFill>
                  <a:srgbClr val="FF0000"/>
                </a:solidFill>
                <a:latin typeface="EuropeCond" pitchFamily="82" charset="0"/>
              </a:rPr>
              <a:t>914 755-32-5</a:t>
            </a:r>
            <a:r>
              <a:rPr lang="ru-RU" sz="2800" b="1" dirty="0">
                <a:solidFill>
                  <a:srgbClr val="FF0000"/>
                </a:solidFill>
                <a:latin typeface="EuropeCond" pitchFamily="82" charset="0"/>
              </a:rPr>
              <a:t>3 </a:t>
            </a:r>
          </a:p>
          <a:p>
            <a:pPr marL="151504" lvl="1" algn="ctr" defTabSz="833271">
              <a:spcAft>
                <a:spcPts val="256"/>
              </a:spcAft>
            </a:pPr>
            <a:r>
              <a:rPr lang="en-US" sz="2800" b="1" dirty="0">
                <a:solidFill>
                  <a:srgbClr val="FF0000"/>
                </a:solidFill>
                <a:latin typeface="EuropeCond" pitchFamily="82" charset="0"/>
              </a:rPr>
              <a:t>e-mail: igor@minervin.ru</a:t>
            </a:r>
            <a:endParaRPr lang="ru-RU" sz="2800" b="1" dirty="0">
              <a:solidFill>
                <a:srgbClr val="FF0000"/>
              </a:solidFill>
              <a:latin typeface="EuropeCond" pitchFamily="8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F81280-044F-454F-BC65-0F4A89D2587F}"/>
              </a:ext>
            </a:extLst>
          </p:cNvPr>
          <p:cNvSpPr txBox="1"/>
          <p:nvPr/>
        </p:nvSpPr>
        <p:spPr>
          <a:xfrm>
            <a:off x="755576" y="4155926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4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35946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32196"/>
            <a:ext cx="8208912" cy="44808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Развитие Северного морского пути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D:\0_Группа ледовых технологий\23_MEETINGS\1_2019_Восточный нефтегазовый форум (Владимвосток_10-11 июля)\1_Презентация\Jpeg\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560"/>
            <a:ext cx="6336471" cy="4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0_Группа ледовых технологий\23_MEETINGS\1_2019_Восточный нефтегазовый форум (Владимвосток_10-11 июля)\1_Презентация\Jpeg\1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" y="771550"/>
            <a:ext cx="6326853" cy="43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0_Группа ледовых технологий\23_MEETINGS\1_2019_Восточный нефтегазовый форум (Владимвосток_10-11 июля)\1_Презентация\Jpeg\1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6" y="771560"/>
            <a:ext cx="6326852" cy="4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0_Группа ледовых технологий\23_MEETINGS\1_2019_Восточный нефтегазовый форум (Владимвосток_10-11 июля)\1_Презентация\Jpeg\1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3316"/>
            <a:ext cx="6326852" cy="43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228184" y="1132981"/>
            <a:ext cx="457200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6804246" y="843558"/>
            <a:ext cx="2160241" cy="1631216"/>
            <a:chOff x="7020271" y="843558"/>
            <a:chExt cx="1944217" cy="665523"/>
          </a:xfrm>
        </p:grpSpPr>
        <p:sp>
          <p:nvSpPr>
            <p:cNvPr id="22" name="TextBox 21"/>
            <p:cNvSpPr txBox="1"/>
            <p:nvPr/>
          </p:nvSpPr>
          <p:spPr>
            <a:xfrm>
              <a:off x="7020272" y="843558"/>
              <a:ext cx="1944216" cy="665523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 sz="1000">
                  <a:solidFill>
                    <a:schemeClr val="bg1"/>
                  </a:solidFill>
                </a:defRPr>
              </a:lvl1pPr>
            </a:lstStyle>
            <a:p>
              <a:r>
                <a:rPr lang="ru-RU" sz="2000" dirty="0">
                  <a:latin typeface="Arial Narrow" pitchFamily="34" charset="0"/>
                </a:rPr>
                <a:t>граница наибольшего распространения морского льда по </a:t>
              </a:r>
              <a:r>
                <a:rPr lang="ru-RU" sz="2000" dirty="0">
                  <a:solidFill>
                    <a:srgbClr val="FFCC00"/>
                  </a:solidFill>
                  <a:latin typeface="Arial Narrow" pitchFamily="34" charset="0"/>
                </a:rPr>
                <a:t>Л.П. Якунину (2012)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7020271" y="1486685"/>
              <a:ext cx="1944216" cy="0"/>
            </a:xfrm>
            <a:prstGeom prst="line">
              <a:avLst/>
            </a:prstGeom>
            <a:ln w="2222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6" descr="D:\0_Группа ледовых технологий\23_MEETINGS\1_2019_Восточный нефтегазовый форум (Владимвосток_10-11 июля)\1_Презентация\Jpeg\1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2" y="771550"/>
            <a:ext cx="6326866" cy="43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0_Группа ледовых технологий\23_MEETINGS\1_2019_Восточный нефтегазовый форум (Владимвосток_10-11 июля)\1_Презентация\Jpeg\Движение\Танкер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39" y="1299786"/>
            <a:ext cx="372765" cy="1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агетная рамка 9"/>
          <p:cNvSpPr/>
          <p:nvPr/>
        </p:nvSpPr>
        <p:spPr>
          <a:xfrm>
            <a:off x="4644008" y="2283718"/>
            <a:ext cx="72008" cy="72008"/>
          </a:xfrm>
          <a:prstGeom prst="bevel">
            <a:avLst/>
          </a:prstGeom>
          <a:solidFill>
            <a:srgbClr val="FF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0_Группа ледовых технологий\23_MEETINGS\1_2019_Восточный нефтегазовый форум (Владимвосток_10-11 июля)\1_Презентация\Jpeg\1-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1" y="771550"/>
            <a:ext cx="6336127" cy="43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0_Группа ледовых технологий\23_MEETINGS\1_2019_Восточный нефтегазовый форум (Владимвосток_10-11 июля)\1_Презентация\Jpeg\1-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550"/>
            <a:ext cx="6341720" cy="43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D:\0_Группа ледовых технологий\23_MEETINGS\1_2019_Восточный нефтегазовый форум (Владимвосток_10-11 июля)\1_Презентация\Jpeg\Движение\Танкер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777999"/>
            <a:ext cx="372765" cy="1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20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22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12 0.01359 L 0.01077 -0.01265 L 0.05625 -0.0426 L 0.07014 -0.03395 L 0.07865 -0.03828 L 0.09046 -0.03735 L 0.13507 0.01205 L 0.14931 -0.00401 L 0.15678 -0.02685 L 0.21667 -0.03735 L 0.25278 -0.08119 L 0.28507 -0.10064 " pathEditMode="fixed" rAng="0" ptsTypes="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5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5.12504E-7 L 0.02014 0.02809 L 0.03993 0.15035 L 0.03733 0.21334 L 0.04271 0.26613 " pathEditMode="relative" rAng="0" ptsTypes="AAAAA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1330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26613 L 0.04913 0.33899 L 0.0408 0.37944 L 0.00069 0.4736 L -0.01111 0.48441 L -0.01806 0.50633 L -0.0349 0.61624 L -0.04774 0.67521 L -0.06111 0.70361 L -0.07066 0.72461 L -0.0809 0.73078 " pathEditMode="relative" ptsTypes="AAAAAAAAAAA">
                                      <p:cBhvr>
                                        <p:cTn id="5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32196"/>
            <a:ext cx="9143999" cy="44808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Региональные факторы образования ледяного покрова в Охотском море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4818186"/>
            <a:ext cx="2133600" cy="273844"/>
          </a:xfrm>
        </p:spPr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2"/>
          <a:stretch/>
        </p:blipFill>
        <p:spPr bwMode="auto">
          <a:xfrm>
            <a:off x="15" y="772943"/>
            <a:ext cx="9143999" cy="437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 rot="1117287">
            <a:off x="797640" y="1505038"/>
            <a:ext cx="1876564" cy="571000"/>
          </a:xfrm>
          <a:prstGeom prst="rect">
            <a:avLst/>
          </a:prstGeom>
          <a:noFill/>
        </p:spPr>
        <p:txBody>
          <a:bodyPr wrap="square" lIns="77799" tIns="38899" rIns="77799" bIns="38899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Евразия</a:t>
            </a:r>
          </a:p>
        </p:txBody>
      </p:sp>
      <p:sp>
        <p:nvSpPr>
          <p:cNvPr id="29" name="TextBox 28"/>
          <p:cNvSpPr txBox="1"/>
          <p:nvPr/>
        </p:nvSpPr>
        <p:spPr>
          <a:xfrm rot="18819822">
            <a:off x="4344684" y="3775533"/>
            <a:ext cx="2477497" cy="509445"/>
          </a:xfrm>
          <a:prstGeom prst="rect">
            <a:avLst/>
          </a:prstGeom>
          <a:noFill/>
        </p:spPr>
        <p:txBody>
          <a:bodyPr wrap="square" lIns="77799" tIns="38899" rIns="77799" bIns="38899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Тихий океан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75856" y="987584"/>
            <a:ext cx="1404156" cy="586389"/>
          </a:xfrm>
          <a:prstGeom prst="rect">
            <a:avLst/>
          </a:prstGeom>
          <a:noFill/>
        </p:spPr>
        <p:txBody>
          <a:bodyPr wrap="square" lIns="77799" tIns="38899" rIns="77799" bIns="38899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Оймякон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«Полюс Холода»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</a:rPr>
              <a:t>-71.2</a:t>
            </a:r>
          </a:p>
        </p:txBody>
      </p:sp>
      <p:sp>
        <p:nvSpPr>
          <p:cNvPr id="31" name="Овал 30"/>
          <p:cNvSpPr/>
          <p:nvPr/>
        </p:nvSpPr>
        <p:spPr bwMode="auto">
          <a:xfrm>
            <a:off x="3530981" y="1418451"/>
            <a:ext cx="115935" cy="97667"/>
          </a:xfrm>
          <a:prstGeom prst="ellipse">
            <a:avLst/>
          </a:prstGeom>
          <a:solidFill>
            <a:srgbClr val="000099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7799" tIns="38899" rIns="77799" bIns="38899" numCol="1" rtlCol="0" anchor="t" anchorCtr="0" compatLnSpc="1">
            <a:prstTxWarp prst="textNoShape">
              <a:avLst/>
            </a:prstTxWarp>
          </a:bodyPr>
          <a:lstStyle/>
          <a:p>
            <a:pPr defTabSz="778013"/>
            <a:endParaRPr lang="ru-RU" sz="2000" i="1">
              <a:latin typeface="Verdana" panose="020B0604030504040204" pitchFamily="34" charset="0"/>
            </a:endParaRPr>
          </a:p>
        </p:txBody>
      </p:sp>
      <p:pic>
        <p:nvPicPr>
          <p:cNvPr id="3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2"/>
          <a:stretch/>
        </p:blipFill>
        <p:spPr bwMode="auto">
          <a:xfrm>
            <a:off x="4874270" y="818148"/>
            <a:ext cx="1641946" cy="253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Зи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2" y="771550"/>
            <a:ext cx="7848872" cy="409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7"/>
          <p:cNvSpPr>
            <a:spLocks noChangeAspect="1" noChangeArrowheads="1"/>
          </p:cNvSpPr>
          <p:nvPr/>
        </p:nvSpPr>
        <p:spPr bwMode="auto">
          <a:xfrm rot="9107695">
            <a:off x="6605066" y="1542266"/>
            <a:ext cx="655450" cy="268197"/>
          </a:xfrm>
          <a:prstGeom prst="notchedRightArrow">
            <a:avLst>
              <a:gd name="adj1" fmla="val 50000"/>
              <a:gd name="adj2" fmla="val 563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5" tIns="45640" rIns="91295" bIns="45640" anchor="ctr"/>
          <a:lstStyle/>
          <a:p>
            <a:pPr eaLnBrk="1" hangingPunct="1"/>
            <a:endParaRPr lang="ru-RU" altLang="ru-RU"/>
          </a:p>
        </p:txBody>
      </p:sp>
      <p:sp>
        <p:nvSpPr>
          <p:cNvPr id="35" name="AutoShape 8"/>
          <p:cNvSpPr>
            <a:spLocks noChangeAspect="1" noChangeArrowheads="1"/>
          </p:cNvSpPr>
          <p:nvPr/>
        </p:nvSpPr>
        <p:spPr bwMode="auto">
          <a:xfrm rot="8054198">
            <a:off x="5088670" y="1484140"/>
            <a:ext cx="605032" cy="290547"/>
          </a:xfrm>
          <a:prstGeom prst="notchedRightArrow">
            <a:avLst>
              <a:gd name="adj1" fmla="val 50000"/>
              <a:gd name="adj2" fmla="val 563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5" tIns="45640" rIns="91295" bIns="45640" anchor="ctr"/>
          <a:lstStyle/>
          <a:p>
            <a:pPr eaLnBrk="1" hangingPunct="1"/>
            <a:endParaRPr lang="ru-RU" altLang="ru-RU"/>
          </a:p>
        </p:txBody>
      </p:sp>
      <p:sp>
        <p:nvSpPr>
          <p:cNvPr id="36" name="AutoShape 9"/>
          <p:cNvSpPr>
            <a:spLocks noChangeAspect="1" noChangeArrowheads="1"/>
          </p:cNvSpPr>
          <p:nvPr/>
        </p:nvSpPr>
        <p:spPr bwMode="auto">
          <a:xfrm rot="3623572">
            <a:off x="3864215" y="1865879"/>
            <a:ext cx="605030" cy="290546"/>
          </a:xfrm>
          <a:prstGeom prst="notchedRightArrow">
            <a:avLst>
              <a:gd name="adj1" fmla="val 50000"/>
              <a:gd name="adj2" fmla="val 563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5" tIns="45640" rIns="91295" bIns="45640" anchor="ctr"/>
          <a:lstStyle/>
          <a:p>
            <a:pPr eaLnBrk="1" hangingPunct="1"/>
            <a:endParaRPr lang="ru-RU" altLang="ru-RU"/>
          </a:p>
        </p:txBody>
      </p:sp>
      <p:sp>
        <p:nvSpPr>
          <p:cNvPr id="37" name="AutoShape 10"/>
          <p:cNvSpPr>
            <a:spLocks noChangeAspect="1" noChangeArrowheads="1"/>
          </p:cNvSpPr>
          <p:nvPr/>
        </p:nvSpPr>
        <p:spPr bwMode="auto">
          <a:xfrm rot="3834143">
            <a:off x="3628991" y="2812962"/>
            <a:ext cx="605030" cy="290545"/>
          </a:xfrm>
          <a:prstGeom prst="notchedRightArrow">
            <a:avLst>
              <a:gd name="adj1" fmla="val 50000"/>
              <a:gd name="adj2" fmla="val 563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5" tIns="45640" rIns="91295" bIns="45640" anchor="ctr"/>
          <a:lstStyle/>
          <a:p>
            <a:pPr eaLnBrk="1" hangingPunct="1"/>
            <a:endParaRPr lang="ru-RU" altLang="ru-RU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50"/>
            <a:ext cx="5436096" cy="436697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</p:pic>
      <p:sp>
        <p:nvSpPr>
          <p:cNvPr id="39" name="Стрелка вправо 38"/>
          <p:cNvSpPr/>
          <p:nvPr/>
        </p:nvSpPr>
        <p:spPr>
          <a:xfrm rot="3471147">
            <a:off x="1202709" y="1631809"/>
            <a:ext cx="1472433" cy="915056"/>
          </a:xfrm>
          <a:prstGeom prst="rightArrow">
            <a:avLst/>
          </a:prstGeom>
          <a:solidFill>
            <a:srgbClr val="0000FF">
              <a:alpha val="56000"/>
            </a:srgbClr>
          </a:solidFill>
          <a:ln>
            <a:solidFill>
              <a:schemeClr val="tx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7180137">
            <a:off x="3636476" y="1165200"/>
            <a:ext cx="1264652" cy="902104"/>
          </a:xfrm>
          <a:prstGeom prst="rightArrow">
            <a:avLst/>
          </a:prstGeom>
          <a:solidFill>
            <a:srgbClr val="FFC000">
              <a:alpha val="56000"/>
            </a:srgbClr>
          </a:solidFill>
          <a:ln>
            <a:solidFill>
              <a:schemeClr val="tx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1550"/>
            <a:ext cx="3919537" cy="439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2715766"/>
            <a:ext cx="1242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Охотское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</a:rPr>
              <a:t>море</a:t>
            </a:r>
          </a:p>
        </p:txBody>
      </p:sp>
    </p:spTree>
    <p:extLst>
      <p:ext uri="{BB962C8B-B14F-4D97-AF65-F5344CB8AC3E}">
        <p14:creationId xmlns:p14="http://schemas.microsoft.com/office/powerpoint/2010/main" val="41669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9" grpId="0"/>
      <p:bldP spid="30" grpId="0"/>
      <p:bldP spid="30" grpId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40" grpId="0" animBg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D:\ANIVA ICE ANALYSIS_2019\0_Руководство проектом\15_Лекция_Ледовый режим Охотского омря\Jpeg\Terra_all_s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20362"/>
            <a:ext cx="3858372" cy="433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188641"/>
            <a:ext cx="9144000" cy="32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99" tIns="38899" rIns="77799" bIns="38899" numCol="1" rtlCol="0" anchor="ctr" anchorCtr="0" compatLnSpc="1">
            <a:prstTxWarp prst="textNoShape">
              <a:avLst/>
            </a:prstTxWarp>
            <a:noAutofit/>
          </a:bodyPr>
          <a:lstStyle>
            <a:lvl1pPr defTabSz="778632" eaLnBrk="1" latinLnBrk="0" hangingPunct="1">
              <a:buNone/>
              <a:defRPr lang="ru-RU" sz="1500" smtClean="0">
                <a:latin typeface="Europe" pitchFamily="50" charset="-52"/>
                <a:ea typeface="+mj-ea"/>
                <a:cs typeface="+mj-cs"/>
              </a:defRPr>
            </a:lvl1pPr>
            <a:lvl2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389316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778632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167947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557264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2800" dirty="0"/>
              <a:t>Формирование квазистационарных зон отторжения льда</a:t>
            </a:r>
          </a:p>
        </p:txBody>
      </p:sp>
      <p:pic>
        <p:nvPicPr>
          <p:cNvPr id="64" name="Picture 7" descr="D:\ANIVA ICE ANALYSIS_2019\0_Руководство проектом\15_Лекция_Ледовый режим Охотского омря\Jpeg\Terra_all_sea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15291"/>
            <a:ext cx="3858372" cy="433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D:\ANIVA ICE ANALYSIS_2019\0_Руководство проектом\15_Лекция_Ледовый режим Охотского омря\Jpeg\Terra_all_sea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" y="805067"/>
            <a:ext cx="3867471" cy="434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Группа 67"/>
          <p:cNvGrpSpPr/>
          <p:nvPr/>
        </p:nvGrpSpPr>
        <p:grpSpPr>
          <a:xfrm>
            <a:off x="755576" y="1814229"/>
            <a:ext cx="1005724" cy="594400"/>
            <a:chOff x="5385048" y="1052736"/>
            <a:chExt cx="4244915" cy="3154013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385048" y="1052736"/>
              <a:ext cx="914400" cy="315401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5385048" y="4206749"/>
              <a:ext cx="3083858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8468906" y="1052736"/>
              <a:ext cx="1148572" cy="315401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 flipH="1">
              <a:off x="6299448" y="1052736"/>
              <a:ext cx="3330515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Прямая со стрелкой 72"/>
          <p:cNvCxnSpPr/>
          <p:nvPr/>
        </p:nvCxnSpPr>
        <p:spPr>
          <a:xfrm>
            <a:off x="1622279" y="2111429"/>
            <a:ext cx="3150539" cy="682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9" descr="D:\ANIVA ICE ANALYSIS_2019\0_Руководство проектом\15_Лекция_Ледовый режим Охотского омря\Jpeg\MOD02QKM.A190223011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81" y="2931790"/>
            <a:ext cx="2504150" cy="21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Группа 74"/>
          <p:cNvGrpSpPr/>
          <p:nvPr/>
        </p:nvGrpSpPr>
        <p:grpSpPr>
          <a:xfrm>
            <a:off x="708464" y="2750529"/>
            <a:ext cx="913829" cy="705169"/>
            <a:chOff x="5385048" y="1052736"/>
            <a:chExt cx="4244915" cy="3154013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5385048" y="1052736"/>
              <a:ext cx="914400" cy="315401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5385048" y="4206749"/>
              <a:ext cx="3083858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8468906" y="1052736"/>
              <a:ext cx="1148572" cy="315401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6299448" y="1052736"/>
              <a:ext cx="3330515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Прямая со стрелкой 79"/>
          <p:cNvCxnSpPr>
            <a:endCxn id="74" idx="1"/>
          </p:cNvCxnSpPr>
          <p:nvPr/>
        </p:nvCxnSpPr>
        <p:spPr>
          <a:xfrm>
            <a:off x="1486217" y="3147814"/>
            <a:ext cx="2479064" cy="86227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8" descr="D:\ANIVA ICE ANALYSIS_2019\0_Руководство проектом\15_Лекция_Ледовый режим Охотского омря\Jpeg\MOD02QKM.A19022301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914" y="771550"/>
            <a:ext cx="2843000" cy="210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79469E-6 L 0.56875 -0.0104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38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D:\ANIVA ICE ANALYSIS_2019\0_Руководство проектом\15_Лекция_Ледовый режим Охотского омря\Jpeg\Terra_all_s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5362"/>
            <a:ext cx="3858372" cy="433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0"/>
            <a:ext cx="9036496" cy="75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99" tIns="38899" rIns="77799" bIns="38899" numCol="1" rtlCol="0" anchor="ctr" anchorCtr="0" compatLnSpc="1">
            <a:prstTxWarp prst="textNoShape">
              <a:avLst/>
            </a:prstTxWarp>
            <a:noAutofit/>
          </a:bodyPr>
          <a:lstStyle>
            <a:lvl1pPr defTabSz="778632" eaLnBrk="1" latinLnBrk="0" hangingPunct="1">
              <a:buNone/>
              <a:defRPr lang="ru-RU" sz="1500" smtClean="0">
                <a:latin typeface="Europe" pitchFamily="50" charset="-52"/>
                <a:ea typeface="+mj-ea"/>
                <a:cs typeface="+mj-cs"/>
              </a:defRPr>
            </a:lvl1pPr>
            <a:lvl2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389316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778632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167947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557264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3200" dirty="0"/>
              <a:t>Естественные ловушки для льда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40140" y="2555349"/>
            <a:ext cx="432060" cy="4446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90" y="3375536"/>
            <a:ext cx="2599415" cy="173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5536"/>
            <a:ext cx="2310590" cy="173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20174" y="4083918"/>
            <a:ext cx="900098" cy="525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pic>
        <p:nvPicPr>
          <p:cNvPr id="1031" name="Picture 7" descr="D:\ANIVA ICE ANALYSIS_2019\19-02-14\Original\TERRA South Kurils Ice SatImage 19_0214 0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9662"/>
            <a:ext cx="3298463" cy="252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339231" y="1779662"/>
            <a:ext cx="3304777" cy="25256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887" y="2333774"/>
            <a:ext cx="2045229" cy="168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D:\0_Группа ледовых технологий\23_MEETINGS\1_2019_Восточный нефтегазовый форум (Владимвосток_10-11 июля)\1_Презентация\Jpeg\Sentinel-2_2018-02-09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56" y="771550"/>
            <a:ext cx="3092116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0_Группа ледовых технологий\23_MEETINGS\1_2019_Восточный нефтегазовый форум (Владимвосток_10-11 июля)\1_Презентация\Jpeg\Sentinel-2_2018-02-09_ice_flo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56" y="775350"/>
            <a:ext cx="3092116" cy="43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https://cdn2.img.inosmi.ru/images/24357/74/24357740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1550"/>
            <a:ext cx="439444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1520" y="771550"/>
            <a:ext cx="1080121" cy="101566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200">
                <a:solidFill>
                  <a:schemeClr val="bg1"/>
                </a:solidFill>
                <a:latin typeface="EuropeCond" pitchFamily="2" charset="-52"/>
              </a:defRPr>
            </a:lvl1pPr>
          </a:lstStyle>
          <a:p>
            <a:r>
              <a:rPr lang="ru-RU" dirty="0">
                <a:latin typeface="Arial Narrow" pitchFamily="34" charset="0"/>
              </a:rPr>
              <a:t>Расходы на спасательную операцию: </a:t>
            </a:r>
          </a:p>
          <a:p>
            <a:r>
              <a:rPr lang="ru-RU" b="1" dirty="0">
                <a:solidFill>
                  <a:srgbClr val="FFCC00"/>
                </a:solidFill>
                <a:latin typeface="Arial Narrow" pitchFamily="34" charset="0"/>
              </a:rPr>
              <a:t>от 150 до 300 млн. руб.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95550" y="1171660"/>
            <a:ext cx="2448258" cy="0"/>
          </a:xfrm>
          <a:prstGeom prst="line">
            <a:avLst/>
          </a:prstGeom>
          <a:solidFill>
            <a:schemeClr val="tx1">
              <a:alpha val="60000"/>
            </a:schemeClr>
          </a:solidFill>
        </p:spPr>
      </p:cxnSp>
      <p:cxnSp>
        <p:nvCxnSpPr>
          <p:cNvPr id="21" name="Прямая соединительная линия 20"/>
          <p:cNvCxnSpPr/>
          <p:nvPr/>
        </p:nvCxnSpPr>
        <p:spPr>
          <a:xfrm>
            <a:off x="539552" y="1995686"/>
            <a:ext cx="2448258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99037" y="1419622"/>
            <a:ext cx="357339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pic>
        <p:nvPicPr>
          <p:cNvPr id="5" name="Picture 3" descr="D:\0_Группа ледовых технологий\23_MEETINGS\1_2019_Восточный нефтегазовый форум (Владимвосток_10-11 июля)\1_Презентация\Jpeg\Ямская губ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03" y="771550"/>
            <a:ext cx="3547829" cy="356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313292" y="771550"/>
            <a:ext cx="3546740" cy="35675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71550"/>
            <a:ext cx="3528392" cy="334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9231" y="771550"/>
            <a:ext cx="3520801" cy="33204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20809E-6 L -0.31077 -0.0049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3" grpId="0" animBg="1"/>
      <p:bldP spid="3" grpId="1" animBg="1"/>
      <p:bldP spid="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 descr="0701300304s_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41155" r="8533" b="19296"/>
          <a:stretch/>
        </p:blipFill>
        <p:spPr bwMode="auto">
          <a:xfrm>
            <a:off x="0" y="771550"/>
            <a:ext cx="914400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" y="188641"/>
            <a:ext cx="9144000" cy="32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99" tIns="38899" rIns="77799" bIns="38899" numCol="1" rtlCol="0" anchor="ctr" anchorCtr="0" compatLnSpc="1">
            <a:prstTxWarp prst="textNoShape">
              <a:avLst/>
            </a:prstTxWarp>
            <a:noAutofit/>
          </a:bodyPr>
          <a:lstStyle>
            <a:lvl1pPr defTabSz="778632" eaLnBrk="1" latinLnBrk="0" hangingPunct="1">
              <a:buNone/>
              <a:defRPr lang="ru-RU" sz="1500" smtClean="0">
                <a:latin typeface="Europe" pitchFamily="50" charset="-52"/>
                <a:ea typeface="+mj-ea"/>
                <a:cs typeface="+mj-cs"/>
              </a:defRPr>
            </a:lvl1pPr>
            <a:lvl2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389316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778632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167947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557264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2800" dirty="0"/>
              <a:t>Отличительные черты ледового режима Охотского моря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96" y="821062"/>
            <a:ext cx="5112568" cy="46166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200">
                <a:solidFill>
                  <a:schemeClr val="bg1"/>
                </a:solidFill>
                <a:latin typeface="EuropeCond" pitchFamily="2" charset="-52"/>
              </a:defRPr>
            </a:lvl1pPr>
          </a:lstStyle>
          <a:p>
            <a:pPr algn="just"/>
            <a:r>
              <a:rPr lang="ru-RU" dirty="0">
                <a:latin typeface="Arial Narrow" pitchFamily="34" charset="0"/>
              </a:rPr>
              <a:t>1. </a:t>
            </a:r>
            <a:r>
              <a:rPr lang="ru-RU" b="1" dirty="0">
                <a:solidFill>
                  <a:srgbClr val="FFCC00"/>
                </a:solidFill>
                <a:latin typeface="Arial Narrow" pitchFamily="34" charset="0"/>
              </a:rPr>
              <a:t>Постоянный генеральный дрейф льда</a:t>
            </a:r>
            <a:r>
              <a:rPr lang="ru-RU" dirty="0">
                <a:latin typeface="Arial Narrow" pitchFamily="34" charset="0"/>
              </a:rPr>
              <a:t> в южном направлении со средней скоростью 10-20 км/</a:t>
            </a:r>
            <a:r>
              <a:rPr lang="ru-RU" dirty="0" err="1">
                <a:latin typeface="Arial Narrow" pitchFamily="34" charset="0"/>
              </a:rPr>
              <a:t>сут</a:t>
            </a:r>
            <a:r>
              <a:rPr lang="ru-RU" dirty="0">
                <a:latin typeface="Arial Narrow" pitchFamily="34" charset="0"/>
              </a:rPr>
              <a:t>, максимальная - до 95 км/</a:t>
            </a:r>
            <a:r>
              <a:rPr lang="ru-RU" dirty="0" err="1">
                <a:latin typeface="Arial Narrow" pitchFamily="34" charset="0"/>
              </a:rPr>
              <a:t>сут</a:t>
            </a:r>
            <a:r>
              <a:rPr lang="ru-RU" dirty="0">
                <a:latin typeface="Arial Narrow" pitchFamily="34" charset="0"/>
              </a:rPr>
              <a:t>;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496" y="1563638"/>
            <a:ext cx="5112568" cy="46166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200">
                <a:solidFill>
                  <a:schemeClr val="bg1"/>
                </a:solidFill>
                <a:latin typeface="EuropeCond" pitchFamily="2" charset="-52"/>
              </a:defRPr>
            </a:lvl1pPr>
          </a:lstStyle>
          <a:p>
            <a:pPr algn="just"/>
            <a:r>
              <a:rPr lang="ru-RU" dirty="0">
                <a:latin typeface="Arial Narrow" pitchFamily="34" charset="0"/>
              </a:rPr>
              <a:t>2. Наличие вдоль северо-западных участков побережий моря квазистационарных </a:t>
            </a:r>
            <a:r>
              <a:rPr lang="ru-RU" b="1" dirty="0">
                <a:solidFill>
                  <a:srgbClr val="FFCC00"/>
                </a:solidFill>
                <a:latin typeface="Arial Narrow" pitchFamily="34" charset="0"/>
              </a:rPr>
              <a:t>«зон отторжения ледяного покрова»</a:t>
            </a:r>
            <a:r>
              <a:rPr lang="ru-RU" dirty="0">
                <a:latin typeface="Arial Narrow" pitchFamily="34" charset="0"/>
              </a:rPr>
              <a:t>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96" y="2355726"/>
            <a:ext cx="5112568" cy="46166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200">
                <a:solidFill>
                  <a:schemeClr val="bg1"/>
                </a:solidFill>
                <a:latin typeface="EuropeCond" pitchFamily="2" charset="-52"/>
              </a:defRPr>
            </a:lvl1pPr>
          </a:lstStyle>
          <a:p>
            <a:pPr algn="just"/>
            <a:r>
              <a:rPr lang="ru-RU" dirty="0">
                <a:latin typeface="Arial Narrow" pitchFamily="34" charset="0"/>
              </a:rPr>
              <a:t>3. </a:t>
            </a:r>
            <a:r>
              <a:rPr lang="ru-RU" b="1" dirty="0">
                <a:solidFill>
                  <a:srgbClr val="FFCC00"/>
                </a:solidFill>
                <a:latin typeface="Arial Narrow" pitchFamily="34" charset="0"/>
              </a:rPr>
              <a:t>Наиболее толстый лёд</a:t>
            </a:r>
            <a:r>
              <a:rPr lang="ru-RU" dirty="0">
                <a:latin typeface="Arial Narrow" pitchFamily="34" charset="0"/>
              </a:rPr>
              <a:t> (до 1-2 м) наблюдается в южной части моря в </a:t>
            </a:r>
            <a:r>
              <a:rPr lang="ru-RU" dirty="0" err="1">
                <a:latin typeface="Arial Narrow" pitchFamily="34" charset="0"/>
              </a:rPr>
              <a:t>прикромочных</a:t>
            </a:r>
            <a:r>
              <a:rPr lang="ru-RU" dirty="0">
                <a:latin typeface="Arial Narrow" pitchFamily="34" charset="0"/>
              </a:rPr>
              <a:t> зонах;</a:t>
            </a:r>
            <a:endParaRPr lang="ru-RU" b="1" dirty="0">
              <a:solidFill>
                <a:srgbClr val="FFCC00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498" y="3140263"/>
            <a:ext cx="5112566" cy="101566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200">
                <a:solidFill>
                  <a:schemeClr val="bg1"/>
                </a:solidFill>
                <a:latin typeface="EuropeCond" pitchFamily="2" charset="-52"/>
              </a:defRPr>
            </a:lvl1pPr>
          </a:lstStyle>
          <a:p>
            <a:pPr algn="just"/>
            <a:r>
              <a:rPr lang="ru-RU" dirty="0">
                <a:latin typeface="Arial Narrow" pitchFamily="34" charset="0"/>
              </a:rPr>
              <a:t>4. </a:t>
            </a:r>
            <a:r>
              <a:rPr lang="ru-RU" b="1" dirty="0">
                <a:solidFill>
                  <a:srgbClr val="FFCC00"/>
                </a:solidFill>
                <a:latin typeface="Arial Narrow" pitchFamily="34" charset="0"/>
              </a:rPr>
              <a:t>Повышенная динамика</a:t>
            </a:r>
            <a:r>
              <a:rPr lang="ru-RU" dirty="0">
                <a:latin typeface="Arial Narrow" pitchFamily="34" charset="0"/>
              </a:rPr>
              <a:t> ледяного массива обуславливает многократное наслоение льда и формирование ледяных образований толщиной в десятки метров и весом в сотни тыс. тонн. Наиболее сложные ледовые условия формируются в зонах выноса льда из трёх «ледовых ловушек» (Сахалинский залив, Ямская губа, юго-западная часть моря);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96" y="4443958"/>
            <a:ext cx="5112568" cy="46166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200">
                <a:solidFill>
                  <a:schemeClr val="bg1"/>
                </a:solidFill>
                <a:latin typeface="EuropeCond" pitchFamily="2" charset="-52"/>
              </a:defRPr>
            </a:lvl1pPr>
          </a:lstStyle>
          <a:p>
            <a:pPr algn="just"/>
            <a:r>
              <a:rPr lang="ru-RU" dirty="0">
                <a:latin typeface="Arial Narrow" pitchFamily="34" charset="0"/>
              </a:rPr>
              <a:t>5. </a:t>
            </a:r>
            <a:r>
              <a:rPr lang="ru-RU" b="1" dirty="0">
                <a:solidFill>
                  <a:srgbClr val="FFCC00"/>
                </a:solidFill>
                <a:latin typeface="Arial Narrow" pitchFamily="34" charset="0"/>
              </a:rPr>
              <a:t>Окончательное разрушение</a:t>
            </a:r>
            <a:r>
              <a:rPr lang="ru-RU" dirty="0">
                <a:latin typeface="Arial Narrow" pitchFamily="34" charset="0"/>
              </a:rPr>
              <a:t> льда происходит на Восточном Сахалине в конце июня, в районе Шантарских островов в июле-августе.</a:t>
            </a:r>
          </a:p>
        </p:txBody>
      </p:sp>
      <p:pic>
        <p:nvPicPr>
          <p:cNvPr id="26" name="Picture 20" descr="D:\ANIVA ICE ANALYSIS_2019\0_Руководство проектом\7_Обучающие материалы\Atlas Okhotsk Sea Ice_jpg\Atlas Okhotsk Sea Ice_jpg\extr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6" y="771550"/>
            <a:ext cx="6166904" cy="43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80718" y="4961502"/>
            <a:ext cx="1296144" cy="199893"/>
          </a:xfrm>
          <a:prstGeom prst="rect">
            <a:avLst/>
          </a:prstGeom>
          <a:noFill/>
        </p:spPr>
        <p:txBody>
          <a:bodyPr wrap="square" lIns="91295" tIns="45640" rIns="91295" bIns="4564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</a:rPr>
              <a:t>фото В.М. Пищальника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7149" y="4972089"/>
            <a:ext cx="1162205" cy="199893"/>
          </a:xfrm>
          <a:prstGeom prst="rect">
            <a:avLst/>
          </a:prstGeom>
          <a:noFill/>
        </p:spPr>
        <p:txBody>
          <a:bodyPr wrap="none" lIns="91295" tIns="45640" rIns="91295" bIns="4564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</a:rPr>
              <a:t>фото В.М. Пищальника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0_Группа ледовых технологий\23_MEETINGS\1_2019_Восточный нефтегазовый форум (Владимвосток_10-11 июля)\1_Презентация\Jpeg\Наслоен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0670"/>
            <a:ext cx="7629301" cy="440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4173918" y="4011910"/>
            <a:ext cx="0" cy="985331"/>
          </a:xfrm>
          <a:prstGeom prst="straightConnector1">
            <a:avLst/>
          </a:prstGeom>
          <a:ln w="158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39952" y="437195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</a:t>
            </a:r>
            <a:r>
              <a:rPr lang="ru-RU" sz="1100" dirty="0">
                <a:solidFill>
                  <a:schemeClr val="bg1"/>
                </a:solidFill>
              </a:rPr>
              <a:t>00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290007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4" grpId="0" animBg="1"/>
      <p:bldP spid="25" grpId="0" animBg="1"/>
      <p:bldP spid="12" grpId="0"/>
      <p:bldP spid="12" grpId="1"/>
      <p:bldP spid="13" grpId="0"/>
      <p:bldP spid="13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378883" y="3236372"/>
            <a:ext cx="2736304" cy="41549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Предоставление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 ледовой информации и рекомендаций в режиме реального времени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32196"/>
            <a:ext cx="9144000" cy="44808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Дальневосточный ситуационный центр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378883" y="3651870"/>
            <a:ext cx="2736304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948264" y="771550"/>
            <a:ext cx="1584176" cy="27699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0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200" b="1" dirty="0">
                <a:solidFill>
                  <a:srgbClr val="FFCC00"/>
                </a:solidFill>
                <a:latin typeface="Arial Narrow" pitchFamily="34" charset="0"/>
              </a:rPr>
              <a:t>Основные задачи</a:t>
            </a:r>
            <a:endParaRPr lang="ru-RU" sz="1100" b="1" dirty="0">
              <a:solidFill>
                <a:srgbClr val="FFCC00"/>
              </a:solidFill>
              <a:latin typeface="Arial Narrow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60935" y="2732316"/>
            <a:ext cx="2736580" cy="41549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Анализ и учёт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 местных гидрометеорологических условий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6377717" y="3147814"/>
            <a:ext cx="2719798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72200" y="2066677"/>
            <a:ext cx="2736304" cy="57708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Разработка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 рекомендованных маршрутов плавания судов и актуализация ледовых прогнозов</a:t>
            </a: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V="1">
            <a:off x="6372200" y="2642741"/>
            <a:ext cx="2736302" cy="1017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397150" y="1059582"/>
            <a:ext cx="2711354" cy="41549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Отслеживание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 и координация водных транспортных потоков на акватории ДВ морей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372200" y="1461386"/>
            <a:ext cx="2736304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84676" y="4244484"/>
            <a:ext cx="2736579" cy="41549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Выполнение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 научных исследований по изучению ледового</a:t>
            </a:r>
            <a:r>
              <a:rPr lang="en-US" sz="105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режима</a:t>
            </a:r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>
            <a:off x="6384676" y="4659982"/>
            <a:ext cx="2736580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0_Группа ледовых технологий\23_MEETINGS\1_2019_Восточный нефтегазовый форум (Владимвосток_10-11 июля)\1_Презентация\Jpeg\Ситуационные центры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" y="762164"/>
            <a:ext cx="6384896" cy="43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0_Группа ледовых технологий\23_MEETINGS\1_2019_Восточный нефтегазовый форум (Владимвосток_10-11 июля)\1_Презентация\Jpeg\Ситуационные центры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" y="762163"/>
            <a:ext cx="6384896" cy="43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0_Группа ледовых технологий\23_MEETINGS\1_2019_Восточный нефтегазовый форум (Владимвосток_10-11 июля)\1_Презентация\Jpeg\Ситуационные центры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" y="762162"/>
            <a:ext cx="6384896" cy="43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397150" y="3740428"/>
            <a:ext cx="2711629" cy="41549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Ледовое 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сопровождение любых видов морских работ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6397150" y="4155926"/>
            <a:ext cx="2711630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96872" y="1563638"/>
            <a:ext cx="2711630" cy="41549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Оперативное </a:t>
            </a: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предоставление спутниковых снимков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396872" y="1979136"/>
            <a:ext cx="2711632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омер слайда 1"/>
          <p:cNvSpPr txBox="1">
            <a:spLocks/>
          </p:cNvSpPr>
          <p:nvPr/>
        </p:nvSpPr>
        <p:spPr>
          <a:xfrm>
            <a:off x="9756576" y="4855467"/>
            <a:ext cx="360040" cy="273844"/>
          </a:xfrm>
          <a:prstGeom prst="rect">
            <a:avLst/>
          </a:prstGeom>
        </p:spPr>
        <p:txBody>
          <a:bodyPr vert="horz" lIns="77799" tIns="38899" rIns="77799" bIns="38899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Europe" pitchFamily="50" charset="-52"/>
                <a:ea typeface="+mn-ea"/>
                <a:cs typeface="+mn-cs"/>
              </a:defRPr>
            </a:lvl1pPr>
            <a:lvl2pPr marL="389005" algn="l" rtl="0" fontAlgn="base">
              <a:spcBef>
                <a:spcPct val="0"/>
              </a:spcBef>
              <a:spcAft>
                <a:spcPct val="0"/>
              </a:spcAft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778013" algn="l" rtl="0" fontAlgn="base">
              <a:spcBef>
                <a:spcPct val="0"/>
              </a:spcBef>
              <a:spcAft>
                <a:spcPct val="0"/>
              </a:spcAft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167016" algn="l" rtl="0" fontAlgn="base">
              <a:spcBef>
                <a:spcPct val="0"/>
              </a:spcBef>
              <a:spcAft>
                <a:spcPct val="0"/>
              </a:spcAft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556025" algn="l" rtl="0" fontAlgn="base">
              <a:spcBef>
                <a:spcPct val="0"/>
              </a:spcBef>
              <a:spcAft>
                <a:spcPct val="0"/>
              </a:spcAft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1945029" algn="l" defTabSz="778013" rtl="0" eaLnBrk="1" latinLnBrk="0" hangingPunct="1"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334039" algn="l" defTabSz="778013" rtl="0" eaLnBrk="1" latinLnBrk="0" hangingPunct="1"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2723041" algn="l" defTabSz="778013" rtl="0" eaLnBrk="1" latinLnBrk="0" hangingPunct="1"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112046" algn="l" defTabSz="778013" rtl="0" eaLnBrk="1" latinLnBrk="0" hangingPunct="1">
              <a:defRPr sz="7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51EFF20-9F65-4795-92B7-B2A745302438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83235" y="4713813"/>
            <a:ext cx="2725268" cy="41549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Содействие</a:t>
            </a:r>
            <a:r>
              <a:rPr lang="ru-RU" sz="1050" dirty="0">
                <a:solidFill>
                  <a:srgbClr val="FFCC00"/>
                </a:solidFill>
                <a:latin typeface="Arial Narrow" pitchFamily="34" charset="0"/>
              </a:rPr>
              <a:t> </a:t>
            </a:r>
            <a:r>
              <a:rPr lang="ru-RU" sz="105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в проведении поисковых и спасательных работ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383234" y="5129311"/>
            <a:ext cx="2736580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1154" y="1779662"/>
            <a:ext cx="2232248" cy="27699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000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200" b="1" dirty="0">
                <a:solidFill>
                  <a:srgbClr val="FFCC00"/>
                </a:solidFill>
                <a:latin typeface="Arial Narrow" pitchFamily="34" charset="0"/>
              </a:rPr>
              <a:t>Вспомогательные функции</a:t>
            </a:r>
            <a:endParaRPr lang="ru-RU" sz="1100" b="1" dirty="0">
              <a:solidFill>
                <a:srgbClr val="FFCC00"/>
              </a:solidFill>
              <a:latin typeface="Arial Narrow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6470" y="2112442"/>
            <a:ext cx="2711354" cy="2539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Обнаружение и мониторинг </a:t>
            </a:r>
            <a:r>
              <a:rPr lang="ru-RU" sz="1050" b="1" dirty="0">
                <a:solidFill>
                  <a:srgbClr val="FFC000"/>
                </a:solidFill>
                <a:latin typeface="Arial Narrow" pitchFamily="34" charset="0"/>
              </a:rPr>
              <a:t>лесных пожаров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76470" y="2355726"/>
            <a:ext cx="2711354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6470" y="2427734"/>
            <a:ext cx="2711354" cy="2539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Оценка последствий </a:t>
            </a:r>
            <a:r>
              <a:rPr lang="ru-RU" sz="1050" b="1" dirty="0">
                <a:solidFill>
                  <a:srgbClr val="FFCC00"/>
                </a:solidFill>
                <a:latin typeface="Arial Narrow" pitchFamily="34" charset="0"/>
              </a:rPr>
              <a:t>лесных пожаров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76470" y="2667108"/>
            <a:ext cx="2711354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6470" y="2749882"/>
            <a:ext cx="2711354" cy="2539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dirty="0">
                <a:solidFill>
                  <a:prstClr val="white"/>
                </a:solidFill>
                <a:latin typeface="Arial Narrow" pitchFamily="34" charset="0"/>
              </a:rPr>
              <a:t>Мониторинг </a:t>
            </a:r>
            <a:r>
              <a:rPr lang="ru-RU" sz="1050" b="1" dirty="0">
                <a:solidFill>
                  <a:srgbClr val="FFC000"/>
                </a:solidFill>
                <a:latin typeface="Arial Narrow" pitchFamily="34" charset="0"/>
              </a:rPr>
              <a:t>вулканической активности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76470" y="2989256"/>
            <a:ext cx="2711354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76470" y="3037914"/>
            <a:ext cx="2711354" cy="2539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050" dirty="0">
                <a:solidFill>
                  <a:schemeClr val="bg1"/>
                </a:solidFill>
                <a:latin typeface="Arial Narrow" pitchFamily="34" charset="0"/>
              </a:rPr>
              <a:t>И еще?</a:t>
            </a:r>
            <a:endParaRPr lang="ru-RU" sz="1050" b="1" dirty="0">
              <a:solidFill>
                <a:srgbClr val="FFC000"/>
              </a:solidFill>
              <a:latin typeface="Arial Narrow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76470" y="3277288"/>
            <a:ext cx="2711354" cy="0"/>
          </a:xfrm>
          <a:prstGeom prst="line">
            <a:avLst/>
          </a:prstGeom>
          <a:ln w="222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0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/>
      <p:bldP spid="46" grpId="0" animBg="1"/>
      <p:bldP spid="53" grpId="0" animBg="1"/>
      <p:bldP spid="61" grpId="0" animBg="1"/>
      <p:bldP spid="73" grpId="0" animBg="1"/>
      <p:bldP spid="78" grpId="0" animBg="1"/>
      <p:bldP spid="55" grpId="0" animBg="1"/>
      <p:bldP spid="58" grpId="0" animBg="1"/>
      <p:bldP spid="24" grpId="0" animBg="1"/>
      <p:bldP spid="26" grpId="0" animBg="1"/>
      <p:bldP spid="27" grpId="0" animBg="1"/>
      <p:bldP spid="29" grpId="0" animBg="1"/>
      <p:bldP spid="31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0_Группа ледовых технологий\23_MEETINGS\2_2019_Ситуационные центры_фокус кросс-отраслевых интересов\2_Презентация\1_Jpeg\Ситуационный центр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4205" r="8692" b="15310"/>
          <a:stretch/>
        </p:blipFill>
        <p:spPr bwMode="auto">
          <a:xfrm>
            <a:off x="0" y="699542"/>
            <a:ext cx="9144000" cy="43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0" y="987574"/>
            <a:ext cx="5776438" cy="3949408"/>
          </a:xfrm>
          <a:prstGeom prst="rect">
            <a:avLst/>
          </a:prstGeom>
          <a:noFill/>
          <a:ln>
            <a:noFill/>
          </a:ln>
          <a:effectLst>
            <a:outerShdw blurRad="101600" dist="35921" dir="2700000" sx="102000" sy="102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2"/>
          <p:cNvSpPr>
            <a:spLocks noGrp="1"/>
          </p:cNvSpPr>
          <p:nvPr>
            <p:ph type="title"/>
          </p:nvPr>
        </p:nvSpPr>
        <p:spPr>
          <a:xfrm>
            <a:off x="0" y="132196"/>
            <a:ext cx="9144000" cy="448082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dirty="0">
                <a:solidFill>
                  <a:schemeClr val="tx1"/>
                </a:solidFill>
              </a:rPr>
              <a:t>Отслеживание и координация водных транспортных потоков на акватории ДВ морей</a:t>
            </a:r>
          </a:p>
        </p:txBody>
      </p:sp>
      <p:sp>
        <p:nvSpPr>
          <p:cNvPr id="47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28" y="3146819"/>
            <a:ext cx="2438510" cy="1873203"/>
          </a:xfrm>
          <a:prstGeom prst="rect">
            <a:avLst/>
          </a:prstGeom>
          <a:noFill/>
          <a:ln>
            <a:noFill/>
          </a:ln>
          <a:effectLst>
            <a:outerShdw blurRad="101600" dist="35921" dir="2700000" sx="102000" sy="102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13421" r="16350"/>
          <a:stretch/>
        </p:blipFill>
        <p:spPr bwMode="auto">
          <a:xfrm>
            <a:off x="6443866" y="986579"/>
            <a:ext cx="2438510" cy="1873203"/>
          </a:xfrm>
          <a:prstGeom prst="rect">
            <a:avLst/>
          </a:prstGeom>
          <a:noFill/>
          <a:ln>
            <a:noFill/>
          </a:ln>
          <a:effectLst>
            <a:outerShdw blurRad="101600" dist="35921" dir="2700000" sx="102000" sy="102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458" y="3146819"/>
            <a:ext cx="216024" cy="2170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376031" y="3456880"/>
            <a:ext cx="288032" cy="289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43866" y="986579"/>
            <a:ext cx="2438510" cy="1873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453970" y="3146818"/>
            <a:ext cx="2438510" cy="1873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>
            <a:stCxn id="3" idx="3"/>
            <a:endCxn id="27" idx="1"/>
          </p:cNvCxnSpPr>
          <p:nvPr/>
        </p:nvCxnSpPr>
        <p:spPr>
          <a:xfrm flipV="1">
            <a:off x="2987482" y="1923181"/>
            <a:ext cx="3456384" cy="133214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6" idx="3"/>
            <a:endCxn id="2" idx="1"/>
          </p:cNvCxnSpPr>
          <p:nvPr/>
        </p:nvCxnSpPr>
        <p:spPr>
          <a:xfrm>
            <a:off x="2664063" y="3601394"/>
            <a:ext cx="3789565" cy="48202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708369-2B4C-4C47-BE21-25761243CF7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71550"/>
            <a:ext cx="57606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61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" grpId="0"/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0_Группа ледовых технологий\23_MEETINGS\2_2019_Ситуационные центры_фокус кросс-отраслевых интересов\2_Презентация\1_Jpeg\Ситуационный центр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4205" r="8692" b="15310"/>
          <a:stretch/>
        </p:blipFill>
        <p:spPr bwMode="auto">
          <a:xfrm>
            <a:off x="-1028" y="782583"/>
            <a:ext cx="9144000" cy="43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32196"/>
            <a:ext cx="9144000" cy="448082"/>
          </a:xfrm>
        </p:spPr>
        <p:txBody>
          <a:bodyPr>
            <a:noAutofit/>
          </a:bodyPr>
          <a:lstStyle/>
          <a:p>
            <a:pPr algn="ctr" defTabSz="778632"/>
            <a:r>
              <a:rPr lang="ru-RU" altLang="ru-RU" sz="3600" dirty="0">
                <a:solidFill>
                  <a:schemeClr val="tx1"/>
                </a:solidFill>
              </a:rPr>
              <a:t>Предоставление спутниковых данных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00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604448" y="4767264"/>
            <a:ext cx="298376" cy="273844"/>
          </a:xfrm>
        </p:spPr>
        <p:txBody>
          <a:bodyPr vert="horz" lIns="77799" tIns="38899" rIns="77799" bIns="38899" rtlCol="0" anchor="ctr"/>
          <a:lstStyle/>
          <a:p>
            <a:fld id="{251EFF20-9F65-4795-92B7-B2A745302438}" type="slidenum">
              <a:rPr lang="ru-RU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2491510" y="806870"/>
            <a:ext cx="6642810" cy="4336630"/>
            <a:chOff x="2483768" y="771550"/>
            <a:chExt cx="6642810" cy="4336630"/>
          </a:xfrm>
        </p:grpSpPr>
        <p:pic>
          <p:nvPicPr>
            <p:cNvPr id="89" name="Picture 2" descr="D:\0_Группа ледовых технологий\0_Потенциальные клиенты\4_МК Сахалин-Курилы\Предложение\Jpeg\Sentinel-1 GRD IW from 2018-02-19_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"/>
            <a:stretch/>
          </p:blipFill>
          <p:spPr bwMode="auto">
            <a:xfrm>
              <a:off x="2483768" y="771550"/>
              <a:ext cx="6642810" cy="433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Прямоугольник 89"/>
            <p:cNvSpPr/>
            <p:nvPr/>
          </p:nvSpPr>
          <p:spPr>
            <a:xfrm>
              <a:off x="2483768" y="771550"/>
              <a:ext cx="6642810" cy="433663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0" y="787649"/>
            <a:ext cx="2411760" cy="4336630"/>
            <a:chOff x="0" y="771550"/>
            <a:chExt cx="2411760" cy="4336630"/>
          </a:xfrm>
        </p:grpSpPr>
        <p:pic>
          <p:nvPicPr>
            <p:cNvPr id="92" name="Picture 5" descr="D:\0_Группа ледовых технологий\23_MEETINGS\1_2019_Восточный нефтегазовый форум (Владимвосток_10-11 июля)\1_Презентация\Jpeg\MOD02QKM.A2019051.0050 Terr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71550"/>
              <a:ext cx="2411760" cy="433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Прямоугольник 92"/>
            <p:cNvSpPr/>
            <p:nvPr/>
          </p:nvSpPr>
          <p:spPr>
            <a:xfrm>
              <a:off x="0" y="771550"/>
              <a:ext cx="2411760" cy="433663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2494600" y="797328"/>
            <a:ext cx="6649400" cy="4336630"/>
            <a:chOff x="2480473" y="555526"/>
            <a:chExt cx="6649400" cy="4336630"/>
          </a:xfrm>
        </p:grpSpPr>
        <p:pic>
          <p:nvPicPr>
            <p:cNvPr id="95" name="Picture 6" descr="D:\0_Группа ледовых технологий\23_MEETINGS\1_2019_Восточный нефтегазовый форум (Владимвосток_10-11 июля)\1_Презентация\Jpeg\Sentinel-2 L1C from 2019-02-20_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2" r="1"/>
            <a:stretch/>
          </p:blipFill>
          <p:spPr bwMode="auto">
            <a:xfrm>
              <a:off x="2480473" y="555526"/>
              <a:ext cx="6649400" cy="433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Прямоугольник 95"/>
            <p:cNvSpPr/>
            <p:nvPr/>
          </p:nvSpPr>
          <p:spPr>
            <a:xfrm>
              <a:off x="2483768" y="555526"/>
              <a:ext cx="6642810" cy="433663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Прямоугольник 96"/>
          <p:cNvSpPr/>
          <p:nvPr/>
        </p:nvSpPr>
        <p:spPr>
          <a:xfrm>
            <a:off x="791580" y="1347614"/>
            <a:ext cx="46805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683568" y="4371951"/>
            <a:ext cx="46805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0" rIns="91295" bIns="45640" rtlCol="0" anchor="ctr"/>
          <a:lstStyle/>
          <a:p>
            <a:pPr algn="ctr"/>
            <a:endParaRPr lang="ru-RU"/>
          </a:p>
        </p:txBody>
      </p:sp>
      <p:pic>
        <p:nvPicPr>
          <p:cNvPr id="99" name="Picture 2" descr="D:\ANIVA ICE ANALYSIS_2019\1_Оперативный мониторинг_Охотское море\6_Испытания ледокола\1_Satellite\Giant ice floe_2019-03-10_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22" y="771550"/>
            <a:ext cx="6625578" cy="432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A3851F-1AD5-45AC-85FE-9C5B5140120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71550"/>
            <a:ext cx="576064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01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0" grpId="0"/>
      <p:bldP spid="97" grpId="0" animBg="1"/>
      <p:bldP spid="97" grpId="1" animBg="1"/>
      <p:bldP spid="97" grpId="2" animBg="1"/>
      <p:bldP spid="97" grpId="3" animBg="1"/>
      <p:bldP spid="98" grpId="0" animBg="1"/>
      <p:bldP spid="98" grpId="1" animBg="1"/>
      <p:bldP spid="98" grpId="2" animBg="1"/>
      <p:bldP spid="98" grpId="3" animBg="1"/>
    </p:bldLst>
  </p:timing>
</p:sld>
</file>

<file path=ppt/theme/theme1.xml><?xml version="1.0" encoding="utf-8"?>
<a:theme xmlns:a="http://schemas.openxmlformats.org/drawingml/2006/main" name="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CF0D5758179E84288F8BE2ABD98D659" ma:contentTypeVersion="5" ma:contentTypeDescription="Создание документа." ma:contentTypeScope="" ma:versionID="babb0be7badd3b7536a77ad4ddfc60ad">
  <xsd:schema xmlns:xsd="http://www.w3.org/2001/XMLSchema" xmlns:xs="http://www.w3.org/2001/XMLSchema" xmlns:p="http://schemas.microsoft.com/office/2006/metadata/properties" xmlns:ns1="http://schemas.microsoft.com/sharepoint/v3" xmlns:ns2="9c5b2093-22aa-4342-a3e7-c990cbb1ea96" xmlns:ns3="ad969e1f-4b87-4fd1-ab52-9203f4eaebc3" xmlns:ns4="http://schemas.microsoft.com/sharepoint/v4" targetNamespace="http://schemas.microsoft.com/office/2006/metadata/properties" ma:root="true" ma:fieldsID="91371f3d55cc974741ac5eaa662bf062" ns1:_="" ns2:_="" ns3:_="" ns4:_="">
    <xsd:import namespace="http://schemas.microsoft.com/sharepoint/v3"/>
    <xsd:import namespace="9c5b2093-22aa-4342-a3e7-c990cbb1ea96"/>
    <xsd:import namespace="ad969e1f-4b87-4fd1-ab52-9203f4eaebc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Направление_x0020_деятельности" minOccurs="0"/>
                <xsd:element ref="ns3:_x041b__x041d__x0414_" minOccurs="0"/>
                <xsd:element ref="ns2:_dlc_DocId" minOccurs="0"/>
                <xsd:element ref="ns2:_dlc_DocIdUrl" minOccurs="0"/>
                <xsd:element ref="ns2:_dlc_DocIdPersistId" minOccurs="0"/>
                <xsd:element ref="ns4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14" nillable="true" ma:displayName="Объявленная запись" ma:hidden="true" ma:internalName="_vti_ItemDeclaredRecord" ma:readOnly="true">
      <xsd:simpleType>
        <xsd:restriction base="dms:DateTime"/>
      </xsd:simpleType>
    </xsd:element>
    <xsd:element name="_vti_ItemHoldRecordStatus" ma:index="15" nillable="true" ma:displayName="Состояние записи и удержания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b2093-22aa-4342-a3e7-c990cbb1ea96" elementFormDefault="qualified">
    <xsd:import namespace="http://schemas.microsoft.com/office/2006/documentManagement/types"/>
    <xsd:import namespace="http://schemas.microsoft.com/office/infopath/2007/PartnerControls"/>
    <xsd:element name="Направление_x0020_деятельности" ma:index="2" nillable="true" ma:displayName="Направление деятельности" ma:default="П1-01 UPSTREAM. Разработка месторождений и добыча углеводородного сырья" ma:format="Dropdown" ma:internalName="_x041d__x0430__x043f__x0440__x0430__x0432__x043b__x0435__x043d__x0438__x0435__x0020__x0434__x0435__x044f__x0442__x0435__x043b__x044c__x043d__x043e__x0441__x0442__x0438_">
      <xsd:simpleType>
        <xsd:restriction base="dms:Choice">
          <xsd:enumeration value="П1-01 UPSTREAM. Разработка месторождений и добыча углеводородного сырья"/>
          <xsd:enumeration value="П1-01.01 Лицензирование"/>
          <xsd:enumeration value="П1-01.02 Поиск, разведка и аудит запасов"/>
          <xsd:enumeration value="П1-01.03 Проектирование и разработка месторождений"/>
          <xsd:enumeration value="П1-01.04 Обустройство месторождений"/>
          <xsd:enumeration value="П1-01.05 Эксплуатация месторождений (добыча нефти и газа)"/>
          <xsd:enumeration value="П1-01.06 Вывод активов из эксплуатации"/>
          <xsd:enumeration value="П1-02 DOWNSTREAM. Переработка, логистика и реализация нефти и нефтепродуктов"/>
          <xsd:enumeration value="П1-02.01 Логистика, транспорт и хранение нефти, газа и продуктов переработки углеводородного сырья"/>
          <xsd:enumeration value="П1-02.02 Переработка углеводородного сырья"/>
          <xsd:enumeration value="П1-02.03 Нефтехимия"/>
          <xsd:enumeration value="П1-02.04 Реализация нефти на экспорт"/>
          <xsd:enumeration value="П1-02.05 Реализация нефти и газа на внутреннем рынке"/>
          <xsd:enumeration value="П1-02.06 Реализация нефтепродуктов на экспорт"/>
          <xsd:enumeration value="П1-02.07 Реализация продуктов переработки углеводородного сырья на внутреннем рынке"/>
          <xsd:enumeration value="П1-02.08 Розничная реализация продуктов переработки углеводородного сырья через АЗС (ритейл)"/>
          <xsd:enumeration value="П2-01 Капитальное строительство"/>
          <xsd:enumeration value="П2-02 Материально-техническое обеспечение"/>
          <xsd:enumeration value="П2-03 Трудовые ресурсы"/>
          <xsd:enumeration value="П2-04 Топливно-энергетические ресурсы"/>
          <xsd:enumeration value="П2-05 Сервисные работы (услуги)"/>
          <xsd:enumeration value="П2-05.01 Сервисные работы (услуги) блока Upstream"/>
          <xsd:enumeration value="П2-05.02 Сервисные работы (услуги) блока Downstream"/>
          <xsd:enumeration value="П2-06 Финансы"/>
          <xsd:enumeration value="П2-07 Административно-хозяйственное обеспечение"/>
          <xsd:enumeration value="П2-08 Управление закупками товаров, работ, услуг"/>
          <xsd:enumeration value="П2-09 Перевозка вахт и грузов"/>
          <xsd:enumeration value="П2-10 Бурение скважин и скважинные технологии"/>
          <xsd:enumeration value="П3-01 Корпоративное управление"/>
          <xsd:enumeration value="П3-01.01 Управление делами"/>
          <xsd:enumeration value="П3-01.02 Управление имуществом"/>
          <xsd:enumeration value="П3-01.03 Управление активами (дочерними и зависимыми обществами)"/>
          <xsd:enumeration value="П3-01.04 Имидж и деловая репутация"/>
          <xsd:enumeration value="П3-01.05 Взаимодействие с инвесторами и акционерами"/>
          <xsd:enumeration value="П3-01.06 Корпоративная культура"/>
          <xsd:enumeration value="П3-01.07 Нормативное обеспечение (управление ЛНД)"/>
          <xsd:enumeration value="П3-01.08 Взаимодействие с органами государственной власти"/>
          <xsd:enumeration value="П3-01.09 Исполнительные органы управления"/>
          <xsd:enumeration value="П3-03 Управление проектами"/>
          <xsd:enumeration value="П3-04 Информационные технологии"/>
          <xsd:enumeration value="П3-05 Охрана труда, промышленная и экологическая безопасность"/>
          <xsd:enumeration value="П3-06 Правовое обеспечение"/>
          <xsd:enumeration value="П3-07 Бухгалтерский учет"/>
          <xsd:enumeration value="П3-08 Налоговое планирование и учет"/>
          <xsd:enumeration value="П3-09 Социальная ответственность"/>
          <xsd:enumeration value="П3-10 Стратегия и бизнес-планирование"/>
          <xsd:enumeration value="П3-10.01 Стратегическое планирование на период 20 лет"/>
          <xsd:enumeration value="П3-10.02 Бизнес-планирование на 5 лет"/>
          <xsd:enumeration value="П3-11 Обеспечение безопасности"/>
          <xsd:enumeration value="П3-11.01 Информационно-техническая безопасность"/>
          <xsd:enumeration value="П3-11.02 Физическая безопасность"/>
          <xsd:enumeration value="П3-11.03 Экономическая безопасность"/>
          <xsd:enumeration value="П3-11.04 Гражданская оборона"/>
          <xsd:enumeration value="П4-01 Внутренний аудит и контроль"/>
          <xsd:enumeration value="П4-02 Научно-техническая деятельность и инновации"/>
          <xsd:enumeration value="П4-02.01 Научно-технические работы"/>
          <xsd:enumeration value="П4-02.01 НТР (Система менеджмента качества)"/>
          <xsd:enumeration value="П4-02.02 Управление знаниями и инновациями"/>
          <xsd:enumeration value="П4-03 Система менеджмента качества"/>
          <xsd:enumeration value="П4-04 Обеспечение единства измерений и контроль качества продукции"/>
          <xsd:enumeration value="П4-05 Управление рисками"/>
          <xsd:enumeration value="(Без направления)"/>
        </xsd:restriction>
      </xsd:simple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969e1f-4b87-4fd1-ab52-9203f4eaebc3" elementFormDefault="qualified">
    <xsd:import namespace="http://schemas.microsoft.com/office/2006/documentManagement/types"/>
    <xsd:import namespace="http://schemas.microsoft.com/office/infopath/2007/PartnerControls"/>
    <xsd:element name="_x041b__x041d__x0414_" ma:index="9" nillable="true" ma:displayName="ЛНД" ma:internalName="_x041b__x041d__x0414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Тип контента"/>
        <xsd:element ref="dc:title" minOccurs="0" maxOccurs="1" ma:index="1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Направление_x0020_деятельности xmlns="9c5b2093-22aa-4342-a3e7-c990cbb1ea96">(Без направления)</Направление_x0020_деятельности>
    <_x041b__x041d__x0414_ xmlns="ad969e1f-4b87-4fd1-ab52-9203f4eaebc3" xsi:nil="true"/>
    <_dlc_DocId xmlns="9c5b2093-22aa-4342-a3e7-c990cbb1ea96">WTQKJQMF22EW-43-1216</_dlc_DocId>
    <_dlc_DocIdUrl xmlns="9c5b2093-22aa-4342-a3e7-c990cbb1ea96">
      <Url>http://www.sakh-ntc.rn.ru/sb/_layouts/DocIdRedir.aspx?ID=WTQKJQMF22EW-43-1216</Url>
      <Description>WTQKJQMF22EW-43-1216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06A2730-C990-4D4D-8AEE-7B2091AE72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5b2093-22aa-4342-a3e7-c990cbb1ea96"/>
    <ds:schemaRef ds:uri="ad969e1f-4b87-4fd1-ab52-9203f4eaebc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96940A-368F-4C1F-9BD7-F5715B508006}">
  <ds:schemaRefs>
    <ds:schemaRef ds:uri="9c5b2093-22aa-4342-a3e7-c990cbb1ea96"/>
    <ds:schemaRef ds:uri="http://schemas.microsoft.com/sharepoint/v4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ad969e1f-4b87-4fd1-ab52-9203f4eaebc3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sharepoint/v3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E31261B-CB5E-4F68-AF2B-414E40B1D35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B466B39-CFA8-4857-8AB0-798CB3AE2D6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Shablon_europe</Template>
  <TotalTime>19588</TotalTime>
  <Words>447</Words>
  <Application>Microsoft Office PowerPoint</Application>
  <PresentationFormat>Экран (16:9)</PresentationFormat>
  <Paragraphs>87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13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Europe</vt:lpstr>
      <vt:lpstr>EuropeCond</vt:lpstr>
      <vt:lpstr>Times New Roman</vt:lpstr>
      <vt:lpstr>Verdana</vt:lpstr>
      <vt:lpstr>Wingdings</vt:lpstr>
      <vt:lpstr>внутренний слайд</vt:lpstr>
      <vt:lpstr>1_внутренний слайд</vt:lpstr>
      <vt:lpstr>2_внутренний слайд</vt:lpstr>
      <vt:lpstr>3_внутренний слайд</vt:lpstr>
      <vt:lpstr>4_внутренний слайд</vt:lpstr>
      <vt:lpstr>5_внутренний слайд</vt:lpstr>
      <vt:lpstr>6_внутренний слайд</vt:lpstr>
      <vt:lpstr>7_внутренний слайд</vt:lpstr>
      <vt:lpstr>Office Theme</vt:lpstr>
      <vt:lpstr>Создание ситуационного центра по обеспечению ледовой информацией судов в акватории Дальневосточного транспортного коридора</vt:lpstr>
      <vt:lpstr>Развитие Северного морского пути</vt:lpstr>
      <vt:lpstr>Региональные факторы образования ледяного покрова в Охотском море</vt:lpstr>
      <vt:lpstr>Презентация PowerPoint</vt:lpstr>
      <vt:lpstr>Презентация PowerPoint</vt:lpstr>
      <vt:lpstr>Презентация PowerPoint</vt:lpstr>
      <vt:lpstr>Дальневосточный ситуационный центр</vt:lpstr>
      <vt:lpstr>Отслеживание и координация водных транспортных потоков на акватории ДВ морей</vt:lpstr>
      <vt:lpstr>Предоставление спутниковых данных</vt:lpstr>
      <vt:lpstr>Составление ледовых карт и разработка рекомендованных маршрутов зимнего плавания</vt:lpstr>
      <vt:lpstr>Научные исследования по изучению ледового режима Дальневосточных морей</vt:lpstr>
      <vt:lpstr>Вспомогательные функции ситуационного центра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СахНИПИ</dc:title>
  <dc:creator>vircat</dc:creator>
  <cp:lastModifiedBy>Adv</cp:lastModifiedBy>
  <cp:revision>1180</cp:revision>
  <cp:lastPrinted>2018-05-16T03:10:20Z</cp:lastPrinted>
  <dcterms:created xsi:type="dcterms:W3CDTF">2012-04-25T13:09:23Z</dcterms:created>
  <dcterms:modified xsi:type="dcterms:W3CDTF">2020-09-30T20:34:36Z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0x010100ECF0D5758179E84288F8BE2ABD98D659</vt:lpwstr>
  </property>
  <property fmtid="{D5CDD505-2E9C-101B-9397-08002B2CF9AE}" pid="3" name="_dlc_DocIdItemGuid">
    <vt:lpwstr>29ad8615-7c6d-4d91-807f-f98d758d9288</vt:lpwstr>
  </property>
</Properties>
</file>