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95" r:id="rId2"/>
    <p:sldId id="414" r:id="rId3"/>
    <p:sldId id="436" r:id="rId4"/>
    <p:sldId id="437" r:id="rId5"/>
    <p:sldId id="415" r:id="rId6"/>
    <p:sldId id="416" r:id="rId7"/>
    <p:sldId id="390" r:id="rId8"/>
    <p:sldId id="462" r:id="rId9"/>
    <p:sldId id="431" r:id="rId10"/>
    <p:sldId id="433" r:id="rId11"/>
    <p:sldId id="393" r:id="rId12"/>
    <p:sldId id="392" r:id="rId13"/>
    <p:sldId id="394" r:id="rId14"/>
    <p:sldId id="439" r:id="rId15"/>
    <p:sldId id="440" r:id="rId16"/>
    <p:sldId id="442" r:id="rId17"/>
    <p:sldId id="463" r:id="rId18"/>
    <p:sldId id="443" r:id="rId19"/>
    <p:sldId id="444" r:id="rId20"/>
    <p:sldId id="445" r:id="rId21"/>
    <p:sldId id="446" r:id="rId22"/>
    <p:sldId id="447" r:id="rId23"/>
    <p:sldId id="448" r:id="rId24"/>
    <p:sldId id="449" r:id="rId25"/>
    <p:sldId id="450" r:id="rId26"/>
    <p:sldId id="451" r:id="rId27"/>
    <p:sldId id="452" r:id="rId28"/>
    <p:sldId id="453" r:id="rId29"/>
    <p:sldId id="455" r:id="rId30"/>
    <p:sldId id="454" r:id="rId31"/>
    <p:sldId id="456" r:id="rId32"/>
    <p:sldId id="457" r:id="rId33"/>
    <p:sldId id="426" r:id="rId34"/>
    <p:sldId id="427" r:id="rId35"/>
    <p:sldId id="428" r:id="rId36"/>
    <p:sldId id="429" r:id="rId37"/>
    <p:sldId id="430" r:id="rId38"/>
    <p:sldId id="458" r:id="rId39"/>
    <p:sldId id="459" r:id="rId40"/>
    <p:sldId id="421" r:id="rId41"/>
    <p:sldId id="422" r:id="rId42"/>
    <p:sldId id="400" r:id="rId43"/>
    <p:sldId id="402" r:id="rId44"/>
    <p:sldId id="405" r:id="rId45"/>
    <p:sldId id="397" r:id="rId46"/>
    <p:sldId id="398" r:id="rId47"/>
    <p:sldId id="460" r:id="rId48"/>
    <p:sldId id="461" r:id="rId49"/>
    <p:sldId id="423" r:id="rId50"/>
    <p:sldId id="424" r:id="rId51"/>
    <p:sldId id="425" r:id="rId52"/>
    <p:sldId id="432" r:id="rId53"/>
    <p:sldId id="413" r:id="rId54"/>
    <p:sldId id="328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Relationship Id="rId9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image" Target="../media/image72.wmf"/><Relationship Id="rId7" Type="http://schemas.openxmlformats.org/officeDocument/2006/relationships/image" Target="../media/image76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6" Type="http://schemas.openxmlformats.org/officeDocument/2006/relationships/image" Target="../media/image75.w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3" Type="http://schemas.openxmlformats.org/officeDocument/2006/relationships/image" Target="../media/image87.wmf"/><Relationship Id="rId7" Type="http://schemas.openxmlformats.org/officeDocument/2006/relationships/image" Target="../media/image91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6" Type="http://schemas.openxmlformats.org/officeDocument/2006/relationships/image" Target="../media/image90.wmf"/><Relationship Id="rId5" Type="http://schemas.openxmlformats.org/officeDocument/2006/relationships/image" Target="../media/image89.wmf"/><Relationship Id="rId4" Type="http://schemas.openxmlformats.org/officeDocument/2006/relationships/image" Target="../media/image8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image" Target="../media/image127.wmf"/><Relationship Id="rId1" Type="http://schemas.openxmlformats.org/officeDocument/2006/relationships/image" Target="../media/image126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wmf"/><Relationship Id="rId1" Type="http://schemas.openxmlformats.org/officeDocument/2006/relationships/image" Target="../media/image1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A0740-BBD5-4836-B807-BB2BF147869F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948DB-D4F8-48B6-B3F8-C88B63D4EE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6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mtClean="0">
                <a:ea typeface="Microsoft YaHei" panose="020B0503020204020204" pitchFamily="34" charset="-122"/>
              </a:rPr>
              <a:t>11.05.17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95DF4C5-1CB1-4E5D-A2EC-4AC54CAF7E30}" type="slidenum">
              <a:rPr lang="ru-RU" altLang="ru-RU" smtClean="0"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ru-RU" altLang="ru-RU" smtClean="0">
              <a:ea typeface="Microsoft YaHei" panose="020B0503020204020204" pitchFamily="34" charset="-122"/>
            </a:endParaRPr>
          </a:p>
        </p:txBody>
      </p:sp>
      <p:sp>
        <p:nvSpPr>
          <p:cNvPr id="20484" name="Text Box 1"/>
          <p:cNvSpPr txBox="1">
            <a:spLocks noChangeArrowheads="1"/>
          </p:cNvSpPr>
          <p:nvPr/>
        </p:nvSpPr>
        <p:spPr bwMode="auto">
          <a:xfrm>
            <a:off x="5624513" y="0"/>
            <a:ext cx="43037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240" tIns="46440" rIns="93240" bIns="4644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ru-RU" altLang="ru-RU"/>
              <a:t>11.05.17</a:t>
            </a:r>
          </a:p>
        </p:txBody>
      </p:sp>
      <p:sp>
        <p:nvSpPr>
          <p:cNvPr id="20485" name="Text Box 2"/>
          <p:cNvSpPr txBox="1">
            <a:spLocks noChangeArrowheads="1"/>
          </p:cNvSpPr>
          <p:nvPr/>
        </p:nvSpPr>
        <p:spPr bwMode="auto">
          <a:xfrm>
            <a:off x="5624513" y="6457950"/>
            <a:ext cx="43037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2229E2D1-1DAF-43AF-9EFF-EA435ACCDE5A}" type="slidenum">
              <a:rPr lang="ru-RU" altLang="ru-RU"/>
              <a:pPr algn="r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ru-RU" altLang="ru-RU"/>
          </a:p>
        </p:txBody>
      </p:sp>
      <p:sp>
        <p:nvSpPr>
          <p:cNvPr id="2048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11175"/>
            <a:ext cx="3398837" cy="25479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22388" y="3227388"/>
            <a:ext cx="7283450" cy="3060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394799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E2F95-BB97-47C9-900B-FFD9E28B4ABD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820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mtClean="0">
                <a:ea typeface="Microsoft YaHei" panose="020B0503020204020204" pitchFamily="34" charset="-122"/>
              </a:rPr>
              <a:t>11.05.17</a:t>
            </a:r>
          </a:p>
        </p:txBody>
      </p:sp>
      <p:sp>
        <p:nvSpPr>
          <p:cNvPr id="15565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3F4C8D6-F71E-4150-80C0-ECB927452438}" type="slidenum">
              <a:rPr lang="ru-RU" altLang="ru-RU" smtClean="0"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ru-RU" altLang="ru-RU" smtClean="0">
              <a:ea typeface="Microsoft YaHei" panose="020B0503020204020204" pitchFamily="34" charset="-122"/>
            </a:endParaRPr>
          </a:p>
        </p:txBody>
      </p:sp>
      <p:sp>
        <p:nvSpPr>
          <p:cNvPr id="15565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11175"/>
            <a:ext cx="3398837" cy="25479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565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22388" y="3227388"/>
            <a:ext cx="7283450" cy="3060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556950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Arial" panose="020B0604020202020204" pitchFamily="34" charset="0"/>
            </a:endParaRPr>
          </a:p>
        </p:txBody>
      </p:sp>
      <p:sp>
        <p:nvSpPr>
          <p:cNvPr id="98308" name="Дата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60E6FC9-6680-4A5F-8D54-3083F6F8E19B}" type="datetime1">
              <a:rPr kumimoji="0" lang="ru-RU" sz="1200" b="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20.09.2020</a:t>
            </a:fld>
            <a:endParaRPr kumimoji="0" lang="ru-RU" sz="1200" b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8309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953602AF-612B-4942-BD98-0820A909084A}" type="slidenum">
              <a:rPr kumimoji="0" lang="ru-RU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</a:t>
            </a:fld>
            <a:endParaRPr kumimoji="0" 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012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Arial" panose="020B0604020202020204" pitchFamily="34" charset="0"/>
            </a:endParaRPr>
          </a:p>
        </p:txBody>
      </p:sp>
      <p:sp>
        <p:nvSpPr>
          <p:cNvPr id="98308" name="Дата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60E6FC9-6680-4A5F-8D54-3083F6F8E19B}" type="datetime1">
              <a:rPr kumimoji="0" lang="ru-RU" sz="1200" b="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20.09.2020</a:t>
            </a:fld>
            <a:endParaRPr kumimoji="0" lang="ru-RU" sz="1200" b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8309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953602AF-612B-4942-BD98-0820A909084A}" type="slidenum">
              <a:rPr kumimoji="0" lang="ru-RU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</a:t>
            </a:fld>
            <a:endParaRPr kumimoji="0" 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112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Arial" panose="020B0604020202020204" pitchFamily="34" charset="0"/>
            </a:endParaRPr>
          </a:p>
        </p:txBody>
      </p:sp>
      <p:sp>
        <p:nvSpPr>
          <p:cNvPr id="98308" name="Дата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60E6FC9-6680-4A5F-8D54-3083F6F8E19B}" type="datetime1">
              <a:rPr kumimoji="0" lang="ru-RU" sz="1200" b="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20.09.2020</a:t>
            </a:fld>
            <a:endParaRPr kumimoji="0" lang="ru-RU" sz="1200" b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8309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953602AF-612B-4942-BD98-0820A909084A}" type="slidenum">
              <a:rPr kumimoji="0" lang="ru-RU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</a:t>
            </a:fld>
            <a:endParaRPr kumimoji="0" 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136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mtClean="0">
                <a:ea typeface="Microsoft YaHei" panose="020B0503020204020204" pitchFamily="34" charset="-122"/>
              </a:rPr>
              <a:t>11.05.17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58D5CEB-A108-4E3C-8DA5-490193F503EF}" type="slidenum">
              <a:rPr lang="ru-RU" altLang="ru-RU" smtClean="0"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ru-RU" altLang="ru-RU" smtClean="0">
              <a:ea typeface="Microsoft YaHei" panose="020B0503020204020204" pitchFamily="34" charset="-122"/>
            </a:endParaRPr>
          </a:p>
        </p:txBody>
      </p:sp>
      <p:sp>
        <p:nvSpPr>
          <p:cNvPr id="2662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11175"/>
            <a:ext cx="3398837" cy="25479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22388" y="3227388"/>
            <a:ext cx="7283450" cy="3060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450484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mtClean="0">
                <a:ea typeface="Microsoft YaHei" panose="020B0503020204020204" pitchFamily="34" charset="-122"/>
              </a:rPr>
              <a:t>11.05.17</a:t>
            </a:r>
          </a:p>
        </p:txBody>
      </p:sp>
      <p:sp>
        <p:nvSpPr>
          <p:cNvPr id="3686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EEAC79-3496-4EB2-9381-CF26E781398D}" type="slidenum">
              <a:rPr lang="ru-RU" altLang="ru-RU" smtClean="0"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ru-RU" altLang="ru-RU" smtClean="0">
              <a:ea typeface="Microsoft YaHei" panose="020B0503020204020204" pitchFamily="34" charset="-122"/>
            </a:endParaRPr>
          </a:p>
        </p:txBody>
      </p:sp>
      <p:sp>
        <p:nvSpPr>
          <p:cNvPr id="3686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11175"/>
            <a:ext cx="3398837" cy="25479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22388" y="3227388"/>
            <a:ext cx="7283450" cy="3060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413955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mtClean="0">
                <a:ea typeface="Microsoft YaHei" panose="020B0503020204020204" pitchFamily="34" charset="-122"/>
              </a:rPr>
              <a:t>11.05.17</a:t>
            </a:r>
          </a:p>
        </p:txBody>
      </p:sp>
      <p:sp>
        <p:nvSpPr>
          <p:cNvPr id="4096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B34278E-DB6B-4F3D-AE39-B680C6387AB8}" type="slidenum">
              <a:rPr lang="ru-RU" altLang="ru-RU" smtClean="0"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ru-RU" altLang="ru-RU" smtClean="0">
              <a:ea typeface="Microsoft YaHei" panose="020B0503020204020204" pitchFamily="34" charset="-122"/>
            </a:endParaRPr>
          </a:p>
        </p:txBody>
      </p:sp>
      <p:sp>
        <p:nvSpPr>
          <p:cNvPr id="4096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11175"/>
            <a:ext cx="3398837" cy="25479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22388" y="3227388"/>
            <a:ext cx="7283450" cy="3060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36599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mtClean="0">
                <a:ea typeface="Microsoft YaHei" panose="020B0503020204020204" pitchFamily="34" charset="-122"/>
              </a:rPr>
              <a:t>11.05.17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C6C8579-9587-449D-8D85-A7549FF9B75B}" type="slidenum">
              <a:rPr lang="ru-RU" altLang="ru-RU" smtClean="0"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ru-RU" altLang="ru-RU" smtClean="0">
              <a:ea typeface="Microsoft YaHei" panose="020B0503020204020204" pitchFamily="34" charset="-122"/>
            </a:endParaRPr>
          </a:p>
        </p:txBody>
      </p:sp>
      <p:sp>
        <p:nvSpPr>
          <p:cNvPr id="4301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11175"/>
            <a:ext cx="3398837" cy="25479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22388" y="3227388"/>
            <a:ext cx="7283450" cy="3060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90164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mtClean="0">
                <a:ea typeface="Microsoft YaHei" panose="020B0503020204020204" pitchFamily="34" charset="-122"/>
              </a:rPr>
              <a:t>11.05.17</a:t>
            </a:r>
          </a:p>
        </p:txBody>
      </p:sp>
      <p:sp>
        <p:nvSpPr>
          <p:cNvPr id="3686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EEAC79-3496-4EB2-9381-CF26E781398D}" type="slidenum">
              <a:rPr lang="ru-RU" altLang="ru-RU" smtClean="0"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ru-RU" altLang="ru-RU" smtClean="0">
              <a:ea typeface="Microsoft YaHei" panose="020B0503020204020204" pitchFamily="34" charset="-122"/>
            </a:endParaRPr>
          </a:p>
        </p:txBody>
      </p:sp>
      <p:sp>
        <p:nvSpPr>
          <p:cNvPr id="3686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11175"/>
            <a:ext cx="3398837" cy="25479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22388" y="3227388"/>
            <a:ext cx="7283450" cy="3060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22472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CBAC-C7B0-45D9-9FE0-7BE29A5BE84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A4AC-E544-48EC-9C02-CF14BF06B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899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CBAC-C7B0-45D9-9FE0-7BE29A5BE84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A4AC-E544-48EC-9C02-CF14BF06B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520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CBAC-C7B0-45D9-9FE0-7BE29A5BE84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A4AC-E544-48EC-9C02-CF14BF06B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190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4160" y="310243"/>
            <a:ext cx="60960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303276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882640" y="1981200"/>
            <a:ext cx="3032760" cy="20410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882640" y="4054929"/>
            <a:ext cx="3032760" cy="20410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15CDA2-E07D-46AB-B12A-6A5074FF6986}" type="slidenum">
              <a:rPr lang="ru-RU"/>
              <a:pPr/>
              <a:t>‹#›</a:t>
            </a:fld>
            <a:endParaRPr lang="ru-RU" sz="1360" b="0"/>
          </a:p>
        </p:txBody>
      </p:sp>
    </p:spTree>
    <p:extLst>
      <p:ext uri="{BB962C8B-B14F-4D97-AF65-F5344CB8AC3E}">
        <p14:creationId xmlns:p14="http://schemas.microsoft.com/office/powerpoint/2010/main" val="2569509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CBAC-C7B0-45D9-9FE0-7BE29A5BE84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A4AC-E544-48EC-9C02-CF14BF06B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051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CBAC-C7B0-45D9-9FE0-7BE29A5BE84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A4AC-E544-48EC-9C02-CF14BF06B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695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CBAC-C7B0-45D9-9FE0-7BE29A5BE84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A4AC-E544-48EC-9C02-CF14BF06B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815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CBAC-C7B0-45D9-9FE0-7BE29A5BE84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A4AC-E544-48EC-9C02-CF14BF06B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737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CBAC-C7B0-45D9-9FE0-7BE29A5BE84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A4AC-E544-48EC-9C02-CF14BF06B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548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CBAC-C7B0-45D9-9FE0-7BE29A5BE84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A4AC-E544-48EC-9C02-CF14BF06B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129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CBAC-C7B0-45D9-9FE0-7BE29A5BE84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A4AC-E544-48EC-9C02-CF14BF06B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815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CBAC-C7B0-45D9-9FE0-7BE29A5BE84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CA4AC-E544-48EC-9C02-CF14BF06B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025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4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5CBAC-C7B0-45D9-9FE0-7BE29A5BE84B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CA4AC-E544-48EC-9C02-CF14BF06B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65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27.wmf"/><Relationship Id="rId3" Type="http://schemas.openxmlformats.org/officeDocument/2006/relationships/oleObject" Target="../embeddings/oleObject1.bin"/><Relationship Id="rId21" Type="http://schemas.openxmlformats.org/officeDocument/2006/relationships/image" Target="../media/image29.tiff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4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wmf"/><Relationship Id="rId20" Type="http://schemas.openxmlformats.org/officeDocument/2006/relationships/image" Target="../media/image28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23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20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74.wmf"/><Relationship Id="rId18" Type="http://schemas.openxmlformats.org/officeDocument/2006/relationships/oleObject" Target="../embeddings/oleObject18.bin"/><Relationship Id="rId3" Type="http://schemas.openxmlformats.org/officeDocument/2006/relationships/image" Target="../media/image78.jpeg"/><Relationship Id="rId7" Type="http://schemas.openxmlformats.org/officeDocument/2006/relationships/image" Target="../media/image71.w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7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7.bin"/><Relationship Id="rId20" Type="http://schemas.openxmlformats.org/officeDocument/2006/relationships/image" Target="../media/image79.jpe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73.wmf"/><Relationship Id="rId5" Type="http://schemas.openxmlformats.org/officeDocument/2006/relationships/image" Target="../media/image70.wmf"/><Relationship Id="rId15" Type="http://schemas.openxmlformats.org/officeDocument/2006/relationships/image" Target="../media/image75.wmf"/><Relationship Id="rId10" Type="http://schemas.openxmlformats.org/officeDocument/2006/relationships/oleObject" Target="../embeddings/oleObject14.bin"/><Relationship Id="rId19" Type="http://schemas.openxmlformats.org/officeDocument/2006/relationships/image" Target="../media/image77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72.wmf"/><Relationship Id="rId14" Type="http://schemas.openxmlformats.org/officeDocument/2006/relationships/oleObject" Target="../embeddings/oleObject1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gif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92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89.wmf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91.wmf"/><Relationship Id="rId20" Type="http://schemas.openxmlformats.org/officeDocument/2006/relationships/image" Target="../media/image94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86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88.wmf"/><Relationship Id="rId19" Type="http://schemas.openxmlformats.org/officeDocument/2006/relationships/image" Target="../media/image93.jpeg"/><Relationship Id="rId4" Type="http://schemas.openxmlformats.org/officeDocument/2006/relationships/image" Target="../media/image85.wmf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90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image" Target="../media/image118.jpeg"/><Relationship Id="rId7" Type="http://schemas.openxmlformats.org/officeDocument/2006/relationships/image" Target="../media/image117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116.wmf"/><Relationship Id="rId4" Type="http://schemas.openxmlformats.org/officeDocument/2006/relationships/oleObject" Target="../embeddings/oleObject27.bin"/><Relationship Id="rId9" Type="http://schemas.openxmlformats.org/officeDocument/2006/relationships/oleObject" Target="../embeddings/oleObject30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1.jpg"/><Relationship Id="rId5" Type="http://schemas.openxmlformats.org/officeDocument/2006/relationships/image" Target="../media/image120.jpg"/><Relationship Id="rId4" Type="http://schemas.openxmlformats.org/officeDocument/2006/relationships/image" Target="../media/image119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wmf"/><Relationship Id="rId13" Type="http://schemas.openxmlformats.org/officeDocument/2006/relationships/oleObject" Target="../embeddings/oleObject39.bin"/><Relationship Id="rId18" Type="http://schemas.openxmlformats.org/officeDocument/2006/relationships/oleObject" Target="../embeddings/oleObject44.bin"/><Relationship Id="rId26" Type="http://schemas.openxmlformats.org/officeDocument/2006/relationships/oleObject" Target="../embeddings/oleObject52.bin"/><Relationship Id="rId39" Type="http://schemas.openxmlformats.org/officeDocument/2006/relationships/oleObject" Target="../embeddings/oleObject65.bin"/><Relationship Id="rId3" Type="http://schemas.openxmlformats.org/officeDocument/2006/relationships/oleObject" Target="../embeddings/oleObject32.bin"/><Relationship Id="rId21" Type="http://schemas.openxmlformats.org/officeDocument/2006/relationships/oleObject" Target="../embeddings/oleObject47.bin"/><Relationship Id="rId34" Type="http://schemas.openxmlformats.org/officeDocument/2006/relationships/oleObject" Target="../embeddings/oleObject60.bin"/><Relationship Id="rId42" Type="http://schemas.openxmlformats.org/officeDocument/2006/relationships/image" Target="../media/image130.wmf"/><Relationship Id="rId7" Type="http://schemas.openxmlformats.org/officeDocument/2006/relationships/oleObject" Target="../embeddings/oleObject34.bin"/><Relationship Id="rId12" Type="http://schemas.openxmlformats.org/officeDocument/2006/relationships/oleObject" Target="../embeddings/oleObject38.bin"/><Relationship Id="rId17" Type="http://schemas.openxmlformats.org/officeDocument/2006/relationships/oleObject" Target="../embeddings/oleObject43.bin"/><Relationship Id="rId25" Type="http://schemas.openxmlformats.org/officeDocument/2006/relationships/oleObject" Target="../embeddings/oleObject51.bin"/><Relationship Id="rId33" Type="http://schemas.openxmlformats.org/officeDocument/2006/relationships/oleObject" Target="../embeddings/oleObject59.bin"/><Relationship Id="rId38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2.bin"/><Relationship Id="rId20" Type="http://schemas.openxmlformats.org/officeDocument/2006/relationships/oleObject" Target="../embeddings/oleObject46.bin"/><Relationship Id="rId29" Type="http://schemas.openxmlformats.org/officeDocument/2006/relationships/oleObject" Target="../embeddings/oleObject55.bin"/><Relationship Id="rId41" Type="http://schemas.openxmlformats.org/officeDocument/2006/relationships/image" Target="../media/image129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7.wmf"/><Relationship Id="rId11" Type="http://schemas.openxmlformats.org/officeDocument/2006/relationships/oleObject" Target="../embeddings/oleObject37.bin"/><Relationship Id="rId24" Type="http://schemas.openxmlformats.org/officeDocument/2006/relationships/oleObject" Target="../embeddings/oleObject50.bin"/><Relationship Id="rId32" Type="http://schemas.openxmlformats.org/officeDocument/2006/relationships/oleObject" Target="../embeddings/oleObject58.bin"/><Relationship Id="rId37" Type="http://schemas.openxmlformats.org/officeDocument/2006/relationships/oleObject" Target="../embeddings/oleObject63.bin"/><Relationship Id="rId40" Type="http://schemas.openxmlformats.org/officeDocument/2006/relationships/oleObject" Target="../embeddings/oleObject66.bin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41.bin"/><Relationship Id="rId23" Type="http://schemas.openxmlformats.org/officeDocument/2006/relationships/oleObject" Target="../embeddings/oleObject49.bin"/><Relationship Id="rId28" Type="http://schemas.openxmlformats.org/officeDocument/2006/relationships/oleObject" Target="../embeddings/oleObject54.bin"/><Relationship Id="rId36" Type="http://schemas.openxmlformats.org/officeDocument/2006/relationships/oleObject" Target="../embeddings/oleObject62.bin"/><Relationship Id="rId10" Type="http://schemas.openxmlformats.org/officeDocument/2006/relationships/oleObject" Target="../embeddings/oleObject36.bin"/><Relationship Id="rId19" Type="http://schemas.openxmlformats.org/officeDocument/2006/relationships/oleObject" Target="../embeddings/oleObject45.bin"/><Relationship Id="rId31" Type="http://schemas.openxmlformats.org/officeDocument/2006/relationships/oleObject" Target="../embeddings/oleObject57.bin"/><Relationship Id="rId4" Type="http://schemas.openxmlformats.org/officeDocument/2006/relationships/image" Target="../media/image126.wmf"/><Relationship Id="rId9" Type="http://schemas.openxmlformats.org/officeDocument/2006/relationships/oleObject" Target="../embeddings/oleObject35.bin"/><Relationship Id="rId14" Type="http://schemas.openxmlformats.org/officeDocument/2006/relationships/oleObject" Target="../embeddings/oleObject40.bin"/><Relationship Id="rId22" Type="http://schemas.openxmlformats.org/officeDocument/2006/relationships/oleObject" Target="../embeddings/oleObject48.bin"/><Relationship Id="rId27" Type="http://schemas.openxmlformats.org/officeDocument/2006/relationships/oleObject" Target="../embeddings/oleObject53.bin"/><Relationship Id="rId30" Type="http://schemas.openxmlformats.org/officeDocument/2006/relationships/oleObject" Target="../embeddings/oleObject56.bin"/><Relationship Id="rId35" Type="http://schemas.openxmlformats.org/officeDocument/2006/relationships/oleObject" Target="../embeddings/oleObject61.bin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75.bin"/><Relationship Id="rId18" Type="http://schemas.openxmlformats.org/officeDocument/2006/relationships/oleObject" Target="../embeddings/oleObject80.bin"/><Relationship Id="rId26" Type="http://schemas.openxmlformats.org/officeDocument/2006/relationships/oleObject" Target="../embeddings/oleObject88.bin"/><Relationship Id="rId39" Type="http://schemas.openxmlformats.org/officeDocument/2006/relationships/oleObject" Target="../embeddings/oleObject101.bin"/><Relationship Id="rId21" Type="http://schemas.openxmlformats.org/officeDocument/2006/relationships/oleObject" Target="../embeddings/oleObject83.bin"/><Relationship Id="rId34" Type="http://schemas.openxmlformats.org/officeDocument/2006/relationships/oleObject" Target="../embeddings/oleObject96.bin"/><Relationship Id="rId42" Type="http://schemas.openxmlformats.org/officeDocument/2006/relationships/oleObject" Target="../embeddings/oleObject104.bin"/><Relationship Id="rId47" Type="http://schemas.openxmlformats.org/officeDocument/2006/relationships/oleObject" Target="../embeddings/oleObject109.bin"/><Relationship Id="rId50" Type="http://schemas.openxmlformats.org/officeDocument/2006/relationships/oleObject" Target="../embeddings/oleObject112.bin"/><Relationship Id="rId55" Type="http://schemas.openxmlformats.org/officeDocument/2006/relationships/oleObject" Target="../embeddings/oleObject117.bin"/><Relationship Id="rId63" Type="http://schemas.openxmlformats.org/officeDocument/2006/relationships/oleObject" Target="../embeddings/oleObject125.bin"/><Relationship Id="rId68" Type="http://schemas.openxmlformats.org/officeDocument/2006/relationships/oleObject" Target="../embeddings/oleObject130.bin"/><Relationship Id="rId7" Type="http://schemas.openxmlformats.org/officeDocument/2006/relationships/oleObject" Target="../embeddings/oleObject69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8.bin"/><Relationship Id="rId29" Type="http://schemas.openxmlformats.org/officeDocument/2006/relationships/oleObject" Target="../embeddings/oleObject91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7.wmf"/><Relationship Id="rId11" Type="http://schemas.openxmlformats.org/officeDocument/2006/relationships/oleObject" Target="../embeddings/oleObject73.bin"/><Relationship Id="rId24" Type="http://schemas.openxmlformats.org/officeDocument/2006/relationships/oleObject" Target="../embeddings/oleObject86.bin"/><Relationship Id="rId32" Type="http://schemas.openxmlformats.org/officeDocument/2006/relationships/oleObject" Target="../embeddings/oleObject94.bin"/><Relationship Id="rId37" Type="http://schemas.openxmlformats.org/officeDocument/2006/relationships/oleObject" Target="../embeddings/oleObject99.bin"/><Relationship Id="rId40" Type="http://schemas.openxmlformats.org/officeDocument/2006/relationships/oleObject" Target="../embeddings/oleObject102.bin"/><Relationship Id="rId45" Type="http://schemas.openxmlformats.org/officeDocument/2006/relationships/oleObject" Target="../embeddings/oleObject107.bin"/><Relationship Id="rId53" Type="http://schemas.openxmlformats.org/officeDocument/2006/relationships/oleObject" Target="../embeddings/oleObject115.bin"/><Relationship Id="rId58" Type="http://schemas.openxmlformats.org/officeDocument/2006/relationships/oleObject" Target="../embeddings/oleObject120.bin"/><Relationship Id="rId66" Type="http://schemas.openxmlformats.org/officeDocument/2006/relationships/oleObject" Target="../embeddings/oleObject128.bin"/><Relationship Id="rId5" Type="http://schemas.openxmlformats.org/officeDocument/2006/relationships/oleObject" Target="../embeddings/oleObject68.bin"/><Relationship Id="rId15" Type="http://schemas.openxmlformats.org/officeDocument/2006/relationships/oleObject" Target="../embeddings/oleObject77.bin"/><Relationship Id="rId23" Type="http://schemas.openxmlformats.org/officeDocument/2006/relationships/oleObject" Target="../embeddings/oleObject85.bin"/><Relationship Id="rId28" Type="http://schemas.openxmlformats.org/officeDocument/2006/relationships/oleObject" Target="../embeddings/oleObject90.bin"/><Relationship Id="rId36" Type="http://schemas.openxmlformats.org/officeDocument/2006/relationships/oleObject" Target="../embeddings/oleObject98.bin"/><Relationship Id="rId49" Type="http://schemas.openxmlformats.org/officeDocument/2006/relationships/oleObject" Target="../embeddings/oleObject111.bin"/><Relationship Id="rId57" Type="http://schemas.openxmlformats.org/officeDocument/2006/relationships/oleObject" Target="../embeddings/oleObject119.bin"/><Relationship Id="rId61" Type="http://schemas.openxmlformats.org/officeDocument/2006/relationships/oleObject" Target="../embeddings/oleObject123.bin"/><Relationship Id="rId10" Type="http://schemas.openxmlformats.org/officeDocument/2006/relationships/oleObject" Target="../embeddings/oleObject72.bin"/><Relationship Id="rId19" Type="http://schemas.openxmlformats.org/officeDocument/2006/relationships/oleObject" Target="../embeddings/oleObject81.bin"/><Relationship Id="rId31" Type="http://schemas.openxmlformats.org/officeDocument/2006/relationships/oleObject" Target="../embeddings/oleObject93.bin"/><Relationship Id="rId44" Type="http://schemas.openxmlformats.org/officeDocument/2006/relationships/oleObject" Target="../embeddings/oleObject106.bin"/><Relationship Id="rId52" Type="http://schemas.openxmlformats.org/officeDocument/2006/relationships/oleObject" Target="../embeddings/oleObject114.bin"/><Relationship Id="rId60" Type="http://schemas.openxmlformats.org/officeDocument/2006/relationships/oleObject" Target="../embeddings/oleObject122.bin"/><Relationship Id="rId65" Type="http://schemas.openxmlformats.org/officeDocument/2006/relationships/oleObject" Target="../embeddings/oleObject127.bin"/><Relationship Id="rId4" Type="http://schemas.openxmlformats.org/officeDocument/2006/relationships/image" Target="../media/image128.wmf"/><Relationship Id="rId9" Type="http://schemas.openxmlformats.org/officeDocument/2006/relationships/oleObject" Target="../embeddings/oleObject71.bin"/><Relationship Id="rId14" Type="http://schemas.openxmlformats.org/officeDocument/2006/relationships/oleObject" Target="../embeddings/oleObject76.bin"/><Relationship Id="rId22" Type="http://schemas.openxmlformats.org/officeDocument/2006/relationships/oleObject" Target="../embeddings/oleObject84.bin"/><Relationship Id="rId27" Type="http://schemas.openxmlformats.org/officeDocument/2006/relationships/oleObject" Target="../embeddings/oleObject89.bin"/><Relationship Id="rId30" Type="http://schemas.openxmlformats.org/officeDocument/2006/relationships/oleObject" Target="../embeddings/oleObject92.bin"/><Relationship Id="rId35" Type="http://schemas.openxmlformats.org/officeDocument/2006/relationships/oleObject" Target="../embeddings/oleObject97.bin"/><Relationship Id="rId43" Type="http://schemas.openxmlformats.org/officeDocument/2006/relationships/oleObject" Target="../embeddings/oleObject105.bin"/><Relationship Id="rId48" Type="http://schemas.openxmlformats.org/officeDocument/2006/relationships/oleObject" Target="../embeddings/oleObject110.bin"/><Relationship Id="rId56" Type="http://schemas.openxmlformats.org/officeDocument/2006/relationships/oleObject" Target="../embeddings/oleObject118.bin"/><Relationship Id="rId64" Type="http://schemas.openxmlformats.org/officeDocument/2006/relationships/oleObject" Target="../embeddings/oleObject126.bin"/><Relationship Id="rId8" Type="http://schemas.openxmlformats.org/officeDocument/2006/relationships/oleObject" Target="../embeddings/oleObject70.bin"/><Relationship Id="rId51" Type="http://schemas.openxmlformats.org/officeDocument/2006/relationships/oleObject" Target="../embeddings/oleObject113.bin"/><Relationship Id="rId3" Type="http://schemas.openxmlformats.org/officeDocument/2006/relationships/oleObject" Target="../embeddings/oleObject67.bin"/><Relationship Id="rId12" Type="http://schemas.openxmlformats.org/officeDocument/2006/relationships/oleObject" Target="../embeddings/oleObject74.bin"/><Relationship Id="rId17" Type="http://schemas.openxmlformats.org/officeDocument/2006/relationships/oleObject" Target="../embeddings/oleObject79.bin"/><Relationship Id="rId25" Type="http://schemas.openxmlformats.org/officeDocument/2006/relationships/oleObject" Target="../embeddings/oleObject87.bin"/><Relationship Id="rId33" Type="http://schemas.openxmlformats.org/officeDocument/2006/relationships/oleObject" Target="../embeddings/oleObject95.bin"/><Relationship Id="rId38" Type="http://schemas.openxmlformats.org/officeDocument/2006/relationships/oleObject" Target="../embeddings/oleObject100.bin"/><Relationship Id="rId46" Type="http://schemas.openxmlformats.org/officeDocument/2006/relationships/oleObject" Target="../embeddings/oleObject108.bin"/><Relationship Id="rId59" Type="http://schemas.openxmlformats.org/officeDocument/2006/relationships/oleObject" Target="../embeddings/oleObject121.bin"/><Relationship Id="rId67" Type="http://schemas.openxmlformats.org/officeDocument/2006/relationships/oleObject" Target="../embeddings/oleObject129.bin"/><Relationship Id="rId20" Type="http://schemas.openxmlformats.org/officeDocument/2006/relationships/oleObject" Target="../embeddings/oleObject82.bin"/><Relationship Id="rId41" Type="http://schemas.openxmlformats.org/officeDocument/2006/relationships/oleObject" Target="../embeddings/oleObject103.bin"/><Relationship Id="rId54" Type="http://schemas.openxmlformats.org/officeDocument/2006/relationships/oleObject" Target="../embeddings/oleObject116.bin"/><Relationship Id="rId62" Type="http://schemas.openxmlformats.org/officeDocument/2006/relationships/oleObject" Target="../embeddings/oleObject124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606381" y="1557239"/>
            <a:ext cx="8077200" cy="80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424" tIns="44712" rIns="89424" bIns="44712"/>
          <a:lstStyle>
            <a:lvl1pPr>
              <a:spcBef>
                <a:spcPts val="21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87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7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7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Долгих Г.И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1120140" y="4800600"/>
            <a:ext cx="2590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360"/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81482" y="190551"/>
            <a:ext cx="8998037" cy="92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424" tIns="44712" rIns="89424" bIns="44712" anchor="b"/>
          <a:lstStyle>
            <a:lvl1pPr>
              <a:spcBef>
                <a:spcPts val="21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87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7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7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</a:rPr>
              <a:t>ГЛОБАЛЬНАЯ СИСТЕМА МОНИТОРИНГА </a:t>
            </a:r>
          </a:p>
          <a:p>
            <a:pPr algn="ctr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</a:rPr>
              <a:t>КАТАСТРОФИЧЕСКИХ ПРИРОДНЫХ ЯВЛЕНИЙ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  <p:pic>
        <p:nvPicPr>
          <p:cNvPr id="1946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7687"/>
            <a:ext cx="9143999" cy="4367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3843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48590" indent="-5715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22860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32004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41148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50292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59436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68580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77724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95BC24D9-3A40-4997-9672-B178CC7D6D97}" type="slidenum">
              <a:rPr kumimoji="0" lang="ru-RU" sz="1560">
                <a:solidFill>
                  <a:schemeClr val="folHlink"/>
                </a:solidFill>
              </a:rPr>
              <a:pPr/>
              <a:t>10</a:t>
            </a:fld>
            <a:endParaRPr kumimoji="0" lang="ru-RU" sz="1360" b="0">
              <a:solidFill>
                <a:schemeClr val="folHlink"/>
              </a:solidFill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371475" y="462280"/>
            <a:ext cx="8259763" cy="86423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</a:t>
            </a:r>
            <a:r>
              <a:rPr lang="ru-RU" sz="1920" dirty="0"/>
              <a:t/>
            </a:r>
            <a:br>
              <a:rPr lang="ru-RU" sz="1920" dirty="0"/>
            </a:br>
            <a:r>
              <a:rPr lang="ru-RU" sz="1600" dirty="0"/>
              <a:t>(полигон м. Свободный, Сахалин)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28725"/>
            <a:ext cx="7920673" cy="4548505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ru-RU" altLang="ko-KR" sz="1560" b="1" dirty="0">
                <a:solidFill>
                  <a:srgbClr val="FF3300"/>
                </a:solidFill>
              </a:rPr>
              <a:t>	</a:t>
            </a:r>
            <a:endParaRPr lang="ru-RU" sz="1080" b="1" dirty="0">
              <a:solidFill>
                <a:schemeClr val="bg2"/>
              </a:solidFill>
            </a:endParaRPr>
          </a:p>
        </p:txBody>
      </p:sp>
      <p:sp>
        <p:nvSpPr>
          <p:cNvPr id="37893" name="Rectangle 12"/>
          <p:cNvSpPr>
            <a:spLocks noChangeArrowheads="1"/>
          </p:cNvSpPr>
          <p:nvPr/>
        </p:nvSpPr>
        <p:spPr bwMode="auto">
          <a:xfrm>
            <a:off x="0" y="2684874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1920"/>
          </a:p>
        </p:txBody>
      </p:sp>
      <p:sp>
        <p:nvSpPr>
          <p:cNvPr id="37894" name="Rectangle 15"/>
          <p:cNvSpPr>
            <a:spLocks noChangeArrowheads="1"/>
          </p:cNvSpPr>
          <p:nvPr/>
        </p:nvSpPr>
        <p:spPr bwMode="auto">
          <a:xfrm>
            <a:off x="371475" y="3286125"/>
            <a:ext cx="109998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960">
                <a:solidFill>
                  <a:srgbClr val="003399"/>
                </a:solidFill>
              </a:rPr>
              <a:t>м. Свободный </a:t>
            </a:r>
          </a:p>
          <a:p>
            <a:pPr eaLnBrk="1" hangingPunct="1"/>
            <a:r>
              <a:rPr lang="ru-RU" sz="960">
                <a:solidFill>
                  <a:srgbClr val="003399"/>
                </a:solidFill>
              </a:rPr>
              <a:t>о. Сахалин</a:t>
            </a:r>
            <a:endParaRPr lang="ru-RU" sz="1920">
              <a:solidFill>
                <a:srgbClr val="003399"/>
              </a:solidFill>
            </a:endParaRPr>
          </a:p>
        </p:txBody>
      </p:sp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385" y="2121240"/>
            <a:ext cx="6600825" cy="42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4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/>
          <p:cNvSpPr txBox="1">
            <a:spLocks noChangeArrowheads="1"/>
          </p:cNvSpPr>
          <p:nvPr/>
        </p:nvSpPr>
        <p:spPr bwMode="auto">
          <a:xfrm>
            <a:off x="193675" y="517525"/>
            <a:ext cx="87058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424" tIns="44712" rIns="89424" bIns="44712" anchor="ctr"/>
          <a:lstStyle>
            <a:lvl1pPr>
              <a:spcBef>
                <a:spcPts val="21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87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7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7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altLang="ru-RU" sz="20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400" dirty="0" smtClean="0">
                <a:solidFill>
                  <a:schemeClr val="tx1"/>
                </a:solidFill>
                <a:cs typeface="Arial" panose="020B0604020202020204" pitchFamily="34" charset="0"/>
              </a:rPr>
              <a:t>(Рабочий диапазон частот от 0 (условно) до 1000 Гц,</a:t>
            </a:r>
          </a:p>
          <a:p>
            <a:pPr algn="ctr"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4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400" dirty="0" smtClean="0">
                <a:solidFill>
                  <a:schemeClr val="tx1"/>
                </a:solidFill>
                <a:cs typeface="Arial" panose="020B0604020202020204" pitchFamily="34" charset="0"/>
              </a:rPr>
              <a:t>точность измерения вариаций атмосферного давления 1 мПа)</a:t>
            </a:r>
            <a:endParaRPr lang="ru-RU" altLang="ru-RU" sz="14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58" y="2003108"/>
            <a:ext cx="3038792" cy="252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5925820" y="4768215"/>
            <a:ext cx="1753168" cy="18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8000" tIns="9360" rIns="18000" bIns="9360">
            <a:spAutoFit/>
          </a:bodyPr>
          <a:lstStyle>
            <a:lvl1pPr>
              <a:spcBef>
                <a:spcPts val="21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7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7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7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SzPct val="50000"/>
              <a:buFontTx/>
              <a:buNone/>
            </a:pPr>
            <a:r>
              <a:rPr lang="ru-RU" altLang="ru-RU" sz="1080">
                <a:solidFill>
                  <a:srgbClr val="003399"/>
                </a:solidFill>
              </a:rPr>
              <a:t>GPS-</a:t>
            </a:r>
            <a:r>
              <a:rPr lang="en-US" altLang="ru-RU" sz="1080">
                <a:solidFill>
                  <a:srgbClr val="003399"/>
                </a:solidFill>
              </a:rPr>
              <a:t>receiver</a:t>
            </a:r>
            <a:r>
              <a:rPr lang="ru-RU" altLang="ru-RU" sz="1080">
                <a:solidFill>
                  <a:srgbClr val="003399"/>
                </a:solidFill>
              </a:rPr>
              <a:t> Trimble 5700 </a:t>
            </a:r>
          </a:p>
        </p:txBody>
      </p:sp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1619567" y="4725035"/>
            <a:ext cx="1360432" cy="18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8000" tIns="9360" rIns="18000" bIns="9360">
            <a:spAutoFit/>
          </a:bodyPr>
          <a:lstStyle>
            <a:lvl1pPr>
              <a:spcBef>
                <a:spcPts val="21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7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7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7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SzPct val="50000"/>
              <a:buFontTx/>
              <a:buNone/>
            </a:pPr>
            <a:r>
              <a:rPr lang="en-US" altLang="ru-RU" sz="1080">
                <a:solidFill>
                  <a:srgbClr val="003399"/>
                </a:solidFill>
              </a:rPr>
              <a:t>Laser nanobarograph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" y="2003108"/>
            <a:ext cx="4853138" cy="252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474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"/>
          <p:cNvSpPr txBox="1">
            <a:spLocks noChangeArrowheads="1"/>
          </p:cNvSpPr>
          <p:nvPr/>
        </p:nvSpPr>
        <p:spPr bwMode="auto">
          <a:xfrm>
            <a:off x="76200" y="6131560"/>
            <a:ext cx="533400" cy="42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848" tIns="44424" rIns="88848" bIns="44424"/>
          <a:lstStyle>
            <a:lvl1pPr>
              <a:spcBef>
                <a:spcPts val="21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7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7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7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SzPct val="50000"/>
              <a:buFontTx/>
              <a:buNone/>
            </a:pPr>
            <a:fld id="{EABBD93D-18E2-4B0A-AA5F-3F77FC7C3BA9}" type="slidenum">
              <a:rPr lang="ru-RU" altLang="ru-RU" sz="1560"/>
              <a:pPr algn="ctr">
                <a:spcBef>
                  <a:spcPct val="0"/>
                </a:spcBef>
                <a:buClrTx/>
                <a:buSzPct val="50000"/>
                <a:buFontTx/>
                <a:buNone/>
              </a:pPr>
              <a:t>12</a:t>
            </a:fld>
            <a:endParaRPr lang="ru-RU" altLang="ru-RU" sz="1560"/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237173" y="519748"/>
            <a:ext cx="8842375" cy="82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424" tIns="44712" rIns="89424" bIns="44712" anchor="ctr"/>
          <a:lstStyle>
            <a:lvl1pPr>
              <a:spcBef>
                <a:spcPts val="21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87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7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7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237173" y="1369695"/>
            <a:ext cx="8842375" cy="525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424" tIns="44712" rIns="89424" bIns="44712"/>
          <a:lstStyle>
            <a:lvl1pPr marL="1665288" indent="-1663700">
              <a:spcBef>
                <a:spcPts val="21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65288" algn="l"/>
                <a:tab pos="4440238" algn="l"/>
                <a:tab pos="888365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87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65288" algn="l"/>
                <a:tab pos="4440238" algn="l"/>
                <a:tab pos="888365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7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65288" algn="l"/>
                <a:tab pos="4440238" algn="l"/>
                <a:tab pos="888365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7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65288" algn="l"/>
                <a:tab pos="4440238" algn="l"/>
                <a:tab pos="888365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65288" algn="l"/>
                <a:tab pos="4440238" algn="l"/>
                <a:tab pos="888365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65288" algn="l"/>
                <a:tab pos="4440238" algn="l"/>
                <a:tab pos="888365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65288" algn="l"/>
                <a:tab pos="4440238" algn="l"/>
                <a:tab pos="888365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65288" algn="l"/>
                <a:tab pos="4440238" algn="l"/>
                <a:tab pos="888365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65288" algn="l"/>
                <a:tab pos="4440238" algn="l"/>
                <a:tab pos="888365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390"/>
              </a:spcBef>
              <a:buClrTx/>
              <a:buSzPct val="50000"/>
            </a:pPr>
            <a:r>
              <a:rPr lang="ru-RU" altLang="ru-RU" sz="1560">
                <a:solidFill>
                  <a:srgbClr val="FF3300"/>
                </a:solidFill>
              </a:rPr>
              <a:t>	</a:t>
            </a:r>
          </a:p>
        </p:txBody>
      </p:sp>
      <p:sp>
        <p:nvSpPr>
          <p:cNvPr id="41989" name="Rectangle 4"/>
          <p:cNvSpPr>
            <a:spLocks noChangeArrowheads="1"/>
          </p:cNvSpPr>
          <p:nvPr/>
        </p:nvSpPr>
        <p:spPr bwMode="auto">
          <a:xfrm>
            <a:off x="0" y="2878773"/>
            <a:ext cx="9144000" cy="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360"/>
          </a:p>
        </p:txBody>
      </p:sp>
      <p:pic>
        <p:nvPicPr>
          <p:cNvPr id="4199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8" y="2863850"/>
            <a:ext cx="2818765" cy="375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1" name="Rectangle 6"/>
          <p:cNvSpPr>
            <a:spLocks noChangeArrowheads="1"/>
          </p:cNvSpPr>
          <p:nvPr/>
        </p:nvSpPr>
        <p:spPr bwMode="auto">
          <a:xfrm>
            <a:off x="172721" y="1520574"/>
            <a:ext cx="4915327" cy="57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8000" tIns="9360" rIns="18000" bIns="9360">
            <a:spAutoFit/>
          </a:bodyPr>
          <a:lstStyle>
            <a:lvl1pPr>
              <a:spcBef>
                <a:spcPts val="21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</a:tabLst>
              <a:defRPr sz="87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</a:tabLst>
              <a:defRPr sz="7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</a:tabLst>
              <a:defRPr sz="7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</a:tabLst>
              <a:defRPr sz="6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0"/>
              </a:spcBef>
              <a:buClrTx/>
              <a:buSzPct val="50000"/>
              <a:buFontTx/>
              <a:buNone/>
            </a:pPr>
            <a:r>
              <a:rPr lang="ru-RU" altLang="ru-RU" sz="1080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Рабочий диапазон частот от 0 (условно) до 10000 Гц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ClrTx/>
              <a:buSzPct val="50000"/>
              <a:buFontTx/>
              <a:buNone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измеряемого давления 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 МПа до 1 </a:t>
            </a:r>
            <a:r>
              <a:rPr lang="ru-RU" alt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мкПа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alt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Tx/>
              <a:buSzPct val="50000"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Точность измерения изменения уровня водной поверхности 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0.1 </a:t>
            </a:r>
            <a:r>
              <a:rPr lang="ru-RU" alt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нм</a:t>
            </a:r>
            <a:r>
              <a:rPr lang="en-US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92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623" y="4042093"/>
            <a:ext cx="1944052" cy="259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98" y="2282825"/>
            <a:ext cx="2920047" cy="172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4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855" y="2780983"/>
            <a:ext cx="2557145" cy="375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7310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/>
          <p:cNvSpPr txBox="1">
            <a:spLocks noChangeArrowheads="1"/>
          </p:cNvSpPr>
          <p:nvPr/>
        </p:nvSpPr>
        <p:spPr bwMode="auto">
          <a:xfrm>
            <a:off x="76200" y="6131560"/>
            <a:ext cx="533400" cy="42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848" tIns="44424" rIns="88848" bIns="44424"/>
          <a:lstStyle>
            <a:lvl1pPr>
              <a:spcBef>
                <a:spcPts val="21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7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7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7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SzPct val="50000"/>
              <a:buFontTx/>
              <a:buNone/>
            </a:pPr>
            <a:fld id="{EDDC4EDB-B4FA-4CB5-B6B1-9DCFD2739B9D}" type="slidenum">
              <a:rPr lang="ru-RU" altLang="ru-RU" sz="1560"/>
              <a:pPr algn="ctr">
                <a:spcBef>
                  <a:spcPct val="0"/>
                </a:spcBef>
                <a:buClrTx/>
                <a:buSzPct val="50000"/>
                <a:buFontTx/>
                <a:buNone/>
              </a:pPr>
              <a:t>13</a:t>
            </a:fld>
            <a:endParaRPr lang="ru-RU" altLang="ru-RU" sz="1560"/>
          </a:p>
        </p:txBody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418591" y="0"/>
            <a:ext cx="841819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424" tIns="44712" rIns="89424" bIns="44712" anchor="ctr"/>
          <a:lstStyle>
            <a:lvl1pPr>
              <a:spcBef>
                <a:spcPts val="21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87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7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7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en-US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20" y="917938"/>
            <a:ext cx="7810413" cy="50609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96074" y="6021754"/>
            <a:ext cx="7740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52.5-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метровый лазерный </a:t>
            </a:r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деформограф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– 17.5-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метровый лазерный </a:t>
            </a:r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деформограф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2707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92365" y="332566"/>
            <a:ext cx="8519160" cy="55226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r>
              <a:rPr lang="ru-RU" sz="1920" dirty="0"/>
              <a:t/>
            </a:r>
            <a:br>
              <a:rPr lang="ru-RU" sz="1920" dirty="0"/>
            </a:br>
            <a:endParaRPr lang="ru-RU" sz="1920" dirty="0"/>
          </a:p>
        </p:txBody>
      </p:sp>
      <p:sp>
        <p:nvSpPr>
          <p:cNvPr id="31748" name="Rectangle 14"/>
          <p:cNvSpPr>
            <a:spLocks noChangeArrowheads="1"/>
          </p:cNvSpPr>
          <p:nvPr/>
        </p:nvSpPr>
        <p:spPr bwMode="auto">
          <a:xfrm>
            <a:off x="0" y="2806476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1920" b="0"/>
          </a:p>
        </p:txBody>
      </p:sp>
      <p:sp>
        <p:nvSpPr>
          <p:cNvPr id="31749" name="Rectangle 15"/>
          <p:cNvSpPr>
            <a:spLocks noChangeArrowheads="1"/>
          </p:cNvSpPr>
          <p:nvPr/>
        </p:nvSpPr>
        <p:spPr bwMode="auto">
          <a:xfrm>
            <a:off x="0" y="3246531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1920" b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995239" y="155719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701473"/>
              </p:ext>
            </p:extLst>
          </p:nvPr>
        </p:nvGraphicFramePr>
        <p:xfrm>
          <a:off x="5995239" y="1394079"/>
          <a:ext cx="2152542" cy="435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0" name="Уравнение" r:id="rId3" imgW="1002865" imgH="203112" progId="Equation.3">
                  <p:embed/>
                </p:oleObj>
              </mc:Choice>
              <mc:Fallback>
                <p:oleObj name="Уравнение" r:id="rId3" imgW="1002865" imgH="203112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5239" y="1394079"/>
                        <a:ext cx="2152542" cy="4359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147781" y="1578708"/>
            <a:ext cx="752379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Дж </a:t>
            </a:r>
            <a:r>
              <a:rPr kumimoji="0" lang="ru-RU" altLang="ko-KR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979484"/>
              </p:ext>
            </p:extLst>
          </p:nvPr>
        </p:nvGraphicFramePr>
        <p:xfrm>
          <a:off x="5995240" y="2214472"/>
          <a:ext cx="1673046" cy="431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1" name="Уравнение" r:id="rId5" imgW="787058" imgH="203112" progId="Equation.3">
                  <p:embed/>
                </p:oleObj>
              </mc:Choice>
              <mc:Fallback>
                <p:oleObj name="Уравнение" r:id="rId5" imgW="787058" imgH="203112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5240" y="2214472"/>
                        <a:ext cx="1673046" cy="4317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2499509" y="526925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6597679"/>
              </p:ext>
            </p:extLst>
          </p:nvPr>
        </p:nvGraphicFramePr>
        <p:xfrm>
          <a:off x="7071510" y="3150146"/>
          <a:ext cx="1969632" cy="404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2" name="Уравнение" r:id="rId7" imgW="990170" imgH="203112" progId="Equation.3">
                  <p:embed/>
                </p:oleObj>
              </mc:Choice>
              <mc:Fallback>
                <p:oleObj name="Уравнение" r:id="rId7" imgW="990170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1510" y="3150146"/>
                        <a:ext cx="1969632" cy="4040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7660584"/>
              </p:ext>
            </p:extLst>
          </p:nvPr>
        </p:nvGraphicFramePr>
        <p:xfrm>
          <a:off x="4908853" y="3187186"/>
          <a:ext cx="1989888" cy="403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3" name="Уравнение" r:id="rId9" imgW="1002865" imgH="203112" progId="Equation.3">
                  <p:embed/>
                </p:oleObj>
              </mc:Choice>
              <mc:Fallback>
                <p:oleObj name="Уравнение" r:id="rId9" imgW="1002865" imgH="203112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8853" y="3187186"/>
                        <a:ext cx="1989888" cy="4030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832263"/>
              </p:ext>
            </p:extLst>
          </p:nvPr>
        </p:nvGraphicFramePr>
        <p:xfrm>
          <a:off x="7071509" y="3829616"/>
          <a:ext cx="1890273" cy="432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4" name="Уравнение" r:id="rId11" imgW="1054100" imgH="241300" progId="Equation.3">
                  <p:embed/>
                </p:oleObj>
              </mc:Choice>
              <mc:Fallback>
                <p:oleObj name="Уравнение" r:id="rId11" imgW="1054100" imgH="2413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1509" y="3829616"/>
                        <a:ext cx="1890273" cy="4327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3302619"/>
              </p:ext>
            </p:extLst>
          </p:nvPr>
        </p:nvGraphicFramePr>
        <p:xfrm>
          <a:off x="4984133" y="3862466"/>
          <a:ext cx="1914607" cy="454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5" name="Уравнение" r:id="rId13" imgW="1016000" imgH="241300" progId="Equation.3">
                  <p:embed/>
                </p:oleObj>
              </mc:Choice>
              <mc:Fallback>
                <p:oleObj name="Уравнение" r:id="rId13" imgW="1016000" imgH="2413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4133" y="3862466"/>
                        <a:ext cx="1914607" cy="4547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2311161"/>
              </p:ext>
            </p:extLst>
          </p:nvPr>
        </p:nvGraphicFramePr>
        <p:xfrm>
          <a:off x="4872449" y="4328767"/>
          <a:ext cx="4027711" cy="409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6" name="Уравнение" r:id="rId15" imgW="2247900" imgH="228600" progId="Equation.3">
                  <p:embed/>
                </p:oleObj>
              </mc:Choice>
              <mc:Fallback>
                <p:oleObj name="Уравнение" r:id="rId15" imgW="2247900" imgH="228600" progId="Equation.3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2449" y="4328767"/>
                        <a:ext cx="4027711" cy="4095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497489"/>
              </p:ext>
            </p:extLst>
          </p:nvPr>
        </p:nvGraphicFramePr>
        <p:xfrm>
          <a:off x="4896202" y="4833451"/>
          <a:ext cx="3980204" cy="429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7" name="Уравнение" r:id="rId17" imgW="2120900" imgH="228600" progId="Equation.3">
                  <p:embed/>
                </p:oleObj>
              </mc:Choice>
              <mc:Fallback>
                <p:oleObj name="Уравнение" r:id="rId17" imgW="2120900" imgH="228600" progId="Equation.3">
                  <p:embed/>
                  <p:pic>
                    <p:nvPicPr>
                      <p:cNvPr id="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6202" y="4833451"/>
                        <a:ext cx="3980204" cy="4290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4378103"/>
              </p:ext>
            </p:extLst>
          </p:nvPr>
        </p:nvGraphicFramePr>
        <p:xfrm>
          <a:off x="4908853" y="5342048"/>
          <a:ext cx="2140042" cy="320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8" name="Уравнение" r:id="rId19" imgW="1358310" imgH="203112" progId="Equation.3">
                  <p:embed/>
                </p:oleObj>
              </mc:Choice>
              <mc:Fallback>
                <p:oleObj name="Уравнение" r:id="rId19" imgW="1358310" imgH="203112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8853" y="5342048"/>
                        <a:ext cx="2140042" cy="3200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213509" y="471142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ea typeface="Batang"/>
              </a:rPr>
              <a:t>Характерное поведение потенциальной энергии </a:t>
            </a:r>
            <a:r>
              <a:rPr lang="ru-RU" sz="1600" dirty="0">
                <a:latin typeface="Times New Roman" panose="02020603050405020304" pitchFamily="18" charset="0"/>
                <a:ea typeface="Batang"/>
              </a:rPr>
              <a:t>упругого тела, подвергающегося все большей и большей </a:t>
            </a:r>
            <a:r>
              <a:rPr lang="ru-RU" sz="1600" dirty="0" smtClean="0">
                <a:latin typeface="Times New Roman" panose="02020603050405020304" pitchFamily="18" charset="0"/>
                <a:ea typeface="Batang"/>
              </a:rPr>
              <a:t>нагрузке.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29686" y="5754348"/>
            <a:ext cx="8646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Batang"/>
              </a:rPr>
              <a:t>На участке №1 деформационное состояние среды подчиняется закону Гука. На участке №2 потенциальная энергия деформации тела в единицу времени возрастает медленнее и изменяется нелинейно. На участке №3 потенциальная энергия деформации тела уменьшается нелинейно до момента разрушения этого тела (в физике землетрясений – до момента возникновения землетрясения, т.е. до момента его основного толчка). </a:t>
            </a:r>
            <a:endParaRPr lang="ru-RU" sz="1400" dirty="0">
              <a:effectLst/>
              <a:latin typeface="Times New Roman" panose="02020603050405020304" pitchFamily="18" charset="0"/>
              <a:ea typeface="Batang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0" y="1328279"/>
            <a:ext cx="4135801" cy="28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9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955" y="845863"/>
            <a:ext cx="7899480" cy="419819"/>
          </a:xfrm>
        </p:spPr>
        <p:txBody>
          <a:bodyPr>
            <a:noAutofit/>
          </a:bodyPr>
          <a:lstStyle/>
          <a:p>
            <a:pPr algn="ctr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Автогенерационные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процессы системы «атмосфера-земная кора»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85" y="1265681"/>
            <a:ext cx="9091342" cy="24940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581"/>
            <a:ext cx="9063957" cy="29465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7403" y="205488"/>
            <a:ext cx="74645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778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528" y="819429"/>
            <a:ext cx="8555525" cy="429949"/>
          </a:xfrm>
        </p:spPr>
        <p:txBody>
          <a:bodyPr>
            <a:noAutofit/>
          </a:bodyPr>
          <a:lstStyle/>
          <a:p>
            <a:pPr algn="ctr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Автогенерационные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процессы системы «атмосфера-земная кора»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65" y="4848219"/>
            <a:ext cx="6281914" cy="20415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65" y="3023007"/>
            <a:ext cx="6316936" cy="17790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6527" y="151527"/>
            <a:ext cx="85555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65" y="1321805"/>
            <a:ext cx="6316936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4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6527" y="151527"/>
            <a:ext cx="85555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711" y="873877"/>
            <a:ext cx="5342398" cy="607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Номер слайда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48590" indent="-57150"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228600" indent="-45720"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320040" indent="-45720"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411480" indent="-45720"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50292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59436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68580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77724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D7E6484-9653-4C8B-B381-1163D3D5E65E}" type="slidenum">
              <a:rPr kumimoji="0" lang="ru-RU" sz="1560">
                <a:solidFill>
                  <a:schemeClr val="folHlink"/>
                </a:solidFill>
              </a:rPr>
              <a:pPr/>
              <a:t>18</a:t>
            </a:fld>
            <a:endParaRPr kumimoji="0" lang="ru-RU" sz="1360">
              <a:solidFill>
                <a:schemeClr val="folHlink"/>
              </a:solidFill>
            </a:endParaRPr>
          </a:p>
        </p:txBody>
      </p:sp>
      <p:sp>
        <p:nvSpPr>
          <p:cNvPr id="2052" name="Rectangle 8"/>
          <p:cNvSpPr>
            <a:spLocks noGrp="1" noChangeArrowheads="1"/>
          </p:cNvSpPr>
          <p:nvPr>
            <p:ph type="title"/>
          </p:nvPr>
        </p:nvSpPr>
        <p:spPr>
          <a:xfrm>
            <a:off x="435282" y="322329"/>
            <a:ext cx="8074974" cy="6330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50" name="Object 18"/>
          <p:cNvGraphicFramePr>
            <a:graphicFrameLocks noGrp="1" noChangeAspect="1"/>
          </p:cNvGraphicFramePr>
          <p:nvPr>
            <p:ph sz="half" idx="1"/>
          </p:nvPr>
        </p:nvGraphicFramePr>
        <p:xfrm>
          <a:off x="2819400" y="2481580"/>
          <a:ext cx="3032760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9" name="Диаграмма" r:id="rId3" imgW="17688179" imgH="17688029" progId="MSGraph.Chart.8">
                  <p:embed followColorScheme="full"/>
                </p:oleObj>
              </mc:Choice>
              <mc:Fallback>
                <p:oleObj name="Диаграмма" r:id="rId3" imgW="17688179" imgH="1768802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481580"/>
                        <a:ext cx="3032760" cy="601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Rectangle 23"/>
          <p:cNvSpPr>
            <a:spLocks noChangeArrowheads="1"/>
          </p:cNvSpPr>
          <p:nvPr/>
        </p:nvSpPr>
        <p:spPr bwMode="auto">
          <a:xfrm>
            <a:off x="0" y="2892201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1920"/>
          </a:p>
        </p:txBody>
      </p:sp>
      <p:pic>
        <p:nvPicPr>
          <p:cNvPr id="2054" name="Picture 22" descr="Рис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2236535"/>
            <a:ext cx="5948045" cy="20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Rectangle 24"/>
          <p:cNvSpPr>
            <a:spLocks noChangeArrowheads="1"/>
          </p:cNvSpPr>
          <p:nvPr/>
        </p:nvSpPr>
        <p:spPr bwMode="auto">
          <a:xfrm>
            <a:off x="0" y="3345901"/>
            <a:ext cx="184731" cy="16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48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6" name="Picture 21" descr="Рис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668" y="4451986"/>
            <a:ext cx="5947727" cy="208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45213" y="93592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Запись 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52.5-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метрового лазерного деформографа;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отфильтрованная запись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52.5-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метрового лазерного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деформографа в полосе широкополосного сейсмографа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19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48590" indent="-5715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22860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32004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41148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50292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59436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68580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77724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505EFA29-BD3B-4066-A55B-DF916E96767D}" type="slidenum">
              <a:rPr kumimoji="0" lang="ru-RU" sz="1560">
                <a:solidFill>
                  <a:schemeClr val="folHlink"/>
                </a:solidFill>
              </a:rPr>
              <a:pPr/>
              <a:t>19</a:t>
            </a:fld>
            <a:endParaRPr kumimoji="0" lang="ru-RU" sz="1360" b="0">
              <a:solidFill>
                <a:schemeClr val="folHlink"/>
              </a:solidFill>
            </a:endParaRP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>
          <a:xfrm>
            <a:off x="481965" y="548640"/>
            <a:ext cx="8180070" cy="9451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altLang="ru-RU" sz="1800" b="1" dirty="0">
                <a:cs typeface="Arial" panose="020B0604020202020204" pitchFamily="34" charset="0"/>
              </a:rPr>
              <a:t/>
            </a:r>
            <a:br>
              <a:rPr lang="ru-RU" altLang="ru-RU" sz="1800" b="1" dirty="0">
                <a:cs typeface="Arial" panose="020B0604020202020204" pitchFamily="34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Спектрограмма и запись широкополосного сейсмографа Японской станции)</a:t>
            </a:r>
          </a:p>
        </p:txBody>
      </p:sp>
      <p:pic>
        <p:nvPicPr>
          <p:cNvPr id="67588" name="Picture 5" descr="ABU_BHN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4285" y="1545609"/>
            <a:ext cx="5175867" cy="5175867"/>
          </a:xfrm>
          <a:noFill/>
        </p:spPr>
      </p:pic>
    </p:spTree>
    <p:extLst>
      <p:ext uri="{BB962C8B-B14F-4D97-AF65-F5344CB8AC3E}">
        <p14:creationId xmlns:p14="http://schemas.microsoft.com/office/powerpoint/2010/main" val="42338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14730" y="518160"/>
            <a:ext cx="7885430" cy="106680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2060"/>
            <a:ext cx="9144000" cy="493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0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Номер слайда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48590" indent="-57150"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228600" indent="-45720"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320040" indent="-45720"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411480" indent="-45720"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50292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59436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68580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77724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D7E6484-9653-4C8B-B381-1163D3D5E65E}" type="slidenum">
              <a:rPr kumimoji="0" lang="ru-RU" sz="1560">
                <a:solidFill>
                  <a:schemeClr val="folHlink"/>
                </a:solidFill>
              </a:rPr>
              <a:pPr/>
              <a:t>20</a:t>
            </a:fld>
            <a:endParaRPr kumimoji="0" lang="ru-RU" sz="1360">
              <a:solidFill>
                <a:schemeClr val="folHlink"/>
              </a:solidFill>
            </a:endParaRPr>
          </a:p>
        </p:txBody>
      </p:sp>
      <p:sp>
        <p:nvSpPr>
          <p:cNvPr id="2052" name="Rectangle 8"/>
          <p:cNvSpPr>
            <a:spLocks noGrp="1" noChangeArrowheads="1"/>
          </p:cNvSpPr>
          <p:nvPr>
            <p:ph type="title"/>
          </p:nvPr>
        </p:nvSpPr>
        <p:spPr>
          <a:xfrm>
            <a:off x="500279" y="561315"/>
            <a:ext cx="8074974" cy="4571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Землетрясения сентябрь 2004 года Хонсю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Rectangle 23"/>
          <p:cNvSpPr>
            <a:spLocks noChangeArrowheads="1"/>
          </p:cNvSpPr>
          <p:nvPr/>
        </p:nvSpPr>
        <p:spPr bwMode="auto">
          <a:xfrm>
            <a:off x="0" y="2892201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1920"/>
          </a:p>
        </p:txBody>
      </p:sp>
      <p:sp>
        <p:nvSpPr>
          <p:cNvPr id="2055" name="Rectangle 24"/>
          <p:cNvSpPr>
            <a:spLocks noChangeArrowheads="1"/>
          </p:cNvSpPr>
          <p:nvPr/>
        </p:nvSpPr>
        <p:spPr bwMode="auto">
          <a:xfrm>
            <a:off x="0" y="3345901"/>
            <a:ext cx="184731" cy="16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48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Рисунок 9" descr="Рис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9" y="1198357"/>
            <a:ext cx="8397655" cy="5265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834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Номер слайда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48590" indent="-57150"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228600" indent="-45720"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320040" indent="-45720"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411480" indent="-45720"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50292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59436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68580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77724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D7E6484-9653-4C8B-B381-1163D3D5E65E}" type="slidenum">
              <a:rPr kumimoji="0" lang="ru-RU" sz="1560">
                <a:solidFill>
                  <a:schemeClr val="folHlink"/>
                </a:solidFill>
              </a:rPr>
              <a:pPr/>
              <a:t>21</a:t>
            </a:fld>
            <a:endParaRPr kumimoji="0" lang="ru-RU" sz="1360">
              <a:solidFill>
                <a:schemeClr val="folHlink"/>
              </a:solidFill>
            </a:endParaRPr>
          </a:p>
        </p:txBody>
      </p:sp>
      <p:sp>
        <p:nvSpPr>
          <p:cNvPr id="2052" name="Rectangle 8"/>
          <p:cNvSpPr>
            <a:spLocks noGrp="1" noChangeArrowheads="1"/>
          </p:cNvSpPr>
          <p:nvPr>
            <p:ph type="title"/>
          </p:nvPr>
        </p:nvSpPr>
        <p:spPr>
          <a:xfrm>
            <a:off x="435283" y="172706"/>
            <a:ext cx="8074974" cy="7794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Записи 52.5-метрового лазерного деформографа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Rectangle 23"/>
          <p:cNvSpPr>
            <a:spLocks noChangeArrowheads="1"/>
          </p:cNvSpPr>
          <p:nvPr/>
        </p:nvSpPr>
        <p:spPr bwMode="auto">
          <a:xfrm>
            <a:off x="0" y="2892201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1920"/>
          </a:p>
        </p:txBody>
      </p:sp>
      <p:sp>
        <p:nvSpPr>
          <p:cNvPr id="2055" name="Rectangle 24"/>
          <p:cNvSpPr>
            <a:spLocks noChangeArrowheads="1"/>
          </p:cNvSpPr>
          <p:nvPr/>
        </p:nvSpPr>
        <p:spPr bwMode="auto">
          <a:xfrm>
            <a:off x="0" y="3345901"/>
            <a:ext cx="184731" cy="16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48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38" y="1168620"/>
            <a:ext cx="7677338" cy="568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5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Номер слайда 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48590" indent="-5715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22860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32004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41148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50292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59436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68580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77724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53913D35-C54D-42A3-A870-1DCBAA531CC5}" type="slidenum">
              <a:rPr kumimoji="0" lang="ru-RU" sz="1560">
                <a:solidFill>
                  <a:schemeClr val="folHlink"/>
                </a:solidFill>
              </a:rPr>
              <a:pPr/>
              <a:t>22</a:t>
            </a:fld>
            <a:endParaRPr kumimoji="0" lang="ru-RU" sz="1360" b="0">
              <a:solidFill>
                <a:schemeClr val="folHlink"/>
              </a:solidFill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640398" y="518160"/>
            <a:ext cx="8259762" cy="128333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40" dirty="0" smtClean="0"/>
              <a:t>(</a:t>
            </a:r>
            <a:r>
              <a:rPr lang="ru-RU" altLang="ko-KR" sz="1440" dirty="0"/>
              <a:t>Общие закономерности возникновения опасных </a:t>
            </a:r>
            <a:r>
              <a:rPr lang="ru-RU" altLang="ko-KR" sz="1440" dirty="0" err="1"/>
              <a:t>гидросферных</a:t>
            </a:r>
            <a:r>
              <a:rPr lang="ru-RU" altLang="ko-KR" sz="1440" dirty="0"/>
              <a:t> и литосферных явлений)</a:t>
            </a:r>
            <a:br>
              <a:rPr lang="ru-RU" altLang="ko-KR" sz="1440" dirty="0"/>
            </a:br>
            <a:r>
              <a:rPr lang="ru-RU" altLang="ko-KR" sz="1440" dirty="0"/>
              <a:t/>
            </a:r>
            <a:br>
              <a:rPr lang="ru-RU" altLang="ko-KR" sz="1440" dirty="0"/>
            </a:br>
            <a:endParaRPr lang="ru-RU" sz="1440" dirty="0"/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69290" y="1355090"/>
            <a:ext cx="7920673" cy="456311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ru-RU" altLang="ko-KR" sz="1560" b="1" dirty="0">
                <a:solidFill>
                  <a:srgbClr val="FF3300"/>
                </a:solidFill>
              </a:rPr>
              <a:t>	</a:t>
            </a:r>
            <a:r>
              <a:rPr lang="ru-RU" sz="1200" b="1" dirty="0">
                <a:solidFill>
                  <a:srgbClr val="003399"/>
                </a:solidFill>
              </a:rPr>
              <a:t>По ранее полученным экспериментальным данным 52,5-метрового лазерного деформографа проведена классификация цунамигенных и не цунамигенных землетрясений. Установлено, что на записях лазерного деформографа </a:t>
            </a:r>
            <a:r>
              <a:rPr lang="ru-RU" sz="1200" b="1" dirty="0" err="1">
                <a:solidFill>
                  <a:srgbClr val="003399"/>
                </a:solidFill>
              </a:rPr>
              <a:t>цунамигенные</a:t>
            </a:r>
            <a:r>
              <a:rPr lang="ru-RU" sz="1200" b="1" dirty="0">
                <a:solidFill>
                  <a:srgbClr val="003399"/>
                </a:solidFill>
              </a:rPr>
              <a:t> землетрясения  характеризуются наличием «скачка деформации», обусловленного смещением дна моря в эпицентре землетрясения, которое и приводит к образованию цунами.</a:t>
            </a:r>
          </a:p>
          <a:p>
            <a:pPr>
              <a:buFont typeface="Monotype Sorts" pitchFamily="2" charset="2"/>
              <a:buNone/>
            </a:pPr>
            <a:endParaRPr lang="ru-RU" sz="1200" b="1" dirty="0">
              <a:solidFill>
                <a:srgbClr val="003399"/>
              </a:solidFill>
            </a:endParaRPr>
          </a:p>
          <a:p>
            <a:pPr>
              <a:buFont typeface="Monotype Sorts" pitchFamily="2" charset="2"/>
              <a:buNone/>
            </a:pPr>
            <a:endParaRPr lang="ru-RU" sz="1080" b="1" dirty="0"/>
          </a:p>
          <a:p>
            <a:pPr>
              <a:buFont typeface="Monotype Sorts" pitchFamily="2" charset="2"/>
              <a:buNone/>
            </a:pPr>
            <a:endParaRPr lang="ru-RU" sz="1080" b="1" dirty="0"/>
          </a:p>
          <a:p>
            <a:pPr>
              <a:buFont typeface="Monotype Sorts" pitchFamily="2" charset="2"/>
              <a:buNone/>
            </a:pPr>
            <a:endParaRPr lang="ru-RU" sz="1080" b="1" dirty="0"/>
          </a:p>
        </p:txBody>
      </p:sp>
      <p:pic>
        <p:nvPicPr>
          <p:cNvPr id="68613" name="Picture 4" descr="Рис1_Цунами_2004_дек_график_кус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8785"/>
            <a:ext cx="4413568" cy="148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5" descr="Рис3_6_сентября_2004_график_кус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540" y="2974975"/>
            <a:ext cx="426307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6" descr="070802_133036_236татарский пролив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4667568"/>
            <a:ext cx="4400550" cy="153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7" descr="070802_133036_236татарский проли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5495"/>
            <a:ext cx="449326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81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14730" y="518160"/>
            <a:ext cx="7885430" cy="7794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40" dirty="0" smtClean="0"/>
              <a:t>(</a:t>
            </a:r>
            <a:r>
              <a:rPr lang="ru-RU" sz="1440" dirty="0" err="1"/>
              <a:t>Цунамигенное</a:t>
            </a:r>
            <a:r>
              <a:rPr lang="ru-RU" sz="1440" dirty="0"/>
              <a:t> землетрясение 11 марта 2011 г., записи берегового лазерного деформографа)</a:t>
            </a:r>
          </a:p>
        </p:txBody>
      </p:sp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0" y="2892201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1920"/>
          </a:p>
        </p:txBody>
      </p:sp>
      <p:sp>
        <p:nvSpPr>
          <p:cNvPr id="69636" name="Rectangle 5"/>
          <p:cNvSpPr>
            <a:spLocks noChangeArrowheads="1"/>
          </p:cNvSpPr>
          <p:nvPr/>
        </p:nvSpPr>
        <p:spPr bwMode="auto">
          <a:xfrm>
            <a:off x="0" y="3345901"/>
            <a:ext cx="184731" cy="16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48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9637" name="Picture 6" descr="Земл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" y="1738381"/>
            <a:ext cx="4118928" cy="143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8" descr="Земл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3321239"/>
            <a:ext cx="4205287" cy="146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10" descr="Земл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5048070"/>
            <a:ext cx="423418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11" descr="Земл_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80" y="1790314"/>
            <a:ext cx="4061142" cy="141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12" descr="Preobrajenie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80" y="5108396"/>
            <a:ext cx="4061143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2" name="Rectangle 13"/>
          <p:cNvSpPr>
            <a:spLocks noChangeArrowheads="1"/>
          </p:cNvSpPr>
          <p:nvPr/>
        </p:nvSpPr>
        <p:spPr bwMode="auto">
          <a:xfrm>
            <a:off x="4912360" y="3775475"/>
            <a:ext cx="3610928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080" dirty="0">
                <a:solidFill>
                  <a:srgbClr val="003399"/>
                </a:solidFill>
              </a:rPr>
              <a:t>Записи лазерного деформографа (четыре первые) и регистратора уровня моря в Преображении </a:t>
            </a:r>
          </a:p>
          <a:p>
            <a:pPr eaLnBrk="1" hangingPunct="1">
              <a:spcBef>
                <a:spcPct val="50000"/>
              </a:spcBef>
            </a:pPr>
            <a:r>
              <a:rPr lang="ru-RU" sz="108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871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Номер слайда 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48590" indent="-5715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22860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32004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41148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50292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59436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68580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77724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2B689649-9D93-4D61-9E0E-29BC74C611B5}" type="slidenum">
              <a:rPr kumimoji="0" lang="ru-RU" sz="1560">
                <a:solidFill>
                  <a:schemeClr val="folHlink"/>
                </a:solidFill>
              </a:rPr>
              <a:pPr/>
              <a:t>24</a:t>
            </a:fld>
            <a:endParaRPr kumimoji="0" lang="ru-RU" sz="1360" b="0">
              <a:solidFill>
                <a:schemeClr val="folHlink"/>
              </a:solidFill>
            </a:endParaRP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640398" y="518160"/>
            <a:ext cx="8259762" cy="8226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40" dirty="0" smtClean="0"/>
              <a:t>(Собственные </a:t>
            </a:r>
            <a:r>
              <a:rPr lang="ru-RU" sz="1440" dirty="0"/>
              <a:t>колебания бухты Витязь, запись и спектр записи лазерного измерителя вариаций давления гидросферы, запись  и спектр записи лазерного деформографа)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505" y="1355090"/>
            <a:ext cx="7920673" cy="4548505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ru-RU" altLang="ko-KR" sz="1560" b="1">
                <a:solidFill>
                  <a:srgbClr val="FF3300"/>
                </a:solidFill>
              </a:rPr>
              <a:t>	</a:t>
            </a:r>
            <a:endParaRPr lang="ru-RU" sz="1080" b="1">
              <a:solidFill>
                <a:schemeClr val="bg2"/>
              </a:solidFill>
            </a:endParaRPr>
          </a:p>
        </p:txBody>
      </p:sp>
      <p:pic>
        <p:nvPicPr>
          <p:cNvPr id="70661" name="Picture 2" descr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20" y="1628775"/>
            <a:ext cx="3150805" cy="321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3" descr="00002_00046_Z_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073" y="1793559"/>
            <a:ext cx="3386867" cy="266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4" descr="рис_запись_возмущ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20" y="5030889"/>
            <a:ext cx="4057828" cy="140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5" descr="Рис_68мин16с_16мин33с_2уср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707" y="4663632"/>
            <a:ext cx="2706961" cy="187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5" name="Прямоугольник 13"/>
          <p:cNvSpPr>
            <a:spLocks noChangeArrowheads="1"/>
          </p:cNvSpPr>
          <p:nvPr/>
        </p:nvSpPr>
        <p:spPr bwMode="auto">
          <a:xfrm>
            <a:off x="3556465" y="2739991"/>
            <a:ext cx="1624163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1920" dirty="0"/>
              <a:t>17 мин 28 с.</a:t>
            </a:r>
          </a:p>
        </p:txBody>
      </p:sp>
      <p:sp>
        <p:nvSpPr>
          <p:cNvPr id="70666" name="Прямоугольник 14"/>
          <p:cNvSpPr>
            <a:spLocks noChangeArrowheads="1"/>
          </p:cNvSpPr>
          <p:nvPr/>
        </p:nvSpPr>
        <p:spPr bwMode="auto">
          <a:xfrm>
            <a:off x="4348723" y="5347624"/>
            <a:ext cx="1555234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1920" dirty="0"/>
              <a:t>16 мин 33 с</a:t>
            </a:r>
          </a:p>
        </p:txBody>
      </p:sp>
    </p:spTree>
    <p:extLst>
      <p:ext uri="{BB962C8B-B14F-4D97-AF65-F5344CB8AC3E}">
        <p14:creationId xmlns:p14="http://schemas.microsoft.com/office/powerpoint/2010/main" val="316279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2499" y="3055635"/>
            <a:ext cx="1605699" cy="792088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Микросейсмы «голоса моря»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D:\olya\Рукописи в редакции\Geophysical Research letters\Fig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45" y="837447"/>
            <a:ext cx="6853473" cy="602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52260" y="146313"/>
            <a:ext cx="78584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499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0570" y="795222"/>
            <a:ext cx="2846024" cy="792088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Микросейсмы «голоса моря»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D:\olya\Рукописи в редакции\Geophysical Research letters\Fig_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291" y="1490727"/>
            <a:ext cx="4313709" cy="519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olya\Рукописи в редакции\Geophysical Research letters\Fig_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3070" y="1409246"/>
            <a:ext cx="4200808" cy="519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43620" y="56558"/>
            <a:ext cx="85102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071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4005" y="702359"/>
            <a:ext cx="3580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Тайфун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Болавен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08.2012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725" y="3330905"/>
            <a:ext cx="4780916" cy="3331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96" y="871636"/>
            <a:ext cx="2629535" cy="2522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95" y="3952649"/>
            <a:ext cx="2527936" cy="23725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700298" y="6325221"/>
            <a:ext cx="1794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Диаграмма направленности по данным сейсмографа</a:t>
            </a:r>
            <a:endParaRPr lang="ru-RU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835574" y="3409227"/>
            <a:ext cx="1794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Диаграмма направленности по данным </a:t>
            </a:r>
            <a:r>
              <a:rPr lang="ru-RU" sz="1000" dirty="0" err="1" smtClean="0"/>
              <a:t>деформографов</a:t>
            </a:r>
            <a:endParaRPr lang="ru-RU" sz="1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891" y="1178910"/>
            <a:ext cx="4676775" cy="16287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26325" y="2807685"/>
            <a:ext cx="405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Динамическая спектрограмма 52,5-метрового лазерного </a:t>
            </a:r>
            <a:r>
              <a:rPr lang="ru-RU" sz="1400" dirty="0" err="1" smtClean="0"/>
              <a:t>деформографа</a:t>
            </a:r>
            <a:r>
              <a:rPr lang="ru-RU" sz="1400" dirty="0" smtClean="0"/>
              <a:t> С-Ю</a:t>
            </a:r>
            <a:endParaRPr lang="ru-RU" sz="1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33795" y="-20916"/>
            <a:ext cx="82217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732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40786" y="1426087"/>
            <a:ext cx="3950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Тайфун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Санба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09.2012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05" y="2994801"/>
            <a:ext cx="3318933" cy="3282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01" y="2953582"/>
            <a:ext cx="5083599" cy="3738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17" y="780977"/>
            <a:ext cx="4676775" cy="16287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4346" y="2430362"/>
            <a:ext cx="405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Динамическая спектрограмма 52,5-метрового лазерного </a:t>
            </a:r>
            <a:r>
              <a:rPr lang="ru-RU" sz="1400" dirty="0" err="1" smtClean="0"/>
              <a:t>деформографа</a:t>
            </a:r>
            <a:r>
              <a:rPr lang="ru-RU" sz="1400" dirty="0" smtClean="0"/>
              <a:t> С-Ю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191370" y="6277660"/>
            <a:ext cx="1794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Диаграмма направленности по данным </a:t>
            </a:r>
            <a:r>
              <a:rPr lang="ru-RU" sz="1000" dirty="0" err="1" smtClean="0"/>
              <a:t>деформографов</a:t>
            </a:r>
            <a:endParaRPr lang="ru-RU" sz="1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34831" y="57702"/>
            <a:ext cx="70119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886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45" y="591079"/>
            <a:ext cx="4676775" cy="162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17" y="2789766"/>
            <a:ext cx="4676775" cy="16287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8065" y="2283682"/>
            <a:ext cx="405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Динамическая спектрограмма 52,5-метрового лазерного </a:t>
            </a:r>
            <a:r>
              <a:rPr lang="ru-RU" sz="1400" dirty="0" err="1" smtClean="0"/>
              <a:t>деформографа</a:t>
            </a:r>
            <a:r>
              <a:rPr lang="ru-RU" sz="1400" dirty="0" smtClean="0"/>
              <a:t> С-Ю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98499" y="4418541"/>
            <a:ext cx="405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Динамическая спектрограмма 17,5-метрового лазерного </a:t>
            </a:r>
            <a:r>
              <a:rPr lang="ru-RU" sz="1400" dirty="0" err="1" smtClean="0"/>
              <a:t>деформографа</a:t>
            </a:r>
            <a:r>
              <a:rPr lang="ru-RU" sz="1400" dirty="0" smtClean="0"/>
              <a:t> З-В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017937" y="1126152"/>
            <a:ext cx="3950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Тайфун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Матмо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07.2014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17" y="4988453"/>
            <a:ext cx="2511442" cy="14650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983" y="4988453"/>
            <a:ext cx="2511442" cy="14650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0809" y="6409116"/>
            <a:ext cx="2789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Спектр участка записи ЛД СЮ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122251" y="6416647"/>
            <a:ext cx="2789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Спектр участка записи ЛД СЮ</a:t>
            </a:r>
            <a:endParaRPr lang="ru-RU" sz="14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414" y="1815833"/>
            <a:ext cx="3808247" cy="26911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76517" y="-37907"/>
            <a:ext cx="69847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837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14730" y="518160"/>
            <a:ext cx="7885430" cy="106680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2" y="2129310"/>
            <a:ext cx="9144000" cy="472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5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8" y="2404382"/>
            <a:ext cx="1938422" cy="1918200"/>
          </a:xfrm>
        </p:spPr>
      </p:pic>
      <p:sp>
        <p:nvSpPr>
          <p:cNvPr id="6" name="TextBox 5"/>
          <p:cNvSpPr txBox="1"/>
          <p:nvPr/>
        </p:nvSpPr>
        <p:spPr>
          <a:xfrm>
            <a:off x="2822628" y="965237"/>
            <a:ext cx="3950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Тайфун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Матмо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07.2014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2252992" y="2521804"/>
          <a:ext cx="2185740" cy="2112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4" name="Image" r:id="rId4" imgW="6437880" imgH="6221880" progId="Photoshop.Image.13">
                  <p:embed/>
                </p:oleObj>
              </mc:Choice>
              <mc:Fallback>
                <p:oleObj name="Image" r:id="rId4" imgW="6437880" imgH="6221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52992" y="2521804"/>
                        <a:ext cx="2185740" cy="2112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4438732" y="2545843"/>
          <a:ext cx="2185741" cy="2112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5" name="Image" r:id="rId6" imgW="6437880" imgH="6221880" progId="Photoshop.Image.13">
                  <p:embed/>
                </p:oleObj>
              </mc:Choice>
              <mc:Fallback>
                <p:oleObj name="Image" r:id="rId6" imgW="6437880" imgH="6221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38732" y="2545843"/>
                        <a:ext cx="2185741" cy="21124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6624473" y="2549111"/>
          <a:ext cx="2185740" cy="2112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6" name="Image" r:id="rId8" imgW="6437880" imgH="6221880" progId="Photoshop.Image.13">
                  <p:embed/>
                </p:oleObj>
              </mc:Choice>
              <mc:Fallback>
                <p:oleObj name="Image" r:id="rId8" imgW="6437880" imgH="6221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24473" y="2549111"/>
                        <a:ext cx="2185740" cy="2112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/>
          </p:nvPr>
        </p:nvGraphicFramePr>
        <p:xfrm>
          <a:off x="0" y="4745567"/>
          <a:ext cx="2185741" cy="2112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7" name="Image" r:id="rId10" imgW="6437880" imgH="6221880" progId="Photoshop.Image.13">
                  <p:embed/>
                </p:oleObj>
              </mc:Choice>
              <mc:Fallback>
                <p:oleObj name="Image" r:id="rId10" imgW="6437880" imgH="6221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0" y="4745567"/>
                        <a:ext cx="2185741" cy="2112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/>
          </p:nvPr>
        </p:nvGraphicFramePr>
        <p:xfrm>
          <a:off x="2228985" y="4705317"/>
          <a:ext cx="2189573" cy="211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8" name="Image" r:id="rId12" imgW="6437880" imgH="6221880" progId="Photoshop.Image.13">
                  <p:embed/>
                </p:oleObj>
              </mc:Choice>
              <mc:Fallback>
                <p:oleObj name="Image" r:id="rId12" imgW="6437880" imgH="6221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228985" y="4705317"/>
                        <a:ext cx="2189573" cy="2116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4414726" y="4719025"/>
          <a:ext cx="2209747" cy="2135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9" name="Image" r:id="rId14" imgW="6437880" imgH="6221880" progId="Photoshop.Image.13">
                  <p:embed/>
                </p:oleObj>
              </mc:Choice>
              <mc:Fallback>
                <p:oleObj name="Image" r:id="rId14" imgW="6437880" imgH="6221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414726" y="4719025"/>
                        <a:ext cx="2209747" cy="2135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6624473" y="4755934"/>
          <a:ext cx="2185741" cy="2112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0" name="Image" r:id="rId16" imgW="6437880" imgH="6221880" progId="Photoshop.Image.13">
                  <p:embed/>
                </p:oleObj>
              </mc:Choice>
              <mc:Fallback>
                <p:oleObj name="Image" r:id="rId16" imgW="6437880" imgH="6221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624473" y="4755934"/>
                        <a:ext cx="2185741" cy="21124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51871" y="1877213"/>
            <a:ext cx="878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	</a:t>
            </a:r>
            <a:r>
              <a:rPr lang="ru-RU" dirty="0" smtClean="0"/>
              <a:t>		         1		         	2		         3	</a:t>
            </a:r>
            <a:endParaRPr lang="ru-RU" dirty="0"/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/>
          </p:nvPr>
        </p:nvGraphicFramePr>
        <p:xfrm>
          <a:off x="233058" y="612973"/>
          <a:ext cx="3900327" cy="1779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1" name="Image" r:id="rId18" imgW="6234840" imgH="2844360" progId="Photoshop.Image.13">
                  <p:embed/>
                </p:oleObj>
              </mc:Choice>
              <mc:Fallback>
                <p:oleObj name="Image" r:id="rId18" imgW="6234840" imgH="2844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33058" y="612973"/>
                        <a:ext cx="3900327" cy="1779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Рисунок 17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690" y="625696"/>
            <a:ext cx="1958682" cy="19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7414456" y="1419622"/>
            <a:ext cx="1794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Диаграмма направленности по данным сейсмографа</a:t>
            </a:r>
            <a:endParaRPr lang="ru-RU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225728" y="4284379"/>
            <a:ext cx="1794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Диаграмма направленности по данным </a:t>
            </a:r>
            <a:r>
              <a:rPr lang="ru-RU" sz="1000" dirty="0" err="1" smtClean="0"/>
              <a:t>деформографов</a:t>
            </a:r>
            <a:endParaRPr lang="ru-RU" sz="1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017" y="-19449"/>
            <a:ext cx="84151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791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14119" y="606262"/>
            <a:ext cx="4030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Тайфун Чан-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07.2015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65" y="620973"/>
            <a:ext cx="4676775" cy="16287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11" y="2664771"/>
            <a:ext cx="4676775" cy="16287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6" y="4742710"/>
            <a:ext cx="3056467" cy="17829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038" y="4746237"/>
            <a:ext cx="3050420" cy="17794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5316" y="2153029"/>
            <a:ext cx="405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Динамическая спектрограмма 52,5-метрового лазерного </a:t>
            </a:r>
            <a:r>
              <a:rPr lang="ru-RU" sz="1400" dirty="0" err="1" smtClean="0"/>
              <a:t>деформографа</a:t>
            </a:r>
            <a:r>
              <a:rPr lang="ru-RU" sz="1400" dirty="0" smtClean="0"/>
              <a:t> С-Ю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50333" y="4208305"/>
            <a:ext cx="405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Динамическая спектрограмма 17,5-метрового лазерного </a:t>
            </a:r>
            <a:r>
              <a:rPr lang="ru-RU" sz="1400" dirty="0" err="1" smtClean="0"/>
              <a:t>деформографа</a:t>
            </a:r>
            <a:r>
              <a:rPr lang="ru-RU" sz="1400" dirty="0" smtClean="0"/>
              <a:t> З-В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95316" y="6546640"/>
            <a:ext cx="2789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Спектр участка записи ЛД СЮ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037691" y="6546641"/>
            <a:ext cx="2789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Спектр участка записи ЛД СЮ</a:t>
            </a:r>
            <a:endParaRPr lang="ru-RU" sz="1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75" y="944816"/>
            <a:ext cx="3472176" cy="34628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92178" y="-31135"/>
            <a:ext cx="7238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696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07434" y="467399"/>
            <a:ext cx="4030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Тайфун Чан-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07.2015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/>
          </p:nvPr>
        </p:nvGraphicFramePr>
        <p:xfrm>
          <a:off x="2213960" y="2438111"/>
          <a:ext cx="2290866" cy="2214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8" name="Image" r:id="rId3" imgW="6437880" imgH="6221880" progId="Photoshop.Image.13">
                  <p:embed/>
                </p:oleObj>
              </mc:Choice>
              <mc:Fallback>
                <p:oleObj name="Image" r:id="rId3" imgW="6437880" imgH="6221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13960" y="2438111"/>
                        <a:ext cx="2290866" cy="2214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/>
          <p:cNvGraphicFramePr>
            <a:graphicFrameLocks noChangeAspect="1"/>
          </p:cNvGraphicFramePr>
          <p:nvPr>
            <p:extLst/>
          </p:nvPr>
        </p:nvGraphicFramePr>
        <p:xfrm>
          <a:off x="4523915" y="2429932"/>
          <a:ext cx="2290866" cy="2214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9" name="Image" r:id="rId5" imgW="6437880" imgH="6221880" progId="Photoshop.Image.13">
                  <p:embed/>
                </p:oleObj>
              </mc:Choice>
              <mc:Fallback>
                <p:oleObj name="Image" r:id="rId5" imgW="6437880" imgH="6221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23915" y="2429932"/>
                        <a:ext cx="2290866" cy="2214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Объект 22"/>
          <p:cNvGraphicFramePr>
            <a:graphicFrameLocks noChangeAspect="1"/>
          </p:cNvGraphicFramePr>
          <p:nvPr>
            <p:extLst/>
          </p:nvPr>
        </p:nvGraphicFramePr>
        <p:xfrm>
          <a:off x="6830712" y="2427676"/>
          <a:ext cx="2293200" cy="2216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0" name="Image" r:id="rId7" imgW="6437880" imgH="6221880" progId="Photoshop.Image.13">
                  <p:embed/>
                </p:oleObj>
              </mc:Choice>
              <mc:Fallback>
                <p:oleObj name="Image" r:id="rId7" imgW="6437880" imgH="6221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30712" y="2427676"/>
                        <a:ext cx="2293200" cy="22162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Объект 23"/>
          <p:cNvGraphicFramePr>
            <a:graphicFrameLocks noChangeAspect="1"/>
          </p:cNvGraphicFramePr>
          <p:nvPr>
            <p:extLst/>
          </p:nvPr>
        </p:nvGraphicFramePr>
        <p:xfrm>
          <a:off x="-33613" y="4643967"/>
          <a:ext cx="2290866" cy="2214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1" name="Image" r:id="rId9" imgW="6437880" imgH="6221880" progId="Photoshop.Image.13">
                  <p:embed/>
                </p:oleObj>
              </mc:Choice>
              <mc:Fallback>
                <p:oleObj name="Image" r:id="rId9" imgW="6437880" imgH="6221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-33613" y="4643967"/>
                        <a:ext cx="2290866" cy="2214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/>
          <p:cNvGraphicFramePr>
            <a:graphicFrameLocks noChangeAspect="1"/>
          </p:cNvGraphicFramePr>
          <p:nvPr>
            <p:extLst/>
          </p:nvPr>
        </p:nvGraphicFramePr>
        <p:xfrm>
          <a:off x="2239537" y="4643966"/>
          <a:ext cx="2290867" cy="2214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2" name="Image" r:id="rId11" imgW="6437880" imgH="6221880" progId="Photoshop.Image.13">
                  <p:embed/>
                </p:oleObj>
              </mc:Choice>
              <mc:Fallback>
                <p:oleObj name="Image" r:id="rId11" imgW="6437880" imgH="6221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239537" y="4643966"/>
                        <a:ext cx="2290867" cy="2214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ъект 26"/>
          <p:cNvGraphicFramePr>
            <a:graphicFrameLocks noChangeAspect="1"/>
          </p:cNvGraphicFramePr>
          <p:nvPr>
            <p:extLst/>
          </p:nvPr>
        </p:nvGraphicFramePr>
        <p:xfrm>
          <a:off x="4546335" y="4643966"/>
          <a:ext cx="2290867" cy="2214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3" name="Image" r:id="rId13" imgW="6437880" imgH="6221880" progId="Photoshop.Image.13">
                  <p:embed/>
                </p:oleObj>
              </mc:Choice>
              <mc:Fallback>
                <p:oleObj name="Image" r:id="rId13" imgW="6437880" imgH="6221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546335" y="4643966"/>
                        <a:ext cx="2290867" cy="2214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/>
          <p:cNvGraphicFramePr>
            <a:graphicFrameLocks noChangeAspect="1"/>
          </p:cNvGraphicFramePr>
          <p:nvPr>
            <p:extLst/>
          </p:nvPr>
        </p:nvGraphicFramePr>
        <p:xfrm>
          <a:off x="6853133" y="4643966"/>
          <a:ext cx="2290867" cy="2214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4" name="Image" r:id="rId15" imgW="6437880" imgH="6221880" progId="Photoshop.Image.13">
                  <p:embed/>
                </p:oleObj>
              </mc:Choice>
              <mc:Fallback>
                <p:oleObj name="Image" r:id="rId15" imgW="6437880" imgH="6221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853133" y="4643966"/>
                        <a:ext cx="2290867" cy="2214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Объект 28"/>
          <p:cNvGraphicFramePr>
            <a:graphicFrameLocks noChangeAspect="1"/>
          </p:cNvGraphicFramePr>
          <p:nvPr>
            <p:extLst/>
          </p:nvPr>
        </p:nvGraphicFramePr>
        <p:xfrm>
          <a:off x="0" y="750907"/>
          <a:ext cx="3649662" cy="160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5" name="Image" r:id="rId17" imgW="6234840" imgH="2742840" progId="Photoshop.Image.13">
                  <p:embed/>
                </p:oleObj>
              </mc:Choice>
              <mc:Fallback>
                <p:oleObj name="Image" r:id="rId17" imgW="6234840" imgH="27428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0" y="750907"/>
                        <a:ext cx="3649662" cy="160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51871" y="1877213"/>
            <a:ext cx="878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	</a:t>
            </a:r>
            <a:r>
              <a:rPr lang="ru-RU" dirty="0" smtClean="0"/>
              <a:t>		         1		         	2		         3	</a:t>
            </a:r>
            <a:endParaRPr lang="ru-RU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4" y="2326252"/>
            <a:ext cx="2183427" cy="2160649"/>
          </a:xfrm>
          <a:prstGeom prst="rect">
            <a:avLst/>
          </a:prstGeom>
        </p:spPr>
      </p:pic>
      <p:pic>
        <p:nvPicPr>
          <p:cNvPr id="34" name="Рисунок 33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493" y="727554"/>
            <a:ext cx="1781280" cy="162931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/>
          <p:cNvSpPr txBox="1"/>
          <p:nvPr/>
        </p:nvSpPr>
        <p:spPr>
          <a:xfrm>
            <a:off x="186605" y="4262779"/>
            <a:ext cx="1794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Диаграмма направленности по данным </a:t>
            </a:r>
            <a:r>
              <a:rPr lang="ru-RU" sz="1000" dirty="0" err="1" smtClean="0"/>
              <a:t>деформографов</a:t>
            </a:r>
            <a:endParaRPr lang="ru-RU" sz="1000" dirty="0"/>
          </a:p>
        </p:txBody>
      </p:sp>
      <p:sp>
        <p:nvSpPr>
          <p:cNvPr id="36" name="TextBox 35"/>
          <p:cNvSpPr txBox="1"/>
          <p:nvPr/>
        </p:nvSpPr>
        <p:spPr>
          <a:xfrm>
            <a:off x="5930708" y="850142"/>
            <a:ext cx="989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Диаграмма направленности по данным сейсмографа</a:t>
            </a:r>
            <a:endParaRPr lang="ru-RU" sz="1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454380" y="39155"/>
            <a:ext cx="76275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636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531" y="968720"/>
            <a:ext cx="8229600" cy="534935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Пеленгация надводного судна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двухкоординатным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лазерным деформографом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htus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628800"/>
            <a:ext cx="7286676" cy="453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00364" y="6215082"/>
            <a:ext cx="3528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Корейский паром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New Blue Ocean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6170" y="181233"/>
            <a:ext cx="80339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22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191" y="2122266"/>
            <a:ext cx="8358246" cy="2360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85786" y="4714884"/>
            <a:ext cx="80010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Спектрограмма участка записи лазерного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деформографа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«запад-восток». Спаренный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трек   –   работа   двух   винтов   (или двигателей ,   управляющих   двумя    винтами ). 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Отход от Зарубино. При движении мимо м. Шульца скорость Возрастала (возрастали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частоты ) .  Затем   немного   частота  упала  и  держалась  скорость  ( частота )  далее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примерно на одном уровне. По вертикали – частота в Гц. По горизонтали – время в ч.</a:t>
            </a:r>
          </a:p>
          <a:p>
            <a:pPr algn="just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4032" y="621371"/>
            <a:ext cx="8799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643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122630"/>
            <a:ext cx="8229600" cy="306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Траектория движения парома с маркерными точками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23554" name="Picture 2" descr="Гугл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3930" y="1514176"/>
            <a:ext cx="7500990" cy="5244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93796" y="113852"/>
            <a:ext cx="66612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588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548142"/>
            <a:ext cx="8229600" cy="380651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x-none" sz="1600" dirty="0" smtClean="0">
                <a:latin typeface="Times New Roman" pitchFamily="18" charset="0"/>
                <a:cs typeface="Times New Roman" pitchFamily="18" charset="0"/>
              </a:rPr>
              <a:t>пектрограммы сигналов с деформографов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x-none" sz="1600" dirty="0" smtClean="0">
                <a:latin typeface="Times New Roman" pitchFamily="18" charset="0"/>
                <a:cs typeface="Times New Roman" pitchFamily="18" charset="0"/>
              </a:rPr>
              <a:t>север-юг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x-none" sz="16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“запад-восток”</a:t>
            </a:r>
            <a:r>
              <a:rPr lang="x-none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x-none" sz="1600" dirty="0" smtClean="0">
                <a:latin typeface="Times New Roman" pitchFamily="18" charset="0"/>
                <a:cs typeface="Times New Roman" pitchFamily="18" charset="0"/>
              </a:rPr>
              <a:t>указаны положения по оси времени маркерных точек.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dirty="0"/>
          </a:p>
        </p:txBody>
      </p:sp>
      <p:pic>
        <p:nvPicPr>
          <p:cNvPr id="24578" name="Picture 2" descr="fig3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5656" y="2071678"/>
            <a:ext cx="6286544" cy="435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00034" y="345489"/>
            <a:ext cx="81369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819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142900"/>
            <a:ext cx="8229600" cy="1000108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Данные эксперимента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554536"/>
              </p:ext>
            </p:extLst>
          </p:nvPr>
        </p:nvGraphicFramePr>
        <p:xfrm>
          <a:off x="428596" y="857208"/>
          <a:ext cx="8358245" cy="5905500"/>
        </p:xfrm>
        <a:graphic>
          <a:graphicData uri="http://schemas.openxmlformats.org/drawingml/2006/table">
            <a:tbl>
              <a:tblPr/>
              <a:tblGrid>
                <a:gridCol w="895922"/>
                <a:gridCol w="549222"/>
                <a:gridCol w="458116"/>
                <a:gridCol w="549222"/>
                <a:gridCol w="1043524"/>
                <a:gridCol w="915587"/>
                <a:gridCol w="1095215"/>
                <a:gridCol w="1095215"/>
                <a:gridCol w="916234"/>
                <a:gridCol w="839988"/>
              </a:tblGrid>
              <a:tr h="857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Время,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latin typeface="Times New Roman"/>
                          <a:ea typeface="Times New Roman"/>
                          <a:cs typeface="Times New Roman"/>
                        </a:rPr>
                        <a:t>UTC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Путь,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км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Глубина</a:t>
                      </a:r>
                      <a:b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моря (м)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Расстояние</a:t>
                      </a:r>
                      <a:b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от </a:t>
                      </a:r>
                      <a:r>
                        <a:rPr lang="ru-RU" sz="1000" b="0" dirty="0" err="1">
                          <a:latin typeface="Times New Roman"/>
                          <a:ea typeface="Times New Roman"/>
                          <a:cs typeface="Times New Roman"/>
                        </a:rPr>
                        <a:t>деформог-рафов</a:t>
                      </a: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км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Частота максимума, Гц</a:t>
                      </a:r>
                      <a:endParaRPr lang="ru-RU" sz="10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Амплитуда </a:t>
                      </a:r>
                      <a:r>
                        <a:rPr lang="ru-RU" sz="1000" b="0" dirty="0" err="1">
                          <a:latin typeface="Times New Roman"/>
                          <a:ea typeface="Times New Roman"/>
                          <a:cs typeface="Times New Roman"/>
                        </a:rPr>
                        <a:t>деформографа</a:t>
                      </a: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 “север-юг”,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нм</a:t>
                      </a:r>
                      <a:endParaRPr lang="ru-RU" sz="10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Амплитуда </a:t>
                      </a:r>
                      <a:r>
                        <a:rPr lang="ru-RU" sz="1000" b="0" dirty="0" err="1">
                          <a:latin typeface="Times New Roman"/>
                          <a:ea typeface="Times New Roman"/>
                          <a:cs typeface="Times New Roman"/>
                        </a:rPr>
                        <a:t>деформографа</a:t>
                      </a: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 “запад-восток”,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нм</a:t>
                      </a:r>
                      <a:endParaRPr lang="ru-RU" sz="10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Вычисленное направление на паром от </a:t>
                      </a:r>
                      <a:r>
                        <a:rPr lang="ru-RU" sz="10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севера,</a:t>
                      </a:r>
                      <a:endParaRPr lang="ru-RU" sz="1000" b="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градусы</a:t>
                      </a:r>
                      <a:endParaRPr lang="ru-RU" sz="10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Направление на паром от севера,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градусы</a:t>
                      </a:r>
                      <a:endParaRPr lang="ru-RU" sz="10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57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9:00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2.72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21.49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16.20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0.81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207.9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249.14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5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21.22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8.31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0.67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212.5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57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en-US" sz="1000" b="0" dirty="0">
                          <a:latin typeface="Times New Roman"/>
                          <a:ea typeface="Times New Roman"/>
                          <a:cs typeface="Times New Roman"/>
                        </a:rPr>
                        <a:t>:</a:t>
                      </a: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r>
                        <a:rPr lang="en-US" sz="1000" b="0" dirty="0">
                          <a:latin typeface="Times New Roman"/>
                          <a:ea typeface="Times New Roman"/>
                          <a:cs typeface="Times New Roman"/>
                        </a:rPr>
                        <a:t>.18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80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16.26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21.35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11.40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0.79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189.0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165.87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5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21.13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7.25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0.61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186.7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57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9:51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28.73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358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28.51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21.31</a:t>
                      </a:r>
                      <a:endParaRPr lang="ru-RU" sz="10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6.21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1.21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170.9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161.74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5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21.07</a:t>
                      </a:r>
                      <a:endParaRPr lang="ru-RU" sz="10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4.53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167.8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57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10:24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48.41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2497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47.66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21.29</a:t>
                      </a:r>
                      <a:endParaRPr lang="ru-RU" sz="10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11.5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1.46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180.2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157.45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5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21.09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7.03</a:t>
                      </a:r>
                      <a:endParaRPr lang="ru-RU" sz="10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1.69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165.4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57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10:57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67.36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2901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65.77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21.28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5.15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1.27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164.7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155.81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5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21.02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5.49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1.04</a:t>
                      </a:r>
                      <a:endParaRPr lang="ru-RU" sz="10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171.6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57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11:21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82.59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3051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81.69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21.26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3.93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0.78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170.4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154.54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5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21.01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2.37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0.72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158.7</a:t>
                      </a:r>
                      <a:endParaRPr lang="ru-RU" sz="10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57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12:00:36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3309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101.20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21.39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2.19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0.26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181.3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155.46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5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21.15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1.97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0.33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174.8</a:t>
                      </a:r>
                      <a:endParaRPr lang="ru-RU" sz="10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57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12:30:06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3237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113.31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21.36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2.02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0.20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184.4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latin typeface="Times New Roman"/>
                          <a:ea typeface="Times New Roman"/>
                          <a:cs typeface="Times New Roman"/>
                        </a:rPr>
                        <a:t>161.75</a:t>
                      </a:r>
                      <a:endParaRPr lang="ru-RU" sz="10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5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21.12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3.13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0.37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181.5</a:t>
                      </a:r>
                      <a:endParaRPr lang="ru-RU" sz="10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57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13:04:40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3282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129.41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21.30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1.17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0.30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164.0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latin typeface="Times New Roman"/>
                          <a:ea typeface="Times New Roman"/>
                          <a:cs typeface="Times New Roman"/>
                        </a:rPr>
                        <a:t>168.07</a:t>
                      </a:r>
                      <a:endParaRPr lang="ru-RU" sz="10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5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21.06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0.96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0.29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159.5</a:t>
                      </a:r>
                      <a:endParaRPr lang="ru-RU" sz="10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57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13:30:13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3252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140.44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21.35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1.12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0.21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171.4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latin typeface="Times New Roman"/>
                          <a:ea typeface="Times New Roman"/>
                          <a:cs typeface="Times New Roman"/>
                        </a:rPr>
                        <a:t>171.64</a:t>
                      </a:r>
                      <a:endParaRPr lang="ru-RU" sz="10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5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21.13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1.76</a:t>
                      </a:r>
                      <a:endParaRPr lang="ru-RU" sz="10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0.25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178.2</a:t>
                      </a:r>
                      <a:endParaRPr lang="ru-RU" sz="10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57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13:59:59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3339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latin typeface="Times New Roman"/>
                          <a:ea typeface="Times New Roman"/>
                          <a:cs typeface="Times New Roman"/>
                        </a:rPr>
                        <a:t>155.72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21.33</a:t>
                      </a:r>
                      <a:endParaRPr lang="ru-RU" sz="10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1.39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0.22</a:t>
                      </a:r>
                      <a:endParaRPr lang="ru-RU" sz="1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175.4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latin typeface="Times New Roman"/>
                          <a:ea typeface="Times New Roman"/>
                          <a:cs typeface="Times New Roman"/>
                        </a:rPr>
                        <a:t>175.38</a:t>
                      </a:r>
                      <a:endParaRPr lang="ru-RU" sz="1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5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21.08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1.36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latin typeface="Times New Roman"/>
                          <a:ea typeface="Times New Roman"/>
                          <a:cs typeface="Times New Roman"/>
                        </a:rPr>
                        <a:t>0.21</a:t>
                      </a:r>
                      <a:endParaRPr lang="ru-RU" sz="1000" b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latin typeface="Times New Roman"/>
                          <a:ea typeface="Times New Roman"/>
                          <a:cs typeface="Times New Roman"/>
                        </a:rPr>
                        <a:t>176.4</a:t>
                      </a:r>
                      <a:endParaRPr lang="ru-RU" sz="10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377" marR="46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978590" y="0"/>
            <a:ext cx="54094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99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Номер слайда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50000"/>
              <a:buFont typeface="Monotype Sorts" charset="2"/>
              <a:buChar char="n"/>
              <a:defRPr kumimoji="1" sz="174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8590" indent="-5715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Char char="u"/>
              <a:defRPr kumimoji="1" sz="156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8600" indent="-45720">
              <a:spcBef>
                <a:spcPct val="20000"/>
              </a:spcBef>
              <a:buClr>
                <a:schemeClr val="hlink"/>
              </a:buClr>
              <a:buSzPct val="65000"/>
              <a:buFont typeface="Monotype Sorts" charset="2"/>
              <a:buChar char="F"/>
              <a:defRPr kumimoji="1" sz="156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20040" indent="-4572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136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11480" indent="-4572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136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502920" indent="-4572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136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94360" indent="-4572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136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685800" indent="-4572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136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777240" indent="-4572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136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8394448-286C-4D83-B5ED-ED7AD5B21BF0}" type="slidenum">
              <a:rPr kumimoji="0" lang="ru-RU" altLang="ru-RU" sz="1560">
                <a:solidFill>
                  <a:schemeClr val="folHlink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kumimoji="0" lang="ru-RU" altLang="ru-RU" sz="1360">
              <a:solidFill>
                <a:schemeClr val="folHlink"/>
              </a:solidFill>
            </a:endParaRPr>
          </a:p>
        </p:txBody>
      </p:sp>
      <p:sp>
        <p:nvSpPr>
          <p:cNvPr id="41987" name="Заголовок 1"/>
          <p:cNvSpPr>
            <a:spLocks noGrp="1"/>
          </p:cNvSpPr>
          <p:nvPr>
            <p:ph type="title"/>
          </p:nvPr>
        </p:nvSpPr>
        <p:spPr>
          <a:xfrm>
            <a:off x="628650" y="849848"/>
            <a:ext cx="8021637" cy="1066800"/>
          </a:xfrm>
        </p:spPr>
        <p:txBody>
          <a:bodyPr>
            <a:noAutofit/>
          </a:bodyPr>
          <a:lstStyle/>
          <a:p>
            <a:pPr algn="ctr"/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Южно-Китайское</a:t>
            </a:r>
            <a:r>
              <a:rPr lang="ru-RU" altLang="ru-RU" sz="1600" dirty="0" smtClean="0">
                <a:latin typeface="+mn-lt"/>
              </a:rPr>
              <a:t> море</a:t>
            </a:r>
            <a:endParaRPr lang="ru-RU" altLang="ru-RU" sz="16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906" y="1544257"/>
            <a:ext cx="6597148" cy="52108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9176" y="77534"/>
            <a:ext cx="86732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704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Заголовок 1"/>
          <p:cNvSpPr>
            <a:spLocks noGrp="1"/>
          </p:cNvSpPr>
          <p:nvPr>
            <p:ph type="title"/>
          </p:nvPr>
        </p:nvSpPr>
        <p:spPr>
          <a:xfrm>
            <a:off x="627511" y="1187795"/>
            <a:ext cx="8021637" cy="1066800"/>
          </a:xfrm>
        </p:spPr>
        <p:txBody>
          <a:bodyPr>
            <a:noAutofit/>
          </a:bodyPr>
          <a:lstStyle/>
          <a:p>
            <a:pPr algn="ctr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Южно-Китайское море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51" y="1953992"/>
            <a:ext cx="4402579" cy="162877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4" y="3758750"/>
            <a:ext cx="4508626" cy="1628775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675" y="2009178"/>
            <a:ext cx="4103814" cy="1628775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507" y="3766728"/>
            <a:ext cx="3994150" cy="16287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4339" y="5524278"/>
            <a:ext cx="82079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Лазерный деформограф «Север-Юг-2»</a:t>
            </a:r>
            <a:r>
              <a:rPr lang="en-US" dirty="0" smtClean="0"/>
              <a:t>: </a:t>
            </a:r>
            <a:r>
              <a:rPr lang="en-US" dirty="0"/>
              <a:t>1 </a:t>
            </a:r>
            <a:r>
              <a:rPr lang="ru-RU" dirty="0" smtClean="0"/>
              <a:t>мин</a:t>
            </a:r>
            <a:r>
              <a:rPr lang="en-US" dirty="0" smtClean="0"/>
              <a:t> </a:t>
            </a:r>
            <a:r>
              <a:rPr lang="en-US" dirty="0"/>
              <a:t>31 </a:t>
            </a:r>
            <a:r>
              <a:rPr lang="ru-RU" dirty="0"/>
              <a:t>с</a:t>
            </a:r>
            <a:r>
              <a:rPr lang="en-US" dirty="0" smtClean="0"/>
              <a:t> - </a:t>
            </a:r>
            <a:r>
              <a:rPr lang="en-US" dirty="0"/>
              <a:t>0.1 </a:t>
            </a:r>
            <a:r>
              <a:rPr lang="ru-RU" dirty="0" smtClean="0"/>
              <a:t>мкм</a:t>
            </a:r>
            <a:r>
              <a:rPr lang="en-US" dirty="0" smtClean="0"/>
              <a:t>, </a:t>
            </a:r>
            <a:r>
              <a:rPr lang="en-US" dirty="0"/>
              <a:t>48 </a:t>
            </a:r>
            <a:r>
              <a:rPr lang="ru-RU" dirty="0"/>
              <a:t>с</a:t>
            </a:r>
            <a:r>
              <a:rPr lang="en-US" dirty="0" smtClean="0"/>
              <a:t> - 5.2х10-2</a:t>
            </a:r>
            <a:r>
              <a:rPr lang="ru-RU" dirty="0" smtClean="0"/>
              <a:t> мкм</a:t>
            </a:r>
            <a:endParaRPr lang="en-US" dirty="0"/>
          </a:p>
          <a:p>
            <a:r>
              <a:rPr lang="ru-RU" dirty="0" smtClean="0"/>
              <a:t>Лазерный деформограф «Север-Юг-1</a:t>
            </a:r>
            <a:r>
              <a:rPr lang="en-US" dirty="0" smtClean="0"/>
              <a:t>": </a:t>
            </a:r>
            <a:r>
              <a:rPr lang="en-US" dirty="0"/>
              <a:t>1 </a:t>
            </a:r>
            <a:r>
              <a:rPr lang="ru-RU" dirty="0" smtClean="0"/>
              <a:t>мин</a:t>
            </a:r>
            <a:r>
              <a:rPr lang="en-US" dirty="0" smtClean="0"/>
              <a:t> </a:t>
            </a:r>
            <a:r>
              <a:rPr lang="en-US" dirty="0"/>
              <a:t>31 </a:t>
            </a:r>
            <a:r>
              <a:rPr lang="ru-RU" dirty="0"/>
              <a:t>с</a:t>
            </a:r>
            <a:r>
              <a:rPr lang="en-US" dirty="0" smtClean="0"/>
              <a:t> - </a:t>
            </a:r>
            <a:r>
              <a:rPr lang="en-US" dirty="0"/>
              <a:t>0.07 </a:t>
            </a:r>
            <a:r>
              <a:rPr lang="ru-RU" dirty="0" smtClean="0"/>
              <a:t>мкм</a:t>
            </a:r>
            <a:r>
              <a:rPr lang="en-US" dirty="0" smtClean="0"/>
              <a:t>, </a:t>
            </a:r>
            <a:r>
              <a:rPr lang="en-US" dirty="0"/>
              <a:t>48 </a:t>
            </a:r>
            <a:r>
              <a:rPr lang="ru-RU" dirty="0" smtClean="0"/>
              <a:t>с</a:t>
            </a:r>
            <a:r>
              <a:rPr lang="en-US" dirty="0" smtClean="0"/>
              <a:t> </a:t>
            </a:r>
            <a:r>
              <a:rPr lang="en-US" dirty="0"/>
              <a:t>- </a:t>
            </a:r>
            <a:r>
              <a:rPr lang="en-US" dirty="0" smtClean="0"/>
              <a:t>3.6x10-2</a:t>
            </a:r>
            <a:r>
              <a:rPr lang="ru-RU" dirty="0" smtClean="0"/>
              <a:t> мкм</a:t>
            </a:r>
            <a:endParaRPr lang="en-US" dirty="0"/>
          </a:p>
          <a:p>
            <a:r>
              <a:rPr lang="ru-RU" dirty="0" smtClean="0"/>
              <a:t>Лазерный деформограф «Запад-Восток</a:t>
            </a:r>
            <a:r>
              <a:rPr lang="en-US" dirty="0" smtClean="0"/>
              <a:t>": </a:t>
            </a:r>
            <a:r>
              <a:rPr lang="en-US" dirty="0"/>
              <a:t>1 </a:t>
            </a:r>
            <a:r>
              <a:rPr lang="ru-RU" dirty="0" smtClean="0"/>
              <a:t>мин</a:t>
            </a:r>
            <a:r>
              <a:rPr lang="en-US" dirty="0" smtClean="0"/>
              <a:t> 31 </a:t>
            </a:r>
            <a:r>
              <a:rPr lang="ru-RU" dirty="0" smtClean="0"/>
              <a:t>с</a:t>
            </a:r>
            <a:r>
              <a:rPr lang="en-US" dirty="0" smtClean="0"/>
              <a:t> </a:t>
            </a:r>
            <a:r>
              <a:rPr lang="en-US" dirty="0"/>
              <a:t>- 0.04 </a:t>
            </a:r>
            <a:r>
              <a:rPr lang="ru-RU" dirty="0" smtClean="0"/>
              <a:t>мкм</a:t>
            </a:r>
            <a:r>
              <a:rPr lang="en-US" dirty="0" smtClean="0"/>
              <a:t>, </a:t>
            </a:r>
            <a:r>
              <a:rPr lang="en-US" dirty="0"/>
              <a:t>48 s</a:t>
            </a:r>
            <a:r>
              <a:rPr lang="en-US" dirty="0" smtClean="0"/>
              <a:t> </a:t>
            </a:r>
            <a:r>
              <a:rPr lang="en-US" dirty="0"/>
              <a:t>- 0.02 </a:t>
            </a:r>
            <a:r>
              <a:rPr lang="ru-RU" dirty="0" smtClean="0"/>
              <a:t>мкм</a:t>
            </a:r>
            <a:endParaRPr lang="en-US" dirty="0"/>
          </a:p>
          <a:p>
            <a:r>
              <a:rPr lang="ru-RU" dirty="0" smtClean="0"/>
              <a:t>Лазерный нанобарограф</a:t>
            </a:r>
            <a:r>
              <a:rPr lang="en-US" dirty="0" smtClean="0"/>
              <a:t>: </a:t>
            </a:r>
            <a:r>
              <a:rPr lang="en-US" dirty="0"/>
              <a:t>1 </a:t>
            </a:r>
            <a:r>
              <a:rPr lang="ru-RU" dirty="0" smtClean="0"/>
              <a:t>мин</a:t>
            </a:r>
            <a:r>
              <a:rPr lang="en-US" dirty="0" smtClean="0"/>
              <a:t> </a:t>
            </a:r>
            <a:r>
              <a:rPr lang="en-US" dirty="0"/>
              <a:t>31 </a:t>
            </a:r>
            <a:r>
              <a:rPr lang="ru-RU" dirty="0" smtClean="0"/>
              <a:t>с</a:t>
            </a:r>
            <a:r>
              <a:rPr lang="en-US" dirty="0" smtClean="0"/>
              <a:t> </a:t>
            </a:r>
            <a:r>
              <a:rPr lang="en-US" dirty="0"/>
              <a:t>- 0.51 </a:t>
            </a:r>
            <a:r>
              <a:rPr lang="ru-RU" dirty="0" smtClean="0"/>
              <a:t>Па</a:t>
            </a:r>
            <a:r>
              <a:rPr lang="en-US" dirty="0" smtClean="0"/>
              <a:t>, </a:t>
            </a:r>
            <a:r>
              <a:rPr lang="en-US" dirty="0"/>
              <a:t>48 </a:t>
            </a:r>
            <a:r>
              <a:rPr lang="ru-RU" dirty="0" smtClean="0"/>
              <a:t>с</a:t>
            </a:r>
            <a:r>
              <a:rPr lang="en-US" dirty="0" smtClean="0"/>
              <a:t> </a:t>
            </a:r>
            <a:r>
              <a:rPr lang="en-US" dirty="0"/>
              <a:t>- 0.34 </a:t>
            </a:r>
            <a:r>
              <a:rPr lang="ru-RU" dirty="0" smtClean="0"/>
              <a:t>Па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88088" y="481846"/>
            <a:ext cx="80988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354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14730" y="518160"/>
            <a:ext cx="7885430" cy="106680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2060"/>
            <a:ext cx="9144000" cy="493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1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Номер слайда 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48590" indent="-57150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228600" indent="-45720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320040" indent="-45720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411480" indent="-45720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502920" indent="-45720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594360" indent="-45720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685800" indent="-45720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777240" indent="-45720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5904FC0-59A8-4106-8213-63AE83E969AA}" type="slidenum">
              <a:rPr kumimoji="0" lang="ru-RU" sz="1560">
                <a:solidFill>
                  <a:schemeClr val="folHlink"/>
                </a:solidFill>
              </a:rPr>
              <a:pPr/>
              <a:t>40</a:t>
            </a:fld>
            <a:endParaRPr kumimoji="0" lang="ru-RU" sz="1360" b="0">
              <a:solidFill>
                <a:schemeClr val="folHlink"/>
              </a:solidFill>
            </a:endParaRPr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>
          <a:xfrm>
            <a:off x="640398" y="518160"/>
            <a:ext cx="8259762" cy="822643"/>
          </a:xfrm>
        </p:spPr>
        <p:txBody>
          <a:bodyPr/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40" dirty="0" smtClean="0"/>
              <a:t>(</a:t>
            </a:r>
            <a:r>
              <a:rPr lang="ru-RU" altLang="ko-KR" sz="1440" dirty="0" err="1" smtClean="0"/>
              <a:t>Инфрагравитационный</a:t>
            </a:r>
            <a:r>
              <a:rPr lang="ru-RU" altLang="ko-KR" sz="1440" dirty="0" smtClean="0"/>
              <a:t> </a:t>
            </a:r>
            <a:r>
              <a:rPr lang="ru-RU" altLang="ko-KR" sz="1440" dirty="0"/>
              <a:t>«Шум Земли», записи </a:t>
            </a:r>
            <a:r>
              <a:rPr lang="ru-RU" altLang="ko-KR" sz="1440" dirty="0" err="1"/>
              <a:t>пространственно</a:t>
            </a:r>
            <a:r>
              <a:rPr lang="ru-RU" altLang="ko-KR" sz="1440" dirty="0"/>
              <a:t> разнесённых лазерных деформографов)</a:t>
            </a:r>
            <a:endParaRPr lang="ru-RU" sz="1440" dirty="0"/>
          </a:p>
        </p:txBody>
      </p:sp>
      <p:sp>
        <p:nvSpPr>
          <p:cNvPr id="727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69290" y="1873568"/>
            <a:ext cx="7920673" cy="4044632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ru-RU" altLang="ko-KR" sz="1560" b="1" dirty="0">
                <a:solidFill>
                  <a:srgbClr val="FF3300"/>
                </a:solidFill>
              </a:rPr>
              <a:t>	</a:t>
            </a:r>
            <a:endParaRPr lang="ru-RU" sz="1080" b="1" dirty="0"/>
          </a:p>
        </p:txBody>
      </p:sp>
      <p:sp>
        <p:nvSpPr>
          <p:cNvPr id="72709" name="Rectangle 4"/>
          <p:cNvSpPr>
            <a:spLocks noChangeArrowheads="1"/>
          </p:cNvSpPr>
          <p:nvPr/>
        </p:nvSpPr>
        <p:spPr bwMode="auto">
          <a:xfrm>
            <a:off x="3923983" y="1902460"/>
            <a:ext cx="142557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1440" dirty="0">
                <a:solidFill>
                  <a:srgbClr val="FF0066"/>
                </a:solidFill>
              </a:rPr>
              <a:t>6 мин 49,6 </a:t>
            </a:r>
            <a:r>
              <a:rPr lang="ru-RU" sz="1440" dirty="0" smtClean="0">
                <a:solidFill>
                  <a:srgbClr val="FF0066"/>
                </a:solidFill>
              </a:rPr>
              <a:t>с</a:t>
            </a:r>
            <a:endParaRPr lang="ru-RU" sz="1440" dirty="0">
              <a:solidFill>
                <a:srgbClr val="FF0066"/>
              </a:solidFill>
            </a:endParaRPr>
          </a:p>
        </p:txBody>
      </p:sp>
      <p:sp>
        <p:nvSpPr>
          <p:cNvPr id="72710" name="Rectangle 5"/>
          <p:cNvSpPr>
            <a:spLocks noChangeArrowheads="1"/>
          </p:cNvSpPr>
          <p:nvPr/>
        </p:nvSpPr>
        <p:spPr bwMode="auto">
          <a:xfrm>
            <a:off x="5620096" y="6279328"/>
            <a:ext cx="2669192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1920" dirty="0" err="1">
                <a:solidFill>
                  <a:srgbClr val="FF0066"/>
                </a:solidFill>
              </a:rPr>
              <a:t>Деформограф</a:t>
            </a:r>
            <a:r>
              <a:rPr lang="ru-RU" sz="1920" dirty="0">
                <a:solidFill>
                  <a:srgbClr val="FF0066"/>
                </a:solidFill>
              </a:rPr>
              <a:t>, Урал</a:t>
            </a:r>
          </a:p>
        </p:txBody>
      </p:sp>
      <p:sp>
        <p:nvSpPr>
          <p:cNvPr id="72711" name="Rectangle 8"/>
          <p:cNvSpPr>
            <a:spLocks noChangeArrowheads="1"/>
          </p:cNvSpPr>
          <p:nvPr/>
        </p:nvSpPr>
        <p:spPr bwMode="auto">
          <a:xfrm>
            <a:off x="2714308" y="2025426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1920"/>
          </a:p>
        </p:txBody>
      </p:sp>
      <p:sp>
        <p:nvSpPr>
          <p:cNvPr id="72712" name="Rectangle 9"/>
          <p:cNvSpPr>
            <a:spLocks noChangeArrowheads="1"/>
          </p:cNvSpPr>
          <p:nvPr/>
        </p:nvSpPr>
        <p:spPr bwMode="auto">
          <a:xfrm>
            <a:off x="0" y="2054319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1920"/>
          </a:p>
        </p:txBody>
      </p:sp>
      <p:sp>
        <p:nvSpPr>
          <p:cNvPr id="72713" name="Rectangle 13"/>
          <p:cNvSpPr>
            <a:spLocks noChangeArrowheads="1"/>
          </p:cNvSpPr>
          <p:nvPr/>
        </p:nvSpPr>
        <p:spPr bwMode="auto">
          <a:xfrm>
            <a:off x="-1275080" y="3407821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1920"/>
          </a:p>
        </p:txBody>
      </p:sp>
      <p:sp>
        <p:nvSpPr>
          <p:cNvPr id="72714" name="Rectangle 16"/>
          <p:cNvSpPr>
            <a:spLocks noChangeArrowheads="1"/>
          </p:cNvSpPr>
          <p:nvPr/>
        </p:nvSpPr>
        <p:spPr bwMode="auto">
          <a:xfrm>
            <a:off x="0" y="2910299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sz="1920"/>
          </a:p>
        </p:txBody>
      </p:sp>
      <p:pic>
        <p:nvPicPr>
          <p:cNvPr id="72715" name="Picture 19" descr="2010_01апр-10апр_Шульц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3" y="1425575"/>
            <a:ext cx="3729990" cy="129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6" name="Picture 20" descr="2010_01апр-10апр_Урал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90" y="1456055"/>
            <a:ext cx="3730308" cy="129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7" name="Picture 21" descr="2010_01апр-10апр_Шульц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3" y="3104574"/>
            <a:ext cx="3701097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8" name="Picture 22" descr="2010_01апр-10апр_Урал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7" y="3109495"/>
            <a:ext cx="3672205" cy="127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9" name="Rectangle 23"/>
          <p:cNvSpPr>
            <a:spLocks noChangeArrowheads="1"/>
          </p:cNvSpPr>
          <p:nvPr/>
        </p:nvSpPr>
        <p:spPr bwMode="auto">
          <a:xfrm>
            <a:off x="3931192" y="3601720"/>
            <a:ext cx="126509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1440" dirty="0">
                <a:solidFill>
                  <a:srgbClr val="FF0066"/>
                </a:solidFill>
              </a:rPr>
              <a:t>5 мин 41,3 </a:t>
            </a:r>
            <a:r>
              <a:rPr lang="ru-RU" sz="1440" dirty="0" smtClean="0">
                <a:solidFill>
                  <a:srgbClr val="FF0066"/>
                </a:solidFill>
              </a:rPr>
              <a:t>с</a:t>
            </a:r>
            <a:endParaRPr lang="ru-RU" sz="1440" dirty="0">
              <a:solidFill>
                <a:srgbClr val="FF0066"/>
              </a:solidFill>
            </a:endParaRPr>
          </a:p>
        </p:txBody>
      </p:sp>
      <p:pic>
        <p:nvPicPr>
          <p:cNvPr id="72720" name="Picture 24" descr="2010_01апр-10апр_Шульц_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3" y="4739640"/>
            <a:ext cx="3657917" cy="127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1" name="Picture 25" descr="2010_01апр-10апр_Урал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90" y="4661405"/>
            <a:ext cx="3686810" cy="128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22" name="Rectangle 26"/>
          <p:cNvSpPr>
            <a:spLocks noChangeArrowheads="1"/>
          </p:cNvSpPr>
          <p:nvPr/>
        </p:nvSpPr>
        <p:spPr bwMode="auto">
          <a:xfrm>
            <a:off x="3977407" y="5144014"/>
            <a:ext cx="126509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1440" dirty="0">
                <a:solidFill>
                  <a:srgbClr val="FF0066"/>
                </a:solidFill>
              </a:rPr>
              <a:t>5 мин 15,1 </a:t>
            </a:r>
            <a:r>
              <a:rPr lang="ru-RU" sz="1440" dirty="0" smtClean="0">
                <a:solidFill>
                  <a:srgbClr val="FF0066"/>
                </a:solidFill>
              </a:rPr>
              <a:t>с</a:t>
            </a:r>
            <a:endParaRPr lang="ru-RU" sz="1440" dirty="0">
              <a:solidFill>
                <a:srgbClr val="FF0066"/>
              </a:solidFill>
            </a:endParaRPr>
          </a:p>
        </p:txBody>
      </p:sp>
      <p:sp>
        <p:nvSpPr>
          <p:cNvPr id="72723" name="Rectangle 27"/>
          <p:cNvSpPr>
            <a:spLocks noChangeArrowheads="1"/>
          </p:cNvSpPr>
          <p:nvPr/>
        </p:nvSpPr>
        <p:spPr bwMode="auto">
          <a:xfrm>
            <a:off x="376726" y="6279328"/>
            <a:ext cx="3378810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1920" dirty="0" err="1">
                <a:solidFill>
                  <a:srgbClr val="FF0066"/>
                </a:solidFill>
              </a:rPr>
              <a:t>Деформограф</a:t>
            </a:r>
            <a:r>
              <a:rPr lang="ru-RU" sz="1920" dirty="0">
                <a:solidFill>
                  <a:srgbClr val="FF0066"/>
                </a:solidFill>
              </a:rPr>
              <a:t>, м. Шульца</a:t>
            </a:r>
          </a:p>
        </p:txBody>
      </p:sp>
    </p:spTree>
    <p:extLst>
      <p:ext uri="{BB962C8B-B14F-4D97-AF65-F5344CB8AC3E}">
        <p14:creationId xmlns:p14="http://schemas.microsoft.com/office/powerpoint/2010/main" val="345183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Номер слайда 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48590" indent="-5715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22860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32004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41148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50292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59436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68580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77724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E540731C-644B-4E67-B588-16445AFC1061}" type="slidenum">
              <a:rPr kumimoji="0" lang="ru-RU" sz="1560">
                <a:solidFill>
                  <a:schemeClr val="folHlink"/>
                </a:solidFill>
              </a:rPr>
              <a:pPr/>
              <a:t>41</a:t>
            </a:fld>
            <a:endParaRPr kumimoji="0" lang="ru-RU" sz="1360" b="0">
              <a:solidFill>
                <a:schemeClr val="folHlink"/>
              </a:solidFill>
            </a:endParaRPr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>
          <a:xfrm>
            <a:off x="577024" y="268985"/>
            <a:ext cx="8259762" cy="8226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40" dirty="0" smtClean="0"/>
              <a:t>(</a:t>
            </a:r>
            <a:r>
              <a:rPr lang="ru-RU" sz="1440" dirty="0">
                <a:latin typeface="Arial" panose="020B0604020202020204" pitchFamily="34" charset="0"/>
              </a:rPr>
              <a:t>Приморский край – Урал, отфильтрованные записи </a:t>
            </a:r>
            <a:r>
              <a:rPr lang="ru-RU" sz="1440" dirty="0" smtClean="0">
                <a:latin typeface="Arial" panose="020B0604020202020204" pitchFamily="34" charset="0"/>
              </a:rPr>
              <a:t>пространственно-разнесённых </a:t>
            </a:r>
            <a:r>
              <a:rPr lang="ru-RU" sz="1440" dirty="0">
                <a:latin typeface="Arial" panose="020B0604020202020204" pitchFamily="34" charset="0"/>
              </a:rPr>
              <a:t>лазерных деформографов)</a:t>
            </a:r>
          </a:p>
        </p:txBody>
      </p:sp>
      <p:pic>
        <p:nvPicPr>
          <p:cNvPr id="73732" name="Picture 2" descr="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7" y="1590169"/>
            <a:ext cx="2551326" cy="255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3" descr="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117" y="1433249"/>
            <a:ext cx="2544243" cy="254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4" descr="fi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6" y="4261863"/>
            <a:ext cx="2551327" cy="255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5" descr="fig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117" y="4269389"/>
            <a:ext cx="2544243" cy="254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3302210" y="1723787"/>
            <a:ext cx="961405" cy="1963166"/>
          </a:xfrm>
          <a:noFill/>
        </p:spPr>
        <p:txBody>
          <a:bodyPr vert="horz" wrap="square" lIns="18288" tIns="9144" rIns="18288" bIns="9144" rtlCol="0" anchor="ctr">
            <a:spAutoFit/>
          </a:bodyPr>
          <a:lstStyle/>
          <a:p>
            <a:pPr marL="0" indent="0" defTabSz="182880">
              <a:spcBef>
                <a:spcPct val="0"/>
              </a:spcBef>
              <a:buNone/>
            </a:pPr>
            <a:r>
              <a:rPr lang="ru-RU" sz="10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Записи лазерных деформографов Приморского края (верхний) и Урала (нижний). Период колебаний 6 мин 49,6 с. Коэффициент корреляции 0.89. </a:t>
            </a:r>
            <a:endParaRPr lang="ru-RU" sz="1080" dirty="0">
              <a:latin typeface="Times New Roman" panose="02020603050405020304" pitchFamily="18" charset="0"/>
            </a:endParaRPr>
          </a:p>
        </p:txBody>
      </p:sp>
      <p:sp>
        <p:nvSpPr>
          <p:cNvPr id="73740" name="Прямоугольник 19"/>
          <p:cNvSpPr>
            <a:spLocks noChangeArrowheads="1"/>
          </p:cNvSpPr>
          <p:nvPr/>
        </p:nvSpPr>
        <p:spPr bwMode="auto">
          <a:xfrm>
            <a:off x="7584959" y="1504393"/>
            <a:ext cx="1151635" cy="225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108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Записи лазерных деформографов Приморского края (верхний) и Урала (нижний). Период колебаний 5 мин 41.3 с. Коэффициент корреляции 0.91.</a:t>
            </a:r>
          </a:p>
        </p:txBody>
      </p:sp>
      <p:sp>
        <p:nvSpPr>
          <p:cNvPr id="73741" name="Прямоугольник 21"/>
          <p:cNvSpPr>
            <a:spLocks noChangeArrowheads="1"/>
          </p:cNvSpPr>
          <p:nvPr/>
        </p:nvSpPr>
        <p:spPr bwMode="auto">
          <a:xfrm>
            <a:off x="7668285" y="4358030"/>
            <a:ext cx="1168501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108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Записи лазерных деформографов Приморского края (верхний) и Урала (нижний). Период колебаний 6 мин 49,6 с. Коэффициент корреляции -0.92. </a:t>
            </a:r>
          </a:p>
        </p:txBody>
      </p:sp>
      <p:sp>
        <p:nvSpPr>
          <p:cNvPr id="73742" name="Прямоугольник 22"/>
          <p:cNvSpPr>
            <a:spLocks noChangeArrowheads="1"/>
          </p:cNvSpPr>
          <p:nvPr/>
        </p:nvSpPr>
        <p:spPr bwMode="auto">
          <a:xfrm>
            <a:off x="3333432" y="4269389"/>
            <a:ext cx="107560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96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Записи лазерных деформографов Приморского края (верхний) и Урала (нижний). Период колебаний 5 мин 41.3 с. Коэффициент корреляции 0.87. </a:t>
            </a:r>
          </a:p>
        </p:txBody>
      </p:sp>
    </p:spTree>
    <p:extLst>
      <p:ext uri="{BB962C8B-B14F-4D97-AF65-F5344CB8AC3E}">
        <p14:creationId xmlns:p14="http://schemas.microsoft.com/office/powerpoint/2010/main" val="247733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Номер слайда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48590" indent="-57150"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228600" indent="-45720"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320040" indent="-45720"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411480" indent="-45720"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50292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59436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68580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77724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D7E6484-9653-4C8B-B381-1163D3D5E65E}" type="slidenum">
              <a:rPr kumimoji="0" lang="ru-RU" sz="1560">
                <a:solidFill>
                  <a:schemeClr val="folHlink"/>
                </a:solidFill>
              </a:rPr>
              <a:pPr/>
              <a:t>42</a:t>
            </a:fld>
            <a:endParaRPr kumimoji="0" lang="ru-RU" sz="1360">
              <a:solidFill>
                <a:schemeClr val="folHlink"/>
              </a:solidFill>
            </a:endParaRPr>
          </a:p>
        </p:txBody>
      </p:sp>
      <p:sp>
        <p:nvSpPr>
          <p:cNvPr id="2052" name="Rectangle 8"/>
          <p:cNvSpPr>
            <a:spLocks noGrp="1" noChangeArrowheads="1"/>
          </p:cNvSpPr>
          <p:nvPr>
            <p:ph type="title"/>
          </p:nvPr>
        </p:nvSpPr>
        <p:spPr>
          <a:xfrm>
            <a:off x="6581870" y="2308633"/>
            <a:ext cx="2037029" cy="3467477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Синхронные записи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термогирлянд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лазерного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нанобарографа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лазерного деформографа «север-юг», лазерного деформографа «запад-восток»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Rectangle 23"/>
          <p:cNvSpPr>
            <a:spLocks noChangeArrowheads="1"/>
          </p:cNvSpPr>
          <p:nvPr/>
        </p:nvSpPr>
        <p:spPr bwMode="auto">
          <a:xfrm>
            <a:off x="0" y="2892201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1920"/>
          </a:p>
        </p:txBody>
      </p:sp>
      <p:sp>
        <p:nvSpPr>
          <p:cNvPr id="2055" name="Rectangle 24"/>
          <p:cNvSpPr>
            <a:spLocks noChangeArrowheads="1"/>
          </p:cNvSpPr>
          <p:nvPr/>
        </p:nvSpPr>
        <p:spPr bwMode="auto">
          <a:xfrm>
            <a:off x="0" y="3345901"/>
            <a:ext cx="184731" cy="16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48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798" y="1086416"/>
            <a:ext cx="4728961" cy="57715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6995" y="0"/>
            <a:ext cx="83110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186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Номер слайда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48590" indent="-57150"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228600" indent="-45720"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320040" indent="-45720"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411480" indent="-45720"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50292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59436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68580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77724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D7E6484-9653-4C8B-B381-1163D3D5E65E}" type="slidenum">
              <a:rPr kumimoji="0" lang="ru-RU" sz="1560">
                <a:solidFill>
                  <a:schemeClr val="folHlink"/>
                </a:solidFill>
              </a:rPr>
              <a:pPr/>
              <a:t>43</a:t>
            </a:fld>
            <a:endParaRPr kumimoji="0" lang="ru-RU" sz="1360">
              <a:solidFill>
                <a:schemeClr val="folHlink"/>
              </a:solidFill>
            </a:endParaRPr>
          </a:p>
        </p:txBody>
      </p:sp>
      <p:sp>
        <p:nvSpPr>
          <p:cNvPr id="2052" name="Rectangle 8"/>
          <p:cNvSpPr>
            <a:spLocks noGrp="1" noChangeArrowheads="1"/>
          </p:cNvSpPr>
          <p:nvPr>
            <p:ph type="title"/>
          </p:nvPr>
        </p:nvSpPr>
        <p:spPr>
          <a:xfrm>
            <a:off x="5721181" y="1554478"/>
            <a:ext cx="2879611" cy="1531622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Синхронные записи лазерного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нанобарографа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лазерного деформографа «север-юг»,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лазерного деформографа «запад-восток»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Rectangle 23"/>
          <p:cNvSpPr>
            <a:spLocks noChangeArrowheads="1"/>
          </p:cNvSpPr>
          <p:nvPr/>
        </p:nvSpPr>
        <p:spPr bwMode="auto">
          <a:xfrm>
            <a:off x="0" y="2892201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1920"/>
          </a:p>
        </p:txBody>
      </p:sp>
      <p:sp>
        <p:nvSpPr>
          <p:cNvPr id="2055" name="Rectangle 24"/>
          <p:cNvSpPr>
            <a:spLocks noChangeArrowheads="1"/>
          </p:cNvSpPr>
          <p:nvPr/>
        </p:nvSpPr>
        <p:spPr bwMode="auto">
          <a:xfrm>
            <a:off x="0" y="3345901"/>
            <a:ext cx="184731" cy="16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48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85" y="993391"/>
            <a:ext cx="5199742" cy="57280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17691" y="137259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837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Номер слайда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48590" indent="-57150"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228600" indent="-45720"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320040" indent="-45720"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411480" indent="-45720" defTabSz="888365"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50292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59436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68580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77724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D7E6484-9653-4C8B-B381-1163D3D5E65E}" type="slidenum">
              <a:rPr kumimoji="0" lang="ru-RU" sz="1560">
                <a:solidFill>
                  <a:schemeClr val="folHlink"/>
                </a:solidFill>
              </a:rPr>
              <a:pPr/>
              <a:t>44</a:t>
            </a:fld>
            <a:endParaRPr kumimoji="0" lang="ru-RU" sz="1360">
              <a:solidFill>
                <a:schemeClr val="folHlink"/>
              </a:solidFill>
            </a:endParaRPr>
          </a:p>
        </p:txBody>
      </p:sp>
      <p:sp>
        <p:nvSpPr>
          <p:cNvPr id="2052" name="Rectangle 8"/>
          <p:cNvSpPr>
            <a:spLocks noGrp="1" noChangeArrowheads="1"/>
          </p:cNvSpPr>
          <p:nvPr>
            <p:ph type="title"/>
          </p:nvPr>
        </p:nvSpPr>
        <p:spPr>
          <a:xfrm>
            <a:off x="5486398" y="1418840"/>
            <a:ext cx="2806574" cy="779463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Учёт вклада вариаций атмосферного давления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уровень деформаций земной  коры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Rectangle 23"/>
          <p:cNvSpPr>
            <a:spLocks noChangeArrowheads="1"/>
          </p:cNvSpPr>
          <p:nvPr/>
        </p:nvSpPr>
        <p:spPr bwMode="auto">
          <a:xfrm>
            <a:off x="0" y="2892201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1920"/>
          </a:p>
        </p:txBody>
      </p:sp>
      <p:sp>
        <p:nvSpPr>
          <p:cNvPr id="2055" name="Rectangle 24"/>
          <p:cNvSpPr>
            <a:spLocks noChangeArrowheads="1"/>
          </p:cNvSpPr>
          <p:nvPr/>
        </p:nvSpPr>
        <p:spPr bwMode="auto">
          <a:xfrm>
            <a:off x="0" y="3345901"/>
            <a:ext cx="184731" cy="16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48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8" y="949892"/>
            <a:ext cx="4390931" cy="6095246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908464"/>
              </p:ext>
            </p:extLst>
          </p:nvPr>
        </p:nvGraphicFramePr>
        <p:xfrm>
          <a:off x="6494811" y="5654782"/>
          <a:ext cx="450556" cy="477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6" name="Уравнение" r:id="rId4" imgW="215806" imgH="228501" progId="Equation.3">
                  <p:embed/>
                </p:oleObj>
              </mc:Choice>
              <mc:Fallback>
                <p:oleObj name="Уравнение" r:id="rId4" imgW="215806" imgH="228501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4811" y="5654782"/>
                        <a:ext cx="450556" cy="4770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303262"/>
              </p:ext>
            </p:extLst>
          </p:nvPr>
        </p:nvGraphicFramePr>
        <p:xfrm>
          <a:off x="733329" y="1969703"/>
          <a:ext cx="241300" cy="45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7" name="Уравнение" r:id="rId6" imgW="241300" imgH="228600" progId="Equation.3">
                  <p:embed/>
                </p:oleObj>
              </mc:Choice>
              <mc:Fallback>
                <p:oleObj name="Уравнение" r:id="rId6" imgW="2413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329" y="1969703"/>
                        <a:ext cx="241300" cy="457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9935014"/>
              </p:ext>
            </p:extLst>
          </p:nvPr>
        </p:nvGraphicFramePr>
        <p:xfrm>
          <a:off x="733329" y="2198303"/>
          <a:ext cx="215900" cy="45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8" name="Уравнение" r:id="rId8" imgW="215806" imgH="228501" progId="Equation.3">
                  <p:embed/>
                </p:oleObj>
              </mc:Choice>
              <mc:Fallback>
                <p:oleObj name="Уравнение" r:id="rId8" imgW="215806" imgH="228501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329" y="2198303"/>
                        <a:ext cx="215900" cy="457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733329" y="201542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5459877" y="4476810"/>
            <a:ext cx="368412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Выделен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основной сфероидальный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тон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экспериментально определённый период 20 мин 05.3 с), а второй по значимости пик – сфероидальному обертону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кспериментально определённый период 17 мин 30.7 с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78732"/>
              </p:ext>
            </p:extLst>
          </p:nvPr>
        </p:nvGraphicFramePr>
        <p:xfrm>
          <a:off x="6188271" y="4716834"/>
          <a:ext cx="447869" cy="424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9" name="Уравнение" r:id="rId9" imgW="241300" imgH="228600" progId="Equation.3">
                  <p:embed/>
                </p:oleObj>
              </mc:Choice>
              <mc:Fallback>
                <p:oleObj name="Уравнение" r:id="rId9" imgW="241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8271" y="4716834"/>
                        <a:ext cx="447869" cy="4242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11313" y="51987"/>
            <a:ext cx="69213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398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0114" y="769544"/>
            <a:ext cx="6590923" cy="425387"/>
          </a:xfrm>
        </p:spPr>
        <p:txBody>
          <a:bodyPr>
            <a:no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Лазерно-интерференционная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детектирования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гравитационных волн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751438" y="1119884"/>
          <a:ext cx="1392582" cy="867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5" name="Уравнение" r:id="rId3" imgW="545863" imgH="342751" progId="Equation.3">
                  <p:embed/>
                </p:oleObj>
              </mc:Choice>
              <mc:Fallback>
                <p:oleObj name="Уравнение" r:id="rId3" imgW="545863" imgH="34275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438" y="1119884"/>
                        <a:ext cx="1392582" cy="8673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603687" y="1194932"/>
            <a:ext cx="62514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MS Mincho"/>
              </a:rPr>
              <a:t>где </a:t>
            </a:r>
            <a:r>
              <a:rPr lang="en-US" i="1" dirty="0">
                <a:latin typeface="Times New Roman" panose="02020603050405020304" pitchFamily="18" charset="0"/>
                <a:ea typeface="MS Mincho"/>
              </a:rPr>
              <a:t>l</a:t>
            </a:r>
            <a:r>
              <a:rPr lang="ru-RU" dirty="0">
                <a:latin typeface="Times New Roman" panose="02020603050405020304" pitchFamily="18" charset="0"/>
                <a:ea typeface="MS Mincho"/>
              </a:rPr>
              <a:t> – расстояние между массами, </a:t>
            </a:r>
            <a:r>
              <a:rPr lang="en-US" i="1" dirty="0">
                <a:latin typeface="Times New Roman" panose="02020603050405020304" pitchFamily="18" charset="0"/>
                <a:ea typeface="MS Mincho"/>
              </a:rPr>
              <a:t>h</a:t>
            </a:r>
            <a:r>
              <a:rPr lang="ru-RU" dirty="0">
                <a:latin typeface="Times New Roman" panose="02020603050405020304" pitchFamily="18" charset="0"/>
                <a:ea typeface="MS Mincho"/>
              </a:rPr>
              <a:t> – амплитуда возмущения метрики, вызванного гравитационной волной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9421" y="2072082"/>
            <a:ext cx="8401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Ожидается, что в ближайшее время после серии улучшений пороговая чувствительность лазерных интерферометров аналогичных проекту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LIGO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достигнет значений, лучших, чем 4х10</a:t>
            </a:r>
            <a:r>
              <a:rPr lang="ru-RU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-23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в диапазоне частот от 30 до 500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Гц.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25" y="3161864"/>
            <a:ext cx="3597990" cy="36366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441" y="3161864"/>
            <a:ext cx="4503400" cy="365641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79421" y="77060"/>
            <a:ext cx="76637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71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9244" y="999839"/>
            <a:ext cx="4648955" cy="766732"/>
          </a:xfrm>
        </p:spPr>
        <p:txBody>
          <a:bodyPr>
            <a:no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Лазерно-интерференционная система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детектирования гравитационных волн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4780230" y="41711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744" y="2722831"/>
            <a:ext cx="5241957" cy="4027712"/>
          </a:xfrm>
          <a:prstGeom prst="rect">
            <a:avLst/>
          </a:prstGeom>
        </p:spPr>
      </p:pic>
      <p:pic>
        <p:nvPicPr>
          <p:cNvPr id="14" name="Picture 22" descr="Рисунок4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" y="205129"/>
            <a:ext cx="2833097" cy="212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0" descr="Рисунок4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" y="2531323"/>
            <a:ext cx="2833097" cy="212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 descr="Рисунок4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7" y="4736687"/>
            <a:ext cx="2833097" cy="212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53696" y="78489"/>
            <a:ext cx="87049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62084" y="1999012"/>
            <a:ext cx="4100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10</a:t>
            </a:r>
            <a:r>
              <a:rPr lang="ru-RU" baseline="30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-23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в диапазоне частот от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до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950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Гц.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004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48590" indent="-5715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22860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32004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41148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50292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59436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68580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77724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195207C7-5641-4F40-AC9E-CF698168CA6C}" type="slidenum">
              <a:rPr kumimoji="0" lang="ru-RU" sz="1560">
                <a:solidFill>
                  <a:schemeClr val="folHlink"/>
                </a:solidFill>
              </a:rPr>
              <a:pPr/>
              <a:t>47</a:t>
            </a:fld>
            <a:endParaRPr kumimoji="0" lang="ru-RU" sz="1360" b="0" dirty="0">
              <a:solidFill>
                <a:schemeClr val="folHlink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525100"/>
            <a:ext cx="8519160" cy="9750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40" dirty="0" smtClean="0"/>
              <a:t>(</a:t>
            </a:r>
            <a:r>
              <a:rPr lang="ru-RU" sz="1400" dirty="0"/>
              <a:t>Создание сверхчувствительной фазированной деформационной/фотонной антенны </a:t>
            </a:r>
            <a:r>
              <a:rPr lang="ru-RU" sz="1400" dirty="0" smtClean="0"/>
              <a:t>Земли)</a:t>
            </a:r>
            <a:r>
              <a:rPr lang="ru-RU" sz="1920" dirty="0"/>
              <a:t/>
            </a:r>
            <a:br>
              <a:rPr lang="ru-RU" sz="1920" dirty="0"/>
            </a:br>
            <a:endParaRPr lang="ru-RU" sz="1920" dirty="0"/>
          </a:p>
        </p:txBody>
      </p:sp>
      <p:sp>
        <p:nvSpPr>
          <p:cNvPr id="33796" name="Rectangle 14"/>
          <p:cNvSpPr>
            <a:spLocks noChangeArrowheads="1"/>
          </p:cNvSpPr>
          <p:nvPr/>
        </p:nvSpPr>
        <p:spPr bwMode="auto">
          <a:xfrm>
            <a:off x="0" y="2806476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1920" b="0"/>
          </a:p>
        </p:txBody>
      </p:sp>
      <p:sp>
        <p:nvSpPr>
          <p:cNvPr id="33797" name="Rectangle 15"/>
          <p:cNvSpPr>
            <a:spLocks noChangeArrowheads="1"/>
          </p:cNvSpPr>
          <p:nvPr/>
        </p:nvSpPr>
        <p:spPr bwMode="auto">
          <a:xfrm>
            <a:off x="0" y="3246531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1920" b="0"/>
          </a:p>
        </p:txBody>
      </p:sp>
      <p:sp>
        <p:nvSpPr>
          <p:cNvPr id="33798" name="Rectangle 16"/>
          <p:cNvSpPr>
            <a:spLocks noChangeArrowheads="1"/>
          </p:cNvSpPr>
          <p:nvPr/>
        </p:nvSpPr>
        <p:spPr bwMode="auto">
          <a:xfrm>
            <a:off x="222677" y="1269354"/>
            <a:ext cx="88739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endParaRPr lang="ru-RU" sz="1080" dirty="0">
              <a:solidFill>
                <a:srgbClr val="003399"/>
              </a:solidFill>
            </a:endParaRPr>
          </a:p>
          <a:p>
            <a:r>
              <a:rPr lang="ru-RU" sz="1320" dirty="0" smtClean="0"/>
              <a:t> </a:t>
            </a:r>
            <a:r>
              <a:rPr lang="ru-RU" sz="13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Шульца (Приморский край); м</a:t>
            </a:r>
            <a:r>
              <a:rPr lang="ru-RU" sz="13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Свободный (Сахалин); </a:t>
            </a:r>
            <a:r>
              <a:rPr lang="ru-RU" sz="13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Краснокаменск</a:t>
            </a:r>
            <a:r>
              <a:rPr lang="ru-RU" sz="13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3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Фрязино; Севастополь</a:t>
            </a:r>
            <a:r>
              <a:rPr lang="ru-RU" sz="13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3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Баксан</a:t>
            </a:r>
            <a:r>
              <a:rPr lang="ru-RU" sz="13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3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Протвино.</a:t>
            </a:r>
            <a:endParaRPr lang="ru-RU" sz="1300" b="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400050" y="1731016"/>
          <a:ext cx="8519160" cy="497769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374344"/>
                <a:gridCol w="2254631"/>
                <a:gridCol w="2510053"/>
                <a:gridCol w="2380132"/>
              </a:tblGrid>
              <a:tr h="2528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Пункты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L</a:t>
                      </a:r>
                      <a:r>
                        <a:rPr lang="en-GB" sz="1400" baseline="-25000" dirty="0">
                          <a:effectLst/>
                        </a:rPr>
                        <a:t>1</a:t>
                      </a:r>
                      <a:r>
                        <a:rPr lang="en-GB" sz="1400" dirty="0">
                          <a:effectLst/>
                        </a:rPr>
                        <a:t>, </a:t>
                      </a:r>
                      <a:r>
                        <a:rPr lang="ru-RU" sz="1400" dirty="0">
                          <a:effectLst/>
                        </a:rPr>
                        <a:t>Хорда-Расстояние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L</a:t>
                      </a:r>
                      <a:r>
                        <a:rPr lang="en-GB" sz="1400" baseline="-25000">
                          <a:effectLst/>
                        </a:rPr>
                        <a:t>2,</a:t>
                      </a:r>
                      <a:r>
                        <a:rPr lang="en-GB" sz="1400">
                          <a:effectLst/>
                        </a:rPr>
                        <a:t> </a:t>
                      </a:r>
                      <a:r>
                        <a:rPr lang="ru-RU" sz="1400">
                          <a:effectLst/>
                        </a:rPr>
                        <a:t>Хорда-Широта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L</a:t>
                      </a:r>
                      <a:r>
                        <a:rPr lang="en-GB" sz="1400" baseline="-25000">
                          <a:effectLst/>
                        </a:rPr>
                        <a:t>3</a:t>
                      </a:r>
                      <a:r>
                        <a:rPr lang="en-GB" sz="1400">
                          <a:effectLst/>
                        </a:rPr>
                        <a:t> </a:t>
                      </a:r>
                      <a:r>
                        <a:rPr lang="ru-RU" sz="1400">
                          <a:effectLst/>
                        </a:rPr>
                        <a:t>Хорда-Долгота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31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м. Шульца – м. Свободный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1079 км, 3-278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4.3х10</a:t>
                      </a:r>
                      <a:r>
                        <a:rPr lang="ru-RU" sz="1400" baseline="30000" dirty="0" smtClean="0">
                          <a:effectLst/>
                        </a:rPr>
                        <a:t>-23</a:t>
                      </a:r>
                      <a:r>
                        <a:rPr lang="ru-RU" sz="1400" dirty="0">
                          <a:effectLst/>
                        </a:rPr>
                        <a:t>, </a:t>
                      </a:r>
                      <a:r>
                        <a:rPr lang="ru-RU" sz="1400" dirty="0" smtClean="0">
                          <a:effectLst/>
                        </a:rPr>
                        <a:t>5х10</a:t>
                      </a:r>
                      <a:r>
                        <a:rPr lang="ru-RU" sz="1400" baseline="30000" dirty="0" smtClean="0">
                          <a:effectLst/>
                        </a:rPr>
                        <a:t>-19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471 км, 3-637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=2.2.х10</a:t>
                      </a:r>
                      <a:r>
                        <a:rPr lang="ru-RU" sz="1400" baseline="30000">
                          <a:effectLst/>
                        </a:rPr>
                        <a:t>-22</a:t>
                      </a:r>
                      <a:r>
                        <a:rPr lang="ru-RU" sz="1400">
                          <a:effectLst/>
                        </a:rPr>
                        <a:t>, =1х10</a:t>
                      </a:r>
                      <a:r>
                        <a:rPr lang="ru-RU" sz="1400" baseline="30000">
                          <a:effectLst/>
                        </a:rPr>
                        <a:t>-18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967 км, 3-310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=5.3х10</a:t>
                      </a:r>
                      <a:r>
                        <a:rPr lang="ru-RU" sz="1400" baseline="30000">
                          <a:effectLst/>
                        </a:rPr>
                        <a:t>-23</a:t>
                      </a:r>
                      <a:r>
                        <a:rPr lang="ru-RU" sz="1400">
                          <a:effectLst/>
                        </a:rPr>
                        <a:t>, =5х10</a:t>
                      </a:r>
                      <a:r>
                        <a:rPr lang="ru-RU" sz="1400" baseline="30000">
                          <a:effectLst/>
                        </a:rPr>
                        <a:t>-19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584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м. Шульца - Краснокаменск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1300 км, 3-230 Гц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=2.9х10</a:t>
                      </a:r>
                      <a:r>
                        <a:rPr lang="ru-RU" sz="1400" baseline="30000" dirty="0">
                          <a:effectLst/>
                        </a:rPr>
                        <a:t>-23</a:t>
                      </a:r>
                      <a:r>
                        <a:rPr lang="ru-RU" sz="1400" dirty="0">
                          <a:effectLst/>
                        </a:rPr>
                        <a:t>, =4х10</a:t>
                      </a:r>
                      <a:r>
                        <a:rPr lang="ru-RU" sz="1400" baseline="30000" dirty="0">
                          <a:effectLst/>
                        </a:rPr>
                        <a:t>-19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509 км, 3-590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=1.9х10</a:t>
                      </a:r>
                      <a:r>
                        <a:rPr lang="ru-RU" sz="1400" baseline="30000" dirty="0">
                          <a:effectLst/>
                        </a:rPr>
                        <a:t>-22</a:t>
                      </a:r>
                      <a:r>
                        <a:rPr lang="ru-RU" sz="1400" dirty="0">
                          <a:effectLst/>
                        </a:rPr>
                        <a:t>, =1х10</a:t>
                      </a:r>
                      <a:r>
                        <a:rPr lang="ru-RU" sz="1400" baseline="30000" dirty="0">
                          <a:effectLst/>
                        </a:rPr>
                        <a:t>-18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988 км, 3-300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=5.1х10</a:t>
                      </a:r>
                      <a:r>
                        <a:rPr lang="ru-RU" sz="1400" baseline="30000">
                          <a:effectLst/>
                        </a:rPr>
                        <a:t>-23</a:t>
                      </a:r>
                      <a:r>
                        <a:rPr lang="ru-RU" sz="1400">
                          <a:effectLst/>
                        </a:rPr>
                        <a:t>, =5х10</a:t>
                      </a:r>
                      <a:r>
                        <a:rPr lang="ru-RU" sz="1400" baseline="30000">
                          <a:effectLst/>
                        </a:rPr>
                        <a:t>-19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504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Фрязино - Севастополь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1297 км, 3-231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=3.0х10</a:t>
                      </a:r>
                      <a:r>
                        <a:rPr lang="ru-RU" sz="1400" baseline="30000" dirty="0">
                          <a:effectLst/>
                        </a:rPr>
                        <a:t>-23</a:t>
                      </a:r>
                      <a:r>
                        <a:rPr lang="ru-RU" sz="1400" dirty="0">
                          <a:effectLst/>
                        </a:rPr>
                        <a:t>, =4х10</a:t>
                      </a:r>
                      <a:r>
                        <a:rPr lang="ru-RU" sz="1400" baseline="30000" dirty="0">
                          <a:effectLst/>
                        </a:rPr>
                        <a:t>-19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1262 км, 3-237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=3.1х10</a:t>
                      </a:r>
                      <a:r>
                        <a:rPr lang="ru-RU" sz="1400" baseline="30000" dirty="0">
                          <a:effectLst/>
                        </a:rPr>
                        <a:t>-23</a:t>
                      </a:r>
                      <a:r>
                        <a:rPr lang="ru-RU" sz="1400" dirty="0">
                          <a:effectLst/>
                        </a:rPr>
                        <a:t>, =4х10</a:t>
                      </a:r>
                      <a:r>
                        <a:rPr lang="ru-RU" sz="1400" baseline="30000" dirty="0">
                          <a:effectLst/>
                        </a:rPr>
                        <a:t>-19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318 км, 3-943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=4.9х10</a:t>
                      </a:r>
                      <a:r>
                        <a:rPr lang="ru-RU" sz="1400" baseline="30000" dirty="0">
                          <a:effectLst/>
                        </a:rPr>
                        <a:t>-22</a:t>
                      </a:r>
                      <a:r>
                        <a:rPr lang="ru-RU" sz="1400" dirty="0">
                          <a:effectLst/>
                        </a:rPr>
                        <a:t>, =2х10</a:t>
                      </a:r>
                      <a:r>
                        <a:rPr lang="ru-RU" sz="1400" baseline="30000" dirty="0">
                          <a:effectLst/>
                        </a:rPr>
                        <a:t>-18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31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Фрязино - Баксан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1416 км, 3-211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=2.3х10</a:t>
                      </a:r>
                      <a:r>
                        <a:rPr lang="ru-RU" sz="1400" baseline="30000">
                          <a:effectLst/>
                        </a:rPr>
                        <a:t>-23</a:t>
                      </a:r>
                      <a:r>
                        <a:rPr lang="ru-RU" sz="1400">
                          <a:effectLst/>
                        </a:rPr>
                        <a:t>, =4х10</a:t>
                      </a:r>
                      <a:r>
                        <a:rPr lang="ru-RU" sz="1400" baseline="30000">
                          <a:effectLst/>
                        </a:rPr>
                        <a:t>-19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1361 км, 3-220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=2.7х10</a:t>
                      </a:r>
                      <a:r>
                        <a:rPr lang="ru-RU" sz="1400" baseline="30000" dirty="0">
                          <a:effectLst/>
                        </a:rPr>
                        <a:t>-23</a:t>
                      </a:r>
                      <a:r>
                        <a:rPr lang="ru-RU" sz="1400" dirty="0">
                          <a:effectLst/>
                        </a:rPr>
                        <a:t>, =4х10</a:t>
                      </a:r>
                      <a:r>
                        <a:rPr lang="ru-RU" sz="1400" baseline="30000" dirty="0">
                          <a:effectLst/>
                        </a:rPr>
                        <a:t>-19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387 км, 3-775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=3.3х10</a:t>
                      </a:r>
                      <a:r>
                        <a:rPr lang="ru-RU" sz="1400" baseline="30000">
                          <a:effectLst/>
                        </a:rPr>
                        <a:t>-22</a:t>
                      </a:r>
                      <a:r>
                        <a:rPr lang="ru-RU" sz="1400">
                          <a:effectLst/>
                        </a:rPr>
                        <a:t>, =1х10</a:t>
                      </a:r>
                      <a:r>
                        <a:rPr lang="ru-RU" sz="1400" baseline="30000">
                          <a:effectLst/>
                        </a:rPr>
                        <a:t>-18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31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Севастополь - Протвино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1168 км, 3-256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=3.6х10</a:t>
                      </a:r>
                      <a:r>
                        <a:rPr lang="ru-RU" sz="1400" baseline="30000">
                          <a:effectLst/>
                        </a:rPr>
                        <a:t>-23</a:t>
                      </a:r>
                      <a:r>
                        <a:rPr lang="ru-RU" sz="1400">
                          <a:effectLst/>
                        </a:rPr>
                        <a:t>, =4х10</a:t>
                      </a:r>
                      <a:r>
                        <a:rPr lang="ru-RU" sz="1400" baseline="30000">
                          <a:effectLst/>
                        </a:rPr>
                        <a:t>-19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1141 км, 3-262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=3.8х10</a:t>
                      </a:r>
                      <a:r>
                        <a:rPr lang="ru-RU" sz="1400" baseline="30000" dirty="0">
                          <a:effectLst/>
                        </a:rPr>
                        <a:t>-23</a:t>
                      </a:r>
                      <a:r>
                        <a:rPr lang="ru-RU" sz="1400" dirty="0">
                          <a:effectLst/>
                        </a:rPr>
                        <a:t>, =4х10</a:t>
                      </a:r>
                      <a:r>
                        <a:rPr lang="ru-RU" sz="1400" baseline="30000" dirty="0">
                          <a:effectLst/>
                        </a:rPr>
                        <a:t>-19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263 км, 3-1140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=7.2х10</a:t>
                      </a:r>
                      <a:r>
                        <a:rPr lang="ru-RU" sz="1400" baseline="30000">
                          <a:effectLst/>
                        </a:rPr>
                        <a:t>-22</a:t>
                      </a:r>
                      <a:r>
                        <a:rPr lang="ru-RU" sz="1400">
                          <a:effectLst/>
                        </a:rPr>
                        <a:t>, =2х10</a:t>
                      </a:r>
                      <a:r>
                        <a:rPr lang="ru-RU" sz="1400" baseline="30000">
                          <a:effectLst/>
                        </a:rPr>
                        <a:t>-18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31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Севастополь - Баксан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805 км, 3-372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=7.7х10</a:t>
                      </a:r>
                      <a:r>
                        <a:rPr lang="ru-RU" sz="1400" baseline="30000">
                          <a:effectLst/>
                        </a:rPr>
                        <a:t>-23</a:t>
                      </a:r>
                      <a:r>
                        <a:rPr lang="ru-RU" sz="1400">
                          <a:effectLst/>
                        </a:rPr>
                        <a:t>, =6х10</a:t>
                      </a:r>
                      <a:r>
                        <a:rPr lang="ru-RU" sz="1400" baseline="30000">
                          <a:effectLst/>
                        </a:rPr>
                        <a:t>-19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99 км, 3-3030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=5.1х10</a:t>
                      </a:r>
                      <a:r>
                        <a:rPr lang="ru-RU" sz="1400" baseline="30000" dirty="0">
                          <a:effectLst/>
                        </a:rPr>
                        <a:t>-21</a:t>
                      </a:r>
                      <a:r>
                        <a:rPr lang="ru-RU" sz="1400" dirty="0">
                          <a:effectLst/>
                        </a:rPr>
                        <a:t>, =5х10</a:t>
                      </a:r>
                      <a:r>
                        <a:rPr lang="ru-RU" sz="1400" baseline="30000" dirty="0">
                          <a:effectLst/>
                        </a:rPr>
                        <a:t>-18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802 км, 3-374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=7.8х10</a:t>
                      </a:r>
                      <a:r>
                        <a:rPr lang="ru-RU" sz="1400" baseline="30000">
                          <a:effectLst/>
                        </a:rPr>
                        <a:t>-23</a:t>
                      </a:r>
                      <a:r>
                        <a:rPr lang="ru-RU" sz="1400">
                          <a:effectLst/>
                        </a:rPr>
                        <a:t>, =6х10</a:t>
                      </a:r>
                      <a:r>
                        <a:rPr lang="ru-RU" sz="1400" baseline="30000">
                          <a:effectLst/>
                        </a:rPr>
                        <a:t>-19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31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Протвино - Баксан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1322 км, 3-226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=2.9х10</a:t>
                      </a:r>
                      <a:r>
                        <a:rPr lang="ru-RU" sz="1400" baseline="30000">
                          <a:effectLst/>
                        </a:rPr>
                        <a:t>-23</a:t>
                      </a:r>
                      <a:r>
                        <a:rPr lang="ru-RU" sz="1400">
                          <a:effectLst/>
                        </a:rPr>
                        <a:t>, =4х10</a:t>
                      </a:r>
                      <a:r>
                        <a:rPr lang="ru-RU" sz="1400" baseline="30000">
                          <a:effectLst/>
                        </a:rPr>
                        <a:t>-19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1236 км, 3-242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=3.3х10</a:t>
                      </a:r>
                      <a:r>
                        <a:rPr lang="ru-RU" sz="1400" baseline="30000">
                          <a:effectLst/>
                        </a:rPr>
                        <a:t>-23</a:t>
                      </a:r>
                      <a:r>
                        <a:rPr lang="ru-RU" sz="1400">
                          <a:effectLst/>
                        </a:rPr>
                        <a:t>, =4х10</a:t>
                      </a:r>
                      <a:r>
                        <a:rPr lang="ru-RU" sz="1400" baseline="30000">
                          <a:effectLst/>
                        </a:rPr>
                        <a:t>-19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452 км, 3-663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=2.4х10</a:t>
                      </a:r>
                      <a:r>
                        <a:rPr lang="ru-RU" sz="1400" baseline="30000" dirty="0">
                          <a:effectLst/>
                        </a:rPr>
                        <a:t>-22</a:t>
                      </a:r>
                      <a:r>
                        <a:rPr lang="ru-RU" sz="1400" dirty="0">
                          <a:effectLst/>
                        </a:rPr>
                        <a:t>, =1х10</a:t>
                      </a:r>
                      <a:r>
                        <a:rPr lang="ru-RU" sz="1400" baseline="30000" dirty="0">
                          <a:effectLst/>
                        </a:rPr>
                        <a:t>-18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1514353" y="2422525"/>
          <a:ext cx="15252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8" name="Уравнение" r:id="rId3" imgW="152400" imgH="215900" progId="Equation.3">
                  <p:embed/>
                </p:oleObj>
              </mc:Choice>
              <mc:Fallback>
                <p:oleObj name="Уравнение" r:id="rId3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53" y="2422525"/>
                        <a:ext cx="15252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/>
          </p:nvPr>
        </p:nvGraphicFramePr>
        <p:xfrm>
          <a:off x="1514343" y="2422525"/>
          <a:ext cx="16523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9" name="Уравнение" r:id="rId5" imgW="165172" imgH="215994" progId="Equation.3">
                  <p:embed/>
                </p:oleObj>
              </mc:Choice>
              <mc:Fallback>
                <p:oleObj name="Уравнение" r:id="rId5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43" y="2422525"/>
                        <a:ext cx="16523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/>
          </p:nvPr>
        </p:nvGraphicFramePr>
        <p:xfrm>
          <a:off x="1514353" y="2422525"/>
          <a:ext cx="15252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0" name="Уравнение" r:id="rId7" imgW="152400" imgH="215900" progId="Equation.3">
                  <p:embed/>
                </p:oleObj>
              </mc:Choice>
              <mc:Fallback>
                <p:oleObj name="Уравнение" r:id="rId7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53" y="2422525"/>
                        <a:ext cx="15252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1514343" y="2422525"/>
          <a:ext cx="16523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1" name="Уравнение" r:id="rId9" imgW="165172" imgH="215994" progId="Equation.3">
                  <p:embed/>
                </p:oleObj>
              </mc:Choice>
              <mc:Fallback>
                <p:oleObj name="Уравнение" r:id="rId9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43" y="2422525"/>
                        <a:ext cx="16523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1514353" y="2422525"/>
          <a:ext cx="15252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2" name="Уравнение" r:id="rId10" imgW="152400" imgH="215900" progId="Equation.3">
                  <p:embed/>
                </p:oleObj>
              </mc:Choice>
              <mc:Fallback>
                <p:oleObj name="Уравнение" r:id="rId10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53" y="2422525"/>
                        <a:ext cx="15252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/>
          </p:nvPr>
        </p:nvGraphicFramePr>
        <p:xfrm>
          <a:off x="1514343" y="2422525"/>
          <a:ext cx="16523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3" name="Уравнение" r:id="rId11" imgW="165172" imgH="215994" progId="Equation.3">
                  <p:embed/>
                </p:oleObj>
              </mc:Choice>
              <mc:Fallback>
                <p:oleObj name="Уравнение" r:id="rId11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43" y="2422525"/>
                        <a:ext cx="16523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/>
          </p:nvPr>
        </p:nvGraphicFramePr>
        <p:xfrm>
          <a:off x="1514353" y="2422525"/>
          <a:ext cx="15252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4" name="Уравнение" r:id="rId12" imgW="152400" imgH="215900" progId="Equation.3">
                  <p:embed/>
                </p:oleObj>
              </mc:Choice>
              <mc:Fallback>
                <p:oleObj name="Уравнение" r:id="rId12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53" y="2422525"/>
                        <a:ext cx="15252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/>
          </p:nvPr>
        </p:nvGraphicFramePr>
        <p:xfrm>
          <a:off x="1514343" y="2422525"/>
          <a:ext cx="16523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5" name="Уравнение" r:id="rId13" imgW="165172" imgH="215994" progId="Equation.3">
                  <p:embed/>
                </p:oleObj>
              </mc:Choice>
              <mc:Fallback>
                <p:oleObj name="Уравнение" r:id="rId13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43" y="2422525"/>
                        <a:ext cx="16523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>
            <p:extLst/>
          </p:nvPr>
        </p:nvGraphicFramePr>
        <p:xfrm>
          <a:off x="1514353" y="2422525"/>
          <a:ext cx="15252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6" name="Уравнение" r:id="rId14" imgW="152400" imgH="215900" progId="Equation.3">
                  <p:embed/>
                </p:oleObj>
              </mc:Choice>
              <mc:Fallback>
                <p:oleObj name="Уравнение" r:id="rId14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53" y="2422525"/>
                        <a:ext cx="15252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/>
          <p:cNvGraphicFramePr>
            <a:graphicFrameLocks noChangeAspect="1"/>
          </p:cNvGraphicFramePr>
          <p:nvPr>
            <p:extLst/>
          </p:nvPr>
        </p:nvGraphicFramePr>
        <p:xfrm>
          <a:off x="1514343" y="2422525"/>
          <a:ext cx="16523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7" name="Уравнение" r:id="rId15" imgW="165172" imgH="215994" progId="Equation.3">
                  <p:embed/>
                </p:oleObj>
              </mc:Choice>
              <mc:Fallback>
                <p:oleObj name="Уравнение" r:id="rId15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43" y="2422525"/>
                        <a:ext cx="16523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19"/>
          <p:cNvGraphicFramePr>
            <a:graphicFrameLocks noChangeAspect="1"/>
          </p:cNvGraphicFramePr>
          <p:nvPr>
            <p:extLst/>
          </p:nvPr>
        </p:nvGraphicFramePr>
        <p:xfrm>
          <a:off x="1514353" y="2422525"/>
          <a:ext cx="15252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8" name="Уравнение" r:id="rId16" imgW="152400" imgH="215900" progId="Equation.3">
                  <p:embed/>
                </p:oleObj>
              </mc:Choice>
              <mc:Fallback>
                <p:oleObj name="Уравнение" r:id="rId16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53" y="2422525"/>
                        <a:ext cx="15252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/>
          <p:cNvGraphicFramePr>
            <a:graphicFrameLocks noChangeAspect="1"/>
          </p:cNvGraphicFramePr>
          <p:nvPr>
            <p:extLst/>
          </p:nvPr>
        </p:nvGraphicFramePr>
        <p:xfrm>
          <a:off x="1514343" y="2422525"/>
          <a:ext cx="16523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9" name="Уравнение" r:id="rId17" imgW="165172" imgH="215994" progId="Equation.3">
                  <p:embed/>
                </p:oleObj>
              </mc:Choice>
              <mc:Fallback>
                <p:oleObj name="Уравнение" r:id="rId17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43" y="2422525"/>
                        <a:ext cx="16523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/>
          <p:cNvGraphicFramePr>
            <a:graphicFrameLocks noChangeAspect="1"/>
          </p:cNvGraphicFramePr>
          <p:nvPr>
            <p:extLst/>
          </p:nvPr>
        </p:nvGraphicFramePr>
        <p:xfrm>
          <a:off x="1514353" y="2422525"/>
          <a:ext cx="15252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0" name="Уравнение" r:id="rId18" imgW="152400" imgH="215900" progId="Equation.3">
                  <p:embed/>
                </p:oleObj>
              </mc:Choice>
              <mc:Fallback>
                <p:oleObj name="Уравнение" r:id="rId18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53" y="2422525"/>
                        <a:ext cx="15252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Объект 22"/>
          <p:cNvGraphicFramePr>
            <a:graphicFrameLocks noChangeAspect="1"/>
          </p:cNvGraphicFramePr>
          <p:nvPr>
            <p:extLst/>
          </p:nvPr>
        </p:nvGraphicFramePr>
        <p:xfrm>
          <a:off x="1514343" y="2422525"/>
          <a:ext cx="16523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1" name="Уравнение" r:id="rId19" imgW="165172" imgH="215994" progId="Equation.3">
                  <p:embed/>
                </p:oleObj>
              </mc:Choice>
              <mc:Fallback>
                <p:oleObj name="Уравнение" r:id="rId19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43" y="2422525"/>
                        <a:ext cx="16523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Объект 23"/>
          <p:cNvGraphicFramePr>
            <a:graphicFrameLocks noChangeAspect="1"/>
          </p:cNvGraphicFramePr>
          <p:nvPr>
            <p:extLst/>
          </p:nvPr>
        </p:nvGraphicFramePr>
        <p:xfrm>
          <a:off x="1514353" y="2422525"/>
          <a:ext cx="15252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2" name="Уравнение" r:id="rId20" imgW="152400" imgH="215900" progId="Equation.3">
                  <p:embed/>
                </p:oleObj>
              </mc:Choice>
              <mc:Fallback>
                <p:oleObj name="Уравнение" r:id="rId20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53" y="2422525"/>
                        <a:ext cx="15252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/>
          <p:cNvGraphicFramePr>
            <a:graphicFrameLocks noChangeAspect="1"/>
          </p:cNvGraphicFramePr>
          <p:nvPr>
            <p:extLst/>
          </p:nvPr>
        </p:nvGraphicFramePr>
        <p:xfrm>
          <a:off x="1514343" y="2422525"/>
          <a:ext cx="16523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3" name="Уравнение" r:id="rId21" imgW="165172" imgH="215994" progId="Equation.3">
                  <p:embed/>
                </p:oleObj>
              </mc:Choice>
              <mc:Fallback>
                <p:oleObj name="Уравнение" r:id="rId21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43" y="2422525"/>
                        <a:ext cx="16523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/>
          <p:cNvGraphicFramePr>
            <a:graphicFrameLocks noChangeAspect="1"/>
          </p:cNvGraphicFramePr>
          <p:nvPr>
            <p:extLst/>
          </p:nvPr>
        </p:nvGraphicFramePr>
        <p:xfrm>
          <a:off x="1514353" y="2422525"/>
          <a:ext cx="15252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4" name="Уравнение" r:id="rId22" imgW="152400" imgH="215900" progId="Equation.3">
                  <p:embed/>
                </p:oleObj>
              </mc:Choice>
              <mc:Fallback>
                <p:oleObj name="Уравнение" r:id="rId22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53" y="2422525"/>
                        <a:ext cx="15252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ъект 26"/>
          <p:cNvGraphicFramePr>
            <a:graphicFrameLocks noChangeAspect="1"/>
          </p:cNvGraphicFramePr>
          <p:nvPr>
            <p:extLst/>
          </p:nvPr>
        </p:nvGraphicFramePr>
        <p:xfrm>
          <a:off x="1514343" y="2422525"/>
          <a:ext cx="16523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5" name="Уравнение" r:id="rId23" imgW="165172" imgH="215994" progId="Equation.3">
                  <p:embed/>
                </p:oleObj>
              </mc:Choice>
              <mc:Fallback>
                <p:oleObj name="Уравнение" r:id="rId23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43" y="2422525"/>
                        <a:ext cx="16523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/>
          <p:cNvGraphicFramePr>
            <a:graphicFrameLocks noChangeAspect="1"/>
          </p:cNvGraphicFramePr>
          <p:nvPr>
            <p:extLst/>
          </p:nvPr>
        </p:nvGraphicFramePr>
        <p:xfrm>
          <a:off x="1514353" y="2422525"/>
          <a:ext cx="15252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6" name="Уравнение" r:id="rId24" imgW="152400" imgH="215900" progId="Equation.3">
                  <p:embed/>
                </p:oleObj>
              </mc:Choice>
              <mc:Fallback>
                <p:oleObj name="Уравнение" r:id="rId24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53" y="2422525"/>
                        <a:ext cx="15252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Объект 28"/>
          <p:cNvGraphicFramePr>
            <a:graphicFrameLocks noChangeAspect="1"/>
          </p:cNvGraphicFramePr>
          <p:nvPr>
            <p:extLst/>
          </p:nvPr>
        </p:nvGraphicFramePr>
        <p:xfrm>
          <a:off x="1514343" y="2422525"/>
          <a:ext cx="16523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7" name="Уравнение" r:id="rId25" imgW="165172" imgH="215994" progId="Equation.3">
                  <p:embed/>
                </p:oleObj>
              </mc:Choice>
              <mc:Fallback>
                <p:oleObj name="Уравнение" r:id="rId25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43" y="2422525"/>
                        <a:ext cx="16523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/>
          </p:nvPr>
        </p:nvGraphicFramePr>
        <p:xfrm>
          <a:off x="1514353" y="2422525"/>
          <a:ext cx="15252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8" name="Уравнение" r:id="rId26" imgW="152400" imgH="215900" progId="Equation.3">
                  <p:embed/>
                </p:oleObj>
              </mc:Choice>
              <mc:Fallback>
                <p:oleObj name="Уравнение" r:id="rId26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53" y="2422525"/>
                        <a:ext cx="15252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/>
          </p:nvPr>
        </p:nvGraphicFramePr>
        <p:xfrm>
          <a:off x="1514343" y="2422525"/>
          <a:ext cx="16523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9" name="Уравнение" r:id="rId27" imgW="165172" imgH="215994" progId="Equation.3">
                  <p:embed/>
                </p:oleObj>
              </mc:Choice>
              <mc:Fallback>
                <p:oleObj name="Уравнение" r:id="rId27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43" y="2422525"/>
                        <a:ext cx="16523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2" name="Объект 33791"/>
          <p:cNvGraphicFramePr>
            <a:graphicFrameLocks noChangeAspect="1"/>
          </p:cNvGraphicFramePr>
          <p:nvPr>
            <p:extLst/>
          </p:nvPr>
        </p:nvGraphicFramePr>
        <p:xfrm>
          <a:off x="1514353" y="2422525"/>
          <a:ext cx="15252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0" name="Уравнение" r:id="rId28" imgW="152400" imgH="215900" progId="Equation.3">
                  <p:embed/>
                </p:oleObj>
              </mc:Choice>
              <mc:Fallback>
                <p:oleObj name="Уравнение" r:id="rId28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53" y="2422525"/>
                        <a:ext cx="15252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3" name="Объект 33792"/>
          <p:cNvGraphicFramePr>
            <a:graphicFrameLocks noChangeAspect="1"/>
          </p:cNvGraphicFramePr>
          <p:nvPr>
            <p:extLst/>
          </p:nvPr>
        </p:nvGraphicFramePr>
        <p:xfrm>
          <a:off x="1514343" y="2422525"/>
          <a:ext cx="16523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1" name="Уравнение" r:id="rId29" imgW="165172" imgH="215994" progId="Equation.3">
                  <p:embed/>
                </p:oleObj>
              </mc:Choice>
              <mc:Fallback>
                <p:oleObj name="Уравнение" r:id="rId29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43" y="2422525"/>
                        <a:ext cx="16523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1" name="Объект 33800"/>
          <p:cNvGraphicFramePr>
            <a:graphicFrameLocks noChangeAspect="1"/>
          </p:cNvGraphicFramePr>
          <p:nvPr>
            <p:extLst/>
          </p:nvPr>
        </p:nvGraphicFramePr>
        <p:xfrm>
          <a:off x="1514353" y="2422525"/>
          <a:ext cx="15252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2" name="Уравнение" r:id="rId30" imgW="152400" imgH="215900" progId="Equation.3">
                  <p:embed/>
                </p:oleObj>
              </mc:Choice>
              <mc:Fallback>
                <p:oleObj name="Уравнение" r:id="rId30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53" y="2422525"/>
                        <a:ext cx="15252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2" name="Объект 33801"/>
          <p:cNvGraphicFramePr>
            <a:graphicFrameLocks noChangeAspect="1"/>
          </p:cNvGraphicFramePr>
          <p:nvPr>
            <p:extLst/>
          </p:nvPr>
        </p:nvGraphicFramePr>
        <p:xfrm>
          <a:off x="1514343" y="2422525"/>
          <a:ext cx="16523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3" name="Уравнение" r:id="rId31" imgW="165172" imgH="215994" progId="Equation.3">
                  <p:embed/>
                </p:oleObj>
              </mc:Choice>
              <mc:Fallback>
                <p:oleObj name="Уравнение" r:id="rId31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43" y="2422525"/>
                        <a:ext cx="16523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3" name="Объект 33802"/>
          <p:cNvGraphicFramePr>
            <a:graphicFrameLocks noChangeAspect="1"/>
          </p:cNvGraphicFramePr>
          <p:nvPr>
            <p:extLst/>
          </p:nvPr>
        </p:nvGraphicFramePr>
        <p:xfrm>
          <a:off x="1514353" y="2422525"/>
          <a:ext cx="15252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4" name="Уравнение" r:id="rId32" imgW="152400" imgH="215900" progId="Equation.3">
                  <p:embed/>
                </p:oleObj>
              </mc:Choice>
              <mc:Fallback>
                <p:oleObj name="Уравнение" r:id="rId32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53" y="2422525"/>
                        <a:ext cx="15252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4" name="Объект 33803"/>
          <p:cNvGraphicFramePr>
            <a:graphicFrameLocks noChangeAspect="1"/>
          </p:cNvGraphicFramePr>
          <p:nvPr>
            <p:extLst/>
          </p:nvPr>
        </p:nvGraphicFramePr>
        <p:xfrm>
          <a:off x="1514343" y="2422525"/>
          <a:ext cx="16523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5" name="Уравнение" r:id="rId33" imgW="165172" imgH="215994" progId="Equation.3">
                  <p:embed/>
                </p:oleObj>
              </mc:Choice>
              <mc:Fallback>
                <p:oleObj name="Уравнение" r:id="rId33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43" y="2422525"/>
                        <a:ext cx="16523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5" name="Объект 33804"/>
          <p:cNvGraphicFramePr>
            <a:graphicFrameLocks noChangeAspect="1"/>
          </p:cNvGraphicFramePr>
          <p:nvPr>
            <p:extLst/>
          </p:nvPr>
        </p:nvGraphicFramePr>
        <p:xfrm>
          <a:off x="1514353" y="2422525"/>
          <a:ext cx="15252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6" name="Уравнение" r:id="rId34" imgW="152400" imgH="215900" progId="Equation.3">
                  <p:embed/>
                </p:oleObj>
              </mc:Choice>
              <mc:Fallback>
                <p:oleObj name="Уравнение" r:id="rId34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53" y="2422525"/>
                        <a:ext cx="15252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6" name="Объект 33805"/>
          <p:cNvGraphicFramePr>
            <a:graphicFrameLocks noChangeAspect="1"/>
          </p:cNvGraphicFramePr>
          <p:nvPr>
            <p:extLst/>
          </p:nvPr>
        </p:nvGraphicFramePr>
        <p:xfrm>
          <a:off x="1514343" y="2422525"/>
          <a:ext cx="16523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7" name="Уравнение" r:id="rId35" imgW="165172" imgH="215994" progId="Equation.3">
                  <p:embed/>
                </p:oleObj>
              </mc:Choice>
              <mc:Fallback>
                <p:oleObj name="Уравнение" r:id="rId35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43" y="2422525"/>
                        <a:ext cx="16523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7" name="Объект 33806"/>
          <p:cNvGraphicFramePr>
            <a:graphicFrameLocks noChangeAspect="1"/>
          </p:cNvGraphicFramePr>
          <p:nvPr>
            <p:extLst/>
          </p:nvPr>
        </p:nvGraphicFramePr>
        <p:xfrm>
          <a:off x="1514353" y="2422525"/>
          <a:ext cx="15252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8" name="Уравнение" r:id="rId36" imgW="152400" imgH="215900" progId="Equation.3">
                  <p:embed/>
                </p:oleObj>
              </mc:Choice>
              <mc:Fallback>
                <p:oleObj name="Уравнение" r:id="rId36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53" y="2422525"/>
                        <a:ext cx="15252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8" name="Объект 33807"/>
          <p:cNvGraphicFramePr>
            <a:graphicFrameLocks noChangeAspect="1"/>
          </p:cNvGraphicFramePr>
          <p:nvPr>
            <p:extLst/>
          </p:nvPr>
        </p:nvGraphicFramePr>
        <p:xfrm>
          <a:off x="1514343" y="2422525"/>
          <a:ext cx="16523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9" name="Уравнение" r:id="rId37" imgW="165172" imgH="215994" progId="Equation.3">
                  <p:embed/>
                </p:oleObj>
              </mc:Choice>
              <mc:Fallback>
                <p:oleObj name="Уравнение" r:id="rId37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43" y="2422525"/>
                        <a:ext cx="16523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9" name="Объект 33808"/>
          <p:cNvGraphicFramePr>
            <a:graphicFrameLocks noChangeAspect="1"/>
          </p:cNvGraphicFramePr>
          <p:nvPr>
            <p:extLst/>
          </p:nvPr>
        </p:nvGraphicFramePr>
        <p:xfrm>
          <a:off x="1514353" y="2422525"/>
          <a:ext cx="15252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0" name="Уравнение" r:id="rId38" imgW="152400" imgH="215900" progId="Equation.3">
                  <p:embed/>
                </p:oleObj>
              </mc:Choice>
              <mc:Fallback>
                <p:oleObj name="Уравнение" r:id="rId38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53" y="2422525"/>
                        <a:ext cx="15252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10" name="Объект 33809"/>
          <p:cNvGraphicFramePr>
            <a:graphicFrameLocks noChangeAspect="1"/>
          </p:cNvGraphicFramePr>
          <p:nvPr>
            <p:extLst/>
          </p:nvPr>
        </p:nvGraphicFramePr>
        <p:xfrm>
          <a:off x="1514343" y="2422525"/>
          <a:ext cx="16523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1" name="Уравнение" r:id="rId39" imgW="165172" imgH="215994" progId="Equation.3">
                  <p:embed/>
                </p:oleObj>
              </mc:Choice>
              <mc:Fallback>
                <p:oleObj name="Уравнение" r:id="rId39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43" y="2422525"/>
                        <a:ext cx="16523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11" name="Объект 33810"/>
          <p:cNvGraphicFramePr>
            <a:graphicFrameLocks noChangeAspect="1"/>
          </p:cNvGraphicFramePr>
          <p:nvPr>
            <p:extLst/>
          </p:nvPr>
        </p:nvGraphicFramePr>
        <p:xfrm>
          <a:off x="1514353" y="2422525"/>
          <a:ext cx="152522" cy="222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2" name="Уравнение" r:id="rId40" imgW="152400" imgH="215900" progId="Equation.3">
                  <p:embed/>
                </p:oleObj>
              </mc:Choice>
              <mc:Fallback>
                <p:oleObj name="Уравнение" r:id="rId40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53" y="2422525"/>
                        <a:ext cx="152522" cy="2224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2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100" cy="2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2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100" cy="2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2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100" cy="2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33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48590" indent="-5715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22860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32004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41148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50292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59436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68580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77724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195207C7-5641-4F40-AC9E-CF698168CA6C}" type="slidenum">
              <a:rPr kumimoji="0" lang="ru-RU" sz="1560">
                <a:solidFill>
                  <a:schemeClr val="folHlink"/>
                </a:solidFill>
              </a:rPr>
              <a:pPr/>
              <a:t>48</a:t>
            </a:fld>
            <a:endParaRPr kumimoji="0" lang="ru-RU" sz="1360" b="0">
              <a:solidFill>
                <a:schemeClr val="folHlink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418157" y="217282"/>
            <a:ext cx="8519160" cy="57036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</a:t>
            </a:r>
            <a:endParaRPr lang="ru-RU" sz="1920" dirty="0"/>
          </a:p>
        </p:txBody>
      </p:sp>
      <p:sp>
        <p:nvSpPr>
          <p:cNvPr id="33796" name="Rectangle 14"/>
          <p:cNvSpPr>
            <a:spLocks noChangeArrowheads="1"/>
          </p:cNvSpPr>
          <p:nvPr/>
        </p:nvSpPr>
        <p:spPr bwMode="auto">
          <a:xfrm>
            <a:off x="0" y="2806476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1920" b="0"/>
          </a:p>
        </p:txBody>
      </p:sp>
      <p:sp>
        <p:nvSpPr>
          <p:cNvPr id="33797" name="Rectangle 15"/>
          <p:cNvSpPr>
            <a:spLocks noChangeArrowheads="1"/>
          </p:cNvSpPr>
          <p:nvPr/>
        </p:nvSpPr>
        <p:spPr bwMode="auto">
          <a:xfrm>
            <a:off x="0" y="3246531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1920" b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724278" y="787651"/>
          <a:ext cx="7297093" cy="601633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678328"/>
                <a:gridCol w="1725775"/>
                <a:gridCol w="2021227"/>
                <a:gridCol w="1871763"/>
              </a:tblGrid>
              <a:tr h="1845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Пункты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L</a:t>
                      </a:r>
                      <a:r>
                        <a:rPr lang="en-GB" sz="1300" baseline="-25000">
                          <a:effectLst/>
                        </a:rPr>
                        <a:t>1</a:t>
                      </a:r>
                      <a:r>
                        <a:rPr lang="en-GB" sz="1300">
                          <a:effectLst/>
                        </a:rPr>
                        <a:t>, </a:t>
                      </a:r>
                      <a:r>
                        <a:rPr lang="ru-RU" sz="1300">
                          <a:effectLst/>
                        </a:rPr>
                        <a:t>Хорда-Расстояние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L</a:t>
                      </a:r>
                      <a:r>
                        <a:rPr lang="en-GB" sz="1300" baseline="-25000">
                          <a:effectLst/>
                        </a:rPr>
                        <a:t>2,</a:t>
                      </a:r>
                      <a:r>
                        <a:rPr lang="en-GB" sz="1300">
                          <a:effectLst/>
                        </a:rPr>
                        <a:t> </a:t>
                      </a:r>
                      <a:r>
                        <a:rPr lang="ru-RU" sz="1300">
                          <a:effectLst/>
                        </a:rPr>
                        <a:t>Хорда-Широта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300">
                          <a:effectLst/>
                        </a:rPr>
                        <a:t>L</a:t>
                      </a:r>
                      <a:r>
                        <a:rPr lang="en-GB" sz="1300" baseline="-25000">
                          <a:effectLst/>
                        </a:rPr>
                        <a:t>3</a:t>
                      </a:r>
                      <a:r>
                        <a:rPr lang="en-GB" sz="1300">
                          <a:effectLst/>
                        </a:rPr>
                        <a:t> </a:t>
                      </a:r>
                      <a:r>
                        <a:rPr lang="ru-RU" sz="1300">
                          <a:effectLst/>
                        </a:rPr>
                        <a:t>Хорда-Долгота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</a:tr>
              <a:tr h="4919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м. Шульца - Севастополь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6961 км, 3-43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=1.0х10</a:t>
                      </a:r>
                      <a:r>
                        <a:rPr lang="ru-RU" sz="1300" baseline="30000">
                          <a:effectLst/>
                        </a:rPr>
                        <a:t>-24</a:t>
                      </a:r>
                      <a:r>
                        <a:rPr lang="ru-RU" sz="1300">
                          <a:effectLst/>
                        </a:rPr>
                        <a:t>, =7х10</a:t>
                      </a:r>
                      <a:r>
                        <a:rPr lang="ru-RU" sz="1300" baseline="30000">
                          <a:effectLst/>
                        </a:rPr>
                        <a:t>-20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223 км, 3-1345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=1.0х10</a:t>
                      </a:r>
                      <a:r>
                        <a:rPr lang="ru-RU" sz="1300" baseline="30000">
                          <a:effectLst/>
                        </a:rPr>
                        <a:t>-21</a:t>
                      </a:r>
                      <a:r>
                        <a:rPr lang="ru-RU" sz="1300">
                          <a:effectLst/>
                        </a:rPr>
                        <a:t>, =2х10</a:t>
                      </a:r>
                      <a:r>
                        <a:rPr lang="ru-RU" sz="1300" baseline="30000">
                          <a:effectLst/>
                        </a:rPr>
                        <a:t>-18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6987 км, 3-42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=1.0х10</a:t>
                      </a:r>
                      <a:r>
                        <a:rPr lang="ru-RU" sz="1300" baseline="30000">
                          <a:effectLst/>
                        </a:rPr>
                        <a:t>-24</a:t>
                      </a:r>
                      <a:r>
                        <a:rPr lang="ru-RU" sz="1300">
                          <a:effectLst/>
                        </a:rPr>
                        <a:t>, =7х10</a:t>
                      </a:r>
                      <a:r>
                        <a:rPr lang="ru-RU" sz="1300" baseline="30000">
                          <a:effectLst/>
                        </a:rPr>
                        <a:t>-20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</a:tr>
              <a:tr h="4919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м. Шульца - Протвино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6230 км, 3-48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=1.3х10</a:t>
                      </a:r>
                      <a:r>
                        <a:rPr lang="ru-RU" sz="1300" baseline="30000">
                          <a:effectLst/>
                        </a:rPr>
                        <a:t>-24</a:t>
                      </a:r>
                      <a:r>
                        <a:rPr lang="ru-RU" sz="1300">
                          <a:effectLst/>
                        </a:rPr>
                        <a:t>, =8х10</a:t>
                      </a:r>
                      <a:r>
                        <a:rPr lang="ru-RU" sz="1300" baseline="30000">
                          <a:effectLst/>
                        </a:rPr>
                        <a:t>-20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1363 км, 3-220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=2.7х10</a:t>
                      </a:r>
                      <a:r>
                        <a:rPr lang="ru-RU" sz="1300" baseline="30000">
                          <a:effectLst/>
                        </a:rPr>
                        <a:t>-23</a:t>
                      </a:r>
                      <a:r>
                        <a:rPr lang="ru-RU" sz="1300">
                          <a:effectLst/>
                        </a:rPr>
                        <a:t>, =4х10</a:t>
                      </a:r>
                      <a:r>
                        <a:rPr lang="ru-RU" sz="1300" baseline="30000">
                          <a:effectLst/>
                        </a:rPr>
                        <a:t>-19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6266 км, 3-47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=1.3х10</a:t>
                      </a:r>
                      <a:r>
                        <a:rPr lang="ru-RU" sz="1300" baseline="30000">
                          <a:effectLst/>
                        </a:rPr>
                        <a:t>-24</a:t>
                      </a:r>
                      <a:r>
                        <a:rPr lang="ru-RU" sz="1300">
                          <a:effectLst/>
                        </a:rPr>
                        <a:t>, =8х10</a:t>
                      </a:r>
                      <a:r>
                        <a:rPr lang="ru-RU" sz="1300" baseline="30000">
                          <a:effectLst/>
                        </a:rPr>
                        <a:t>-20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</a:tr>
              <a:tr h="4919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м. Шульца - Баксан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6452 км, 3-46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=1.2х10</a:t>
                      </a:r>
                      <a:r>
                        <a:rPr lang="ru-RU" sz="1300" baseline="30000">
                          <a:effectLst/>
                        </a:rPr>
                        <a:t>-24</a:t>
                      </a:r>
                      <a:r>
                        <a:rPr lang="ru-RU" sz="1300">
                          <a:effectLst/>
                        </a:rPr>
                        <a:t>, =8х10</a:t>
                      </a:r>
                      <a:r>
                        <a:rPr lang="ru-RU" sz="1300" baseline="30000">
                          <a:effectLst/>
                        </a:rPr>
                        <a:t>-20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123 км, 3-2439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=3.3х10</a:t>
                      </a:r>
                      <a:r>
                        <a:rPr lang="ru-RU" sz="1300" baseline="30000">
                          <a:effectLst/>
                        </a:rPr>
                        <a:t>-21</a:t>
                      </a:r>
                      <a:r>
                        <a:rPr lang="ru-RU" sz="1300">
                          <a:effectLst/>
                        </a:rPr>
                        <a:t>, =4х10</a:t>
                      </a:r>
                      <a:r>
                        <a:rPr lang="ru-RU" sz="1300" baseline="30000">
                          <a:effectLst/>
                        </a:rPr>
                        <a:t>-18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6824 км, 3-43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=1.1х10</a:t>
                      </a:r>
                      <a:r>
                        <a:rPr lang="ru-RU" sz="1300" baseline="30000">
                          <a:effectLst/>
                        </a:rPr>
                        <a:t>-24</a:t>
                      </a:r>
                      <a:r>
                        <a:rPr lang="ru-RU" sz="1300">
                          <a:effectLst/>
                        </a:rPr>
                        <a:t>, =7х10</a:t>
                      </a:r>
                      <a:r>
                        <a:rPr lang="ru-RU" sz="1300" baseline="30000">
                          <a:effectLst/>
                        </a:rPr>
                        <a:t>-20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</a:tr>
              <a:tr h="4919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м. Свободный - Фрязино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6370 км, 3-47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=1.2х10</a:t>
                      </a:r>
                      <a:r>
                        <a:rPr lang="ru-RU" sz="1300" baseline="30000">
                          <a:effectLst/>
                        </a:rPr>
                        <a:t>-24</a:t>
                      </a:r>
                      <a:r>
                        <a:rPr lang="ru-RU" sz="1300">
                          <a:effectLst/>
                        </a:rPr>
                        <a:t>, =8х10</a:t>
                      </a:r>
                      <a:r>
                        <a:rPr lang="ru-RU" sz="1300" baseline="30000">
                          <a:effectLst/>
                        </a:rPr>
                        <a:t>-19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1006 км, 3-298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=4.9х10</a:t>
                      </a:r>
                      <a:r>
                        <a:rPr lang="ru-RU" sz="1300" baseline="30000" dirty="0">
                          <a:effectLst/>
                        </a:rPr>
                        <a:t>-23</a:t>
                      </a:r>
                      <a:r>
                        <a:rPr lang="ru-RU" sz="1300" dirty="0">
                          <a:effectLst/>
                        </a:rPr>
                        <a:t>, =5х10</a:t>
                      </a:r>
                      <a:r>
                        <a:rPr lang="ru-RU" sz="1300" baseline="30000" dirty="0">
                          <a:effectLst/>
                        </a:rPr>
                        <a:t>-19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6477 км, 3-46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=1.2х10</a:t>
                      </a:r>
                      <a:r>
                        <a:rPr lang="ru-RU" sz="1300" baseline="30000">
                          <a:effectLst/>
                        </a:rPr>
                        <a:t>-24</a:t>
                      </a:r>
                      <a:r>
                        <a:rPr lang="ru-RU" sz="1300">
                          <a:effectLst/>
                        </a:rPr>
                        <a:t>, =8х10</a:t>
                      </a:r>
                      <a:r>
                        <a:rPr lang="ru-RU" sz="1300" baseline="30000">
                          <a:effectLst/>
                        </a:rPr>
                        <a:t>-20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</a:tr>
              <a:tr h="4919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м. Свободный - Севастополь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7300 км, 3-41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=9.4х10</a:t>
                      </a:r>
                      <a:r>
                        <a:rPr lang="ru-RU" sz="1300" baseline="30000">
                          <a:effectLst/>
                        </a:rPr>
                        <a:t>-25</a:t>
                      </a:r>
                      <a:r>
                        <a:rPr lang="ru-RU" sz="1300">
                          <a:effectLst/>
                        </a:rPr>
                        <a:t>, =7х10</a:t>
                      </a:r>
                      <a:r>
                        <a:rPr lang="ru-RU" sz="1300" baseline="30000">
                          <a:effectLst/>
                        </a:rPr>
                        <a:t>-20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251 км, 3-1195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=7.9х10</a:t>
                      </a:r>
                      <a:r>
                        <a:rPr lang="ru-RU" sz="1300" baseline="30000" dirty="0">
                          <a:effectLst/>
                        </a:rPr>
                        <a:t>-22</a:t>
                      </a:r>
                      <a:r>
                        <a:rPr lang="ru-RU" sz="1300" dirty="0">
                          <a:effectLst/>
                        </a:rPr>
                        <a:t>, =2х10</a:t>
                      </a:r>
                      <a:r>
                        <a:rPr lang="ru-RU" sz="1300" baseline="30000" dirty="0">
                          <a:effectLst/>
                        </a:rPr>
                        <a:t>-18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7235 км, 3-41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=9.6х10</a:t>
                      </a:r>
                      <a:r>
                        <a:rPr lang="ru-RU" sz="1300" baseline="30000" dirty="0">
                          <a:effectLst/>
                        </a:rPr>
                        <a:t>-25</a:t>
                      </a:r>
                      <a:r>
                        <a:rPr lang="ru-RU" sz="1300" dirty="0">
                          <a:effectLst/>
                        </a:rPr>
                        <a:t>, =7х10</a:t>
                      </a:r>
                      <a:r>
                        <a:rPr lang="ru-RU" sz="1300" baseline="30000" dirty="0">
                          <a:effectLst/>
                        </a:rPr>
                        <a:t>-20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</a:tr>
              <a:tr h="4919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м. Свободный - Протвино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6473 км, 3-46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=1.2х10</a:t>
                      </a:r>
                      <a:r>
                        <a:rPr lang="ru-RU" sz="1300" baseline="30000">
                          <a:effectLst/>
                        </a:rPr>
                        <a:t>-24</a:t>
                      </a:r>
                      <a:r>
                        <a:rPr lang="ru-RU" sz="1300">
                          <a:effectLst/>
                        </a:rPr>
                        <a:t>, =8х10</a:t>
                      </a:r>
                      <a:r>
                        <a:rPr lang="ru-RU" sz="1300" baseline="30000">
                          <a:effectLst/>
                        </a:rPr>
                        <a:t>-20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890 км, 3-337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=6.3х10</a:t>
                      </a:r>
                      <a:r>
                        <a:rPr lang="ru-RU" sz="1300" baseline="30000">
                          <a:effectLst/>
                        </a:rPr>
                        <a:t>-23</a:t>
                      </a:r>
                      <a:r>
                        <a:rPr lang="ru-RU" sz="1300">
                          <a:effectLst/>
                        </a:rPr>
                        <a:t>, =6х10</a:t>
                      </a:r>
                      <a:r>
                        <a:rPr lang="ru-RU" sz="1300" baseline="30000">
                          <a:effectLst/>
                        </a:rPr>
                        <a:t>-19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6575 км, 3-45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=1.1х10</a:t>
                      </a:r>
                      <a:r>
                        <a:rPr lang="ru-RU" sz="1300" baseline="30000" dirty="0">
                          <a:effectLst/>
                        </a:rPr>
                        <a:t>-24</a:t>
                      </a:r>
                      <a:r>
                        <a:rPr lang="ru-RU" sz="1300" dirty="0">
                          <a:effectLst/>
                        </a:rPr>
                        <a:t>, =8х10</a:t>
                      </a:r>
                      <a:r>
                        <a:rPr lang="ru-RU" sz="1300" baseline="30000" dirty="0">
                          <a:effectLst/>
                        </a:rPr>
                        <a:t>-20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</a:tr>
              <a:tr h="4919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м. Свободный - Баксан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6885 км, 3-43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=1.0х10</a:t>
                      </a:r>
                      <a:r>
                        <a:rPr lang="ru-RU" sz="1300" baseline="30000">
                          <a:effectLst/>
                        </a:rPr>
                        <a:t>-24</a:t>
                      </a:r>
                      <a:r>
                        <a:rPr lang="ru-RU" sz="1300">
                          <a:effectLst/>
                        </a:rPr>
                        <a:t>, =7х10</a:t>
                      </a:r>
                      <a:r>
                        <a:rPr lang="ru-RU" sz="1300" baseline="30000">
                          <a:effectLst/>
                        </a:rPr>
                        <a:t>-20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351 км, 3-854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=4.0х10</a:t>
                      </a:r>
                      <a:r>
                        <a:rPr lang="ru-RU" sz="1300" baseline="30000" dirty="0">
                          <a:effectLst/>
                        </a:rPr>
                        <a:t>-22</a:t>
                      </a:r>
                      <a:r>
                        <a:rPr lang="ru-RU" sz="1300" dirty="0">
                          <a:effectLst/>
                        </a:rPr>
                        <a:t>, =1х10</a:t>
                      </a:r>
                      <a:r>
                        <a:rPr lang="ru-RU" sz="1300" baseline="30000" dirty="0">
                          <a:effectLst/>
                        </a:rPr>
                        <a:t>-18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6920 км, 3-43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=1.0х10</a:t>
                      </a:r>
                      <a:r>
                        <a:rPr lang="ru-RU" sz="1300" baseline="30000" dirty="0">
                          <a:effectLst/>
                        </a:rPr>
                        <a:t>-24</a:t>
                      </a:r>
                      <a:r>
                        <a:rPr lang="ru-RU" sz="1300" dirty="0">
                          <a:effectLst/>
                        </a:rPr>
                        <a:t>, =7х10</a:t>
                      </a:r>
                      <a:r>
                        <a:rPr lang="ru-RU" sz="1300" baseline="30000" dirty="0">
                          <a:effectLst/>
                        </a:rPr>
                        <a:t>-20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</a:tr>
              <a:tr h="4919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Краснокаменск - Фрязино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4969 км, 3-60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=2.0х10</a:t>
                      </a:r>
                      <a:r>
                        <a:rPr lang="ru-RU" sz="1300" baseline="30000">
                          <a:effectLst/>
                        </a:rPr>
                        <a:t>-24</a:t>
                      </a:r>
                      <a:r>
                        <a:rPr lang="ru-RU" sz="1300">
                          <a:effectLst/>
                        </a:rPr>
                        <a:t>, =1х10</a:t>
                      </a:r>
                      <a:r>
                        <a:rPr lang="ru-RU" sz="1300" baseline="30000">
                          <a:effectLst/>
                        </a:rPr>
                        <a:t>-19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649 км, 3-462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=1.2х10</a:t>
                      </a:r>
                      <a:r>
                        <a:rPr lang="ru-RU" sz="1300" baseline="30000">
                          <a:effectLst/>
                        </a:rPr>
                        <a:t>-22</a:t>
                      </a:r>
                      <a:r>
                        <a:rPr lang="ru-RU" sz="1300">
                          <a:effectLst/>
                        </a:rPr>
                        <a:t>, =8х10</a:t>
                      </a:r>
                      <a:r>
                        <a:rPr lang="ru-RU" sz="1300" baseline="30000">
                          <a:effectLst/>
                        </a:rPr>
                        <a:t>-19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5004 км, 3-59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=2.0х10</a:t>
                      </a:r>
                      <a:r>
                        <a:rPr lang="ru-RU" sz="1300" baseline="30000" dirty="0">
                          <a:effectLst/>
                        </a:rPr>
                        <a:t>-24</a:t>
                      </a:r>
                      <a:r>
                        <a:rPr lang="ru-RU" sz="1300" dirty="0">
                          <a:effectLst/>
                        </a:rPr>
                        <a:t>, =1х10</a:t>
                      </a:r>
                      <a:r>
                        <a:rPr lang="ru-RU" sz="1300" baseline="30000" dirty="0">
                          <a:effectLst/>
                        </a:rPr>
                        <a:t>-19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</a:tr>
              <a:tr h="549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Краснокаменск - Севастополь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5841 км, 3-51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=1.5х10</a:t>
                      </a:r>
                      <a:r>
                        <a:rPr lang="ru-RU" sz="1300" baseline="30000">
                          <a:effectLst/>
                        </a:rPr>
                        <a:t>-24</a:t>
                      </a:r>
                      <a:r>
                        <a:rPr lang="ru-RU" sz="1300">
                          <a:effectLst/>
                        </a:rPr>
                        <a:t>, =8х10</a:t>
                      </a:r>
                      <a:r>
                        <a:rPr lang="ru-RU" sz="1300" baseline="30000">
                          <a:effectLst/>
                        </a:rPr>
                        <a:t>-20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609 км, 3-492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=1.3х10</a:t>
                      </a:r>
                      <a:r>
                        <a:rPr lang="ru-RU" sz="1300" baseline="30000">
                          <a:effectLst/>
                        </a:rPr>
                        <a:t>-22</a:t>
                      </a:r>
                      <a:r>
                        <a:rPr lang="ru-RU" sz="1300">
                          <a:effectLst/>
                        </a:rPr>
                        <a:t>, =8х10</a:t>
                      </a:r>
                      <a:r>
                        <a:rPr lang="ru-RU" sz="1300" baseline="30000">
                          <a:effectLst/>
                        </a:rPr>
                        <a:t>-19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5887 км, 3-50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=1.4х10</a:t>
                      </a:r>
                      <a:r>
                        <a:rPr lang="ru-RU" sz="1300" baseline="30000" dirty="0">
                          <a:effectLst/>
                        </a:rPr>
                        <a:t>-24</a:t>
                      </a:r>
                      <a:r>
                        <a:rPr lang="ru-RU" sz="1300" dirty="0">
                          <a:effectLst/>
                        </a:rPr>
                        <a:t>, =8х10</a:t>
                      </a:r>
                      <a:r>
                        <a:rPr lang="ru-RU" sz="1300" baseline="30000" dirty="0">
                          <a:effectLst/>
                        </a:rPr>
                        <a:t>-20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</a:tr>
              <a:tr h="4919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Краснокаменск - Протвино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5066 км, 3-59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=1.9х10</a:t>
                      </a:r>
                      <a:r>
                        <a:rPr lang="ru-RU" sz="1300" baseline="30000">
                          <a:effectLst/>
                        </a:rPr>
                        <a:t>-24</a:t>
                      </a:r>
                      <a:r>
                        <a:rPr lang="ru-RU" sz="1300">
                          <a:effectLst/>
                        </a:rPr>
                        <a:t>, =1х10</a:t>
                      </a:r>
                      <a:r>
                        <a:rPr lang="ru-RU" sz="1300" baseline="30000">
                          <a:effectLst/>
                        </a:rPr>
                        <a:t>-19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533 км, 3-562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=1.8х10</a:t>
                      </a:r>
                      <a:r>
                        <a:rPr lang="ru-RU" sz="1300" baseline="30000">
                          <a:effectLst/>
                        </a:rPr>
                        <a:t>-22</a:t>
                      </a:r>
                      <a:r>
                        <a:rPr lang="ru-RU" sz="1300">
                          <a:effectLst/>
                        </a:rPr>
                        <a:t>, =9х10</a:t>
                      </a:r>
                      <a:r>
                        <a:rPr lang="ru-RU" sz="1300" baseline="30000">
                          <a:effectLst/>
                        </a:rPr>
                        <a:t>-19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5102 км, 3-58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=1.9х10</a:t>
                      </a:r>
                      <a:r>
                        <a:rPr lang="ru-RU" sz="1300" baseline="30000" dirty="0">
                          <a:effectLst/>
                        </a:rPr>
                        <a:t>-24</a:t>
                      </a:r>
                      <a:r>
                        <a:rPr lang="ru-RU" sz="1300" dirty="0">
                          <a:effectLst/>
                        </a:rPr>
                        <a:t>, =1х10</a:t>
                      </a:r>
                      <a:r>
                        <a:rPr lang="ru-RU" sz="1300" baseline="30000" dirty="0">
                          <a:effectLst/>
                        </a:rPr>
                        <a:t>-19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</a:tr>
              <a:tr h="4919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Краснокаменск - Баксан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5319 км, 3-56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=1.8х10</a:t>
                      </a:r>
                      <a:r>
                        <a:rPr lang="ru-RU" sz="1300" baseline="30000">
                          <a:effectLst/>
                        </a:rPr>
                        <a:t>-24</a:t>
                      </a:r>
                      <a:r>
                        <a:rPr lang="ru-RU" sz="1300">
                          <a:effectLst/>
                        </a:rPr>
                        <a:t>, =9х10</a:t>
                      </a:r>
                      <a:r>
                        <a:rPr lang="ru-RU" sz="1300" baseline="30000">
                          <a:effectLst/>
                        </a:rPr>
                        <a:t>-20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709 км, 3-423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</a:rPr>
                        <a:t>=9.9х10</a:t>
                      </a:r>
                      <a:r>
                        <a:rPr lang="ru-RU" sz="1300" baseline="30000">
                          <a:effectLst/>
                        </a:rPr>
                        <a:t>-23</a:t>
                      </a:r>
                      <a:r>
                        <a:rPr lang="ru-RU" sz="1300">
                          <a:effectLst/>
                        </a:rPr>
                        <a:t>, =7х10</a:t>
                      </a:r>
                      <a:r>
                        <a:rPr lang="ru-RU" sz="1300" baseline="30000">
                          <a:effectLst/>
                        </a:rPr>
                        <a:t>-19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5332 км, 3-56 Гц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</a:rPr>
                        <a:t>=1.8х10</a:t>
                      </a:r>
                      <a:r>
                        <a:rPr lang="ru-RU" sz="1300" baseline="30000" dirty="0">
                          <a:effectLst/>
                        </a:rPr>
                        <a:t>-24</a:t>
                      </a:r>
                      <a:r>
                        <a:rPr lang="ru-RU" sz="1300" dirty="0">
                          <a:effectLst/>
                        </a:rPr>
                        <a:t>, =9х10</a:t>
                      </a:r>
                      <a:r>
                        <a:rPr lang="ru-RU" sz="1300" baseline="30000" dirty="0">
                          <a:effectLst/>
                        </a:rPr>
                        <a:t>-20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99" marR="61299" marT="0" marB="0"/>
                </a:tc>
              </a:tr>
            </a:tbl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0" name="Уравнение" r:id="rId3" imgW="152400" imgH="215900" progId="Equation.3">
                  <p:embed/>
                </p:oleObj>
              </mc:Choice>
              <mc:Fallback>
                <p:oleObj name="Уравнение" r:id="rId3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1" name="Уравнение" r:id="rId5" imgW="165172" imgH="215994" progId="Equation.3">
                  <p:embed/>
                </p:oleObj>
              </mc:Choice>
              <mc:Fallback>
                <p:oleObj name="Уравнение" r:id="rId5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2" name="Уравнение" r:id="rId7" imgW="152400" imgH="215900" progId="Equation.3">
                  <p:embed/>
                </p:oleObj>
              </mc:Choice>
              <mc:Fallback>
                <p:oleObj name="Уравнение" r:id="rId7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3" name="Уравнение" r:id="rId8" imgW="165172" imgH="215994" progId="Equation.3">
                  <p:embed/>
                </p:oleObj>
              </mc:Choice>
              <mc:Fallback>
                <p:oleObj name="Уравнение" r:id="rId8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4" name="Уравнение" r:id="rId9" imgW="152400" imgH="215900" progId="Equation.3">
                  <p:embed/>
                </p:oleObj>
              </mc:Choice>
              <mc:Fallback>
                <p:oleObj name="Уравнение" r:id="rId9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5" name="Уравнение" r:id="rId10" imgW="165172" imgH="215994" progId="Equation.3">
                  <p:embed/>
                </p:oleObj>
              </mc:Choice>
              <mc:Fallback>
                <p:oleObj name="Уравнение" r:id="rId10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6" name="Уравнение" r:id="rId11" imgW="152400" imgH="215900" progId="Equation.3">
                  <p:embed/>
                </p:oleObj>
              </mc:Choice>
              <mc:Fallback>
                <p:oleObj name="Уравнение" r:id="rId11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7" name="Уравнение" r:id="rId12" imgW="165172" imgH="215994" progId="Equation.3">
                  <p:embed/>
                </p:oleObj>
              </mc:Choice>
              <mc:Fallback>
                <p:oleObj name="Уравнение" r:id="rId12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8" name="Уравнение" r:id="rId13" imgW="152400" imgH="215900" progId="Equation.3">
                  <p:embed/>
                </p:oleObj>
              </mc:Choice>
              <mc:Fallback>
                <p:oleObj name="Уравнение" r:id="rId13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9" name="Уравнение" r:id="rId14" imgW="165172" imgH="215994" progId="Equation.3">
                  <p:embed/>
                </p:oleObj>
              </mc:Choice>
              <mc:Fallback>
                <p:oleObj name="Уравнение" r:id="rId14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0" name="Уравнение" r:id="rId15" imgW="152400" imgH="215900" progId="Equation.3">
                  <p:embed/>
                </p:oleObj>
              </mc:Choice>
              <mc:Fallback>
                <p:oleObj name="Уравнение" r:id="rId15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1" name="Уравнение" r:id="rId16" imgW="165172" imgH="215994" progId="Equation.3">
                  <p:embed/>
                </p:oleObj>
              </mc:Choice>
              <mc:Fallback>
                <p:oleObj name="Уравнение" r:id="rId16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2" name="Уравнение" r:id="rId17" imgW="152400" imgH="215900" progId="Equation.3">
                  <p:embed/>
                </p:oleObj>
              </mc:Choice>
              <mc:Fallback>
                <p:oleObj name="Уравнение" r:id="rId17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3" name="Уравнение" r:id="rId18" imgW="165172" imgH="215994" progId="Equation.3">
                  <p:embed/>
                </p:oleObj>
              </mc:Choice>
              <mc:Fallback>
                <p:oleObj name="Уравнение" r:id="rId18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4" name="Уравнение" r:id="rId19" imgW="152400" imgH="215900" progId="Equation.3">
                  <p:embed/>
                </p:oleObj>
              </mc:Choice>
              <mc:Fallback>
                <p:oleObj name="Уравнение" r:id="rId19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5" name="Уравнение" r:id="rId20" imgW="165172" imgH="215994" progId="Equation.3">
                  <p:embed/>
                </p:oleObj>
              </mc:Choice>
              <mc:Fallback>
                <p:oleObj name="Уравнение" r:id="rId20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6" name="Уравнение" r:id="rId21" imgW="152400" imgH="215900" progId="Equation.3">
                  <p:embed/>
                </p:oleObj>
              </mc:Choice>
              <mc:Fallback>
                <p:oleObj name="Уравнение" r:id="rId21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19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7" name="Уравнение" r:id="rId22" imgW="165172" imgH="215994" progId="Equation.3">
                  <p:embed/>
                </p:oleObj>
              </mc:Choice>
              <mc:Fallback>
                <p:oleObj name="Уравнение" r:id="rId22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8" name="Уравнение" r:id="rId23" imgW="152400" imgH="215900" progId="Equation.3">
                  <p:embed/>
                </p:oleObj>
              </mc:Choice>
              <mc:Fallback>
                <p:oleObj name="Уравнение" r:id="rId23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9" name="Уравнение" r:id="rId24" imgW="165172" imgH="215994" progId="Equation.3">
                  <p:embed/>
                </p:oleObj>
              </mc:Choice>
              <mc:Fallback>
                <p:oleObj name="Уравнение" r:id="rId24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Объект 22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0" name="Уравнение" r:id="rId25" imgW="152400" imgH="215900" progId="Equation.3">
                  <p:embed/>
                </p:oleObj>
              </mc:Choice>
              <mc:Fallback>
                <p:oleObj name="Уравнение" r:id="rId25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Объект 23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1" name="Уравнение" r:id="rId26" imgW="165172" imgH="215994" progId="Equation.3">
                  <p:embed/>
                </p:oleObj>
              </mc:Choice>
              <mc:Fallback>
                <p:oleObj name="Уравнение" r:id="rId26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2" name="Уравнение" r:id="rId27" imgW="152400" imgH="215900" progId="Equation.3">
                  <p:embed/>
                </p:oleObj>
              </mc:Choice>
              <mc:Fallback>
                <p:oleObj name="Уравнение" r:id="rId27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3" name="Уравнение" r:id="rId28" imgW="165172" imgH="215994" progId="Equation.3">
                  <p:embed/>
                </p:oleObj>
              </mc:Choice>
              <mc:Fallback>
                <p:oleObj name="Уравнение" r:id="rId28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ъект 26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4" name="Уравнение" r:id="rId29" imgW="152400" imgH="215900" progId="Equation.3">
                  <p:embed/>
                </p:oleObj>
              </mc:Choice>
              <mc:Fallback>
                <p:oleObj name="Уравнение" r:id="rId29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5" name="Уравнение" r:id="rId30" imgW="165172" imgH="215994" progId="Equation.3">
                  <p:embed/>
                </p:oleObj>
              </mc:Choice>
              <mc:Fallback>
                <p:oleObj name="Уравнение" r:id="rId30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Объект 28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6" name="Уравнение" r:id="rId31" imgW="152400" imgH="215900" progId="Equation.3">
                  <p:embed/>
                </p:oleObj>
              </mc:Choice>
              <mc:Fallback>
                <p:oleObj name="Уравнение" r:id="rId31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7" name="Уравнение" r:id="rId32" imgW="165172" imgH="215994" progId="Equation.3">
                  <p:embed/>
                </p:oleObj>
              </mc:Choice>
              <mc:Fallback>
                <p:oleObj name="Уравнение" r:id="rId32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8" name="Уравнение" r:id="rId33" imgW="152400" imgH="215900" progId="Equation.3">
                  <p:embed/>
                </p:oleObj>
              </mc:Choice>
              <mc:Fallback>
                <p:oleObj name="Уравнение" r:id="rId33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2" name="Объект 33791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9" name="Уравнение" r:id="rId34" imgW="165172" imgH="215994" progId="Equation.3">
                  <p:embed/>
                </p:oleObj>
              </mc:Choice>
              <mc:Fallback>
                <p:oleObj name="Уравнение" r:id="rId34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3" name="Объект 33792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0" name="Уравнение" r:id="rId35" imgW="152400" imgH="215900" progId="Equation.3">
                  <p:embed/>
                </p:oleObj>
              </mc:Choice>
              <mc:Fallback>
                <p:oleObj name="Уравнение" r:id="rId35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1" name="Объект 33800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1" name="Уравнение" r:id="rId36" imgW="165172" imgH="215994" progId="Equation.3">
                  <p:embed/>
                </p:oleObj>
              </mc:Choice>
              <mc:Fallback>
                <p:oleObj name="Уравнение" r:id="rId36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2" name="Объект 33801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2" name="Уравнение" r:id="rId37" imgW="152400" imgH="215900" progId="Equation.3">
                  <p:embed/>
                </p:oleObj>
              </mc:Choice>
              <mc:Fallback>
                <p:oleObj name="Уравнение" r:id="rId37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3" name="Объект 33802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3" name="Уравнение" r:id="rId38" imgW="165172" imgH="215994" progId="Equation.3">
                  <p:embed/>
                </p:oleObj>
              </mc:Choice>
              <mc:Fallback>
                <p:oleObj name="Уравнение" r:id="rId38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4" name="Объект 33803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4" name="Уравнение" r:id="rId39" imgW="152400" imgH="215900" progId="Equation.3">
                  <p:embed/>
                </p:oleObj>
              </mc:Choice>
              <mc:Fallback>
                <p:oleObj name="Уравнение" r:id="rId39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5" name="Объект 33804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5" name="Уравнение" r:id="rId40" imgW="165172" imgH="215994" progId="Equation.3">
                  <p:embed/>
                </p:oleObj>
              </mc:Choice>
              <mc:Fallback>
                <p:oleObj name="Уравнение" r:id="rId40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6" name="Объект 33805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6" name="Уравнение" r:id="rId41" imgW="152400" imgH="215900" progId="Equation.3">
                  <p:embed/>
                </p:oleObj>
              </mc:Choice>
              <mc:Fallback>
                <p:oleObj name="Уравнение" r:id="rId41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7" name="Объект 33806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7" name="Уравнение" r:id="rId42" imgW="165172" imgH="215994" progId="Equation.3">
                  <p:embed/>
                </p:oleObj>
              </mc:Choice>
              <mc:Fallback>
                <p:oleObj name="Уравнение" r:id="rId42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8" name="Объект 33807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8" name="Уравнение" r:id="rId43" imgW="152400" imgH="215900" progId="Equation.3">
                  <p:embed/>
                </p:oleObj>
              </mc:Choice>
              <mc:Fallback>
                <p:oleObj name="Уравнение" r:id="rId43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9" name="Объект 33808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9" name="Уравнение" r:id="rId44" imgW="165172" imgH="215994" progId="Equation.3">
                  <p:embed/>
                </p:oleObj>
              </mc:Choice>
              <mc:Fallback>
                <p:oleObj name="Уравнение" r:id="rId44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10" name="Объект 33809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0" name="Уравнение" r:id="rId45" imgW="152400" imgH="215900" progId="Equation.3">
                  <p:embed/>
                </p:oleObj>
              </mc:Choice>
              <mc:Fallback>
                <p:oleObj name="Уравнение" r:id="rId45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11" name="Объект 33810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1" name="Уравнение" r:id="rId46" imgW="165172" imgH="215994" progId="Equation.3">
                  <p:embed/>
                </p:oleObj>
              </mc:Choice>
              <mc:Fallback>
                <p:oleObj name="Уравнение" r:id="rId46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12" name="Объект 33811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2" name="Уравнение" r:id="rId47" imgW="152400" imgH="215900" progId="Equation.3">
                  <p:embed/>
                </p:oleObj>
              </mc:Choice>
              <mc:Fallback>
                <p:oleObj name="Уравнение" r:id="rId47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13" name="Объект 33812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3" name="Уравнение" r:id="rId48" imgW="165172" imgH="215994" progId="Equation.3">
                  <p:embed/>
                </p:oleObj>
              </mc:Choice>
              <mc:Fallback>
                <p:oleObj name="Уравнение" r:id="rId48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14" name="Объект 33813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4" name="Уравнение" r:id="rId49" imgW="152400" imgH="215900" progId="Equation.3">
                  <p:embed/>
                </p:oleObj>
              </mc:Choice>
              <mc:Fallback>
                <p:oleObj name="Уравнение" r:id="rId49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15" name="Объект 33814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5" name="Уравнение" r:id="rId50" imgW="165172" imgH="215994" progId="Equation.3">
                  <p:embed/>
                </p:oleObj>
              </mc:Choice>
              <mc:Fallback>
                <p:oleObj name="Уравнение" r:id="rId50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16" name="Объект 33815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6" name="Уравнение" r:id="rId51" imgW="152400" imgH="215900" progId="Equation.3">
                  <p:embed/>
                </p:oleObj>
              </mc:Choice>
              <mc:Fallback>
                <p:oleObj name="Уравнение" r:id="rId51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17" name="Объект 33816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7" name="Уравнение" r:id="rId52" imgW="165172" imgH="215994" progId="Equation.3">
                  <p:embed/>
                </p:oleObj>
              </mc:Choice>
              <mc:Fallback>
                <p:oleObj name="Уравнение" r:id="rId52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18" name="Объект 33817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8" name="Уравнение" r:id="rId53" imgW="152400" imgH="215900" progId="Equation.3">
                  <p:embed/>
                </p:oleObj>
              </mc:Choice>
              <mc:Fallback>
                <p:oleObj name="Уравнение" r:id="rId53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19" name="Объект 33818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9" name="Уравнение" r:id="rId54" imgW="165172" imgH="215994" progId="Equation.3">
                  <p:embed/>
                </p:oleObj>
              </mc:Choice>
              <mc:Fallback>
                <p:oleObj name="Уравнение" r:id="rId54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20" name="Объект 33819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0" name="Уравнение" r:id="rId55" imgW="152400" imgH="215900" progId="Equation.3">
                  <p:embed/>
                </p:oleObj>
              </mc:Choice>
              <mc:Fallback>
                <p:oleObj name="Уравнение" r:id="rId55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21" name="Объект 33820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1" name="Уравнение" r:id="rId56" imgW="165172" imgH="215994" progId="Equation.3">
                  <p:embed/>
                </p:oleObj>
              </mc:Choice>
              <mc:Fallback>
                <p:oleObj name="Уравнение" r:id="rId56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22" name="Объект 33821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2" name="Уравнение" r:id="rId57" imgW="152400" imgH="215900" progId="Equation.3">
                  <p:embed/>
                </p:oleObj>
              </mc:Choice>
              <mc:Fallback>
                <p:oleObj name="Уравнение" r:id="rId57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23" name="Объект 33822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3" name="Уравнение" r:id="rId58" imgW="165172" imgH="215994" progId="Equation.3">
                  <p:embed/>
                </p:oleObj>
              </mc:Choice>
              <mc:Fallback>
                <p:oleObj name="Уравнение" r:id="rId58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24" name="Объект 33823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4" name="Уравнение" r:id="rId59" imgW="152400" imgH="215900" progId="Equation.3">
                  <p:embed/>
                </p:oleObj>
              </mc:Choice>
              <mc:Fallback>
                <p:oleObj name="Уравнение" r:id="rId59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25" name="Объект 33824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5" name="Уравнение" r:id="rId60" imgW="165172" imgH="215994" progId="Equation.3">
                  <p:embed/>
                </p:oleObj>
              </mc:Choice>
              <mc:Fallback>
                <p:oleObj name="Уравнение" r:id="rId60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26" name="Объект 33825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6" name="Уравнение" r:id="rId61" imgW="152400" imgH="215900" progId="Equation.3">
                  <p:embed/>
                </p:oleObj>
              </mc:Choice>
              <mc:Fallback>
                <p:oleObj name="Уравнение" r:id="rId61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27" name="Объект 33826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7" name="Уравнение" r:id="rId62" imgW="165172" imgH="215994" progId="Equation.3">
                  <p:embed/>
                </p:oleObj>
              </mc:Choice>
              <mc:Fallback>
                <p:oleObj name="Уравнение" r:id="rId62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28" name="Объект 33827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8" name="Уравнение" r:id="rId63" imgW="152400" imgH="215900" progId="Equation.3">
                  <p:embed/>
                </p:oleObj>
              </mc:Choice>
              <mc:Fallback>
                <p:oleObj name="Уравнение" r:id="rId63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29" name="Объект 33828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9" name="Уравнение" r:id="rId64" imgW="165172" imgH="215994" progId="Equation.3">
                  <p:embed/>
                </p:oleObj>
              </mc:Choice>
              <mc:Fallback>
                <p:oleObj name="Уравнение" r:id="rId64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30" name="Объект 33829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0" name="Уравнение" r:id="rId65" imgW="152400" imgH="215900" progId="Equation.3">
                  <p:embed/>
                </p:oleObj>
              </mc:Choice>
              <mc:Fallback>
                <p:oleObj name="Уравнение" r:id="rId65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31" name="Объект 33830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1" name="Уравнение" r:id="rId66" imgW="165172" imgH="215994" progId="Equation.3">
                  <p:embed/>
                </p:oleObj>
              </mc:Choice>
              <mc:Fallback>
                <p:oleObj name="Уравнение" r:id="rId66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32" name="Объект 33831"/>
          <p:cNvGraphicFramePr>
            <a:graphicFrameLocks noChangeAspect="1"/>
          </p:cNvGraphicFramePr>
          <p:nvPr>
            <p:extLst/>
          </p:nvPr>
        </p:nvGraphicFramePr>
        <p:xfrm>
          <a:off x="1838325" y="1754188"/>
          <a:ext cx="174152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2" name="Уравнение" r:id="rId67" imgW="152400" imgH="215900" progId="Equation.3">
                  <p:embed/>
                </p:oleObj>
              </mc:Choice>
              <mc:Fallback>
                <p:oleObj name="Уравнение" r:id="rId67" imgW="15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754188"/>
                        <a:ext cx="174152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33" name="Объект 33832"/>
          <p:cNvGraphicFramePr>
            <a:graphicFrameLocks noChangeAspect="1"/>
          </p:cNvGraphicFramePr>
          <p:nvPr>
            <p:extLst/>
          </p:nvPr>
        </p:nvGraphicFramePr>
        <p:xfrm>
          <a:off x="1838324" y="1754188"/>
          <a:ext cx="188665" cy="25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3" name="Уравнение" r:id="rId68" imgW="165172" imgH="215994" progId="Equation.3">
                  <p:embed/>
                </p:oleObj>
              </mc:Choice>
              <mc:Fallback>
                <p:oleObj name="Уравнение" r:id="rId68" imgW="165172" imgH="21599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4" y="1754188"/>
                        <a:ext cx="188665" cy="253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83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Номер слайда 3"/>
          <p:cNvSpPr txBox="1">
            <a:spLocks noGrp="1"/>
          </p:cNvSpPr>
          <p:nvPr/>
        </p:nvSpPr>
        <p:spPr bwMode="auto">
          <a:xfrm>
            <a:off x="76200" y="6131560"/>
            <a:ext cx="533400" cy="42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27" tIns="44413" rIns="88827" bIns="44413"/>
          <a:lstStyle>
            <a:lvl1pPr defTabSz="4441825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defTabSz="4441825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defTabSz="4441825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defTabSz="4441825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defTabSz="4441825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41825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41825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41825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41825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fld id="{2936203E-8AF7-4BCB-AE57-72DC7BB53508}" type="slidenum">
              <a:rPr kumimoji="0" lang="ru-RU" sz="1560">
                <a:solidFill>
                  <a:schemeClr val="folHlink"/>
                </a:solidFill>
              </a:rPr>
              <a:pPr algn="ctr"/>
              <a:t>49</a:t>
            </a:fld>
            <a:endParaRPr kumimoji="0" lang="ru-RU" sz="1360" b="0">
              <a:solidFill>
                <a:schemeClr val="folHlink"/>
              </a:solidFill>
            </a:endParaRPr>
          </a:p>
        </p:txBody>
      </p:sp>
      <p:sp>
        <p:nvSpPr>
          <p:cNvPr id="901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9728" y="237503"/>
            <a:ext cx="851916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1440" dirty="0" smtClean="0"/>
              <a:t>(</a:t>
            </a:r>
            <a:r>
              <a:rPr lang="ru-RU" sz="1440" dirty="0"/>
              <a:t>Внешний вид буя и его стандартное наполнение)</a:t>
            </a:r>
          </a:p>
        </p:txBody>
      </p:sp>
      <p:sp>
        <p:nvSpPr>
          <p:cNvPr id="90116" name="Rectangle 3"/>
          <p:cNvSpPr>
            <a:spLocks noChangeArrowheads="1"/>
          </p:cNvSpPr>
          <p:nvPr/>
        </p:nvSpPr>
        <p:spPr bwMode="auto">
          <a:xfrm>
            <a:off x="0" y="2806476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1920" b="0"/>
          </a:p>
        </p:txBody>
      </p:sp>
      <p:sp>
        <p:nvSpPr>
          <p:cNvPr id="90117" name="Rectangle 4"/>
          <p:cNvSpPr>
            <a:spLocks noChangeArrowheads="1"/>
          </p:cNvSpPr>
          <p:nvPr/>
        </p:nvSpPr>
        <p:spPr bwMode="auto">
          <a:xfrm>
            <a:off x="0" y="3246531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1920" b="0"/>
          </a:p>
        </p:txBody>
      </p:sp>
      <p:pic>
        <p:nvPicPr>
          <p:cNvPr id="901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3" y="1456055"/>
            <a:ext cx="4511675" cy="463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9" name="Rectangle 8"/>
          <p:cNvSpPr>
            <a:spLocks noChangeArrowheads="1"/>
          </p:cNvSpPr>
          <p:nvPr/>
        </p:nvSpPr>
        <p:spPr bwMode="auto">
          <a:xfrm>
            <a:off x="4787900" y="1628775"/>
            <a:ext cx="3322955" cy="526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ru-RU" sz="1400"/>
              <a:t> Атмосферное давление; </a:t>
            </a:r>
          </a:p>
          <a:p>
            <a:pPr>
              <a:buFontTx/>
              <a:buAutoNum type="arabicPeriod"/>
            </a:pPr>
            <a:r>
              <a:rPr lang="ru-RU" sz="1400"/>
              <a:t> Направление и скорость ветра;</a:t>
            </a:r>
          </a:p>
          <a:p>
            <a:pPr>
              <a:buFontTx/>
              <a:buAutoNum type="arabicPeriod"/>
            </a:pPr>
            <a:r>
              <a:rPr lang="ru-RU" sz="1400"/>
              <a:t> Порывы ветра; </a:t>
            </a:r>
          </a:p>
          <a:p>
            <a:pPr>
              <a:buFontTx/>
              <a:buAutoNum type="arabicPeriod"/>
            </a:pPr>
            <a:r>
              <a:rPr lang="ru-RU" sz="1400"/>
              <a:t> Температура воздуха и воды; </a:t>
            </a:r>
          </a:p>
          <a:p>
            <a:pPr>
              <a:buFontTx/>
              <a:buAutoNum type="arabicPeriod"/>
            </a:pPr>
            <a:r>
              <a:rPr lang="ru-RU" sz="1400"/>
              <a:t> Волновые энергетические спектры, из которых выводится высота волны, период преобладающей волны, и средний волновой период. </a:t>
            </a:r>
          </a:p>
          <a:p>
            <a:pPr>
              <a:buFontTx/>
              <a:buAutoNum type="arabicPeriod"/>
            </a:pPr>
            <a:r>
              <a:rPr lang="ru-RU" sz="1400"/>
              <a:t> Скорость и направление распространения волн;</a:t>
            </a:r>
          </a:p>
          <a:p>
            <a:pPr>
              <a:buFontTx/>
              <a:buAutoNum type="arabicPeriod"/>
            </a:pPr>
            <a:r>
              <a:rPr lang="ru-RU" sz="1400"/>
              <a:t> Работают от специальных аккумуляторов, которые заряжаются солнечными батареями. </a:t>
            </a:r>
          </a:p>
          <a:p>
            <a:pPr>
              <a:buFontTx/>
              <a:buAutoNum type="arabicPeriod"/>
            </a:pPr>
            <a:r>
              <a:rPr lang="ru-RU" sz="1400"/>
              <a:t> Сбором данных, первичной обработкой, форматированием и спутниковой передачей  управляет компьютерная система.</a:t>
            </a:r>
            <a:r>
              <a:rPr lang="ru-RU" sz="144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362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48590" indent="-5715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22860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32004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41148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50292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59436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68580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77724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FC77F78B-9BE4-4D65-AFA2-97EF4AD055B1}" type="slidenum">
              <a:rPr kumimoji="0" lang="ru-RU" sz="1560">
                <a:solidFill>
                  <a:schemeClr val="folHlink"/>
                </a:solidFill>
              </a:rPr>
              <a:pPr/>
              <a:t>5</a:t>
            </a:fld>
            <a:endParaRPr kumimoji="0" lang="ru-RU" sz="1360" b="0">
              <a:solidFill>
                <a:schemeClr val="folHlink"/>
              </a:solidFill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33388"/>
            <a:ext cx="8519160" cy="61944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endParaRPr lang="ru-RU" sz="1920" dirty="0"/>
          </a:p>
        </p:txBody>
      </p:sp>
      <p:sp>
        <p:nvSpPr>
          <p:cNvPr id="30724" name="Rectangle 14"/>
          <p:cNvSpPr>
            <a:spLocks noChangeArrowheads="1"/>
          </p:cNvSpPr>
          <p:nvPr/>
        </p:nvSpPr>
        <p:spPr bwMode="auto">
          <a:xfrm>
            <a:off x="0" y="2806476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1920" b="0"/>
          </a:p>
        </p:txBody>
      </p:sp>
      <p:sp>
        <p:nvSpPr>
          <p:cNvPr id="30725" name="Rectangle 15"/>
          <p:cNvSpPr>
            <a:spLocks noChangeArrowheads="1"/>
          </p:cNvSpPr>
          <p:nvPr/>
        </p:nvSpPr>
        <p:spPr bwMode="auto">
          <a:xfrm>
            <a:off x="0" y="3246531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1920" b="0"/>
          </a:p>
        </p:txBody>
      </p:sp>
      <p:sp>
        <p:nvSpPr>
          <p:cNvPr id="30726" name="Rectangle 16"/>
          <p:cNvSpPr>
            <a:spLocks noChangeArrowheads="1"/>
          </p:cNvSpPr>
          <p:nvPr/>
        </p:nvSpPr>
        <p:spPr bwMode="auto">
          <a:xfrm>
            <a:off x="381000" y="1082042"/>
            <a:ext cx="8511223" cy="556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endParaRPr lang="ru-RU" sz="1080" dirty="0">
              <a:solidFill>
                <a:srgbClr val="003399"/>
              </a:solidFill>
            </a:endParaRPr>
          </a:p>
          <a:p>
            <a:pPr algn="just" eaLnBrk="1" hangingPunct="1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междисциплинарных, международных стационаров на территориях России, Китая, Южной Кореи, Вьетнама и Тайваня для проведения океанологических, геолого-геофизических, биологических, химических и др. экспедиционных исследований с передачей экспериментальных данных в режиме реального времени в центры сбора и обработки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использования современных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-технологий.</a:t>
            </a:r>
          </a:p>
          <a:p>
            <a:pPr algn="just" eaLnBrk="1" hangingPunct="1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Основное организационно-научное направление данного проекта связано с созданием многофункциональных стационарных и мобильных полигонных исследований на прибрежных, береговых и морских территориях и акваториях с организацией центра сбора, обработки и интерпретации полученных экспериментальных данных со всех судов, находящихся в научно-исследовательских рейсах, с морских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буйковых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станций и платформ, береговых и прибрежных полигонов. Все стационарные и мобильные экспериментальные установки и комплексы будут организованы в единую сеть на основе современных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-технологиях с пополнением цента сбора и обработки экспериментальных данных в постоянном режиме.  Одновременные, междисциплинарные продолжительные измерения, а также эпизодические, недолгие события (тектонические, вулканические, океанографические, биологические, метеорологические и т.п.), и более тонкие, долгосрочные изменения и явления на стадии становления в океане (тип циркуляции, изменение климата, океаническая кислотность, тенденции экосистемы и биосистемы и т.п.) необходимо организовать на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акваториях России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прибрежных территориях, а также на полигонах Китая, Кореи, Японии, Тайваня и Вьетнама с насыщением данных экспериментальных коллективов современным оборудованием мирового уровня. Полученные экспериментальные данные в режиме реального времени будут доступны не только в центре сбора и обработки информации, но и всем территориально удалённым пользователям, объединённым в единую сеть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92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20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48590" indent="-5715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22860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32004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41148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50292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59436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68580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77724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6086BD59-94B8-4FC0-B72B-7B77E7681E44}" type="slidenum">
              <a:rPr kumimoji="0" lang="ru-RU" sz="1560">
                <a:solidFill>
                  <a:schemeClr val="folHlink"/>
                </a:solidFill>
              </a:rPr>
              <a:pPr/>
              <a:t>50</a:t>
            </a:fld>
            <a:endParaRPr kumimoji="0" lang="ru-RU" sz="1360" b="0">
              <a:solidFill>
                <a:schemeClr val="folHlink"/>
              </a:solidFill>
            </a:endParaRPr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18160"/>
            <a:ext cx="8519160" cy="1066800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20" dirty="0"/>
              <a:t/>
            </a:r>
            <a:br>
              <a:rPr lang="ru-RU" sz="1920" dirty="0"/>
            </a:br>
            <a:r>
              <a:rPr lang="ru-RU" sz="1440" dirty="0"/>
              <a:t>(Типичное расположения буя)</a:t>
            </a:r>
          </a:p>
        </p:txBody>
      </p:sp>
      <p:sp>
        <p:nvSpPr>
          <p:cNvPr id="91140" name="Rectangle 3"/>
          <p:cNvSpPr>
            <a:spLocks noChangeArrowheads="1"/>
          </p:cNvSpPr>
          <p:nvPr/>
        </p:nvSpPr>
        <p:spPr bwMode="auto">
          <a:xfrm>
            <a:off x="0" y="2806476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1920"/>
          </a:p>
        </p:txBody>
      </p:sp>
      <p:sp>
        <p:nvSpPr>
          <p:cNvPr id="91141" name="Rectangle 4"/>
          <p:cNvSpPr>
            <a:spLocks noChangeArrowheads="1"/>
          </p:cNvSpPr>
          <p:nvPr/>
        </p:nvSpPr>
        <p:spPr bwMode="auto">
          <a:xfrm>
            <a:off x="0" y="3246531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1920"/>
          </a:p>
        </p:txBody>
      </p:sp>
      <p:pic>
        <p:nvPicPr>
          <p:cNvPr id="9114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746" y="1886268"/>
            <a:ext cx="5213667" cy="497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29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48590" indent="-5715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22860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32004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41148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50292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59436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68580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77724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BD91180D-4D66-4E37-98F5-EE5AFB60C791}" type="slidenum">
              <a:rPr kumimoji="0" lang="ru-RU" sz="1560">
                <a:solidFill>
                  <a:schemeClr val="folHlink"/>
                </a:solidFill>
              </a:rPr>
              <a:pPr/>
              <a:t>51</a:t>
            </a:fld>
            <a:endParaRPr kumimoji="0" lang="ru-RU" sz="1360" b="0">
              <a:solidFill>
                <a:schemeClr val="folHlink"/>
              </a:solidFill>
            </a:endParaRPr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>
          <a:xfrm>
            <a:off x="858386" y="315276"/>
            <a:ext cx="8087042" cy="7216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40" dirty="0" smtClean="0"/>
              <a:t>(</a:t>
            </a:r>
            <a:r>
              <a:rPr lang="ru-RU" sz="1440" dirty="0"/>
              <a:t>Размещение буёв по Земле) </a:t>
            </a:r>
          </a:p>
        </p:txBody>
      </p:sp>
      <p:pic>
        <p:nvPicPr>
          <p:cNvPr id="9216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7155"/>
            <a:ext cx="9144000" cy="502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35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48590" indent="-5715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22860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32004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41148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50292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59436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68580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77724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195207C7-5641-4F40-AC9E-CF698168CA6C}" type="slidenum">
              <a:rPr kumimoji="0" lang="ru-RU" sz="1560">
                <a:solidFill>
                  <a:schemeClr val="folHlink"/>
                </a:solidFill>
              </a:rPr>
              <a:pPr/>
              <a:t>52</a:t>
            </a:fld>
            <a:endParaRPr kumimoji="0" lang="ru-RU" sz="1360" b="0">
              <a:solidFill>
                <a:schemeClr val="folHlink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525100"/>
            <a:ext cx="8519160" cy="9750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40" dirty="0" smtClean="0"/>
              <a:t>(</a:t>
            </a:r>
            <a:r>
              <a:rPr lang="ru-RU" sz="1440" dirty="0"/>
              <a:t>Меры по развитию материально-технической базы)</a:t>
            </a:r>
            <a:r>
              <a:rPr lang="ru-RU" sz="1920" dirty="0"/>
              <a:t/>
            </a:r>
            <a:br>
              <a:rPr lang="ru-RU" sz="1920" dirty="0"/>
            </a:br>
            <a:r>
              <a:rPr lang="ru-RU" sz="1920" dirty="0"/>
              <a:t/>
            </a:r>
            <a:br>
              <a:rPr lang="ru-RU" sz="1920" dirty="0"/>
            </a:br>
            <a:endParaRPr lang="ru-RU" sz="1920" dirty="0"/>
          </a:p>
        </p:txBody>
      </p:sp>
      <p:sp>
        <p:nvSpPr>
          <p:cNvPr id="33796" name="Rectangle 14"/>
          <p:cNvSpPr>
            <a:spLocks noChangeArrowheads="1"/>
          </p:cNvSpPr>
          <p:nvPr/>
        </p:nvSpPr>
        <p:spPr bwMode="auto">
          <a:xfrm>
            <a:off x="0" y="2806476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1920" b="0"/>
          </a:p>
        </p:txBody>
      </p:sp>
      <p:sp>
        <p:nvSpPr>
          <p:cNvPr id="33797" name="Rectangle 15"/>
          <p:cNvSpPr>
            <a:spLocks noChangeArrowheads="1"/>
          </p:cNvSpPr>
          <p:nvPr/>
        </p:nvSpPr>
        <p:spPr bwMode="auto">
          <a:xfrm>
            <a:off x="0" y="3246531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1920" b="0"/>
          </a:p>
        </p:txBody>
      </p:sp>
      <p:sp>
        <p:nvSpPr>
          <p:cNvPr id="33798" name="Rectangle 16"/>
          <p:cNvSpPr>
            <a:spLocks noChangeArrowheads="1"/>
          </p:cNvSpPr>
          <p:nvPr/>
        </p:nvSpPr>
        <p:spPr bwMode="auto">
          <a:xfrm>
            <a:off x="381000" y="1320320"/>
            <a:ext cx="8511223" cy="136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endParaRPr lang="ru-RU" sz="1080" dirty="0">
              <a:solidFill>
                <a:srgbClr val="003399"/>
              </a:solidFill>
            </a:endParaRPr>
          </a:p>
          <a:p>
            <a:pPr algn="just" eaLnBrk="1" hangingPunct="1"/>
            <a:r>
              <a:rPr lang="ru-RU" sz="1320" dirty="0" smtClean="0"/>
              <a:t> </a:t>
            </a:r>
            <a:r>
              <a:rPr lang="ru-RU" sz="1320" dirty="0"/>
              <a:t>Строительство или приобретение научно-исследовательских судов неограниченного района плавания, оснащённых современным научно-исследовательским и вспомогательным оборудованием. </a:t>
            </a:r>
          </a:p>
          <a:p>
            <a:pPr eaLnBrk="1" hangingPunct="1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sz="192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9" name="Picture 2" descr="C:\Documents and Settings\Dolgih.Grigoriy\Desktop\Богоров\БОГОРОВО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630" y="2371725"/>
            <a:ext cx="4610418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Рисунок 8" descr="DSCN006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2356803"/>
            <a:ext cx="4116388" cy="308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92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0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1"/>
          <p:cNvSpPr txBox="1">
            <a:spLocks noChangeArrowheads="1"/>
          </p:cNvSpPr>
          <p:nvPr/>
        </p:nvSpPr>
        <p:spPr bwMode="auto">
          <a:xfrm>
            <a:off x="76200" y="6131560"/>
            <a:ext cx="533400" cy="42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848" tIns="44424" rIns="88848" bIns="44424"/>
          <a:lstStyle>
            <a:lvl1pPr>
              <a:spcBef>
                <a:spcPts val="21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7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7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7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SzPct val="50000"/>
              <a:buFontTx/>
              <a:buNone/>
            </a:pPr>
            <a:fld id="{4A309103-F2AE-4809-BC26-5DCA8DFDB298}" type="slidenum">
              <a:rPr lang="ru-RU" altLang="ru-RU" sz="1560"/>
              <a:pPr algn="ctr">
                <a:spcBef>
                  <a:spcPct val="0"/>
                </a:spcBef>
                <a:buClrTx/>
                <a:buSzPct val="50000"/>
                <a:buFontTx/>
                <a:buNone/>
              </a:pPr>
              <a:t>54</a:t>
            </a:fld>
            <a:endParaRPr lang="ru-RU" altLang="ru-RU" sz="1560"/>
          </a:p>
        </p:txBody>
      </p:sp>
      <p:sp>
        <p:nvSpPr>
          <p:cNvPr id="154627" name="Text Box 2"/>
          <p:cNvSpPr txBox="1">
            <a:spLocks noChangeArrowheads="1"/>
          </p:cNvSpPr>
          <p:nvPr/>
        </p:nvSpPr>
        <p:spPr bwMode="auto">
          <a:xfrm>
            <a:off x="342900" y="114300"/>
            <a:ext cx="8227378" cy="62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424" tIns="44712" rIns="89424" bIns="44712" anchor="ctr"/>
          <a:lstStyle>
            <a:lvl1pPr>
              <a:spcBef>
                <a:spcPts val="21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87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7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7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3600" b="1" dirty="0" smtClean="0">
                <a:solidFill>
                  <a:schemeClr val="tx1"/>
                </a:solidFill>
              </a:rPr>
              <a:t>Спасибо за внимание</a:t>
            </a:r>
            <a:endParaRPr lang="ru-RU" altLang="ru-RU" sz="3600" b="1" dirty="0">
              <a:solidFill>
                <a:schemeClr val="tx1"/>
              </a:solidFill>
            </a:endParaRPr>
          </a:p>
        </p:txBody>
      </p:sp>
      <p:pic>
        <p:nvPicPr>
          <p:cNvPr id="154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8949"/>
            <a:ext cx="9144000" cy="582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7596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48590" indent="-5715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22860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32004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411480" indent="-45720" defTabSz="888365" eaLnBrk="0" hangingPunct="0"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50292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59436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68580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777240" indent="-45720" defTabSz="888365" eaLnBrk="0" fontAlgn="base" hangingPunct="0">
              <a:spcBef>
                <a:spcPct val="0"/>
              </a:spcBef>
              <a:spcAft>
                <a:spcPct val="0"/>
              </a:spcAft>
              <a:defRPr kumimoji="1" sz="192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799F73A9-D049-4C79-A616-306367C8B466}" type="slidenum">
              <a:rPr kumimoji="0" lang="ru-RU" sz="1560">
                <a:solidFill>
                  <a:schemeClr val="folHlink"/>
                </a:solidFill>
              </a:rPr>
              <a:pPr/>
              <a:t>6</a:t>
            </a:fld>
            <a:endParaRPr kumimoji="0" lang="ru-RU" sz="1360" b="0">
              <a:solidFill>
                <a:schemeClr val="folHlink"/>
              </a:solidFill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3498"/>
            <a:ext cx="8519160" cy="55226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r>
              <a:rPr lang="ru-RU" sz="1920" dirty="0"/>
              <a:t/>
            </a:r>
            <a:br>
              <a:rPr lang="ru-RU" sz="1920" dirty="0"/>
            </a:br>
            <a:endParaRPr lang="ru-RU" sz="1920" dirty="0"/>
          </a:p>
        </p:txBody>
      </p:sp>
      <p:sp>
        <p:nvSpPr>
          <p:cNvPr id="31748" name="Rectangle 14"/>
          <p:cNvSpPr>
            <a:spLocks noChangeArrowheads="1"/>
          </p:cNvSpPr>
          <p:nvPr/>
        </p:nvSpPr>
        <p:spPr bwMode="auto">
          <a:xfrm>
            <a:off x="0" y="2806476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1920" b="0"/>
          </a:p>
        </p:txBody>
      </p:sp>
      <p:sp>
        <p:nvSpPr>
          <p:cNvPr id="31749" name="Rectangle 15"/>
          <p:cNvSpPr>
            <a:spLocks noChangeArrowheads="1"/>
          </p:cNvSpPr>
          <p:nvPr/>
        </p:nvSpPr>
        <p:spPr bwMode="auto">
          <a:xfrm>
            <a:off x="0" y="3246531"/>
            <a:ext cx="184731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ru-RU" sz="1920" b="0"/>
          </a:p>
        </p:txBody>
      </p:sp>
      <p:sp>
        <p:nvSpPr>
          <p:cNvPr id="31750" name="Rectangle 16"/>
          <p:cNvSpPr>
            <a:spLocks noChangeArrowheads="1"/>
          </p:cNvSpPr>
          <p:nvPr/>
        </p:nvSpPr>
        <p:spPr bwMode="auto">
          <a:xfrm>
            <a:off x="381000" y="998824"/>
            <a:ext cx="8511223" cy="566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9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endParaRPr lang="ru-RU" sz="1300" dirty="0">
              <a:solidFill>
                <a:srgbClr val="003399"/>
              </a:solidFill>
            </a:endParaRPr>
          </a:p>
          <a:p>
            <a:pPr algn="just" eaLnBrk="1" hangingPunct="1"/>
            <a:r>
              <a:rPr lang="ru-RU" sz="1300" dirty="0"/>
              <a:t>	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прибрежно-береговых  полигонов на территориях Приморского края (о. Русский), Сахалина (м. Свободный), Курильских островов (о. Итуруп), Камчатки,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Севастополь оснащённых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лазерными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деформографами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лазерными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нанобарографами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лазерными гидрофонами, лазерными измерителями вариаций давления гидросферы, шельфовыми акустико-гидрофизическими комплексами, сейсмоакустическими и гидроакустическими излучателями, донными сейсмостанциями и донными лазерными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деформографами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GPS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/ГЛОНАСС-приёмниками, широкополосными сейсмографами, цифровыми метеостанциями, зондами с непрерывным измерением химических и биологических параметров, системами оптического мониторинга,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гидролидарами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прокачиваемыми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флюорометрами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высокочувствительными гравиметрами, магнитовариационными станциями,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лидарами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различного назначения, автоматизированным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комплексом, созданном на основе использования современных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технологий, для сбора, хранения и передачи полученных экспериментальных данных в режиме реального времени. </a:t>
            </a:r>
            <a:endPara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Создание стационарных континентальных полигонов в Забайкалье (г.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Краснокаменск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г. Фрязино, Протвино, Баксане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оснащённых лазерными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деформографами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лазерными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нанобарографами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сейсмоакустическими излучателями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GPS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/ГЛОНАСС-приёмниками, широкополосными сейсмографами,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цифровыми метеостанциями, системами оптического мониторинга, высокочувствительными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гравиметрами, магнитовариационными станциями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лидарами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различного назначения,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автоматизированным комплексом, созданном на основе использования современных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технологий, для сбора, хранения и передачи полученных экспериментальных данных в режиме реального времени. </a:t>
            </a:r>
          </a:p>
          <a:p>
            <a:pPr algn="just" eaLnBrk="1" hangingPunct="1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Создание мобильных систем, состоящих из: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GPS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/ГЛОНАСС-приёмников, широкополосных сейсмографов, лазерных деформографов, лазерных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нанобарографов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высокочувствительных гравиметров, магнитовариационных станций, лазерных гидрофонов, шельфовых акустико-гидрофизических комплексов, систем оптического мониторинга,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гидролидаров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прокачиваемых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флюорометров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биохимических зондов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мобильными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лидарами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различного назначения,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автоматизированных комплексов, построенных на основе использования современных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технологий, для сбора, хранения и передачи полученных экспериментальных данных в режиме реального времени. Мобильные комплексы предназначены для быстрого развёртывания в заданных регионах с целью получения необходимых экспериментальных данных в установленный промежуток времени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3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16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76200" y="6131560"/>
            <a:ext cx="533400" cy="42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848" tIns="44424" rIns="88848" bIns="44424"/>
          <a:lstStyle>
            <a:lvl1pPr>
              <a:spcBef>
                <a:spcPts val="21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7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7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7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SzPct val="50000"/>
              <a:buFontTx/>
              <a:buNone/>
            </a:pPr>
            <a:fld id="{A71FCD6B-1A46-4B10-B642-2D610DACAE3F}" type="slidenum">
              <a:rPr lang="ru-RU" altLang="ru-RU" sz="1560"/>
              <a:pPr algn="ctr">
                <a:spcBef>
                  <a:spcPct val="0"/>
                </a:spcBef>
                <a:buClrTx/>
                <a:buSzPct val="50000"/>
                <a:buFontTx/>
                <a:buNone/>
              </a:pPr>
              <a:t>7</a:t>
            </a:fld>
            <a:endParaRPr lang="ru-RU" altLang="ru-RU" sz="1560"/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276029" y="186694"/>
            <a:ext cx="8614474" cy="128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424" tIns="44712" rIns="89424" bIns="44712" anchor="ctr"/>
          <a:lstStyle>
            <a:lvl1pPr>
              <a:spcBef>
                <a:spcPts val="21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87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7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7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5716"/>
            <a:ext cx="9144000" cy="538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42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/>
          <p:cNvSpPr txBox="1">
            <a:spLocks noChangeArrowheads="1"/>
          </p:cNvSpPr>
          <p:nvPr/>
        </p:nvSpPr>
        <p:spPr bwMode="auto">
          <a:xfrm>
            <a:off x="76200" y="6131560"/>
            <a:ext cx="533400" cy="42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848" tIns="44424" rIns="88848" bIns="44424"/>
          <a:lstStyle>
            <a:lvl1pPr>
              <a:spcBef>
                <a:spcPts val="21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7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7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7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SzPct val="50000"/>
              <a:buFontTx/>
              <a:buNone/>
            </a:pPr>
            <a:fld id="{EDDC4EDB-B4FA-4CB5-B6B1-9DCFD2739B9D}" type="slidenum">
              <a:rPr lang="ru-RU" altLang="ru-RU" sz="1560"/>
              <a:pPr algn="ctr">
                <a:spcBef>
                  <a:spcPct val="0"/>
                </a:spcBef>
                <a:buClrTx/>
                <a:buSzPct val="50000"/>
                <a:buFontTx/>
                <a:buNone/>
              </a:pPr>
              <a:t>8</a:t>
            </a:fld>
            <a:endParaRPr lang="ru-RU" altLang="ru-RU" sz="1560"/>
          </a:p>
        </p:txBody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463858" y="554373"/>
            <a:ext cx="841819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424" tIns="44712" rIns="89424" bIns="44712" anchor="ctr"/>
          <a:lstStyle>
            <a:lvl1pPr>
              <a:spcBef>
                <a:spcPts val="21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87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7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19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7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 b="1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1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40238" algn="l"/>
                <a:tab pos="88820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  <a:tab pos="18097500" algn="l"/>
                <a:tab pos="18821400" algn="l"/>
                <a:tab pos="19545300" algn="l"/>
                <a:tab pos="20269200" algn="l"/>
                <a:tab pos="20993100" algn="l"/>
                <a:tab pos="21717000" algn="l"/>
                <a:tab pos="22440900" algn="l"/>
                <a:tab pos="23164800" algn="l"/>
                <a:tab pos="23888700" algn="l"/>
                <a:tab pos="24612600" algn="l"/>
                <a:tab pos="25336500" algn="l"/>
                <a:tab pos="26060400" algn="l"/>
                <a:tab pos="26784300" algn="l"/>
                <a:tab pos="27508200" algn="l"/>
                <a:tab pos="28232100" algn="l"/>
                <a:tab pos="28956000" algn="l"/>
                <a:tab pos="29679900" algn="l"/>
              </a:tabLst>
              <a:defRPr sz="6800">
                <a:solidFill>
                  <a:srgbClr val="009999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400" dirty="0" smtClean="0">
                <a:solidFill>
                  <a:schemeClr val="tx1"/>
                </a:solidFill>
                <a:cs typeface="Arial" panose="020B0604020202020204" pitchFamily="34" charset="0"/>
              </a:rPr>
              <a:t>(Рабочий диапазон частот 0-1000 Гц, </a:t>
            </a:r>
          </a:p>
          <a:p>
            <a:pPr algn="ctr"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14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400" dirty="0" smtClean="0">
                <a:solidFill>
                  <a:schemeClr val="tx1"/>
                </a:solidFill>
                <a:cs typeface="Arial" panose="020B0604020202020204" pitchFamily="34" charset="0"/>
              </a:rPr>
              <a:t>точность измерения смещений на базе деформографа 0.01 </a:t>
            </a:r>
            <a:r>
              <a:rPr lang="ru-RU" altLang="ru-RU" sz="14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нм</a:t>
            </a:r>
            <a:r>
              <a:rPr lang="ru-RU" altLang="ru-RU" sz="1400" dirty="0" smtClean="0">
                <a:solidFill>
                  <a:schemeClr val="tx1"/>
                </a:solidFill>
                <a:cs typeface="Arial" panose="020B0604020202020204" pitchFamily="34" charset="0"/>
              </a:rPr>
              <a:t>),</a:t>
            </a:r>
          </a:p>
          <a:p>
            <a:pPr algn="ctr"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14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ru-RU" sz="1400" dirty="0" smtClean="0">
                <a:solidFill>
                  <a:schemeClr val="tx1"/>
                </a:solidFill>
                <a:cs typeface="Arial" panose="020B0604020202020204" pitchFamily="34" charset="0"/>
              </a:rPr>
              <a:t>GPS</a:t>
            </a:r>
            <a:r>
              <a:rPr lang="ru-RU" altLang="ru-RU" sz="1400" dirty="0" smtClean="0">
                <a:solidFill>
                  <a:schemeClr val="tx1"/>
                </a:solidFill>
                <a:cs typeface="Arial" panose="020B0604020202020204" pitchFamily="34" charset="0"/>
              </a:rPr>
              <a:t>-приёмник, точность 3 мм)</a:t>
            </a: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3" y="1945640"/>
            <a:ext cx="5891213" cy="468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748" y="1940560"/>
            <a:ext cx="3289300" cy="46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45640"/>
            <a:ext cx="3067685" cy="230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2928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24744"/>
            <a:ext cx="7886700" cy="565945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Лазерный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деформограф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3404258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28800"/>
            <a:ext cx="3495033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04" y="4653136"/>
            <a:ext cx="5228131" cy="1875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56613" y="4653136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Деформационные ступеньки зарегистрированные деформографом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установленным  в шахте г.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Краснокаменск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60492" y="134052"/>
            <a:ext cx="7754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ГЛОБАЛЬНАЯ СИСТЕМА МОНИТОРИНГА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КАТАСТРОФИЧЕСКИХ ПРИРОДНЫХ ЯВЛЕНИЙ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250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1651</TotalTime>
  <Words>1890</Words>
  <Application>Microsoft Office PowerPoint</Application>
  <PresentationFormat>Экран (4:3)</PresentationFormat>
  <Paragraphs>525</Paragraphs>
  <Slides>54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54</vt:i4>
      </vt:variant>
    </vt:vector>
  </HeadingPairs>
  <TitlesOfParts>
    <vt:vector size="67" baseType="lpstr">
      <vt:lpstr>맑은 고딕</vt:lpstr>
      <vt:lpstr>Microsoft YaHei</vt:lpstr>
      <vt:lpstr>Arial</vt:lpstr>
      <vt:lpstr>Batang</vt:lpstr>
      <vt:lpstr>Calibri</vt:lpstr>
      <vt:lpstr>Calibri Light</vt:lpstr>
      <vt:lpstr>Monotype Sorts</vt:lpstr>
      <vt:lpstr>MS Mincho</vt:lpstr>
      <vt:lpstr>Times New Roman</vt:lpstr>
      <vt:lpstr>Тема Office</vt:lpstr>
      <vt:lpstr>Уравнение</vt:lpstr>
      <vt:lpstr>Диаграмма</vt:lpstr>
      <vt:lpstr>Image</vt:lpstr>
      <vt:lpstr>Презентация PowerPoint</vt:lpstr>
      <vt:lpstr>ГЛОБАЛЬНАЯ СИСТЕМА МОНИТОРИНГА  КАТАСТРОФИЧЕСКИХ ПРИРОДНЫХ ЯВЛЕНИЙ</vt:lpstr>
      <vt:lpstr>ГЛОБАЛЬНАЯ СИСТЕМА МОНИТОРИНГА  КАТАСТРОФИЧЕСКИХ ПРИРОДНЫХ ЯВЛЕНИЙ</vt:lpstr>
      <vt:lpstr>ГЛОБАЛЬНАЯ СИСТЕМА МОНИТОРИНГА  КАТАСТРОФИЧЕСКИХ ПРИРОДНЫХ ЯВЛЕНИЙ</vt:lpstr>
      <vt:lpstr>ГЛОБАЛЬНАЯ СИСТЕМА МОНИТОРИНГА  КАТАСТРОФИЧЕСКИХ ПРИРОДНЫХ ЯВЛЕНИЙ</vt:lpstr>
      <vt:lpstr>ГЛОБАЛЬНАЯ СИСТЕМА МОНИТОРИНГА  КАТАСТРОФИЧЕСКИХ ПРИРОДНЫХ ЯВЛЕНИЙ </vt:lpstr>
      <vt:lpstr>Презентация PowerPoint</vt:lpstr>
      <vt:lpstr>Презентация PowerPoint</vt:lpstr>
      <vt:lpstr>Лазерный деформограф</vt:lpstr>
      <vt:lpstr>ГЛОБАЛЬНАЯ СИСТЕМА МОНИТОРИНГА  КАТАСТРОФИЧЕСКИХ ПРИРОДНЫХ ЯВЛЕНИЙ (полигон м. Свободный, Сахалин) </vt:lpstr>
      <vt:lpstr>Презентация PowerPoint</vt:lpstr>
      <vt:lpstr>Презентация PowerPoint</vt:lpstr>
      <vt:lpstr>Презентация PowerPoint</vt:lpstr>
      <vt:lpstr>ГЛОБАЛЬНАЯ СИСТЕМА МОНИТОРИНГА  КАТАСТРОФИЧЕСКИХ ПРИРОДНЫХ ЯВЛЕНИЙ </vt:lpstr>
      <vt:lpstr>Автогенерационные процессы системы «атмосфера-земная кора»</vt:lpstr>
      <vt:lpstr>Автогенерационные процессы системы «атмосфера-земная кора»</vt:lpstr>
      <vt:lpstr>Презентация PowerPoint</vt:lpstr>
      <vt:lpstr>ГЛОБАЛЬНАЯ СИСТЕМА МОНИТОРИНГА  КАТАСТРОФИЧЕСКИХ ПРИРОДНЫХ ЯВЛЕНИЙ </vt:lpstr>
      <vt:lpstr>ГЛОБАЛЬНАЯ СИСТЕМА МОНИТОРИНГА  КАТАСТРОФИЧЕСКИХ ПРИРОДНЫХ ЯВЛЕНИЙ  (Спектрограмма и запись широкополосного сейсмографа Японской станции)</vt:lpstr>
      <vt:lpstr>ГЛОБАЛЬНАЯ СИСТЕМА МОНИТОРИНГА  КАТАСТРОФИЧЕСКИХ ПРИРОДНЫХ ЯВЛЕНИЙ  Землетрясения сентябрь 2004 года Хонсю</vt:lpstr>
      <vt:lpstr> ГЛОБАЛЬНАЯ СИСТЕМА МОНИТОРИНГА  КАТАСТРОФИЧЕСКИХ ПРИРОДНЫХ ЯВЛЕНИЙ Записи 52.5-метрового лазерного деформографа</vt:lpstr>
      <vt:lpstr>ГЛОБАЛЬНАЯ СИСТЕМА МОНИТОРИНГА  КАТАСТРОФИЧЕСКИХ ПРИРОДНЫХ ЯВЛЕНИЙ  (Общие закономерности возникновения опасных гидросферных и литосферных явлений)  </vt:lpstr>
      <vt:lpstr>ГЛОБАЛЬНАЯ СИСТЕМА МОНИТОРИНГА  КАТАСТРОФИЧЕСКИХ ПРИРОДНЫХ ЯВЛЕНИЙ  (Цунамигенное землетрясение 11 марта 2011 г., записи берегового лазерного деформографа)</vt:lpstr>
      <vt:lpstr>ГЛОБАЛЬНАЯ СИСТЕМА МОНИТОРИНГА  КАТАСТРОФИЧЕСКИХ ПРИРОДНЫХ ЯВЛЕНИЙ (Собственные колебания бухты Витязь, запись и спектр записи лазерного измерителя вариаций давления гидросферы, запись  и спектр записи лазерного деформографа)</vt:lpstr>
      <vt:lpstr>Микросейсмы «голоса моря»</vt:lpstr>
      <vt:lpstr>Микросейсмы «голоса моря»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Пеленгация надводного судна двухкоординатным лазерным деформографом</vt:lpstr>
      <vt:lpstr>Презентация PowerPoint</vt:lpstr>
      <vt:lpstr>Траектория движения парома с маркерными точками </vt:lpstr>
      <vt:lpstr>Спектрограммы сигналов с деформографов “север-юг” и “запад-восток”,  указаны положения по оси времени маркерных точек.  </vt:lpstr>
      <vt:lpstr>Данные эксперимента</vt:lpstr>
      <vt:lpstr>Южно-Китайское море</vt:lpstr>
      <vt:lpstr>Южно-Китайское море</vt:lpstr>
      <vt:lpstr>ГЛОБАЛЬНАЯ СИСТЕМА МОНИТОРИНГА  КАТАСТРОФИЧЕСКИХ ПРИРОДНЫХ ЯВЛЕНИЙ (Инфрагравитационный «Шум Земли», записи пространственно разнесённых лазерных деформографов)</vt:lpstr>
      <vt:lpstr>ГЛОБАЛЬНАЯ СИСТЕМА МОНИТОРИНГА  КАТАСТРОФИЧЕСКИХ ПРИРОДНЫХ ЯВЛЕНИЙ (Приморский край – Урал, отфильтрованные записи пространственно-разнесённых лазерных деформографов)</vt:lpstr>
      <vt:lpstr>Синхронные записи термогирлянд, лазерного нанобарографа, лазерного деформографа «север-юг», лазерного деформографа «запад-восток»</vt:lpstr>
      <vt:lpstr>Синхронные записи лазерного нанобарографа,  лазерного деформографа «север-юг»,  лазерного деформографа «запад-восток»</vt:lpstr>
      <vt:lpstr>Учёт вклада вариаций атмосферного давления  в уровень деформаций земной  коры</vt:lpstr>
      <vt:lpstr>Лазерно-интерференционная система детектирования гравитационных волн</vt:lpstr>
      <vt:lpstr>Лазерно-интерференционная система  детектирования гравитационных волн</vt:lpstr>
      <vt:lpstr>ГЛОБАЛЬНАЯ СИСТЕМА МОНИТОРИНГА  КАТАСТРОФИЧЕСКИХ ПРИРОДНЫХ ЯВЛЕНИЙ  (Создание сверхчувствительной фазированной деформационной/фотонной антенны Земли) </vt:lpstr>
      <vt:lpstr>ГЛОБАЛЬНАЯ СИСТЕМА МОНИТОРИНГА  КАТАСТРОФИЧЕСКИХ ПРИРОДНЫХ ЯВЛЕНИЙ</vt:lpstr>
      <vt:lpstr>ГЛОБАЛЬНАЯ СИСТЕМА МОНИТОРИНГА  КАТАСТРОФИЧЕСКИХ ПРИРОДНЫХ ЯВЛЕНИЙ  (Внешний вид буя и его стандартное наполнение)</vt:lpstr>
      <vt:lpstr>ГЛОБАЛЬНАЯ СИСТЕМА МОНИТОРИНГА  КАТАСТРОФИЧЕСКИХ ПРИРОДНЫХ ЯВЛЕНИЙ  (Типичное расположения буя)</vt:lpstr>
      <vt:lpstr>ГЛОБАЛЬНАЯ СИСТЕМА МОНИТОРИНГА  КАТАСТРОФИЧЕСКИХ ПРИРОДНЫХ ЯВЛЕНИЙ (Размещение буёв по Земле) </vt:lpstr>
      <vt:lpstr>ГЛОБАЛЬНАЯ СИСТЕМА МОНИТОРИНГА  КАТАСТРОФИЧЕСКИХ ПРИРОДНЫХ ЯВЛЕНИЙ  (Меры по развитию материально-технической базы) 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of the time-space distribution of the acoustic field in the shelf area of the sea</dc:title>
  <dc:creator>Vladimir Chupin</dc:creator>
  <cp:lastModifiedBy>GID</cp:lastModifiedBy>
  <cp:revision>240</cp:revision>
  <dcterms:created xsi:type="dcterms:W3CDTF">2018-04-03T03:40:25Z</dcterms:created>
  <dcterms:modified xsi:type="dcterms:W3CDTF">2020-09-20T06:49:39Z</dcterms:modified>
</cp:coreProperties>
</file>