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66" r:id="rId3"/>
    <p:sldId id="337" r:id="rId4"/>
    <p:sldId id="348" r:id="rId5"/>
    <p:sldId id="365" r:id="rId6"/>
    <p:sldId id="354" r:id="rId7"/>
    <p:sldId id="353" r:id="rId8"/>
    <p:sldId id="367" r:id="rId9"/>
    <p:sldId id="363" r:id="rId10"/>
    <p:sldId id="364" r:id="rId11"/>
    <p:sldId id="355" r:id="rId12"/>
    <p:sldId id="356" r:id="rId13"/>
    <p:sldId id="357" r:id="rId14"/>
    <p:sldId id="358" r:id="rId15"/>
    <p:sldId id="359" r:id="rId16"/>
    <p:sldId id="360" r:id="rId17"/>
    <p:sldId id="362" r:id="rId18"/>
    <p:sldId id="35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0099"/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25" autoAdjust="0"/>
  </p:normalViewPr>
  <p:slideViewPr>
    <p:cSldViewPr>
      <p:cViewPr varScale="1">
        <p:scale>
          <a:sx n="66" d="100"/>
          <a:sy n="66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879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879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400"/>
            </a:pPr>
            <a:fld id="{5D9BDAAC-EC49-49F6-A808-D0C919E61D70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  <a:defRPr sz="1400"/>
              </a:pPr>
              <a:t>‹#›</a:t>
            </a:fld>
            <a:endParaRPr lang="ru-RU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Lucida Sans Unicode" pitchFamily="2"/>
              <a:cs typeface="Lucida Sans Unicode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2529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Move="1" noResize="1"/>
          </p:cNvSpPr>
          <p:nvPr/>
        </p:nvSpPr>
        <p:spPr>
          <a:xfrm>
            <a:off x="0" y="0"/>
            <a:ext cx="6858000" cy="9143999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0" y="0"/>
            <a:ext cx="6858000" cy="9143999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3" name="Верхний колонтитул 12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2955959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4" name="Дата 13"/>
          <p:cNvSpPr txBox="1">
            <a:spLocks noGrp="1"/>
          </p:cNvSpPr>
          <p:nvPr>
            <p:ph type="dt" idx="1"/>
          </p:nvPr>
        </p:nvSpPr>
        <p:spPr>
          <a:xfrm>
            <a:off x="3884759" y="0"/>
            <a:ext cx="2955599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5" name="Образ слайда 14"/>
          <p:cNvSpPr>
            <a:spLocks noGrp="1" noRot="1" noChangeAspect="1"/>
          </p:cNvSpPr>
          <p:nvPr>
            <p:ph type="sldImg" idx="2"/>
          </p:nvPr>
        </p:nvSpPr>
        <p:spPr>
          <a:xfrm>
            <a:off x="1142999" y="662400"/>
            <a:ext cx="4556160" cy="34455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6" name="Заметки 15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70559" cy="4099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  <p:sp>
        <p:nvSpPr>
          <p:cNvPr id="17" name="Нижний колонтитул 16"/>
          <p:cNvSpPr txBox="1">
            <a:spLocks noGrp="1"/>
          </p:cNvSpPr>
          <p:nvPr>
            <p:ph type="ftr" sz="quarter" idx="4"/>
          </p:nvPr>
        </p:nvSpPr>
        <p:spPr>
          <a:xfrm>
            <a:off x="-360" y="8684640"/>
            <a:ext cx="2955959" cy="4413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8" name="Номер слайда 17"/>
          <p:cNvSpPr txBox="1">
            <a:spLocks noGrp="1"/>
          </p:cNvSpPr>
          <p:nvPr>
            <p:ph type="sldNum" sz="quarter" idx="5"/>
          </p:nvPr>
        </p:nvSpPr>
        <p:spPr>
          <a:xfrm>
            <a:off x="3884759" y="8684640"/>
            <a:ext cx="2955599" cy="4413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C7379EF5-6793-4347-87DD-22C573BD60F4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599" algn="l"/>
        <a:tab pos="3593880" algn="l"/>
        <a:tab pos="4043159" algn="l"/>
        <a:tab pos="4492440" algn="l"/>
        <a:tab pos="4941719" algn="l"/>
        <a:tab pos="5391000" algn="l"/>
        <a:tab pos="5840279" algn="l"/>
        <a:tab pos="6289560" algn="l"/>
        <a:tab pos="6738840" algn="l"/>
        <a:tab pos="7188119" algn="l"/>
        <a:tab pos="7637399" algn="l"/>
        <a:tab pos="8086679" algn="l"/>
        <a:tab pos="8535960" algn="l"/>
        <a:tab pos="8985239" algn="l"/>
      </a:tabLst>
      <a:defRPr lang="ru-RU" sz="1200" b="0" i="0" u="none" strike="noStrike" baseline="0">
        <a:ln>
          <a:noFill/>
        </a:ln>
        <a:solidFill>
          <a:srgbClr val="000000"/>
        </a:solidFill>
        <a:latin typeface="Times New Roman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142999" y="677880"/>
            <a:ext cx="4571999" cy="3444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70559" cy="4099679"/>
          </a:xfrm>
        </p:spPr>
        <p:txBody>
          <a:bodyPr lIns="0" tIns="0" rIns="0" bIns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r>
              <a:rPr lang="ru-RU" kern="1200" dirty="0" smtClean="0"/>
              <a:t>Представляю Вашему вниманию Информационную систему для мониторинга побережья. Она может работать как в режиме мониторинга и оповещения</a:t>
            </a:r>
            <a:r>
              <a:rPr lang="ru-RU" kern="1200" baseline="0" dirty="0" smtClean="0"/>
              <a:t> в случае риска в режиме реального времени. В настоящее время численная часть используется в системах оповещения о цунами ( Малайзии, Сингапура, Турции, Индии, </a:t>
            </a:r>
            <a:r>
              <a:rPr lang="ru-RU" kern="1200" baseline="0" dirty="0" err="1" smtClean="0"/>
              <a:t>Объеденнёном</a:t>
            </a:r>
            <a:r>
              <a:rPr lang="ru-RU" kern="1200" baseline="0" dirty="0" smtClean="0"/>
              <a:t> европейском исследовательском центре и </a:t>
            </a:r>
            <a:r>
              <a:rPr lang="ru-RU" kern="1200" baseline="0" dirty="0" err="1" smtClean="0"/>
              <a:t>д.р</a:t>
            </a:r>
            <a:r>
              <a:rPr lang="ru-RU" kern="1200" baseline="0" dirty="0" smtClean="0"/>
              <a:t>.). Так и в режиме оценки прогнозируемых рисков на побережье, (инфраструктуру). В настоящее время по заказу министерства экономического развития Р.Ф. сделаны расчёты для Черноморского побережья России,</a:t>
            </a:r>
            <a:r>
              <a:rPr lang="ru-RU" b="0" kern="1200" baseline="0" dirty="0" smtClean="0"/>
              <a:t> включая крымский полуостров. В последнее время выполнены </a:t>
            </a:r>
            <a:r>
              <a:rPr lang="ru-RU" sz="1200" b="0" i="0" u="none" strike="noStrike" kern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р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асчеты прогностических сильных волн и зон затопления (осушения) в районе строительства АЭС «Эль-</a:t>
            </a:r>
            <a:r>
              <a:rPr lang="ru-RU" sz="1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Дабаа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» (Египет). По заказу </a:t>
            </a:r>
            <a:r>
              <a:rPr lang="ru-RU" sz="1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россатом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/>
                <a:cs typeface="Tahoma" pitchFamily="2"/>
              </a:rPr>
              <a:t> проекта.</a:t>
            </a:r>
          </a:p>
          <a:p>
            <a:pPr>
              <a:buNone/>
            </a:pPr>
            <a:r>
              <a:rPr lang="ru-RU" kern="1200" baseline="0" dirty="0" smtClean="0"/>
              <a:t>  </a:t>
            </a:r>
            <a:endParaRPr lang="ru-RU" kern="1200" dirty="0"/>
          </a:p>
        </p:txBody>
      </p:sp>
    </p:spTree>
    <p:extLst>
      <p:ext uri="{BB962C8B-B14F-4D97-AF65-F5344CB8AC3E}">
        <p14:creationId xmlns:p14="http://schemas.microsoft.com/office/powerpoint/2010/main" val="10406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надёжной и корректной работы информационной системы необходимо обеспечить её надёжными данными в режиме реального времени. Для сбора оперативной информации используется мобильный робототехнический комплекс разработанный</a:t>
            </a:r>
            <a:r>
              <a:rPr lang="ru-RU" baseline="0" dirty="0" smtClean="0"/>
              <a:t> в партнёрстве с Нижегородским государственным техническим университетом. Он уже прошёл испытания и апробацию на Сахалине в 2016 году. Данный комплекс представляет собой модуль который в зависимости от района решаемых задач может быть оснащён тремя типами </a:t>
            </a:r>
            <a:r>
              <a:rPr lang="ru-RU" baseline="0" dirty="0" err="1" smtClean="0"/>
              <a:t>движетелей</a:t>
            </a:r>
            <a:r>
              <a:rPr lang="en-US" baseline="0" dirty="0" smtClean="0"/>
              <a:t>: 1. </a:t>
            </a:r>
            <a:r>
              <a:rPr lang="ru-RU" baseline="0" dirty="0" smtClean="0"/>
              <a:t>колёсный 2.  гусеничный 3. роторный.  На данном роботизированном модуле установлена измерительная аппаратура.  В точку измерения роботизированный комплекс выходит используя специальные алгоритмы. Местоположение определяется системами </a:t>
            </a:r>
            <a:r>
              <a:rPr lang="ru-RU" baseline="0" dirty="0" err="1" smtClean="0"/>
              <a:t>Глонасс</a:t>
            </a:r>
            <a:r>
              <a:rPr lang="ru-RU" baseline="0" dirty="0" smtClean="0"/>
              <a:t>, </a:t>
            </a:r>
            <a:r>
              <a:rPr lang="en-US" baseline="0" dirty="0" smtClean="0"/>
              <a:t>GPS. </a:t>
            </a:r>
            <a:r>
              <a:rPr lang="ru-RU" baseline="0" dirty="0" smtClean="0"/>
              <a:t>Измерительная информация может быть накоплена на носитель или передаваться в режиме реального времени.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7379EF5-6793-4347-87DD-22C573BD60F4}" type="slidenum">
              <a:rPr lang="ru-RU" smtClean="0"/>
              <a:pPr lv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0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Наш софт признан во всём мире и уже применялся во многих проектах. В презентации некоторые из них </a:t>
            </a:r>
            <a:b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</a:b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я постарался привести. Это и оценка рисков для Черноморского </a:t>
            </a:r>
            <a:r>
              <a:rPr lang="ru-RU" sz="1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побеежья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 по заказу мин регион развития РФ и по заказу </a:t>
            </a:r>
            <a:r>
              <a:rPr lang="ru-RU" sz="1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Росатом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 проекта расчёт для места строительства станции. Это только небольшая часть работ. Для дальневосточного региона должна быть интересна часть связанная с прибрежными инженерными сооружениями.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7379EF5-6793-4347-87DD-22C573BD60F4}" type="slidenum">
              <a:rPr lang="ru-RU" smtClean="0"/>
              <a:pPr lv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5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данном слайде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приведены результаты моделирования цунами с высоким разрешением в Мраморном море в районе порта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Хайдрапаша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Hydrapasa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расположенного в районе мегаполиса Стамбул. Данный порт был выбран в качестве тестового в рамках международного европейского проекта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ASTARTE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котором диссертант принимал самое активное участие. На первой стадии исследования был проведен анализ цунами, потенциально опасных для порта, и определен наиболее критический сценарий развития цунами. На второй стадии проведено моделирование волн на  вложенных областях с размерами сеток от 90 м до 10 м. в районе порта. На третьей стадии использовалась подробная топография порта и его регионов в двух вложенных областях с разрешениями 3 м. и 1 м. соответственно, что позволило изучить заливание порта и эффективность работы портовых служб во время и после цунами.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700F-F397-4032-A58D-0A139BE9F76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1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700F-F397-4032-A58D-0A139BE9F76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6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700F-F397-4032-A58D-0A139BE9F76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2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61988"/>
            <a:ext cx="4594225" cy="3446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/>
            </a:pP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     Есть опыт 1. Работа с японцами по оценки эффективности их стенок 2. АЭС в </a:t>
            </a:r>
            <a:r>
              <a:rPr lang="ru-RU" sz="1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египте</a:t>
            </a: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 3. Чёрное море по заказу мин регион развития.  Это из больших проектов. ещё много мелких.</a:t>
            </a:r>
          </a:p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/>
            </a:pPr>
            <a: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  <a:t>   Наш софт уже используется в системах оповещения. Но здесь осторожно. Ведь данной системой у нас занимается ГИДРОМЕТ.</a:t>
            </a:r>
            <a:br>
              <a:rPr lang="ru-RU" sz="1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cs typeface="Tahoma" pitchFamily="2"/>
              </a:rPr>
            </a:br>
            <a:endParaRPr lang="ru-RU" sz="12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cs typeface="Tahoma" pitchFamily="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7379EF5-6793-4347-87DD-22C573BD60F4}" type="slidenum">
              <a:rPr lang="ru-RU" smtClean="0"/>
              <a:pPr lv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3CA4FF-DEA7-42B1-8845-13D56A2F23F9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54777E-A958-4D4D-8E2B-06DF2F4B0A5C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96075" y="174625"/>
            <a:ext cx="2130425" cy="59086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174625"/>
            <a:ext cx="6242050" cy="5908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4E31A1-DB37-450C-A045-34F4F5C6360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603AB1-B705-486D-B73E-AE758396247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70F71E-4807-4B78-B305-3FD4CA98EA6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86238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676400"/>
            <a:ext cx="4186237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38376A-F0A8-48D0-B63B-3AE603D6967C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D37B0A-1C6D-4E8B-8157-EA6D15E0A65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172098-F3FA-42F5-B3CA-15747651522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9D48EA1-EA10-4CCB-A533-C4CB9AF3858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D5CDF8-5F47-444E-ACF2-1D6D709A2D0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5C0FF-380E-42FD-A95E-95AB84969137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01680" y="174240"/>
            <a:ext cx="8494560" cy="1434599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01680" y="1676159"/>
            <a:ext cx="8524799" cy="4407119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compatLnSpc="1"/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342720" algn="l"/>
                <a:tab pos="448920" algn="l"/>
                <a:tab pos="898199" algn="l"/>
                <a:tab pos="1347479" algn="l"/>
                <a:tab pos="1796760" algn="l"/>
                <a:tab pos="2246039" algn="l"/>
                <a:tab pos="2695320" algn="l"/>
                <a:tab pos="3144600" algn="l"/>
                <a:tab pos="3593879" algn="l"/>
                <a:tab pos="4043159" algn="l"/>
                <a:tab pos="4492439" algn="l"/>
                <a:tab pos="4941359" algn="l"/>
                <a:tab pos="5390640" algn="l"/>
                <a:tab pos="5839919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599" algn="l"/>
                <a:tab pos="898488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342720" algn="l"/>
                <a:tab pos="448920" algn="l"/>
                <a:tab pos="898199" algn="l"/>
                <a:tab pos="1347479" algn="l"/>
                <a:tab pos="1796760" algn="l"/>
                <a:tab pos="2246039" algn="l"/>
                <a:tab pos="2695320" algn="l"/>
                <a:tab pos="3144600" algn="l"/>
                <a:tab pos="3593879" algn="l"/>
                <a:tab pos="4043159" algn="l"/>
                <a:tab pos="4492439" algn="l"/>
                <a:tab pos="4941359" algn="l"/>
                <a:tab pos="5390640" algn="l"/>
                <a:tab pos="5839919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599" algn="l"/>
                <a:tab pos="898488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59" algn="l"/>
                <a:tab pos="224604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60" algn="l"/>
                <a:tab pos="5390639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79" algn="l"/>
                <a:tab pos="9434160" algn="l"/>
              </a:tabLst>
              <a:defRPr lang="ru-RU" sz="28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47479" algn="l"/>
                <a:tab pos="1796759" algn="l"/>
                <a:tab pos="2246039" algn="l"/>
                <a:tab pos="2695318" algn="l"/>
                <a:tab pos="3144598" algn="l"/>
                <a:tab pos="3593878" algn="l"/>
                <a:tab pos="4043159" algn="l"/>
                <a:tab pos="4492439" algn="l"/>
                <a:tab pos="4941719" algn="l"/>
                <a:tab pos="5390999" algn="l"/>
                <a:tab pos="5840278" algn="l"/>
                <a:tab pos="6289558" algn="l"/>
                <a:tab pos="6738838" algn="l"/>
                <a:tab pos="7188118" algn="l"/>
                <a:tab pos="7637398" algn="l"/>
                <a:tab pos="8086678" algn="l"/>
                <a:tab pos="8535959" algn="l"/>
                <a:tab pos="8985238" algn="l"/>
                <a:tab pos="9434159" algn="l"/>
                <a:tab pos="9883438" algn="l"/>
              </a:tabLst>
              <a:defRPr lang="ru-RU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19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0999" algn="l"/>
                <a:tab pos="5840279" algn="l"/>
                <a:tab pos="6289559" algn="l"/>
                <a:tab pos="6738839" algn="l"/>
                <a:tab pos="7188120" algn="l"/>
                <a:tab pos="7637399" algn="l"/>
                <a:tab pos="8086680" algn="l"/>
                <a:tab pos="8535959" algn="l"/>
                <a:tab pos="8985240" algn="l"/>
                <a:tab pos="9434159" algn="l"/>
                <a:tab pos="9883440" algn="l"/>
                <a:tab pos="1033272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46039" algn="l"/>
                <a:tab pos="2695319" algn="l"/>
                <a:tab pos="3144599" algn="l"/>
                <a:tab pos="3593878" algn="l"/>
                <a:tab pos="4043159" algn="l"/>
                <a:tab pos="4492438" algn="l"/>
                <a:tab pos="4941719" algn="l"/>
                <a:tab pos="5390998" algn="l"/>
                <a:tab pos="5840278" algn="l"/>
                <a:tab pos="6289559" algn="l"/>
                <a:tab pos="6738838" algn="l"/>
                <a:tab pos="7188119" algn="l"/>
                <a:tab pos="7637399" algn="l"/>
                <a:tab pos="8086678" algn="l"/>
                <a:tab pos="8535958" algn="l"/>
                <a:tab pos="8985238" algn="l"/>
                <a:tab pos="9434158" algn="l"/>
                <a:tab pos="9883439" algn="l"/>
                <a:tab pos="10332718" algn="l"/>
                <a:tab pos="10781998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46039" algn="l"/>
                <a:tab pos="2695319" algn="l"/>
                <a:tab pos="3144599" algn="l"/>
                <a:tab pos="3593878" algn="l"/>
                <a:tab pos="4043159" algn="l"/>
                <a:tab pos="4492438" algn="l"/>
                <a:tab pos="4941719" algn="l"/>
                <a:tab pos="5390998" algn="l"/>
                <a:tab pos="5840278" algn="l"/>
                <a:tab pos="6289559" algn="l"/>
                <a:tab pos="6738838" algn="l"/>
                <a:tab pos="7188119" algn="l"/>
                <a:tab pos="7637399" algn="l"/>
                <a:tab pos="8086678" algn="l"/>
                <a:tab pos="8535958" algn="l"/>
                <a:tab pos="8985238" algn="l"/>
                <a:tab pos="9434158" algn="l"/>
                <a:tab pos="9883439" algn="l"/>
                <a:tab pos="10332718" algn="l"/>
                <a:tab pos="10781998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46039" algn="l"/>
                <a:tab pos="2695319" algn="l"/>
                <a:tab pos="3144599" algn="l"/>
                <a:tab pos="3593878" algn="l"/>
                <a:tab pos="4043159" algn="l"/>
                <a:tab pos="4492438" algn="l"/>
                <a:tab pos="4941719" algn="l"/>
                <a:tab pos="5390998" algn="l"/>
                <a:tab pos="5840278" algn="l"/>
                <a:tab pos="6289559" algn="l"/>
                <a:tab pos="6738838" algn="l"/>
                <a:tab pos="7188119" algn="l"/>
                <a:tab pos="7637399" algn="l"/>
                <a:tab pos="8086678" algn="l"/>
                <a:tab pos="8535958" algn="l"/>
                <a:tab pos="8985238" algn="l"/>
                <a:tab pos="9434158" algn="l"/>
                <a:tab pos="9883439" algn="l"/>
                <a:tab pos="10332718" algn="l"/>
                <a:tab pos="10781998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46039" algn="l"/>
                <a:tab pos="2695319" algn="l"/>
                <a:tab pos="3144599" algn="l"/>
                <a:tab pos="3593878" algn="l"/>
                <a:tab pos="4043159" algn="l"/>
                <a:tab pos="4492438" algn="l"/>
                <a:tab pos="4941719" algn="l"/>
                <a:tab pos="5390998" algn="l"/>
                <a:tab pos="5840278" algn="l"/>
                <a:tab pos="6289559" algn="l"/>
                <a:tab pos="6738838" algn="l"/>
                <a:tab pos="7188119" algn="l"/>
                <a:tab pos="7637399" algn="l"/>
                <a:tab pos="8086678" algn="l"/>
                <a:tab pos="8535958" algn="l"/>
                <a:tab pos="8985238" algn="l"/>
                <a:tab pos="9434158" algn="l"/>
                <a:tab pos="9883439" algn="l"/>
                <a:tab pos="10332718" algn="l"/>
                <a:tab pos="10781998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46039" algn="l"/>
                <a:tab pos="2695319" algn="l"/>
                <a:tab pos="3144599" algn="l"/>
                <a:tab pos="3593878" algn="l"/>
                <a:tab pos="4043159" algn="l"/>
                <a:tab pos="4492438" algn="l"/>
                <a:tab pos="4941719" algn="l"/>
                <a:tab pos="5390998" algn="l"/>
                <a:tab pos="5840278" algn="l"/>
                <a:tab pos="6289559" algn="l"/>
                <a:tab pos="6738838" algn="l"/>
                <a:tab pos="7188119" algn="l"/>
                <a:tab pos="7637399" algn="l"/>
                <a:tab pos="8086678" algn="l"/>
                <a:tab pos="8535958" algn="l"/>
                <a:tab pos="8985238" algn="l"/>
                <a:tab pos="9434158" algn="l"/>
                <a:tab pos="9883439" algn="l"/>
                <a:tab pos="10332718" algn="l"/>
                <a:tab pos="10781998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304920" y="6244560"/>
            <a:ext cx="2270160" cy="460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400" b="0" i="0" u="none" strike="noStrike" baseline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079" y="6244560"/>
            <a:ext cx="2880000" cy="460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400" b="0" i="0" u="none" strike="noStrike" baseline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079" y="6244560"/>
            <a:ext cx="2270160" cy="460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lang="ru-RU" sz="1400" b="0" i="0" u="none" strike="noStrike" baseline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C189E06B-82F7-4B9C-B045-0C15F7ED30EA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599" algn="l"/>
          <a:tab pos="3593880" algn="l"/>
          <a:tab pos="4043159" algn="l"/>
          <a:tab pos="4492440" algn="l"/>
          <a:tab pos="4941719" algn="l"/>
          <a:tab pos="5391000" algn="l"/>
          <a:tab pos="5840279" algn="l"/>
          <a:tab pos="6289560" algn="l"/>
          <a:tab pos="6738840" algn="l"/>
          <a:tab pos="7188119" algn="l"/>
          <a:tab pos="7637399" algn="l"/>
          <a:tab pos="8086679" algn="l"/>
          <a:tab pos="8535960" algn="l"/>
          <a:tab pos="8985239" algn="l"/>
        </a:tabLst>
        <a:defRPr lang="ru-RU" sz="4400" b="0" i="0" u="none" strike="noStrike" baseline="0">
          <a:ln>
            <a:noFill/>
          </a:ln>
          <a:solidFill>
            <a:srgbClr val="B7E7FF"/>
          </a:solidFill>
          <a:effectLst>
            <a:outerShdw dist="17961" dir="2700000">
              <a:scrgbClr r="0" g="0" b="0"/>
            </a:outerShdw>
          </a:effectLst>
          <a:latin typeface="Arial" pitchFamily="34"/>
          <a:cs typeface="Lucida Sans Unicode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199" algn="l"/>
          <a:tab pos="1347479" algn="l"/>
          <a:tab pos="1796760" algn="l"/>
          <a:tab pos="2246039" algn="l"/>
          <a:tab pos="2695320" algn="l"/>
          <a:tab pos="3144600" algn="l"/>
          <a:tab pos="3593879" algn="l"/>
          <a:tab pos="4043159" algn="l"/>
          <a:tab pos="4492439" algn="l"/>
          <a:tab pos="4941359" algn="l"/>
          <a:tab pos="5390640" algn="l"/>
          <a:tab pos="5839919" algn="l"/>
          <a:tab pos="6289200" algn="l"/>
          <a:tab pos="6738479" algn="l"/>
          <a:tab pos="7187760" algn="l"/>
          <a:tab pos="7637039" algn="l"/>
          <a:tab pos="8086320" algn="l"/>
          <a:tab pos="8535599" algn="l"/>
          <a:tab pos="8984880" algn="l"/>
        </a:tabLst>
        <a:defRPr lang="ru-RU" sz="3200" b="0" i="0" u="none" strike="noStrike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Arial" pitchFamily="34"/>
          <a:cs typeface="Lucida Sans Unicode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korsakov.sakh.com/news/korsakov/180441/" TargetMode="Externa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t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11" Type="http://schemas.openxmlformats.org/officeDocument/2006/relationships/image" Target="../media/image64.wmf"/><Relationship Id="rId5" Type="http://schemas.openxmlformats.org/officeDocument/2006/relationships/image" Target="../media/image6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5.tif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8%D1%81%D1%82%D0%B5%D0%BC%D0%B0" TargetMode="External"/><Relationship Id="rId13" Type="http://schemas.openxmlformats.org/officeDocument/2006/relationships/image" Target="../media/image1.png"/><Relationship Id="rId3" Type="http://schemas.openxmlformats.org/officeDocument/2006/relationships/image" Target="../media/image71.tif"/><Relationship Id="rId7" Type="http://schemas.openxmlformats.org/officeDocument/2006/relationships/image" Target="../media/image75.jpg"/><Relationship Id="rId12" Type="http://schemas.openxmlformats.org/officeDocument/2006/relationships/image" Target="../media/image7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hyperlink" Target="https://ru.wikipedia.org/wiki/%D0%90%D0%BB%D0%B3%D0%BE%D1%80%D0%B8%D1%82%D0%BC" TargetMode="External"/><Relationship Id="rId5" Type="http://schemas.openxmlformats.org/officeDocument/2006/relationships/image" Target="../media/image73.png"/><Relationship Id="rId10" Type="http://schemas.openxmlformats.org/officeDocument/2006/relationships/hyperlink" Target="https://ru.wikipedia.org/wiki/%D0%9E%D0%B1%D1%83%D1%87%D0%B5%D0%BD%D0%B8%D0%B5" TargetMode="External"/><Relationship Id="rId4" Type="http://schemas.openxmlformats.org/officeDocument/2006/relationships/image" Target="../media/image72.jpeg"/><Relationship Id="rId9" Type="http://schemas.openxmlformats.org/officeDocument/2006/relationships/hyperlink" Target="https://ru.wikipedia.org/wiki/%D0%9F%D1%80%D0%BE%D0%B3%D1%80%D0%B0%D0%BC%D0%BC%D0%B8%D1%80%D0%BE%D0%B2%D0%B0%D0%BD%D0%B8%D0%B5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6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5" Type="http://schemas.openxmlformats.org/officeDocument/2006/relationships/image" Target="../media/image35.w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" y="1916832"/>
            <a:ext cx="9143999" cy="15102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Информационные системы контроля акваторий 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Lucida Sans Unicode" pitchFamily="2"/>
              <a:cs typeface="Times New Roman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3008160"/>
            <a:ext cx="9143999" cy="1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747"/>
            <a:ext cx="1003621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1719" y="4518446"/>
            <a:ext cx="302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д.ф.-м.н. Зайцев </a:t>
            </a:r>
            <a:r>
              <a:rPr lang="ru-RU" sz="2400" b="1" dirty="0" smtClean="0"/>
              <a:t>А.И.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3813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01.10.2020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6396580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. Южно-Сахалинск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3549" y="9790"/>
            <a:ext cx="792088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dirty="0" smtClean="0">
                <a:ln w="317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ФГБУН  Специальное </a:t>
            </a:r>
            <a:r>
              <a:rPr lang="ru-RU" sz="2000" b="1" dirty="0" smtClean="0">
                <a:ln w="317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конструкторское бюро </a:t>
            </a:r>
            <a:r>
              <a:rPr lang="ru-RU" sz="2000" b="1" dirty="0" smtClean="0">
                <a:ln w="317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средств автоматизации морских </a:t>
            </a:r>
            <a:r>
              <a:rPr lang="ru-RU" sz="2000" b="1" dirty="0" smtClean="0">
                <a:ln w="317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исследований ДВО РАН</a:t>
            </a:r>
            <a:endParaRPr lang="ru-RU" sz="2000" b="1" dirty="0">
              <a:ln w="3175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3252"/>
            <a:ext cx="7884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Расчёт карты затопления от вероятных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больших волн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залива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Фетхие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(Турция) в Средиземном море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9800"/>
            <a:ext cx="403542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815016" y="5161357"/>
            <a:ext cx="4328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Численное моделирование самого худшего сценария дало нам карту максимального затопления для исследуемой области, распределение максимального возможных высот и границ затопления. Затопление намного больше в прибрежных районах с плоской береговой топографией, таких как северо-восточная часть залива </a:t>
            </a:r>
            <a:r>
              <a:rPr lang="ru-RU" sz="1200" dirty="0" err="1"/>
              <a:t>Фетхие</a:t>
            </a:r>
            <a:r>
              <a:rPr lang="ru-RU" sz="1200" dirty="0"/>
              <a:t>. Эти области соответствуют районам с высокой плотностью населения, включая места отдыха, жилье, отели, парки и рестораны.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" y="4018200"/>
            <a:ext cx="4645025" cy="23475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8906" y="63657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Местоположение двух точек регистрации.  Временное изменение уровня моря в этих точках с островом и без острова. </a:t>
            </a:r>
            <a:endParaRPr lang="ru-RU" sz="1200" dirty="0"/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" y="947968"/>
            <a:ext cx="4584743" cy="2594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0" y="3599267"/>
            <a:ext cx="5043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Вложенные сетки B C D E. Сетка E имеет самое высокое разрешение </a:t>
            </a:r>
            <a:r>
              <a:rPr lang="ru-RU" sz="1200" dirty="0"/>
              <a:t>3 м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24160" y="920594"/>
            <a:ext cx="4702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Рассчитана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карта затопления и максимального распределения скоростей потоков во время цунами для побережья г.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Фетхие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(Турция). Залив расположен в юго-западной части Турции, который имеет выход в восточную часть Средиземного моря. Город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Фетхие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область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Муглы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(Турция) расположен в восточной части Средиземноморского бассейна</a:t>
            </a:r>
            <a:endParaRPr lang="ru-RU" sz="12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507" y="144841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99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85" y="654566"/>
            <a:ext cx="5734050" cy="3690309"/>
          </a:xfrm>
          <a:prstGeom prst="rect">
            <a:avLst/>
          </a:prstGeom>
          <a:ln/>
        </p:spPr>
      </p:pic>
      <p:sp>
        <p:nvSpPr>
          <p:cNvPr id="3" name="Прямоугольник 2"/>
          <p:cNvSpPr/>
          <p:nvPr/>
        </p:nvSpPr>
        <p:spPr>
          <a:xfrm>
            <a:off x="402727" y="-13073"/>
            <a:ext cx="914400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Система определения волновых характеристик через распознавание изображений с прибрежных камер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2" y="4333339"/>
            <a:ext cx="4752528" cy="23512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25482" y="908720"/>
            <a:ext cx="342708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Задачей данной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системы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определения уровня моря и длины зоны затопления через распознавание изображений с прибрежных камер на основе аппарата искусственных нейронных сетей. 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058648"/>
            <a:ext cx="4572000" cy="2746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Рис.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изображения с веб-камеры в Сочи с пляжа отеля “Сон у моря”.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59761" y="3933056"/>
            <a:ext cx="3276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</a:rPr>
              <a:t>- На </a:t>
            </a:r>
            <a:r>
              <a:rPr lang="ru-RU" b="1" dirty="0">
                <a:solidFill>
                  <a:schemeClr val="tx2"/>
                </a:solidFill>
              </a:rPr>
              <a:t>первом этапе было принято решение в работе для </a:t>
            </a:r>
            <a:r>
              <a:rPr lang="ru-RU" b="1" dirty="0" err="1" smtClean="0">
                <a:solidFill>
                  <a:schemeClr val="tx2"/>
                </a:solidFill>
              </a:rPr>
              <a:t>анализирования</a:t>
            </a:r>
            <a:r>
              <a:rPr lang="ru-RU" b="1" dirty="0" smtClean="0">
                <a:solidFill>
                  <a:schemeClr val="tx2"/>
                </a:solidFill>
              </a:rPr>
              <a:t> изображений </a:t>
            </a:r>
            <a:r>
              <a:rPr lang="ru-RU" b="1" dirty="0">
                <a:solidFill>
                  <a:schemeClr val="tx2"/>
                </a:solidFill>
              </a:rPr>
              <a:t>использовать библиотеку </a:t>
            </a:r>
            <a:r>
              <a:rPr lang="ru-RU" b="1" dirty="0" err="1">
                <a:solidFill>
                  <a:schemeClr val="tx2"/>
                </a:solidFill>
              </a:rPr>
              <a:t>TensorFlow</a:t>
            </a:r>
            <a:r>
              <a:rPr lang="ru-RU" b="1" dirty="0">
                <a:solidFill>
                  <a:schemeClr val="tx2"/>
                </a:solidFill>
              </a:rPr>
              <a:t> на языке </a:t>
            </a:r>
            <a:r>
              <a:rPr lang="ru-RU" b="1" dirty="0" err="1">
                <a:solidFill>
                  <a:schemeClr val="tx2"/>
                </a:solidFill>
              </a:rPr>
              <a:t>Python</a:t>
            </a:r>
            <a:r>
              <a:rPr lang="ru-RU" b="1" dirty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b="1" dirty="0" smtClean="0">
                <a:solidFill>
                  <a:schemeClr val="tx2"/>
                </a:solidFill>
              </a:rPr>
              <a:t>- На </a:t>
            </a:r>
            <a:r>
              <a:rPr lang="ru-RU" b="1" dirty="0">
                <a:solidFill>
                  <a:schemeClr val="tx2"/>
                </a:solidFill>
              </a:rPr>
              <a:t>втором этапе был использован </a:t>
            </a:r>
            <a:r>
              <a:rPr lang="ru-RU" b="1" dirty="0" err="1">
                <a:solidFill>
                  <a:schemeClr val="tx2"/>
                </a:solidFill>
              </a:rPr>
              <a:t>Deep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Learning</a:t>
            </a:r>
            <a:r>
              <a:rPr lang="ru-RU" b="1" dirty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52" y="43250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25306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3" y="3356992"/>
            <a:ext cx="4214505" cy="32774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4498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800"/>
              </a:spcBef>
              <a:spcAft>
                <a:spcPts val="1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Численное моделирование штормового нагона 15 ноября 2019 года на юге о. Сахалин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49732"/>
            <a:ext cx="2520280" cy="3286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3" y="831141"/>
            <a:ext cx="5715000" cy="2436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9063" y="4090733"/>
            <a:ext cx="45649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Bef>
                <a:spcPts val="1400"/>
              </a:spcBef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 время штормового нагона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 ноября 2019 года,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затопило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грузовой порт 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 Корсаков, под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водой оказалась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большая часть его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Суда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покинули акваторию порта заблаговременно. Порт в течение следующего дня не проводил никаких операций по разгрузке и погрузке, а на акватории порта наблюдалось интенсивное волнение </a:t>
            </a:r>
            <a:r>
              <a:rPr lang="ru-RU" sz="1600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https://korsakov.sakh.com/news/korsakov/180441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ru-RU" sz="1600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Штормы такой силы происходят в Корсакове несколько раз 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627784" y="3356992"/>
            <a:ext cx="3672408" cy="15121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691680" y="3140968"/>
            <a:ext cx="0" cy="8950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2195"/>
            <a:ext cx="893351" cy="55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3186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9" y="774437"/>
            <a:ext cx="4712582" cy="1580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-33421"/>
            <a:ext cx="8149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800"/>
              </a:spcBef>
              <a:spcAft>
                <a:spcPts val="1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Численное моделирование штормового нагона 15 ноября 2019 года на юге о. Сахалин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99" y="2319609"/>
            <a:ext cx="49664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Рис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Пространственное распределение ветра на высоте 10 м в период 14.11.2019-16.11.2019 (слева направо) по данным CFSR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" y="3044141"/>
            <a:ext cx="5131149" cy="32110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3086" y="6148810"/>
            <a:ext cx="55105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Рис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Распределение максимальных высот волн через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три часа (слева) и девять часов (справа) после начала шторма.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Мареограмма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порту Корсаков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61" y="749104"/>
            <a:ext cx="3686139" cy="26798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45223" y="32949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высот нагона вдоль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побережья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74" y="3954387"/>
            <a:ext cx="3917025" cy="14208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37373" y="5375208"/>
            <a:ext cx="3506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Рис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Значение момента жидкости во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время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шторма</a:t>
            </a:r>
            <a:endParaRPr lang="ru-RU" sz="1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51" y="85519"/>
            <a:ext cx="806333" cy="4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3830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" y="667423"/>
            <a:ext cx="4595371" cy="22037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314" y="28292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Район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пролива Красноармейский в северной части оз.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Тунайча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4323" y="17410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волнового воздействия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 прибрежную инфраструктуру в заливе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Мордвинова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(о-в Сахалин)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93" y="641883"/>
            <a:ext cx="3332614" cy="22809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59645" y="2822952"/>
            <a:ext cx="4572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вдоль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залива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Мордвинова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915816" y="1196752"/>
            <a:ext cx="25202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35797"/>
            <a:ext cx="6161295" cy="35118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58" y="137827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6430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0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волнового воздействия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 прибрежную инфраструктуру в заливе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Мордвинова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(о-в Сахалин)</a:t>
            </a:r>
            <a:endParaRPr lang="ru-RU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1915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BlackSea\BAT\New\Mordvinova5\OUT-FLOWDEPTHMAXLAND_Mordvinova5.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21" y="1114821"/>
            <a:ext cx="2952328" cy="197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BlackSea\BAT\New\Mordvinova5\OUT-FLOWDEPTHMAXLAND_Mordvinova5.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9836" y="1160839"/>
            <a:ext cx="2561590" cy="19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BlackSea\BAT\New\Mordvinova5\OUT-FLOWDEPTHMAXLAND_Mordvinova5.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67374"/>
            <a:ext cx="2704412" cy="187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99481" y="3212239"/>
            <a:ext cx="7067569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затопления при подходе волн с востока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BlackSea\BAT\New\Mordvinova7\OUT-FLOWDEPTHMAXLAND_Mordvinova7.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21" y="3798289"/>
            <a:ext cx="2927057" cy="199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BlackSea\BAT\New\Mordvinova7\OUT-FLOWDEPTHMAXLAND_Mordvinova7.2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9836" y="3809753"/>
            <a:ext cx="2561590" cy="19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BlackSea\BAT\New\Mordvinova7\OUT-FLOWDEPTHMAXLAND_Mordvinova7.3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809753"/>
            <a:ext cx="2704412" cy="193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29640" y="5949508"/>
            <a:ext cx="70675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затопления при подходе волн 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907704" y="2564904"/>
            <a:ext cx="1800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923928" y="1844824"/>
            <a:ext cx="2736304" cy="3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907704" y="5301208"/>
            <a:ext cx="1800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995936" y="4509120"/>
            <a:ext cx="25202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9251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волнового воздействия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 прибрежную инфраструктуру в заливе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Мордвинова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(о-в Сахалин)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1915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9" y="1509713"/>
            <a:ext cx="2771775" cy="2319020"/>
          </a:xfrm>
          <a:prstGeom prst="rect">
            <a:avLst/>
          </a:prstGeom>
        </p:spPr>
      </p:pic>
      <p:pic>
        <p:nvPicPr>
          <p:cNvPr id="5" name="Рисунок 4" descr="C:\BlackSea\BAT\New\Mordvinova5\OUT-MN-MOMENTUM-FLUX_LAND_Mordvinova5.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7783" y="1484784"/>
            <a:ext cx="2698115" cy="231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BlackSea\BAT\New\Mordvinova5\OUT-MN-MOMENTUM-FLUX_LAND_Mordvinova5.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2699" y="1484784"/>
            <a:ext cx="2802255" cy="231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7" y="4221089"/>
            <a:ext cx="2719462" cy="2232248"/>
          </a:xfrm>
          <a:prstGeom prst="rect">
            <a:avLst/>
          </a:prstGeom>
        </p:spPr>
      </p:pic>
      <p:pic>
        <p:nvPicPr>
          <p:cNvPr id="8" name="Рисунок 7" descr="C:\BlackSea\BAT\New\Mordvinova7\OUT-MN-MOMENTUM-FLUX_LAND_Mordvinova7.21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5433" y="4221087"/>
            <a:ext cx="2698115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BlackSea\BAT\New\Mordvinova7\OUT-MN-MOMENTUM-FLUX_LAND_Mordvinova7.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82394" y="4221087"/>
            <a:ext cx="2710676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912728"/>
              </p:ext>
            </p:extLst>
          </p:nvPr>
        </p:nvGraphicFramePr>
        <p:xfrm>
          <a:off x="587028" y="877181"/>
          <a:ext cx="2767452" cy="417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0" imgW="1968500" imgH="279400" progId="Equation.DSMT4">
                  <p:embed/>
                </p:oleObj>
              </mc:Choice>
              <mc:Fallback>
                <p:oleObj name="Equation" r:id="rId10" imgW="19685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28" y="877181"/>
                        <a:ext cx="2767452" cy="4175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15616" y="3830404"/>
            <a:ext cx="718254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момента жидкости при подходе волн с севера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6453336"/>
            <a:ext cx="718254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момента жидкости при подходе волн 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9483" y="918353"/>
            <a:ext cx="546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где </a:t>
            </a:r>
            <a:r>
              <a:rPr lang="en-US" i="1" dirty="0"/>
              <a:t>M</a:t>
            </a:r>
            <a:r>
              <a:rPr lang="ru-RU" dirty="0"/>
              <a:t> и </a:t>
            </a:r>
            <a:r>
              <a:rPr lang="en-US" i="1" dirty="0"/>
              <a:t>N</a:t>
            </a:r>
            <a:r>
              <a:rPr lang="ru-RU" dirty="0"/>
              <a:t> компоненты расхода воды, </a:t>
            </a:r>
            <a:r>
              <a:rPr lang="en-US" i="1" dirty="0"/>
              <a:t>U</a:t>
            </a:r>
            <a:r>
              <a:rPr lang="ru-RU" dirty="0"/>
              <a:t> и </a:t>
            </a:r>
            <a:r>
              <a:rPr lang="en-US" i="1" dirty="0"/>
              <a:t>V</a:t>
            </a:r>
            <a:r>
              <a:rPr lang="ru-RU" dirty="0"/>
              <a:t> скорости. 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123728" y="3140968"/>
            <a:ext cx="15841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123728" y="5805264"/>
            <a:ext cx="151216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923928" y="2780928"/>
            <a:ext cx="25202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923928" y="5301208"/>
            <a:ext cx="244827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5997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09" y="3362147"/>
            <a:ext cx="3801090" cy="4137472"/>
          </a:xfrm>
          <a:prstGeom prst="rect">
            <a:avLst/>
          </a:prstGeom>
        </p:spPr>
      </p:pic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" y="650489"/>
            <a:ext cx="3033994" cy="13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oftware.intel.com/sites/default/files/47/52/Hopfields_n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76" y="700041"/>
            <a:ext cx="1676400" cy="13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" y="3176510"/>
            <a:ext cx="2288081" cy="1571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25" y="3173934"/>
            <a:ext cx="2667973" cy="15717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1172" y="3377407"/>
            <a:ext cx="2843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Приложение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“Coast Guard”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Андройд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76" y="2005673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Искусственная нейронная сеть представляет собой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hlinkClick r:id="rId8" tooltip="Система"/>
              </a:rPr>
              <a:t>систему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соединённых и взаимодействующих между собой простых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процессоров.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79010"/>
            <a:ext cx="56378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Нейронные сети не 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hlinkClick r:id="rId9" tooltip="Программирование"/>
              </a:rPr>
              <a:t>программируются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в привычном смысле этого слова, они </a:t>
            </a:r>
            <a:r>
              <a:rPr lang="ru-RU" b="1" dirty="0">
                <a:solidFill>
                  <a:srgbClr val="0B0080"/>
                </a:solidFill>
                <a:latin typeface="Arial" panose="020B0604020202020204" pitchFamily="34" charset="0"/>
                <a:hlinkClick r:id="rId10" tooltip="Обучение"/>
              </a:rPr>
              <a:t>обучаются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. Возможность обучения — одно из главных преимуществ нейронных сетей перед традиционными 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hlinkClick r:id="rId11" tooltip="Алгоритм"/>
              </a:rPr>
              <a:t>алгоритмами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. Технически обучение заключается в нахождении коэффициентов связей между нейронами.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1934169" y="3667345"/>
            <a:ext cx="838200" cy="356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8363737" y="3060899"/>
            <a:ext cx="712076" cy="1279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77" y="561824"/>
            <a:ext cx="4302690" cy="2604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1653" y="700041"/>
            <a:ext cx="2562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Результат численного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моделирования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NAMI-DANCE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481" y="103099"/>
            <a:ext cx="809159" cy="5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34169" y="83224"/>
            <a:ext cx="5298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предупреждения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82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980728"/>
            <a:ext cx="87129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•СКБ САМИ ДВО РАН представляет полный цикл исследований: от натурных измерений до численного моделирования с построением сценариев развития событий и оценки рисков</a:t>
            </a:r>
            <a:r>
              <a:rPr lang="ru-RU" sz="2800" b="1" i="1" dirty="0" smtClean="0"/>
              <a:t>.</a:t>
            </a:r>
          </a:p>
          <a:p>
            <a:endParaRPr lang="ru-RU" sz="2800" b="1" i="1" dirty="0"/>
          </a:p>
          <a:p>
            <a:r>
              <a:rPr lang="ru-RU" sz="2800" b="1" i="1" dirty="0"/>
              <a:t>•Система оперативного мониторинга и оповещения об опасных морских явлениях</a:t>
            </a:r>
            <a:r>
              <a:rPr lang="ru-RU" sz="2800" b="1" i="1" dirty="0" smtClean="0"/>
              <a:t>.</a:t>
            </a:r>
          </a:p>
          <a:p>
            <a:endParaRPr lang="ru-RU" sz="2800" b="1" i="1" dirty="0"/>
          </a:p>
          <a:p>
            <a:r>
              <a:rPr lang="ru-RU" sz="2800" b="1" i="1" dirty="0"/>
              <a:t>•Оценка рисков: детальные расчеты воздействия с учетом объектов </a:t>
            </a:r>
            <a:r>
              <a:rPr lang="ru-RU" sz="2800" b="1" i="1" dirty="0" smtClean="0"/>
              <a:t>инженерии, </a:t>
            </a:r>
            <a:r>
              <a:rPr lang="ru-RU" sz="2800" b="1" i="1" dirty="0"/>
              <a:t>построение карт затопления.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30" y="580060"/>
            <a:ext cx="5184576" cy="24579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07941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000" b="1" dirty="0" smtClean="0">
                <a:ln w="3175">
                  <a:noFill/>
                  <a:prstDash val="solid"/>
                </a:ln>
                <a:solidFill>
                  <a:srgbClr val="FFD54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Специальное конструкторское бюро </a:t>
            </a:r>
          </a:p>
          <a:p>
            <a:r>
              <a:rPr lang="ru-RU" sz="2300" b="1" dirty="0" smtClean="0">
                <a:ln w="3175">
                  <a:noFill/>
                  <a:prstDash val="solid"/>
                </a:ln>
                <a:solidFill>
                  <a:srgbClr val="FFD54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 автоматизации морских исследований ДВО РАН</a:t>
            </a:r>
            <a:endParaRPr lang="ru-RU" sz="2300" b="1" dirty="0">
              <a:ln w="3175">
                <a:noFill/>
                <a:prstDash val="solid"/>
              </a:ln>
              <a:solidFill>
                <a:srgbClr val="FFD54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447" y="0"/>
            <a:ext cx="1476553" cy="90872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D:\Лоток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712" y="3573016"/>
            <a:ext cx="2592288" cy="1458244"/>
          </a:xfrm>
          <a:prstGeom prst="rect">
            <a:avLst/>
          </a:prstGeom>
          <a:noFill/>
        </p:spPr>
      </p:pic>
      <p:pic>
        <p:nvPicPr>
          <p:cNvPr id="1032" name="Picture 8" descr="D:\Птичье май 2015_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453" y="5157192"/>
            <a:ext cx="2560547" cy="1700808"/>
          </a:xfrm>
          <a:prstGeom prst="rect">
            <a:avLst/>
          </a:prstGeom>
          <a:noFill/>
        </p:spPr>
      </p:pic>
      <p:pic>
        <p:nvPicPr>
          <p:cNvPr id="1035" name="Picture 11" descr="D:\Корабль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714" y="4605493"/>
            <a:ext cx="2884382" cy="1915913"/>
          </a:xfrm>
          <a:prstGeom prst="rect">
            <a:avLst/>
          </a:prstGeom>
          <a:noFill/>
        </p:spPr>
      </p:pic>
      <p:pic>
        <p:nvPicPr>
          <p:cNvPr id="1038" name="Picture 14" descr="D:\Охотское море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08720"/>
            <a:ext cx="1828800" cy="3268663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V="1">
            <a:off x="1115616" y="2708920"/>
            <a:ext cx="936104" cy="43204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C:\BlackSea\LARGE-PACIFIC-FOR-IRINA\Chilean2010-1\OUT-ETA-MAX-2010-нов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2790" y="5035643"/>
            <a:ext cx="2339752" cy="1635175"/>
          </a:xfrm>
          <a:prstGeom prst="rect">
            <a:avLst/>
          </a:prstGeom>
          <a:noFill/>
        </p:spPr>
      </p:pic>
      <p:pic>
        <p:nvPicPr>
          <p:cNvPr id="1041" name="Picture 17" descr="D:\Испытание гидроакустической антенны_7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482105"/>
            <a:ext cx="2843808" cy="2375895"/>
          </a:xfrm>
          <a:prstGeom prst="rect">
            <a:avLst/>
          </a:prstGeom>
          <a:noFill/>
        </p:spPr>
      </p:pic>
      <p:pic>
        <p:nvPicPr>
          <p:cNvPr id="1039" name="Picture 15" descr="D:\Лодка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27777" y="1268760"/>
            <a:ext cx="2016223" cy="1512168"/>
          </a:xfrm>
          <a:prstGeom prst="rect">
            <a:avLst/>
          </a:prstGeom>
          <a:noFill/>
        </p:spPr>
      </p:pic>
      <p:pic>
        <p:nvPicPr>
          <p:cNvPr id="1044" name="Picture 20" descr="D:\Запуск программы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8025" y="3068868"/>
            <a:ext cx="4379986" cy="153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003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nis\Desktop\ГА-2016\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3739344"/>
            <a:ext cx="6480720" cy="31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0"/>
          <a:stretch>
            <a:fillRect/>
          </a:stretch>
        </p:blipFill>
        <p:spPr bwMode="auto">
          <a:xfrm>
            <a:off x="13351" y="3573016"/>
            <a:ext cx="2699792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351" y="-20416"/>
            <a:ext cx="9286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робототехнический комплекс для мониторинга прибрежной зоны</a:t>
            </a:r>
          </a:p>
          <a:p>
            <a:endParaRPr lang="ru-RU" dirty="0"/>
          </a:p>
        </p:txBody>
      </p:sp>
      <p:pic>
        <p:nvPicPr>
          <p:cNvPr id="9" name="Рисунок 8" descr="C:\Users\Denis\Desktop\Медали РАН\_Материалы\Для_текста_заявки\DSCN7161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908720"/>
            <a:ext cx="273630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АМРК.jpg"/>
          <p:cNvPicPr/>
          <p:nvPr/>
        </p:nvPicPr>
        <p:blipFill>
          <a:blip r:embed="rId6" cstate="print"/>
          <a:srcRect l="19569" t="4805" r="26874" b="6865"/>
          <a:stretch>
            <a:fillRect/>
          </a:stretch>
        </p:blipFill>
        <p:spPr>
          <a:xfrm>
            <a:off x="3131840" y="620688"/>
            <a:ext cx="1800200" cy="1800200"/>
          </a:xfrm>
          <a:prstGeom prst="rect">
            <a:avLst/>
          </a:prstGeom>
        </p:spPr>
      </p:pic>
      <p:pic>
        <p:nvPicPr>
          <p:cNvPr id="11" name="Рисунок 10" descr="C:\Users\Norb\Desktop\Фото АМРК для отчетов и статей\DSCN74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420888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076056" y="531837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Рис. Автономный мобильный </a:t>
            </a:r>
            <a:r>
              <a:rPr lang="ru-RU" sz="1400" b="1" dirty="0" smtClean="0"/>
              <a:t>робототехнический</a:t>
            </a:r>
          </a:p>
          <a:p>
            <a:r>
              <a:rPr lang="ru-RU" sz="1400" b="1" dirty="0"/>
              <a:t>к</a:t>
            </a:r>
            <a:r>
              <a:rPr lang="ru-RU" sz="1400" b="1" dirty="0" smtClean="0"/>
              <a:t>омплекс мониторинга </a:t>
            </a:r>
            <a:r>
              <a:rPr lang="ru-RU" sz="1400" b="1" dirty="0"/>
              <a:t>прибрежной зоны: </a:t>
            </a:r>
            <a:endParaRPr lang="ru-RU" sz="1400" b="1" dirty="0" smtClean="0"/>
          </a:p>
          <a:p>
            <a:r>
              <a:rPr lang="ru-RU" sz="1400" b="1" dirty="0" smtClean="0"/>
              <a:t>1 </a:t>
            </a:r>
            <a:r>
              <a:rPr lang="ru-RU" sz="1400" b="1" dirty="0"/>
              <a:t>– </a:t>
            </a:r>
            <a:r>
              <a:rPr lang="ru-RU" sz="1400" b="1" dirty="0" err="1"/>
              <a:t>лидары</a:t>
            </a:r>
            <a:r>
              <a:rPr lang="ru-RU" sz="1400" b="1" dirty="0"/>
              <a:t> LMS511Pro</a:t>
            </a:r>
            <a:r>
              <a:rPr lang="ru-RU" sz="1400" b="1" dirty="0" smtClean="0"/>
              <a:t>,  </a:t>
            </a:r>
            <a:r>
              <a:rPr lang="ru-RU" sz="1400" b="1" dirty="0"/>
              <a:t>2 – антенны GNSS, </a:t>
            </a:r>
            <a:endParaRPr lang="ru-RU" sz="1400" b="1" dirty="0" smtClean="0"/>
          </a:p>
          <a:p>
            <a:r>
              <a:rPr lang="ru-RU" sz="1400" b="1" dirty="0" smtClean="0"/>
              <a:t>3 </a:t>
            </a:r>
            <a:r>
              <a:rPr lang="ru-RU" sz="1400" b="1" dirty="0"/>
              <a:t>– метеостанция </a:t>
            </a:r>
            <a:r>
              <a:rPr lang="ru-RU" sz="1400" b="1" dirty="0" err="1"/>
              <a:t>Vaysala</a:t>
            </a:r>
            <a:r>
              <a:rPr lang="ru-RU" sz="1400" b="1" dirty="0"/>
              <a:t> WХ520, </a:t>
            </a:r>
            <a:endParaRPr lang="en-US" sz="1400" b="1" dirty="0"/>
          </a:p>
          <a:p>
            <a:r>
              <a:rPr lang="ru-RU" sz="1400" b="1" dirty="0"/>
              <a:t>4 – </a:t>
            </a:r>
            <a:r>
              <a:rPr lang="ru-RU" sz="1400" b="1" dirty="0" err="1"/>
              <a:t>wi-fi</a:t>
            </a:r>
            <a:r>
              <a:rPr lang="ru-RU" sz="1400" b="1" dirty="0"/>
              <a:t> антенна, 5 – Видеокамера AXIS Q6045-E, </a:t>
            </a:r>
          </a:p>
          <a:p>
            <a:r>
              <a:rPr lang="ru-RU" sz="1400" b="1" dirty="0"/>
              <a:t>6 – Радар кругового обзора MRS-1000</a:t>
            </a:r>
          </a:p>
        </p:txBody>
      </p:sp>
      <p:pic>
        <p:nvPicPr>
          <p:cNvPr id="14" name="Рисунок 13" descr="C:\Фото\2016\08_2016 (Испытание АМРК_Ждановец -24 августа 2016)\112NIKON\DSCN8185 — копия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7" y="1916832"/>
            <a:ext cx="1944215" cy="17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51" y="404664"/>
            <a:ext cx="69859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3798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168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15963" algn="l"/>
              </a:tabLs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Программный комплекс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моделирования длинноволновых</a:t>
            </a:r>
          </a:p>
          <a:p>
            <a:pPr algn="ctr">
              <a:tabLst>
                <a:tab pos="715963" algn="l"/>
              </a:tabLs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процессов и оценки их воздействия на побережье и береговые сооружения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849219"/>
            <a:ext cx="1039045" cy="1077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081" y="5103674"/>
            <a:ext cx="3851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Вычислительный комплекс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NAMI DANCE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разработанный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СКБ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САМИ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РАН,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был удостоен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Золотой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международного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салона Архимед-2016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Irina\Desktop\2017 ГОД\Зайцев_Сколково\skolkovo presentation-1\Програм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64" y="1613323"/>
            <a:ext cx="4824536" cy="2782357"/>
          </a:xfrm>
          <a:prstGeom prst="rect">
            <a:avLst/>
          </a:prstGeom>
          <a:noFill/>
        </p:spPr>
      </p:pic>
      <p:pic>
        <p:nvPicPr>
          <p:cNvPr id="1028" name="Picture 4" descr="C:\Users\Irina\Desktop\2017 ГОД\Зайцев_Сколково\skolkovo presentation-1\Программа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6986"/>
            <a:ext cx="5148064" cy="203348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253794" y="1669190"/>
            <a:ext cx="3851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algn="just"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Этот пакет разработан совместно со специалистами из Турции (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A.Yalciner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Японии (F.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Imamura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и США (C.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Synolakis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и отвечает международным стандартам. Он рекомендован ЮНЕСКО для проведения расчетов цунами.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7" y="914400"/>
            <a:ext cx="35814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0022" y="4746585"/>
            <a:ext cx="3863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максимального значения квадрата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числа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Фруда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</a:t>
            </a:r>
            <a:r>
              <a:rPr lang="ru-RU" sz="12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испытательных бассейнов 04 и 23</a:t>
            </a:r>
            <a:endParaRPr lang="ru-RU" sz="12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8406"/>
            <a:ext cx="5181600" cy="3883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04735" y="6172200"/>
            <a:ext cx="518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Распределение максимальных высот и значений квадрата числа Фруда для трёх разных значений коэффициента </a:t>
            </a:r>
            <a:r>
              <a:rPr lang="ru-RU" sz="1200" kern="150" dirty="0" err="1">
                <a:latin typeface="Times New Roman" panose="02020603050405020304" pitchFamily="18" charset="0"/>
                <a:ea typeface="Droid Sans Fallback"/>
                <a:cs typeface="FreeSans"/>
              </a:rPr>
              <a:t>Маннинга</a:t>
            </a: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 </a:t>
            </a:r>
            <a:endParaRPr lang="ru-RU" sz="1200" kern="150" dirty="0">
              <a:effectLst/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5127" y="722637"/>
            <a:ext cx="5298989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Распределение максимальных высот и значений квадрата числа Фруда </a:t>
            </a:r>
            <a:r>
              <a:rPr lang="ru-RU" sz="1200" i="1" kern="150" dirty="0">
                <a:latin typeface="Times New Roman" panose="02020603050405020304" pitchFamily="18" charset="0"/>
                <a:ea typeface="Droid Sans Fallback"/>
                <a:cs typeface="FreeSans"/>
              </a:rPr>
              <a:t>Fr</a:t>
            </a:r>
            <a:r>
              <a:rPr lang="ru-RU" sz="1200" i="1" kern="150" baseline="30000" dirty="0">
                <a:latin typeface="Times New Roman" panose="02020603050405020304" pitchFamily="18" charset="0"/>
                <a:ea typeface="Droid Sans Fallback"/>
                <a:cs typeface="FreeSans"/>
              </a:rPr>
              <a:t>2</a:t>
            </a: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 для бассейна без структур, но с различными значениями коэффициента </a:t>
            </a:r>
            <a:r>
              <a:rPr lang="ru-RU" sz="1200" kern="150" dirty="0" err="1">
                <a:latin typeface="Times New Roman" panose="02020603050405020304" pitchFamily="18" charset="0"/>
                <a:ea typeface="Droid Sans Fallback"/>
                <a:cs typeface="FreeSans"/>
              </a:rPr>
              <a:t>Маннинга</a:t>
            </a: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 по всему домену (0.035, 0.06, 0.8) показаны на рисунке </a:t>
            </a:r>
            <a:r>
              <a:rPr lang="ru-RU" sz="1200" kern="150" dirty="0" smtClean="0">
                <a:latin typeface="Times New Roman" panose="02020603050405020304" pitchFamily="18" charset="0"/>
                <a:ea typeface="Droid Sans Fallback"/>
                <a:cs typeface="FreeSans"/>
              </a:rPr>
              <a:t>ниже. </a:t>
            </a: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Результаты показывают, что гидродинамические значения параметров в зоне затопления сильно зависят от введенного коэффициента </a:t>
            </a:r>
            <a:r>
              <a:rPr lang="ru-RU" sz="1200" kern="150" dirty="0" err="1">
                <a:latin typeface="Times New Roman" panose="02020603050405020304" pitchFamily="18" charset="0"/>
                <a:ea typeface="Droid Sans Fallback"/>
                <a:cs typeface="FreeSans"/>
              </a:rPr>
              <a:t>Мэннинга</a:t>
            </a:r>
            <a:r>
              <a:rPr lang="ru-RU" sz="1200" kern="150" dirty="0">
                <a:latin typeface="Times New Roman" panose="02020603050405020304" pitchFamily="18" charset="0"/>
                <a:ea typeface="Droid Sans Fallback"/>
                <a:cs typeface="FreeSans"/>
              </a:rPr>
              <a:t>. Это эффект необходимо учитывать при моделировании реальных событий и для подготовки из карт затопления.  </a:t>
            </a:r>
            <a:endParaRPr lang="ru-RU" sz="1200" kern="150" dirty="0">
              <a:effectLst/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-7434"/>
            <a:ext cx="8136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Исследование гидродинамических параметров цунами в зонах затопления при различных расположениях береговых объектов</a:t>
            </a:r>
            <a:endParaRPr lang="ru-RU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560" y="76982"/>
            <a:ext cx="782441" cy="48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97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-1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944" y="753755"/>
            <a:ext cx="4320480" cy="2088232"/>
          </a:xfrm>
          <a:prstGeom prst="rect">
            <a:avLst/>
          </a:prstGeom>
          <a:noFill/>
        </p:spPr>
      </p:pic>
      <p:pic>
        <p:nvPicPr>
          <p:cNvPr id="3" name="Picture 1" descr="figure-1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297" y="760980"/>
            <a:ext cx="4353024" cy="1782138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3295381"/>
            <a:ext cx="873251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The Distribution of Maximum Flow Depths Computed for Kamaishi Area without breakwater (left) and with breakwater (right</a:t>
            </a:r>
            <a:r>
              <a:rPr kumimoji="0" lang="tr-T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figure-23"/>
          <p:cNvPicPr>
            <a:picLocks noChangeAspect="1" noChangeArrowheads="1"/>
          </p:cNvPicPr>
          <p:nvPr/>
        </p:nvPicPr>
        <p:blipFill>
          <a:blip r:embed="rId4" cstate="print"/>
          <a:srcRect t="9229" r="21002" b="7587"/>
          <a:stretch>
            <a:fillRect/>
          </a:stretch>
        </p:blipFill>
        <p:spPr bwMode="auto">
          <a:xfrm>
            <a:off x="188097" y="2759102"/>
            <a:ext cx="4255393" cy="1905140"/>
          </a:xfrm>
          <a:prstGeom prst="rect">
            <a:avLst/>
          </a:prstGeom>
          <a:noFill/>
        </p:spPr>
      </p:pic>
      <p:pic>
        <p:nvPicPr>
          <p:cNvPr id="7" name="Picture 5" descr="figure-23"/>
          <p:cNvPicPr>
            <a:picLocks noChangeAspect="1" noChangeArrowheads="1"/>
          </p:cNvPicPr>
          <p:nvPr/>
        </p:nvPicPr>
        <p:blipFill>
          <a:blip r:embed="rId5" cstate="print"/>
          <a:srcRect l="84744" t="12592" b="7753"/>
          <a:stretch>
            <a:fillRect/>
          </a:stretch>
        </p:blipFill>
        <p:spPr bwMode="auto">
          <a:xfrm>
            <a:off x="4470522" y="2413464"/>
            <a:ext cx="832131" cy="2385442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35" descr="current-speed-max"/>
          <p:cNvPicPr>
            <a:picLocks noChangeAspect="1" noChangeArrowheads="1"/>
          </p:cNvPicPr>
          <p:nvPr/>
        </p:nvPicPr>
        <p:blipFill>
          <a:blip r:embed="rId6" cstate="print"/>
          <a:srcRect b="6525"/>
          <a:stretch>
            <a:fillRect/>
          </a:stretch>
        </p:blipFill>
        <p:spPr bwMode="auto">
          <a:xfrm>
            <a:off x="5172666" y="2741735"/>
            <a:ext cx="3628138" cy="18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66024" y="120261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численного моделирования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2896131" y="4954326"/>
            <a:ext cx="2630333" cy="179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133267" y="5049890"/>
            <a:ext cx="2638533" cy="1654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Группа 14"/>
          <p:cNvGrpSpPr/>
          <p:nvPr/>
        </p:nvGrpSpPr>
        <p:grpSpPr>
          <a:xfrm>
            <a:off x="5399584" y="4934266"/>
            <a:ext cx="3744416" cy="1785588"/>
            <a:chOff x="1476359" y="404640"/>
            <a:chExt cx="6499080" cy="613584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1476359" y="404640"/>
              <a:ext cx="6499080" cy="6135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Полилиния 16"/>
            <p:cNvSpPr/>
            <p:nvPr/>
          </p:nvSpPr>
          <p:spPr>
            <a:xfrm>
              <a:off x="1476359" y="404640"/>
              <a:ext cx="6499080" cy="6135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ru-RU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267" y="126125"/>
            <a:ext cx="821343" cy="50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9205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5762625" cy="30734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9" y="977260"/>
            <a:ext cx="4526106" cy="3315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854" y="55847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прогностических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длинных волн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строительства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 «Эль-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Дабаа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54" y="908719"/>
            <a:ext cx="4030145" cy="232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2" y="3503344"/>
            <a:ext cx="5106913" cy="261010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633" y="171049"/>
            <a:ext cx="782441" cy="48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80930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-896"/>
            <a:ext cx="79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Вероятностная оценка цунами опасности побережья АЭС «Эль-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Дабаа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возводимой российскими специалистами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" y="5059329"/>
            <a:ext cx="3568286" cy="172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5280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5161344" y="3430145"/>
          <a:ext cx="2183720" cy="269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1816100" imgH="228600" progId="Equation.3">
                  <p:embed/>
                </p:oleObj>
              </mc:Choice>
              <mc:Fallback>
                <p:oleObj r:id="rId4" imgW="181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344" y="3430145"/>
                        <a:ext cx="2183720" cy="269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8" y="3113992"/>
            <a:ext cx="3302680" cy="172243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" y="706990"/>
            <a:ext cx="4373715" cy="197421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659" y="26523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Цунамигенные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зоны в Средиземном море, опасные для Египта                                (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Papadopoulos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et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., 2014)</a:t>
            </a:r>
            <a:endParaRPr lang="ru-RU" sz="1200" dirty="0"/>
          </a:p>
        </p:txBody>
      </p:sp>
      <p:pic>
        <p:nvPicPr>
          <p:cNvPr id="13" name="Рисунок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93" y="706990"/>
            <a:ext cx="3924300" cy="18516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953000" y="26065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Распределение высот волн цунами 365 года вдоль Египта [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Lobkovsky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et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2016]</a:t>
            </a:r>
            <a:endParaRPr lang="ru-RU" sz="1200" dirty="0"/>
          </a:p>
        </p:txBody>
      </p:sp>
      <p:pic>
        <p:nvPicPr>
          <p:cNvPr id="15" name="Рисунок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10" y="3699949"/>
            <a:ext cx="3651866" cy="234561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10647"/>
            <a:ext cx="782441" cy="48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23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.springernature.com/full/springer-static/image/art%3A10.1186%2Fs40623-016-0508-z/MediaObjects/40623_2016_508_Fig7_HTM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1" y="1216212"/>
            <a:ext cx="3892996" cy="43229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891" y="55175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Зона максимального затопления в районе порта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Хайдрапаша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20206"/>
            <a:ext cx="9363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Исследование устойчивости работы порта 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Мраморном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море к сильным волнам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4" y="1149352"/>
            <a:ext cx="4519983" cy="4870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1504" y="3372671"/>
            <a:ext cx="4482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максимальных амплитуд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5200" y="6019800"/>
            <a:ext cx="5735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высота в порту - 4.8 м</a:t>
            </a:r>
          </a:p>
          <a:p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зона затопления - 340 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0893" y="2684258"/>
            <a:ext cx="274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по сетке 1 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058" y="201125"/>
            <a:ext cx="9363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Исследование устойчивости работы порта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Мраморном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море к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сильным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волнам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91" y="255197"/>
            <a:ext cx="815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91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5734</TotalTime>
  <Words>1356</Words>
  <Application>Microsoft Office PowerPoint</Application>
  <PresentationFormat>Экран (4:3)</PresentationFormat>
  <Paragraphs>99</Paragraphs>
  <Slides>18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Arial Unicode MS</vt:lpstr>
      <vt:lpstr>MS Mincho</vt:lpstr>
      <vt:lpstr>Arial</vt:lpstr>
      <vt:lpstr>Calibri</vt:lpstr>
      <vt:lpstr>Droid Sans Fallback</vt:lpstr>
      <vt:lpstr>FreeSans</vt:lpstr>
      <vt:lpstr>Liberation Serif</vt:lpstr>
      <vt:lpstr>Lucida Sans Unicode</vt:lpstr>
      <vt:lpstr>StarSymbol</vt:lpstr>
      <vt:lpstr>Tahoma</vt:lpstr>
      <vt:lpstr>Times New Roman</vt:lpstr>
      <vt:lpstr>Обычный</vt:lpstr>
      <vt:lpstr>MathType 6.0 Equation</vt:lpstr>
      <vt:lpstr>Equation.3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Zaytsev</dc:creator>
  <cp:lastModifiedBy>Andrey Zaytsev</cp:lastModifiedBy>
  <cp:revision>89</cp:revision>
  <dcterms:created xsi:type="dcterms:W3CDTF">2009-04-07T17:08:07Z</dcterms:created>
  <dcterms:modified xsi:type="dcterms:W3CDTF">2020-09-30T15:19:59Z</dcterms:modified>
</cp:coreProperties>
</file>