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55"/>
  </p:notesMasterIdLst>
  <p:sldIdLst>
    <p:sldId id="286" r:id="rId5"/>
    <p:sldId id="281" r:id="rId6"/>
    <p:sldId id="288" r:id="rId7"/>
    <p:sldId id="304" r:id="rId8"/>
    <p:sldId id="284" r:id="rId9"/>
    <p:sldId id="292" r:id="rId10"/>
    <p:sldId id="289" r:id="rId11"/>
    <p:sldId id="290" r:id="rId12"/>
    <p:sldId id="305" r:id="rId13"/>
    <p:sldId id="300" r:id="rId14"/>
    <p:sldId id="261" r:id="rId15"/>
    <p:sldId id="260" r:id="rId16"/>
    <p:sldId id="322" r:id="rId17"/>
    <p:sldId id="321" r:id="rId18"/>
    <p:sldId id="320" r:id="rId19"/>
    <p:sldId id="323" r:id="rId20"/>
    <p:sldId id="328" r:id="rId21"/>
    <p:sldId id="326" r:id="rId22"/>
    <p:sldId id="329" r:id="rId23"/>
    <p:sldId id="330" r:id="rId24"/>
    <p:sldId id="269" r:id="rId25"/>
    <p:sldId id="294" r:id="rId26"/>
    <p:sldId id="295" r:id="rId27"/>
    <p:sldId id="297" r:id="rId28"/>
    <p:sldId id="331" r:id="rId29"/>
    <p:sldId id="354" r:id="rId30"/>
    <p:sldId id="333" r:id="rId31"/>
    <p:sldId id="337" r:id="rId32"/>
    <p:sldId id="338" r:id="rId33"/>
    <p:sldId id="339" r:id="rId34"/>
    <p:sldId id="342" r:id="rId35"/>
    <p:sldId id="340" r:id="rId36"/>
    <p:sldId id="349" r:id="rId37"/>
    <p:sldId id="351" r:id="rId38"/>
    <p:sldId id="335" r:id="rId39"/>
    <p:sldId id="336" r:id="rId40"/>
    <p:sldId id="341" r:id="rId41"/>
    <p:sldId id="348" r:id="rId42"/>
    <p:sldId id="347" r:id="rId43"/>
    <p:sldId id="346" r:id="rId44"/>
    <p:sldId id="343" r:id="rId45"/>
    <p:sldId id="344" r:id="rId46"/>
    <p:sldId id="345" r:id="rId47"/>
    <p:sldId id="350" r:id="rId48"/>
    <p:sldId id="332" r:id="rId49"/>
    <p:sldId id="353" r:id="rId50"/>
    <p:sldId id="318" r:id="rId51"/>
    <p:sldId id="302" r:id="rId52"/>
    <p:sldId id="278" r:id="rId53"/>
    <p:sldId id="319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epredator\obmen\&#1056;&#1086;&#1084;&#1072;&#1085;&#1086;&#1074;\&#1086;&#1090;%20&#1058;&#1082;&#1072;&#1095;&#1077;&#1085;&#1082;&#1086;\&#1053;&#1072;&#1089;&#1077;&#1083;&#1077;&#1085;&#1080;&#1077;%20&#1044;&#1042;\&#1053;&#1072;&#1089;&#1077;&#1083;&#1077;&#1085;&#1080;&#1077;%20&#1044;&#1042;%20&#1073;&#1077;&#1079;%20&#1047;&#1072;&#107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9;&#1096;&#1072;&#1082;&#1086;&#1074;\Desktop\&#1053;&#1086;&#1074;&#1072;&#1103;%20&#1087;&#1072;&#1087;&#1082;&#1072;%20(2)\&#1057;&#1072;&#1093;&#1072;&#1083;&#1080;&#1085;&#1089;&#1082;&#1072;&#1103;%20&#1086;&#1073;&#1083;&#1072;&#1089;&#1090;&#1100;%20&#1059;&#1064;&#1040;&#1050;&#1054;&#1042;&#1040;\&#1044;&#1080;&#1085;&#1072;&#1084;&#1080;&#1082;&#1072;%20&#1095;&#1080;&#1089;&#1083;&#1077;&#1085;&#1085;&#1086;&#1089;&#1090;&#1080;%20&#1085;&#1072;&#1089;&#1077;&#1083;&#1077;&#1085;&#1080;&#1103;%20&#1057;&#1072;&#1093;%20&#1086;&#1073;&#1083;&#1072;&#1089;&#1090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9;&#1096;&#1072;&#1082;&#1086;&#1074;\Desktop\&#1053;&#1086;&#1074;&#1072;&#1103;%20&#1087;&#1072;&#1087;&#1082;&#1072;%20(2)\&#1057;&#1072;&#1093;&#1072;&#1083;&#1080;&#1085;&#1089;&#1082;&#1072;&#1103;%20&#1086;&#1073;&#1083;&#1072;&#1089;&#1090;&#1100;%20&#1059;&#1064;&#1040;&#1050;&#1054;&#1042;&#1040;\&#1050;&#1086;&#1084;&#1087;&#1086;&#1085;&#1077;&#1085;&#1090;&#1099;%20&#1080;&#1079;&#1084;&#1077;&#1085;&#1077;&#1085;&#1080;&#1103;%20&#1095;&#1080;&#1089;&#1083;&#1077;&#1085;&#1085;&#1086;&#1089;&#1090;&#1080;%20&#1085;&#1072;&#1089;&#1077;&#1083;&#1077;&#1085;&#1080;&#1103;%20&#1057;&#1072;&#1093;.%20&#1086;&#1073;&#1083;&#1072;&#1089;&#1090;&#1080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9;&#1096;&#1072;&#1082;&#1086;&#1074;\Desktop\&#1053;&#1086;&#1074;&#1072;&#1103;%20&#1087;&#1072;&#1087;&#1082;&#1072;%20(2)\&#1057;&#1072;&#1093;&#1072;&#1083;&#1080;&#1085;&#1089;&#1082;&#1072;&#1103;%20&#1086;&#1073;&#1083;&#1072;&#1089;&#1090;&#1100;%20&#1059;&#1064;&#1040;&#1050;&#1054;&#1042;&#1040;\&#1057;&#1072;&#1093;.%20&#1086;&#1073;&#1083;.%20&#1087;&#1086;&#1083;&#1086;&#1074;&#1086;&#1079;&#1088;.%20&#1087;&#1080;&#1088;&#1072;&#1084;&#1080;&#1076;&#1099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51;&#1080;&#1089;&#1090;%20Microsoft%20Excel%20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1;&#1080;&#1089;&#1090;%20Microsoft%20Excel%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1;&#1080;&#1089;&#1090;%20Microsoft%20Excel%2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1;&#1080;&#1089;&#1090;%20Microsoft%20Excel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9;&#1096;&#1072;&#1082;&#1086;&#1074;\Desktop\&#1051;&#1080;&#1089;&#1090;%20Microsoft%20Excel%2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48758897584929E-2"/>
          <c:y val="0.12262262262262262"/>
          <c:w val="0.78579522977553284"/>
          <c:h val="0.77002869010743036"/>
        </c:manualLayout>
      </c:layout>
      <c:lineChart>
        <c:grouping val="standard"/>
        <c:varyColors val="0"/>
        <c:ser>
          <c:idx val="0"/>
          <c:order val="0"/>
          <c:tx>
            <c:strRef>
              <c:f>'[Население ДВ без Заб.xlsx]Лист1'!$B$5</c:f>
              <c:strCache>
                <c:ptCount val="1"/>
                <c:pt idx="0">
                  <c:v>Приморский край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cat>
            <c:multiLvlStrRef>
              <c:f>'[Население ДВ без Заб.xlsx]Лист1'!$C$3:$O$4</c:f>
              <c:multiLvlStrCache>
                <c:ptCount val="13"/>
                <c:lvl>
                  <c:pt idx="0">
                    <c:v>1926</c:v>
                  </c:pt>
                  <c:pt idx="1">
                    <c:v>1939</c:v>
                  </c:pt>
                  <c:pt idx="2">
                    <c:v>1959</c:v>
                  </c:pt>
                  <c:pt idx="3">
                    <c:v>1970</c:v>
                  </c:pt>
                  <c:pt idx="4">
                    <c:v>1979</c:v>
                  </c:pt>
                  <c:pt idx="5">
                    <c:v>1990</c:v>
                  </c:pt>
                  <c:pt idx="6">
                    <c:v>1995</c:v>
                  </c:pt>
                  <c:pt idx="7">
                    <c:v>2000</c:v>
                  </c:pt>
                  <c:pt idx="8">
                    <c:v>2005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  <c:pt idx="12">
                    <c:v>2020</c:v>
                  </c:pt>
                </c:lvl>
                <c:lvl>
                  <c:pt idx="0">
                    <c:v>годы</c:v>
                  </c:pt>
                </c:lvl>
              </c:multiLvlStrCache>
            </c:multiLvlStrRef>
          </c:cat>
          <c:val>
            <c:numRef>
              <c:f>'[Население ДВ без Заб.xlsx]Лист1'!$C$5:$O$5</c:f>
              <c:numCache>
                <c:formatCode>General</c:formatCode>
                <c:ptCount val="13"/>
                <c:pt idx="0">
                  <c:v>633.79999999999995</c:v>
                </c:pt>
                <c:pt idx="1">
                  <c:v>906.8</c:v>
                </c:pt>
                <c:pt idx="2">
                  <c:v>1381</c:v>
                </c:pt>
                <c:pt idx="3">
                  <c:v>1721</c:v>
                </c:pt>
                <c:pt idx="4">
                  <c:v>1978</c:v>
                </c:pt>
                <c:pt idx="5">
                  <c:v>2297</c:v>
                </c:pt>
                <c:pt idx="6">
                  <c:v>2266</c:v>
                </c:pt>
                <c:pt idx="7">
                  <c:v>2141</c:v>
                </c:pt>
                <c:pt idx="8">
                  <c:v>2036</c:v>
                </c:pt>
                <c:pt idx="9">
                  <c:v>1956</c:v>
                </c:pt>
                <c:pt idx="10">
                  <c:v>1947</c:v>
                </c:pt>
                <c:pt idx="11">
                  <c:v>1923</c:v>
                </c:pt>
                <c:pt idx="12">
                  <c:v>1895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DB-4370-A289-6B0D6F5ACA6E}"/>
            </c:ext>
          </c:extLst>
        </c:ser>
        <c:ser>
          <c:idx val="1"/>
          <c:order val="1"/>
          <c:tx>
            <c:strRef>
              <c:f>'[Население ДВ без Заб.xlsx]Лист1'!$B$6</c:f>
              <c:strCache>
                <c:ptCount val="1"/>
                <c:pt idx="0">
                  <c:v>Хабаровский край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'[Население ДВ без Заб.xlsx]Лист1'!$C$3:$O$4</c:f>
              <c:multiLvlStrCache>
                <c:ptCount val="13"/>
                <c:lvl>
                  <c:pt idx="0">
                    <c:v>1926</c:v>
                  </c:pt>
                  <c:pt idx="1">
                    <c:v>1939</c:v>
                  </c:pt>
                  <c:pt idx="2">
                    <c:v>1959</c:v>
                  </c:pt>
                  <c:pt idx="3">
                    <c:v>1970</c:v>
                  </c:pt>
                  <c:pt idx="4">
                    <c:v>1979</c:v>
                  </c:pt>
                  <c:pt idx="5">
                    <c:v>1990</c:v>
                  </c:pt>
                  <c:pt idx="6">
                    <c:v>1995</c:v>
                  </c:pt>
                  <c:pt idx="7">
                    <c:v>2000</c:v>
                  </c:pt>
                  <c:pt idx="8">
                    <c:v>2005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  <c:pt idx="12">
                    <c:v>2020</c:v>
                  </c:pt>
                </c:lvl>
                <c:lvl>
                  <c:pt idx="0">
                    <c:v>годы</c:v>
                  </c:pt>
                </c:lvl>
              </c:multiLvlStrCache>
            </c:multiLvlStrRef>
          </c:cat>
          <c:val>
            <c:numRef>
              <c:f>'[Население ДВ без Заб.xlsx]Лист1'!$C$6:$O$6</c:f>
              <c:numCache>
                <c:formatCode>General</c:formatCode>
                <c:ptCount val="13"/>
                <c:pt idx="0">
                  <c:v>185</c:v>
                </c:pt>
                <c:pt idx="1">
                  <c:v>657</c:v>
                </c:pt>
                <c:pt idx="2">
                  <c:v>1143</c:v>
                </c:pt>
                <c:pt idx="3">
                  <c:v>1346</c:v>
                </c:pt>
                <c:pt idx="4">
                  <c:v>1566</c:v>
                </c:pt>
                <c:pt idx="5">
                  <c:v>1620</c:v>
                </c:pt>
                <c:pt idx="6">
                  <c:v>1566</c:v>
                </c:pt>
                <c:pt idx="7">
                  <c:v>1474</c:v>
                </c:pt>
                <c:pt idx="8">
                  <c:v>1420</c:v>
                </c:pt>
                <c:pt idx="9">
                  <c:v>1344</c:v>
                </c:pt>
                <c:pt idx="10">
                  <c:v>1342</c:v>
                </c:pt>
                <c:pt idx="11">
                  <c:v>1333</c:v>
                </c:pt>
                <c:pt idx="12">
                  <c:v>1315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DB-4370-A289-6B0D6F5ACA6E}"/>
            </c:ext>
          </c:extLst>
        </c:ser>
        <c:ser>
          <c:idx val="2"/>
          <c:order val="2"/>
          <c:tx>
            <c:strRef>
              <c:f>'[Население ДВ без Заб.xlsx]Лист1'!$B$7</c:f>
              <c:strCache>
                <c:ptCount val="1"/>
                <c:pt idx="0">
                  <c:v>Республика Саха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cat>
            <c:multiLvlStrRef>
              <c:f>'[Население ДВ без Заб.xlsx]Лист1'!$C$3:$O$4</c:f>
              <c:multiLvlStrCache>
                <c:ptCount val="13"/>
                <c:lvl>
                  <c:pt idx="0">
                    <c:v>1926</c:v>
                  </c:pt>
                  <c:pt idx="1">
                    <c:v>1939</c:v>
                  </c:pt>
                  <c:pt idx="2">
                    <c:v>1959</c:v>
                  </c:pt>
                  <c:pt idx="3">
                    <c:v>1970</c:v>
                  </c:pt>
                  <c:pt idx="4">
                    <c:v>1979</c:v>
                  </c:pt>
                  <c:pt idx="5">
                    <c:v>1990</c:v>
                  </c:pt>
                  <c:pt idx="6">
                    <c:v>1995</c:v>
                  </c:pt>
                  <c:pt idx="7">
                    <c:v>2000</c:v>
                  </c:pt>
                  <c:pt idx="8">
                    <c:v>2005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  <c:pt idx="12">
                    <c:v>2020</c:v>
                  </c:pt>
                </c:lvl>
                <c:lvl>
                  <c:pt idx="0">
                    <c:v>годы</c:v>
                  </c:pt>
                </c:lvl>
              </c:multiLvlStrCache>
            </c:multiLvlStrRef>
          </c:cat>
          <c:val>
            <c:numRef>
              <c:f>'[Население ДВ без Заб.xlsx]Лист1'!$C$7:$O$7</c:f>
              <c:numCache>
                <c:formatCode>General</c:formatCode>
                <c:ptCount val="13"/>
                <c:pt idx="0">
                  <c:v>289</c:v>
                </c:pt>
                <c:pt idx="1">
                  <c:v>413</c:v>
                </c:pt>
                <c:pt idx="2">
                  <c:v>487</c:v>
                </c:pt>
                <c:pt idx="3">
                  <c:v>664</c:v>
                </c:pt>
                <c:pt idx="4">
                  <c:v>839</c:v>
                </c:pt>
                <c:pt idx="5">
                  <c:v>1111</c:v>
                </c:pt>
                <c:pt idx="6">
                  <c:v>1037</c:v>
                </c:pt>
                <c:pt idx="7">
                  <c:v>963</c:v>
                </c:pt>
                <c:pt idx="8">
                  <c:v>951</c:v>
                </c:pt>
                <c:pt idx="9">
                  <c:v>959</c:v>
                </c:pt>
                <c:pt idx="10">
                  <c:v>956</c:v>
                </c:pt>
                <c:pt idx="11">
                  <c:v>963</c:v>
                </c:pt>
                <c:pt idx="12">
                  <c:v>970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DB-4370-A289-6B0D6F5ACA6E}"/>
            </c:ext>
          </c:extLst>
        </c:ser>
        <c:ser>
          <c:idx val="3"/>
          <c:order val="3"/>
          <c:tx>
            <c:strRef>
              <c:f>'[Население ДВ без Заб.xlsx]Лист1'!$B$8</c:f>
              <c:strCache>
                <c:ptCount val="1"/>
                <c:pt idx="0">
                  <c:v>Амурская область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Dot"/>
              <a:round/>
            </a:ln>
            <a:effectLst/>
          </c:spPr>
          <c:marker>
            <c:symbol val="circle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'[Население ДВ без Заб.xlsx]Лист1'!$C$3:$O$4</c:f>
              <c:multiLvlStrCache>
                <c:ptCount val="13"/>
                <c:lvl>
                  <c:pt idx="0">
                    <c:v>1926</c:v>
                  </c:pt>
                  <c:pt idx="1">
                    <c:v>1939</c:v>
                  </c:pt>
                  <c:pt idx="2">
                    <c:v>1959</c:v>
                  </c:pt>
                  <c:pt idx="3">
                    <c:v>1970</c:v>
                  </c:pt>
                  <c:pt idx="4">
                    <c:v>1979</c:v>
                  </c:pt>
                  <c:pt idx="5">
                    <c:v>1990</c:v>
                  </c:pt>
                  <c:pt idx="6">
                    <c:v>1995</c:v>
                  </c:pt>
                  <c:pt idx="7">
                    <c:v>2000</c:v>
                  </c:pt>
                  <c:pt idx="8">
                    <c:v>2005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  <c:pt idx="12">
                    <c:v>2020</c:v>
                  </c:pt>
                </c:lvl>
                <c:lvl>
                  <c:pt idx="0">
                    <c:v>годы</c:v>
                  </c:pt>
                </c:lvl>
              </c:multiLvlStrCache>
            </c:multiLvlStrRef>
          </c:cat>
          <c:val>
            <c:numRef>
              <c:f>'[Население ДВ без Заб.xlsx]Лист1'!$C$8:$O$8</c:f>
              <c:numCache>
                <c:formatCode>General</c:formatCode>
                <c:ptCount val="13"/>
                <c:pt idx="0">
                  <c:v>412</c:v>
                </c:pt>
                <c:pt idx="1">
                  <c:v>634</c:v>
                </c:pt>
                <c:pt idx="2">
                  <c:v>718</c:v>
                </c:pt>
                <c:pt idx="3">
                  <c:v>793</c:v>
                </c:pt>
                <c:pt idx="4">
                  <c:v>937</c:v>
                </c:pt>
                <c:pt idx="5">
                  <c:v>1055</c:v>
                </c:pt>
                <c:pt idx="6">
                  <c:v>995</c:v>
                </c:pt>
                <c:pt idx="7">
                  <c:v>936</c:v>
                </c:pt>
                <c:pt idx="8">
                  <c:v>888</c:v>
                </c:pt>
                <c:pt idx="9">
                  <c:v>830</c:v>
                </c:pt>
                <c:pt idx="10">
                  <c:v>817</c:v>
                </c:pt>
                <c:pt idx="11">
                  <c:v>802</c:v>
                </c:pt>
                <c:pt idx="12">
                  <c:v>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DB-4370-A289-6B0D6F5ACA6E}"/>
            </c:ext>
          </c:extLst>
        </c:ser>
        <c:ser>
          <c:idx val="4"/>
          <c:order val="4"/>
          <c:tx>
            <c:strRef>
              <c:f>'[Население ДВ без Заб.xlsx]Лист1'!$B$9</c:f>
              <c:strCache>
                <c:ptCount val="1"/>
                <c:pt idx="0">
                  <c:v>Сахалинская область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'[Население ДВ без Заб.xlsx]Лист1'!$C$3:$O$4</c:f>
              <c:multiLvlStrCache>
                <c:ptCount val="13"/>
                <c:lvl>
                  <c:pt idx="0">
                    <c:v>1926</c:v>
                  </c:pt>
                  <c:pt idx="1">
                    <c:v>1939</c:v>
                  </c:pt>
                  <c:pt idx="2">
                    <c:v>1959</c:v>
                  </c:pt>
                  <c:pt idx="3">
                    <c:v>1970</c:v>
                  </c:pt>
                  <c:pt idx="4">
                    <c:v>1979</c:v>
                  </c:pt>
                  <c:pt idx="5">
                    <c:v>1990</c:v>
                  </c:pt>
                  <c:pt idx="6">
                    <c:v>1995</c:v>
                  </c:pt>
                  <c:pt idx="7">
                    <c:v>2000</c:v>
                  </c:pt>
                  <c:pt idx="8">
                    <c:v>2005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  <c:pt idx="12">
                    <c:v>2020</c:v>
                  </c:pt>
                </c:lvl>
                <c:lvl>
                  <c:pt idx="0">
                    <c:v>годы</c:v>
                  </c:pt>
                </c:lvl>
              </c:multiLvlStrCache>
            </c:multiLvlStrRef>
          </c:cat>
          <c:val>
            <c:numRef>
              <c:f>'[Население ДВ без Заб.xlsx]Лист1'!$C$9:$O$9</c:f>
              <c:numCache>
                <c:formatCode>General</c:formatCode>
                <c:ptCount val="13"/>
                <c:pt idx="0">
                  <c:v>12</c:v>
                </c:pt>
                <c:pt idx="1">
                  <c:v>100</c:v>
                </c:pt>
                <c:pt idx="2">
                  <c:v>649</c:v>
                </c:pt>
                <c:pt idx="3">
                  <c:v>616</c:v>
                </c:pt>
                <c:pt idx="4">
                  <c:v>655</c:v>
                </c:pt>
                <c:pt idx="5">
                  <c:v>714</c:v>
                </c:pt>
                <c:pt idx="6">
                  <c:v>659</c:v>
                </c:pt>
                <c:pt idx="7">
                  <c:v>569</c:v>
                </c:pt>
                <c:pt idx="8">
                  <c:v>532</c:v>
                </c:pt>
                <c:pt idx="9">
                  <c:v>498</c:v>
                </c:pt>
                <c:pt idx="10">
                  <c:v>493</c:v>
                </c:pt>
                <c:pt idx="11">
                  <c:v>487</c:v>
                </c:pt>
                <c:pt idx="12">
                  <c:v>488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DB-4370-A289-6B0D6F5ACA6E}"/>
            </c:ext>
          </c:extLst>
        </c:ser>
        <c:ser>
          <c:idx val="5"/>
          <c:order val="5"/>
          <c:tx>
            <c:strRef>
              <c:f>'[Население ДВ без Заб.xlsx]Лист1'!$B$10</c:f>
              <c:strCache>
                <c:ptCount val="1"/>
                <c:pt idx="0">
                  <c:v>Камчатский край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multiLvlStrRef>
              <c:f>'[Население ДВ без Заб.xlsx]Лист1'!$C$3:$O$4</c:f>
              <c:multiLvlStrCache>
                <c:ptCount val="13"/>
                <c:lvl>
                  <c:pt idx="0">
                    <c:v>1926</c:v>
                  </c:pt>
                  <c:pt idx="1">
                    <c:v>1939</c:v>
                  </c:pt>
                  <c:pt idx="2">
                    <c:v>1959</c:v>
                  </c:pt>
                  <c:pt idx="3">
                    <c:v>1970</c:v>
                  </c:pt>
                  <c:pt idx="4">
                    <c:v>1979</c:v>
                  </c:pt>
                  <c:pt idx="5">
                    <c:v>1990</c:v>
                  </c:pt>
                  <c:pt idx="6">
                    <c:v>1995</c:v>
                  </c:pt>
                  <c:pt idx="7">
                    <c:v>2000</c:v>
                  </c:pt>
                  <c:pt idx="8">
                    <c:v>2005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  <c:pt idx="12">
                    <c:v>2020</c:v>
                  </c:pt>
                </c:lvl>
                <c:lvl>
                  <c:pt idx="0">
                    <c:v>годы</c:v>
                  </c:pt>
                </c:lvl>
              </c:multiLvlStrCache>
            </c:multiLvlStrRef>
          </c:cat>
          <c:val>
            <c:numRef>
              <c:f>'[Население ДВ без Заб.xlsx]Лист1'!$C$10:$O$10</c:f>
              <c:numCache>
                <c:formatCode>General</c:formatCode>
                <c:ptCount val="13"/>
                <c:pt idx="0">
                  <c:v>20</c:v>
                </c:pt>
                <c:pt idx="1">
                  <c:v>109</c:v>
                </c:pt>
                <c:pt idx="2">
                  <c:v>221</c:v>
                </c:pt>
                <c:pt idx="3">
                  <c:v>288</c:v>
                </c:pt>
                <c:pt idx="4">
                  <c:v>378</c:v>
                </c:pt>
                <c:pt idx="5">
                  <c:v>477</c:v>
                </c:pt>
                <c:pt idx="6">
                  <c:v>422</c:v>
                </c:pt>
                <c:pt idx="7">
                  <c:v>372</c:v>
                </c:pt>
                <c:pt idx="8">
                  <c:v>352</c:v>
                </c:pt>
                <c:pt idx="9">
                  <c:v>322</c:v>
                </c:pt>
                <c:pt idx="10">
                  <c:v>321</c:v>
                </c:pt>
                <c:pt idx="11">
                  <c:v>315</c:v>
                </c:pt>
                <c:pt idx="12">
                  <c:v>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DB-4370-A289-6B0D6F5ACA6E}"/>
            </c:ext>
          </c:extLst>
        </c:ser>
        <c:ser>
          <c:idx val="6"/>
          <c:order val="6"/>
          <c:tx>
            <c:strRef>
              <c:f>'[Население ДВ без Заб.xlsx]Лист1'!$B$11</c:f>
              <c:strCache>
                <c:ptCount val="1"/>
                <c:pt idx="0">
                  <c:v>Магаданская область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multiLvlStrRef>
              <c:f>'[Население ДВ без Заб.xlsx]Лист1'!$C$3:$O$4</c:f>
              <c:multiLvlStrCache>
                <c:ptCount val="13"/>
                <c:lvl>
                  <c:pt idx="0">
                    <c:v>1926</c:v>
                  </c:pt>
                  <c:pt idx="1">
                    <c:v>1939</c:v>
                  </c:pt>
                  <c:pt idx="2">
                    <c:v>1959</c:v>
                  </c:pt>
                  <c:pt idx="3">
                    <c:v>1970</c:v>
                  </c:pt>
                  <c:pt idx="4">
                    <c:v>1979</c:v>
                  </c:pt>
                  <c:pt idx="5">
                    <c:v>1990</c:v>
                  </c:pt>
                  <c:pt idx="6">
                    <c:v>1995</c:v>
                  </c:pt>
                  <c:pt idx="7">
                    <c:v>2000</c:v>
                  </c:pt>
                  <c:pt idx="8">
                    <c:v>2005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  <c:pt idx="12">
                    <c:v>2020</c:v>
                  </c:pt>
                </c:lvl>
                <c:lvl>
                  <c:pt idx="0">
                    <c:v>годы</c:v>
                  </c:pt>
                </c:lvl>
              </c:multiLvlStrCache>
            </c:multiLvlStrRef>
          </c:cat>
          <c:val>
            <c:numRef>
              <c:f>'[Население ДВ без Заб.xlsx]Лист1'!$C$11:$O$11</c:f>
              <c:numCache>
                <c:formatCode>General</c:formatCode>
                <c:ptCount val="13"/>
                <c:pt idx="0">
                  <c:v>20</c:v>
                </c:pt>
                <c:pt idx="1">
                  <c:v>173</c:v>
                </c:pt>
                <c:pt idx="2">
                  <c:v>236</c:v>
                </c:pt>
                <c:pt idx="3">
                  <c:v>352</c:v>
                </c:pt>
                <c:pt idx="4">
                  <c:v>466</c:v>
                </c:pt>
                <c:pt idx="5">
                  <c:v>390</c:v>
                </c:pt>
                <c:pt idx="6">
                  <c:v>267</c:v>
                </c:pt>
                <c:pt idx="7">
                  <c:v>202</c:v>
                </c:pt>
                <c:pt idx="8">
                  <c:v>175</c:v>
                </c:pt>
                <c:pt idx="9">
                  <c:v>157</c:v>
                </c:pt>
                <c:pt idx="10">
                  <c:v>152</c:v>
                </c:pt>
                <c:pt idx="11">
                  <c:v>146</c:v>
                </c:pt>
                <c:pt idx="12">
                  <c:v>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ADB-4370-A289-6B0D6F5ACA6E}"/>
            </c:ext>
          </c:extLst>
        </c:ser>
        <c:ser>
          <c:idx val="7"/>
          <c:order val="7"/>
          <c:tx>
            <c:strRef>
              <c:f>'[Население ДВ без Заб.xlsx]Лист1'!$B$12</c:f>
              <c:strCache>
                <c:ptCount val="1"/>
                <c:pt idx="0">
                  <c:v>Еврейская Авт. область</c:v>
                </c:pt>
              </c:strCache>
            </c:strRef>
          </c:tx>
          <c:spPr>
            <a:ln w="31750" cap="rnd">
              <a:solidFill>
                <a:schemeClr val="accent2">
                  <a:lumMod val="60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7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multiLvlStrRef>
              <c:f>'[Население ДВ без Заб.xlsx]Лист1'!$C$3:$O$4</c:f>
              <c:multiLvlStrCache>
                <c:ptCount val="13"/>
                <c:lvl>
                  <c:pt idx="0">
                    <c:v>1926</c:v>
                  </c:pt>
                  <c:pt idx="1">
                    <c:v>1939</c:v>
                  </c:pt>
                  <c:pt idx="2">
                    <c:v>1959</c:v>
                  </c:pt>
                  <c:pt idx="3">
                    <c:v>1970</c:v>
                  </c:pt>
                  <c:pt idx="4">
                    <c:v>1979</c:v>
                  </c:pt>
                  <c:pt idx="5">
                    <c:v>1990</c:v>
                  </c:pt>
                  <c:pt idx="6">
                    <c:v>1995</c:v>
                  </c:pt>
                  <c:pt idx="7">
                    <c:v>2000</c:v>
                  </c:pt>
                  <c:pt idx="8">
                    <c:v>2005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  <c:pt idx="12">
                    <c:v>2020</c:v>
                  </c:pt>
                </c:lvl>
                <c:lvl>
                  <c:pt idx="0">
                    <c:v>годы</c:v>
                  </c:pt>
                </c:lvl>
              </c:multiLvlStrCache>
            </c:multiLvlStrRef>
          </c:cat>
          <c:val>
            <c:numRef>
              <c:f>'[Население ДВ без Заб.xlsx]Лист1'!$C$12:$O$12</c:f>
              <c:numCache>
                <c:formatCode>General</c:formatCode>
                <c:ptCount val="13"/>
                <c:pt idx="0">
                  <c:v>33</c:v>
                </c:pt>
                <c:pt idx="1">
                  <c:v>109</c:v>
                </c:pt>
                <c:pt idx="2">
                  <c:v>163</c:v>
                </c:pt>
                <c:pt idx="3">
                  <c:v>172</c:v>
                </c:pt>
                <c:pt idx="4">
                  <c:v>190</c:v>
                </c:pt>
                <c:pt idx="5">
                  <c:v>218</c:v>
                </c:pt>
                <c:pt idx="6">
                  <c:v>210</c:v>
                </c:pt>
                <c:pt idx="7">
                  <c:v>195</c:v>
                </c:pt>
                <c:pt idx="8">
                  <c:v>189</c:v>
                </c:pt>
                <c:pt idx="9">
                  <c:v>177</c:v>
                </c:pt>
                <c:pt idx="10">
                  <c:v>173</c:v>
                </c:pt>
                <c:pt idx="11">
                  <c:v>164</c:v>
                </c:pt>
                <c:pt idx="12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ADB-4370-A289-6B0D6F5ACA6E}"/>
            </c:ext>
          </c:extLst>
        </c:ser>
        <c:ser>
          <c:idx val="8"/>
          <c:order val="8"/>
          <c:tx>
            <c:strRef>
              <c:f>'[Население ДВ без Заб.xlsx]Лист1'!$B$13</c:f>
              <c:strCache>
                <c:ptCount val="1"/>
                <c:pt idx="0">
                  <c:v>Чукотский авт. округ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7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multiLvlStrRef>
              <c:f>'[Население ДВ без Заб.xlsx]Лист1'!$C$3:$O$4</c:f>
              <c:multiLvlStrCache>
                <c:ptCount val="13"/>
                <c:lvl>
                  <c:pt idx="0">
                    <c:v>1926</c:v>
                  </c:pt>
                  <c:pt idx="1">
                    <c:v>1939</c:v>
                  </c:pt>
                  <c:pt idx="2">
                    <c:v>1959</c:v>
                  </c:pt>
                  <c:pt idx="3">
                    <c:v>1970</c:v>
                  </c:pt>
                  <c:pt idx="4">
                    <c:v>1979</c:v>
                  </c:pt>
                  <c:pt idx="5">
                    <c:v>1990</c:v>
                  </c:pt>
                  <c:pt idx="6">
                    <c:v>1995</c:v>
                  </c:pt>
                  <c:pt idx="7">
                    <c:v>2000</c:v>
                  </c:pt>
                  <c:pt idx="8">
                    <c:v>2005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  <c:pt idx="12">
                    <c:v>2020</c:v>
                  </c:pt>
                </c:lvl>
                <c:lvl>
                  <c:pt idx="0">
                    <c:v>годы</c:v>
                  </c:pt>
                </c:lvl>
              </c:multiLvlStrCache>
            </c:multiLvlStrRef>
          </c:cat>
          <c:val>
            <c:numRef>
              <c:f>'[Население ДВ без Заб.xlsx]Лист1'!$C$13:$O$13</c:f>
              <c:numCache>
                <c:formatCode>General</c:formatCode>
                <c:ptCount val="13"/>
                <c:pt idx="0">
                  <c:v>14</c:v>
                </c:pt>
                <c:pt idx="1">
                  <c:v>22</c:v>
                </c:pt>
                <c:pt idx="2">
                  <c:v>47</c:v>
                </c:pt>
                <c:pt idx="3">
                  <c:v>101</c:v>
                </c:pt>
                <c:pt idx="4">
                  <c:v>133</c:v>
                </c:pt>
                <c:pt idx="5">
                  <c:v>162</c:v>
                </c:pt>
                <c:pt idx="6">
                  <c:v>96</c:v>
                </c:pt>
                <c:pt idx="7">
                  <c:v>62</c:v>
                </c:pt>
                <c:pt idx="8">
                  <c:v>51</c:v>
                </c:pt>
                <c:pt idx="9">
                  <c:v>51</c:v>
                </c:pt>
                <c:pt idx="10">
                  <c:v>51</c:v>
                </c:pt>
                <c:pt idx="11">
                  <c:v>50</c:v>
                </c:pt>
                <c:pt idx="12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ADB-4370-A289-6B0D6F5ACA6E}"/>
            </c:ext>
          </c:extLst>
        </c:ser>
        <c:ser>
          <c:idx val="9"/>
          <c:order val="9"/>
          <c:tx>
            <c:strRef>
              <c:f>'[Население ДВ без Заб.xlsx]Лист1'!$B$14</c:f>
              <c:strCache>
                <c:ptCount val="1"/>
                <c:pt idx="0">
                  <c:v>Респ. Бурятия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noFill/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multiLvlStrRef>
              <c:f>'[Население ДВ без Заб.xlsx]Лист1'!$C$3:$O$4</c:f>
              <c:multiLvlStrCache>
                <c:ptCount val="13"/>
                <c:lvl>
                  <c:pt idx="0">
                    <c:v>1926</c:v>
                  </c:pt>
                  <c:pt idx="1">
                    <c:v>1939</c:v>
                  </c:pt>
                  <c:pt idx="2">
                    <c:v>1959</c:v>
                  </c:pt>
                  <c:pt idx="3">
                    <c:v>1970</c:v>
                  </c:pt>
                  <c:pt idx="4">
                    <c:v>1979</c:v>
                  </c:pt>
                  <c:pt idx="5">
                    <c:v>1990</c:v>
                  </c:pt>
                  <c:pt idx="6">
                    <c:v>1995</c:v>
                  </c:pt>
                  <c:pt idx="7">
                    <c:v>2000</c:v>
                  </c:pt>
                  <c:pt idx="8">
                    <c:v>2005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  <c:pt idx="12">
                    <c:v>2020</c:v>
                  </c:pt>
                </c:lvl>
                <c:lvl>
                  <c:pt idx="0">
                    <c:v>годы</c:v>
                  </c:pt>
                </c:lvl>
              </c:multiLvlStrCache>
            </c:multiLvlStrRef>
          </c:cat>
          <c:val>
            <c:numRef>
              <c:f>'[Население ДВ без Заб.xlsx]Лист1'!$C$14:$O$14</c:f>
              <c:numCache>
                <c:formatCode>General</c:formatCode>
                <c:ptCount val="13"/>
                <c:pt idx="0">
                  <c:v>389</c:v>
                </c:pt>
                <c:pt idx="1">
                  <c:v>545</c:v>
                </c:pt>
                <c:pt idx="2">
                  <c:v>673</c:v>
                </c:pt>
                <c:pt idx="3">
                  <c:v>812</c:v>
                </c:pt>
                <c:pt idx="4">
                  <c:v>900</c:v>
                </c:pt>
                <c:pt idx="5">
                  <c:v>1048</c:v>
                </c:pt>
                <c:pt idx="6">
                  <c:v>1037</c:v>
                </c:pt>
                <c:pt idx="7">
                  <c:v>1004</c:v>
                </c:pt>
                <c:pt idx="8">
                  <c:v>969</c:v>
                </c:pt>
                <c:pt idx="9">
                  <c:v>972</c:v>
                </c:pt>
                <c:pt idx="10">
                  <c:v>971</c:v>
                </c:pt>
                <c:pt idx="11">
                  <c:v>984</c:v>
                </c:pt>
                <c:pt idx="12">
                  <c:v>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ADB-4370-A289-6B0D6F5ACA6E}"/>
            </c:ext>
          </c:extLst>
        </c:ser>
        <c:ser>
          <c:idx val="10"/>
          <c:order val="10"/>
          <c:tx>
            <c:strRef>
              <c:f>'[Население ДВ без Заб.xlsx]Лист1'!$B$15</c:f>
              <c:strCache>
                <c:ptCount val="1"/>
                <c:pt idx="0">
                  <c:v>Забайкальский край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multiLvlStrRef>
              <c:f>'[Население ДВ без Заб.xlsx]Лист1'!$C$3:$O$4</c:f>
              <c:multiLvlStrCache>
                <c:ptCount val="13"/>
                <c:lvl>
                  <c:pt idx="0">
                    <c:v>1926</c:v>
                  </c:pt>
                  <c:pt idx="1">
                    <c:v>1939</c:v>
                  </c:pt>
                  <c:pt idx="2">
                    <c:v>1959</c:v>
                  </c:pt>
                  <c:pt idx="3">
                    <c:v>1970</c:v>
                  </c:pt>
                  <c:pt idx="4">
                    <c:v>1979</c:v>
                  </c:pt>
                  <c:pt idx="5">
                    <c:v>1990</c:v>
                  </c:pt>
                  <c:pt idx="6">
                    <c:v>1995</c:v>
                  </c:pt>
                  <c:pt idx="7">
                    <c:v>2000</c:v>
                  </c:pt>
                  <c:pt idx="8">
                    <c:v>2005</c:v>
                  </c:pt>
                  <c:pt idx="9">
                    <c:v>2010</c:v>
                  </c:pt>
                  <c:pt idx="10">
                    <c:v>2013</c:v>
                  </c:pt>
                  <c:pt idx="11">
                    <c:v>2017</c:v>
                  </c:pt>
                  <c:pt idx="12">
                    <c:v>2020</c:v>
                  </c:pt>
                </c:lvl>
                <c:lvl>
                  <c:pt idx="0">
                    <c:v>годы</c:v>
                  </c:pt>
                </c:lvl>
              </c:multiLvlStrCache>
            </c:multiLvlStrRef>
          </c:cat>
          <c:val>
            <c:numRef>
              <c:f>'[Население ДВ без Заб.xlsx]Лист1'!$C$15:$O$15</c:f>
              <c:numCache>
                <c:formatCode>General</c:formatCode>
                <c:ptCount val="13"/>
                <c:pt idx="0">
                  <c:v>382</c:v>
                </c:pt>
                <c:pt idx="1">
                  <c:v>963</c:v>
                </c:pt>
                <c:pt idx="2">
                  <c:v>1036</c:v>
                </c:pt>
                <c:pt idx="3">
                  <c:v>1145</c:v>
                </c:pt>
                <c:pt idx="4">
                  <c:v>1233</c:v>
                </c:pt>
                <c:pt idx="5">
                  <c:v>1321</c:v>
                </c:pt>
                <c:pt idx="6">
                  <c:v>1256</c:v>
                </c:pt>
                <c:pt idx="7">
                  <c:v>1192</c:v>
                </c:pt>
                <c:pt idx="8">
                  <c:v>1135</c:v>
                </c:pt>
                <c:pt idx="9">
                  <c:v>1107</c:v>
                </c:pt>
                <c:pt idx="10">
                  <c:v>1095</c:v>
                </c:pt>
                <c:pt idx="11">
                  <c:v>1079</c:v>
                </c:pt>
                <c:pt idx="12">
                  <c:v>1060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ADB-4370-A289-6B0D6F5AC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9259408"/>
        <c:axId val="1719260496"/>
      </c:lineChart>
      <c:catAx>
        <c:axId val="171925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260496"/>
        <c:crosses val="autoZero"/>
        <c:auto val="1"/>
        <c:lblAlgn val="ctr"/>
        <c:lblOffset val="100"/>
        <c:noMultiLvlLbl val="0"/>
      </c:catAx>
      <c:valAx>
        <c:axId val="171926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925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155085599194355"/>
          <c:y val="0.13158176109265007"/>
          <c:w val="0.17173548170527023"/>
          <c:h val="0.701958824229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численности населения Сахалинской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тыс. чел.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65-49C1-8763-F0583FA30CB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65-49C1-8763-F0583FA30C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65-49C1-8763-F0583FA30CB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65-49C1-8763-F0583FA30CB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65-49C1-8763-F0583FA30CB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65-49C1-8763-F0583FA30CB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465-49C1-8763-F0583FA30CB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465-49C1-8763-F0583FA30CBC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465-49C1-8763-F0583FA30CBC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465-49C1-8763-F0583FA30CBC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465-49C1-8763-F0583FA30CBC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465-49C1-8763-F0583FA30CBC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465-49C1-8763-F0583FA30CBC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465-49C1-8763-F0583FA30CBC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B465-49C1-8763-F0583FA30CBC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465-49C1-8763-F0583FA30CBC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B465-49C1-8763-F0583FA30CBC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 w="44450"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465-49C1-8763-F0583FA30C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Лист1!$U$5:$U$22</c:f>
              <c:numCache>
                <c:formatCode>General</c:formatCode>
                <c:ptCount val="18"/>
                <c:pt idx="0">
                  <c:v>1990</c:v>
                </c:pt>
                <c:pt idx="1">
                  <c:v>1991</c:v>
                </c:pt>
                <c:pt idx="2">
                  <c:v>1995</c:v>
                </c:pt>
                <c:pt idx="3">
                  <c:v>2000</c:v>
                </c:pt>
                <c:pt idx="4">
                  <c:v>2005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</c:numCache>
            </c:numRef>
          </c:cat>
          <c:val>
            <c:numRef>
              <c:f>Лист1!$V$5:$V$22</c:f>
              <c:numCache>
                <c:formatCode>General</c:formatCode>
                <c:ptCount val="18"/>
                <c:pt idx="0">
                  <c:v>714</c:v>
                </c:pt>
                <c:pt idx="1">
                  <c:v>715.3</c:v>
                </c:pt>
                <c:pt idx="2">
                  <c:v>659</c:v>
                </c:pt>
                <c:pt idx="3">
                  <c:v>569</c:v>
                </c:pt>
                <c:pt idx="4">
                  <c:v>532</c:v>
                </c:pt>
                <c:pt idx="5">
                  <c:v>498</c:v>
                </c:pt>
                <c:pt idx="6">
                  <c:v>495.4</c:v>
                </c:pt>
                <c:pt idx="7">
                  <c:v>493.3</c:v>
                </c:pt>
                <c:pt idx="8">
                  <c:v>491</c:v>
                </c:pt>
                <c:pt idx="9">
                  <c:v>488.4</c:v>
                </c:pt>
                <c:pt idx="10">
                  <c:v>487.3</c:v>
                </c:pt>
                <c:pt idx="11">
                  <c:v>487.3</c:v>
                </c:pt>
                <c:pt idx="12">
                  <c:v>490.2</c:v>
                </c:pt>
                <c:pt idx="13">
                  <c:v>489.6</c:v>
                </c:pt>
                <c:pt idx="14">
                  <c:v>488.2</c:v>
                </c:pt>
                <c:pt idx="15">
                  <c:v>480.7</c:v>
                </c:pt>
                <c:pt idx="16">
                  <c:v>474</c:v>
                </c:pt>
                <c:pt idx="17">
                  <c:v>470.3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A-47B0-9F60-5EF1AE2E5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062800"/>
        <c:axId val="1791059536"/>
      </c:barChart>
      <c:catAx>
        <c:axId val="179106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1059536"/>
        <c:crosses val="autoZero"/>
        <c:auto val="1"/>
        <c:lblAlgn val="ctr"/>
        <c:lblOffset val="100"/>
        <c:noMultiLvlLbl val="0"/>
      </c:catAx>
      <c:valAx>
        <c:axId val="1791059536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106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изменения численности населения  Сахалинской области</a:t>
            </a:r>
            <a:endParaRPr lang="ru-RU" sz="2000" dirty="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100490951560605E-2"/>
          <c:y val="0.18362861613631712"/>
          <c:w val="0.87604650447147259"/>
          <c:h val="0.60840806551189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Лист1!$R$7</c:f>
              <c:strCache>
                <c:ptCount val="1"/>
                <c:pt idx="0">
                  <c:v>естественный прирост (убыль)</c:v>
                </c:pt>
              </c:strCache>
            </c:strRef>
          </c:tx>
          <c:spPr>
            <a:solidFill>
              <a:schemeClr val="accent1"/>
            </a:solidFill>
            <a:ln w="34925">
              <a:solidFill>
                <a:schemeClr val="accent1"/>
              </a:solidFill>
            </a:ln>
          </c:spPr>
          <c:invertIfNegative val="0"/>
          <c:dLbls>
            <c:dLbl>
              <c:idx val="1"/>
              <c:layout>
                <c:manualLayout>
                  <c:x val="-9.7996423384424935E-4"/>
                  <c:y val="1.46208061113795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DBE-4033-A5EC-3879CB81BDC4}"/>
                </c:ext>
              </c:extLst>
            </c:dLbl>
            <c:dLbl>
              <c:idx val="7"/>
              <c:layout>
                <c:manualLayout>
                  <c:x val="-2.0064896562316903E-3"/>
                  <c:y val="6.79261211487778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BE-4033-A5EC-3879CB81BDC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Лист1!$Q$8:$Q$16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Лист1!$R$8:$R$16</c:f>
              <c:numCache>
                <c:formatCode>General</c:formatCode>
                <c:ptCount val="9"/>
                <c:pt idx="0">
                  <c:v>-1157</c:v>
                </c:pt>
                <c:pt idx="1">
                  <c:v>-584</c:v>
                </c:pt>
                <c:pt idx="2">
                  <c:v>-86</c:v>
                </c:pt>
                <c:pt idx="3">
                  <c:v>275</c:v>
                </c:pt>
                <c:pt idx="4">
                  <c:v>196</c:v>
                </c:pt>
                <c:pt idx="5">
                  <c:v>538</c:v>
                </c:pt>
                <c:pt idx="6">
                  <c:v>464</c:v>
                </c:pt>
                <c:pt idx="7">
                  <c:v>-219</c:v>
                </c:pt>
                <c:pt idx="8">
                  <c:v>-324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BE-4033-A5EC-3879CB81BDC4}"/>
            </c:ext>
          </c:extLst>
        </c:ser>
        <c:ser>
          <c:idx val="1"/>
          <c:order val="1"/>
          <c:tx>
            <c:strRef>
              <c:f>Лист1!$S$7</c:f>
              <c:strCache>
                <c:ptCount val="1"/>
                <c:pt idx="0">
                  <c:v>миграционный прирост (отток)</c:v>
                </c:pt>
              </c:strCache>
            </c:strRef>
          </c:tx>
          <c:spPr>
            <a:solidFill>
              <a:srgbClr val="ED7D31"/>
            </a:solidFill>
            <a:ln w="34925">
              <a:solidFill>
                <a:schemeClr val="accent2"/>
              </a:solidFill>
            </a:ln>
          </c:spPr>
          <c:invertIfNegative val="0"/>
          <c:dLbls>
            <c:dLbl>
              <c:idx val="0"/>
              <c:layout>
                <c:manualLayout>
                  <c:x val="7.3596308368463759E-3"/>
                  <c:y val="2.15423505258660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BE-4033-A5EC-3879CB81BDC4}"/>
                </c:ext>
              </c:extLst>
            </c:dLbl>
            <c:dLbl>
              <c:idx val="7"/>
              <c:layout>
                <c:manualLayout>
                  <c:x val="1.4507179428239635E-2"/>
                  <c:y val="2.03520357324056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71-4614-BE0B-317AA96697F4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333333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Лист1!$Q$8:$Q$16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Лист1!$S$8:$S$16</c:f>
              <c:numCache>
                <c:formatCode>General</c:formatCode>
                <c:ptCount val="9"/>
                <c:pt idx="0">
                  <c:v>-180</c:v>
                </c:pt>
                <c:pt idx="1">
                  <c:v>-1516</c:v>
                </c:pt>
                <c:pt idx="2">
                  <c:v>-2189</c:v>
                </c:pt>
                <c:pt idx="3">
                  <c:v>-2911</c:v>
                </c:pt>
                <c:pt idx="4">
                  <c:v>-1294</c:v>
                </c:pt>
                <c:pt idx="5">
                  <c:v>-487</c:v>
                </c:pt>
                <c:pt idx="6">
                  <c:v>2373</c:v>
                </c:pt>
                <c:pt idx="7">
                  <c:v>-324</c:v>
                </c:pt>
                <c:pt idx="8">
                  <c:v>-1057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BE-4033-A5EC-3879CB81BD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1067152"/>
        <c:axId val="1791062256"/>
      </c:barChart>
      <c:catAx>
        <c:axId val="179106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1791062256"/>
        <c:crosses val="autoZero"/>
        <c:auto val="1"/>
        <c:lblAlgn val="ctr"/>
        <c:lblOffset val="100"/>
        <c:noMultiLvlLbl val="0"/>
      </c:catAx>
      <c:valAx>
        <c:axId val="179106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1791067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167153390527427"/>
          <c:y val="0.88053240026812307"/>
          <c:w val="0.81058674976533718"/>
          <c:h val="6.4159395999436097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Возрастно-половая пирамида Сахалинской области, 2019 г.</a:t>
            </a:r>
          </a:p>
        </c:rich>
      </c:tx>
      <c:layout>
        <c:manualLayout>
          <c:xMode val="edge"/>
          <c:yMode val="edge"/>
          <c:x val="0.1552"/>
          <c:y val="2.8846088483543871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Лист1!$Q$54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cat>
            <c:strRef>
              <c:f>Лист1!$P$55:$P$70</c:f>
              <c:strCache>
                <c:ptCount val="16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</c:strCache>
            </c:strRef>
          </c:cat>
          <c:val>
            <c:numRef>
              <c:f>Лист1!$Q$55:$Q$70</c:f>
              <c:numCache>
                <c:formatCode>General</c:formatCode>
                <c:ptCount val="16"/>
                <c:pt idx="0">
                  <c:v>15606</c:v>
                </c:pt>
                <c:pt idx="1">
                  <c:v>14991</c:v>
                </c:pt>
                <c:pt idx="2">
                  <c:v>13661</c:v>
                </c:pt>
                <c:pt idx="3">
                  <c:v>11725</c:v>
                </c:pt>
                <c:pt idx="4">
                  <c:v>10459</c:v>
                </c:pt>
                <c:pt idx="5">
                  <c:v>12207</c:v>
                </c:pt>
                <c:pt idx="6">
                  <c:v>19305</c:v>
                </c:pt>
                <c:pt idx="7">
                  <c:v>20042</c:v>
                </c:pt>
                <c:pt idx="8">
                  <c:v>20205</c:v>
                </c:pt>
                <c:pt idx="9">
                  <c:v>18316</c:v>
                </c:pt>
                <c:pt idx="10">
                  <c:v>15016</c:v>
                </c:pt>
                <c:pt idx="11">
                  <c:v>17330</c:v>
                </c:pt>
                <c:pt idx="12">
                  <c:v>19087</c:v>
                </c:pt>
                <c:pt idx="13">
                  <c:v>18987</c:v>
                </c:pt>
                <c:pt idx="14">
                  <c:v>11331</c:v>
                </c:pt>
                <c:pt idx="15">
                  <c:v>5778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5-4AE7-8AA1-EEC42C905128}"/>
            </c:ext>
          </c:extLst>
        </c:ser>
        <c:ser>
          <c:idx val="1"/>
          <c:order val="1"/>
          <c:tx>
            <c:strRef>
              <c:f>Лист1!$R$54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cat>
            <c:strRef>
              <c:f>Лист1!$P$55:$P$70</c:f>
              <c:strCache>
                <c:ptCount val="16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</c:strCache>
            </c:strRef>
          </c:cat>
          <c:val>
            <c:numRef>
              <c:f>Лист1!$R$55:$R$70</c:f>
              <c:numCache>
                <c:formatCode>General</c:formatCode>
                <c:ptCount val="16"/>
                <c:pt idx="0">
                  <c:v>-16420</c:v>
                </c:pt>
                <c:pt idx="1">
                  <c:v>-15951</c:v>
                </c:pt>
                <c:pt idx="2">
                  <c:v>-14469</c:v>
                </c:pt>
                <c:pt idx="3">
                  <c:v>-13556</c:v>
                </c:pt>
                <c:pt idx="4">
                  <c:v>-14016</c:v>
                </c:pt>
                <c:pt idx="5">
                  <c:v>-15926</c:v>
                </c:pt>
                <c:pt idx="6">
                  <c:v>-21554</c:v>
                </c:pt>
                <c:pt idx="7">
                  <c:v>-20970</c:v>
                </c:pt>
                <c:pt idx="8">
                  <c:v>-20019</c:v>
                </c:pt>
                <c:pt idx="9">
                  <c:v>-17583</c:v>
                </c:pt>
                <c:pt idx="10">
                  <c:v>-14138</c:v>
                </c:pt>
                <c:pt idx="11">
                  <c:v>-15007</c:v>
                </c:pt>
                <c:pt idx="12">
                  <c:v>-13828</c:v>
                </c:pt>
                <c:pt idx="13">
                  <c:v>-11433</c:v>
                </c:pt>
                <c:pt idx="14">
                  <c:v>-6408</c:v>
                </c:pt>
                <c:pt idx="15">
                  <c:v>-2272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F5-4AE7-8AA1-EEC42C905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91053552"/>
        <c:axId val="1791061712"/>
      </c:barChart>
      <c:catAx>
        <c:axId val="179105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1061712"/>
        <c:crosses val="autoZero"/>
        <c:auto val="1"/>
        <c:lblAlgn val="ctr"/>
        <c:lblOffset val="100"/>
        <c:noMultiLvlLbl val="0"/>
      </c:catAx>
      <c:valAx>
        <c:axId val="179106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10535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92402599700397"/>
          <c:y val="0.16926453969001826"/>
          <c:w val="0.82107596347135359"/>
          <c:h val="0.70578895316837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F8-46EE-AA29-524BFB41062F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F8-46EE-AA29-524BFB41062F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F8-46EE-AA29-524BFB41062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F8-46EE-AA29-524BFB41062F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F8-46EE-AA29-524BFB41062F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BF8-46EE-AA29-524BFB41062F}"/>
              </c:ext>
            </c:extLst>
          </c:dPt>
          <c:dPt>
            <c:idx val="6"/>
            <c:invertIfNegative val="0"/>
            <c:bubble3D val="0"/>
            <c:spPr>
              <a:solidFill>
                <a:srgbClr val="0D3E9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BF8-46EE-AA29-524BFB41062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 smtClean="0"/>
                      <a:t>6,0</a:t>
                    </a:r>
                    <a:r>
                      <a:rPr lang="en-US" sz="1600" dirty="0"/>
                      <a:t>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BF8-46EE-AA29-524BFB41062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F8-46EE-AA29-524BFB41062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7.9000000000000001E-2</c:v>
                </c:pt>
                <c:pt idx="1">
                  <c:v>4.1000000000000002E-2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BF8-46EE-AA29-524BFB4106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01B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BF8-46EE-AA29-524BFB41062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BF8-46EE-AA29-524BFB41062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BF8-46EE-AA29-524BFB41062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6-2BF8-46EE-AA29-524BFB41062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BF8-46EE-AA29-524BFB41062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2BF8-46EE-AA29-524BFB41062F}"/>
              </c:ext>
            </c:extLst>
          </c:dPt>
          <c:dLbls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600" dirty="0" smtClean="0"/>
                      <a:t>3%</a:t>
                    </a:r>
                    <a:endParaRPr lang="en-US" sz="160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BF8-46EE-AA29-524BFB41062F}"/>
                </c:ext>
              </c:extLst>
            </c:dLbl>
            <c:dLbl>
              <c:idx val="2"/>
              <c:layout>
                <c:manualLayout>
                  <c:x val="2.2120758498774618E-3"/>
                  <c:y val="1.924056710607713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F8-46EE-AA29-524BFB41062F}"/>
                </c:ext>
              </c:extLst>
            </c:dLbl>
            <c:dLbl>
              <c:idx val="3"/>
              <c:layout>
                <c:manualLayout>
                  <c:x val="-1.4837521545074347E-3"/>
                  <c:y val="-6.269831430377578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F8-46EE-AA29-524BFB41062F}"/>
                </c:ext>
              </c:extLst>
            </c:dLbl>
            <c:dLbl>
              <c:idx val="4"/>
              <c:layout>
                <c:manualLayout>
                  <c:x val="-6.7756233532642644E-17"/>
                  <c:y val="-3.68195574070646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F8-46EE-AA29-524BFB41062F}"/>
                </c:ext>
              </c:extLst>
            </c:dLbl>
            <c:dLbl>
              <c:idx val="5"/>
              <c:layout>
                <c:manualLayout>
                  <c:x val="0"/>
                  <c:y val="-3.6819557407064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F8-46EE-AA29-524BFB41062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5717A2E-CD81-4309-979B-13308E1814C1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2BF8-46EE-AA29-524BFB41062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1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BF8-46EE-AA29-524BFB410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1719258864"/>
        <c:axId val="1719263760"/>
      </c:barChart>
      <c:catAx>
        <c:axId val="171925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19263760"/>
        <c:crosses val="autoZero"/>
        <c:auto val="1"/>
        <c:lblAlgn val="ctr"/>
        <c:lblOffset val="100"/>
        <c:noMultiLvlLbl val="0"/>
      </c:catAx>
      <c:valAx>
        <c:axId val="171926376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71925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70602833312701163"/>
          <c:y val="1.341908677074778E-2"/>
          <c:w val="0.3934805955963207"/>
          <c:h val="0.946416017009789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894-4B45-A52E-F61A206CFBA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894-4B45-A52E-F61A206CFBA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894-4B45-A52E-F61A206CFBA7}"/>
              </c:ext>
            </c:extLst>
          </c:dPt>
          <c:dLbls>
            <c:dLbl>
              <c:idx val="0"/>
              <c:layout>
                <c:manualLayout>
                  <c:x val="-0.12478218024927538"/>
                  <c:y val="0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dirty="0" smtClean="0"/>
                      <a:t>2 907</a:t>
                    </a:r>
                    <a:endParaRPr lang="en-US" sz="1400" dirty="0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4-A894-4B45-A52E-F61A206CFBA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1 026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EA-4D38-8D67-D2BC068FBAE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456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0EA-4D38-8D67-D2BC068FBAE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399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0EA-4D38-8D67-D2BC068FBAE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285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894-4B45-A52E-F61A206CFBA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0EA-4D38-8D67-D2BC068FBAE0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114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94-4B45-A52E-F61A206CFBA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Переработка нефти и газа</c:v>
                </c:pt>
                <c:pt idx="1">
                  <c:v>Добыча полезных ископаемых</c:v>
                </c:pt>
                <c:pt idx="2">
                  <c:v>Лесная отрасль</c:v>
                </c:pt>
                <c:pt idx="3">
                  <c:v>Сельское хозяйство</c:v>
                </c:pt>
                <c:pt idx="4">
                  <c:v>Транспорт и логистика</c:v>
                </c:pt>
                <c:pt idx="5">
                  <c:v>Авиа- и судостроение</c:v>
                </c:pt>
                <c:pt idx="6">
                  <c:v>Рыбная промышленность</c:v>
                </c:pt>
                <c:pt idx="7">
                  <c:v>Туризм</c:v>
                </c:pt>
                <c:pt idx="8">
                  <c:v>Другое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2347.8200000000006</c:v>
                </c:pt>
                <c:pt idx="1">
                  <c:v>765.71000000000015</c:v>
                </c:pt>
                <c:pt idx="2">
                  <c:v>398.81</c:v>
                </c:pt>
                <c:pt idx="3">
                  <c:v>352.09999999999997</c:v>
                </c:pt>
                <c:pt idx="4">
                  <c:v>210.20000000000005</c:v>
                </c:pt>
                <c:pt idx="5">
                  <c:v>161.88000000000002</c:v>
                </c:pt>
                <c:pt idx="6">
                  <c:v>139.5</c:v>
                </c:pt>
                <c:pt idx="7">
                  <c:v>89.5</c:v>
                </c:pt>
                <c:pt idx="8">
                  <c:v>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94-4B45-A52E-F61A206CF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9265936"/>
        <c:axId val="1719267568"/>
      </c:barChart>
      <c:catAx>
        <c:axId val="1719265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19267568"/>
        <c:crosses val="autoZero"/>
        <c:auto val="1"/>
        <c:lblAlgn val="ctr"/>
        <c:lblOffset val="100"/>
        <c:noMultiLvlLbl val="0"/>
      </c:catAx>
      <c:valAx>
        <c:axId val="1719267568"/>
        <c:scaling>
          <c:orientation val="minMax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71926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86600539598493E-2"/>
          <c:y val="0"/>
          <c:w val="0.86370328922566986"/>
          <c:h val="0.973963115478759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01B5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C9-4C73-AE95-D8491EF3E42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C9-4C73-AE95-D8491EF3E42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7C9-4C73-AE95-D8491EF3E42A}"/>
              </c:ext>
            </c:extLst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3EE-447C-A41E-7BF25DE616F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</c:numCache>
            </c:num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0.50781893856138272</c:v>
                </c:pt>
                <c:pt idx="1">
                  <c:v>0.18062613067496255</c:v>
                </c:pt>
                <c:pt idx="2">
                  <c:v>8.4451534184469948E-2</c:v>
                </c:pt>
                <c:pt idx="3">
                  <c:v>7.1064926479672913E-2</c:v>
                </c:pt>
                <c:pt idx="4">
                  <c:v>5.0548016508319665E-2</c:v>
                </c:pt>
                <c:pt idx="5">
                  <c:v>2.8518324794982564E-2</c:v>
                </c:pt>
                <c:pt idx="6">
                  <c:v>2.4379630190215332E-2</c:v>
                </c:pt>
                <c:pt idx="7">
                  <c:v>2.7108627943750217E-2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C9-4C73-AE95-D8491EF3E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19257232"/>
        <c:axId val="1719253968"/>
      </c:barChart>
      <c:catAx>
        <c:axId val="1719257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19253968"/>
        <c:crosses val="autoZero"/>
        <c:auto val="1"/>
        <c:lblAlgn val="ctr"/>
        <c:lblOffset val="100"/>
        <c:noMultiLvlLbl val="0"/>
      </c:catAx>
      <c:valAx>
        <c:axId val="1719253968"/>
        <c:scaling>
          <c:orientation val="minMax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171925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Лист1!$E$102</c:f>
              <c:strCache>
                <c:ptCount val="1"/>
                <c:pt idx="0">
                  <c:v>Сахалинская область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Лист1!$F$101:$X$101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Лист1!$F$102:$X$102</c:f>
              <c:numCache>
                <c:formatCode>General</c:formatCode>
                <c:ptCount val="19"/>
                <c:pt idx="0">
                  <c:v>100</c:v>
                </c:pt>
                <c:pt idx="1">
                  <c:v>116.6</c:v>
                </c:pt>
                <c:pt idx="2">
                  <c:v>123.9</c:v>
                </c:pt>
                <c:pt idx="3">
                  <c:v>144.30000000000001</c:v>
                </c:pt>
                <c:pt idx="4">
                  <c:v>169.2</c:v>
                </c:pt>
                <c:pt idx="5">
                  <c:v>184.1</c:v>
                </c:pt>
                <c:pt idx="6">
                  <c:v>206.6</c:v>
                </c:pt>
                <c:pt idx="7">
                  <c:v>260.89999999999998</c:v>
                </c:pt>
                <c:pt idx="8">
                  <c:v>249.7</c:v>
                </c:pt>
                <c:pt idx="9">
                  <c:v>276.89999999999998</c:v>
                </c:pt>
                <c:pt idx="10">
                  <c:v>299.10000000000002</c:v>
                </c:pt>
                <c:pt idx="11">
                  <c:v>311.89999999999998</c:v>
                </c:pt>
                <c:pt idx="12">
                  <c:v>304.10000000000002</c:v>
                </c:pt>
                <c:pt idx="13">
                  <c:v>308.39999999999998</c:v>
                </c:pt>
                <c:pt idx="14">
                  <c:v>310.5</c:v>
                </c:pt>
                <c:pt idx="15">
                  <c:v>320.2</c:v>
                </c:pt>
                <c:pt idx="16">
                  <c:v>320.2</c:v>
                </c:pt>
                <c:pt idx="17">
                  <c:v>301.60000000000002</c:v>
                </c:pt>
                <c:pt idx="18">
                  <c:v>322.39999999999998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84-4341-B127-DBAB0BD7752C}"/>
            </c:ext>
          </c:extLst>
        </c:ser>
        <c:ser>
          <c:idx val="1"/>
          <c:order val="1"/>
          <c:tx>
            <c:strRef>
              <c:f>Лист1!$E$103</c:f>
              <c:strCache>
                <c:ptCount val="1"/>
                <c:pt idx="0">
                  <c:v>ДВФО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Лист1!$F$101:$X$101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Лист1!$F$103:$X$103</c:f>
              <c:numCache>
                <c:formatCode>General</c:formatCode>
                <c:ptCount val="19"/>
                <c:pt idx="0">
                  <c:v>100</c:v>
                </c:pt>
                <c:pt idx="1">
                  <c:v>106.1</c:v>
                </c:pt>
                <c:pt idx="2">
                  <c:v>110</c:v>
                </c:pt>
                <c:pt idx="3">
                  <c:v>116.7</c:v>
                </c:pt>
                <c:pt idx="4">
                  <c:v>123.9</c:v>
                </c:pt>
                <c:pt idx="5">
                  <c:v>129.6</c:v>
                </c:pt>
                <c:pt idx="6">
                  <c:v>136.5</c:v>
                </c:pt>
                <c:pt idx="7">
                  <c:v>149.5</c:v>
                </c:pt>
                <c:pt idx="8">
                  <c:v>155.5</c:v>
                </c:pt>
                <c:pt idx="9">
                  <c:v>156.69999999999999</c:v>
                </c:pt>
                <c:pt idx="10">
                  <c:v>166.6</c:v>
                </c:pt>
                <c:pt idx="11">
                  <c:v>175.6</c:v>
                </c:pt>
                <c:pt idx="12">
                  <c:v>173.7</c:v>
                </c:pt>
                <c:pt idx="13">
                  <c:v>172.1</c:v>
                </c:pt>
                <c:pt idx="14">
                  <c:v>174</c:v>
                </c:pt>
                <c:pt idx="15">
                  <c:v>174.9</c:v>
                </c:pt>
                <c:pt idx="16">
                  <c:v>174.7</c:v>
                </c:pt>
                <c:pt idx="17">
                  <c:v>174.7</c:v>
                </c:pt>
                <c:pt idx="18">
                  <c:v>180.8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84-4341-B127-DBAB0BD7752C}"/>
            </c:ext>
          </c:extLst>
        </c:ser>
        <c:ser>
          <c:idx val="2"/>
          <c:order val="2"/>
          <c:tx>
            <c:strRef>
              <c:f>Лист1!$E$104</c:f>
              <c:strCache>
                <c:ptCount val="1"/>
                <c:pt idx="0">
                  <c:v>РФ</c:v>
                </c:pt>
              </c:strCache>
            </c:strRef>
          </c:tx>
          <c:spPr>
            <a:ln w="444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Лист1!$F$101:$X$101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Лист1!$F$104:$X$104</c:f>
              <c:numCache>
                <c:formatCode>General</c:formatCode>
                <c:ptCount val="19"/>
                <c:pt idx="0">
                  <c:v>100</c:v>
                </c:pt>
                <c:pt idx="1">
                  <c:v>106</c:v>
                </c:pt>
                <c:pt idx="2">
                  <c:v>111.8</c:v>
                </c:pt>
                <c:pt idx="3">
                  <c:v>120.3</c:v>
                </c:pt>
                <c:pt idx="4">
                  <c:v>129.19999999999999</c:v>
                </c:pt>
                <c:pt idx="5">
                  <c:v>139</c:v>
                </c:pt>
                <c:pt idx="6">
                  <c:v>150.6</c:v>
                </c:pt>
                <c:pt idx="7">
                  <c:v>163.1</c:v>
                </c:pt>
                <c:pt idx="8">
                  <c:v>172.4</c:v>
                </c:pt>
                <c:pt idx="9">
                  <c:v>159.30000000000001</c:v>
                </c:pt>
                <c:pt idx="10">
                  <c:v>166.6</c:v>
                </c:pt>
                <c:pt idx="11">
                  <c:v>175.6</c:v>
                </c:pt>
                <c:pt idx="12">
                  <c:v>181.1</c:v>
                </c:pt>
                <c:pt idx="13">
                  <c:v>184.3</c:v>
                </c:pt>
                <c:pt idx="14">
                  <c:v>186.7</c:v>
                </c:pt>
                <c:pt idx="15">
                  <c:v>185.6</c:v>
                </c:pt>
                <c:pt idx="16">
                  <c:v>187.1</c:v>
                </c:pt>
                <c:pt idx="17">
                  <c:v>190.4</c:v>
                </c:pt>
                <c:pt idx="18">
                  <c:v>195.8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84-4341-B127-DBAB0BD77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1811088"/>
        <c:axId val="1801811632"/>
      </c:lineChart>
      <c:catAx>
        <c:axId val="180181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1811632"/>
        <c:crosses val="autoZero"/>
        <c:auto val="1"/>
        <c:lblAlgn val="ctr"/>
        <c:lblOffset val="100"/>
        <c:noMultiLvlLbl val="0"/>
      </c:catAx>
      <c:valAx>
        <c:axId val="1801811632"/>
        <c:scaling>
          <c:orientation val="minMax"/>
          <c:min val="100"/>
        </c:scaling>
        <c:delete val="0"/>
        <c:axPos val="l"/>
        <c:majorGridlines>
          <c:spPr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181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Лист1!$B$57</c:f>
              <c:strCache>
                <c:ptCount val="1"/>
                <c:pt idx="0">
                  <c:v>Нефть и газоконденсат (млн т)</c:v>
                </c:pt>
              </c:strCache>
            </c:strRef>
          </c:tx>
          <c:spPr>
            <a:ln w="4445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5462668816039986E-17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1F-400A-83FE-15553E0B6526}"/>
                </c:ext>
              </c:extLst>
            </c:dLbl>
            <c:dLbl>
              <c:idx val="2"/>
              <c:layout>
                <c:manualLayout>
                  <c:x val="-3.6111111111111108E-2"/>
                  <c:y val="-6.9444444444444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1F-400A-83FE-15553E0B6526}"/>
                </c:ext>
              </c:extLst>
            </c:dLbl>
            <c:dLbl>
              <c:idx val="4"/>
              <c:layout>
                <c:manualLayout>
                  <c:x val="-8.3333333333333332E-3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B1F-400A-83FE-15553E0B6526}"/>
                </c:ext>
              </c:extLst>
            </c:dLbl>
            <c:dLbl>
              <c:idx val="5"/>
              <c:layout>
                <c:manualLayout>
                  <c:x val="-1.3888888888888888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1F-400A-83FE-15553E0B6526}"/>
                </c:ext>
              </c:extLst>
            </c:dLbl>
            <c:dLbl>
              <c:idx val="6"/>
              <c:layout>
                <c:manualLayout>
                  <c:x val="-8.3333333333334356E-3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B1F-400A-83FE-15553E0B6526}"/>
                </c:ext>
              </c:extLst>
            </c:dLbl>
            <c:dLbl>
              <c:idx val="7"/>
              <c:layout>
                <c:manualLayout>
                  <c:x val="-1.6666666666666767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B1F-400A-83FE-15553E0B6526}"/>
                </c:ext>
              </c:extLst>
            </c:dLbl>
            <c:dLbl>
              <c:idx val="8"/>
              <c:layout>
                <c:manualLayout>
                  <c:x val="-1.666666666666656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B1F-400A-83FE-15553E0B6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Лист1!$C$56:$L$56</c:f>
              <c:numCache>
                <c:formatCode>General</c:formatCode>
                <c:ptCount val="10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Лист1!$C$57:$L$57</c:f>
              <c:numCache>
                <c:formatCode>General</c:formatCode>
                <c:ptCount val="10"/>
                <c:pt idx="0">
                  <c:v>1.9</c:v>
                </c:pt>
                <c:pt idx="1">
                  <c:v>1.7</c:v>
                </c:pt>
                <c:pt idx="2">
                  <c:v>3.4</c:v>
                </c:pt>
                <c:pt idx="3">
                  <c:v>4</c:v>
                </c:pt>
                <c:pt idx="4">
                  <c:v>14.8</c:v>
                </c:pt>
                <c:pt idx="5">
                  <c:v>16.600000000000001</c:v>
                </c:pt>
                <c:pt idx="6">
                  <c:v>15.3</c:v>
                </c:pt>
                <c:pt idx="7">
                  <c:v>17.8</c:v>
                </c:pt>
                <c:pt idx="8">
                  <c:v>19.3</c:v>
                </c:pt>
                <c:pt idx="9">
                  <c:v>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B1F-400A-83FE-15553E0B6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6256"/>
        <c:axId val="25339728"/>
      </c:lineChart>
      <c:catAx>
        <c:axId val="2534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339728"/>
        <c:crosses val="autoZero"/>
        <c:auto val="1"/>
        <c:lblAlgn val="ctr"/>
        <c:lblOffset val="100"/>
        <c:noMultiLvlLbl val="0"/>
      </c:catAx>
      <c:valAx>
        <c:axId val="253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34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Лист1!$O$57</c:f>
              <c:strCache>
                <c:ptCount val="1"/>
                <c:pt idx="0">
                  <c:v>Свободный газ млрд (м куб)</c:v>
                </c:pt>
              </c:strCache>
            </c:strRef>
          </c:tx>
          <c:spPr>
            <a:ln w="444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111111111111108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FB-4859-AE31-28048C8CAA2D}"/>
                </c:ext>
              </c:extLst>
            </c:dLbl>
            <c:dLbl>
              <c:idx val="1"/>
              <c:layout>
                <c:manualLayout>
                  <c:x val="-2.500000000000000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FB-4859-AE31-28048C8CAA2D}"/>
                </c:ext>
              </c:extLst>
            </c:dLbl>
            <c:dLbl>
              <c:idx val="2"/>
              <c:layout>
                <c:manualLayout>
                  <c:x val="-2.500000000000000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FB-4859-AE31-28048C8CAA2D}"/>
                </c:ext>
              </c:extLst>
            </c:dLbl>
            <c:dLbl>
              <c:idx val="4"/>
              <c:layout>
                <c:manualLayout>
                  <c:x val="-8.3333333333333287E-2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FB-4859-AE31-28048C8CAA2D}"/>
                </c:ext>
              </c:extLst>
            </c:dLbl>
            <c:dLbl>
              <c:idx val="5"/>
              <c:layout>
                <c:manualLayout>
                  <c:x val="-2.5000000000000102E-2"/>
                  <c:y val="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DFB-4859-AE31-28048C8CAA2D}"/>
                </c:ext>
              </c:extLst>
            </c:dLbl>
            <c:dLbl>
              <c:idx val="6"/>
              <c:layout>
                <c:manualLayout>
                  <c:x val="-3.888888888888889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DFB-4859-AE31-28048C8CAA2D}"/>
                </c:ext>
              </c:extLst>
            </c:dLbl>
            <c:dLbl>
              <c:idx val="7"/>
              <c:layout>
                <c:manualLayout>
                  <c:x val="-1.9444444444444545E-2"/>
                  <c:y val="3.240740740740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DFB-4859-AE31-28048C8CAA2D}"/>
                </c:ext>
              </c:extLst>
            </c:dLbl>
            <c:dLbl>
              <c:idx val="8"/>
              <c:layout>
                <c:manualLayout>
                  <c:x val="-5.555555555555555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DFB-4859-AE31-28048C8CA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Лист1!$P$56:$Y$56</c:f>
              <c:numCache>
                <c:formatCode>General</c:formatCode>
                <c:ptCount val="10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Лист1!$P$57:$Y$57</c:f>
              <c:numCache>
                <c:formatCode>General</c:formatCode>
                <c:ptCount val="10"/>
                <c:pt idx="0">
                  <c:v>1.8</c:v>
                </c:pt>
                <c:pt idx="1">
                  <c:v>1.6</c:v>
                </c:pt>
                <c:pt idx="2">
                  <c:v>1.9</c:v>
                </c:pt>
                <c:pt idx="3">
                  <c:v>2</c:v>
                </c:pt>
                <c:pt idx="4">
                  <c:v>24.3</c:v>
                </c:pt>
                <c:pt idx="5">
                  <c:v>26.2</c:v>
                </c:pt>
                <c:pt idx="6">
                  <c:v>27.5</c:v>
                </c:pt>
                <c:pt idx="7">
                  <c:v>28</c:v>
                </c:pt>
                <c:pt idx="8">
                  <c:v>31.6</c:v>
                </c:pt>
                <c:pt idx="9">
                  <c:v>31.6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DFB-4859-AE31-28048C8CA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089056"/>
        <c:axId val="1804089600"/>
      </c:lineChart>
      <c:catAx>
        <c:axId val="180408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4089600"/>
        <c:crosses val="autoZero"/>
        <c:auto val="1"/>
        <c:lblAlgn val="ctr"/>
        <c:lblOffset val="100"/>
        <c:noMultiLvlLbl val="0"/>
      </c:catAx>
      <c:valAx>
        <c:axId val="18040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40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Лист1!$AC$57</c:f>
              <c:strCache>
                <c:ptCount val="1"/>
                <c:pt idx="0">
                  <c:v>Уголь (млн т)</c:v>
                </c:pt>
              </c:strCache>
            </c:strRef>
          </c:tx>
          <c:spPr>
            <a:ln w="4445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bg2">
                    <a:lumMod val="2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4444444444445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37-4E24-93AB-A86983BF52FA}"/>
                </c:ext>
              </c:extLst>
            </c:dLbl>
            <c:dLbl>
              <c:idx val="1"/>
              <c:layout>
                <c:manualLayout>
                  <c:x val="-2.5000000000000001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837-4E24-93AB-A86983BF52FA}"/>
                </c:ext>
              </c:extLst>
            </c:dLbl>
            <c:dLbl>
              <c:idx val="2"/>
              <c:layout>
                <c:manualLayout>
                  <c:x val="-2.2222222222222223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37-4E24-93AB-A86983BF52FA}"/>
                </c:ext>
              </c:extLst>
            </c:dLbl>
            <c:dLbl>
              <c:idx val="3"/>
              <c:layout>
                <c:manualLayout>
                  <c:x val="-3.333333333333338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837-4E24-93AB-A86983BF52FA}"/>
                </c:ext>
              </c:extLst>
            </c:dLbl>
            <c:dLbl>
              <c:idx val="4"/>
              <c:layout>
                <c:manualLayout>
                  <c:x val="-1.1111111111111112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837-4E24-93AB-A86983BF52FA}"/>
                </c:ext>
              </c:extLst>
            </c:dLbl>
            <c:dLbl>
              <c:idx val="5"/>
              <c:layout>
                <c:manualLayout>
                  <c:x val="-5.833333333333333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837-4E24-93AB-A86983BF52FA}"/>
                </c:ext>
              </c:extLst>
            </c:dLbl>
            <c:dLbl>
              <c:idx val="6"/>
              <c:layout>
                <c:manualLayout>
                  <c:x val="-1.9444444444444445E-2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837-4E24-93AB-A86983BF52FA}"/>
                </c:ext>
              </c:extLst>
            </c:dLbl>
            <c:dLbl>
              <c:idx val="7"/>
              <c:layout>
                <c:manualLayout>
                  <c:x val="-1.66666666666667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837-4E24-93AB-A86983BF52FA}"/>
                </c:ext>
              </c:extLst>
            </c:dLbl>
            <c:dLbl>
              <c:idx val="8"/>
              <c:layout>
                <c:manualLayout>
                  <c:x val="-1.388888888888899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837-4E24-93AB-A86983BF5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Лист1!$AD$56:$AM$56</c:f>
              <c:numCache>
                <c:formatCode>General</c:formatCode>
                <c:ptCount val="10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Лист1!$AD$57:$AM$57</c:f>
              <c:numCache>
                <c:formatCode>General</c:formatCode>
                <c:ptCount val="10"/>
                <c:pt idx="0">
                  <c:v>5</c:v>
                </c:pt>
                <c:pt idx="1">
                  <c:v>2.7</c:v>
                </c:pt>
                <c:pt idx="2">
                  <c:v>2.7</c:v>
                </c:pt>
                <c:pt idx="3">
                  <c:v>3.4</c:v>
                </c:pt>
                <c:pt idx="4">
                  <c:v>3.7</c:v>
                </c:pt>
                <c:pt idx="5">
                  <c:v>5.2</c:v>
                </c:pt>
                <c:pt idx="6">
                  <c:v>7.2</c:v>
                </c:pt>
                <c:pt idx="7">
                  <c:v>7.3</c:v>
                </c:pt>
                <c:pt idx="8">
                  <c:v>10.8</c:v>
                </c:pt>
                <c:pt idx="9">
                  <c:v>12.9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837-4E24-93AB-A86983BF5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083072"/>
        <c:axId val="1469194960"/>
      </c:lineChart>
      <c:catAx>
        <c:axId val="18040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69194960"/>
        <c:crosses val="autoZero"/>
        <c:auto val="1"/>
        <c:lblAlgn val="ctr"/>
        <c:lblOffset val="100"/>
        <c:noMultiLvlLbl val="0"/>
      </c:catAx>
      <c:valAx>
        <c:axId val="146919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40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Лист1!$G$109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0984922318088096E-3"/>
                  <c:y val="1.176470588235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32A-404B-B740-3BB811967E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Лист1!$F$110:$F$118</c:f>
              <c:strCache>
                <c:ptCount val="9"/>
                <c:pt idx="0">
                  <c:v>Республика Саха Якутия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АО</c:v>
                </c:pt>
                <c:pt idx="8">
                  <c:v>Чукотский АО</c:v>
                </c:pt>
              </c:strCache>
            </c:strRef>
          </c:cat>
          <c:val>
            <c:numRef>
              <c:f>Лист1!$G$110:$G$118</c:f>
              <c:numCache>
                <c:formatCode>General</c:formatCode>
                <c:ptCount val="9"/>
                <c:pt idx="0">
                  <c:v>36</c:v>
                </c:pt>
                <c:pt idx="1">
                  <c:v>3</c:v>
                </c:pt>
                <c:pt idx="2">
                  <c:v>0.9</c:v>
                </c:pt>
                <c:pt idx="3">
                  <c:v>4.4000000000000004</c:v>
                </c:pt>
                <c:pt idx="4">
                  <c:v>6.9</c:v>
                </c:pt>
                <c:pt idx="5">
                  <c:v>17.100000000000001</c:v>
                </c:pt>
                <c:pt idx="6">
                  <c:v>49.9</c:v>
                </c:pt>
                <c:pt idx="7">
                  <c:v>0.6</c:v>
                </c:pt>
                <c:pt idx="8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2A-404B-B740-3BB811967E06}"/>
            </c:ext>
          </c:extLst>
        </c:ser>
        <c:ser>
          <c:idx val="1"/>
          <c:order val="1"/>
          <c:tx>
            <c:strRef>
              <c:f>Лист1!$H$109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>
                <a:alpha val="87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Лист1!$F$110:$F$118</c:f>
              <c:strCache>
                <c:ptCount val="9"/>
                <c:pt idx="0">
                  <c:v>Республика Саха Якутия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АО</c:v>
                </c:pt>
                <c:pt idx="8">
                  <c:v>Чукотский АО</c:v>
                </c:pt>
              </c:strCache>
            </c:strRef>
          </c:cat>
          <c:val>
            <c:numRef>
              <c:f>Лист1!$H$110:$H$118</c:f>
              <c:numCache>
                <c:formatCode>General</c:formatCode>
                <c:ptCount val="9"/>
                <c:pt idx="0">
                  <c:v>42.9</c:v>
                </c:pt>
                <c:pt idx="1">
                  <c:v>3.2</c:v>
                </c:pt>
                <c:pt idx="2">
                  <c:v>1</c:v>
                </c:pt>
                <c:pt idx="3">
                  <c:v>4.8</c:v>
                </c:pt>
                <c:pt idx="4">
                  <c:v>11.6</c:v>
                </c:pt>
                <c:pt idx="5">
                  <c:v>17.2</c:v>
                </c:pt>
                <c:pt idx="6">
                  <c:v>61.4</c:v>
                </c:pt>
                <c:pt idx="7">
                  <c:v>0.8</c:v>
                </c:pt>
                <c:pt idx="8">
                  <c:v>33.200000000000003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2A-404B-B740-3BB811967E06}"/>
            </c:ext>
          </c:extLst>
        </c:ser>
        <c:ser>
          <c:idx val="2"/>
          <c:order val="2"/>
          <c:tx>
            <c:strRef>
              <c:f>Лист1!$I$109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Лист1!$F$110:$F$118</c:f>
              <c:strCache>
                <c:ptCount val="9"/>
                <c:pt idx="0">
                  <c:v>Республика Саха Якутия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АО</c:v>
                </c:pt>
                <c:pt idx="8">
                  <c:v>Чукотский АО</c:v>
                </c:pt>
              </c:strCache>
            </c:strRef>
          </c:cat>
          <c:val>
            <c:numRef>
              <c:f>Лист1!$I$110:$I$118</c:f>
              <c:numCache>
                <c:formatCode>General</c:formatCode>
                <c:ptCount val="9"/>
                <c:pt idx="0">
                  <c:v>51.5</c:v>
                </c:pt>
                <c:pt idx="1">
                  <c:v>5.6</c:v>
                </c:pt>
                <c:pt idx="2">
                  <c:v>1.3</c:v>
                </c:pt>
                <c:pt idx="3">
                  <c:v>6.9</c:v>
                </c:pt>
                <c:pt idx="4">
                  <c:v>10.4</c:v>
                </c:pt>
                <c:pt idx="5">
                  <c:v>38.1</c:v>
                </c:pt>
                <c:pt idx="6">
                  <c:v>71</c:v>
                </c:pt>
                <c:pt idx="7">
                  <c:v>10.1</c:v>
                </c:pt>
                <c:pt idx="8">
                  <c:v>40.299999999999997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2A-404B-B740-3BB811967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066064"/>
        <c:axId val="1791060080"/>
      </c:barChart>
      <c:catAx>
        <c:axId val="179106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1060080"/>
        <c:crosses val="autoZero"/>
        <c:auto val="1"/>
        <c:lblAlgn val="ctr"/>
        <c:lblOffset val="100"/>
        <c:noMultiLvlLbl val="0"/>
      </c:catAx>
      <c:valAx>
        <c:axId val="179106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9106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0.18216</cdr:x>
      <cdr:y>0.89664</cdr:y>
    </cdr:from>
    <cdr:to>
      <cdr:x>0.2004</cdr:x>
      <cdr:y>0.91476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10030" y="5351405"/>
          <a:ext cx="201296" cy="108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0.27784</cdr:x>
      <cdr:y>0.89664</cdr:y>
    </cdr:from>
    <cdr:to>
      <cdr:x>0.29608</cdr:x>
      <cdr:y>0.91476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065849" y="5351405"/>
          <a:ext cx="201296" cy="108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2358C-5325-4B42-948B-96455BF5790E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2ACC6-C51A-445A-9AD0-B733744C4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9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ACC6-C51A-445A-9AD0-B733744C4E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3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8F6623-B0FF-4F18-B35B-967BF48A983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121920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96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5125" y="1223963"/>
            <a:ext cx="5903913" cy="3321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260BC1-5D0D-434F-AB37-17A7D02CA07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03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0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6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2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6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73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86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02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97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312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1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8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96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62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2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34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27412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BDB27A-89AF-4080-9545-F18FF9C7D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459" tIns="16729" rIns="33459" bIns="16729" rtlCol="0" anchor="ctr"/>
          <a:lstStyle/>
          <a:p>
            <a:pPr algn="ctr"/>
            <a:endParaRPr lang="ru-RU" sz="90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460" y="6166326"/>
            <a:ext cx="2743200" cy="365125"/>
          </a:xfrm>
          <a:prstGeom prst="rect">
            <a:avLst/>
          </a:prstGeom>
        </p:spPr>
        <p:txBody>
          <a:bodyPr vert="horz" lIns="83988" tIns="41994" rIns="83988" bIns="41994" rtlCol="0" anchor="ctr"/>
          <a:lstStyle>
            <a:lvl1pPr algn="r">
              <a:defRPr sz="4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B6084-AB64-4FD6-9B56-B584A5C55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50" y="183279"/>
            <a:ext cx="1728623" cy="69410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637C63-5831-4181-A0BE-209ACAFA8D0A}"/>
              </a:ext>
            </a:extLst>
          </p:cNvPr>
          <p:cNvCxnSpPr/>
          <p:nvPr userDrawn="1"/>
        </p:nvCxnSpPr>
        <p:spPr>
          <a:xfrm>
            <a:off x="0" y="1031591"/>
            <a:ext cx="12192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706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0B8D-A9A7-4935-AF02-3120B3119369}" type="datetime1">
              <a:rPr lang="en-US"/>
              <a:pPr>
                <a:defRPr/>
              </a:pPr>
              <a:t>9/28/2020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E0C8-C56A-41C3-BE8A-25F8B1695165}" type="slidenum">
              <a:rPr lang="ru-RU"/>
              <a:pPr>
                <a:defRPr/>
              </a:pPr>
              <a:t>‹#›</a:t>
            </a:fld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74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6C427-6DB4-4649-9B38-0B8CFA991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8801E3-FB61-4FAF-89D0-D605EB06D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DAFF0-DBB9-4DD4-AEBE-7BCA9BED7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6A991-EB29-4DAB-8974-C0ACECE7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92694-FCF5-4184-9791-5F296F62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0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7ECDD-5E76-4326-BB3A-B53723AD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78145-4CCB-4C28-957A-4E3AC3F2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C6AB8-993A-4B78-8C2E-04CEB4F0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35D74E-6613-4BD9-8AE3-C4E594F4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57565-8A28-4592-9AC4-C7E27CF4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69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CF4BD-0785-460D-AD61-44A0C58E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EC56A-85E5-4239-AB7D-356CB6CF3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A6447-B680-4608-883A-E27D3415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FDF92-69DC-4521-901E-43B31AC3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89ED9-F874-4757-8753-8C4A4276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58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ACCB4-8A72-4563-8E6E-A0A7E0447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A2A37F-2F36-4AE4-A16F-15ECAE9AD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AC3120-11FD-4A52-A243-92BC8A7F7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891674-EAE6-4992-ADFB-C53B161A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09408B-9BE6-42BC-B091-7C9429DD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96002D-CD03-4278-9A3D-6B014B7F2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9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8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D7E2B-B733-4BD0-A179-B392E5A1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8D1134-6145-4E04-9DA1-B35C158B4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45F5D-8028-4965-B522-607A1844E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431AF3-D028-4EF8-AD58-3FDE70FD1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25E1A8-51D3-4D86-9AFA-17FA97377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47DDC3-DF17-442D-8151-8599943B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43EFE39-98A2-4EB7-BE94-0FAAE6C5D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975EB9-841B-4DD1-A11F-94381817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92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3B2EF-C141-4764-90FD-24D4294F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EDBABF-9B2A-4A6B-B6FC-1FA0F29ED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E0A459-2253-4819-B818-D7706ACD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C5DAB6-3B2C-4D14-88D2-C7C9CAD2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5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267099-0244-4465-BB35-E643CE459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82BCE4-9207-4866-8694-91655919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8A9DB2-53F7-4497-8425-ABC6421B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15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C43B8-EE3C-4135-8649-E50E5DC6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EA0106-2635-4AEA-BD0F-70ABC3C1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E14868-5F48-4D3A-98C6-180C4C2F3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9D627-D17A-49F7-B12A-EBCCB10DC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333D2-25BA-4819-BBD1-34DA8416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509B28-9242-4468-830B-A81D7129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65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43E56-8DC3-4B92-BC86-D68BCA5A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2603E1-3C92-4909-A6B0-E8267F4A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8D274B-8E29-4B8D-A3A4-A43D433D6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2803BD-0C07-47FC-BE8D-1FBCBAE92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AF576A-1246-45DC-A279-5015CA1B0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D763C1-7E35-40B7-ACB9-FBC14A27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3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76F2D-4E01-4FB9-AA79-EEA1AA0B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14F2ED-D8A2-4D61-AF69-F662EC7B6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8B4E6B-BDB4-4CC7-904E-FF0AB0CEE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214B53-60F0-4BA1-9B50-345E12D3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8C59BE-8496-4AA6-B379-09CF8881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19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DFED22-6BF1-4150-AD7C-135606D882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C82EDA-AEE6-4FFB-A06D-99C0341B6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7EE295-18A7-4720-95CC-EF55542C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6A721-36B9-4B31-BE5D-B1A1D5C3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F6ACAB-7DBB-4AA3-B3C5-1AF884E1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87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93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64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5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427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17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24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9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42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53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577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8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4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3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3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6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4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7D6F-9907-4689-8D5C-CDBDD811AFA1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759D3-0788-47CF-9829-C28E64B43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6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21A2C-DF10-4DE4-BAAA-712DE0662084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11ABE-20E4-4E73-9D04-29879BE7C3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3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94A36-A7A8-4F3C-82F8-B278328E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11092-5B4B-470D-B581-A14F66984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1907C-A1DC-4ACC-85B9-B553D1DD3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B16D-D593-45E0-A0F4-C29DBD33DE40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F0C95B-E36C-4D79-8E4D-9DB127426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98E193-3090-4617-939D-64300C58B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2A0F-58F7-4295-85AB-35C95182B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1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1792-23D3-4896-8776-81D2BEF2B0CF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F71F2-4349-4B84-B07B-A811851933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8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1752" y="-19835"/>
            <a:ext cx="9144000" cy="1512168"/>
          </a:xfrm>
        </p:spPr>
        <p:txBody>
          <a:bodyPr>
            <a:norm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НАУК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Дальневосточное отделение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Тихоокеанский институт географии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0120" y="1844824"/>
            <a:ext cx="10835640" cy="4586064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академик РАН, Бакланов П.Я</a:t>
            </a:r>
            <a:r>
              <a:rPr lang="ru-RU" sz="2800" dirty="0" smtClean="0"/>
              <a:t>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 долгосрочного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Сахалинской области в рамках Национальной программы  Дальнего Востока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Южно-Сахалинск,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28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151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Нами выполнено природно-ресурсное районирование Дальневосточного макрорегиона </a:t>
            </a:r>
            <a:br>
              <a:rPr lang="ru-RU" sz="3200" dirty="0"/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(Бакланов П.Я., Романов М.Т, Ткаченко, 2020).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 основе анализа дифференциации географического, в </a:t>
            </a:r>
            <a:r>
              <a:rPr lang="ru-RU" dirty="0" err="1"/>
              <a:t>т.ч</a:t>
            </a:r>
            <a:r>
              <a:rPr lang="ru-RU" dirty="0"/>
              <a:t>. природно-ресурсного пространства российского Дальнего Востока, а также обобщенных оценок пространственных </a:t>
            </a:r>
            <a:r>
              <a:rPr lang="ru-RU" dirty="0" err="1"/>
              <a:t>межресурсных</a:t>
            </a:r>
            <a:r>
              <a:rPr lang="ru-RU" dirty="0"/>
              <a:t> сопряжений нами был получен первый вариант природно-ресурсного районирования Дальневосточного макрорегиона России (</a:t>
            </a:r>
            <a:r>
              <a:rPr lang="ru-RU" dirty="0" err="1"/>
              <a:t>карто</a:t>
            </a:r>
            <a:r>
              <a:rPr lang="ru-RU" dirty="0"/>
              <a:t>-схема).  Выделен 41 природно-ресурсный район. При районировании охватывались основные группы как наземных, площадных ресурсов (лесных, земельных и водных), так и ископаемых минеральных.  Последние в первую очередь предопределяют экономическое развитие территорий и их природно-хозяйственную специализацию, тем не менее их освоение практически всегда связано с качественно-количественными изменениями поверхностных ресурсов.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66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98" y="313738"/>
            <a:ext cx="4984796" cy="64314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376945" y="282674"/>
            <a:ext cx="5390985" cy="639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Природно-ресурсное районирование Дальневосточного макрорегиона России. (Масштаб 1: 20 000 000). (Бакланов П.Я., Романов М.Т, Ткаченко, 2020).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Природные ресурсы: 1 – земельные ресурсы; 2 – лесные ресурсы; 3 – водные ресурсы; 4 – благородные металлы и алмазы; 5 – цветные металлы; 6 – неметаллические полезные ископаемые; 7 – топливно-энергетические. Наличие ресурсов: 8 – отсутствуют; 9 - незначительные, 10 – значительные. Границы; 11 – природно-ресурсных районов; 12 – субъектов РФ; 13 – государственная.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Природно-ресурсные районы Дальневосточного макрорегиона:</a:t>
            </a:r>
          </a:p>
          <a:p>
            <a:pPr marR="178435" algn="just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Анабарский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2 -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-Ленский, 3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-Янский, 4 -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Усть-Индигирский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5 -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Усть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-Колымский, 6 – Западно-Чукотский, 7 – Северо-Чукотский, 8 - Восточно-Чукотский, 9 – Анадырский, 10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Оленекский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11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Среднеленский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12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Оймяконский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13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Верхнеколымский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14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Шелиховский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15 – Восточно-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Беринговский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16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Верхневилюйский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17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Мирнинский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18 – Центрально-Якутский. 19 – Северо-Хабаровский, 20 - Северо-Охотский, 21 – Северо-Западный Камчатский, 22 – Восточно-Камчатский, 23 - Юго-Западный Камчатский, 24 - Южно-Якутский, 25 - Западно-Хабаровский, 26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Шантарский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27 – Северо-Амурский, 28 - Амурский, 29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Нижнеамурский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30 – Северо-Сахалинский. 31 – Южно-Сахалинский, 32 – Биробиджанский, 33 – Сихотэ-Алинский, 34 – Восточно-Приморский, 35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Приханкайский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36 – Южно-Приморский, 37 – Северо-Прибайкальский, 38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Витимский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39 – Юго-Восточный Прибайкальский, 40 –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Шилкинско-Аргунский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41 - Курильский.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89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102" y="85556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Выделенные районы, содержащие </a:t>
            </a:r>
            <a:r>
              <a:rPr lang="ru-RU" dirty="0">
                <a:solidFill>
                  <a:srgbClr val="FF0000"/>
                </a:solidFill>
              </a:rPr>
              <a:t>территориальные природно-ресурсные сочетания различных ресурсов, являются наиболее полным объектом комплексных оценок</a:t>
            </a:r>
            <a:r>
              <a:rPr lang="ru-RU" dirty="0"/>
              <a:t>, в том числе - фактических и прогнозных изменений, динамики. </a:t>
            </a:r>
          </a:p>
          <a:p>
            <a:r>
              <a:rPr lang="ru-RU" dirty="0">
                <a:solidFill>
                  <a:srgbClr val="FF0000"/>
                </a:solidFill>
              </a:rPr>
              <a:t>Подобные оценки особенно важны для долгосрочных программ </a:t>
            </a:r>
            <a:r>
              <a:rPr lang="ru-RU" dirty="0"/>
              <a:t>регионального развития </a:t>
            </a:r>
            <a:r>
              <a:rPr lang="ru-RU" dirty="0" err="1"/>
              <a:t>ресурсонасыщенных</a:t>
            </a:r>
            <a:r>
              <a:rPr lang="ru-RU" dirty="0"/>
              <a:t> регионов, где природно-ресурсные факторы являются важнейшими.</a:t>
            </a:r>
          </a:p>
          <a:p>
            <a:r>
              <a:rPr lang="ru-RU" dirty="0"/>
              <a:t>Все это позволит с одной стороны – получить более полные оценки природно-ресурсного потенциала районов, а с другой – б</a:t>
            </a:r>
            <a:r>
              <a:rPr lang="ru-RU" dirty="0">
                <a:solidFill>
                  <a:srgbClr val="FF0000"/>
                </a:solidFill>
              </a:rPr>
              <a:t>олее содержательно оценивать варианты природопользования и регионального пространственного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84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838200"/>
            <a:ext cx="10515600" cy="48691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Нами выполнялись различные исследования и оценки демографического потенциала Дальневосточного макрорегиона и его динамики, как в целом, так и по отдельным субъектам.</a:t>
            </a:r>
            <a:br>
              <a:rPr lang="ru-RU" dirty="0" smtClean="0"/>
            </a:br>
            <a:r>
              <a:rPr lang="ru-RU" dirty="0" smtClean="0"/>
              <a:t>Основные характеристики приведены в следующем слайде.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21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ADC3EDF-17C0-41EB-84A4-6A97B1287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3783"/>
              </p:ext>
            </p:extLst>
          </p:nvPr>
        </p:nvGraphicFramePr>
        <p:xfrm>
          <a:off x="312420" y="1154431"/>
          <a:ext cx="11349990" cy="53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26EF2-4779-4617-A60C-D14B99DDB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810" y="241619"/>
            <a:ext cx="10744200" cy="707071"/>
          </a:xfrm>
        </p:spPr>
        <p:txBody>
          <a:bodyPr>
            <a:normAutofit/>
          </a:bodyPr>
          <a:lstStyle/>
          <a:p>
            <a:r>
              <a:rPr lang="ru-RU" sz="2800" b="1" dirty="0"/>
              <a:t>Динамика населения регионов Дальнего Востока в 1926-2020 гг.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D0683-745C-4C19-B9D5-62D857198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" y="1154430"/>
            <a:ext cx="11494770" cy="5326380"/>
          </a:xfrm>
        </p:spPr>
        <p:txBody>
          <a:bodyPr>
            <a:normAutofit/>
          </a:bodyPr>
          <a:lstStyle/>
          <a:p>
            <a:r>
              <a:rPr lang="ru-RU" sz="2640" dirty="0" smtClean="0"/>
              <a:t>Графиками показана динамика численности населения по субъектам ДВФО</a:t>
            </a:r>
            <a:endParaRPr lang="ru-RU" sz="2640" dirty="0"/>
          </a:p>
        </p:txBody>
      </p:sp>
    </p:spTree>
    <p:extLst>
      <p:ext uri="{BB962C8B-B14F-4D97-AF65-F5344CB8AC3E}">
        <p14:creationId xmlns:p14="http://schemas.microsoft.com/office/powerpoint/2010/main" val="353529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298FA-6069-4956-B4A1-FBD60ED9A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310" y="320041"/>
            <a:ext cx="9330690" cy="914399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Демографический потенциал </a:t>
            </a:r>
            <a:b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latin typeface="Arial" panose="020B0604020202020204" pitchFamily="34" charset="0"/>
                <a:cs typeface="Arial" panose="020B0604020202020204" pitchFamily="34" charset="0"/>
              </a:rPr>
              <a:t>Дальнего Востока как фактор его развития</a:t>
            </a:r>
            <a:r>
              <a:rPr lang="ru-RU" dirty="0"/>
              <a:t/>
            </a:r>
            <a:br>
              <a:rPr lang="ru-RU" dirty="0"/>
            </a:br>
            <a:endParaRPr lang="ru-RU" sz="1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C28BC1-D5E1-4219-9DFC-E6A25493D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234440"/>
            <a:ext cx="11304270" cy="5417820"/>
          </a:xfrm>
          <a:noFill/>
        </p:spPr>
        <p:txBody>
          <a:bodyPr>
            <a:normAutofit lnSpcReduction="10000"/>
          </a:bodyPr>
          <a:lstStyle/>
          <a:p>
            <a:r>
              <a:rPr lang="ru-RU" b="1" dirty="0">
                <a:effectLst>
                  <a:glow>
                    <a:schemeClr val="bg1"/>
                  </a:glow>
                </a:effectLst>
              </a:rPr>
              <a:t>Демографический потенциал является одним из основных факторов развития </a:t>
            </a:r>
            <a:r>
              <a:rPr lang="ru-RU" b="1" dirty="0" smtClean="0">
                <a:effectLst>
                  <a:glow>
                    <a:schemeClr val="bg1"/>
                  </a:glow>
                </a:effectLst>
              </a:rPr>
              <a:t>Дальневосточного макрорегиона. </a:t>
            </a:r>
            <a:r>
              <a:rPr lang="ru-RU" b="1" dirty="0">
                <a:effectLst>
                  <a:glow>
                    <a:schemeClr val="bg1"/>
                  </a:glow>
                </a:effectLst>
              </a:rPr>
              <a:t>В течение практически всего </a:t>
            </a:r>
            <a:r>
              <a:rPr lang="en-US" b="1" dirty="0">
                <a:effectLst>
                  <a:glow>
                    <a:schemeClr val="bg1"/>
                  </a:glow>
                </a:effectLst>
              </a:rPr>
              <a:t>XX </a:t>
            </a:r>
            <a:r>
              <a:rPr lang="ru-RU" b="1" dirty="0">
                <a:effectLst>
                  <a:glow>
                    <a:schemeClr val="bg1"/>
                  </a:glow>
                </a:effectLst>
              </a:rPr>
              <a:t>столетия, вплоть 1990-х годов, демографический потенциал регионов Дальнего </a:t>
            </a:r>
            <a:r>
              <a:rPr lang="ru-RU" b="1" dirty="0" smtClean="0">
                <a:effectLst>
                  <a:glow>
                    <a:schemeClr val="bg1"/>
                  </a:glow>
                </a:effectLst>
              </a:rPr>
              <a:t>Востока, стабильно прирастал</a:t>
            </a:r>
            <a:r>
              <a:rPr lang="ru-RU" b="1" dirty="0" smtClean="0"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</a:rPr>
              <a:t>. </a:t>
            </a:r>
            <a:r>
              <a:rPr lang="ru-RU" b="1" dirty="0"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</a:rPr>
              <a:t>Если в 1926 г. на всем Дальнем Востоке, включая Республику Бурятия и Забайкальский край, проживало лишь около 2,4 млн чел., то к 1990 г. это население возросло более чем в 4 раза и превысило 10,5 млн чел</a:t>
            </a:r>
            <a:r>
              <a:rPr lang="ru-RU" b="1" dirty="0">
                <a:effectLst>
                  <a:glow>
                    <a:schemeClr val="bg1"/>
                  </a:glow>
                </a:effectLst>
              </a:rPr>
              <a:t>. Это </a:t>
            </a:r>
            <a:r>
              <a:rPr lang="ru-RU" b="1" dirty="0" smtClean="0">
                <a:effectLst>
                  <a:glow>
                    <a:schemeClr val="bg1"/>
                  </a:glow>
                </a:effectLst>
              </a:rPr>
              <a:t>могло бы стать </a:t>
            </a:r>
            <a:r>
              <a:rPr lang="ru-RU" b="1" dirty="0">
                <a:effectLst>
                  <a:glow>
                    <a:schemeClr val="bg1"/>
                  </a:glow>
                </a:effectLst>
              </a:rPr>
              <a:t>важным условием ускоренного хозяйственного освоения этого обширного пространства (6,9429 млн км², или около 41 % территории РФ), его промышленного и аграрного развития. Однако в результате </a:t>
            </a:r>
            <a:r>
              <a:rPr lang="ru-RU" b="1" dirty="0" smtClean="0">
                <a:effectLst>
                  <a:glow>
                    <a:schemeClr val="bg1"/>
                  </a:glow>
                </a:effectLst>
              </a:rPr>
              <a:t>радикальных </a:t>
            </a:r>
            <a:r>
              <a:rPr lang="ru-RU" b="1" dirty="0">
                <a:effectLst>
                  <a:glow>
                    <a:schemeClr val="bg1"/>
                  </a:glow>
                </a:effectLst>
              </a:rPr>
              <a:t>политико-экономических преобразований в стране </a:t>
            </a:r>
            <a:r>
              <a:rPr lang="ru-RU" b="1" dirty="0" smtClean="0">
                <a:effectLst>
                  <a:glow>
                    <a:schemeClr val="bg1"/>
                  </a:glow>
                </a:effectLst>
              </a:rPr>
              <a:t>в </a:t>
            </a:r>
            <a:r>
              <a:rPr lang="ru-RU" b="1" dirty="0">
                <a:effectLst>
                  <a:glow>
                    <a:schemeClr val="bg1"/>
                  </a:glow>
                </a:effectLst>
              </a:rPr>
              <a:t>1990-е </a:t>
            </a:r>
            <a:r>
              <a:rPr lang="ru-RU" b="1" dirty="0" smtClean="0">
                <a:effectLst>
                  <a:glow>
                    <a:schemeClr val="bg1"/>
                  </a:glow>
                </a:effectLst>
              </a:rPr>
              <a:t>годы демографический </a:t>
            </a:r>
            <a:r>
              <a:rPr lang="ru-RU" b="1" dirty="0">
                <a:effectLst>
                  <a:glow>
                    <a:schemeClr val="bg1"/>
                  </a:glow>
                </a:effectLst>
              </a:rPr>
              <a:t>потенциал </a:t>
            </a:r>
            <a:r>
              <a:rPr lang="ru-RU" b="1" dirty="0" smtClean="0">
                <a:effectLst>
                  <a:glow>
                    <a:schemeClr val="bg1"/>
                  </a:glow>
                </a:effectLst>
              </a:rPr>
              <a:t>макрорегиона </a:t>
            </a:r>
            <a:r>
              <a:rPr lang="ru-RU" b="1" dirty="0">
                <a:effectLst>
                  <a:glow>
                    <a:schemeClr val="bg1"/>
                  </a:glow>
                </a:effectLst>
              </a:rPr>
              <a:t>стал быстро снижаться – за 30-летний период, т.е. </a:t>
            </a:r>
            <a:r>
              <a:rPr lang="ru-RU" b="1" dirty="0"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</a:rPr>
              <a:t>к началу 2020 г. – до 8,2 млн чел. </a:t>
            </a:r>
            <a:endParaRPr lang="ru-RU" b="1" dirty="0" smtClean="0">
              <a:solidFill>
                <a:srgbClr val="FF0000"/>
              </a:solidFill>
              <a:effectLst>
                <a:glow>
                  <a:schemeClr val="bg1"/>
                </a:glow>
              </a:effectLst>
            </a:endParaRPr>
          </a:p>
          <a:p>
            <a:r>
              <a:rPr lang="ru-RU" b="1" dirty="0" smtClean="0">
                <a:effectLst>
                  <a:glow>
                    <a:schemeClr val="bg1"/>
                  </a:glow>
                </a:effectLst>
              </a:rPr>
              <a:t>В настоящее время </a:t>
            </a:r>
            <a:r>
              <a:rPr lang="ru-RU" b="1" dirty="0">
                <a:effectLst>
                  <a:glow>
                    <a:schemeClr val="bg1"/>
                  </a:glow>
                </a:effectLst>
              </a:rPr>
              <a:t>низкий демографический потенциал Дальнего </a:t>
            </a:r>
            <a:r>
              <a:rPr lang="ru-RU" b="1" dirty="0" smtClean="0">
                <a:effectLst>
                  <a:glow>
                    <a:schemeClr val="bg1"/>
                  </a:glow>
                </a:effectLst>
              </a:rPr>
              <a:t>Востока с учетом малой вероятности его значительного прироста в перспективе, является </a:t>
            </a:r>
            <a:r>
              <a:rPr lang="ru-RU" b="1" dirty="0" smtClean="0"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</a:rPr>
              <a:t>стратегически </a:t>
            </a:r>
            <a:r>
              <a:rPr lang="ru-RU" b="1" dirty="0" err="1"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</a:rPr>
              <a:t>ваодним</a:t>
            </a:r>
            <a:r>
              <a:rPr lang="ru-RU" b="1" dirty="0"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</a:rPr>
              <a:t> из основных лимитирующим факторов комплексного развития этого </a:t>
            </a:r>
            <a:r>
              <a:rPr lang="ru-RU" b="1" dirty="0" err="1"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</a:rPr>
              <a:t>жного</a:t>
            </a:r>
            <a:r>
              <a:rPr lang="ru-RU" b="1" dirty="0"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glow>
                    <a:schemeClr val="bg1"/>
                  </a:glow>
                </a:effectLst>
              </a:rPr>
              <a:t>макрорегиона страны. </a:t>
            </a:r>
            <a:endParaRPr lang="ru-RU" dirty="0">
              <a:solidFill>
                <a:srgbClr val="FF0000"/>
              </a:solidFill>
              <a:effectLst>
                <a:glow>
                  <a:schemeClr val="bg1"/>
                </a:glo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19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Геополитические факторы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858500" cy="46301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долгосрочном развитии Дальневосточного макрорегиона большую роль играют и будут играть геополитические факторы: </a:t>
            </a:r>
          </a:p>
          <a:p>
            <a:pPr>
              <a:buFontTx/>
              <a:buChar char="-"/>
            </a:pPr>
            <a:r>
              <a:rPr lang="ru-RU" dirty="0" smtClean="0"/>
              <a:t>Геополитическое положение макрорегиона и его </a:t>
            </a:r>
            <a:r>
              <a:rPr lang="ru-RU" dirty="0" smtClean="0">
                <a:solidFill>
                  <a:srgbClr val="FF0000"/>
                </a:solidFill>
              </a:rPr>
              <a:t>выход к крупнейшим странам мира: КНР, США и Япония;</a:t>
            </a:r>
          </a:p>
          <a:p>
            <a:pPr>
              <a:buFontTx/>
              <a:buChar char="-"/>
            </a:pPr>
            <a:r>
              <a:rPr lang="ru-RU" dirty="0" err="1" smtClean="0">
                <a:solidFill>
                  <a:srgbClr val="FF0000"/>
                </a:solidFill>
              </a:rPr>
              <a:t>Трансграничность</a:t>
            </a:r>
            <a:r>
              <a:rPr lang="ru-RU" dirty="0" smtClean="0">
                <a:solidFill>
                  <a:srgbClr val="FF0000"/>
                </a:solidFill>
              </a:rPr>
              <a:t> значительной части макрорегиона в виде вхождения его территорий и акваторий в трансграничные бассейны </a:t>
            </a:r>
            <a:r>
              <a:rPr lang="ru-RU" dirty="0" smtClean="0"/>
              <a:t>морей: Чукотского, Берингова, Охотского и Японского, а также в трансграничный бассейн реки Амур и др.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Большие различия, контрасты политических систем стран-соседей.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5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6" y="983147"/>
            <a:ext cx="11596614" cy="5697053"/>
          </a:xfrm>
        </p:spPr>
      </p:pic>
      <p:sp>
        <p:nvSpPr>
          <p:cNvPr id="3" name="TextBox 2"/>
          <p:cNvSpPr txBox="1"/>
          <p:nvPr/>
        </p:nvSpPr>
        <p:spPr>
          <a:xfrm>
            <a:off x="1490134" y="177801"/>
            <a:ext cx="9643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черты геополитического положения России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0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16280"/>
            <a:ext cx="10515600" cy="5460683"/>
          </a:xfrm>
        </p:spPr>
        <p:txBody>
          <a:bodyPr/>
          <a:lstStyle/>
          <a:p>
            <a:r>
              <a:rPr lang="ru-RU" dirty="0" smtClean="0"/>
              <a:t>Уникальность геополитического положения Дальневосточного макрорегиона, </a:t>
            </a:r>
            <a:r>
              <a:rPr lang="ru-RU" dirty="0" err="1" smtClean="0"/>
              <a:t>трансграничность</a:t>
            </a:r>
            <a:r>
              <a:rPr lang="ru-RU" dirty="0" smtClean="0"/>
              <a:t> многие его территорий и акваторий </a:t>
            </a:r>
            <a:r>
              <a:rPr lang="ru-RU" dirty="0" smtClean="0">
                <a:solidFill>
                  <a:srgbClr val="FF0000"/>
                </a:solidFill>
              </a:rPr>
              <a:t>требуют развития и укрепления международного сотрудничества.</a:t>
            </a:r>
          </a:p>
          <a:p>
            <a:r>
              <a:rPr lang="ru-RU" dirty="0" smtClean="0"/>
              <a:t>Стабильное выполнение геополитических функций макрорегиона является важнейшим </a:t>
            </a:r>
            <a:r>
              <a:rPr lang="ru-RU" dirty="0" smtClean="0">
                <a:solidFill>
                  <a:srgbClr val="FF0000"/>
                </a:solidFill>
              </a:rPr>
              <a:t>фактором долгосрочного устойчивого развития России в целом.</a:t>
            </a:r>
          </a:p>
          <a:p>
            <a:r>
              <a:rPr lang="ru-RU" dirty="0" smtClean="0"/>
              <a:t>Реализация </a:t>
            </a:r>
            <a:r>
              <a:rPr lang="ru-RU" dirty="0"/>
              <a:t>геополитических функций </a:t>
            </a:r>
            <a:r>
              <a:rPr lang="ru-RU" dirty="0" smtClean="0"/>
              <a:t>и достижение геополитических целей развития макрорегиона должно подкрепляться </a:t>
            </a:r>
            <a:r>
              <a:rPr lang="ru-RU" dirty="0" smtClean="0">
                <a:solidFill>
                  <a:srgbClr val="FF0000"/>
                </a:solidFill>
              </a:rPr>
              <a:t>существенным и стабильным  федеральным финансированием.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3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>
            <a:extLst>
              <a:ext uri="{FF2B5EF4-FFF2-40B4-BE49-F238E27FC236}">
                <a16:creationId xmlns:a16="http://schemas.microsoft.com/office/drawing/2014/main" id="{7ED05107-8477-4995-BD86-ED7DCA570B48}"/>
              </a:ext>
            </a:extLst>
          </p:cNvPr>
          <p:cNvSpPr txBox="1">
            <a:spLocks/>
          </p:cNvSpPr>
          <p:nvPr/>
        </p:nvSpPr>
        <p:spPr>
          <a:xfrm>
            <a:off x="2711109" y="950899"/>
            <a:ext cx="5698279" cy="489340"/>
          </a:xfrm>
          <a:prstGeom prst="rect">
            <a:avLst/>
          </a:prstGeom>
        </p:spPr>
        <p:txBody>
          <a:bodyPr anchor="ctr"/>
          <a:lstStyle>
            <a:lvl1pPr algn="l" defTabSz="95496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2000" b="1" kern="1200" cap="all" spc="74" baseline="0">
                <a:solidFill>
                  <a:schemeClr val="tx1"/>
                </a:solidFill>
                <a:latin typeface="+mn-lt"/>
                <a:ea typeface="Segoe UI"/>
                <a:cs typeface="Segoe UI" pitchFamily="34" charset="0"/>
              </a:defRPr>
            </a:lvl1pPr>
            <a:lvl2pPr algn="ctr" defTabSz="95496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203864"/>
                </a:solidFill>
                <a:latin typeface="Arial Narrow" pitchFamily="34" charset="0"/>
                <a:ea typeface="Segoe UI"/>
                <a:cs typeface="Segoe UI"/>
              </a:defRPr>
            </a:lvl2pPr>
            <a:lvl3pPr algn="ctr" defTabSz="95496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203864"/>
                </a:solidFill>
                <a:latin typeface="Arial Narrow" pitchFamily="34" charset="0"/>
                <a:ea typeface="Segoe UI"/>
                <a:cs typeface="Segoe UI"/>
              </a:defRPr>
            </a:lvl3pPr>
            <a:lvl4pPr algn="ctr" defTabSz="95496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203864"/>
                </a:solidFill>
                <a:latin typeface="Arial Narrow" pitchFamily="34" charset="0"/>
                <a:ea typeface="Segoe UI"/>
                <a:cs typeface="Segoe UI"/>
              </a:defRPr>
            </a:lvl4pPr>
            <a:lvl5pPr algn="ctr" defTabSz="95496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203864"/>
                </a:solidFill>
                <a:latin typeface="Arial Narrow" pitchFamily="34" charset="0"/>
                <a:ea typeface="Segoe UI"/>
                <a:cs typeface="Segoe UI"/>
              </a:defRPr>
            </a:lvl5pPr>
            <a:lvl6pPr marL="342077" algn="ctr" defTabSz="9549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203864"/>
                </a:solidFill>
                <a:latin typeface="Arial Narrow" pitchFamily="34" charset="0"/>
                <a:ea typeface="Segoe UI"/>
                <a:cs typeface="Segoe UI"/>
              </a:defRPr>
            </a:lvl6pPr>
            <a:lvl7pPr marL="684154" algn="ctr" defTabSz="9549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203864"/>
                </a:solidFill>
                <a:latin typeface="Arial Narrow" pitchFamily="34" charset="0"/>
                <a:ea typeface="Segoe UI"/>
                <a:cs typeface="Segoe UI"/>
              </a:defRPr>
            </a:lvl7pPr>
            <a:lvl8pPr marL="1026231" algn="ctr" defTabSz="9549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203864"/>
                </a:solidFill>
                <a:latin typeface="Arial Narrow" pitchFamily="34" charset="0"/>
                <a:ea typeface="Segoe UI"/>
                <a:cs typeface="Segoe UI"/>
              </a:defRPr>
            </a:lvl8pPr>
            <a:lvl9pPr marL="1368308" algn="ctr" defTabSz="95496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203864"/>
                </a:solidFill>
                <a:latin typeface="Arial Narrow" pitchFamily="34" charset="0"/>
                <a:ea typeface="Segoe UI"/>
                <a:cs typeface="Segoe UI"/>
              </a:defRPr>
            </a:lvl9pPr>
          </a:lstStyle>
          <a:p>
            <a:pPr marL="0" marR="0" lvl="0" indent="0" algn="l" defTabSz="71620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5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обеспечить опережающее развитие в сравнении с КОНКУРЕНТАМИ ИЗ АТР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2B2E1F3-F759-4C32-AC31-A11FA8C589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t="29807" r="12185" b="29191"/>
          <a:stretch/>
        </p:blipFill>
        <p:spPr>
          <a:xfrm>
            <a:off x="8726351" y="943450"/>
            <a:ext cx="846007" cy="459000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48156E2-7589-45CD-B835-A4687364E8EA}"/>
              </a:ext>
            </a:extLst>
          </p:cNvPr>
          <p:cNvSpPr/>
          <p:nvPr/>
        </p:nvSpPr>
        <p:spPr>
          <a:xfrm>
            <a:off x="3849353" y="2080723"/>
            <a:ext cx="1047808" cy="2466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101">
            <a:extLst>
              <a:ext uri="{FF2B5EF4-FFF2-40B4-BE49-F238E27FC236}">
                <a16:creationId xmlns:a16="http://schemas.microsoft.com/office/drawing/2014/main" id="{3E29AA1D-ACA9-402A-82F5-C5EBC3F092D2}"/>
              </a:ext>
            </a:extLst>
          </p:cNvPr>
          <p:cNvSpPr/>
          <p:nvPr/>
        </p:nvSpPr>
        <p:spPr>
          <a:xfrm>
            <a:off x="7225050" y="1787279"/>
            <a:ext cx="2024959" cy="209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4">
            <a:extLst>
              <a:ext uri="{FF2B5EF4-FFF2-40B4-BE49-F238E27FC236}">
                <a16:creationId xmlns:a16="http://schemas.microsoft.com/office/drawing/2014/main" id="{E08FFB8E-AB82-4AF9-98B5-F0648599C91B}"/>
              </a:ext>
            </a:extLst>
          </p:cNvPr>
          <p:cNvSpPr/>
          <p:nvPr/>
        </p:nvSpPr>
        <p:spPr>
          <a:xfrm>
            <a:off x="2648522" y="1908770"/>
            <a:ext cx="7001909" cy="374776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2" name="Диаграмма 51">
            <a:extLst>
              <a:ext uri="{FF2B5EF4-FFF2-40B4-BE49-F238E27FC236}">
                <a16:creationId xmlns:a16="http://schemas.microsoft.com/office/drawing/2014/main" id="{4BD50582-FC82-42FA-AA00-A08E307E0D52}"/>
              </a:ext>
            </a:extLst>
          </p:cNvPr>
          <p:cNvGraphicFramePr/>
          <p:nvPr>
            <p:extLst/>
          </p:nvPr>
        </p:nvGraphicFramePr>
        <p:xfrm>
          <a:off x="2196436" y="1541733"/>
          <a:ext cx="3646031" cy="345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127FC058-4CE8-497D-8D8D-7C76BFDBAEF6}"/>
              </a:ext>
            </a:extLst>
          </p:cNvPr>
          <p:cNvSpPr txBox="1"/>
          <p:nvPr/>
        </p:nvSpPr>
        <p:spPr>
          <a:xfrm>
            <a:off x="4008806" y="4572889"/>
            <a:ext cx="720821" cy="232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683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Новые проекты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83C963-F688-4086-B81A-07A2FBDDD0CB}"/>
              </a:ext>
            </a:extLst>
          </p:cNvPr>
          <p:cNvSpPr txBox="1"/>
          <p:nvPr/>
        </p:nvSpPr>
        <p:spPr>
          <a:xfrm>
            <a:off x="4905795" y="4572889"/>
            <a:ext cx="1167668" cy="232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683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Инфраструктурные проекты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42B434-CECB-498B-9E96-700ED6070249}"/>
              </a:ext>
            </a:extLst>
          </p:cNvPr>
          <p:cNvSpPr txBox="1"/>
          <p:nvPr/>
        </p:nvSpPr>
        <p:spPr>
          <a:xfrm>
            <a:off x="3040154" y="4572889"/>
            <a:ext cx="607147" cy="232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683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Цель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DA664D0D-B4CB-4CD5-A68B-C8D00DA9A8E1}"/>
              </a:ext>
            </a:extLst>
          </p:cNvPr>
          <p:cNvSpPr/>
          <p:nvPr/>
        </p:nvSpPr>
        <p:spPr>
          <a:xfrm>
            <a:off x="5083512" y="2219749"/>
            <a:ext cx="2971800" cy="3064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3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5E6C67-1377-4F57-8714-7F8311C1756D}"/>
              </a:ext>
            </a:extLst>
          </p:cNvPr>
          <p:cNvSpPr txBox="1"/>
          <p:nvPr/>
        </p:nvSpPr>
        <p:spPr>
          <a:xfrm>
            <a:off x="7787387" y="2131452"/>
            <a:ext cx="17243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3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Вклад отрасли в рост ВРП, % 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0507C605-3CBE-42A1-ABAC-6BBEABB4DAA8}"/>
              </a:ext>
            </a:extLst>
          </p:cNvPr>
          <p:cNvCxnSpPr>
            <a:cxnSpLocks/>
          </p:cNvCxnSpPr>
          <p:nvPr/>
        </p:nvCxnSpPr>
        <p:spPr>
          <a:xfrm>
            <a:off x="7787385" y="2334308"/>
            <a:ext cx="16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541AE15-8E4E-4FEF-BD8A-7E5FFE0F0469}"/>
              </a:ext>
            </a:extLst>
          </p:cNvPr>
          <p:cNvSpPr txBox="1"/>
          <p:nvPr/>
        </p:nvSpPr>
        <p:spPr>
          <a:xfrm>
            <a:off x="6149608" y="2131452"/>
            <a:ext cx="184374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32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Объем инвестиций, млрд. руб.</a:t>
            </a:r>
          </a:p>
        </p:txBody>
      </p: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52E9F805-02D3-4A07-8A3C-C70172DB95A1}"/>
              </a:ext>
            </a:extLst>
          </p:cNvPr>
          <p:cNvCxnSpPr>
            <a:cxnSpLocks/>
          </p:cNvCxnSpPr>
          <p:nvPr/>
        </p:nvCxnSpPr>
        <p:spPr>
          <a:xfrm>
            <a:off x="6234216" y="2339200"/>
            <a:ext cx="137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D0DE498A-D184-4CC9-BB5B-1F744895C7CA}"/>
              </a:ext>
            </a:extLst>
          </p:cNvPr>
          <p:cNvCxnSpPr>
            <a:cxnSpLocks/>
          </p:cNvCxnSpPr>
          <p:nvPr/>
        </p:nvCxnSpPr>
        <p:spPr>
          <a:xfrm flipV="1">
            <a:off x="5511735" y="5593497"/>
            <a:ext cx="4023000" cy="0"/>
          </a:xfrm>
          <a:prstGeom prst="line">
            <a:avLst/>
          </a:prstGeom>
          <a:ln w="28575">
            <a:solidFill>
              <a:srgbClr val="8F1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AB0BCDB3-40E6-483C-86F3-AEDFE0214F32}"/>
              </a:ext>
            </a:extLst>
          </p:cNvPr>
          <p:cNvCxnSpPr>
            <a:cxnSpLocks/>
          </p:cNvCxnSpPr>
          <p:nvPr/>
        </p:nvCxnSpPr>
        <p:spPr>
          <a:xfrm>
            <a:off x="5791902" y="2055387"/>
            <a:ext cx="3780000" cy="0"/>
          </a:xfrm>
          <a:prstGeom prst="line">
            <a:avLst/>
          </a:prstGeom>
          <a:ln w="28575">
            <a:solidFill>
              <a:srgbClr val="8F1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0133FA04-322C-46CB-BD8D-EAEC1F3E85F6}"/>
              </a:ext>
            </a:extLst>
          </p:cNvPr>
          <p:cNvCxnSpPr>
            <a:cxnSpLocks/>
          </p:cNvCxnSpPr>
          <p:nvPr/>
        </p:nvCxnSpPr>
        <p:spPr>
          <a:xfrm>
            <a:off x="4820619" y="3450855"/>
            <a:ext cx="699477" cy="2142643"/>
          </a:xfrm>
          <a:prstGeom prst="line">
            <a:avLst/>
          </a:prstGeom>
          <a:ln w="28575">
            <a:solidFill>
              <a:srgbClr val="901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93C68D7B-F884-4773-99BC-ABA83ECFD916}"/>
              </a:ext>
            </a:extLst>
          </p:cNvPr>
          <p:cNvCxnSpPr>
            <a:cxnSpLocks/>
          </p:cNvCxnSpPr>
          <p:nvPr/>
        </p:nvCxnSpPr>
        <p:spPr>
          <a:xfrm flipV="1">
            <a:off x="4820619" y="2055388"/>
            <a:ext cx="971284" cy="373847"/>
          </a:xfrm>
          <a:prstGeom prst="line">
            <a:avLst/>
          </a:prstGeom>
          <a:ln w="28575">
            <a:solidFill>
              <a:srgbClr val="901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Диаграмма 70">
            <a:extLst>
              <a:ext uri="{FF2B5EF4-FFF2-40B4-BE49-F238E27FC236}">
                <a16:creationId xmlns:a16="http://schemas.microsoft.com/office/drawing/2014/main" id="{90A61F8F-4151-4AEA-87BF-6EF1734B1B08}"/>
              </a:ext>
            </a:extLst>
          </p:cNvPr>
          <p:cNvGraphicFramePr/>
          <p:nvPr>
            <p:extLst/>
          </p:nvPr>
        </p:nvGraphicFramePr>
        <p:xfrm>
          <a:off x="4330085" y="2492269"/>
          <a:ext cx="3249971" cy="276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2" name="Диаграмма 70">
            <a:extLst>
              <a:ext uri="{FF2B5EF4-FFF2-40B4-BE49-F238E27FC236}">
                <a16:creationId xmlns:a16="http://schemas.microsoft.com/office/drawing/2014/main" id="{0D013619-7EA2-4428-8ADC-90060A4368F4}"/>
              </a:ext>
            </a:extLst>
          </p:cNvPr>
          <p:cNvGraphicFramePr/>
          <p:nvPr>
            <p:extLst/>
          </p:nvPr>
        </p:nvGraphicFramePr>
        <p:xfrm>
          <a:off x="7803868" y="2492269"/>
          <a:ext cx="1407058" cy="276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3" name="Таблица 72">
            <a:extLst>
              <a:ext uri="{FF2B5EF4-FFF2-40B4-BE49-F238E27FC236}">
                <a16:creationId xmlns:a16="http://schemas.microsoft.com/office/drawing/2014/main" id="{EC42D1E8-7F29-47F9-9D3E-6964AE00A0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91903" y="5338376"/>
          <a:ext cx="3692246" cy="194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494">
                  <a:extLst>
                    <a:ext uri="{9D8B030D-6E8A-4147-A177-3AD203B41FA5}">
                      <a16:colId xmlns:a16="http://schemas.microsoft.com/office/drawing/2014/main" val="152319232"/>
                    </a:ext>
                  </a:extLst>
                </a:gridCol>
                <a:gridCol w="1617452">
                  <a:extLst>
                    <a:ext uri="{9D8B030D-6E8A-4147-A177-3AD203B41FA5}">
                      <a16:colId xmlns:a16="http://schemas.microsoft.com/office/drawing/2014/main" val="1129409627"/>
                    </a:ext>
                  </a:extLst>
                </a:gridCol>
                <a:gridCol w="1573300">
                  <a:extLst>
                    <a:ext uri="{9D8B030D-6E8A-4147-A177-3AD203B41FA5}">
                      <a16:colId xmlns:a16="http://schemas.microsoft.com/office/drawing/2014/main" val="503338469"/>
                    </a:ext>
                  </a:extLst>
                </a:gridCol>
              </a:tblGrid>
              <a:tr h="194310">
                <a:tc>
                  <a:txBody>
                    <a:bodyPr/>
                    <a:lstStyle/>
                    <a:p>
                      <a:pPr algn="l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1B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5 700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1B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1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133249"/>
                  </a:ext>
                </a:extLst>
              </a:tr>
            </a:tbl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41C1590-2DDF-44DD-8BC2-473D51FB1AE9}"/>
              </a:ext>
            </a:extLst>
          </p:cNvPr>
          <p:cNvCxnSpPr>
            <a:cxnSpLocks/>
          </p:cNvCxnSpPr>
          <p:nvPr/>
        </p:nvCxnSpPr>
        <p:spPr>
          <a:xfrm flipV="1">
            <a:off x="9532204" y="2055387"/>
            <a:ext cx="33228" cy="3537000"/>
          </a:xfrm>
          <a:prstGeom prst="line">
            <a:avLst/>
          </a:prstGeom>
          <a:ln w="28575">
            <a:solidFill>
              <a:srgbClr val="8F1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417FD48F-5132-4F30-A938-0ACC23CE1227}"/>
              </a:ext>
            </a:extLst>
          </p:cNvPr>
          <p:cNvSpPr txBox="1">
            <a:spLocks/>
          </p:cNvSpPr>
          <p:nvPr/>
        </p:nvSpPr>
        <p:spPr>
          <a:xfrm>
            <a:off x="1664284" y="950900"/>
            <a:ext cx="8762935" cy="773087"/>
          </a:xfrm>
          <a:prstGeom prst="rect">
            <a:avLst/>
          </a:prstGeom>
          <a:solidFill>
            <a:schemeClr val="bg1"/>
          </a:solidFill>
        </p:spPr>
        <p:txBody>
          <a:bodyPr vert="horz" lIns="40673" tIns="20336" rIns="40673" bIns="20336" rtlCol="0" anchor="ctr">
            <a:normAutofit/>
          </a:bodyPr>
          <a:lstStyle>
            <a:lvl1pPr algn="l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8019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КАК ОБЕСПЕЧИТЬ УСКОРЕНИЕ ЭКОНОМИЧЕСКОГО РОСТА ДО 6% В ГОД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4E9C2F-A40E-450B-9AC6-BBAD7B69332C}"/>
              </a:ext>
            </a:extLst>
          </p:cNvPr>
          <p:cNvSpPr txBox="1"/>
          <p:nvPr/>
        </p:nvSpPr>
        <p:spPr>
          <a:xfrm>
            <a:off x="9975752" y="827980"/>
            <a:ext cx="760285" cy="24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Слайд 17</a:t>
            </a:r>
          </a:p>
        </p:txBody>
      </p:sp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894" y="57360"/>
            <a:ext cx="1780168" cy="8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9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В настоящее время по поручению Президента РФ В.В. Путина </a:t>
            </a:r>
            <a:r>
              <a:rPr lang="ru-RU" dirty="0" smtClean="0"/>
              <a:t>заканчивается </a:t>
            </a:r>
            <a:r>
              <a:rPr lang="ru-RU" dirty="0"/>
              <a:t>разработка национальной Программы социально-экономического развития Дальневосточного макрорегиона, включая и Забайкалье. Эта огромная территория включает 11 субъектов РФ. На севере и востоке к ней прилегает почти такая же по площади 200-мильная морская исключительная зона РФ и восточная часть арктического шельфа с разнообразными природными ресурсами. </a:t>
            </a:r>
          </a:p>
          <a:p>
            <a:pPr marL="0" indent="0" algn="ctr">
              <a:buNone/>
            </a:pPr>
            <a:r>
              <a:rPr lang="ru-RU" dirty="0"/>
              <a:t>Представляется, что наиболее полным объектом Программы должен быть весь территориально-</a:t>
            </a:r>
            <a:r>
              <a:rPr lang="ru-RU" dirty="0" err="1"/>
              <a:t>акваториальный</a:t>
            </a:r>
            <a:r>
              <a:rPr lang="ru-RU" dirty="0"/>
              <a:t> макрорегион – ДВФО с прилегающей морской 200-мильной зоной и восточной частью арктического шельфа со всем природно-ресурсным потенциалом. Восточную часть этого макрорегиона в последнее время мы часто называем Тихоокеанской Россией.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05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ees free icon"/>
          <p:cNvSpPr>
            <a:spLocks noChangeAspect="1" noChangeArrowheads="1"/>
          </p:cNvSpPr>
          <p:nvPr/>
        </p:nvSpPr>
        <p:spPr bwMode="auto">
          <a:xfrm>
            <a:off x="249793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2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4" descr="Trees free icon"/>
          <p:cNvSpPr>
            <a:spLocks noChangeAspect="1" noChangeArrowheads="1"/>
          </p:cNvSpPr>
          <p:nvPr/>
        </p:nvSpPr>
        <p:spPr bwMode="auto">
          <a:xfrm>
            <a:off x="261223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2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7FD48F-5132-4F30-A938-0ACC23CE1227}"/>
              </a:ext>
            </a:extLst>
          </p:cNvPr>
          <p:cNvSpPr txBox="1">
            <a:spLocks/>
          </p:cNvSpPr>
          <p:nvPr/>
        </p:nvSpPr>
        <p:spPr>
          <a:xfrm>
            <a:off x="1668299" y="857251"/>
            <a:ext cx="8762935" cy="773087"/>
          </a:xfrm>
          <a:prstGeom prst="rect">
            <a:avLst/>
          </a:prstGeom>
          <a:solidFill>
            <a:schemeClr val="bg1"/>
          </a:solidFill>
        </p:spPr>
        <p:txBody>
          <a:bodyPr vert="horz" lIns="40673" tIns="20336" rIns="40673" bIns="20336" rtlCol="0" anchor="ctr">
            <a:normAutofit/>
          </a:bodyPr>
          <a:lstStyle>
            <a:lvl1pPr algn="l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8019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МЕРЫ, НАПРАВЛЕННЫЕ НА УСКОРЕНИЕ ЭКОНОМИЧЕСКОГО РОСТА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B224F82-946C-477F-86A7-269A12A599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8852" y="1636291"/>
          <a:ext cx="8573736" cy="44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966">
                  <a:extLst>
                    <a:ext uri="{9D8B030D-6E8A-4147-A177-3AD203B41FA5}">
                      <a16:colId xmlns:a16="http://schemas.microsoft.com/office/drawing/2014/main" val="806527714"/>
                    </a:ext>
                  </a:extLst>
                </a:gridCol>
                <a:gridCol w="3696654">
                  <a:extLst>
                    <a:ext uri="{9D8B030D-6E8A-4147-A177-3AD203B41FA5}">
                      <a16:colId xmlns:a16="http://schemas.microsoft.com/office/drawing/2014/main" val="1974341099"/>
                    </a:ext>
                  </a:extLst>
                </a:gridCol>
                <a:gridCol w="3144012">
                  <a:extLst>
                    <a:ext uri="{9D8B030D-6E8A-4147-A177-3AD203B41FA5}">
                      <a16:colId xmlns:a16="http://schemas.microsoft.com/office/drawing/2014/main" val="818594336"/>
                    </a:ext>
                  </a:extLst>
                </a:gridCol>
                <a:gridCol w="1295104">
                  <a:extLst>
                    <a:ext uri="{9D8B030D-6E8A-4147-A177-3AD203B41FA5}">
                      <a16:colId xmlns:a16="http://schemas.microsoft.com/office/drawing/2014/main" val="1895285829"/>
                    </a:ext>
                  </a:extLst>
                </a:gridCol>
              </a:tblGrid>
              <a:tr h="698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Наименование меры</a:t>
                      </a:r>
                    </a:p>
                  </a:txBody>
                  <a:tcPr marL="22955" marR="229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Комментарии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Дополнительные средства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федерального бюджета до 2025 г., </a:t>
                      </a:r>
                      <a:r>
                        <a:rPr lang="ru-RU" sz="9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млрд. </a:t>
                      </a:r>
                      <a:r>
                        <a:rPr lang="ru-RU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рублей</a:t>
                      </a:r>
                    </a:p>
                  </a:txBody>
                  <a:tcPr marL="22955" marR="22955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90437"/>
                  </a:ext>
                </a:extLst>
              </a:tr>
              <a:tr h="31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инфраструктуры для новых инвестиционных проектов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госпрограмме развития Дальнего Востока в 2020 - 2025 годах предусмотрено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206 млрд. рублей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требуется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Докапитализация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Фонда развития Дальнего Востока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 из 44 млрд. рублей капитала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Фонда распределены между </a:t>
                      </a:r>
                      <a:b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 проектами. Фондом в рамках </a:t>
                      </a:r>
                      <a:r>
                        <a:rPr lang="ru-RU" sz="8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Нацпрограммы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сформирован портфель из 22 перспективных проектов с совокупным объемом инвестиций 1 трлн. рублей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Субсидирование процентной ставки по кредитам для перерабатывающих предприятий и проектов в сфере локализации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Существующая потребность инвесторов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в заемных средствах - 230 млрд. рублей. Фонд развития Дальнего Востока не может обеспечить их всех недорогими деньгами.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процентной ставки по банковским гарантиям в целях ускоренного возмещения НДС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указанной меры в ТОР и СПВ не работает преференция по ускоренному возмещению НДС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541201"/>
                  </a:ext>
                </a:extLst>
              </a:tr>
              <a:tr h="393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Компенсация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с/х проектам затрат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мелиорацию и известкование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Площадь пашни на Дальнем Востоке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млн.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га, залежей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b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1,4 млн.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га. Введение залежей в оборот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поможет привлечь дополнительно до 100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млрд. рублей инвестиций в отрасль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619126"/>
                  </a:ext>
                </a:extLst>
              </a:tr>
              <a:tr h="31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Возмещение части прямых понесенных затрат на создание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тепличных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хозяйств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Обеспеченность Дальнего Востока овощами местного производства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838062"/>
                  </a:ext>
                </a:extLst>
              </a:tr>
              <a:tr h="314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с 25% до 35% размера возмещения части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понесенных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 на создание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молочных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ферм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Обеспеченность Дальнего Востока молочной продукцией местного производства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7825"/>
                  </a:ext>
                </a:extLst>
              </a:tr>
              <a:tr h="4716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затрат КФХ и с/х кооперативов на энергоносители, доставку средств химизации,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техники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оборудования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Мера предложена Минсельхозом России с учетом масштабного сокращения КФХ на Дальнем Востоке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561075"/>
                  </a:ext>
                </a:extLst>
              </a:tr>
              <a:tr h="498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второй очереди Дальневосточного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федерального университета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Мощности первой очереди полностью заполнены,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ростом создаваемых рабочих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мест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университету </a:t>
                      </a: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нужно открывать новые направления подготовки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специалистов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2955" marR="2295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01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706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885" y="22495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Нами проведена оценка и выделены приоритетные направления основных видов экономической деятельности Дальневосточного макрорегиона и его отдельных субъектов по следующей схеме:</a:t>
            </a:r>
          </a:p>
        </p:txBody>
      </p:sp>
    </p:spTree>
    <p:extLst>
      <p:ext uri="{BB962C8B-B14F-4D97-AF65-F5344CB8AC3E}">
        <p14:creationId xmlns:p14="http://schemas.microsoft.com/office/powerpoint/2010/main" val="305206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23593" y="1412776"/>
          <a:ext cx="7776859" cy="4481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7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9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790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Приоритетные виды 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Основные факторы и предпосылки, в т. ч.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Ограничения, в т. ч.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5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Доступность к рынкам ресурсов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Доступность к рынкам потребления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Наличие научно-образовательных центров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Наличие схожих видов деятельности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трудовым ресурсам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 экологическим нормативам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vert="vert2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n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9430" y="409851"/>
            <a:ext cx="9406548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оценки основных факторов, предпосылок и ограничений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выделения приоритетных видов деятельности в макрорегионе в целом и субъектах</a:t>
            </a:r>
            <a:endParaRPr lang="ru-RU" altLang="ru-R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74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1663" y="0"/>
            <a:ext cx="11545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Приоритетные виды деятельности для Дальневосточного макрорегиона в целом 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(Бакланов П.Я., Романов М.Т, 2019)</a:t>
            </a:r>
            <a:endParaRPr lang="ru-RU" sz="1600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1528"/>
              </p:ext>
            </p:extLst>
          </p:nvPr>
        </p:nvGraphicFramePr>
        <p:xfrm>
          <a:off x="1847528" y="406012"/>
          <a:ext cx="8496944" cy="6341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1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5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Приоритетные направления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Приоритетные виды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Морехозяйственные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Добыча рыбы и морепродуктов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</a:rPr>
                        <a:t>Марикультура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Глубокая переработка рыбы, морепродуктов (в т. ч. отходов производства)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- Судостроение </a:t>
                      </a:r>
                      <a:r>
                        <a:rPr lang="ru-RU" sz="1400" dirty="0">
                          <a:effectLst/>
                        </a:rPr>
                        <a:t>(судов разных типов) и судоремонт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Производство подводных роботов многоцелевого назначения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- Морской транспорт </a:t>
                      </a:r>
                      <a:r>
                        <a:rPr lang="ru-RU" sz="1400" dirty="0">
                          <a:effectLst/>
                        </a:rPr>
                        <a:t>(порты, компании обслуживание)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Изучение Мирового океана, его ресурсов, технологии добычи и освоения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Горнодобывающие производства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Добыча углей, </a:t>
                      </a:r>
                      <a:r>
                        <a:rPr lang="ru-RU" sz="1400" dirty="0" err="1">
                          <a:effectLst/>
                        </a:rPr>
                        <a:t>углехимия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Добыча алмазов, золота, платины, серебра, цветных металлов, полиметаллов и их комплексная обработка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- Добыча и комплексная обработка редкоземельных металлов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Добыча и комплексная переработка химического сырья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Черная металлургия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- Производство различных сортов проката, в т. ч. листья для судоверфи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Развитие Северного морского пути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Развитие важнейших опорных баз, компании, структур обслуживания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Лесопромышленные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Ограниченная заготовка древесины и ее глубокая переработка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Использование низкосортной древесины для глубокой переработки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Активное планомерное </a:t>
                      </a:r>
                      <a:r>
                        <a:rPr lang="ru-RU" sz="1400" dirty="0" err="1">
                          <a:effectLst/>
                        </a:rPr>
                        <a:t>лесовосстановление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Транспортное машиностроение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- Авиастроение, производство самолетов и вертолетов многоцелевого назначения, других летательных аппаратов, в. т. ч. автономных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Автомобилестроение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Производство электрооборудования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4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Нефтегазовый кластер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Добыча нефти и газа, в т. ч. на суши и на шельфах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Транспортировка по </a:t>
                      </a:r>
                      <a:r>
                        <a:rPr lang="ru-RU" sz="1400" dirty="0" err="1">
                          <a:effectLst/>
                        </a:rPr>
                        <a:t>нефте</a:t>
                      </a:r>
                      <a:r>
                        <a:rPr lang="ru-RU" sz="1400" dirty="0">
                          <a:effectLst/>
                        </a:rPr>
                        <a:t>- газопроводам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</a:rPr>
                        <a:t>Нефте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- и </a:t>
                      </a:r>
                      <a:r>
                        <a:rPr lang="ru-RU" sz="1400" dirty="0" err="1">
                          <a:solidFill>
                            <a:srgbClr val="FF0000"/>
                          </a:solidFill>
                          <a:effectLst/>
                        </a:rPr>
                        <a:t>газохимическое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 производство, производство нефтепродуктов, пластмасс, сжиженного газа, минеральных удобрений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67" marR="3176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313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86894" y="190381"/>
            <a:ext cx="873397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Приоритетные виды деятельности для Дальневосточного макрорегиона (продолжение) </a:t>
            </a:r>
          </a:p>
          <a:p>
            <a:pPr algn="ctr"/>
            <a:endParaRPr lang="ru-RU" sz="1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342251"/>
              </p:ext>
            </p:extLst>
          </p:nvPr>
        </p:nvGraphicFramePr>
        <p:xfrm>
          <a:off x="1991544" y="836712"/>
          <a:ext cx="7992888" cy="5693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9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Фармацевтическая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Производство лекарственных веществ из морского сырья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Производство лекарственных веществ из лесных ресурсов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Производство различных активных биологических добавок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Некоторые сельскохозяйственные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Выращивание, сои, риса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Северное оленеводство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Наземные виды транспорта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Для «северного завоза», транзит, трансконтинентальный контейнерный мост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Для скоростных пассажирских перевозок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9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Научно-образовательный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Подготовка кадров по приоритетным направлениям развития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 проведение фундаментальных и прикладных исследований – уникальных объектов и связанных и с приоритетными направлениями развития (контактная зона, океан и освоение его ресурсов, рациональное устойчивое природопользование, разработка новых материалов, техники, технологии, цифровых методов управления и т. д.)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Туризм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Региональный (Дальний Восток)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Национальный (Российская Федерация)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Международный (Азиатско-Тихоокеанский регион), в т. ч. морской.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173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6984" y="6462584"/>
            <a:ext cx="35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31" y="94050"/>
            <a:ext cx="857097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9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124" y="9261"/>
            <a:ext cx="10610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Благоприятные факторы и ограничения долгосрочного развития Сахалинской области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416" y="1099752"/>
          <a:ext cx="11541211" cy="5344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2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Благоприятные факторы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Ограничивающие факторы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Природно-ресурсный потенциал суши и шельфа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Небольшая численность населения и собственного демографического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потенциала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Географическое островное положение, широкие возможности использования морского транспорта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Узкий собственный рынок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ЭГП – центральное островное положение в Восточной Азии. Близость рынков развитых и развивающихся регионов и стран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Островное положение и отсутствие надежных сухопутных связей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6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определенной сформировавшиеся территориальной структуры хозяйства (в т. ч в ресурсном секторе)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Резкое преобладание ресурсного сектора в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определенного научно-образовательного потенциала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 диверсификации экономики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617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1376B-BBF1-428A-B98F-DB6C87D2A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9726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ЧЕРТЫ ЭКОНОМИКО-ГЕОГРАФИЧЕСКОГО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О-ВА САХАЛИН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0867BF-E07F-4B0C-B388-511CD721D4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759" y="850111"/>
            <a:ext cx="4544481" cy="60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98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36" y="123050"/>
            <a:ext cx="8862672" cy="673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2632" y="-24434"/>
            <a:ext cx="619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Экономическая карта Сахалинской области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1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421" y="272511"/>
            <a:ext cx="8933599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развития экономики Сахалинской области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10067" y="1149179"/>
          <a:ext cx="11442355" cy="5372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1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8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3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3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4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тыс. чел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526,2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489,6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ВРП млрд. руб.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769,2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1179,7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отгруженных товаров и услуг, млрд. руб.,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770,4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1095,2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354,5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605,1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1016,8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7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130,9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211,8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218,3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инвестиции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4861,6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4984,5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95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7" y="234669"/>
            <a:ext cx="6399212" cy="6399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5390" y="1473892"/>
            <a:ext cx="4825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Дальневосточный макрорегион России </a:t>
            </a:r>
          </a:p>
          <a:p>
            <a:pPr algn="ctr"/>
            <a:r>
              <a:rPr lang="ru-RU" sz="4000" dirty="0"/>
              <a:t>с 200-мильной морской </a:t>
            </a:r>
            <a:r>
              <a:rPr lang="ru-RU" sz="4000" dirty="0" smtClean="0"/>
              <a:t>зоной </a:t>
            </a:r>
          </a:p>
          <a:p>
            <a:pPr algn="ctr"/>
            <a:r>
              <a:rPr lang="ru-RU" sz="4000" dirty="0" smtClean="0"/>
              <a:t>(</a:t>
            </a:r>
            <a:r>
              <a:rPr lang="ru-RU" sz="2800" dirty="0" err="1" smtClean="0"/>
              <a:t>аква</a:t>
            </a:r>
            <a:r>
              <a:rPr lang="ru-RU" sz="2800" dirty="0" smtClean="0"/>
              <a:t>-территориальный макрорегион</a:t>
            </a:r>
            <a:r>
              <a:rPr lang="ru-RU" sz="4000" dirty="0" smtClean="0"/>
              <a:t>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0206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3978" y="298268"/>
            <a:ext cx="696254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Сахалинской области в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ДВФО, %  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235671" y="1189606"/>
          <a:ext cx="10144901" cy="5218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5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тыс. чел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ВРП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 отгруженных товаров и услуг, млн. руб.,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полезных ископаемых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Обрабатывающие производства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инвестиции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81,9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Экспорт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483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746975" y="1519707"/>
          <a:ext cx="10753859" cy="426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2744" y="334851"/>
            <a:ext cx="777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ВРП по отношению к 2000 г., 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412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2644" y="811624"/>
            <a:ext cx="732963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внешнеторгового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оборота, млн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37160" y="2198210"/>
          <a:ext cx="11551920" cy="2348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73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73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73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Экспорт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1062,4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11778,6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11583,7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8998,7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10574,6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15272,7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Импорт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2486,8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1391,3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Внешнеторговый оборот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510,4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3549,2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12766,0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12676,6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10597,7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11965,9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15963,3</a:t>
                      </a:r>
                      <a:endParaRPr lang="ru-RU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ДВФО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616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6" y="507647"/>
            <a:ext cx="4635198" cy="5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98" y="534606"/>
            <a:ext cx="4635197" cy="54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14" y="6153921"/>
            <a:ext cx="390476" cy="2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14" y="6439311"/>
            <a:ext cx="390476" cy="2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0945" y="6153921"/>
            <a:ext cx="400000" cy="209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945" y="6439311"/>
            <a:ext cx="390476" cy="2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291" y="6319996"/>
            <a:ext cx="360486" cy="20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291" y="6562564"/>
            <a:ext cx="360486" cy="20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8272" y="6215234"/>
            <a:ext cx="369278" cy="2095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7064" y="6522002"/>
            <a:ext cx="360486" cy="2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1399" y="6319996"/>
            <a:ext cx="360486" cy="1904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0536" y="6248835"/>
            <a:ext cx="360486" cy="19047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0536" y="6534549"/>
            <a:ext cx="360486" cy="2095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1590" y="6045155"/>
            <a:ext cx="1759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лидеры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714" y="6343325"/>
            <a:ext cx="192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развитые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97321" y="6343325"/>
            <a:ext cx="1759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енее развитые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3755" y="6070188"/>
            <a:ext cx="264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редний уровень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2066" y="62144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92762" y="5938500"/>
            <a:ext cx="1270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Лидеры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80417" y="5938500"/>
            <a:ext cx="1270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Развитые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43836" y="5915367"/>
            <a:ext cx="2054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Средний уровень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340364" y="5907647"/>
            <a:ext cx="1954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Менее развитые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86352" y="-88656"/>
            <a:ext cx="11680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ГРУППИРОВКА МУНИЦИПАЛЬНЫХ РАЙОНОВ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УРОВНЮ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0720354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843251" y="5093109"/>
            <a:ext cx="2821859" cy="196747"/>
          </a:xfrm>
          <a:prstGeom prst="rect">
            <a:avLst/>
          </a:prstGeom>
          <a:solidFill>
            <a:srgbClr val="92D050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7" y="0"/>
            <a:ext cx="588669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2025" y="98324"/>
            <a:ext cx="5250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Размер среднемесячной заработной платы по муниципальным районам,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руб. 2019 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052618" y="1317838"/>
            <a:ext cx="2589238" cy="1488400"/>
            <a:chOff x="7085703" y="1268677"/>
            <a:chExt cx="2589238" cy="14884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5703" y="1386975"/>
              <a:ext cx="400000" cy="19047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5703" y="1760601"/>
              <a:ext cx="400000" cy="19047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5703" y="2118887"/>
              <a:ext cx="400000" cy="19047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5703" y="2477173"/>
              <a:ext cx="400000" cy="19047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531509" y="1268677"/>
              <a:ext cx="1858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с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выше 125 000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31509" y="1671173"/>
              <a:ext cx="1986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100 000 – 125 000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31509" y="2061147"/>
              <a:ext cx="2143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75 000 – 100 000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31509" y="2387745"/>
              <a:ext cx="1612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енее 75 000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92793" y="3200190"/>
            <a:ext cx="5905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Размер среднемесячной заработной платы по субъектам ДВ,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ыс. руб. 2019 г.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1914" y="3907766"/>
            <a:ext cx="56764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Чукотский АО – 106,8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Камчатский край – 101,0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Республика Саха (Якутия) – 95,9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Магаданская область – 94,9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Сахалинская область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-86,5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Хабаровский край – 50,3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Амурская область – 47,2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Приморский край – 46,2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Еврейская АО – 42,4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29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S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344436"/>
            <a:ext cx="5693747" cy="605636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384026" y="1020549"/>
            <a:ext cx="37854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Месторождения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минеральных ресурсов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Сахалинской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(ФГБУ «</a:t>
            </a: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Росгеолфонд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»)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146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586396" y="1396179"/>
          <a:ext cx="9008757" cy="4293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3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Полезное ископаемое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А+В+С</a:t>
                      </a:r>
                      <a:r>
                        <a:rPr lang="ru-RU" sz="160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 в 2017 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8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Нефть (млн. т)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шельф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256,2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34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Свободный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(млрд. м</a:t>
                      </a:r>
                      <a:r>
                        <a:rPr lang="ru-RU" sz="16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шельф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1695,5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1730,6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08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Конденсат (млн. т)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суша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шельф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0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Уголь (млн. т)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393605"/>
            <a:ext cx="1209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Запасы топливно-энергетических ресурсов Сахалинской области, в т. ч.  шельфа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9595153" y="1396177"/>
          <a:ext cx="1898757" cy="4309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Добыча в 2019 г.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целом)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19,8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1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9595153" y="5127655"/>
            <a:ext cx="1879092" cy="983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316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716692" y="720212"/>
          <a:ext cx="4863114" cy="287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/>
          </p:nvPr>
        </p:nvGraphicFramePr>
        <p:xfrm>
          <a:off x="6120580" y="720213"/>
          <a:ext cx="5074642" cy="2875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3496963" y="3956354"/>
          <a:ext cx="4665406" cy="280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7504" y="3681445"/>
            <a:ext cx="3138616" cy="939114"/>
            <a:chOff x="9061607" y="4151869"/>
            <a:chExt cx="3043897" cy="939114"/>
          </a:xfrm>
          <a:solidFill>
            <a:schemeClr val="bg1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9832650" y="4309417"/>
              <a:ext cx="2272854" cy="624017"/>
            </a:xfrm>
            <a:prstGeom prst="rect">
              <a:avLst/>
            </a:prstGeom>
            <a:grpFill/>
            <a:ln w="444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общероссийского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9061607" y="4151869"/>
              <a:ext cx="959724" cy="939114"/>
            </a:xfrm>
            <a:prstGeom prst="ellipse">
              <a:avLst/>
            </a:prstGeom>
            <a:grpFill/>
            <a:ln w="444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3,5%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890730" y="3753363"/>
            <a:ext cx="3138616" cy="939114"/>
            <a:chOff x="9061607" y="4151869"/>
            <a:chExt cx="3043897" cy="939114"/>
          </a:xfrm>
          <a:solidFill>
            <a:schemeClr val="bg1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9832650" y="4309417"/>
              <a:ext cx="2272854" cy="624017"/>
            </a:xfrm>
            <a:prstGeom prst="rect">
              <a:avLst/>
            </a:prstGeom>
            <a:grpFill/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общероссийского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9061607" y="4151869"/>
              <a:ext cx="959724" cy="939114"/>
            </a:xfrm>
            <a:prstGeom prst="ellipse">
              <a:avLst/>
            </a:prstGeom>
            <a:grpFill/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4,3%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493212" y="5848230"/>
            <a:ext cx="3138616" cy="939114"/>
            <a:chOff x="9061607" y="4151869"/>
            <a:chExt cx="3043897" cy="939114"/>
          </a:xfrm>
          <a:solidFill>
            <a:schemeClr val="bg1"/>
          </a:solidFill>
        </p:grpSpPr>
        <p:sp>
          <p:nvSpPr>
            <p:cNvPr id="18" name="Прямоугольник 17"/>
            <p:cNvSpPr/>
            <p:nvPr/>
          </p:nvSpPr>
          <p:spPr>
            <a:xfrm>
              <a:off x="9832650" y="4309417"/>
              <a:ext cx="2272854" cy="624017"/>
            </a:xfrm>
            <a:prstGeom prst="rect">
              <a:avLst/>
            </a:prstGeom>
            <a:grpFill/>
            <a:ln w="444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общероссийского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9061607" y="4151869"/>
              <a:ext cx="959724" cy="939114"/>
            </a:xfrm>
            <a:prstGeom prst="ellipse">
              <a:avLst/>
            </a:prstGeom>
            <a:grpFill/>
            <a:ln w="444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2,9%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83323" y="76924"/>
            <a:ext cx="6502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добычи топливно-энергетических ресурсов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20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778476" y="1248033"/>
          <a:ext cx="10565027" cy="5066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9392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добычи полезных ископаемых в ВРП по регионам Дальнего Востока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03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40" y="437147"/>
            <a:ext cx="10540313" cy="580451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2620273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/>
              <a:t>Сочетание минеральных ресурсов шельфа дальневосточных морей </a:t>
            </a:r>
            <a:r>
              <a:rPr lang="ru-RU" sz="1800" b="1" dirty="0"/>
              <a:t>(Ткаченко, 2017)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2888" y="1417321"/>
            <a:ext cx="3682752" cy="4525963"/>
          </a:xfrm>
        </p:spPr>
        <p:txBody>
          <a:bodyPr>
            <a:normAutofit/>
          </a:bodyPr>
          <a:lstStyle/>
          <a:p>
            <a:r>
              <a:rPr lang="ru-RU" sz="2000" b="1" dirty="0"/>
              <a:t>Для определения долгосрочных перспектив хозяйственного освоения важны оценки не только отдельных видов минеральных ресурсов, но и их </a:t>
            </a:r>
            <a:r>
              <a:rPr lang="ru-RU" sz="2000" b="1" dirty="0" smtClean="0"/>
              <a:t>территориальных и </a:t>
            </a:r>
            <a:r>
              <a:rPr lang="ru-RU" sz="2000" b="1" dirty="0" err="1" smtClean="0"/>
              <a:t>акваториальных</a:t>
            </a:r>
            <a:r>
              <a:rPr lang="ru-RU" sz="2000" b="1" dirty="0" smtClean="0"/>
              <a:t> сочетаний</a:t>
            </a:r>
            <a:r>
              <a:rPr lang="ru-RU" sz="2000" b="1" dirty="0"/>
              <a:t>.</a:t>
            </a:r>
          </a:p>
        </p:txBody>
      </p:sp>
      <p:pic>
        <p:nvPicPr>
          <p:cNvPr id="1026" name="Picture 2" descr="F:\Data\ПУБЛ-КОНФ-ПРНД\2017\ТИГ 2017\Дальневосточный шельф\Дальний Восток МРП Шельфа морей ЦВ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127069"/>
            <a:ext cx="4320480" cy="557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00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261" y="1470455"/>
            <a:ext cx="9644057" cy="475735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41406" y="412063"/>
            <a:ext cx="12369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Доля субъектов в минерально-сырьевом потенциале недр Дальневосточного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175953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197708" y="185351"/>
          <a:ext cx="11689492" cy="62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690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432487" y="197708"/>
          <a:ext cx="11380572" cy="624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41398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06627" y="420130"/>
            <a:ext cx="11034584" cy="5968313"/>
            <a:chOff x="506627" y="420130"/>
            <a:chExt cx="11034584" cy="5968313"/>
          </a:xfrm>
        </p:grpSpPr>
        <p:graphicFrame>
          <p:nvGraphicFramePr>
            <p:cNvPr id="2" name="Диаграмма 1"/>
            <p:cNvGraphicFramePr>
              <a:graphicFrameLocks/>
            </p:cNvGraphicFramePr>
            <p:nvPr>
              <p:extLst/>
            </p:nvPr>
          </p:nvGraphicFramePr>
          <p:xfrm>
            <a:off x="506627" y="420130"/>
            <a:ext cx="11034584" cy="5968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Прямоугольник 2"/>
            <p:cNvSpPr/>
            <p:nvPr/>
          </p:nvSpPr>
          <p:spPr>
            <a:xfrm>
              <a:off x="506627" y="5771535"/>
              <a:ext cx="201296" cy="108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511642" y="5771535"/>
              <a:ext cx="201296" cy="108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13189" y="5771534"/>
              <a:ext cx="201296" cy="108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830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4" y="292481"/>
            <a:ext cx="4171674" cy="48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50" y="-34079"/>
            <a:ext cx="542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численности населения за 2010-2019 гг.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378" y="6660244"/>
            <a:ext cx="432001" cy="1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0378" y="6314337"/>
            <a:ext cx="411429" cy="1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379" y="6014580"/>
            <a:ext cx="432001" cy="1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93" y="5630842"/>
            <a:ext cx="411429" cy="1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492" y="5986273"/>
            <a:ext cx="432001" cy="1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492" y="6332180"/>
            <a:ext cx="432001" cy="1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492" y="6678087"/>
            <a:ext cx="432001" cy="1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0380" y="5342371"/>
            <a:ext cx="432001" cy="1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0379" y="5678475"/>
            <a:ext cx="432001" cy="18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2632" y="5532002"/>
            <a:ext cx="140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более 20%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2632" y="5888048"/>
            <a:ext cx="151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10 до 20%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632" y="6223000"/>
            <a:ext cx="166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5 до 10%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2632" y="6570816"/>
            <a:ext cx="1406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0 до 5%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7521" y="5236190"/>
            <a:ext cx="166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0 до -5%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7521" y="5586207"/>
            <a:ext cx="166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-5 до -10%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7521" y="5911431"/>
            <a:ext cx="166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-10 до -15%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7521" y="6217340"/>
            <a:ext cx="166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 -15 до -20%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57520" y="6570816"/>
            <a:ext cx="140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более - 20%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72707" y="5104307"/>
            <a:ext cx="1641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Рост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9677" y="5056133"/>
            <a:ext cx="1789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Убыль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10" y="314635"/>
            <a:ext cx="4171690" cy="486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07510" y="-46073"/>
            <a:ext cx="6528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Строительство жилья, м²/чел, 2010-2019 гг.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6716840" y="5278546"/>
            <a:ext cx="1684826" cy="1600047"/>
            <a:chOff x="6766001" y="1290423"/>
            <a:chExt cx="1684826" cy="160004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766001" y="2661684"/>
              <a:ext cx="390476" cy="16190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766001" y="1398297"/>
              <a:ext cx="390476" cy="171429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66001" y="1996998"/>
              <a:ext cx="390476" cy="17142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66001" y="2321885"/>
              <a:ext cx="390476" cy="17142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766001" y="1697647"/>
              <a:ext cx="390476" cy="171429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190890" y="2521138"/>
              <a:ext cx="1032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м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енее 2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15471" y="2234590"/>
              <a:ext cx="1140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2-4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190890" y="1895614"/>
              <a:ext cx="1130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4-6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72633" y="1616040"/>
              <a:ext cx="12781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6-8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56477" y="1290423"/>
              <a:ext cx="1199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б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олее 8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4236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7666" y="204016"/>
            <a:ext cx="974093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виды деятельности в Сахалинской области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97774"/>
              </p:ext>
            </p:extLst>
          </p:nvPr>
        </p:nvGraphicFramePr>
        <p:xfrm>
          <a:off x="423334" y="897076"/>
          <a:ext cx="11353800" cy="5763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3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0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</a:rPr>
                        <a:t>Приоритетные направления</a:t>
                      </a:r>
                      <a:endParaRPr lang="ru-R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</a:rPr>
                        <a:t>Приоритетные виды деятельности</a:t>
                      </a:r>
                      <a:endParaRPr lang="ru-R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Нефтегазовый кластер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 - Добыча нефти, ее транспортировка и переработка, развитие нефтехимических производств</a:t>
                      </a:r>
                      <a:endParaRPr lang="ru-RU" sz="1400" b="1" i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Добыча газа, его транспортировка и переработка (сжижение)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Рыбохозяйственные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Добыча рыбы и морепродуктов</a:t>
                      </a:r>
                      <a:endParaRPr lang="ru-RU" sz="1400" b="1" i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Марикультура</a:t>
                      </a:r>
                      <a:endParaRPr lang="ru-RU" sz="1400" b="1" i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Глубокая переработка рыбы, морепродуктов (в т. ч. отходов производства)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Морской транспорт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Порты, компании, обслуживание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Железнодорожный транспорт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Мостовой переход на Сахалин</a:t>
                      </a:r>
                      <a:endParaRPr lang="ru-RU" sz="1400" b="1" i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Тоннель на о. Хоккайдо</a:t>
                      </a:r>
                      <a:endParaRPr lang="ru-RU" sz="1400" b="1" i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Развитие транзитных перевозок по Сахалину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Фармацевтические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Производство лекарственных веществ из ресурсов Мирового океана</a:t>
                      </a:r>
                      <a:endParaRPr lang="ru-RU" sz="1400" b="1" i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Производство биодобавок и других веществ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Лесопромышленные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Ограниченная заготовка древесины и ее глубокая переработка</a:t>
                      </a:r>
                      <a:endParaRPr lang="ru-RU" sz="1400" b="1" i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Использование низкосортной древесины для глубокой переработки</a:t>
                      </a:r>
                      <a:endParaRPr lang="ru-RU" sz="1400" b="1" i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Активное планомерное лесовосстановление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Наукоемкие производства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 Производство оборудования и приборов: </a:t>
                      </a:r>
                      <a:endParaRPr lang="ru-RU" sz="1400" b="1" i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 Для изучения и освоения шельфа</a:t>
                      </a:r>
                      <a:endParaRPr lang="ru-RU" sz="1400" b="1" i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</a:rPr>
                        <a:t>- Для мониторинга шельфовых зон</a:t>
                      </a:r>
                      <a:endParaRPr lang="ru-RU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</a:rPr>
                        <a:t>Туризм</a:t>
                      </a:r>
                      <a:endParaRPr lang="ru-R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</a:rPr>
                        <a:t>- Зимний</a:t>
                      </a:r>
                      <a:endParaRPr lang="ru-RU" sz="1400" b="1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</a:rPr>
                        <a:t>- Морской</a:t>
                      </a:r>
                      <a:endParaRPr lang="ru-RU" sz="1400" b="1" i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</a:rPr>
                        <a:t>- Круизный</a:t>
                      </a:r>
                      <a:endParaRPr lang="ru-RU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74" marR="5647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0241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65" y="0"/>
            <a:ext cx="1129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Крупные потенциальные инвестиционные проекты в разных районах Сахалинской области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4465" y="803190"/>
          <a:ext cx="11587449" cy="5969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2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Инвестиционные проекты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Благоприятные факторы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Нефтеперерабатывающий завод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млн. т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нефти в год)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ресурсов,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рынков, вт. ч вне Сахалинской области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Кадры, инвестиции, экология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Газоперерабатывающие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производства, в т. ч. - СПГ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Ресурсы, рынки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Кадры, инвестиции, экология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Лесопереработка, лесохимия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Ресурсы, рынки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Кадры, инвестиции, экология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Рыбопереработка, предприятия марикультуры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Ресурсы, рынки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Кадры, инвестиции, экология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Фармацевтические предприятия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Ресурсы, рынки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Кадры, инвестиции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8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электроэнергии (крупные ГРЭС)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Газовые ресурсы, рынки, в т. ч. японские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Кадры, инвестиции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71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Мостовые переходы с материком, о. Хоккайдо, организация транзитных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перевозок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Географическое положение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Кадры, инвестиции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Малый бизнес, туризм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Ресурсы, рынки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Кадры,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314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938" y="159026"/>
            <a:ext cx="9144000" cy="33265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новым инструментам развития макрорегиона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938" y="548680"/>
            <a:ext cx="9144000" cy="6515798"/>
          </a:xfrm>
        </p:spPr>
        <p:txBody>
          <a:bodyPr>
            <a:noAutofit/>
          </a:bodyPr>
          <a:lstStyle/>
          <a:p>
            <a:pPr marL="3175" indent="-3175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развитие территорий опережающего социально-экономического развития (ТОСЭР) при более жестком отборе резидентов в соответствии с определенными для них приоритетами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каждом субъекте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175" indent="-3175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формирование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приоритетного развития (ТПР) регионального уровня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выделяемых субъектами РФ с некоторыми местными преференциями.</a:t>
            </a:r>
          </a:p>
          <a:p>
            <a:pPr marL="3175" indent="-3175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развитие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государственно-частного партнерства в инвестировании в приоритетные проекты, например, в соотношении 50/50 % (50% - государственных инвестиций, 50% - частных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обусловлено и геополитическими факторами в региональном развитии.</a:t>
            </a:r>
          </a:p>
          <a:p>
            <a:pPr marL="3175" indent="-3175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развитие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(коллективных) предприятий (на основе коллективной, народной собственности)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распределением основного пакета акций (до 100%) среди работников данного предприятия. </a:t>
            </a:r>
          </a:p>
          <a:p>
            <a:pPr marL="3175" indent="-3175"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предприятий, компаний, их отделений только по месту их фактического размещения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функционирования с соответствующей уплатой налогов и платежей.</a:t>
            </a:r>
          </a:p>
          <a:p>
            <a:pPr marL="3175" indent="-3175" algn="just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поселения необходима разработка перспективной расчетной структурно-функциональной и пространственной модели оптимального поселения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ее основе – сочетание эффективных приоритетных видов деятельности для населения этого поселения, а также необходимые и достаточные объемы ресурсов: трудовых, природных, финансовых, инфраструктурных. Для модельного поселения с его территориально-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акваториальным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окружением должны быть рассчитаны и рациональные звенья природопользования. </a:t>
            </a:r>
          </a:p>
          <a:p>
            <a:pPr marL="3175" indent="-3175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поселения и его окружения составляется (на основе количественных параметров)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модель для управления процессом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приближения структуры реального, существующего поселения к его оптимальной модели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определенной «цифровой территории».</a:t>
            </a:r>
          </a:p>
          <a:p>
            <a:pPr marL="3175" indent="-3175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корректировка некоторых участков границ административно-территориальных образований на уровне субъектов –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АО и Камчатского края, Магаданской области, Хабаровского края и Еврейской АО.</a:t>
            </a:r>
          </a:p>
          <a:p>
            <a:pPr marL="3175" indent="-3175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необходимо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укрупнение муниципальных районов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увеличения их внутреннего потенциала.</a:t>
            </a:r>
          </a:p>
          <a:p>
            <a:pPr marL="3175" indent="-3175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субъектах РФ  выполнить детальные оценки существующих и перспективных видов природопользования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  повышения  эколого-экономической эффективности пространственного развития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Особенно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  оценки трансформации прибрежно-морского природопользования в прибрежных зонах дальневосточного макрорегиона.</a:t>
            </a:r>
          </a:p>
        </p:txBody>
      </p:sp>
    </p:spTree>
    <p:extLst>
      <p:ext uri="{BB962C8B-B14F-4D97-AF65-F5344CB8AC3E}">
        <p14:creationId xmlns:p14="http://schemas.microsoft.com/office/powerpoint/2010/main" val="651051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7728" y="278092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957257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350" y="2563812"/>
            <a:ext cx="69913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Предлагаемый вариант корректировки административных границ отдельных субъектов Дальневосточного макрорегиона с вариантами развития сети магистральных дорог (с учетом транспортной сети сопредельных стран) </a:t>
            </a:r>
            <a:r>
              <a:rPr lang="ru-RU" sz="3100" dirty="0"/>
              <a:t>(Бакланов П.Я., Романов М.Т., 2019)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676" y="515566"/>
            <a:ext cx="3724274" cy="59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09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Дальний Восток в Российской экономике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397" y="1367624"/>
            <a:ext cx="10765403" cy="53472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В течение многих десятилетий дальневосточные районы были и останутся в перспективе важными участниками общероссийского разделения труда. В регионе производится большая доля некоторых видов продукции и услуг. Значительную долю в российской экономике занимают или будут в ближайшие годы занимать:</a:t>
            </a:r>
          </a:p>
          <a:p>
            <a:r>
              <a:rPr lang="ru-RU" dirty="0">
                <a:solidFill>
                  <a:srgbClr val="FF0000"/>
                </a:solidFill>
              </a:rPr>
              <a:t>добыча рыбы и морепродуктов (более 65 % общероссийских объемов);</a:t>
            </a:r>
          </a:p>
          <a:p>
            <a:r>
              <a:rPr lang="ru-RU" dirty="0">
                <a:solidFill>
                  <a:srgbClr val="FF0000"/>
                </a:solidFill>
              </a:rPr>
              <a:t>добыча алмазов (около 90 %), золота, серебра (до 50 %), платины, ряда других цветных металлов и полиметаллов;</a:t>
            </a:r>
          </a:p>
          <a:p>
            <a:r>
              <a:rPr lang="ru-RU" dirty="0">
                <a:solidFill>
                  <a:srgbClr val="FF0000"/>
                </a:solidFill>
              </a:rPr>
              <a:t>добыча и переработка древесины и других ресурсов леса (до 10 % при запасах древесины более 30 %); </a:t>
            </a:r>
          </a:p>
          <a:p>
            <a:r>
              <a:rPr lang="ru-RU" dirty="0"/>
              <a:t>продукция некоторых отраслей машиностроения, прежде всего авиастроения (производство военных и гражданских самолетов и вертолетов);</a:t>
            </a:r>
          </a:p>
          <a:p>
            <a:r>
              <a:rPr lang="ru-RU" dirty="0"/>
              <a:t>морской транспорт, в том числе для обеспечения транзита и экспортно-импортных перевозок товаров (</a:t>
            </a:r>
            <a:r>
              <a:rPr lang="ru-RU" dirty="0">
                <a:solidFill>
                  <a:srgbClr val="FF0000"/>
                </a:solidFill>
              </a:rPr>
              <a:t>через порты Дальнего Востока реализуется до 40 % морских перевозок в стране);</a:t>
            </a:r>
          </a:p>
          <a:p>
            <a:r>
              <a:rPr lang="ru-RU" dirty="0"/>
              <a:t>космические услуги с нового </a:t>
            </a:r>
            <a:r>
              <a:rPr lang="ru-RU" dirty="0">
                <a:solidFill>
                  <a:srgbClr val="FF0000"/>
                </a:solidFill>
              </a:rPr>
              <a:t>космодрома «Восточный», </a:t>
            </a:r>
            <a:r>
              <a:rPr lang="ru-RU" dirty="0"/>
              <a:t>который позволит региону занять важное место в космической отрасли страны;</a:t>
            </a:r>
          </a:p>
          <a:p>
            <a:r>
              <a:rPr lang="ru-RU" dirty="0">
                <a:solidFill>
                  <a:srgbClr val="FF0000"/>
                </a:solidFill>
              </a:rPr>
              <a:t>туризм как внутренний, для граждан РФ, так и въездной, для иностранных граждан, прежде всего из стран АТР. Камчатский край, Сахалин, Приморье, Хабаровский край входят в число лидирующих в России по росту количества туристов.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целом: территория ДФО в РФ -40,6%; ПРП- 40%; население – 5,6%;  ВРП – 6,1%; инвестиции -7,9%; ВЭО -4,9%.   В целом  доля  ДФО в РФ примерно – 6%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535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512"/>
            <a:ext cx="10515600" cy="6778487"/>
          </a:xfrm>
        </p:spPr>
        <p:txBody>
          <a:bodyPr>
            <a:normAutofit fontScale="47500" lnSpcReduction="20000"/>
          </a:bodyPr>
          <a:lstStyle/>
          <a:p>
            <a:r>
              <a:rPr lang="x-none" sz="2900" dirty="0"/>
              <a:t>1. Объединение наиболее удаленного и малолюдного субъекта РФ – Чукотского автономного округа (49,7 тыс. чел.) – с Камчатским краем (314,7 тыс. чел.) целесообразно по следующим основаниям:</a:t>
            </a:r>
            <a:endParaRPr lang="ru-RU" sz="2900" dirty="0"/>
          </a:p>
          <a:p>
            <a:r>
              <a:rPr lang="ru-RU" sz="2900" dirty="0"/>
              <a:t>– оба</a:t>
            </a:r>
            <a:r>
              <a:rPr lang="x-none" sz="2900" dirty="0"/>
              <a:t> региона обладают сходным географическим положением на крайнем </a:t>
            </a:r>
            <a:r>
              <a:rPr lang="ru-RU" sz="2900" dirty="0"/>
              <a:t>С</a:t>
            </a:r>
            <a:r>
              <a:rPr lang="x-none" sz="2900" dirty="0"/>
              <a:t>еверо-</a:t>
            </a:r>
            <a:r>
              <a:rPr lang="ru-RU" sz="2900" dirty="0"/>
              <a:t>В</a:t>
            </a:r>
            <a:r>
              <a:rPr lang="x-none" sz="2900" dirty="0"/>
              <a:t>остоке страны: расположены на пути из Тихого океана в Северный ледовитый (и обратно) и соседствуют с крупнейшей в экономическом и военном отношении страной мира – США. В этой связи они в равной мере выполняют важнейшую геополитическую функцию – обеспечение национальной безопасности России на ее северо-восточных рубежах</a:t>
            </a:r>
            <a:r>
              <a:rPr lang="ru-RU" sz="2900" dirty="0"/>
              <a:t>;</a:t>
            </a:r>
          </a:p>
          <a:p>
            <a:r>
              <a:rPr lang="ru-RU" sz="2900" dirty="0"/>
              <a:t>– м</a:t>
            </a:r>
            <a:r>
              <a:rPr lang="x-none" sz="2900" dirty="0"/>
              <a:t>алолюдность Чукотского автономного округа </a:t>
            </a:r>
            <a:r>
              <a:rPr lang="ru-RU" sz="2900" dirty="0"/>
              <a:t>и ограниченный набор хозяйственных функций </a:t>
            </a:r>
            <a:r>
              <a:rPr lang="x-none" sz="2900" dirty="0"/>
              <a:t>осложняет выполнение </a:t>
            </a:r>
            <a:r>
              <a:rPr lang="ru-RU" sz="2900" dirty="0"/>
              <a:t>субъектом</a:t>
            </a:r>
            <a:r>
              <a:rPr lang="x-none" sz="2900" dirty="0"/>
              <a:t> важной функции «демографического контроля над собственными территориями»</a:t>
            </a:r>
            <a:r>
              <a:rPr lang="ru-RU" sz="2900" dirty="0"/>
              <a:t>.</a:t>
            </a:r>
            <a:r>
              <a:rPr lang="x-none" sz="2900" dirty="0"/>
              <a:t> При объединении Чукотского </a:t>
            </a:r>
            <a:r>
              <a:rPr lang="ru-RU" sz="2900" dirty="0"/>
              <a:t>автономного </a:t>
            </a:r>
            <a:r>
              <a:rPr lang="x-none" sz="2900" dirty="0"/>
              <a:t>округа с Камчатским краем их общий социально-экономический потенциал станет выше</a:t>
            </a:r>
            <a:r>
              <a:rPr lang="ru-RU" sz="2900" dirty="0"/>
              <a:t>;</a:t>
            </a:r>
          </a:p>
          <a:p>
            <a:r>
              <a:rPr lang="ru-RU" sz="2900" dirty="0"/>
              <a:t>– о</a:t>
            </a:r>
            <a:r>
              <a:rPr lang="x-none" sz="2900" dirty="0"/>
              <a:t>днотипность существующих и перспективных </a:t>
            </a:r>
            <a:r>
              <a:rPr lang="ru-RU" sz="2900" dirty="0"/>
              <a:t>хозяйственных </a:t>
            </a:r>
            <a:r>
              <a:rPr lang="x-none" sz="2900" dirty="0"/>
              <a:t>функций, сходство специализаций, хозяйственных структур (добыча минерального сырья, морехозяйственная деятельность, развитие функций опорных баз Северного морского пути и «северного завоза», оборонные функции).</a:t>
            </a:r>
            <a:endParaRPr lang="ru-RU" sz="2900" dirty="0"/>
          </a:p>
          <a:p>
            <a:r>
              <a:rPr lang="x-none" sz="2900" dirty="0"/>
              <a:t>2. Считаем также целесообразным присоединение к Магаданской области двух самых северных, огромных по площади муниципальных районов Хабаровского края – Охотского (6372 чел</a:t>
            </a:r>
            <a:r>
              <a:rPr lang="ru-RU" sz="2900" dirty="0"/>
              <a:t>.</a:t>
            </a:r>
            <a:r>
              <a:rPr lang="x-none" sz="2900" dirty="0"/>
              <a:t>, площадь – 158989 км</a:t>
            </a:r>
            <a:r>
              <a:rPr lang="x-none" sz="2900" baseline="30000" dirty="0"/>
              <a:t>2</a:t>
            </a:r>
            <a:r>
              <a:rPr lang="x-none" sz="2900" dirty="0"/>
              <a:t>)</a:t>
            </a:r>
            <a:r>
              <a:rPr lang="x-none" sz="2900" baseline="30000" dirty="0"/>
              <a:t> </a:t>
            </a:r>
            <a:r>
              <a:rPr lang="x-none" sz="2900" dirty="0"/>
              <a:t>и Аяно-Майского (1911 чел., площадь – 167228 км</a:t>
            </a:r>
            <a:r>
              <a:rPr lang="x-none" sz="2900" baseline="30000" dirty="0"/>
              <a:t>2</a:t>
            </a:r>
            <a:r>
              <a:rPr lang="x-none" sz="2900" dirty="0"/>
              <a:t>). </a:t>
            </a:r>
            <a:endParaRPr lang="ru-RU" sz="2900" dirty="0"/>
          </a:p>
          <a:p>
            <a:r>
              <a:rPr lang="ru-RU" sz="2900" dirty="0"/>
              <a:t>Р</a:t>
            </a:r>
            <a:r>
              <a:rPr lang="x-none" sz="2900" dirty="0"/>
              <a:t>ассматриваемые территории – Магаданская область и </a:t>
            </a:r>
            <a:r>
              <a:rPr lang="ru-RU" sz="2900" dirty="0"/>
              <a:t>указанные</a:t>
            </a:r>
            <a:r>
              <a:rPr lang="x-none" sz="2900" dirty="0"/>
              <a:t> районы Хабаровского края – однотипны по природно-климатическим условиям, расположены в бассейне важнейшего </a:t>
            </a:r>
            <a:r>
              <a:rPr lang="ru-RU" sz="2900" dirty="0"/>
              <a:t>для</a:t>
            </a:r>
            <a:r>
              <a:rPr lang="x-none" sz="2900" dirty="0"/>
              <a:t> стран</a:t>
            </a:r>
            <a:r>
              <a:rPr lang="ru-RU" sz="2900" dirty="0"/>
              <a:t>ы</a:t>
            </a:r>
            <a:r>
              <a:rPr lang="x-none" sz="2900" dirty="0"/>
              <a:t> рыбопромыслового Охотского моря и имеют сходные хозяйственные функции – преимущественно ресурсодобывающие (добыча драгоценных и цветных металлов) и морехозяйственные. </a:t>
            </a:r>
            <a:r>
              <a:rPr lang="ru-RU" sz="2900" dirty="0"/>
              <a:t>В</a:t>
            </a:r>
            <a:r>
              <a:rPr lang="x-none" sz="2900" dirty="0"/>
              <a:t> перспективе эти виды деятельности для рассматриваемых территорий останутся приоритетными</a:t>
            </a:r>
            <a:r>
              <a:rPr lang="ru-RU" sz="2900" dirty="0"/>
              <a:t>.</a:t>
            </a:r>
          </a:p>
          <a:p>
            <a:r>
              <a:rPr lang="ru-RU" sz="2900" dirty="0"/>
              <a:t>О</a:t>
            </a:r>
            <a:r>
              <a:rPr lang="x-none" sz="2900" dirty="0"/>
              <a:t>бе территори</a:t>
            </a:r>
            <a:r>
              <a:rPr lang="ru-RU" sz="2900" dirty="0"/>
              <a:t>и не имеют </a:t>
            </a:r>
            <a:r>
              <a:rPr lang="x-none" sz="2900" dirty="0"/>
              <a:t> железных и качественных автомобильных дорог</a:t>
            </a:r>
            <a:r>
              <a:rPr lang="ru-RU" sz="2900" dirty="0"/>
              <a:t>.</a:t>
            </a:r>
            <a:r>
              <a:rPr lang="x-none" sz="2900" dirty="0"/>
              <a:t> Охотское море </a:t>
            </a:r>
            <a:r>
              <a:rPr lang="ru-RU" sz="2900" dirty="0"/>
              <a:t>для них является </a:t>
            </a:r>
            <a:r>
              <a:rPr lang="x-none" sz="2900" dirty="0"/>
              <a:t>важной транспортной коммуникацией для связей этих регионов между собой и другими регионами. В обозримой перспективе (до постройки железной дороги вдоль морского побережья, см. рис. </a:t>
            </a:r>
            <a:r>
              <a:rPr lang="ru-RU" sz="2900" dirty="0"/>
              <a:t>2</a:t>
            </a:r>
            <a:r>
              <a:rPr lang="x-none" sz="2900" dirty="0"/>
              <a:t>) морские пути останутся важнейшими транспортными коммуникациями для этих приохотских территорий. </a:t>
            </a:r>
            <a:endParaRPr lang="ru-RU" sz="2900" dirty="0"/>
          </a:p>
          <a:p>
            <a:r>
              <a:rPr lang="x-none" sz="2900" dirty="0"/>
              <a:t>Охотский и Аяно-Майский районы Хабаровского края расположены на значительном расстоянии от краевого центра (расстояние </a:t>
            </a:r>
            <a:r>
              <a:rPr lang="ru-RU" sz="2900" dirty="0"/>
              <a:t>от </a:t>
            </a:r>
            <a:r>
              <a:rPr lang="x-none" sz="2900" dirty="0"/>
              <a:t>Хабаровска до п</a:t>
            </a:r>
            <a:r>
              <a:rPr lang="ru-RU" sz="2900" dirty="0"/>
              <a:t>ос</a:t>
            </a:r>
            <a:r>
              <a:rPr lang="x-none" sz="2900" dirty="0"/>
              <a:t>. Охотск – 1320 км). </a:t>
            </a:r>
            <a:r>
              <a:rPr lang="ru-RU" sz="2900" dirty="0"/>
              <a:t>Большинство поселений к</a:t>
            </a:r>
            <a:r>
              <a:rPr lang="x-none" sz="2900" dirty="0"/>
              <a:t>рая не име</a:t>
            </a:r>
            <a:r>
              <a:rPr lang="ru-RU" sz="2900" dirty="0"/>
              <a:t>ю</a:t>
            </a:r>
            <a:r>
              <a:rPr lang="x-none" sz="2900" dirty="0"/>
              <a:t>т надежной наземной транспортной связи с этими районами. В то же время расстояние от Магадана до п</a:t>
            </a:r>
            <a:r>
              <a:rPr lang="ru-RU" sz="2900" dirty="0"/>
              <a:t>ос</a:t>
            </a:r>
            <a:r>
              <a:rPr lang="x-none" sz="2900" dirty="0"/>
              <a:t>. Охотск в 3 раза меньше – 430 км. </a:t>
            </a:r>
            <a:endParaRPr lang="ru-RU" sz="2900" dirty="0"/>
          </a:p>
          <a:p>
            <a:r>
              <a:rPr lang="x-none" sz="2900" dirty="0"/>
              <a:t>3. </a:t>
            </a:r>
            <a:r>
              <a:rPr lang="ru-RU" sz="2900" dirty="0"/>
              <a:t>Экономически эффективным, на наш взгляд, могло бы стать и </a:t>
            </a:r>
            <a:r>
              <a:rPr lang="x-none" sz="2900" dirty="0"/>
              <a:t>объединение небольшой по площади (36,3 тыс. км</a:t>
            </a:r>
            <a:r>
              <a:rPr lang="x-none" sz="2900" baseline="30000" dirty="0"/>
              <a:t>2</a:t>
            </a:r>
            <a:r>
              <a:rPr lang="x-none" sz="2900" dirty="0"/>
              <a:t>) и населению (162 тыс. чел</a:t>
            </a:r>
            <a:r>
              <a:rPr lang="ru-RU" sz="2900" dirty="0"/>
              <a:t>.</a:t>
            </a:r>
            <a:r>
              <a:rPr lang="x-none" sz="2900" dirty="0"/>
              <a:t>) Еврейской автономной области с Хабаровским краем. Несмотря на некоторые положительные тенденции в социально-экономическом развитии</a:t>
            </a:r>
            <a:r>
              <a:rPr lang="ru-RU" sz="2900" dirty="0"/>
              <a:t>,</a:t>
            </a:r>
            <a:r>
              <a:rPr lang="x-none" sz="2900" dirty="0"/>
              <a:t> Еврейск</a:t>
            </a:r>
            <a:r>
              <a:rPr lang="ru-RU" sz="2900" dirty="0" err="1"/>
              <a:t>ая</a:t>
            </a:r>
            <a:r>
              <a:rPr lang="x-none" sz="2900" dirty="0"/>
              <a:t> АО в последние годы остается субъектом с малым экономическим потенциалом (46,9 млрд руб.</a:t>
            </a:r>
            <a:r>
              <a:rPr lang="ru-RU" sz="2900" dirty="0"/>
              <a:t>,</a:t>
            </a:r>
            <a:r>
              <a:rPr lang="x-none" sz="2900" dirty="0"/>
              <a:t> или 0,1 % от </a:t>
            </a:r>
            <a:r>
              <a:rPr lang="ru-RU" sz="2900" dirty="0"/>
              <a:t>ВВП России</a:t>
            </a:r>
            <a:r>
              <a:rPr lang="x-none" sz="2900" dirty="0"/>
              <a:t>). В то же время </a:t>
            </a:r>
            <a:r>
              <a:rPr lang="ru-RU" sz="2900" dirty="0"/>
              <a:t>имеются</a:t>
            </a:r>
            <a:r>
              <a:rPr lang="x-none" sz="2900" dirty="0"/>
              <a:t> значительные социально-экономические связи области с Хабаровским краем. Объединение субъектов позволит увеличить как их социально-экономический, так и научно-образовательный потенциал</a:t>
            </a:r>
            <a:r>
              <a:rPr lang="ru-RU" sz="2900" dirty="0"/>
              <a:t> и </a:t>
            </a:r>
            <a:r>
              <a:rPr lang="x-none" sz="2900" dirty="0"/>
              <a:t>будет способствовать большей эффективности внешнеэкономических связей с соседними регионами Китая. </a:t>
            </a:r>
            <a:endParaRPr lang="ru-RU" sz="2900" dirty="0"/>
          </a:p>
          <a:p>
            <a:r>
              <a:rPr lang="ru-RU" sz="2900" dirty="0"/>
              <a:t>Для поддержания и развития национальных культур в Анадыре и Биробиджане необходимо сохранить структуры национально-культурных центров. </a:t>
            </a:r>
          </a:p>
        </p:txBody>
      </p:sp>
    </p:spTree>
    <p:extLst>
      <p:ext uri="{BB962C8B-B14F-4D97-AF65-F5344CB8AC3E}">
        <p14:creationId xmlns:p14="http://schemas.microsoft.com/office/powerpoint/2010/main" val="142464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889" y="163763"/>
            <a:ext cx="9144000" cy="543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ключевые проблемы устойчивого развития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(Бакланов П.Я., Романов М.Т., 2019)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9889" y="707707"/>
            <a:ext cx="9144000" cy="623731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Небольшая и продолжающая сокращаться численность населения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(всего в регионе проживает около 8,25 млн. чел.), низкий собственный демографический потенциал с невысокой рождаемостью и естественным приростом;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пространственная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рассредоточенность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макрорегиона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Протяженность с севера на юг более 5 тыс. км., с востока на запад – более 4 тыс. км.;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Связанные с предыдущими проблемами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плотность населения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(несколько более 1 чел./км</a:t>
            </a:r>
            <a:r>
              <a:rPr lang="ru-RU" sz="1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связанность территории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 – железными и автомобильными дорогами);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ограниченный, узкий внутренний рынок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потребительских товаров и многих производственных. Так, зарубежные сегменты трансграничных рынков для условной рыночной зоны с радиусом 1000 км от Владивостока почти в 100 раз больше внутрироссийских (по численности населения – как потребителя непроизводственных товаров);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большая дифференциация природно-климатических условий в макрорегионе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арктических ледяных пустынь на севере до представителей субтропиков в кедрово-широколиственных лесах на юге. Для многих районов характерны экстремальные природные явления: землетрясения, цунами, наводнения, штормы, низкие температуры, многолетняя мерзлота, резкие колебания погодных условий и др.;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невысокая хозяйственная освоенность макрорегиона со слабым развитием транспортной инфраструктуры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При этом имеются ареалы с относительно высокой освоенностью, в основном – в южных районах и очень низкой – северные районы Якутии и Камчатки, Чукотка, ряд северных районов в других субъектах;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Специфической – геополитической проблемой макрорегиона является то, что он, будучи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слабоосвоенным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непосредственно выходит к крупнейшим странам мира: США, Китаю, Японии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их огромным геополитическим потенциалом, в десятки раз превосходящим населением (Китай) и возрастающими трансграничными градиентами в пользу этих стран (различия в однородных социально-экономических показателях в приграничных районах РФ и соседних стран).</a:t>
            </a:r>
          </a:p>
          <a:p>
            <a:pPr marL="0" indent="0" algn="just">
              <a:buNone/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8501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интересы России на Дальнем Востоке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(Бакланов П.Я., Романов М.Т., 2019)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033" y="1600201"/>
            <a:ext cx="10948946" cy="4525963"/>
          </a:xfrm>
        </p:spPr>
        <p:txBody>
          <a:bodyPr>
            <a:normAutofit/>
          </a:bodyPr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суверенитета территории (~7 млн. км²);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суверенитета акватории в границах 200-мильной зоны (~7 млн. км²);</a:t>
            </a:r>
          </a:p>
          <a:p>
            <a:pPr marL="514350" indent="-514350"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морских выходов к морям и океанам;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выходов к государственной границе (около 5 тыс. км.);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транзитных перевозок,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международных грузов;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огромного и разнообразного природно-ресурсного потенциала суши и моря;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соседним странам высокого уровня экономики, жизни, науки, образования, качества окружающей среды, миролюбивых устремлений.</a:t>
            </a:r>
          </a:p>
          <a:p>
            <a:pPr marL="514350" indent="-514350">
              <a:buAutoNum type="arabicPeriod"/>
            </a:pP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2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585" y="361094"/>
            <a:ext cx="91440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долгосрочного развития макрорегиона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(Бакланов П.Я., Романов М.Т., 2019)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585" y="1130464"/>
            <a:ext cx="9144000" cy="5976664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суверенитета и национальной безопасности страны на востоке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восточную часть арктической и тихоокеанскую морские 200-мильные зоны, а также – выходы к морям, Северному Ледовитому и Тихому океану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(Геополитическая цель).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стабильности собственного демографического потенциала и устойчивого прироста населения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высоких уровня и качеств жизни всех групп населения макрорегиона, сопоставимых с развитыми, прежде всего – соседними странами.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(Социальная цель).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устойчивого развития с высокой экономической и эколого-экономической эффективностью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основных, приоритетных видов деятельности и территориально-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акваториальных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хозяйства, их высокой конкурентоспособности с подобными видами деятельности в соседних и других странах АТР.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(Экономическая цель).</a:t>
            </a: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и сохранение высоких качеств окружающей среды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уникальных наземных и морских экосистем, их ресурсно-экологического потенциала.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(Экологическая цель).</a:t>
            </a:r>
          </a:p>
          <a:p>
            <a:pPr marL="0" indent="0">
              <a:buNone/>
            </a:pP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2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252" y="72008"/>
            <a:ext cx="91440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благоприятные факторы долгосрочного развития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(Бакланов П.Я., Романов М.Т., 2019)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7252" y="843324"/>
            <a:ext cx="9144000" cy="62373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Уникальная специфика географического положения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его широкий выход ко многим морям, Северному и Тихому океанам (морская береговая линия – около 40 тыс. км) к их различным природным ресурсам и морским транспортным путям.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экономико-географического положения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очень большая удаленность макрорегиона от центральных наиболее развитых районов страны (на 6-10 тыс. км) и непосредственное соседство и большая близость (0÷1÷2÷3 тыс. км) со многими развитыми и развивающимися странами АТР (Китай, США, Япония, Республика Корея, КНДР, Монголия, Вьетнам, Малайзия, Индонезия и др.);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Большой, разнообразный (и еще далеко не разведанный) природно-ресурсный потенциал суши и моря, океанов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(рыба и морепродукты, нефтегазовые ресурсы Якутии и шельфов, уголь, алмазы, металлы и полиметаллы, 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благородные и редкоземельные металлы, химическое сырье, различные лесные ресурсы, в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низкосортная древесина, гидроэнергия, океаническая энергия, прежде всего – для приливно-отливных электростанций, различные рекреационные и туристические ресурсы и др.). Во многих компактных ареалах размещены территориальные и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-территориальные сочетания (системы) ряда различных природных ресурсов;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сконцентрирован и развивается значительный научно-образовательный потенциал: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50 НИИ ДВО РАН, крупнейшие университеты: ДВФУ, ТОГУ, АМГУ, СВФУ (в Якутске), ВГУЭС, Морской Университет и другие.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545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4316</Words>
  <Application>Microsoft Office PowerPoint</Application>
  <PresentationFormat>Широкоэкранный</PresentationFormat>
  <Paragraphs>665</Paragraphs>
  <Slides>50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50</vt:i4>
      </vt:variant>
    </vt:vector>
  </HeadingPairs>
  <TitlesOfParts>
    <vt:vector size="60" baseType="lpstr">
      <vt:lpstr>Arial</vt:lpstr>
      <vt:lpstr>Calibri</vt:lpstr>
      <vt:lpstr>Calibri Light</vt:lpstr>
      <vt:lpstr>Century Gothic</vt:lpstr>
      <vt:lpstr>Segoe UI</vt:lpstr>
      <vt:lpstr>Times New Roman</vt:lpstr>
      <vt:lpstr>Тема Office</vt:lpstr>
      <vt:lpstr>1_Тема Office</vt:lpstr>
      <vt:lpstr>2_Тема Office</vt:lpstr>
      <vt:lpstr>3_Тема Office</vt:lpstr>
      <vt:lpstr>РОССИЙСКАЯ АКАДЕМИЯ НАУК Дальневосточное отделение Тихоокеанский институт географии</vt:lpstr>
      <vt:lpstr>Презентация PowerPoint</vt:lpstr>
      <vt:lpstr>Презентация PowerPoint</vt:lpstr>
      <vt:lpstr>Сочетание минеральных ресурсов шельфа дальневосточных морей (Ткаченко, 2017) </vt:lpstr>
      <vt:lpstr>Дальний Восток в Российской экономике</vt:lpstr>
      <vt:lpstr>Основные ключевые проблемы устойчивого развития (Бакланов П.Я., Романов М.Т., 2019)  </vt:lpstr>
      <vt:lpstr>Национальные интересы России на Дальнем Востоке (Бакланов П.Я., Романов М.Т., 2019)</vt:lpstr>
      <vt:lpstr>Основные цели долгосрочного развития макрорегиона (Бакланов П.Я., Романов М.Т., 2019)</vt:lpstr>
      <vt:lpstr>Основные благоприятные факторы долгосрочного развития (Бакланов П.Я., Романов М.Т., 2019)</vt:lpstr>
      <vt:lpstr>Нами выполнено природно-ресурсное районирование Дальневосточного макрорегиона  (Бакланов П.Я., Романов М.Т, Ткаченко, 2020). </vt:lpstr>
      <vt:lpstr>Презентация PowerPoint</vt:lpstr>
      <vt:lpstr>Презентация PowerPoint</vt:lpstr>
      <vt:lpstr>Нами выполнялись различные исследования и оценки демографического потенциала Дальневосточного макрорегиона и его динамики, как в целом, так и по отдельным субъектам. Основные характеристики приведены в следующем слайде.</vt:lpstr>
      <vt:lpstr>Динамика населения регионов Дальнего Востока в 1926-2020 гг.</vt:lpstr>
      <vt:lpstr>Демографический потенциал  Дальнего Востока как фактор его развития </vt:lpstr>
      <vt:lpstr>Геополитические факторы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Нами проведена оценка и выделены приоритетные направления основных видов экономической деятельности Дальневосточного макрорегиона и его отдельных субъектов по следующей схеме: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ЧЕРТЫ ЭКОНОМИКО-ГЕОГРАФИЧЕСКОГО  ПОЛОЖЕНИЯ О-ВА САХАЛИН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по новым инструментам развития макрорегиона</vt:lpstr>
      <vt:lpstr>Презентация PowerPoint</vt:lpstr>
      <vt:lpstr>Предлагаемый вариант корректировки административных границ отдельных субъектов Дальневосточного макрорегиона с вариантами развития сети магистральных дорог (с учетом транспортной сети сопредельных стран) (Бакланов П.Я., Романов М.Т., 2019)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Moshkov</dc:creator>
  <cp:lastModifiedBy>Baklanov</cp:lastModifiedBy>
  <cp:revision>177</cp:revision>
  <dcterms:created xsi:type="dcterms:W3CDTF">2018-06-01T00:05:17Z</dcterms:created>
  <dcterms:modified xsi:type="dcterms:W3CDTF">2020-09-28T06:29:24Z</dcterms:modified>
</cp:coreProperties>
</file>