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sldIdLst>
    <p:sldId id="256" r:id="rId3"/>
    <p:sldId id="274" r:id="rId4"/>
    <p:sldId id="273" r:id="rId5"/>
    <p:sldId id="275" r:id="rId6"/>
    <p:sldId id="264" r:id="rId7"/>
    <p:sldId id="267" r:id="rId8"/>
    <p:sldId id="265" r:id="rId9"/>
    <p:sldId id="268" r:id="rId10"/>
    <p:sldId id="269" r:id="rId11"/>
    <p:sldId id="270" r:id="rId12"/>
    <p:sldId id="271" r:id="rId13"/>
    <p:sldId id="272" r:id="rId14"/>
    <p:sldId id="266" r:id="rId15"/>
    <p:sldId id="257" r:id="rId16"/>
    <p:sldId id="259" r:id="rId17"/>
    <p:sldId id="258" r:id="rId18"/>
    <p:sldId id="260" r:id="rId19"/>
    <p:sldId id="261" r:id="rId20"/>
    <p:sldId id="26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101"/>
    <a:srgbClr val="983710"/>
    <a:srgbClr val="003399"/>
    <a:srgbClr val="1A2907"/>
    <a:srgbClr val="4A9C00"/>
    <a:srgbClr val="568616"/>
    <a:srgbClr val="D02300"/>
    <a:srgbClr val="FF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 varScale="1">
        <p:scale>
          <a:sx n="116" d="100"/>
          <a:sy n="116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&#1051;&#1080;&#1089;&#1090;%20Microsoft%20Exce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F:\&#1051;&#1080;&#1089;&#1090;%20Microsoft%20Exce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77692612184677"/>
          <c:y val="6.8286322664570034E-2"/>
          <c:w val="0.83191666666666664"/>
          <c:h val="0.633611475648877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'2'!$B$1</c:f>
              <c:strCache>
                <c:ptCount val="1"/>
                <c:pt idx="0">
                  <c:v>max</c:v>
                </c:pt>
              </c:strCache>
            </c:strRef>
          </c:tx>
          <c:invertIfNegative val="0"/>
          <c:cat>
            <c:strRef>
              <c:f>'2'!$A$2:$A$5</c:f>
              <c:strCache>
                <c:ptCount val="4"/>
                <c:pt idx="0">
                  <c:v>Трансекта 1</c:v>
                </c:pt>
                <c:pt idx="1">
                  <c:v>Трансекта 2</c:v>
                </c:pt>
                <c:pt idx="2">
                  <c:v>Трансекта 3</c:v>
                </c:pt>
                <c:pt idx="3">
                  <c:v>Трансекта 4</c:v>
                </c:pt>
              </c:strCache>
            </c:strRef>
          </c:cat>
          <c:val>
            <c:numRef>
              <c:f>'2'!$B$2:$B$5</c:f>
              <c:numCache>
                <c:formatCode>General</c:formatCode>
                <c:ptCount val="4"/>
                <c:pt idx="0">
                  <c:v>20000</c:v>
                </c:pt>
                <c:pt idx="1">
                  <c:v>20000</c:v>
                </c:pt>
                <c:pt idx="2">
                  <c:v>18845</c:v>
                </c:pt>
                <c:pt idx="3">
                  <c:v>2640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D-443E-B3F2-23E398B4BECC}"/>
            </c:ext>
          </c:extLst>
        </c:ser>
        <c:ser>
          <c:idx val="1"/>
          <c:order val="1"/>
          <c:tx>
            <c:strRef>
              <c:f>'2'!$C$1</c:f>
              <c:strCache>
                <c:ptCount val="1"/>
                <c:pt idx="0">
                  <c:v>min</c:v>
                </c:pt>
              </c:strCache>
            </c:strRef>
          </c:tx>
          <c:invertIfNegative val="0"/>
          <c:cat>
            <c:strRef>
              <c:f>'2'!$A$2:$A$5</c:f>
              <c:strCache>
                <c:ptCount val="4"/>
                <c:pt idx="0">
                  <c:v>Трансекта 1</c:v>
                </c:pt>
                <c:pt idx="1">
                  <c:v>Трансекта 2</c:v>
                </c:pt>
                <c:pt idx="2">
                  <c:v>Трансекта 3</c:v>
                </c:pt>
                <c:pt idx="3">
                  <c:v>Трансекта 4</c:v>
                </c:pt>
              </c:strCache>
            </c:strRef>
          </c:cat>
          <c:val>
            <c:numRef>
              <c:f>'2'!$C$2:$C$5</c:f>
              <c:numCache>
                <c:formatCode>General</c:formatCode>
                <c:ptCount val="4"/>
                <c:pt idx="0">
                  <c:v>290</c:v>
                </c:pt>
                <c:pt idx="1">
                  <c:v>290</c:v>
                </c:pt>
                <c:pt idx="2">
                  <c:v>340</c:v>
                </c:pt>
                <c:pt idx="3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D-443E-B3F2-23E398B4B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054976"/>
        <c:axId val="45056768"/>
        <c:axId val="0"/>
      </c:bar3DChart>
      <c:catAx>
        <c:axId val="45054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056768"/>
        <c:crosses val="autoZero"/>
        <c:auto val="1"/>
        <c:lblAlgn val="ctr"/>
        <c:lblOffset val="100"/>
        <c:noMultiLvlLbl val="0"/>
      </c:catAx>
      <c:valAx>
        <c:axId val="45056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>
                    <a:solidFill>
                      <a:srgbClr val="983710"/>
                    </a:solidFill>
                    <a:latin typeface="Arial Black" pitchFamily="34" charset="0"/>
                  </a:defRPr>
                </a:pPr>
                <a:r>
                  <a:rPr lang="ru-RU" sz="2000" dirty="0">
                    <a:solidFill>
                      <a:srgbClr val="983710"/>
                    </a:solidFill>
                    <a:latin typeface="Arial Black" pitchFamily="34" charset="0"/>
                  </a:rPr>
                  <a:t>Освещенность</a:t>
                </a:r>
              </a:p>
            </c:rich>
          </c:tx>
          <c:layout>
            <c:manualLayout>
              <c:xMode val="edge"/>
              <c:yMode val="edge"/>
              <c:x val="8.3582982475080107E-3"/>
              <c:y val="0.287781765967304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45054976"/>
        <c:crosses val="autoZero"/>
        <c:crossBetween val="between"/>
        <c:majorUnit val="25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87729658792652"/>
          <c:y val="0.13473388743073783"/>
          <c:w val="0.83599912510936136"/>
          <c:h val="0.726138086905803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Лист7!$A$2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FB-4912-BBAB-27AAF6A5D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Лист7!$B$1:$E$1</c:f>
              <c:strCache>
                <c:ptCount val="4"/>
                <c:pt idx="0">
                  <c:v>Трансекта 1</c:v>
                </c:pt>
                <c:pt idx="1">
                  <c:v>Трансекта 2</c:v>
                </c:pt>
                <c:pt idx="2">
                  <c:v>Трансекта 3</c:v>
                </c:pt>
                <c:pt idx="3">
                  <c:v>Трансекта 4</c:v>
                </c:pt>
              </c:strCache>
            </c:strRef>
          </c:cat>
          <c:val>
            <c:numRef>
              <c:f>Лист7!$B$2:$E$2</c:f>
              <c:numCache>
                <c:formatCode>General</c:formatCode>
                <c:ptCount val="4"/>
                <c:pt idx="0">
                  <c:v>18.8</c:v>
                </c:pt>
                <c:pt idx="1">
                  <c:v>18.5</c:v>
                </c:pt>
                <c:pt idx="2">
                  <c:v>14.6</c:v>
                </c:pt>
                <c:pt idx="3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B-4912-BBAB-27AAF6A5DC48}"/>
            </c:ext>
          </c:extLst>
        </c:ser>
        <c:ser>
          <c:idx val="1"/>
          <c:order val="1"/>
          <c:tx>
            <c:strRef>
              <c:f>Лист7!$A$3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2222222222222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FB-4912-BBAB-27AAF6A5DC48}"/>
                </c:ext>
              </c:extLst>
            </c:dLbl>
            <c:dLbl>
              <c:idx val="1"/>
              <c:layout>
                <c:manualLayout>
                  <c:x val="1.9444225721784725E-2"/>
                  <c:y val="-3.645377661125692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FB-4912-BBAB-27AAF6A5DC48}"/>
                </c:ext>
              </c:extLst>
            </c:dLbl>
            <c:dLbl>
              <c:idx val="2"/>
              <c:layout>
                <c:manualLayout>
                  <c:x val="1.9444444444444445E-2"/>
                  <c:y val="-4.6299941673957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FB-4912-BBAB-27AAF6A5DC48}"/>
                </c:ext>
              </c:extLst>
            </c:dLbl>
            <c:dLbl>
              <c:idx val="3"/>
              <c:layout>
                <c:manualLayout>
                  <c:x val="2.5000000000000001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FB-4912-BBAB-27AAF6A5D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Лист7!$B$1:$E$1</c:f>
              <c:strCache>
                <c:ptCount val="4"/>
                <c:pt idx="0">
                  <c:v>Трансекта 1</c:v>
                </c:pt>
                <c:pt idx="1">
                  <c:v>Трансекта 2</c:v>
                </c:pt>
                <c:pt idx="2">
                  <c:v>Трансекта 3</c:v>
                </c:pt>
                <c:pt idx="3">
                  <c:v>Трансекта 4</c:v>
                </c:pt>
              </c:strCache>
            </c:strRef>
          </c:cat>
          <c:val>
            <c:numRef>
              <c:f>Лист7!$B$3:$E$3</c:f>
              <c:numCache>
                <c:formatCode>General</c:formatCode>
                <c:ptCount val="4"/>
                <c:pt idx="0">
                  <c:v>18.2</c:v>
                </c:pt>
                <c:pt idx="1">
                  <c:v>17.399999999999999</c:v>
                </c:pt>
                <c:pt idx="2">
                  <c:v>13.5</c:v>
                </c:pt>
                <c:pt idx="3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FB-4912-BBAB-27AAF6A5DC48}"/>
            </c:ext>
          </c:extLst>
        </c:ser>
        <c:ser>
          <c:idx val="2"/>
          <c:order val="2"/>
          <c:tx>
            <c:strRef>
              <c:f>Лист7!$A$4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44444444444445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AFB-4912-BBAB-27AAF6A5DC48}"/>
                </c:ext>
              </c:extLst>
            </c:dLbl>
            <c:dLbl>
              <c:idx val="1"/>
              <c:layout>
                <c:manualLayout>
                  <c:x val="3.888888888888889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AFB-4912-BBAB-27AAF6A5DC48}"/>
                </c:ext>
              </c:extLst>
            </c:dLbl>
            <c:dLbl>
              <c:idx val="2"/>
              <c:layout>
                <c:manualLayout>
                  <c:x val="3.3333333333333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AFB-4912-BBAB-27AAF6A5DC48}"/>
                </c:ext>
              </c:extLst>
            </c:dLbl>
            <c:dLbl>
              <c:idx val="3"/>
              <c:layout>
                <c:manualLayout>
                  <c:x val="3.3333333333333437E-2"/>
                  <c:y val="9.2592592592593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FB-4912-BBAB-27AAF6A5D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Лист7!$B$1:$E$1</c:f>
              <c:strCache>
                <c:ptCount val="4"/>
                <c:pt idx="0">
                  <c:v>Трансекта 1</c:v>
                </c:pt>
                <c:pt idx="1">
                  <c:v>Трансекта 2</c:v>
                </c:pt>
                <c:pt idx="2">
                  <c:v>Трансекта 3</c:v>
                </c:pt>
                <c:pt idx="3">
                  <c:v>Трансекта 4</c:v>
                </c:pt>
              </c:strCache>
            </c:strRef>
          </c:cat>
          <c:val>
            <c:numRef>
              <c:f>Лист7!$B$4:$E$4</c:f>
              <c:numCache>
                <c:formatCode>General</c:formatCode>
                <c:ptCount val="4"/>
                <c:pt idx="0">
                  <c:v>17</c:v>
                </c:pt>
                <c:pt idx="1">
                  <c:v>16.5</c:v>
                </c:pt>
                <c:pt idx="2">
                  <c:v>12.9</c:v>
                </c:pt>
                <c:pt idx="3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FB-4912-BBAB-27AAF6A5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554496"/>
        <c:axId val="66573056"/>
        <c:axId val="0"/>
      </c:bar3DChart>
      <c:catAx>
        <c:axId val="66554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>
                    <a:solidFill>
                      <a:srgbClr val="983710"/>
                    </a:solidFill>
                    <a:latin typeface="Arial Black" pitchFamily="34" charset="0"/>
                  </a:defRPr>
                </a:pPr>
                <a:r>
                  <a:rPr lang="ru-RU" sz="1600" b="0">
                    <a:solidFill>
                      <a:srgbClr val="983710"/>
                    </a:solidFill>
                    <a:latin typeface="Arial Black" pitchFamily="34" charset="0"/>
                  </a:rPr>
                  <a:t>Глубина, см:</a:t>
                </a:r>
              </a:p>
            </c:rich>
          </c:tx>
          <c:layout>
            <c:manualLayout>
              <c:xMode val="edge"/>
              <c:yMode val="edge"/>
              <c:x val="0.24198468941382328"/>
              <c:y val="4.154418197725284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Black" pitchFamily="34" charset="0"/>
              </a:defRPr>
            </a:pPr>
            <a:endParaRPr lang="ru-RU"/>
          </a:p>
        </c:txPr>
        <c:crossAx val="66573056"/>
        <c:crosses val="autoZero"/>
        <c:auto val="1"/>
        <c:lblAlgn val="ctr"/>
        <c:lblOffset val="100"/>
        <c:noMultiLvlLbl val="0"/>
      </c:catAx>
      <c:valAx>
        <c:axId val="66573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983710"/>
                    </a:solidFill>
                    <a:latin typeface="Arial Black" pitchFamily="34" charset="0"/>
                  </a:defRPr>
                </a:pPr>
                <a:r>
                  <a:rPr lang="ru-RU" sz="2000" dirty="0">
                    <a:solidFill>
                      <a:srgbClr val="983710"/>
                    </a:solidFill>
                    <a:latin typeface="Arial Black" pitchFamily="34" charset="0"/>
                  </a:rPr>
                  <a:t>Температура, °С</a:t>
                </a:r>
              </a:p>
            </c:rich>
          </c:tx>
          <c:layout>
            <c:manualLayout>
              <c:xMode val="edge"/>
              <c:yMode val="edge"/>
              <c:x val="3.1189851268591431E-2"/>
              <c:y val="0.303008894721493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983710"/>
                </a:solidFill>
                <a:latin typeface="Arial Black" pitchFamily="34" charset="0"/>
              </a:defRPr>
            </a:pPr>
            <a:endParaRPr lang="ru-RU"/>
          </a:p>
        </c:txPr>
        <c:crossAx val="66554496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0.36909864391951008"/>
          <c:y val="3.6461067366579177E-2"/>
          <c:w val="0.50312357830271215"/>
          <c:h val="9.3744167395742206E-2"/>
        </c:manualLayout>
      </c:layout>
      <c:overlay val="0"/>
      <c:txPr>
        <a:bodyPr/>
        <a:lstStyle/>
        <a:p>
          <a:pPr>
            <a:defRPr sz="1600">
              <a:solidFill>
                <a:srgbClr val="983710"/>
              </a:solidFill>
              <a:latin typeface="Arial Black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'[Лист Microsoft Excel (4).xlsx]Лист1'!$B$1</c:f>
              <c:strCache>
                <c:ptCount val="1"/>
                <c:pt idx="0">
                  <c:v>Ниже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'[Лист Microsoft Excel (4).xlsx]Лист1'!$A$2:$A$13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'[Лист Microsoft Excel (4).xlsx]Лист1'!$B$2:$B$13</c:f>
              <c:numCache>
                <c:formatCode>0.00</c:formatCode>
                <c:ptCount val="12"/>
                <c:pt idx="0">
                  <c:v>8</c:v>
                </c:pt>
                <c:pt idx="1">
                  <c:v>6</c:v>
                </c:pt>
                <c:pt idx="2">
                  <c:v>1.5</c:v>
                </c:pt>
                <c:pt idx="3">
                  <c:v>11</c:v>
                </c:pt>
                <c:pt idx="4">
                  <c:v>7.5</c:v>
                </c:pt>
                <c:pt idx="5">
                  <c:v>4</c:v>
                </c:pt>
                <c:pt idx="6">
                  <c:v>7</c:v>
                </c:pt>
                <c:pt idx="7">
                  <c:v>6</c:v>
                </c:pt>
                <c:pt idx="8">
                  <c:v>4</c:v>
                </c:pt>
                <c:pt idx="9">
                  <c:v>5</c:v>
                </c:pt>
                <c:pt idx="10">
                  <c:v>8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B-4D7E-8B39-68BFC85A9BDD}"/>
            </c:ext>
          </c:extLst>
        </c:ser>
        <c:ser>
          <c:idx val="1"/>
          <c:order val="1"/>
          <c:tx>
            <c:strRef>
              <c:f>'[Лист Microsoft Excel (4).xlsx]Лист1'!$C$1</c:f>
              <c:strCache>
                <c:ptCount val="1"/>
                <c:pt idx="0">
                  <c:v>На уровне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'[Лист Microsoft Excel (4).xlsx]Лист1'!$A$2:$A$13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'[Лист Microsoft Excel (4).xlsx]Лист1'!$C$2:$C$13</c:f>
              <c:numCache>
                <c:formatCode>0.00</c:formatCode>
                <c:ptCount val="12"/>
                <c:pt idx="0">
                  <c:v>13</c:v>
                </c:pt>
                <c:pt idx="1">
                  <c:v>18</c:v>
                </c:pt>
                <c:pt idx="2">
                  <c:v>15</c:v>
                </c:pt>
                <c:pt idx="3">
                  <c:v>16</c:v>
                </c:pt>
                <c:pt idx="4">
                  <c:v>12</c:v>
                </c:pt>
                <c:pt idx="5">
                  <c:v>6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10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B-4D7E-8B39-68BFC85A9BDD}"/>
            </c:ext>
          </c:extLst>
        </c:ser>
        <c:ser>
          <c:idx val="2"/>
          <c:order val="2"/>
          <c:tx>
            <c:strRef>
              <c:f>'[Лист Microsoft Excel (4).xlsx]Лист1'!$D$1</c:f>
              <c:strCache>
                <c:ptCount val="1"/>
                <c:pt idx="0">
                  <c:v>Выше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'[Лист Microsoft Excel (4).xlsx]Лист1'!$A$2:$A$13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'[Лист Microsoft Excel (4).xlsx]Лист1'!$D$2:$D$13</c:f>
              <c:numCache>
                <c:formatCode>0.00</c:formatCode>
                <c:ptCount val="12"/>
                <c:pt idx="0">
                  <c:v>4.5</c:v>
                </c:pt>
                <c:pt idx="1">
                  <c:v>4</c:v>
                </c:pt>
                <c:pt idx="2">
                  <c:v>2.5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3.5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B-4D7E-8B39-68BFC85A9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7472"/>
        <c:axId val="4219648"/>
      </c:lineChart>
      <c:catAx>
        <c:axId val="421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период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n-ea"/>
                <a:cs typeface="+mn-cs"/>
              </a:defRPr>
            </a:pPr>
            <a:endParaRPr lang="ru-RU"/>
          </a:p>
        </c:txPr>
        <c:crossAx val="4219648"/>
        <c:crosses val="autoZero"/>
        <c:auto val="1"/>
        <c:lblAlgn val="ctr"/>
        <c:lblOffset val="100"/>
        <c:noMultiLvlLbl val="0"/>
      </c:catAx>
      <c:valAx>
        <c:axId val="421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n-ea"/>
                <a:cs typeface="+mn-cs"/>
              </a:defRPr>
            </a:pPr>
            <a:endParaRPr lang="ru-RU"/>
          </a:p>
        </c:txPr>
        <c:crossAx val="42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B778E-0A8D-4CBC-B1C6-140E1716FA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494C9-6B23-4CC9-9069-EE4451237568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Amphipoda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0" dirty="0" smtClean="0">
              <a:solidFill>
                <a:schemeClr val="tx1"/>
              </a:solidFill>
            </a:rPr>
            <a:t>(бокоплавы)</a:t>
          </a:r>
          <a:endParaRPr lang="ru-RU" b="1" i="0" dirty="0">
            <a:solidFill>
              <a:schemeClr val="tx1"/>
            </a:solidFill>
          </a:endParaRPr>
        </a:p>
      </dgm:t>
    </dgm:pt>
    <dgm:pt modelId="{9183F6C3-D58A-41A6-BB42-04A47C5C433A}" type="parTrans" cxnId="{8A0CD9E0-F219-4104-9F89-4766D1779BE4}">
      <dgm:prSet/>
      <dgm:spPr/>
      <dgm:t>
        <a:bodyPr/>
        <a:lstStyle/>
        <a:p>
          <a:endParaRPr lang="ru-RU"/>
        </a:p>
      </dgm:t>
    </dgm:pt>
    <dgm:pt modelId="{10DCD84D-CA4D-46B4-9BC5-9639220C9511}" type="sibTrans" cxnId="{8A0CD9E0-F219-4104-9F89-4766D1779BE4}">
      <dgm:prSet/>
      <dgm:spPr/>
      <dgm:t>
        <a:bodyPr/>
        <a:lstStyle/>
        <a:p>
          <a:endParaRPr lang="ru-RU"/>
        </a:p>
      </dgm:t>
    </dgm:pt>
    <dgm:pt modelId="{3263D73A-9071-49DF-8835-7E71069DDC55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Coleoptera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0" dirty="0" smtClean="0">
              <a:solidFill>
                <a:schemeClr val="tx1"/>
              </a:solidFill>
            </a:rPr>
            <a:t>(жуки)</a:t>
          </a:r>
          <a:endParaRPr lang="ru-RU" b="1" i="0" dirty="0">
            <a:solidFill>
              <a:schemeClr val="tx1"/>
            </a:solidFill>
          </a:endParaRPr>
        </a:p>
      </dgm:t>
    </dgm:pt>
    <dgm:pt modelId="{65D086B3-0758-4BA8-A042-EC23A483DC9C}" type="parTrans" cxnId="{F97B8FBB-35CC-4728-89C2-2560464B073D}">
      <dgm:prSet/>
      <dgm:spPr/>
      <dgm:t>
        <a:bodyPr/>
        <a:lstStyle/>
        <a:p>
          <a:endParaRPr lang="ru-RU"/>
        </a:p>
      </dgm:t>
    </dgm:pt>
    <dgm:pt modelId="{33B751AB-E5D4-4E59-8047-C2D5CEB28236}" type="sibTrans" cxnId="{F97B8FBB-35CC-4728-89C2-2560464B073D}">
      <dgm:prSet/>
      <dgm:spPr/>
      <dgm:t>
        <a:bodyPr/>
        <a:lstStyle/>
        <a:p>
          <a:endParaRPr lang="ru-RU"/>
        </a:p>
      </dgm:t>
    </dgm:pt>
    <dgm:pt modelId="{E78BAC14-623E-4BCF-8928-876846411A52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Diptera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0" dirty="0" smtClean="0">
              <a:solidFill>
                <a:schemeClr val="tx1"/>
              </a:solidFill>
            </a:rPr>
            <a:t>(двукрылые)</a:t>
          </a:r>
          <a:endParaRPr lang="ru-RU" b="1" i="0" dirty="0">
            <a:solidFill>
              <a:schemeClr val="tx1"/>
            </a:solidFill>
          </a:endParaRPr>
        </a:p>
      </dgm:t>
    </dgm:pt>
    <dgm:pt modelId="{7894D12A-163A-4BB9-A83D-BD85A42088BC}" type="parTrans" cxnId="{A8E161A0-FD62-4156-988E-73D0436811FC}">
      <dgm:prSet/>
      <dgm:spPr/>
      <dgm:t>
        <a:bodyPr/>
        <a:lstStyle/>
        <a:p>
          <a:endParaRPr lang="ru-RU"/>
        </a:p>
      </dgm:t>
    </dgm:pt>
    <dgm:pt modelId="{B4189C91-FE42-4B6E-ACDA-0C977E43CEE6}" type="sibTrans" cxnId="{A8E161A0-FD62-4156-988E-73D0436811FC}">
      <dgm:prSet/>
      <dgm:spPr/>
      <dgm:t>
        <a:bodyPr/>
        <a:lstStyle/>
        <a:p>
          <a:endParaRPr lang="ru-RU"/>
        </a:p>
      </dgm:t>
    </dgm:pt>
    <dgm:pt modelId="{7B7BDF94-A031-4109-9697-DEF3CE60340D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Ephemeroptera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0" dirty="0" smtClean="0">
              <a:solidFill>
                <a:schemeClr val="tx1"/>
              </a:solidFill>
            </a:rPr>
            <a:t>(подёнки)</a:t>
          </a:r>
          <a:endParaRPr lang="ru-RU" b="1" i="0" dirty="0">
            <a:solidFill>
              <a:schemeClr val="tx1"/>
            </a:solidFill>
          </a:endParaRPr>
        </a:p>
      </dgm:t>
    </dgm:pt>
    <dgm:pt modelId="{958C975C-0FCE-4105-873D-781CDF77C348}" type="parTrans" cxnId="{49EBCE3D-A231-4858-A40E-5F64F9055473}">
      <dgm:prSet/>
      <dgm:spPr/>
      <dgm:t>
        <a:bodyPr/>
        <a:lstStyle/>
        <a:p>
          <a:endParaRPr lang="ru-RU"/>
        </a:p>
      </dgm:t>
    </dgm:pt>
    <dgm:pt modelId="{334927AF-084B-49A9-A43B-BA5F0E60AA88}" type="sibTrans" cxnId="{49EBCE3D-A231-4858-A40E-5F64F9055473}">
      <dgm:prSet/>
      <dgm:spPr/>
      <dgm:t>
        <a:bodyPr/>
        <a:lstStyle/>
        <a:p>
          <a:endParaRPr lang="ru-RU"/>
        </a:p>
      </dgm:t>
    </dgm:pt>
    <dgm:pt modelId="{D44E1E17-22C2-4FE2-A617-360725668E48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Plecoptera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0" dirty="0" smtClean="0">
              <a:solidFill>
                <a:schemeClr val="tx1"/>
              </a:solidFill>
            </a:rPr>
            <a:t>(веснянки)</a:t>
          </a:r>
          <a:endParaRPr lang="ru-RU" b="1" i="0" dirty="0">
            <a:solidFill>
              <a:schemeClr val="tx1"/>
            </a:solidFill>
          </a:endParaRPr>
        </a:p>
      </dgm:t>
    </dgm:pt>
    <dgm:pt modelId="{87B9EC0E-0616-4862-AD86-9EC0F9FB036C}" type="parTrans" cxnId="{65D386A0-CA4B-4C5F-82BB-8FB0324B758A}">
      <dgm:prSet/>
      <dgm:spPr/>
      <dgm:t>
        <a:bodyPr/>
        <a:lstStyle/>
        <a:p>
          <a:endParaRPr lang="ru-RU"/>
        </a:p>
      </dgm:t>
    </dgm:pt>
    <dgm:pt modelId="{B0C3B3F8-125D-48AE-985B-9B43FB95BFA4}" type="sibTrans" cxnId="{65D386A0-CA4B-4C5F-82BB-8FB0324B758A}">
      <dgm:prSet/>
      <dgm:spPr/>
      <dgm:t>
        <a:bodyPr/>
        <a:lstStyle/>
        <a:p>
          <a:endParaRPr lang="ru-RU"/>
        </a:p>
      </dgm:t>
    </dgm:pt>
    <dgm:pt modelId="{81CA3C96-8B03-4E5C-BC17-EF504ECC849C}" type="pres">
      <dgm:prSet presAssocID="{581B778E-0A8D-4CBC-B1C6-140E1716FA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57673-D046-4BED-BB8E-643B49A3EAE7}" type="pres">
      <dgm:prSet presAssocID="{379494C9-6B23-4CC9-9069-EE4451237568}" presName="parentLin" presStyleCnt="0"/>
      <dgm:spPr/>
    </dgm:pt>
    <dgm:pt modelId="{A7693F62-684B-4D98-B503-D4726B2B4535}" type="pres">
      <dgm:prSet presAssocID="{379494C9-6B23-4CC9-9069-EE445123756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2FF3EA8-056E-4E77-961F-10F47DE2900C}" type="pres">
      <dgm:prSet presAssocID="{379494C9-6B23-4CC9-9069-EE44512375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ECB04-2476-4A8B-93A1-20A7FFA15B1F}" type="pres">
      <dgm:prSet presAssocID="{379494C9-6B23-4CC9-9069-EE4451237568}" presName="negativeSpace" presStyleCnt="0"/>
      <dgm:spPr/>
    </dgm:pt>
    <dgm:pt modelId="{7E44E950-70D6-4857-A205-C6A4FA63E2D5}" type="pres">
      <dgm:prSet presAssocID="{379494C9-6B23-4CC9-9069-EE4451237568}" presName="childText" presStyleLbl="conFgAcc1" presStyleIdx="0" presStyleCnt="5">
        <dgm:presLayoutVars>
          <dgm:bulletEnabled val="1"/>
        </dgm:presLayoutVars>
      </dgm:prSet>
      <dgm:spPr/>
    </dgm:pt>
    <dgm:pt modelId="{987DA231-0ED4-4F2F-8709-93ABB0556CF9}" type="pres">
      <dgm:prSet presAssocID="{10DCD84D-CA4D-46B4-9BC5-9639220C9511}" presName="spaceBetweenRectangles" presStyleCnt="0"/>
      <dgm:spPr/>
    </dgm:pt>
    <dgm:pt modelId="{FAEAC5BE-BFD2-4F60-B28C-C99FC3B7D1C3}" type="pres">
      <dgm:prSet presAssocID="{3263D73A-9071-49DF-8835-7E71069DDC55}" presName="parentLin" presStyleCnt="0"/>
      <dgm:spPr/>
    </dgm:pt>
    <dgm:pt modelId="{775D2DB9-3991-47B5-A1D9-EB1633BB3D07}" type="pres">
      <dgm:prSet presAssocID="{3263D73A-9071-49DF-8835-7E71069DDC5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B05673A-13B8-4F45-BC17-953029FBE1E8}" type="pres">
      <dgm:prSet presAssocID="{3263D73A-9071-49DF-8835-7E71069DDC5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D5B77-E99F-4F36-A4FE-2CEFA1085FB7}" type="pres">
      <dgm:prSet presAssocID="{3263D73A-9071-49DF-8835-7E71069DDC55}" presName="negativeSpace" presStyleCnt="0"/>
      <dgm:spPr/>
    </dgm:pt>
    <dgm:pt modelId="{8C05B866-6D47-4910-B008-97FD2049EA47}" type="pres">
      <dgm:prSet presAssocID="{3263D73A-9071-49DF-8835-7E71069DDC55}" presName="childText" presStyleLbl="conFgAcc1" presStyleIdx="1" presStyleCnt="5">
        <dgm:presLayoutVars>
          <dgm:bulletEnabled val="1"/>
        </dgm:presLayoutVars>
      </dgm:prSet>
      <dgm:spPr/>
    </dgm:pt>
    <dgm:pt modelId="{780B00E3-DB43-4381-8688-90B59722320E}" type="pres">
      <dgm:prSet presAssocID="{33B751AB-E5D4-4E59-8047-C2D5CEB28236}" presName="spaceBetweenRectangles" presStyleCnt="0"/>
      <dgm:spPr/>
    </dgm:pt>
    <dgm:pt modelId="{29EE6D9A-6FD2-43B4-B449-7E87137D8087}" type="pres">
      <dgm:prSet presAssocID="{E78BAC14-623E-4BCF-8928-876846411A52}" presName="parentLin" presStyleCnt="0"/>
      <dgm:spPr/>
    </dgm:pt>
    <dgm:pt modelId="{CD8FCA63-730A-4195-A77C-06DD5884F81A}" type="pres">
      <dgm:prSet presAssocID="{E78BAC14-623E-4BCF-8928-876846411A5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94C4CE9-C359-4FBE-A747-B58AB3AF8639}" type="pres">
      <dgm:prSet presAssocID="{E78BAC14-623E-4BCF-8928-876846411A5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C8EB5-9B06-4BB3-B9A4-07B4B6F198E4}" type="pres">
      <dgm:prSet presAssocID="{E78BAC14-623E-4BCF-8928-876846411A52}" presName="negativeSpace" presStyleCnt="0"/>
      <dgm:spPr/>
    </dgm:pt>
    <dgm:pt modelId="{84FAE3DB-D394-49E4-84A3-6DDDB3FF617B}" type="pres">
      <dgm:prSet presAssocID="{E78BAC14-623E-4BCF-8928-876846411A52}" presName="childText" presStyleLbl="conFgAcc1" presStyleIdx="2" presStyleCnt="5">
        <dgm:presLayoutVars>
          <dgm:bulletEnabled val="1"/>
        </dgm:presLayoutVars>
      </dgm:prSet>
      <dgm:spPr/>
    </dgm:pt>
    <dgm:pt modelId="{34414634-4522-4567-91AA-82EDD839CECF}" type="pres">
      <dgm:prSet presAssocID="{B4189C91-FE42-4B6E-ACDA-0C977E43CEE6}" presName="spaceBetweenRectangles" presStyleCnt="0"/>
      <dgm:spPr/>
    </dgm:pt>
    <dgm:pt modelId="{D57397AD-52CC-4BE7-A7E6-6F5E0377B772}" type="pres">
      <dgm:prSet presAssocID="{7B7BDF94-A031-4109-9697-DEF3CE60340D}" presName="parentLin" presStyleCnt="0"/>
      <dgm:spPr/>
    </dgm:pt>
    <dgm:pt modelId="{BAE9D4BD-C280-4D0F-A170-D6C9495C8E82}" type="pres">
      <dgm:prSet presAssocID="{7B7BDF94-A031-4109-9697-DEF3CE60340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4DEB121-493C-4179-90B2-2F74C9212392}" type="pres">
      <dgm:prSet presAssocID="{7B7BDF94-A031-4109-9697-DEF3CE60340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6B8CF-3675-4621-8B71-131E92740A10}" type="pres">
      <dgm:prSet presAssocID="{7B7BDF94-A031-4109-9697-DEF3CE60340D}" presName="negativeSpace" presStyleCnt="0"/>
      <dgm:spPr/>
    </dgm:pt>
    <dgm:pt modelId="{00C6D1C1-36C7-49F1-BA44-EC87E7E9EFDB}" type="pres">
      <dgm:prSet presAssocID="{7B7BDF94-A031-4109-9697-DEF3CE60340D}" presName="childText" presStyleLbl="conFgAcc1" presStyleIdx="3" presStyleCnt="5">
        <dgm:presLayoutVars>
          <dgm:bulletEnabled val="1"/>
        </dgm:presLayoutVars>
      </dgm:prSet>
      <dgm:spPr/>
    </dgm:pt>
    <dgm:pt modelId="{89204FDC-5DDC-4DC3-BDCD-9E90291F864C}" type="pres">
      <dgm:prSet presAssocID="{334927AF-084B-49A9-A43B-BA5F0E60AA88}" presName="spaceBetweenRectangles" presStyleCnt="0"/>
      <dgm:spPr/>
    </dgm:pt>
    <dgm:pt modelId="{6760F0AE-35B0-4FEE-9EF5-F4E7319A4EB2}" type="pres">
      <dgm:prSet presAssocID="{D44E1E17-22C2-4FE2-A617-360725668E48}" presName="parentLin" presStyleCnt="0"/>
      <dgm:spPr/>
    </dgm:pt>
    <dgm:pt modelId="{F21C8EF5-3283-47F8-858A-8531A7449B15}" type="pres">
      <dgm:prSet presAssocID="{D44E1E17-22C2-4FE2-A617-360725668E4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E23DA02-3274-4632-B29A-0A66C3E0966A}" type="pres">
      <dgm:prSet presAssocID="{D44E1E17-22C2-4FE2-A617-360725668E4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5498C-E3B1-4899-AE4C-81603BE777FE}" type="pres">
      <dgm:prSet presAssocID="{D44E1E17-22C2-4FE2-A617-360725668E48}" presName="negativeSpace" presStyleCnt="0"/>
      <dgm:spPr/>
    </dgm:pt>
    <dgm:pt modelId="{C23FBB1F-E9F1-4B47-87DF-79F7808B300F}" type="pres">
      <dgm:prSet presAssocID="{D44E1E17-22C2-4FE2-A617-360725668E4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66ACBDD-784F-491E-8918-5A8EAFE25917}" type="presOf" srcId="{7B7BDF94-A031-4109-9697-DEF3CE60340D}" destId="{34DEB121-493C-4179-90B2-2F74C9212392}" srcOrd="1" destOrd="0" presId="urn:microsoft.com/office/officeart/2005/8/layout/list1"/>
    <dgm:cxn modelId="{BD7EA212-B4B1-46F2-8441-DF6E5C745265}" type="presOf" srcId="{379494C9-6B23-4CC9-9069-EE4451237568}" destId="{A7693F62-684B-4D98-B503-D4726B2B4535}" srcOrd="0" destOrd="0" presId="urn:microsoft.com/office/officeart/2005/8/layout/list1"/>
    <dgm:cxn modelId="{49EBCE3D-A231-4858-A40E-5F64F9055473}" srcId="{581B778E-0A8D-4CBC-B1C6-140E1716FAE6}" destId="{7B7BDF94-A031-4109-9697-DEF3CE60340D}" srcOrd="3" destOrd="0" parTransId="{958C975C-0FCE-4105-873D-781CDF77C348}" sibTransId="{334927AF-084B-49A9-A43B-BA5F0E60AA88}"/>
    <dgm:cxn modelId="{AD03543D-714E-4EF3-A500-95AD64E4D215}" type="presOf" srcId="{7B7BDF94-A031-4109-9697-DEF3CE60340D}" destId="{BAE9D4BD-C280-4D0F-A170-D6C9495C8E82}" srcOrd="0" destOrd="0" presId="urn:microsoft.com/office/officeart/2005/8/layout/list1"/>
    <dgm:cxn modelId="{65357E0A-E859-4068-A7E7-728C1F7E7216}" type="presOf" srcId="{D44E1E17-22C2-4FE2-A617-360725668E48}" destId="{F21C8EF5-3283-47F8-858A-8531A7449B15}" srcOrd="0" destOrd="0" presId="urn:microsoft.com/office/officeart/2005/8/layout/list1"/>
    <dgm:cxn modelId="{F0E9738A-83F6-4A6E-B27A-6A8C1375345E}" type="presOf" srcId="{3263D73A-9071-49DF-8835-7E71069DDC55}" destId="{FB05673A-13B8-4F45-BC17-953029FBE1E8}" srcOrd="1" destOrd="0" presId="urn:microsoft.com/office/officeart/2005/8/layout/list1"/>
    <dgm:cxn modelId="{268C1BE5-EE58-4086-A8F7-AE827B71F1B4}" type="presOf" srcId="{E78BAC14-623E-4BCF-8928-876846411A52}" destId="{CD8FCA63-730A-4195-A77C-06DD5884F81A}" srcOrd="0" destOrd="0" presId="urn:microsoft.com/office/officeart/2005/8/layout/list1"/>
    <dgm:cxn modelId="{8AF1BA93-68E1-42A0-B685-C51E77CDA979}" type="presOf" srcId="{D44E1E17-22C2-4FE2-A617-360725668E48}" destId="{2E23DA02-3274-4632-B29A-0A66C3E0966A}" srcOrd="1" destOrd="0" presId="urn:microsoft.com/office/officeart/2005/8/layout/list1"/>
    <dgm:cxn modelId="{C00CFD50-D33A-484A-9D6B-B76D5AE412BE}" type="presOf" srcId="{581B778E-0A8D-4CBC-B1C6-140E1716FAE6}" destId="{81CA3C96-8B03-4E5C-BC17-EF504ECC849C}" srcOrd="0" destOrd="0" presId="urn:microsoft.com/office/officeart/2005/8/layout/list1"/>
    <dgm:cxn modelId="{492D2538-1F87-453B-BF7B-3747F6267E9A}" type="presOf" srcId="{3263D73A-9071-49DF-8835-7E71069DDC55}" destId="{775D2DB9-3991-47B5-A1D9-EB1633BB3D07}" srcOrd="0" destOrd="0" presId="urn:microsoft.com/office/officeart/2005/8/layout/list1"/>
    <dgm:cxn modelId="{A8E161A0-FD62-4156-988E-73D0436811FC}" srcId="{581B778E-0A8D-4CBC-B1C6-140E1716FAE6}" destId="{E78BAC14-623E-4BCF-8928-876846411A52}" srcOrd="2" destOrd="0" parTransId="{7894D12A-163A-4BB9-A83D-BD85A42088BC}" sibTransId="{B4189C91-FE42-4B6E-ACDA-0C977E43CEE6}"/>
    <dgm:cxn modelId="{8A0CD9E0-F219-4104-9F89-4766D1779BE4}" srcId="{581B778E-0A8D-4CBC-B1C6-140E1716FAE6}" destId="{379494C9-6B23-4CC9-9069-EE4451237568}" srcOrd="0" destOrd="0" parTransId="{9183F6C3-D58A-41A6-BB42-04A47C5C433A}" sibTransId="{10DCD84D-CA4D-46B4-9BC5-9639220C9511}"/>
    <dgm:cxn modelId="{3757A706-48FE-4938-8C0A-DD17E06A7619}" type="presOf" srcId="{379494C9-6B23-4CC9-9069-EE4451237568}" destId="{52FF3EA8-056E-4E77-961F-10F47DE2900C}" srcOrd="1" destOrd="0" presId="urn:microsoft.com/office/officeart/2005/8/layout/list1"/>
    <dgm:cxn modelId="{65D386A0-CA4B-4C5F-82BB-8FB0324B758A}" srcId="{581B778E-0A8D-4CBC-B1C6-140E1716FAE6}" destId="{D44E1E17-22C2-4FE2-A617-360725668E48}" srcOrd="4" destOrd="0" parTransId="{87B9EC0E-0616-4862-AD86-9EC0F9FB036C}" sibTransId="{B0C3B3F8-125D-48AE-985B-9B43FB95BFA4}"/>
    <dgm:cxn modelId="{F97B8FBB-35CC-4728-89C2-2560464B073D}" srcId="{581B778E-0A8D-4CBC-B1C6-140E1716FAE6}" destId="{3263D73A-9071-49DF-8835-7E71069DDC55}" srcOrd="1" destOrd="0" parTransId="{65D086B3-0758-4BA8-A042-EC23A483DC9C}" sibTransId="{33B751AB-E5D4-4E59-8047-C2D5CEB28236}"/>
    <dgm:cxn modelId="{39EDBFBF-542B-4011-A1A0-DC93F8614156}" type="presOf" srcId="{E78BAC14-623E-4BCF-8928-876846411A52}" destId="{D94C4CE9-C359-4FBE-A747-B58AB3AF8639}" srcOrd="1" destOrd="0" presId="urn:microsoft.com/office/officeart/2005/8/layout/list1"/>
    <dgm:cxn modelId="{E3298470-CAFE-41F0-86AF-394A7DB3F6B2}" type="presParOf" srcId="{81CA3C96-8B03-4E5C-BC17-EF504ECC849C}" destId="{3A357673-D046-4BED-BB8E-643B49A3EAE7}" srcOrd="0" destOrd="0" presId="urn:microsoft.com/office/officeart/2005/8/layout/list1"/>
    <dgm:cxn modelId="{8886D3C7-6AD4-4509-87D1-28D2085D2D87}" type="presParOf" srcId="{3A357673-D046-4BED-BB8E-643B49A3EAE7}" destId="{A7693F62-684B-4D98-B503-D4726B2B4535}" srcOrd="0" destOrd="0" presId="urn:microsoft.com/office/officeart/2005/8/layout/list1"/>
    <dgm:cxn modelId="{24038B8D-5E57-4315-849B-D49187A38B2A}" type="presParOf" srcId="{3A357673-D046-4BED-BB8E-643B49A3EAE7}" destId="{52FF3EA8-056E-4E77-961F-10F47DE2900C}" srcOrd="1" destOrd="0" presId="urn:microsoft.com/office/officeart/2005/8/layout/list1"/>
    <dgm:cxn modelId="{B51B953D-F207-493C-B1F4-34FBBF188FEC}" type="presParOf" srcId="{81CA3C96-8B03-4E5C-BC17-EF504ECC849C}" destId="{231ECB04-2476-4A8B-93A1-20A7FFA15B1F}" srcOrd="1" destOrd="0" presId="urn:microsoft.com/office/officeart/2005/8/layout/list1"/>
    <dgm:cxn modelId="{529F81AE-8C51-4E0A-8E33-A3C4AFD88B22}" type="presParOf" srcId="{81CA3C96-8B03-4E5C-BC17-EF504ECC849C}" destId="{7E44E950-70D6-4857-A205-C6A4FA63E2D5}" srcOrd="2" destOrd="0" presId="urn:microsoft.com/office/officeart/2005/8/layout/list1"/>
    <dgm:cxn modelId="{8B9AACA2-1DC2-42B9-A678-EC05436E1A7B}" type="presParOf" srcId="{81CA3C96-8B03-4E5C-BC17-EF504ECC849C}" destId="{987DA231-0ED4-4F2F-8709-93ABB0556CF9}" srcOrd="3" destOrd="0" presId="urn:microsoft.com/office/officeart/2005/8/layout/list1"/>
    <dgm:cxn modelId="{E29CE4DA-342A-448D-948B-550A2F2135C3}" type="presParOf" srcId="{81CA3C96-8B03-4E5C-BC17-EF504ECC849C}" destId="{FAEAC5BE-BFD2-4F60-B28C-C99FC3B7D1C3}" srcOrd="4" destOrd="0" presId="urn:microsoft.com/office/officeart/2005/8/layout/list1"/>
    <dgm:cxn modelId="{44D16F20-BD69-45E7-B379-055D4AE51332}" type="presParOf" srcId="{FAEAC5BE-BFD2-4F60-B28C-C99FC3B7D1C3}" destId="{775D2DB9-3991-47B5-A1D9-EB1633BB3D07}" srcOrd="0" destOrd="0" presId="urn:microsoft.com/office/officeart/2005/8/layout/list1"/>
    <dgm:cxn modelId="{4EE34E0B-901B-499A-B372-360F2B9AE3FB}" type="presParOf" srcId="{FAEAC5BE-BFD2-4F60-B28C-C99FC3B7D1C3}" destId="{FB05673A-13B8-4F45-BC17-953029FBE1E8}" srcOrd="1" destOrd="0" presId="urn:microsoft.com/office/officeart/2005/8/layout/list1"/>
    <dgm:cxn modelId="{BDB44E88-4CB7-4357-9647-9796EDA276B7}" type="presParOf" srcId="{81CA3C96-8B03-4E5C-BC17-EF504ECC849C}" destId="{910D5B77-E99F-4F36-A4FE-2CEFA1085FB7}" srcOrd="5" destOrd="0" presId="urn:microsoft.com/office/officeart/2005/8/layout/list1"/>
    <dgm:cxn modelId="{D1C2390B-CF71-430A-8466-3C1092245056}" type="presParOf" srcId="{81CA3C96-8B03-4E5C-BC17-EF504ECC849C}" destId="{8C05B866-6D47-4910-B008-97FD2049EA47}" srcOrd="6" destOrd="0" presId="urn:microsoft.com/office/officeart/2005/8/layout/list1"/>
    <dgm:cxn modelId="{B2FED3A1-4E7A-4856-A455-01A86DA7126D}" type="presParOf" srcId="{81CA3C96-8B03-4E5C-BC17-EF504ECC849C}" destId="{780B00E3-DB43-4381-8688-90B59722320E}" srcOrd="7" destOrd="0" presId="urn:microsoft.com/office/officeart/2005/8/layout/list1"/>
    <dgm:cxn modelId="{5C2D4FCE-6AD3-43B2-A94A-39013430318E}" type="presParOf" srcId="{81CA3C96-8B03-4E5C-BC17-EF504ECC849C}" destId="{29EE6D9A-6FD2-43B4-B449-7E87137D8087}" srcOrd="8" destOrd="0" presId="urn:microsoft.com/office/officeart/2005/8/layout/list1"/>
    <dgm:cxn modelId="{13589EBD-BAEF-46D5-804A-82CF857086FD}" type="presParOf" srcId="{29EE6D9A-6FD2-43B4-B449-7E87137D8087}" destId="{CD8FCA63-730A-4195-A77C-06DD5884F81A}" srcOrd="0" destOrd="0" presId="urn:microsoft.com/office/officeart/2005/8/layout/list1"/>
    <dgm:cxn modelId="{ECFC3FD9-9520-46C5-93E2-19045569B285}" type="presParOf" srcId="{29EE6D9A-6FD2-43B4-B449-7E87137D8087}" destId="{D94C4CE9-C359-4FBE-A747-B58AB3AF8639}" srcOrd="1" destOrd="0" presId="urn:microsoft.com/office/officeart/2005/8/layout/list1"/>
    <dgm:cxn modelId="{BB3F8141-137E-4F03-AA9F-5786CA47F751}" type="presParOf" srcId="{81CA3C96-8B03-4E5C-BC17-EF504ECC849C}" destId="{8E3C8EB5-9B06-4BB3-B9A4-07B4B6F198E4}" srcOrd="9" destOrd="0" presId="urn:microsoft.com/office/officeart/2005/8/layout/list1"/>
    <dgm:cxn modelId="{9AD0ED8B-A0A8-415D-AB67-78532E7CF7BA}" type="presParOf" srcId="{81CA3C96-8B03-4E5C-BC17-EF504ECC849C}" destId="{84FAE3DB-D394-49E4-84A3-6DDDB3FF617B}" srcOrd="10" destOrd="0" presId="urn:microsoft.com/office/officeart/2005/8/layout/list1"/>
    <dgm:cxn modelId="{E9795797-8537-41AC-A682-E7A6150F6A55}" type="presParOf" srcId="{81CA3C96-8B03-4E5C-BC17-EF504ECC849C}" destId="{34414634-4522-4567-91AA-82EDD839CECF}" srcOrd="11" destOrd="0" presId="urn:microsoft.com/office/officeart/2005/8/layout/list1"/>
    <dgm:cxn modelId="{86EC52A6-6D72-4DF3-BC20-2F4352AAA031}" type="presParOf" srcId="{81CA3C96-8B03-4E5C-BC17-EF504ECC849C}" destId="{D57397AD-52CC-4BE7-A7E6-6F5E0377B772}" srcOrd="12" destOrd="0" presId="urn:microsoft.com/office/officeart/2005/8/layout/list1"/>
    <dgm:cxn modelId="{B2A742EA-052D-4D46-A45E-0F9984D14EE9}" type="presParOf" srcId="{D57397AD-52CC-4BE7-A7E6-6F5E0377B772}" destId="{BAE9D4BD-C280-4D0F-A170-D6C9495C8E82}" srcOrd="0" destOrd="0" presId="urn:microsoft.com/office/officeart/2005/8/layout/list1"/>
    <dgm:cxn modelId="{260F582D-7022-4517-A292-9B9D5EF45938}" type="presParOf" srcId="{D57397AD-52CC-4BE7-A7E6-6F5E0377B772}" destId="{34DEB121-493C-4179-90B2-2F74C9212392}" srcOrd="1" destOrd="0" presId="urn:microsoft.com/office/officeart/2005/8/layout/list1"/>
    <dgm:cxn modelId="{70B3B974-8AA3-4918-BA42-DBA5B903B11D}" type="presParOf" srcId="{81CA3C96-8B03-4E5C-BC17-EF504ECC849C}" destId="{3ED6B8CF-3675-4621-8B71-131E92740A10}" srcOrd="13" destOrd="0" presId="urn:microsoft.com/office/officeart/2005/8/layout/list1"/>
    <dgm:cxn modelId="{F7441E1A-B11D-4DDD-9ABC-C5EF24550A7F}" type="presParOf" srcId="{81CA3C96-8B03-4E5C-BC17-EF504ECC849C}" destId="{00C6D1C1-36C7-49F1-BA44-EC87E7E9EFDB}" srcOrd="14" destOrd="0" presId="urn:microsoft.com/office/officeart/2005/8/layout/list1"/>
    <dgm:cxn modelId="{2CD56789-6DC1-4976-864B-7525FAEDD1AF}" type="presParOf" srcId="{81CA3C96-8B03-4E5C-BC17-EF504ECC849C}" destId="{89204FDC-5DDC-4DC3-BDCD-9E90291F864C}" srcOrd="15" destOrd="0" presId="urn:microsoft.com/office/officeart/2005/8/layout/list1"/>
    <dgm:cxn modelId="{1EEA345D-1150-4BEC-BFCF-FD1B89C52213}" type="presParOf" srcId="{81CA3C96-8B03-4E5C-BC17-EF504ECC849C}" destId="{6760F0AE-35B0-4FEE-9EF5-F4E7319A4EB2}" srcOrd="16" destOrd="0" presId="urn:microsoft.com/office/officeart/2005/8/layout/list1"/>
    <dgm:cxn modelId="{C770D856-2CB2-4586-9E5F-4DCB0237FF06}" type="presParOf" srcId="{6760F0AE-35B0-4FEE-9EF5-F4E7319A4EB2}" destId="{F21C8EF5-3283-47F8-858A-8531A7449B15}" srcOrd="0" destOrd="0" presId="urn:microsoft.com/office/officeart/2005/8/layout/list1"/>
    <dgm:cxn modelId="{AA13C066-C68F-4F4C-896A-A1D4355898CB}" type="presParOf" srcId="{6760F0AE-35B0-4FEE-9EF5-F4E7319A4EB2}" destId="{2E23DA02-3274-4632-B29A-0A66C3E0966A}" srcOrd="1" destOrd="0" presId="urn:microsoft.com/office/officeart/2005/8/layout/list1"/>
    <dgm:cxn modelId="{D3FB5AAA-BC12-4DFF-B840-6F0187B62D7F}" type="presParOf" srcId="{81CA3C96-8B03-4E5C-BC17-EF504ECC849C}" destId="{3D45498C-E3B1-4899-AE4C-81603BE777FE}" srcOrd="17" destOrd="0" presId="urn:microsoft.com/office/officeart/2005/8/layout/list1"/>
    <dgm:cxn modelId="{068B316D-C160-43C7-B182-74D22A2504B1}" type="presParOf" srcId="{81CA3C96-8B03-4E5C-BC17-EF504ECC849C}" destId="{C23FBB1F-E9F1-4B47-87DF-79F7808B300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4E950-70D6-4857-A205-C6A4FA63E2D5}">
      <dsp:nvSpPr>
        <dsp:cNvPr id="0" name=""/>
        <dsp:cNvSpPr/>
      </dsp:nvSpPr>
      <dsp:spPr>
        <a:xfrm>
          <a:off x="0" y="412084"/>
          <a:ext cx="764386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F3EA8-056E-4E77-961F-10F47DE2900C}">
      <dsp:nvSpPr>
        <dsp:cNvPr id="0" name=""/>
        <dsp:cNvSpPr/>
      </dsp:nvSpPr>
      <dsp:spPr>
        <a:xfrm>
          <a:off x="382193" y="57844"/>
          <a:ext cx="535070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tx1"/>
              </a:solidFill>
            </a:rPr>
            <a:t>Amphipoda</a:t>
          </a:r>
          <a:r>
            <a:rPr lang="ru-RU" sz="2400" b="1" i="1" kern="1200" dirty="0" smtClean="0">
              <a:solidFill>
                <a:schemeClr val="tx1"/>
              </a:solidFill>
            </a:rPr>
            <a:t> </a:t>
          </a:r>
          <a:r>
            <a:rPr lang="ru-RU" sz="2400" b="1" i="0" kern="1200" dirty="0" smtClean="0">
              <a:solidFill>
                <a:schemeClr val="tx1"/>
              </a:solidFill>
            </a:rPr>
            <a:t>(бокоплавы)</a:t>
          </a:r>
          <a:endParaRPr lang="ru-RU" sz="2400" b="1" i="0" kern="1200" dirty="0">
            <a:solidFill>
              <a:schemeClr val="tx1"/>
            </a:solidFill>
          </a:endParaRPr>
        </a:p>
      </dsp:txBody>
      <dsp:txXfrm>
        <a:off x="416778" y="92429"/>
        <a:ext cx="5281536" cy="639310"/>
      </dsp:txXfrm>
    </dsp:sp>
    <dsp:sp modelId="{8C05B866-6D47-4910-B008-97FD2049EA47}">
      <dsp:nvSpPr>
        <dsp:cNvPr id="0" name=""/>
        <dsp:cNvSpPr/>
      </dsp:nvSpPr>
      <dsp:spPr>
        <a:xfrm>
          <a:off x="0" y="1500724"/>
          <a:ext cx="764386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5673A-13B8-4F45-BC17-953029FBE1E8}">
      <dsp:nvSpPr>
        <dsp:cNvPr id="0" name=""/>
        <dsp:cNvSpPr/>
      </dsp:nvSpPr>
      <dsp:spPr>
        <a:xfrm>
          <a:off x="382193" y="1146484"/>
          <a:ext cx="535070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tx1"/>
              </a:solidFill>
            </a:rPr>
            <a:t>Coleoptera</a:t>
          </a:r>
          <a:r>
            <a:rPr lang="ru-RU" sz="2400" b="1" i="1" kern="1200" dirty="0" smtClean="0">
              <a:solidFill>
                <a:schemeClr val="tx1"/>
              </a:solidFill>
            </a:rPr>
            <a:t> </a:t>
          </a:r>
          <a:r>
            <a:rPr lang="ru-RU" sz="2400" b="1" i="0" kern="1200" dirty="0" smtClean="0">
              <a:solidFill>
                <a:schemeClr val="tx1"/>
              </a:solidFill>
            </a:rPr>
            <a:t>(жуки)</a:t>
          </a:r>
          <a:endParaRPr lang="ru-RU" sz="2400" b="1" i="0" kern="1200" dirty="0">
            <a:solidFill>
              <a:schemeClr val="tx1"/>
            </a:solidFill>
          </a:endParaRPr>
        </a:p>
      </dsp:txBody>
      <dsp:txXfrm>
        <a:off x="416778" y="1181069"/>
        <a:ext cx="5281536" cy="639310"/>
      </dsp:txXfrm>
    </dsp:sp>
    <dsp:sp modelId="{84FAE3DB-D394-49E4-84A3-6DDDB3FF617B}">
      <dsp:nvSpPr>
        <dsp:cNvPr id="0" name=""/>
        <dsp:cNvSpPr/>
      </dsp:nvSpPr>
      <dsp:spPr>
        <a:xfrm>
          <a:off x="0" y="2589364"/>
          <a:ext cx="764386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C4CE9-C359-4FBE-A747-B58AB3AF8639}">
      <dsp:nvSpPr>
        <dsp:cNvPr id="0" name=""/>
        <dsp:cNvSpPr/>
      </dsp:nvSpPr>
      <dsp:spPr>
        <a:xfrm>
          <a:off x="382193" y="2235124"/>
          <a:ext cx="535070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tx1"/>
              </a:solidFill>
            </a:rPr>
            <a:t>Diptera</a:t>
          </a:r>
          <a:r>
            <a:rPr lang="ru-RU" sz="2400" b="1" i="1" kern="1200" dirty="0" smtClean="0">
              <a:solidFill>
                <a:schemeClr val="tx1"/>
              </a:solidFill>
            </a:rPr>
            <a:t> </a:t>
          </a:r>
          <a:r>
            <a:rPr lang="ru-RU" sz="2400" b="1" i="0" kern="1200" dirty="0" smtClean="0">
              <a:solidFill>
                <a:schemeClr val="tx1"/>
              </a:solidFill>
            </a:rPr>
            <a:t>(двукрылые)</a:t>
          </a:r>
          <a:endParaRPr lang="ru-RU" sz="2400" b="1" i="0" kern="1200" dirty="0">
            <a:solidFill>
              <a:schemeClr val="tx1"/>
            </a:solidFill>
          </a:endParaRPr>
        </a:p>
      </dsp:txBody>
      <dsp:txXfrm>
        <a:off x="416778" y="2269709"/>
        <a:ext cx="5281536" cy="639310"/>
      </dsp:txXfrm>
    </dsp:sp>
    <dsp:sp modelId="{00C6D1C1-36C7-49F1-BA44-EC87E7E9EFDB}">
      <dsp:nvSpPr>
        <dsp:cNvPr id="0" name=""/>
        <dsp:cNvSpPr/>
      </dsp:nvSpPr>
      <dsp:spPr>
        <a:xfrm>
          <a:off x="0" y="3678003"/>
          <a:ext cx="764386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EB121-493C-4179-90B2-2F74C9212392}">
      <dsp:nvSpPr>
        <dsp:cNvPr id="0" name=""/>
        <dsp:cNvSpPr/>
      </dsp:nvSpPr>
      <dsp:spPr>
        <a:xfrm>
          <a:off x="382193" y="3323764"/>
          <a:ext cx="535070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tx1"/>
              </a:solidFill>
            </a:rPr>
            <a:t>Ephemeroptera</a:t>
          </a:r>
          <a:r>
            <a:rPr lang="ru-RU" sz="2400" b="1" i="1" kern="1200" dirty="0" smtClean="0">
              <a:solidFill>
                <a:schemeClr val="tx1"/>
              </a:solidFill>
            </a:rPr>
            <a:t> </a:t>
          </a:r>
          <a:r>
            <a:rPr lang="ru-RU" sz="2400" b="1" i="0" kern="1200" dirty="0" smtClean="0">
              <a:solidFill>
                <a:schemeClr val="tx1"/>
              </a:solidFill>
            </a:rPr>
            <a:t>(подёнки)</a:t>
          </a:r>
          <a:endParaRPr lang="ru-RU" sz="2400" b="1" i="0" kern="1200" dirty="0">
            <a:solidFill>
              <a:schemeClr val="tx1"/>
            </a:solidFill>
          </a:endParaRPr>
        </a:p>
      </dsp:txBody>
      <dsp:txXfrm>
        <a:off x="416778" y="3358349"/>
        <a:ext cx="5281536" cy="639310"/>
      </dsp:txXfrm>
    </dsp:sp>
    <dsp:sp modelId="{C23FBB1F-E9F1-4B47-87DF-79F7808B300F}">
      <dsp:nvSpPr>
        <dsp:cNvPr id="0" name=""/>
        <dsp:cNvSpPr/>
      </dsp:nvSpPr>
      <dsp:spPr>
        <a:xfrm>
          <a:off x="0" y="4766643"/>
          <a:ext cx="764386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3DA02-3274-4632-B29A-0A66C3E0966A}">
      <dsp:nvSpPr>
        <dsp:cNvPr id="0" name=""/>
        <dsp:cNvSpPr/>
      </dsp:nvSpPr>
      <dsp:spPr>
        <a:xfrm>
          <a:off x="382193" y="4412403"/>
          <a:ext cx="535070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tx1"/>
              </a:solidFill>
            </a:rPr>
            <a:t>Plecoptera</a:t>
          </a:r>
          <a:r>
            <a:rPr lang="ru-RU" sz="2400" b="1" i="1" kern="1200" dirty="0" smtClean="0">
              <a:solidFill>
                <a:schemeClr val="tx1"/>
              </a:solidFill>
            </a:rPr>
            <a:t> </a:t>
          </a:r>
          <a:r>
            <a:rPr lang="ru-RU" sz="2400" b="1" i="0" kern="1200" dirty="0" smtClean="0">
              <a:solidFill>
                <a:schemeClr val="tx1"/>
              </a:solidFill>
            </a:rPr>
            <a:t>(веснянки)</a:t>
          </a:r>
          <a:endParaRPr lang="ru-RU" sz="2400" b="1" i="0" kern="1200" dirty="0">
            <a:solidFill>
              <a:schemeClr val="tx1"/>
            </a:solidFill>
          </a:endParaRPr>
        </a:p>
      </dsp:txBody>
      <dsp:txXfrm>
        <a:off x="416778" y="4446988"/>
        <a:ext cx="5281536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0.08497</cdr:x>
      <cdr:y>0.82751</cdr:y>
    </cdr:from>
    <cdr:to>
      <cdr:x>0.93522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5576" y="4386808"/>
          <a:ext cx="75608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0.82751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386808"/>
          <a:ext cx="8892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Значение освещённости по </a:t>
          </a:r>
          <a:r>
            <a:rPr lang="ru-RU" sz="2400" dirty="0" err="1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трансектам</a:t>
          </a:r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 по трассе </a:t>
          </a:r>
        </a:p>
        <a:p xmlns:a="http://schemas.openxmlformats.org/drawingml/2006/main">
          <a:pPr algn="ctr"/>
          <a:r>
            <a:rPr lang="ru-RU" sz="2400" dirty="0" err="1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нефтегазопровода</a:t>
          </a:r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 </a:t>
          </a:r>
          <a:endParaRPr lang="ru-RU" sz="2400" dirty="0">
            <a:solidFill>
              <a:schemeClr val="accent6">
                <a:lumMod val="50000"/>
              </a:schemeClr>
            </a:solidFill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0.08958</cdr:x>
      <cdr:y>0.02083</cdr:y>
    </cdr:from>
    <cdr:to>
      <cdr:x>0.3625</cdr:x>
      <cdr:y>0.12326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574" y="57150"/>
          <a:ext cx="1247775" cy="280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0.05</cdr:x>
      <cdr:y>0.81596</cdr:y>
    </cdr:from>
    <cdr:to>
      <cdr:x>0.15582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9685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CBE51-CCAC-480B-829E-F9F77AB871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500042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Нефтегазовые проекты, их воздействие на экосистемы и пути минимизации 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>
                <a:latin typeface="Arial Black" pitchFamily="34" charset="0"/>
              </a:rPr>
              <a:t>Ефанов </a:t>
            </a:r>
            <a:r>
              <a:rPr lang="ru-RU" sz="3200" b="1" dirty="0">
                <a:latin typeface="Arial Black" pitchFamily="34" charset="0"/>
              </a:rPr>
              <a:t>В.Н., д.б.н., проф., академик РАЕ, </a:t>
            </a:r>
            <a:r>
              <a:rPr lang="ru-RU" sz="3200" b="1" dirty="0" err="1" smtClean="0">
                <a:latin typeface="Arial Black" pitchFamily="34" charset="0"/>
              </a:rPr>
              <a:t>СахГУ</a:t>
            </a:r>
            <a:r>
              <a:rPr lang="ru-RU" sz="3200" b="1" dirty="0" smtClean="0">
                <a:latin typeface="Arial Black" pitchFamily="34" charset="0"/>
              </a:rPr>
              <a:t>, </a:t>
            </a:r>
            <a:r>
              <a:rPr lang="ru-RU" sz="3200" b="1" dirty="0">
                <a:latin typeface="Arial Black" pitchFamily="34" charset="0"/>
              </a:rPr>
              <a:t>г. </a:t>
            </a:r>
            <a:r>
              <a:rPr lang="ru-RU" sz="3200" b="1" dirty="0" smtClean="0">
                <a:latin typeface="Arial Black" pitchFamily="34" charset="0"/>
              </a:rPr>
              <a:t>Южно-Сахалинск</a:t>
            </a:r>
            <a:endParaRPr lang="ru-RU" sz="3200" b="1" dirty="0"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31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107504" y="352714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83710"/>
                </a:solidFill>
                <a:latin typeface="Arial Black" pitchFamily="34" charset="0"/>
              </a:rPr>
              <a:t>Смыв грунта в реку во время и после дождя</a:t>
            </a:r>
            <a:endParaRPr lang="ru-RU" sz="2000" dirty="0">
              <a:solidFill>
                <a:srgbClr val="98371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6080444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7" descr="P1040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480192"/>
            <a:ext cx="8892480" cy="47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73325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83710"/>
                </a:solidFill>
                <a:latin typeface="Arial Black" pitchFamily="34" charset="0"/>
              </a:rPr>
              <a:t>Сбор проб грунта в реке Ай</a:t>
            </a:r>
            <a:endParaRPr lang="ru-RU" sz="2000" dirty="0">
              <a:solidFill>
                <a:srgbClr val="98371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85888"/>
              </p:ext>
            </p:extLst>
          </p:nvPr>
        </p:nvGraphicFramePr>
        <p:xfrm>
          <a:off x="539553" y="2276871"/>
          <a:ext cx="8026274" cy="46758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5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1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2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7947"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Ситовой анализ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Фракции грунта, мм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Более 10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10-7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7-5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5-3,75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3,75-3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3-2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2-1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1-0,25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Вес пробы грунта (кг.)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4,461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4,461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4,461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4,461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4,461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4,461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4,461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4,461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Вес фракции грунта (гр.)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1,843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414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504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125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327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190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196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862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9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Содержание фракции %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41,3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9,3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11,3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2,8</a:t>
                      </a:r>
                      <a:endParaRPr lang="ru-RU" sz="140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7,3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4,3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4,4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19,3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7850" y="2622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7667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98371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Данные гранулометрического </a:t>
            </a:r>
            <a:r>
              <a:rPr lang="ru-RU" sz="2400" b="1" dirty="0">
                <a:solidFill>
                  <a:srgbClr val="98371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(зернового) состава песчаных грунтов ситовым методом: Проба 2 - Место пересечение </a:t>
            </a:r>
            <a:r>
              <a:rPr lang="ru-RU" sz="2400" b="1" dirty="0" err="1">
                <a:solidFill>
                  <a:srgbClr val="98371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нефтегазопровода</a:t>
            </a:r>
            <a:endParaRPr lang="ru-RU" sz="2400" dirty="0">
              <a:solidFill>
                <a:srgbClr val="98371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85304"/>
              </p:ext>
            </p:extLst>
          </p:nvPr>
        </p:nvGraphicFramePr>
        <p:xfrm>
          <a:off x="251520" y="0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664" y="616405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83710"/>
                </a:solidFill>
                <a:latin typeface="Arial Black" pitchFamily="34" charset="0"/>
              </a:rPr>
              <a:t>Доля мелкодисперсных фракций  (в %) в грунте нерестилищ в реке Ай</a:t>
            </a:r>
            <a:endParaRPr lang="ru-RU" sz="2000" dirty="0">
              <a:solidFill>
                <a:srgbClr val="98371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37485"/>
            <a:ext cx="8501122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b="1" dirty="0" smtClean="0">
                <a:latin typeface="Arial Black" pitchFamily="34" charset="0"/>
              </a:rPr>
              <a:t>Для отбора проб макрозообентоса использовали </a:t>
            </a:r>
            <a:r>
              <a:rPr lang="ru-RU" sz="2400" b="1" dirty="0" err="1" smtClean="0">
                <a:latin typeface="Arial Black" pitchFamily="34" charset="0"/>
              </a:rPr>
              <a:t>бентометр</a:t>
            </a:r>
            <a:r>
              <a:rPr lang="ru-RU" sz="2400" b="1" dirty="0" smtClean="0">
                <a:latin typeface="Arial Black" pitchFamily="34" charset="0"/>
              </a:rPr>
              <a:t> Леванидова. Прибор представляет собой прямоугольный каркас с площадью захвата 0,3×0,4 м</a:t>
            </a:r>
            <a:r>
              <a:rPr lang="ru-RU" sz="2400" b="1" baseline="30000" dirty="0" smtClean="0">
                <a:latin typeface="Arial Black" pitchFamily="34" charset="0"/>
              </a:rPr>
              <a:t>2 </a:t>
            </a:r>
            <a:r>
              <a:rPr lang="ru-RU" sz="2400" b="1" dirty="0" smtClean="0">
                <a:latin typeface="Arial Black" pitchFamily="34" charset="0"/>
              </a:rPr>
              <a:t>и высоту 0,4 м. Три боковые грани каркаса затянуты планктонным газом №25, а к четвертой грани пришит мешок из капронового газа №23 длиной 1,5 м. Процедуру сбора макрозообентоса осуществляли в соответствии с методикой сбора. Реакцию зообентоса на изменения гранулометрического состава грунта оценивали по количеству видов  и биомассе беспозвоночных гидробионтов.</a:t>
            </a:r>
          </a:p>
          <a:p>
            <a:pPr algn="just"/>
            <a:endParaRPr lang="ru-RU" sz="20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УРСОВАЯ И ДИПЛОМНАЯ РАБОТЫ\Отчёт по производственной практике\фотоотчёт по производственной  практике\2012.10.18 Поездка  на р. Ай\DSC_0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290"/>
            <a:ext cx="4429156" cy="3178721"/>
          </a:xfrm>
          <a:prstGeom prst="rect">
            <a:avLst/>
          </a:prstGeom>
          <a:noFill/>
        </p:spPr>
      </p:pic>
      <p:pic>
        <p:nvPicPr>
          <p:cNvPr id="1027" name="Picture 3" descr="G:\КУРСОВАЯ И ДИПЛОМНАЯ РАБОТЫ\Отчёт по производственной практике\фотоотчёт по производственной  практике\2012.10.18 Поездка  на р. Ай\DSC_0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4429156" cy="30384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35716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Рис. 1 – Отбор проб бентоса.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5357826"/>
            <a:ext cx="4035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Рис. 2 – Обработка проб бентоса.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572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 Black" pitchFamily="34" charset="0"/>
              </a:rPr>
              <a:t>Таблица 1 – </a:t>
            </a:r>
            <a:r>
              <a:rPr lang="ru-RU" sz="2000" b="1" dirty="0" smtClean="0">
                <a:latin typeface="Arial Black" pitchFamily="34" charset="0"/>
              </a:rPr>
              <a:t>Численность и биомасса беспозвоночных гидробионтов в реке Фирсовка</a:t>
            </a:r>
            <a:endParaRPr lang="ru-RU" sz="2000" dirty="0" smtClean="0">
              <a:latin typeface="Arial Black" pitchFamily="34" charset="0"/>
            </a:endParaRPr>
          </a:p>
          <a:p>
            <a:pPr algn="just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63943"/>
              </p:ext>
            </p:extLst>
          </p:nvPr>
        </p:nvGraphicFramePr>
        <p:xfrm>
          <a:off x="-1" y="908719"/>
          <a:ext cx="9144002" cy="176248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291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Станция №1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Станция №2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Станция №3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 экз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./м²*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241,6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383,3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133,3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541,6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158,3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B, г/м²*</a:t>
                      </a:r>
                      <a:endParaRPr lang="ru-RU" sz="14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1,38</a:t>
                      </a:r>
                      <a:endParaRPr lang="ru-RU" sz="14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5,53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1,09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8,71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4,17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6" y="2708920"/>
            <a:ext cx="91085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N, экз./м²- численность беспозвоночных, количество экземпляров на м</a:t>
            </a:r>
            <a:r>
              <a:rPr lang="ru-RU" baseline="30000" dirty="0" smtClean="0">
                <a:latin typeface="Arial Black" pitchFamily="34" charset="0"/>
              </a:rPr>
              <a:t>2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algn="just"/>
            <a:r>
              <a:rPr lang="ru-RU" dirty="0" smtClean="0">
                <a:latin typeface="Arial Black" pitchFamily="34" charset="0"/>
              </a:rPr>
              <a:t>B, г/м²- биомасса беспозвоночных, количество грамм на м</a:t>
            </a:r>
            <a:r>
              <a:rPr lang="ru-RU" baseline="30000" dirty="0" smtClean="0">
                <a:latin typeface="Arial Black" pitchFamily="34" charset="0"/>
              </a:rPr>
              <a:t>2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sz="2000" dirty="0" smtClean="0">
              <a:latin typeface="Arial Black" pitchFamily="34" charset="0"/>
            </a:endParaRPr>
          </a:p>
          <a:p>
            <a:pPr algn="just"/>
            <a:r>
              <a:rPr lang="ru-RU" sz="2000" dirty="0" smtClean="0">
                <a:latin typeface="Arial Black" pitchFamily="34" charset="0"/>
              </a:rPr>
              <a:t>Таблица 2 –</a:t>
            </a:r>
            <a:r>
              <a:rPr lang="ru-RU" sz="2000" b="1" dirty="0" smtClean="0">
                <a:latin typeface="Arial Black" pitchFamily="34" charset="0"/>
              </a:rPr>
              <a:t>Численность и биомасса беспозвоночных гидробионтов в реке Ай</a:t>
            </a:r>
          </a:p>
          <a:p>
            <a:pPr algn="just"/>
            <a:endParaRPr lang="ru-RU" sz="2000" dirty="0"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58168"/>
              </p:ext>
            </p:extLst>
          </p:nvPr>
        </p:nvGraphicFramePr>
        <p:xfrm>
          <a:off x="17747" y="5157192"/>
          <a:ext cx="9144001" cy="1280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583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Станция №1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Станция №2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Станция №3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Проба 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, экз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./м²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241,6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166,6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291,6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B, г/м²</a:t>
                      </a:r>
                      <a:endParaRPr lang="ru-RU" sz="14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2,95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16,6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4,08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57158" y="428604"/>
          <a:ext cx="76438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88583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 smtClean="0">
                <a:latin typeface="Arial Black" pitchFamily="34" charset="0"/>
              </a:rPr>
              <a:t>Существенное осадконакопление привело к изменению биоценоза, в направлении уменьшения его видового разнообразия, численности, биомассы и экологической принадлежности на участке пересечения </a:t>
            </a:r>
            <a:r>
              <a:rPr lang="ru-RU" sz="2400" b="1" dirty="0" err="1" smtClean="0">
                <a:latin typeface="Arial Black" pitchFamily="34" charset="0"/>
              </a:rPr>
              <a:t>нефте</a:t>
            </a:r>
            <a:r>
              <a:rPr lang="ru-RU" sz="2400" b="1" dirty="0" smtClean="0">
                <a:latin typeface="Arial Black" pitchFamily="34" charset="0"/>
              </a:rPr>
              <a:t>- газопроводами. А именно, исчезли представители </a:t>
            </a:r>
            <a:r>
              <a:rPr lang="ru-RU" sz="2400" b="1" dirty="0" err="1" smtClean="0">
                <a:latin typeface="Arial Black" pitchFamily="34" charset="0"/>
              </a:rPr>
              <a:t>оксифильного</a:t>
            </a:r>
            <a:r>
              <a:rPr lang="ru-RU" sz="2400" b="1" dirty="0" smtClean="0">
                <a:latin typeface="Arial Black" pitchFamily="34" charset="0"/>
              </a:rPr>
              <a:t> комплекса и их заменили представители </a:t>
            </a:r>
            <a:r>
              <a:rPr lang="ru-RU" sz="2400" b="1" dirty="0" err="1" smtClean="0">
                <a:latin typeface="Arial Black" pitchFamily="34" charset="0"/>
              </a:rPr>
              <a:t>эвриоксибионты</a:t>
            </a:r>
            <a:r>
              <a:rPr lang="ru-RU" sz="2400" b="1" dirty="0" smtClean="0">
                <a:latin typeface="Arial Black" pitchFamily="34" charset="0"/>
              </a:rPr>
              <a:t>.  </a:t>
            </a:r>
          </a:p>
          <a:p>
            <a:pPr indent="450000" algn="just"/>
            <a:r>
              <a:rPr lang="ru-RU" sz="2400" b="1" dirty="0" smtClean="0">
                <a:latin typeface="Arial Black" pitchFamily="34" charset="0"/>
              </a:rPr>
              <a:t>Итак, от способа прокладки труб зависит будущее состояние биотопа и как, следствие, биоценоза, представители которого либо будут значимы в трофических цепях </a:t>
            </a:r>
            <a:r>
              <a:rPr lang="ru-RU" sz="2400" b="1" dirty="0" err="1" smtClean="0">
                <a:latin typeface="Arial Black" pitchFamily="34" charset="0"/>
              </a:rPr>
              <a:t>мезоэкосистемы</a:t>
            </a:r>
            <a:r>
              <a:rPr lang="ru-RU" sz="2400" b="1" dirty="0" smtClean="0">
                <a:latin typeface="Arial Black" pitchFamily="34" charset="0"/>
              </a:rPr>
              <a:t> либо станут её, практически, тупиковой составляющей, не используемой </a:t>
            </a:r>
            <a:r>
              <a:rPr lang="ru-RU" sz="2400" b="1" dirty="0" err="1" smtClean="0">
                <a:latin typeface="Arial Black" pitchFamily="34" charset="0"/>
              </a:rPr>
              <a:t>консументами</a:t>
            </a:r>
            <a:r>
              <a:rPr lang="ru-RU" sz="2400" b="1" dirty="0" smtClean="0">
                <a:latin typeface="Arial Black" pitchFamily="34" charset="0"/>
              </a:rPr>
              <a:t> второго порядка.</a:t>
            </a:r>
          </a:p>
          <a:p>
            <a:pPr indent="450000" algn="just"/>
            <a:r>
              <a:rPr lang="ru-RU" sz="2400" b="1" dirty="0" smtClean="0">
                <a:latin typeface="Arial Black" pitchFamily="34" charset="0"/>
              </a:rPr>
              <a:t> </a:t>
            </a:r>
          </a:p>
          <a:p>
            <a:pPr indent="4500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12068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Скорость процесса трансформации биоценоза весьма существенна. Уже на второй год на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антропогенно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затронутом участке превалировали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эвриоксибионты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а через 3 года их доля была равна 100%.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    Исходя их вышеизложенного, считаем, что антропогенное воздействие, на экосистемы, на микро- и 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мезоэкосистемном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уровне, существенно больше, чем это принято считать, по крайней мере, при расчётах ущерба, наносимого различным природным средам и обитающим в них растениях и животных.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Минимизация негативного воздействия возможна только в случае перевода краевого эффекта в опушечный, а именно, восстановлением по крайней мере </a:t>
            </a:r>
            <a:r>
              <a:rPr lang="ru-RU" sz="2400" smtClean="0">
                <a:solidFill>
                  <a:schemeClr val="tx1"/>
                </a:solidFill>
                <a:latin typeface="Arial Black" pitchFamily="34" charset="0"/>
              </a:rPr>
              <a:t>кустарниковой растительности.      </a:t>
            </a: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6080444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60" y="335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" b="-156"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37321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50101"/>
                </a:solidFill>
                <a:latin typeface="Arial Black" pitchFamily="34" charset="0"/>
              </a:rPr>
              <a:t>Вырубленная просека по трассе </a:t>
            </a:r>
            <a:r>
              <a:rPr lang="ru-RU" sz="2400" dirty="0" err="1" smtClean="0">
                <a:solidFill>
                  <a:srgbClr val="950101"/>
                </a:solidFill>
                <a:latin typeface="Arial Black" pitchFamily="34" charset="0"/>
              </a:rPr>
              <a:t>нефтегазопровода</a:t>
            </a:r>
            <a:endParaRPr lang="ru-RU" sz="2400" dirty="0">
              <a:solidFill>
                <a:srgbClr val="95010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591859"/>
              </p:ext>
            </p:extLst>
          </p:nvPr>
        </p:nvGraphicFramePr>
        <p:xfrm>
          <a:off x="0" y="0"/>
          <a:ext cx="9036496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31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17927"/>
              </p:ext>
            </p:extLst>
          </p:nvPr>
        </p:nvGraphicFramePr>
        <p:xfrm>
          <a:off x="101928" y="332656"/>
          <a:ext cx="8862560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Диаграмма" r:id="rId3" imgW="5743532" imgH="2190781" progId="MSGraph.Chart.8">
                  <p:embed/>
                </p:oleObj>
              </mc:Choice>
              <mc:Fallback>
                <p:oleObj name="Диаграмма" r:id="rId3" imgW="5743532" imgH="2190781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28" y="332656"/>
                        <a:ext cx="8862560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50912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83710"/>
                </a:solidFill>
                <a:latin typeface="Arial Black" pitchFamily="34" charset="0"/>
              </a:rPr>
              <a:t>Распределение экологических групп растений </a:t>
            </a:r>
            <a:r>
              <a:rPr lang="ru-RU" sz="2000" b="1" dirty="0" smtClean="0">
                <a:solidFill>
                  <a:srgbClr val="983710"/>
                </a:solidFill>
                <a:latin typeface="Arial Black" pitchFamily="34" charset="0"/>
              </a:rPr>
              <a:t>(количество видов) по </a:t>
            </a:r>
            <a:r>
              <a:rPr lang="ru-RU" sz="2000" b="1" dirty="0">
                <a:solidFill>
                  <a:srgbClr val="983710"/>
                </a:solidFill>
                <a:latin typeface="Arial Black" pitchFamily="34" charset="0"/>
              </a:rPr>
              <a:t>отношению к </a:t>
            </a:r>
            <a:r>
              <a:rPr lang="ru-RU" sz="2000" b="1" dirty="0" smtClean="0">
                <a:solidFill>
                  <a:srgbClr val="983710"/>
                </a:solidFill>
                <a:latin typeface="Arial Black" pitchFamily="34" charset="0"/>
              </a:rPr>
              <a:t>свету</a:t>
            </a:r>
          </a:p>
          <a:p>
            <a:pPr algn="ctr"/>
            <a:r>
              <a:rPr lang="ru-RU" sz="2000" b="1" dirty="0" smtClean="0">
                <a:solidFill>
                  <a:srgbClr val="983710"/>
                </a:solidFill>
                <a:latin typeface="Arial Black" pitchFamily="34" charset="0"/>
              </a:rPr>
              <a:t>на различных участках по трассе </a:t>
            </a:r>
            <a:r>
              <a:rPr lang="ru-RU" sz="2000" b="1" dirty="0" err="1" smtClean="0">
                <a:solidFill>
                  <a:srgbClr val="983710"/>
                </a:solidFill>
                <a:latin typeface="Arial Black" pitchFamily="34" charset="0"/>
              </a:rPr>
              <a:t>нефтегазопровода</a:t>
            </a:r>
            <a:endParaRPr lang="ru-RU" sz="2000" dirty="0">
              <a:solidFill>
                <a:srgbClr val="98371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98519"/>
              </p:ext>
            </p:extLst>
          </p:nvPr>
        </p:nvGraphicFramePr>
        <p:xfrm>
          <a:off x="251520" y="11663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35596" y="57332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83710"/>
                </a:solidFill>
                <a:latin typeface="Arial Black" pitchFamily="34" charset="0"/>
              </a:rPr>
              <a:t>Температура почвы по </a:t>
            </a:r>
            <a:r>
              <a:rPr lang="ru-RU" sz="2400" b="1" dirty="0" err="1" smtClean="0">
                <a:solidFill>
                  <a:srgbClr val="983710"/>
                </a:solidFill>
                <a:latin typeface="Arial Black" pitchFamily="34" charset="0"/>
              </a:rPr>
              <a:t>трансектам</a:t>
            </a:r>
            <a:r>
              <a:rPr lang="ru-RU" sz="2400" b="1" dirty="0" smtClean="0">
                <a:solidFill>
                  <a:srgbClr val="983710"/>
                </a:solidFill>
                <a:latin typeface="Arial Black" pitchFamily="34" charset="0"/>
              </a:rPr>
              <a:t> на разной глубине</a:t>
            </a:r>
            <a:endParaRPr lang="ru-RU" sz="2400" b="1" dirty="0">
              <a:solidFill>
                <a:srgbClr val="98371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849420/v849420939/ab005/Hzas9amZKS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803775" cy="308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851216/v851216255/39c64/WJWcu_EgxG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11834"/>
            <a:ext cx="4934456" cy="34411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4077072"/>
            <a:ext cx="413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83710"/>
                </a:solidFill>
                <a:latin typeface="Arial Black" pitchFamily="34" charset="0"/>
              </a:rPr>
              <a:t>Фото проявления краевого эффекта </a:t>
            </a:r>
            <a:r>
              <a:rPr lang="ru-RU" sz="2000" b="1" dirty="0" smtClean="0">
                <a:solidFill>
                  <a:srgbClr val="983710"/>
                </a:solidFill>
                <a:latin typeface="Arial Black" pitchFamily="34" charset="0"/>
              </a:rPr>
              <a:t>вдоль трассы </a:t>
            </a:r>
            <a:r>
              <a:rPr lang="ru-RU" sz="2000" b="1" dirty="0" err="1" smtClean="0">
                <a:solidFill>
                  <a:srgbClr val="983710"/>
                </a:solidFill>
                <a:latin typeface="Arial Black" pitchFamily="34" charset="0"/>
              </a:rPr>
              <a:t>нефтегазопровода</a:t>
            </a:r>
            <a:r>
              <a:rPr lang="ru-RU" sz="2000" b="1" dirty="0" smtClean="0">
                <a:solidFill>
                  <a:srgbClr val="983710"/>
                </a:solidFill>
                <a:latin typeface="Arial Black" pitchFamily="34" charset="0"/>
              </a:rPr>
              <a:t> (территория </a:t>
            </a:r>
            <a:r>
              <a:rPr lang="ru-RU" sz="2000" b="1" dirty="0">
                <a:solidFill>
                  <a:srgbClr val="983710"/>
                </a:solidFill>
                <a:latin typeface="Arial Black" pitchFamily="34" charset="0"/>
              </a:rPr>
              <a:t>Ласточки)</a:t>
            </a:r>
            <a:endParaRPr lang="ru-RU" sz="2000" dirty="0">
              <a:solidFill>
                <a:srgbClr val="98371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7343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44522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83710"/>
                </a:solidFill>
                <a:latin typeface="Arial Black" pitchFamily="34" charset="0"/>
              </a:rPr>
              <a:t>Снос мелкодисперсных фракций по трассе </a:t>
            </a:r>
            <a:r>
              <a:rPr lang="ru-RU" sz="2000" dirty="0" err="1" smtClean="0">
                <a:solidFill>
                  <a:srgbClr val="983710"/>
                </a:solidFill>
                <a:latin typeface="Arial Black" pitchFamily="34" charset="0"/>
              </a:rPr>
              <a:t>нефтегазопровода</a:t>
            </a:r>
            <a:r>
              <a:rPr lang="ru-RU" sz="2000" dirty="0" smtClean="0">
                <a:solidFill>
                  <a:srgbClr val="983710"/>
                </a:solidFill>
                <a:latin typeface="Arial Black" pitchFamily="34" charset="0"/>
              </a:rPr>
              <a:t> в р. Ай</a:t>
            </a:r>
            <a:endParaRPr lang="ru-RU" sz="2000" dirty="0">
              <a:solidFill>
                <a:srgbClr val="98371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79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TS010336793</Template>
  <TotalTime>0</TotalTime>
  <Words>625</Words>
  <Application>Microsoft Office PowerPoint</Application>
  <PresentationFormat>Экран (4:3)</PresentationFormat>
  <Paragraphs>137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TS010336793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2013-03-03T06:53:12Z</dcterms:created>
  <dcterms:modified xsi:type="dcterms:W3CDTF">2020-09-30T21:34:56Z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