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4" r:id="rId3"/>
    <p:sldId id="258" r:id="rId4"/>
    <p:sldId id="259" r:id="rId5"/>
    <p:sldId id="265" r:id="rId6"/>
    <p:sldId id="267" r:id="rId7"/>
    <p:sldId id="262" r:id="rId8"/>
    <p:sldId id="261" r:id="rId9"/>
    <p:sldId id="269" r:id="rId10"/>
    <p:sldId id="260" r:id="rId11"/>
    <p:sldId id="266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88" autoAdjust="0"/>
    <p:restoredTop sz="94660"/>
  </p:normalViewPr>
  <p:slideViewPr>
    <p:cSldViewPr>
      <p:cViewPr>
        <p:scale>
          <a:sx n="66" d="100"/>
          <a:sy n="66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DC4D0-2EDA-40D8-8A35-9E0EB534F006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3EB27-D5C8-44E8-B30B-5E4EF494A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094A-7490-4A34-AB06-78B77F4BC65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7D0B-C317-454B-B989-95E65DC2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094A-7490-4A34-AB06-78B77F4BC65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7D0B-C317-454B-B989-95E65DC2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094A-7490-4A34-AB06-78B77F4BC65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7D0B-C317-454B-B989-95E65DC2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094A-7490-4A34-AB06-78B77F4BC65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7D0B-C317-454B-B989-95E65DC2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094A-7490-4A34-AB06-78B77F4BC65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7D0B-C317-454B-B989-95E65DC2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094A-7490-4A34-AB06-78B77F4BC65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7D0B-C317-454B-B989-95E65DC2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094A-7490-4A34-AB06-78B77F4BC65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7D0B-C317-454B-B989-95E65DC2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094A-7490-4A34-AB06-78B77F4BC65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7D0B-C317-454B-B989-95E65DC2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094A-7490-4A34-AB06-78B77F4BC65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7D0B-C317-454B-B989-95E65DC2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094A-7490-4A34-AB06-78B77F4BC65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7D0B-C317-454B-B989-95E65DC2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094A-7490-4A34-AB06-78B77F4BC65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7D0B-C317-454B-B989-95E65DC2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5094A-7490-4A34-AB06-78B77F4BC65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87D0B-C317-454B-B989-95E65DC2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tsarenko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G:\Сахалин-2011\Отчеты мониторинга общего 2008-2010\IMG_4029.jpg">
            <a:extLst>
              <a:ext uri="{FF2B5EF4-FFF2-40B4-BE49-F238E27FC236}">
                <a16:creationId xmlns:a16="http://schemas.microsoft.com/office/drawing/2014/main" xmlns="" id="{24F32B61-7965-4A5D-8EEE-095A310DE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071546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Взаимодействие науки, образования и бизнеса при реализации международных подходов к сохранению биологического разнообразия 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примере Сахалинской области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4786322"/>
            <a:ext cx="557216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Царенко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Наталья Альбертовна, к.б.н., доцент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Сахалинский государственный университет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G:\Сахалин-2011\Отчеты мониторинга общего 2008-2010\IMG_4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4" descr="G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575" y="1333500"/>
            <a:ext cx="6381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971550" y="1454150"/>
            <a:ext cx="1884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Глобальный экологический фонд</a:t>
            </a:r>
          </a:p>
        </p:txBody>
      </p:sp>
      <p:pic>
        <p:nvPicPr>
          <p:cNvPr id="10245" name="Рисунок 3" descr="Эмблема МПР коп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1362075"/>
            <a:ext cx="75406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3851275" y="1322388"/>
            <a:ext cx="20193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Министерство природных ресурсов и экологии РФ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6732588" y="1355725"/>
            <a:ext cx="17367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Программа развития ООН</a:t>
            </a:r>
          </a:p>
        </p:txBody>
      </p:sp>
      <p:pic>
        <p:nvPicPr>
          <p:cNvPr id="10248" name="Рисунок 1" descr="undp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1154113"/>
            <a:ext cx="46196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7158" y="2997200"/>
            <a:ext cx="60722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 </a:t>
            </a:r>
            <a:r>
              <a:rPr lang="ru-RU" alt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Совместный </a:t>
            </a:r>
            <a:r>
              <a:rPr lang="ru-RU" alt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семинар «Региональные аспекты сохранения биоразнообразия при реализации энергетических проектов» </a:t>
            </a:r>
            <a:r>
              <a:rPr lang="ru-RU" alt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(2013 г.)</a:t>
            </a:r>
          </a:p>
          <a:p>
            <a:pPr marL="285750" indent="-285750">
              <a:spcBef>
                <a:spcPts val="600"/>
              </a:spcBef>
              <a:defRPr/>
            </a:pPr>
            <a:r>
              <a:rPr lang="ru-RU" alt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 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Тренинг 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«Рекультивация и реабилитация загрязненных нефтью и нарушенных земель в условиях о. Сахалин» (2015 г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ru-RU" sz="1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50" name="TextBox 11"/>
          <p:cNvSpPr txBox="1">
            <a:spLocks noChangeArrowheads="1"/>
          </p:cNvSpPr>
          <p:nvPr/>
        </p:nvSpPr>
        <p:spPr bwMode="auto">
          <a:xfrm>
            <a:off x="250825" y="2101850"/>
            <a:ext cx="8750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 </a:t>
            </a:r>
            <a:r>
              <a:rPr lang="ru-RU" alt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направлен </a:t>
            </a:r>
            <a:r>
              <a:rPr lang="ru-RU" alt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улучшение состояния </a:t>
            </a:r>
            <a:r>
              <a:rPr lang="ru-RU" alt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биоразнообразия</a:t>
            </a:r>
            <a:r>
              <a:rPr lang="ru-RU" alt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alt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пилотных</a:t>
            </a:r>
            <a:r>
              <a:rPr lang="ru-RU" alt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регионах России - Ненецком АО, </a:t>
            </a:r>
            <a:r>
              <a:rPr lang="ru-RU" alt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Сахалинской</a:t>
            </a:r>
            <a:r>
              <a:rPr lang="ru-RU" alt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Астраханской и Кемеровской областях, Республике Хакасия и других субъектах.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8775" y="0"/>
            <a:ext cx="87852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Направления деятельности Рабочей экспертной группы</a:t>
            </a:r>
          </a:p>
          <a:p>
            <a:pPr marL="285750" indent="-285750">
              <a:defRPr/>
            </a:pPr>
            <a:r>
              <a:rPr lang="ru-RU" alt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Взаимодействие с Проектом ПРООН/ГЭФ-Минприроды России «Задачи сохранения биоразнообразия в политике и программах развития энергетического сектора России</a:t>
            </a:r>
            <a:r>
              <a:rPr lang="ru-RU" alt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(2013-2017 гг.)</a:t>
            </a:r>
            <a:endParaRPr lang="ru-RU" alt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2643182"/>
            <a:ext cx="2786050" cy="18641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4" name="TextBox 13"/>
          <p:cNvSpPr txBox="1"/>
          <p:nvPr/>
        </p:nvSpPr>
        <p:spPr>
          <a:xfrm>
            <a:off x="357126" y="4786322"/>
            <a:ext cx="878687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Symbol"/>
              <a:buChar char="-"/>
              <a:defRPr/>
            </a:pP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Разработка Стратегии сохранения биологического разнообразия Сахалинской области на период до 2025 года (утверждена Постановлением Правительства Сахалинской области от 07.07.2017 г. № 263)</a:t>
            </a:r>
          </a:p>
          <a:p>
            <a:pPr marL="285750" indent="-285750">
              <a:spcBef>
                <a:spcPts val="600"/>
              </a:spcBef>
              <a:buFont typeface="Symbol"/>
              <a:buChar char="-"/>
              <a:defRPr/>
            </a:pP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«Региональные нормативы допустимого остаточного содержания нефти и продуктов её трансформации в почвах Сахалинской области после проведения </a:t>
            </a:r>
            <a:r>
              <a:rPr lang="ru-RU" sz="17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рекультивационных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иных восстановительных работ» (утверждены Постановлением Правительства Сахалинской области от 20.06.2018 г. № 279)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G:\Сахалин-2011\Отчеты мониторинга общего 2008-2010\IMG_4029.jpg">
            <a:extLst>
              <a:ext uri="{FF2B5EF4-FFF2-40B4-BE49-F238E27FC236}">
                <a16:creationId xmlns:a16="http://schemas.microsoft.com/office/drawing/2014/main" xmlns="" id="{24F32B61-7965-4A5D-8EEE-095A310DE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214422"/>
            <a:ext cx="80010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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Взаимодействие государственных органов, науки, образования и нефтегазовых компаний в Сахалинской области по вопросам сохранения биологического разнообразия в соответствии с российскими и международными стандартами может служить примером для других регионов Дальнего Востока.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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Координация научных исследований под руководством Президиума ДВО РАН по решению вопросов сохранения биологического разнообразия в соответствии с международными требованиями позволит еще более объединить науку, образование и бизнес на Дальнем Востоке России.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G:\Сахалин-2011\Отчеты мониторинга общего 2008-2010\IMG_4029.jpg">
            <a:extLst>
              <a:ext uri="{FF2B5EF4-FFF2-40B4-BE49-F238E27FC236}">
                <a16:creationId xmlns:a16="http://schemas.microsoft.com/office/drawing/2014/main" xmlns="" id="{24F32B61-7965-4A5D-8EEE-095A310DE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>
            <a:extLst>
              <a:ext uri="{FF2B5EF4-FFF2-40B4-BE49-F238E27FC236}">
                <a16:creationId xmlns:a16="http://schemas.microsoft.com/office/drawing/2014/main" xmlns="" id="{BBE5ADD2-B390-4BE4-B37A-E2874B083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268413"/>
            <a:ext cx="72723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БЛАГОДАРЮ ЗА ВНИМАНИЕ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b="1" cap="all" dirty="0">
                <a:solidFill>
                  <a:srgbClr val="002060"/>
                </a:solidFill>
                <a:latin typeface="Arial" charset="0"/>
                <a:cs typeface="Arial" charset="0"/>
              </a:rPr>
              <a:t>вопросы</a:t>
            </a:r>
            <a:r>
              <a:rPr lang="ru-RU" altLang="ru-RU" sz="3600" b="1" cap="all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E-mail: </a:t>
            </a:r>
            <a:r>
              <a:rPr lang="en-US" altLang="ru-RU" sz="1800" b="1" dirty="0" smtClean="0">
                <a:solidFill>
                  <a:srgbClr val="002060"/>
                </a:solidFill>
                <a:latin typeface="Arial" charset="0"/>
                <a:cs typeface="Arial" charset="0"/>
                <a:hlinkClick r:id="rId3"/>
              </a:rPr>
              <a:t>ntsarenko@mail.ru</a:t>
            </a:r>
            <a:endParaRPr lang="en-US" altLang="ru-RU" sz="18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G:\Сахалин-2011\Отчеты мониторинга общего 2008-2010\IMG_4029.jpg">
            <a:extLst>
              <a:ext uri="{FF2B5EF4-FFF2-40B4-BE49-F238E27FC236}">
                <a16:creationId xmlns:a16="http://schemas.microsoft.com/office/drawing/2014/main" xmlns="" id="{24F32B61-7965-4A5D-8EEE-095A310DE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" name="Picture 1" descr="I:\Наука-с 2013 г\2020\Наукаи бизнес-30.09-01.10.2020-Ю-Сах\ЦУ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9" y="2905071"/>
            <a:ext cx="6643702" cy="37386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500042"/>
            <a:ext cx="8572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Устойчивое развитие экономики и общества в целом – приоритетные долгосрочные общественные цели в современном мире.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реализации Повестки 2030 Генеральной ассамблеи ООН особая роль отведена компаниям.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Бизнес стратеги компаний содержат экологические, социальные и экономические показатели.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3DD61469-B956-4560-A250-47DC0AA96B17}"/>
              </a:ext>
            </a:extLst>
          </p:cNvPr>
          <p:cNvSpPr/>
          <p:nvPr/>
        </p:nvSpPr>
        <p:spPr>
          <a:xfrm>
            <a:off x="1500166" y="0"/>
            <a:ext cx="78581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Политика социальной и экологической устойчивости международной финансовой корпорации (МФК)</a:t>
            </a:r>
            <a:endParaRPr lang="ru-RU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1748909"/>
            <a:ext cx="5000660" cy="51090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Руководства МФК: Стандарты деятельности (СД) по обеспечению экологической и социальной устойчивости</a:t>
            </a:r>
            <a:endParaRPr lang="ru-RU" dirty="0" smtClean="0"/>
          </a:p>
          <a:p>
            <a:pPr>
              <a:spcAft>
                <a:spcPts val="3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Оценка и управление экологическими и социальными рисками и воздействиями</a:t>
            </a:r>
          </a:p>
          <a:p>
            <a:pPr>
              <a:spcAft>
                <a:spcPts val="30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Рабочий персонал и условия труда</a:t>
            </a:r>
          </a:p>
          <a:p>
            <a:pPr>
              <a:spcAft>
                <a:spcPts val="30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Рациональное использование ресурсов и предотвращение загрязнения</a:t>
            </a:r>
          </a:p>
          <a:p>
            <a:pPr>
              <a:spcAft>
                <a:spcPts val="30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Охрана здоровья и обеспечение безопасности населения</a:t>
            </a:r>
          </a:p>
          <a:p>
            <a:pPr>
              <a:spcAft>
                <a:spcPts val="30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Приобретение земельных участков и вынужденное переселение</a:t>
            </a:r>
          </a:p>
          <a:p>
            <a:pPr>
              <a:spcAft>
                <a:spcPts val="30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Сохранение биологического разнообразия и устойчивое развитие</a:t>
            </a:r>
          </a:p>
          <a:p>
            <a:pPr>
              <a:spcAft>
                <a:spcPts val="30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Коренные народы</a:t>
            </a:r>
          </a:p>
          <a:p>
            <a:pPr>
              <a:spcAft>
                <a:spcPts val="300"/>
              </a:spcAft>
            </a:pPr>
            <a:r>
              <a:rPr lang="ru-RU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Культурное наследие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5000636"/>
            <a:ext cx="3500462" cy="158504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Сфера применения СД:</a:t>
            </a:r>
          </a:p>
          <a:p>
            <a:pPr>
              <a:spcBef>
                <a:spcPts val="600"/>
              </a:spcBef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Устанавливается в процессе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определения экологических и социальных рисков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деятельности проектов.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785794"/>
            <a:ext cx="621510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Достижение  социальной и экологической устойчивости проектов путем применения Стандартов  деятельности МФК .</a:t>
            </a:r>
            <a:endParaRPr lang="ru-RU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7167C76B-C3B0-40B9-BDF4-5CEA72177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65" y="1142097"/>
            <a:ext cx="2558209" cy="36324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714356"/>
            <a:ext cx="9144000" cy="714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0" name="Picture 2" descr="I:\Наука-с 2013 г\2020\Наукаи бизнес-30.09-01.10.2020-Ю-Сах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84293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G:\Сахалин-2011\Отчеты мониторинга общего 2008-2010\IMG_4029.jpg">
            <a:extLst>
              <a:ext uri="{FF2B5EF4-FFF2-40B4-BE49-F238E27FC236}">
                <a16:creationId xmlns:a16="http://schemas.microsoft.com/office/drawing/2014/main" xmlns="" id="{24F32B61-7965-4A5D-8EEE-095A310DE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571472" y="0"/>
            <a:ext cx="85725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400" b="1" dirty="0">
                <a:solidFill>
                  <a:srgbClr val="002060"/>
                </a:solidFill>
              </a:rPr>
              <a:t>Требования МФК СД 6 к сохранению </a:t>
            </a:r>
            <a:r>
              <a:rPr lang="ru-RU" altLang="en-US" sz="2400" b="1" dirty="0" smtClean="0">
                <a:solidFill>
                  <a:srgbClr val="002060"/>
                </a:solidFill>
              </a:rPr>
              <a:t>биологического разнообразия </a:t>
            </a:r>
            <a:endParaRPr lang="ru-RU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167C76B-C3B0-40B9-BDF4-5CEA72177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65" y="1142097"/>
            <a:ext cx="1916021" cy="272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D7412329-9286-4D5B-9608-9241A3D0C491}"/>
              </a:ext>
            </a:extLst>
          </p:cNvPr>
          <p:cNvSpPr/>
          <p:nvPr/>
        </p:nvSpPr>
        <p:spPr bwMode="auto">
          <a:xfrm>
            <a:off x="2357422" y="2500306"/>
            <a:ext cx="2937853" cy="571504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39986" tIns="45719" rIns="91437" bIns="45719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Естественные местообитания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01F8E5D3-A38E-401B-B6E0-75F07567E391}"/>
              </a:ext>
            </a:extLst>
          </p:cNvPr>
          <p:cNvSpPr/>
          <p:nvPr/>
        </p:nvSpPr>
        <p:spPr bwMode="auto">
          <a:xfrm>
            <a:off x="5796214" y="2500306"/>
            <a:ext cx="3133504" cy="541128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39986" tIns="45719" rIns="91437" bIns="45719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Модифицированные местообитания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57EBDA0F-4E8C-4495-8A4C-3D0ECB8516D8}"/>
              </a:ext>
            </a:extLst>
          </p:cNvPr>
          <p:cNvSpPr/>
          <p:nvPr/>
        </p:nvSpPr>
        <p:spPr bwMode="auto">
          <a:xfrm>
            <a:off x="3143240" y="3071810"/>
            <a:ext cx="4286280" cy="3693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39986" tIns="45719" rIns="91437" bIns="45719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Критические местообитания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62A8D6-04D4-4BA9-8530-5C91CD9035CD}"/>
              </a:ext>
            </a:extLst>
          </p:cNvPr>
          <p:cNvSpPr txBox="1"/>
          <p:nvPr/>
        </p:nvSpPr>
        <p:spPr>
          <a:xfrm>
            <a:off x="3214678" y="3500438"/>
            <a:ext cx="41434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Меры по снижению воздействия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xmlns="" id="{BA88FD29-31DC-433F-A994-CFEE0E5A247C}"/>
              </a:ext>
            </a:extLst>
          </p:cNvPr>
          <p:cNvSpPr/>
          <p:nvPr/>
        </p:nvSpPr>
        <p:spPr bwMode="auto">
          <a:xfrm>
            <a:off x="3428992" y="4000505"/>
            <a:ext cx="2714644" cy="2428892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Абсолютный прирост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биоразнообразия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−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Разработка и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реализация специальных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программ для улучшения среды обитания и сохранения </a:t>
            </a:r>
            <a:r>
              <a:rPr lang="ru-RU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биоразнообразия</a:t>
            </a:r>
            <a:endParaRPr lang="ru-RU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xmlns="" id="{53EA071C-F89C-4727-9CCC-7B6165477E24}"/>
              </a:ext>
            </a:extLst>
          </p:cNvPr>
          <p:cNvSpPr/>
          <p:nvPr/>
        </p:nvSpPr>
        <p:spPr bwMode="auto">
          <a:xfrm>
            <a:off x="6357950" y="4000505"/>
            <a:ext cx="2428892" cy="2428892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72000" indent="-72000" defTabSz="914400">
              <a:spcBef>
                <a:spcPts val="600"/>
              </a:spcBef>
              <a:spcAft>
                <a:spcPts val="600"/>
              </a:spcAft>
            </a:pPr>
            <a:endParaRPr lang="ru-RU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2000" indent="-72000" defTabSz="914400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−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Минимизировать воздействие</a:t>
            </a:r>
          </a:p>
          <a:p>
            <a:pPr marL="72000" indent="-72000" defTabSz="914400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−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Внедрять меры по смягчению последствий</a:t>
            </a:r>
            <a:endParaRPr lang="en-US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defTabSz="914337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chemeClr val="tx2"/>
              </a:solidFill>
              <a:latin typeface="Arial" charset="0"/>
              <a:cs typeface="Times New Roman" charset="0"/>
            </a:endParaRPr>
          </a:p>
          <a:p>
            <a:pPr defTabSz="914337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chemeClr val="tx2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xmlns="" id="{B902C6D5-7F55-4FA8-8DF4-FD33AD676C09}"/>
              </a:ext>
            </a:extLst>
          </p:cNvPr>
          <p:cNvSpPr/>
          <p:nvPr/>
        </p:nvSpPr>
        <p:spPr bwMode="auto">
          <a:xfrm>
            <a:off x="214282" y="4001322"/>
            <a:ext cx="3071834" cy="2428074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Недопущение суммарных потерь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биоразнообразия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72000" indent="-72000" fontAlgn="base">
              <a:spcBef>
                <a:spcPct val="0"/>
              </a:spcBef>
              <a:spcAft>
                <a:spcPts val="600"/>
              </a:spcAft>
            </a:pPr>
            <a:r>
              <a:rPr lang="en-US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− </a:t>
            </a:r>
            <a:r>
              <a:rPr lang="ru-RU" sz="1500" dirty="0" smtClean="0">
                <a:solidFill>
                  <a:srgbClr val="002060"/>
                </a:solidFill>
                <a:latin typeface="Arial" charset="0"/>
                <a:cs typeface="Times New Roman" charset="0"/>
              </a:rPr>
              <a:t>Идентификация и сохранение видов и местообитаний</a:t>
            </a:r>
          </a:p>
          <a:p>
            <a:pPr marL="72000" indent="-72000" fontAlgn="base">
              <a:spcBef>
                <a:spcPct val="0"/>
              </a:spcBef>
              <a:spcAft>
                <a:spcPts val="600"/>
              </a:spcAft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− </a:t>
            </a:r>
            <a:r>
              <a:rPr lang="ru-RU" sz="1500" dirty="0" smtClean="0">
                <a:solidFill>
                  <a:srgbClr val="002060"/>
                </a:solidFill>
                <a:latin typeface="Arial" charset="0"/>
                <a:cs typeface="Times New Roman" charset="0"/>
              </a:rPr>
              <a:t>Восстановление местообитаний в процессе реализации проекта</a:t>
            </a:r>
          </a:p>
          <a:p>
            <a:pPr marL="72000" indent="-72000">
              <a:spcAft>
                <a:spcPts val="600"/>
              </a:spcAft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− </a:t>
            </a: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действий по сохранению </a:t>
            </a:r>
            <a:r>
              <a:rPr lang="ru-RU" sz="15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биоразнообразия</a:t>
            </a:r>
            <a:endParaRPr lang="ru-RU" sz="1500" b="1" dirty="0">
              <a:solidFill>
                <a:srgbClr val="002060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500298" y="3071810"/>
            <a:ext cx="214314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8429652" y="3071810"/>
            <a:ext cx="214314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643570" y="3357562"/>
            <a:ext cx="45719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214546" y="928670"/>
            <a:ext cx="6715172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Необходимость применения требований реализуется в отношении проектов:</a:t>
            </a:r>
          </a:p>
          <a:p>
            <a:pPr>
              <a:spcAft>
                <a:spcPts val="300"/>
              </a:spcAft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−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осуществляемых в 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преобразованных, естественных и критически важных средах обитания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−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потенциально воздействующих на </a:t>
            </a:r>
            <a:r>
              <a:rPr lang="ru-RU" sz="16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экосистемные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услуги…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0" y="857232"/>
            <a:ext cx="9144000" cy="714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G:\Сахалин-2011\Отчеты мониторинга общего 2008-2010\IMG_4029.jpg">
            <a:extLst>
              <a:ext uri="{FF2B5EF4-FFF2-40B4-BE49-F238E27FC236}">
                <a16:creationId xmlns:a16="http://schemas.microsoft.com/office/drawing/2014/main" xmlns="" id="{24F32B61-7965-4A5D-8EEE-095A310DE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472" y="0"/>
            <a:ext cx="85725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Оценка критической среды обитания согласно требованиям МФК СД для ряда Проектов    </a:t>
            </a:r>
            <a:endParaRPr lang="ru-RU" alt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857232"/>
            <a:ext cx="400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Болгарский сектор Южный поток (морские трубопроводы) (2014)</a:t>
            </a:r>
          </a:p>
        </p:txBody>
      </p:sp>
      <p:pic>
        <p:nvPicPr>
          <p:cNvPr id="1028" name="Picture 4" descr="D:\Наука\Наукаи бизнес\DM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500174"/>
            <a:ext cx="3500430" cy="2492943"/>
          </a:xfrm>
          <a:prstGeom prst="rect">
            <a:avLst/>
          </a:prstGeom>
          <a:noFill/>
        </p:spPr>
      </p:pic>
      <p:pic>
        <p:nvPicPr>
          <p:cNvPr id="1029" name="Picture 5" descr="D:\Наука\Наукаи бизнес\DMU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071942"/>
            <a:ext cx="3500430" cy="2481614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857232"/>
            <a:ext cx="9144000" cy="714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5720" y="1857364"/>
            <a:ext cx="46434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indent="-1344613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Критерий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1: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виды, находящиеся в критическом состоянии (CR) и / или находящиеся под угрозой исчезновения (EN)</a:t>
            </a:r>
            <a:endParaRPr lang="en-US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" indent="-1344613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Критерий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2: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виды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эндемичные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/ или виды с ограниченным ареалом</a:t>
            </a:r>
            <a:endParaRPr lang="en-US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" indent="-1344613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Критерий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3: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мигрирующие и / или стремящиеся к объединению виды</a:t>
            </a:r>
            <a:endParaRPr lang="en-US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" indent="-1344613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Критерий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4: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 угрозой исчезновения и / или уникальные экосистемы</a:t>
            </a:r>
            <a:endParaRPr lang="en-US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" indent="-1344613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Критерий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5: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важнейшие эволюционные процессы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1071546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Критерии оценки критической среды обитания (МФК СД 6)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G:\Сахалин-2011\Отчеты мониторинга общего 2008-2010\IMG_4029.jpg">
            <a:extLst>
              <a:ext uri="{FF2B5EF4-FFF2-40B4-BE49-F238E27FC236}">
                <a16:creationId xmlns:a16="http://schemas.microsoft.com/office/drawing/2014/main" xmlns="" id="{24F32B61-7965-4A5D-8EEE-095A310DE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49207"/>
          <a:stretch>
            <a:fillRect/>
          </a:stretch>
        </p:blipFill>
        <p:spPr bwMode="auto">
          <a:xfrm>
            <a:off x="4167616" y="928671"/>
            <a:ext cx="497638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472" y="0"/>
            <a:ext cx="8572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Карты уязвимости северной части Кольского залива</a:t>
            </a:r>
            <a:endParaRPr lang="ru-RU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D:\Наука\Наукаи бизнес\Мурманск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4686"/>
            <a:ext cx="4276725" cy="33432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1500174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Мурманский морской биологический институт КНЦ РАН (2013-2014 гг.)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857232"/>
            <a:ext cx="9144000" cy="714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G:\Сахалин-2011\Отчеты мониторинга общего 2008-2010\IMG_4029.jpg">
            <a:extLst>
              <a:ext uri="{FF2B5EF4-FFF2-40B4-BE49-F238E27FC236}">
                <a16:creationId xmlns:a16="http://schemas.microsoft.com/office/drawing/2014/main" xmlns="" id="{24F32B61-7965-4A5D-8EEE-095A310DE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ADB53D-579C-434C-AAA4-22246AC88C62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571612"/>
            <a:ext cx="542928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Выработка оптимальных подходов к сохранению биоразнообразия в Сахалинской области.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помощи в разработке и реализации региональных и корпоративных планов и программ по сохранению биоразнообразия, включая обсуждение их результатов.</a:t>
            </a:r>
          </a:p>
          <a:p>
            <a:pPr marL="285750" indent="-28575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экспертных заключений и рекомендаций органам государственной власти и органам самоуправления, коммерческим и   неправительственным организациям по вопросам, связанным с сохранением биоразнообразия.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76250"/>
            <a:ext cx="9144000" cy="714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4911" y="583858"/>
            <a:ext cx="1620408" cy="11302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8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3400" y="1921680"/>
            <a:ext cx="1670599" cy="100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2" name="Picture 6" descr="IMG_2029_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8726" y="1881658"/>
            <a:ext cx="1620408" cy="101014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028" name="Picture 4" descr="E:\Работа в САХЭНЕРДЖИ-с 2013 г\Мои презентации\Oil and Gas Conference\LNG carrier_Prigorodnoye Production Complex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642918"/>
            <a:ext cx="16430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68975" y="3214686"/>
            <a:ext cx="337502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8" name="TextBox 17"/>
          <p:cNvSpPr txBox="1"/>
          <p:nvPr/>
        </p:nvSpPr>
        <p:spPr>
          <a:xfrm>
            <a:off x="214282" y="642918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Рабочая экспертная группа по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биоразнообразию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(РЭГ БР</a:t>
            </a:r>
            <a:r>
              <a:rPr lang="ru-RU" alt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) (2008-2019 гг.)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Пример сотрудничества заинтересованных сторон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G:\Сахалин-2011\Отчеты мониторинга общего 2008-2010\IMG_4029.jpg">
            <a:extLst>
              <a:ext uri="{FF2B5EF4-FFF2-40B4-BE49-F238E27FC236}">
                <a16:creationId xmlns:a16="http://schemas.microsoft.com/office/drawing/2014/main" xmlns="" id="{39D36BEC-D24A-49C5-BF57-BAEED7862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ADB53D-579C-434C-AAA4-22246AC88C6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7504" y="0"/>
            <a:ext cx="8962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Состав Рабочей экспертной группы по биоразнообразию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76250"/>
            <a:ext cx="9144000" cy="714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B0D4997A-0FFF-4B18-B134-8EF1BD443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709" y="1428736"/>
            <a:ext cx="2762291" cy="2073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xmlns="" id="{B5D3DE70-130F-495B-A993-231B66854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82" y="1214422"/>
            <a:ext cx="6286544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ЭКСПЕРТЫ:</a:t>
            </a:r>
          </a:p>
          <a:p>
            <a:pPr>
              <a:spcBef>
                <a:spcPts val="300"/>
              </a:spcBef>
              <a:defRPr/>
            </a:pPr>
            <a:r>
              <a:rPr 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Государственные органы:</a:t>
            </a:r>
            <a:endParaRPr lang="en-US" sz="16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69750" indent="-285750">
              <a:spcBef>
                <a:spcPts val="300"/>
              </a:spcBef>
              <a:buFont typeface="Symbol" panose="05050102010706020507" pitchFamily="18" charset="2"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Министерство природных ресурсов и охраны окружающей среды Сахалинской области; </a:t>
            </a:r>
            <a:endParaRPr lang="en-US" sz="16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69750" indent="-285750">
              <a:spcBef>
                <a:spcPts val="300"/>
              </a:spcBef>
              <a:buFont typeface="Symbol" panose="05050102010706020507" pitchFamily="18" charset="2"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Министерство лесного и охотничьего хозяйства Сахалинской области;</a:t>
            </a:r>
            <a:endParaRPr lang="en-US" sz="16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69750" indent="-285750">
              <a:spcBef>
                <a:spcPts val="300"/>
              </a:spcBef>
              <a:buFont typeface="Symbol" panose="05050102010706020507" pitchFamily="18" charset="2"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Управление федеральной службы по надзору в сфере природопользования (Росприроднадзор) по Сахалинской области;</a:t>
            </a:r>
            <a:endParaRPr lang="en-US" sz="16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69750" indent="-285750">
              <a:spcBef>
                <a:spcPts val="300"/>
              </a:spcBef>
              <a:buFont typeface="Symbol" panose="05050102010706020507" pitchFamily="18" charset="2"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Агентство по рыболовству Сахалинской области;</a:t>
            </a:r>
          </a:p>
          <a:p>
            <a:pPr marL="69750" indent="-285750">
              <a:spcBef>
                <a:spcPts val="300"/>
              </a:spcBef>
              <a:buFont typeface="Symbol" panose="05050102010706020507" pitchFamily="18" charset="2"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Сахалинский филиал ФГБУ «Главрыбвод»</a:t>
            </a:r>
            <a:endParaRPr lang="en-US" sz="1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BB95C31-5B13-43E0-9393-BDCD8B732530}"/>
              </a:ext>
            </a:extLst>
          </p:cNvPr>
          <p:cNvSpPr/>
          <p:nvPr/>
        </p:nvSpPr>
        <p:spPr>
          <a:xfrm>
            <a:off x="214282" y="642918"/>
            <a:ext cx="8645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Председатель:</a:t>
            </a:r>
            <a:r>
              <a:rPr lang="ru-RU" alt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 представитель Министерства природных ресурсов и охраны окружающей среды Сахалинской </a:t>
            </a:r>
            <a:r>
              <a:rPr lang="ru-RU" altLang="ru-RU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области</a:t>
            </a:r>
            <a:endParaRPr lang="ru-RU" altLang="ru-RU" sz="1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E67661F-C56C-4E67-B7F7-BB492E182A2F}"/>
              </a:ext>
            </a:extLst>
          </p:cNvPr>
          <p:cNvSpPr txBox="1"/>
          <p:nvPr/>
        </p:nvSpPr>
        <p:spPr>
          <a:xfrm>
            <a:off x="167452" y="4143380"/>
            <a:ext cx="8976548" cy="3147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ru-RU" sz="1400" b="1" dirty="0">
                <a:solidFill>
                  <a:srgbClr val="002060"/>
                </a:solidFill>
                <a:latin typeface="Arial" charset="0"/>
                <a:cs typeface="Arial" charset="0"/>
              </a:rPr>
              <a:t>Научные организации:                                      Промышленные организации:</a:t>
            </a:r>
            <a:endParaRPr lang="en-US" sz="1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139500" indent="-285750">
              <a:spcBef>
                <a:spcPts val="300"/>
              </a:spcBef>
              <a:buFont typeface="Symbol" panose="05050102010706020507" pitchFamily="18" charset="2"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ФГУ «СахНИРО»;                                 </a:t>
            </a:r>
            <a:r>
              <a:rPr lang="ru-RU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charset="0"/>
                <a:cs typeface="Arial" charset="0"/>
                <a:sym typeface="Symbol" panose="05050102010706020507" pitchFamily="18" charset="2"/>
              </a:rPr>
              <a:t> </a:t>
            </a: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«Сахалин Энерджи Инвестмент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  <a:cs typeface="Arial" charset="0"/>
              </a:rPr>
              <a:t>Компани</a:t>
            </a: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Лтд.»;</a:t>
            </a:r>
            <a:endParaRPr lang="en-US" sz="16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139500" indent="-285750">
              <a:spcBef>
                <a:spcPts val="300"/>
              </a:spcBef>
              <a:buFont typeface="Symbol" panose="05050102010706020507" pitchFamily="18" charset="2"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ФГУ ИМГиГ ДВО РАН;                          </a:t>
            </a:r>
            <a:r>
              <a:rPr lang="ru-RU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charset="0"/>
                <a:cs typeface="Arial" charset="0"/>
                <a:sym typeface="Symbol" panose="05050102010706020507" pitchFamily="18" charset="2"/>
              </a:rPr>
              <a:t> </a:t>
            </a: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«Эксон Нефтегаз Лимитед</a:t>
            </a:r>
            <a:r>
              <a:rPr lang="ru-RU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»;   </a:t>
            </a:r>
            <a:endParaRPr lang="en-US" sz="16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139500" indent="-285750">
              <a:spcBef>
                <a:spcPts val="300"/>
              </a:spcBef>
              <a:buFont typeface="Symbol" panose="05050102010706020507" pitchFamily="18" charset="2"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ФГУ СахГУ;                                         </a:t>
            </a:r>
            <a:r>
              <a:rPr lang="ru-RU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</a:t>
            </a:r>
            <a:r>
              <a:rPr lang="ru-RU" sz="1600" dirty="0" smtClean="0">
                <a:solidFill>
                  <a:srgbClr val="002060"/>
                </a:solidFill>
                <a:latin typeface="Arial" charset="0"/>
                <a:cs typeface="Arial" charset="0"/>
                <a:sym typeface="Symbol" panose="05050102010706020507" pitchFamily="18" charset="2"/>
              </a:rPr>
              <a:t> </a:t>
            </a: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«</a:t>
            </a:r>
            <a:r>
              <a:rPr lang="ru-RU" sz="16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РН-Сахалинморнефтегаз</a:t>
            </a:r>
            <a:r>
              <a:rPr lang="ru-RU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»;</a:t>
            </a:r>
            <a:endParaRPr lang="ru-RU" sz="16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139500" indent="-285750">
              <a:spcBef>
                <a:spcPts val="300"/>
              </a:spcBef>
              <a:buFont typeface="Symbol" panose="05050102010706020507" pitchFamily="18" charset="2"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Сахалинский филиал Ботанического </a:t>
            </a:r>
            <a:r>
              <a:rPr lang="ru-RU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latin typeface="Arial" charset="0"/>
                <a:cs typeface="Arial" charset="0"/>
                <a:sym typeface="Symbol" panose="05050102010706020507" pitchFamily="18" charset="2"/>
              </a:rPr>
              <a:t>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«Газпром добыча шельф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Южно-Сахалинск;</a:t>
            </a:r>
            <a:endParaRPr lang="ru-RU" sz="16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spcBef>
                <a:spcPts val="300"/>
              </a:spcBef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      сада-института ДВО РАН;                   </a:t>
            </a:r>
            <a:r>
              <a:rPr lang="ru-RU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  <a:sym typeface="Symbol" panose="05050102010706020507" pitchFamily="18" charset="2"/>
              </a:rPr>
              <a:t>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«Газпромнефть-Сахалин» </a:t>
            </a:r>
          </a:p>
          <a:p>
            <a:pPr marL="139500" indent="-285750">
              <a:spcBef>
                <a:spcPts val="300"/>
              </a:spcBef>
              <a:buFont typeface="Symbol" panose="05050102010706020507" pitchFamily="18" charset="2"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МГУ им. М.В. Ломоносова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         </a:t>
            </a:r>
            <a:r>
              <a:rPr lang="ru-RU" sz="15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Общественные </a:t>
            </a:r>
            <a:r>
              <a:rPr lang="ru-RU" sz="1500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организации:</a:t>
            </a:r>
            <a:endParaRPr lang="en-US" sz="15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500" dirty="0" smtClean="0">
                <a:solidFill>
                  <a:srgbClr val="002060"/>
                </a:solidFill>
                <a:latin typeface="Arial" charset="0"/>
                <a:cs typeface="Arial" charset="0"/>
                <a:sym typeface="Symbol" panose="05050102010706020507" pitchFamily="18" charset="2"/>
              </a:rPr>
              <a:t>                                                                 </a:t>
            </a:r>
            <a:r>
              <a:rPr lang="en-US" sz="1600" dirty="0" smtClean="0">
                <a:solidFill>
                  <a:srgbClr val="002060"/>
                </a:solidFill>
                <a:latin typeface="Arial" charset="0"/>
                <a:cs typeface="Arial" charset="0"/>
                <a:sym typeface="Symbol" panose="05050102010706020507" pitchFamily="18" charset="2"/>
              </a:rPr>
              <a:t></a:t>
            </a:r>
            <a:r>
              <a:rPr lang="ru-RU" sz="1600" dirty="0" smtClean="0">
                <a:solidFill>
                  <a:srgbClr val="002060"/>
                </a:solidFill>
                <a:latin typeface="Arial" charset="0"/>
                <a:cs typeface="Arial" charset="0"/>
                <a:sym typeface="Symbol" panose="05050102010706020507" pitchFamily="18" charset="2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" charset="0"/>
                <a:cs typeface="Arial" charset="0"/>
              </a:rPr>
              <a:t>WWF </a:t>
            </a: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Россия</a:t>
            </a:r>
          </a:p>
          <a:p>
            <a:pPr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charset="0"/>
                <a:cs typeface="Arial" charset="0"/>
                <a:sym typeface="Symbol" panose="05050102010706020507" pitchFamily="18" charset="2"/>
              </a:rPr>
              <a:t>                                                             </a:t>
            </a: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  <a:sym typeface="Symbol" panose="05050102010706020507" pitchFamily="18" charset="2"/>
              </a:rPr>
              <a:t>РОО </a:t>
            </a: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«Экологическая вахта Сахалина»</a:t>
            </a:r>
            <a:endParaRPr lang="en-US" sz="16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charset="0"/>
                <a:cs typeface="Arial" charset="0"/>
                <a:sym typeface="Symbol" panose="05050102010706020507" pitchFamily="18" charset="2"/>
              </a:rPr>
              <a:t>                                                             </a:t>
            </a: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  <a:sym typeface="Symbol" panose="05050102010706020507" pitchFamily="18" charset="2"/>
              </a:rPr>
              <a:t>«Клуб Бумеранг</a:t>
            </a:r>
            <a:r>
              <a:rPr lang="ru-RU" sz="1600" dirty="0" smtClean="0">
                <a:solidFill>
                  <a:srgbClr val="002060"/>
                </a:solidFill>
                <a:latin typeface="Arial" charset="0"/>
                <a:cs typeface="Arial" charset="0"/>
                <a:sym typeface="Symbol" panose="05050102010706020507" pitchFamily="18" charset="2"/>
              </a:rPr>
              <a:t>»</a:t>
            </a:r>
            <a:r>
              <a:rPr lang="ru-RU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                                                                         </a:t>
            </a:r>
            <a:endParaRPr lang="ru-RU" sz="16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2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G:\Сахалин-2011\Отчеты мониторинга общего 2008-2010\IMG_4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950" y="115888"/>
            <a:ext cx="9036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Направления деятельности рабочей экспертной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группы</a:t>
            </a:r>
            <a:endParaRPr lang="ru-RU" altLang="ru-RU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7215206" y="2853937"/>
          <a:ext cx="1928794" cy="1446596"/>
        </p:xfrm>
        <a:graphic>
          <a:graphicData uri="http://schemas.openxmlformats.org/presentationml/2006/ole">
            <p:oleObj spid="_x0000_s4098" name="Photo Editor Photo" r:id="rId4" imgW="3809524" imgH="2857899" progId="">
              <p:embed/>
            </p:oleObj>
          </a:graphicData>
        </a:graphic>
      </p:graphicFrame>
      <p:pic>
        <p:nvPicPr>
          <p:cNvPr id="61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156820"/>
            <a:ext cx="2000232" cy="143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14282" y="1000108"/>
            <a:ext cx="671517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 </a:t>
            </a:r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Мероприятия нефтегазовых компаний по реализации мер, направленных на сохранение биологического разнообразия и результатов выполнения программ мониторинга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 </a:t>
            </a:r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Мероприятия по улучшению полосы землеотвода наземных трубопроводов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 </a:t>
            </a:r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Готовность нефтегазовых компаний к спасению диких животных, загрязненных нефтью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 </a:t>
            </a:r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Состояние запасов и промысла в лососевых в заливе Анива</a:t>
            </a:r>
            <a:endParaRPr lang="en-US" alt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Symbol"/>
              <a:buChar char="-"/>
            </a:pPr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Состояние сахалинского тайменя, перспективы и проблемы его изучения и сохранения и др.</a:t>
            </a:r>
            <a:endParaRPr lang="ru-RU" alt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5162550"/>
            <a:ext cx="2259012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143488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 descr="F:\HSES_36_Onshore_Monitoring\36_30_Fauna\2013\09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21537" y="4500570"/>
            <a:ext cx="1922463" cy="162083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29190" y="5148015"/>
            <a:ext cx="2428892" cy="170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642918"/>
            <a:ext cx="9144000" cy="714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916</Words>
  <Application>Microsoft Office PowerPoint</Application>
  <PresentationFormat>Экран (4:3)</PresentationFormat>
  <Paragraphs>96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Photo Editor Photo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63</cp:revision>
  <dcterms:created xsi:type="dcterms:W3CDTF">2020-09-27T00:22:30Z</dcterms:created>
  <dcterms:modified xsi:type="dcterms:W3CDTF">2020-09-30T10:03:30Z</dcterms:modified>
</cp:coreProperties>
</file>