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0" r:id="rId5"/>
    <p:sldId id="272" r:id="rId6"/>
    <p:sldId id="273" r:id="rId7"/>
    <p:sldId id="266" r:id="rId8"/>
    <p:sldId id="264" r:id="rId9"/>
    <p:sldId id="27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06" userDrawn="1">
          <p15:clr>
            <a:srgbClr val="A4A3A4"/>
          </p15:clr>
        </p15:guide>
        <p15:guide id="3" orient="horz" pos="3612" userDrawn="1">
          <p15:clr>
            <a:srgbClr val="A4A3A4"/>
          </p15:clr>
        </p15:guide>
        <p15:guide id="4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6E6E6"/>
    <a:srgbClr val="FF9900"/>
    <a:srgbClr val="2B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57" autoAdjust="0"/>
  </p:normalViewPr>
  <p:slideViewPr>
    <p:cSldViewPr>
      <p:cViewPr>
        <p:scale>
          <a:sx n="75" d="100"/>
          <a:sy n="75" d="100"/>
        </p:scale>
        <p:origin x="-1914" y="-198"/>
      </p:cViewPr>
      <p:guideLst>
        <p:guide orient="horz" pos="1706"/>
        <p:guide orient="horz" pos="36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rtem.Ageenko\Desktop\&#1055;&#1056;&#1054;&#1045;&#1050;&#1058;&#1067;\CommPACK\Com%20sheet%201.xlsm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rtem.Ageenko\Desktop\&#1055;&#1056;&#1054;&#1045;&#1050;&#1058;&#1067;\CommPACK\Com%20sheet%201.xlsm" TargetMode="Externa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ru-RU" sz="1400"/>
              <a:t>Динамика изменения доли трудноизвлекаемых запасов нефти в России</a:t>
            </a:r>
            <a:endParaRPr lang="en-GB" sz="1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cked"/>
        <c:varyColors val="0"/>
        <c:ser>
          <c:idx val="1"/>
          <c:order val="0"/>
          <c:tx>
            <c:strRef>
              <c:f>Sheet1!$A$6:$A$18</c:f>
              <c:strCache>
                <c:ptCount val="13"/>
                <c:pt idx="0">
                  <c:v>10%</c:v>
                </c:pt>
                <c:pt idx="1">
                  <c:v>14%</c:v>
                </c:pt>
                <c:pt idx="2">
                  <c:v>16%</c:v>
                </c:pt>
                <c:pt idx="3">
                  <c:v>20%</c:v>
                </c:pt>
                <c:pt idx="4">
                  <c:v>28%</c:v>
                </c:pt>
                <c:pt idx="5">
                  <c:v>37%</c:v>
                </c:pt>
                <c:pt idx="6">
                  <c:v>46%</c:v>
                </c:pt>
                <c:pt idx="7">
                  <c:v>50%</c:v>
                </c:pt>
                <c:pt idx="8">
                  <c:v>52%</c:v>
                </c:pt>
                <c:pt idx="9">
                  <c:v>54%</c:v>
                </c:pt>
                <c:pt idx="10">
                  <c:v>59%</c:v>
                </c:pt>
                <c:pt idx="11">
                  <c:v>60%</c:v>
                </c:pt>
                <c:pt idx="12">
                  <c:v>65%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Sheet1!$B$6:$B$18</c:f>
              <c:numCache>
                <c:formatCode>General</c:formatCode>
                <c:ptCount val="13"/>
                <c:pt idx="0">
                  <c:v>1961</c:v>
                </c:pt>
                <c:pt idx="1">
                  <c:v>1968</c:v>
                </c:pt>
                <c:pt idx="2">
                  <c:v>1971</c:v>
                </c:pt>
                <c:pt idx="3">
                  <c:v>1976</c:v>
                </c:pt>
                <c:pt idx="4">
                  <c:v>1981</c:v>
                </c:pt>
                <c:pt idx="5">
                  <c:v>1988</c:v>
                </c:pt>
                <c:pt idx="6">
                  <c:v>1991</c:v>
                </c:pt>
                <c:pt idx="7">
                  <c:v>1996</c:v>
                </c:pt>
                <c:pt idx="8">
                  <c:v>2001</c:v>
                </c:pt>
                <c:pt idx="9">
                  <c:v>2006</c:v>
                </c:pt>
                <c:pt idx="10">
                  <c:v>2011</c:v>
                </c:pt>
                <c:pt idx="11">
                  <c:v>2013</c:v>
                </c:pt>
                <c:pt idx="12">
                  <c:v>2018</c:v>
                </c:pt>
              </c:numCache>
            </c:numRef>
          </c:cat>
          <c:val>
            <c:numRef>
              <c:f>Sheet1!$A$6:$A$18</c:f>
              <c:numCache>
                <c:formatCode>0%</c:formatCode>
                <c:ptCount val="13"/>
                <c:pt idx="0">
                  <c:v>0.1</c:v>
                </c:pt>
                <c:pt idx="1">
                  <c:v>0.14000000000000001</c:v>
                </c:pt>
                <c:pt idx="2">
                  <c:v>0.16</c:v>
                </c:pt>
                <c:pt idx="3">
                  <c:v>0.2</c:v>
                </c:pt>
                <c:pt idx="4">
                  <c:v>0.28000000000000003</c:v>
                </c:pt>
                <c:pt idx="5">
                  <c:v>0.37</c:v>
                </c:pt>
                <c:pt idx="6">
                  <c:v>0.46</c:v>
                </c:pt>
                <c:pt idx="7">
                  <c:v>0.5</c:v>
                </c:pt>
                <c:pt idx="8">
                  <c:v>0.52</c:v>
                </c:pt>
                <c:pt idx="9">
                  <c:v>0.54</c:v>
                </c:pt>
                <c:pt idx="10">
                  <c:v>0.59</c:v>
                </c:pt>
                <c:pt idx="11">
                  <c:v>0.6</c:v>
                </c:pt>
                <c:pt idx="12">
                  <c:v>0.65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FDE-41E7-BC69-B96EBB27C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21152"/>
        <c:axId val="109535232"/>
      </c:lineChart>
      <c:catAx>
        <c:axId val="10952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09535232"/>
        <c:crosses val="autoZero"/>
        <c:auto val="1"/>
        <c:lblAlgn val="ctr"/>
        <c:lblOffset val="100"/>
        <c:noMultiLvlLbl val="0"/>
      </c:catAx>
      <c:valAx>
        <c:axId val="10953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0952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b="0">
          <a:latin typeface="Century Gothic" panose="020B0502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ru-RU" sz="1400" b="0" dirty="0"/>
              <a:t>Примерная структура </a:t>
            </a:r>
            <a:r>
              <a:rPr lang="ru-RU" sz="1400" b="0" dirty="0" err="1"/>
              <a:t>трудноизвлекаемых</a:t>
            </a:r>
            <a:r>
              <a:rPr lang="ru-RU" sz="1400" b="0" dirty="0"/>
              <a:t> запасов</a:t>
            </a:r>
            <a:endParaRPr lang="en-GB" sz="1400" b="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explosion val="2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CF-4C79-B9E5-064E8253FFE0}"/>
              </c:ext>
            </c:extLst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CF-4C79-B9E5-064E8253FFE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CF-4C79-B9E5-064E8253FFE0}"/>
              </c:ext>
            </c:extLst>
          </c:dPt>
          <c:dLbls>
            <c:delete val="1"/>
          </c:dLbls>
          <c:cat>
            <c:strRef>
              <c:f>Sheet1!$B$1:$B$3</c:f>
              <c:strCache>
                <c:ptCount val="3"/>
                <c:pt idx="0">
                  <c:v>Низкопроницаемые Коллекторы</c:v>
                </c:pt>
                <c:pt idx="1">
                  <c:v>Высоковязкие нефти</c:v>
                </c:pt>
                <c:pt idx="2">
                  <c:v>Подгазовые зоны</c:v>
                </c:pt>
              </c:strCache>
            </c:strRef>
          </c:cat>
          <c:val>
            <c:numRef>
              <c:f>Sheet1!$C$1:$C$3</c:f>
              <c:numCache>
                <c:formatCode>0%</c:formatCode>
                <c:ptCount val="3"/>
                <c:pt idx="0">
                  <c:v>0.71</c:v>
                </c:pt>
                <c:pt idx="1">
                  <c:v>0.17</c:v>
                </c:pt>
                <c:pt idx="2">
                  <c:v>0.12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CCF-4C79-B9E5-064E8253FF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52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entury Gothic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85845-A279-41CE-8223-48B59E664297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66E079F-69B9-48EF-8281-9C76D6892D66}">
      <dgm:prSet phldrT="[Text]"/>
      <dgm:spPr/>
      <dgm:t>
        <a:bodyPr/>
        <a:lstStyle/>
        <a:p>
          <a:r>
            <a:rPr lang="ru-RU" dirty="0">
              <a:latin typeface="Century Gothic" panose="020B0502020202020204" pitchFamily="34" charset="0"/>
            </a:rPr>
            <a:t>Технология нагнетания пара</a:t>
          </a:r>
          <a:endParaRPr lang="en-GB" dirty="0">
            <a:latin typeface="Century Gothic" panose="020B0502020202020204" pitchFamily="34" charset="0"/>
          </a:endParaRPr>
        </a:p>
      </dgm:t>
    </dgm:pt>
    <dgm:pt modelId="{B5867A5C-1070-46E5-9EFF-A0C3A079469D}" type="parTrans" cxnId="{F8F4B3CA-81E8-435F-AB2B-105E85B126AF}">
      <dgm:prSet/>
      <dgm:spPr/>
      <dgm:t>
        <a:bodyPr/>
        <a:lstStyle/>
        <a:p>
          <a:endParaRPr lang="en-GB"/>
        </a:p>
      </dgm:t>
    </dgm:pt>
    <dgm:pt modelId="{DDF52FEE-73C4-4A8E-886D-141C574B1920}" type="sibTrans" cxnId="{F8F4B3CA-81E8-435F-AB2B-105E85B126AF}">
      <dgm:prSet/>
      <dgm:spPr/>
      <dgm:t>
        <a:bodyPr/>
        <a:lstStyle/>
        <a:p>
          <a:endParaRPr lang="en-GB"/>
        </a:p>
      </dgm:t>
    </dgm:pt>
    <dgm:pt modelId="{CFD26B9F-1DB1-46B0-8A53-44BE91927308}">
      <dgm:prSet phldrT="[Text]"/>
      <dgm:spPr/>
      <dgm:t>
        <a:bodyPr/>
        <a:lstStyle/>
        <a:p>
          <a:r>
            <a:rPr lang="ru-RU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rPr>
            <a:t>Суммарные потери тепла достигают 70% от мощности парогенератора!</a:t>
          </a:r>
          <a:endParaRPr lang="en-GB" dirty="0">
            <a:solidFill>
              <a:schemeClr val="tx1">
                <a:lumMod val="75000"/>
                <a:lumOff val="25000"/>
              </a:schemeClr>
            </a:solidFill>
            <a:latin typeface="Century Gothic" panose="020B0502020202020204" pitchFamily="34" charset="0"/>
          </a:endParaRPr>
        </a:p>
      </dgm:t>
    </dgm:pt>
    <dgm:pt modelId="{BAF7AF7A-673F-4C8A-9390-4409E2AC1851}" type="parTrans" cxnId="{E5206A6C-B2C7-4EF1-8BE5-B82D39E28BF4}">
      <dgm:prSet/>
      <dgm:spPr/>
      <dgm:t>
        <a:bodyPr/>
        <a:lstStyle/>
        <a:p>
          <a:endParaRPr lang="en-GB"/>
        </a:p>
      </dgm:t>
    </dgm:pt>
    <dgm:pt modelId="{12BDC3AC-0266-416D-96AC-7BB373D5D828}" type="sibTrans" cxnId="{E5206A6C-B2C7-4EF1-8BE5-B82D39E28BF4}">
      <dgm:prSet/>
      <dgm:spPr/>
      <dgm:t>
        <a:bodyPr/>
        <a:lstStyle/>
        <a:p>
          <a:endParaRPr lang="en-GB"/>
        </a:p>
      </dgm:t>
    </dgm:pt>
    <dgm:pt modelId="{F7A4B53C-37E7-4E60-9227-0BA97939C782}" type="pres">
      <dgm:prSet presAssocID="{48585845-A279-41CE-8223-48B59E66429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A5F4FFE-982A-4A6B-AA6C-BCD994AA8BBA}" type="pres">
      <dgm:prSet presAssocID="{866E079F-69B9-48EF-8281-9C76D6892D66}" presName="composite" presStyleCnt="0"/>
      <dgm:spPr/>
    </dgm:pt>
    <dgm:pt modelId="{35FF28ED-8D59-4C02-8CA6-C13547BCE3AB}" type="pres">
      <dgm:prSet presAssocID="{866E079F-69B9-48EF-8281-9C76D6892D66}" presName="ParentAccentShape" presStyleLbl="trBgShp" presStyleIdx="0" presStyleCnt="2"/>
      <dgm:spPr>
        <a:solidFill>
          <a:srgbClr val="002060">
            <a:alpha val="40000"/>
          </a:srgbClr>
        </a:solidFill>
      </dgm:spPr>
    </dgm:pt>
    <dgm:pt modelId="{E2576C53-E84A-4F05-8E6A-E4F01B92535B}" type="pres">
      <dgm:prSet presAssocID="{866E079F-69B9-48EF-8281-9C76D6892D66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24A35-6CE2-4C1F-BAA8-8AB5E1DDD57B}" type="pres">
      <dgm:prSet presAssocID="{866E079F-69B9-48EF-8281-9C76D6892D66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FF507DD-9F7F-4D21-AE28-0263B221D2BD}" type="pres">
      <dgm:prSet presAssocID="{866E079F-69B9-48EF-8281-9C76D6892D66}" presName="ChildAccentShape" presStyleLbl="trBgShp" presStyleIdx="1" presStyleCnt="2"/>
      <dgm:spPr>
        <a:solidFill>
          <a:srgbClr val="002060"/>
        </a:solidFill>
      </dgm:spPr>
    </dgm:pt>
    <dgm:pt modelId="{F3B6184F-06CC-4B14-ABF9-409902DA09EA}" type="pres">
      <dgm:prSet presAssocID="{866E079F-69B9-48EF-8281-9C76D6892D66}" presName="Image" presStyleLbl="alignImgPlace1" presStyleIdx="0" presStyleCnt="1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</dgm:ptLst>
  <dgm:cxnLst>
    <dgm:cxn modelId="{68A2D527-911B-4363-A1ED-4CB2EEA8D37F}" type="presOf" srcId="{CFD26B9F-1DB1-46B0-8A53-44BE91927308}" destId="{91E24A35-6CE2-4C1F-BAA8-8AB5E1DDD57B}" srcOrd="0" destOrd="0" presId="urn:microsoft.com/office/officeart/2009/3/layout/SnapshotPictureList"/>
    <dgm:cxn modelId="{F33DF4B4-FCF7-409A-8010-F22F62E54B3B}" type="presOf" srcId="{48585845-A279-41CE-8223-48B59E664297}" destId="{F7A4B53C-37E7-4E60-9227-0BA97939C782}" srcOrd="0" destOrd="0" presId="urn:microsoft.com/office/officeart/2009/3/layout/SnapshotPictureList"/>
    <dgm:cxn modelId="{38A62DF5-9B85-484D-98D6-FF558AB11E80}" type="presOf" srcId="{866E079F-69B9-48EF-8281-9C76D6892D66}" destId="{E2576C53-E84A-4F05-8E6A-E4F01B92535B}" srcOrd="0" destOrd="0" presId="urn:microsoft.com/office/officeart/2009/3/layout/SnapshotPictureList"/>
    <dgm:cxn modelId="{F8F4B3CA-81E8-435F-AB2B-105E85B126AF}" srcId="{48585845-A279-41CE-8223-48B59E664297}" destId="{866E079F-69B9-48EF-8281-9C76D6892D66}" srcOrd="0" destOrd="0" parTransId="{B5867A5C-1070-46E5-9EFF-A0C3A079469D}" sibTransId="{DDF52FEE-73C4-4A8E-886D-141C574B1920}"/>
    <dgm:cxn modelId="{E5206A6C-B2C7-4EF1-8BE5-B82D39E28BF4}" srcId="{866E079F-69B9-48EF-8281-9C76D6892D66}" destId="{CFD26B9F-1DB1-46B0-8A53-44BE91927308}" srcOrd="0" destOrd="0" parTransId="{BAF7AF7A-673F-4C8A-9390-4409E2AC1851}" sibTransId="{12BDC3AC-0266-416D-96AC-7BB373D5D828}"/>
    <dgm:cxn modelId="{5935F0FC-FC80-43A7-A4BD-CE98D7CBCEA3}" type="presParOf" srcId="{F7A4B53C-37E7-4E60-9227-0BA97939C782}" destId="{EA5F4FFE-982A-4A6B-AA6C-BCD994AA8BBA}" srcOrd="0" destOrd="0" presId="urn:microsoft.com/office/officeart/2009/3/layout/SnapshotPictureList"/>
    <dgm:cxn modelId="{4A0AF300-DDF3-4857-8516-69D5651B2BC0}" type="presParOf" srcId="{EA5F4FFE-982A-4A6B-AA6C-BCD994AA8BBA}" destId="{35FF28ED-8D59-4C02-8CA6-C13547BCE3AB}" srcOrd="0" destOrd="0" presId="urn:microsoft.com/office/officeart/2009/3/layout/SnapshotPictureList"/>
    <dgm:cxn modelId="{4B6436A0-746A-4654-8E42-FF6552D706FF}" type="presParOf" srcId="{EA5F4FFE-982A-4A6B-AA6C-BCD994AA8BBA}" destId="{E2576C53-E84A-4F05-8E6A-E4F01B92535B}" srcOrd="1" destOrd="0" presId="urn:microsoft.com/office/officeart/2009/3/layout/SnapshotPictureList"/>
    <dgm:cxn modelId="{2AADA999-F32B-411F-B58E-4CBDDA4831C4}" type="presParOf" srcId="{EA5F4FFE-982A-4A6B-AA6C-BCD994AA8BBA}" destId="{91E24A35-6CE2-4C1F-BAA8-8AB5E1DDD57B}" srcOrd="2" destOrd="0" presId="urn:microsoft.com/office/officeart/2009/3/layout/SnapshotPictureList"/>
    <dgm:cxn modelId="{2417ECB3-770A-449E-964E-5B248912ED49}" type="presParOf" srcId="{EA5F4FFE-982A-4A6B-AA6C-BCD994AA8BBA}" destId="{1FF507DD-9F7F-4D21-AE28-0263B221D2BD}" srcOrd="3" destOrd="0" presId="urn:microsoft.com/office/officeart/2009/3/layout/SnapshotPictureList"/>
    <dgm:cxn modelId="{31FD06B0-80FA-4AA4-8538-8B83E88BBBD9}" type="presParOf" srcId="{EA5F4FFE-982A-4A6B-AA6C-BCD994AA8BBA}" destId="{F3B6184F-06CC-4B14-ABF9-409902DA09EA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EA8368-C670-460D-84D9-F185A0D07955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85FD40-0261-4C93-9B43-5FDDC65ECCA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Создание экспериментальной установки для моделирования </a:t>
          </a:r>
          <a:r>
            <a:rPr lang="ru-RU" sz="1400" dirty="0" smtClean="0">
              <a:solidFill>
                <a:srgbClr val="002060"/>
              </a:solidFill>
              <a:latin typeface="Century Gothic" panose="020B0502020202020204" pitchFamily="34" charset="0"/>
            </a:rPr>
            <a:t>позитивных/негативных </a:t>
          </a:r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факторов </a:t>
          </a:r>
        </a:p>
      </dgm:t>
    </dgm:pt>
    <dgm:pt modelId="{40163A32-E31D-4EF1-8168-A409751B241B}" type="parTrans" cxnId="{72FCCFAE-29BC-47DA-825B-8E0691E07B31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2D4D9BA7-D35F-4601-8188-60BCE4EFF347}" type="sibTrans" cxnId="{72FCCFAE-29BC-47DA-825B-8E0691E07B31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en-GB" sz="1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C00923A5-7A59-4E06-AE59-DFD1A279277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Гидродинамическое моделирование с учетом негативных факторов</a:t>
          </a:r>
        </a:p>
      </dgm:t>
    </dgm:pt>
    <dgm:pt modelId="{5AC37824-4B47-4FCF-AC1A-5348FBC52508}" type="parTrans" cxnId="{2F407974-0C8F-4FA4-A21A-CDC3376C1E89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1EC7332C-650F-49CD-9ACB-B2F2F84072D5}" type="sibTrans" cxnId="{2F407974-0C8F-4FA4-A21A-CDC3376C1E89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en-GB" sz="1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966C6B4F-F96E-42DE-AE29-BCD359777CF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Разработка рецептур растворов для закачки в нагнетательные скважины</a:t>
          </a:r>
        </a:p>
      </dgm:t>
    </dgm:pt>
    <dgm:pt modelId="{C940BBBA-3ADA-4E42-9D0E-803F94D12455}" type="parTrans" cxnId="{E5462E92-820D-4DE8-8B75-2D1690E7F1CC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BADD783D-B513-4599-A667-3BE5D8D60AD8}" type="sibTrans" cxnId="{E5462E92-820D-4DE8-8B75-2D1690E7F1CC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en-GB" sz="1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E564C228-2115-4255-A108-83671039BB4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Эксперимент на выработанных участках залежей (месторождения Сахалина)</a:t>
          </a:r>
        </a:p>
      </dgm:t>
    </dgm:pt>
    <dgm:pt modelId="{EB7413E7-7CF5-4DE2-AF03-03B0DD81296A}" type="parTrans" cxnId="{0CED45DF-7048-4DF1-B724-71CCEAD81F17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D1602CAA-4896-453F-A525-C5398B918971}" type="sibTrans" cxnId="{0CED45DF-7048-4DF1-B724-71CCEAD81F17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1C72E42C-60DB-4246-8F03-A064E765121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1400" dirty="0">
              <a:solidFill>
                <a:srgbClr val="002060"/>
              </a:solidFill>
              <a:latin typeface="Century Gothic" panose="020B0502020202020204" pitchFamily="34" charset="0"/>
            </a:rPr>
            <a:t>Математическое моделирование процесса прогрева</a:t>
          </a:r>
        </a:p>
      </dgm:t>
    </dgm:pt>
    <dgm:pt modelId="{94A882AF-820A-469D-81C9-12DE18911589}" type="parTrans" cxnId="{75CD8739-F4A1-4CCE-A430-C8FC7D750865}">
      <dgm:prSet/>
      <dgm:spPr/>
      <dgm:t>
        <a:bodyPr/>
        <a:lstStyle/>
        <a:p>
          <a:endParaRPr lang="en-GB" sz="18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943CD5E9-37B3-4FBD-8D87-26D1D2AE85C7}" type="sibTrans" cxnId="{75CD8739-F4A1-4CCE-A430-C8FC7D750865}">
      <dgm:prSet custT="1"/>
      <dgm:spPr>
        <a:ln>
          <a:solidFill>
            <a:srgbClr val="002060"/>
          </a:solidFill>
        </a:ln>
      </dgm:spPr>
      <dgm:t>
        <a:bodyPr/>
        <a:lstStyle/>
        <a:p>
          <a:endParaRPr lang="en-GB" sz="1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750E12A2-346A-459D-B2FC-E8E4DDD4FF83}" type="pres">
      <dgm:prSet presAssocID="{57EA8368-C670-460D-84D9-F185A0D079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8A6295-1AA8-42EA-9ABB-52DD453370A9}" type="pres">
      <dgm:prSet presAssocID="{1C72E42C-60DB-4246-8F03-A064E7651219}" presName="node" presStyleLbl="node1" presStyleIdx="0" presStyleCnt="5" custScaleX="64476" custScaleY="4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CADB8-A829-426E-B69F-CB44C147BD0B}" type="pres">
      <dgm:prSet presAssocID="{943CD5E9-37B3-4FBD-8D87-26D1D2AE85C7}" presName="sibTrans" presStyleLbl="sibTrans1D1" presStyleIdx="0" presStyleCnt="4"/>
      <dgm:spPr/>
      <dgm:t>
        <a:bodyPr/>
        <a:lstStyle/>
        <a:p>
          <a:endParaRPr lang="ru-RU"/>
        </a:p>
      </dgm:t>
    </dgm:pt>
    <dgm:pt modelId="{ADC61F57-7896-44EC-9F26-C14E4C78BC0B}" type="pres">
      <dgm:prSet presAssocID="{943CD5E9-37B3-4FBD-8D87-26D1D2AE85C7}" presName="connectorText" presStyleLbl="sibTrans1D1" presStyleIdx="0" presStyleCnt="4"/>
      <dgm:spPr/>
      <dgm:t>
        <a:bodyPr/>
        <a:lstStyle/>
        <a:p>
          <a:endParaRPr lang="ru-RU"/>
        </a:p>
      </dgm:t>
    </dgm:pt>
    <dgm:pt modelId="{31B09934-C7A1-4EF5-B6CA-0E50EC22F855}" type="pres">
      <dgm:prSet presAssocID="{A985FD40-0261-4C93-9B43-5FDDC65ECCAA}" presName="node" presStyleLbl="node1" presStyleIdx="1" presStyleCnt="5" custScaleX="64476" custScaleY="4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A447FF-0C3F-4CA7-9A2E-15CF32A7D49C}" type="pres">
      <dgm:prSet presAssocID="{2D4D9BA7-D35F-4601-8188-60BCE4EFF347}" presName="sibTrans" presStyleLbl="sibTrans1D1" presStyleIdx="1" presStyleCnt="4"/>
      <dgm:spPr/>
      <dgm:t>
        <a:bodyPr/>
        <a:lstStyle/>
        <a:p>
          <a:endParaRPr lang="ru-RU"/>
        </a:p>
      </dgm:t>
    </dgm:pt>
    <dgm:pt modelId="{F75A9895-44B1-4C12-93D2-2629406576AD}" type="pres">
      <dgm:prSet presAssocID="{2D4D9BA7-D35F-4601-8188-60BCE4EFF347}" presName="connectorText" presStyleLbl="sibTrans1D1" presStyleIdx="1" presStyleCnt="4"/>
      <dgm:spPr/>
      <dgm:t>
        <a:bodyPr/>
        <a:lstStyle/>
        <a:p>
          <a:endParaRPr lang="ru-RU"/>
        </a:p>
      </dgm:t>
    </dgm:pt>
    <dgm:pt modelId="{D67CBAAA-FA73-4A83-8ECF-8D19CA5C9AD4}" type="pres">
      <dgm:prSet presAssocID="{C00923A5-7A59-4E06-AE59-DFD1A2792774}" presName="node" presStyleLbl="node1" presStyleIdx="2" presStyleCnt="5" custScaleX="64476" custScaleY="4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D9740-B90D-4FD0-922C-3F832B430271}" type="pres">
      <dgm:prSet presAssocID="{1EC7332C-650F-49CD-9ACB-B2F2F84072D5}" presName="sibTrans" presStyleLbl="sibTrans1D1" presStyleIdx="2" presStyleCnt="4"/>
      <dgm:spPr/>
      <dgm:t>
        <a:bodyPr/>
        <a:lstStyle/>
        <a:p>
          <a:endParaRPr lang="ru-RU"/>
        </a:p>
      </dgm:t>
    </dgm:pt>
    <dgm:pt modelId="{8A339252-99FE-47E0-8B39-401AA42170A4}" type="pres">
      <dgm:prSet presAssocID="{1EC7332C-650F-49CD-9ACB-B2F2F84072D5}" presName="connectorText" presStyleLbl="sibTrans1D1" presStyleIdx="2" presStyleCnt="4"/>
      <dgm:spPr/>
      <dgm:t>
        <a:bodyPr/>
        <a:lstStyle/>
        <a:p>
          <a:endParaRPr lang="ru-RU"/>
        </a:p>
      </dgm:t>
    </dgm:pt>
    <dgm:pt modelId="{2CC0564C-1058-4920-AD11-4893B26346D5}" type="pres">
      <dgm:prSet presAssocID="{966C6B4F-F96E-42DE-AE29-BCD359777CFA}" presName="node" presStyleLbl="node1" presStyleIdx="3" presStyleCnt="5" custScaleX="64476" custScaleY="4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9ED3A-C215-4A47-8CA3-FE65151EEC94}" type="pres">
      <dgm:prSet presAssocID="{BADD783D-B513-4599-A667-3BE5D8D60AD8}" presName="sibTrans" presStyleLbl="sibTrans1D1" presStyleIdx="3" presStyleCnt="4"/>
      <dgm:spPr/>
      <dgm:t>
        <a:bodyPr/>
        <a:lstStyle/>
        <a:p>
          <a:endParaRPr lang="ru-RU"/>
        </a:p>
      </dgm:t>
    </dgm:pt>
    <dgm:pt modelId="{15409B57-5400-4CE4-819D-2BDEF34777B0}" type="pres">
      <dgm:prSet presAssocID="{BADD783D-B513-4599-A667-3BE5D8D60AD8}" presName="connectorText" presStyleLbl="sibTrans1D1" presStyleIdx="3" presStyleCnt="4"/>
      <dgm:spPr/>
      <dgm:t>
        <a:bodyPr/>
        <a:lstStyle/>
        <a:p>
          <a:endParaRPr lang="ru-RU"/>
        </a:p>
      </dgm:t>
    </dgm:pt>
    <dgm:pt modelId="{6F7AC245-4BFF-4767-B94B-A92E13091493}" type="pres">
      <dgm:prSet presAssocID="{E564C228-2115-4255-A108-83671039BB4D}" presName="node" presStyleLbl="node1" presStyleIdx="4" presStyleCnt="5" custScaleX="64476" custScaleY="46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05846-B48A-4B7B-A1CE-8E6DD82A27BF}" type="presOf" srcId="{943CD5E9-37B3-4FBD-8D87-26D1D2AE85C7}" destId="{ADC61F57-7896-44EC-9F26-C14E4C78BC0B}" srcOrd="1" destOrd="0" presId="urn:microsoft.com/office/officeart/2005/8/layout/bProcess3"/>
    <dgm:cxn modelId="{CAD7A209-346F-40A7-9605-61090C73390A}" type="presOf" srcId="{1C72E42C-60DB-4246-8F03-A064E7651219}" destId="{F18A6295-1AA8-42EA-9ABB-52DD453370A9}" srcOrd="0" destOrd="0" presId="urn:microsoft.com/office/officeart/2005/8/layout/bProcess3"/>
    <dgm:cxn modelId="{B60AEA7E-125F-479A-A9D1-1AEFF95D0D7A}" type="presOf" srcId="{2D4D9BA7-D35F-4601-8188-60BCE4EFF347}" destId="{F75A9895-44B1-4C12-93D2-2629406576AD}" srcOrd="1" destOrd="0" presId="urn:microsoft.com/office/officeart/2005/8/layout/bProcess3"/>
    <dgm:cxn modelId="{E5462E92-820D-4DE8-8B75-2D1690E7F1CC}" srcId="{57EA8368-C670-460D-84D9-F185A0D07955}" destId="{966C6B4F-F96E-42DE-AE29-BCD359777CFA}" srcOrd="3" destOrd="0" parTransId="{C940BBBA-3ADA-4E42-9D0E-803F94D12455}" sibTransId="{BADD783D-B513-4599-A667-3BE5D8D60AD8}"/>
    <dgm:cxn modelId="{2F407974-0C8F-4FA4-A21A-CDC3376C1E89}" srcId="{57EA8368-C670-460D-84D9-F185A0D07955}" destId="{C00923A5-7A59-4E06-AE59-DFD1A2792774}" srcOrd="2" destOrd="0" parTransId="{5AC37824-4B47-4FCF-AC1A-5348FBC52508}" sibTransId="{1EC7332C-650F-49CD-9ACB-B2F2F84072D5}"/>
    <dgm:cxn modelId="{1054B82C-598D-459B-AA80-6F163FE700A7}" type="presOf" srcId="{E564C228-2115-4255-A108-83671039BB4D}" destId="{6F7AC245-4BFF-4767-B94B-A92E13091493}" srcOrd="0" destOrd="0" presId="urn:microsoft.com/office/officeart/2005/8/layout/bProcess3"/>
    <dgm:cxn modelId="{75CD8739-F4A1-4CCE-A430-C8FC7D750865}" srcId="{57EA8368-C670-460D-84D9-F185A0D07955}" destId="{1C72E42C-60DB-4246-8F03-A064E7651219}" srcOrd="0" destOrd="0" parTransId="{94A882AF-820A-469D-81C9-12DE18911589}" sibTransId="{943CD5E9-37B3-4FBD-8D87-26D1D2AE85C7}"/>
    <dgm:cxn modelId="{CBE56618-92A6-425D-A845-A6CA1968953A}" type="presOf" srcId="{2D4D9BA7-D35F-4601-8188-60BCE4EFF347}" destId="{DBA447FF-0C3F-4CA7-9A2E-15CF32A7D49C}" srcOrd="0" destOrd="0" presId="urn:microsoft.com/office/officeart/2005/8/layout/bProcess3"/>
    <dgm:cxn modelId="{CCB8EA84-7405-4BD1-A345-ED59D9CCC384}" type="presOf" srcId="{BADD783D-B513-4599-A667-3BE5D8D60AD8}" destId="{2A49ED3A-C215-4A47-8CA3-FE65151EEC94}" srcOrd="0" destOrd="0" presId="urn:microsoft.com/office/officeart/2005/8/layout/bProcess3"/>
    <dgm:cxn modelId="{4B1949EA-C96B-4503-924F-4DF0D938C9AE}" type="presOf" srcId="{57EA8368-C670-460D-84D9-F185A0D07955}" destId="{750E12A2-346A-459D-B2FC-E8E4DDD4FF83}" srcOrd="0" destOrd="0" presId="urn:microsoft.com/office/officeart/2005/8/layout/bProcess3"/>
    <dgm:cxn modelId="{627BABB7-53EB-491F-B96A-FB326C6E467A}" type="presOf" srcId="{A985FD40-0261-4C93-9B43-5FDDC65ECCAA}" destId="{31B09934-C7A1-4EF5-B6CA-0E50EC22F855}" srcOrd="0" destOrd="0" presId="urn:microsoft.com/office/officeart/2005/8/layout/bProcess3"/>
    <dgm:cxn modelId="{04D89382-B803-410C-B08A-D7912B0413C7}" type="presOf" srcId="{1EC7332C-650F-49CD-9ACB-B2F2F84072D5}" destId="{8A339252-99FE-47E0-8B39-401AA42170A4}" srcOrd="1" destOrd="0" presId="urn:microsoft.com/office/officeart/2005/8/layout/bProcess3"/>
    <dgm:cxn modelId="{34FF051F-9105-4BAE-A4C0-25F451548E33}" type="presOf" srcId="{1EC7332C-650F-49CD-9ACB-B2F2F84072D5}" destId="{100D9740-B90D-4FD0-922C-3F832B430271}" srcOrd="0" destOrd="0" presId="urn:microsoft.com/office/officeart/2005/8/layout/bProcess3"/>
    <dgm:cxn modelId="{A56BA702-51F9-496E-8CD6-1B8783D9DEEF}" type="presOf" srcId="{C00923A5-7A59-4E06-AE59-DFD1A2792774}" destId="{D67CBAAA-FA73-4A83-8ECF-8D19CA5C9AD4}" srcOrd="0" destOrd="0" presId="urn:microsoft.com/office/officeart/2005/8/layout/bProcess3"/>
    <dgm:cxn modelId="{ADDB82BD-7171-4F53-A3F9-B3E23B989035}" type="presOf" srcId="{BADD783D-B513-4599-A667-3BE5D8D60AD8}" destId="{15409B57-5400-4CE4-819D-2BDEF34777B0}" srcOrd="1" destOrd="0" presId="urn:microsoft.com/office/officeart/2005/8/layout/bProcess3"/>
    <dgm:cxn modelId="{72FCCFAE-29BC-47DA-825B-8E0691E07B31}" srcId="{57EA8368-C670-460D-84D9-F185A0D07955}" destId="{A985FD40-0261-4C93-9B43-5FDDC65ECCAA}" srcOrd="1" destOrd="0" parTransId="{40163A32-E31D-4EF1-8168-A409751B241B}" sibTransId="{2D4D9BA7-D35F-4601-8188-60BCE4EFF347}"/>
    <dgm:cxn modelId="{96543C47-707B-47FF-9D1B-1888297869F4}" type="presOf" srcId="{966C6B4F-F96E-42DE-AE29-BCD359777CFA}" destId="{2CC0564C-1058-4920-AD11-4893B26346D5}" srcOrd="0" destOrd="0" presId="urn:microsoft.com/office/officeart/2005/8/layout/bProcess3"/>
    <dgm:cxn modelId="{0CED45DF-7048-4DF1-B724-71CCEAD81F17}" srcId="{57EA8368-C670-460D-84D9-F185A0D07955}" destId="{E564C228-2115-4255-A108-83671039BB4D}" srcOrd="4" destOrd="0" parTransId="{EB7413E7-7CF5-4DE2-AF03-03B0DD81296A}" sibTransId="{D1602CAA-4896-453F-A525-C5398B918971}"/>
    <dgm:cxn modelId="{23B4014C-1DF3-4B80-958D-31A742CBD0B5}" type="presOf" srcId="{943CD5E9-37B3-4FBD-8D87-26D1D2AE85C7}" destId="{CD3CADB8-A829-426E-B69F-CB44C147BD0B}" srcOrd="0" destOrd="0" presId="urn:microsoft.com/office/officeart/2005/8/layout/bProcess3"/>
    <dgm:cxn modelId="{48078218-09B6-4EED-BC1C-24D38A4CCEB5}" type="presParOf" srcId="{750E12A2-346A-459D-B2FC-E8E4DDD4FF83}" destId="{F18A6295-1AA8-42EA-9ABB-52DD453370A9}" srcOrd="0" destOrd="0" presId="urn:microsoft.com/office/officeart/2005/8/layout/bProcess3"/>
    <dgm:cxn modelId="{ED8A04C0-D118-401C-B222-2DA515A17C21}" type="presParOf" srcId="{750E12A2-346A-459D-B2FC-E8E4DDD4FF83}" destId="{CD3CADB8-A829-426E-B69F-CB44C147BD0B}" srcOrd="1" destOrd="0" presId="urn:microsoft.com/office/officeart/2005/8/layout/bProcess3"/>
    <dgm:cxn modelId="{EF27B410-2C43-482E-BD42-EF90CBFD2554}" type="presParOf" srcId="{CD3CADB8-A829-426E-B69F-CB44C147BD0B}" destId="{ADC61F57-7896-44EC-9F26-C14E4C78BC0B}" srcOrd="0" destOrd="0" presId="urn:microsoft.com/office/officeart/2005/8/layout/bProcess3"/>
    <dgm:cxn modelId="{596DA616-E8F3-4B80-AA0A-4CD4C804481A}" type="presParOf" srcId="{750E12A2-346A-459D-B2FC-E8E4DDD4FF83}" destId="{31B09934-C7A1-4EF5-B6CA-0E50EC22F855}" srcOrd="2" destOrd="0" presId="urn:microsoft.com/office/officeart/2005/8/layout/bProcess3"/>
    <dgm:cxn modelId="{B84515FC-7D64-4C9C-9B53-CCAD43F8F9E2}" type="presParOf" srcId="{750E12A2-346A-459D-B2FC-E8E4DDD4FF83}" destId="{DBA447FF-0C3F-4CA7-9A2E-15CF32A7D49C}" srcOrd="3" destOrd="0" presId="urn:microsoft.com/office/officeart/2005/8/layout/bProcess3"/>
    <dgm:cxn modelId="{39334CD1-EE1F-43F5-AEA7-D981940354D4}" type="presParOf" srcId="{DBA447FF-0C3F-4CA7-9A2E-15CF32A7D49C}" destId="{F75A9895-44B1-4C12-93D2-2629406576AD}" srcOrd="0" destOrd="0" presId="urn:microsoft.com/office/officeart/2005/8/layout/bProcess3"/>
    <dgm:cxn modelId="{BC036897-65FD-494E-A394-56A83FA3E289}" type="presParOf" srcId="{750E12A2-346A-459D-B2FC-E8E4DDD4FF83}" destId="{D67CBAAA-FA73-4A83-8ECF-8D19CA5C9AD4}" srcOrd="4" destOrd="0" presId="urn:microsoft.com/office/officeart/2005/8/layout/bProcess3"/>
    <dgm:cxn modelId="{E58B1D4B-B318-46C0-AD08-EAD38FD5FA8A}" type="presParOf" srcId="{750E12A2-346A-459D-B2FC-E8E4DDD4FF83}" destId="{100D9740-B90D-4FD0-922C-3F832B430271}" srcOrd="5" destOrd="0" presId="urn:microsoft.com/office/officeart/2005/8/layout/bProcess3"/>
    <dgm:cxn modelId="{B719AD80-6167-480B-B35A-C49A70766CFB}" type="presParOf" srcId="{100D9740-B90D-4FD0-922C-3F832B430271}" destId="{8A339252-99FE-47E0-8B39-401AA42170A4}" srcOrd="0" destOrd="0" presId="urn:microsoft.com/office/officeart/2005/8/layout/bProcess3"/>
    <dgm:cxn modelId="{F2AD7D34-CAA7-4C64-B1C9-1BB48C24A922}" type="presParOf" srcId="{750E12A2-346A-459D-B2FC-E8E4DDD4FF83}" destId="{2CC0564C-1058-4920-AD11-4893B26346D5}" srcOrd="6" destOrd="0" presId="urn:microsoft.com/office/officeart/2005/8/layout/bProcess3"/>
    <dgm:cxn modelId="{F7B91276-368D-45A1-94E0-487C8592CC02}" type="presParOf" srcId="{750E12A2-346A-459D-B2FC-E8E4DDD4FF83}" destId="{2A49ED3A-C215-4A47-8CA3-FE65151EEC94}" srcOrd="7" destOrd="0" presId="urn:microsoft.com/office/officeart/2005/8/layout/bProcess3"/>
    <dgm:cxn modelId="{16108F80-324E-4EA9-A9F0-1C184FFCB983}" type="presParOf" srcId="{2A49ED3A-C215-4A47-8CA3-FE65151EEC94}" destId="{15409B57-5400-4CE4-819D-2BDEF34777B0}" srcOrd="0" destOrd="0" presId="urn:microsoft.com/office/officeart/2005/8/layout/bProcess3"/>
    <dgm:cxn modelId="{3FFC94B1-78D0-43C0-83BC-32D19A9BBF04}" type="presParOf" srcId="{750E12A2-346A-459D-B2FC-E8E4DDD4FF83}" destId="{6F7AC245-4BFF-4767-B94B-A92E13091493}" srcOrd="8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B7BA1B-25DE-4B93-9B1A-8C8CBDC870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DB89353-5987-4483-B982-689AD4A9CCA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Представляет серьезный интерес </a:t>
          </a:r>
          <a:r>
            <a:rPr lang="ru-RU" sz="2400" dirty="0">
              <a:solidFill>
                <a:srgbClr val="002060"/>
              </a:solidFill>
              <a:latin typeface="Century Gothic" panose="020B0502020202020204" pitchFamily="34" charset="0"/>
            </a:rPr>
            <a:t>точки зрения </a:t>
          </a:r>
          <a:r>
            <a:rPr lang="ru-RU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нефтяников, и потенциально имеет опытный участок для внедрения (Сахалин);</a:t>
          </a:r>
          <a:endParaRPr lang="ru-RU" sz="24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76650284-D747-4AEB-8D10-4A801D0DD1BD}" type="parTrans" cxnId="{3F74B3E4-79AA-43CA-9B5E-67E7C7B451A5}">
      <dgm:prSet/>
      <dgm:spPr/>
      <dgm:t>
        <a:bodyPr/>
        <a:lstStyle/>
        <a:p>
          <a:endParaRPr lang="en-GB" sz="2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58FC7B59-3E3D-40FE-9C7A-842C880BD867}" type="sibTrans" cxnId="{3F74B3E4-79AA-43CA-9B5E-67E7C7B451A5}">
      <dgm:prSet/>
      <dgm:spPr/>
      <dgm:t>
        <a:bodyPr/>
        <a:lstStyle/>
        <a:p>
          <a:endParaRPr lang="en-GB" sz="240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114FDEA3-DBC0-4444-B13D-66ED61A6029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Приглашаем всех заинтересованных коллег к проведение совместных исследований и экспериментов;</a:t>
          </a:r>
          <a:endParaRPr lang="ru-RU" sz="24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C7D48580-2F49-4A42-A9A1-103890AE5564}" type="parTrans" cxnId="{D55AE650-AC3D-4A41-8B23-04E1A86FE72A}">
      <dgm:prSet/>
      <dgm:spPr/>
      <dgm:t>
        <a:bodyPr/>
        <a:lstStyle/>
        <a:p>
          <a:endParaRPr lang="ru-RU"/>
        </a:p>
      </dgm:t>
    </dgm:pt>
    <dgm:pt modelId="{31268766-E27B-4695-BEB2-9B682C8ECCF9}" type="sibTrans" cxnId="{D55AE650-AC3D-4A41-8B23-04E1A86FE72A}">
      <dgm:prSet/>
      <dgm:spPr/>
      <dgm:t>
        <a:bodyPr/>
        <a:lstStyle/>
        <a:p>
          <a:endParaRPr lang="ru-RU"/>
        </a:p>
      </dgm:t>
    </dgm:pt>
    <dgm:pt modelId="{BF42EEDA-ADBA-4D0D-90E6-7211732A1A7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«</a:t>
          </a:r>
          <a:r>
            <a:rPr lang="en-US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CARCIUM</a:t>
          </a:r>
          <a:r>
            <a:rPr lang="ru-RU" sz="2400" dirty="0" smtClean="0">
              <a:solidFill>
                <a:srgbClr val="002060"/>
              </a:solidFill>
              <a:latin typeface="Century Gothic" panose="020B0502020202020204" pitchFamily="34" charset="0"/>
            </a:rPr>
            <a:t>» имеет несомненные преимущества относительно традиционной технологии закачки теплоносителя; </a:t>
          </a:r>
          <a:endParaRPr lang="ru-RU" sz="2400" dirty="0">
            <a:solidFill>
              <a:srgbClr val="002060"/>
            </a:solidFill>
            <a:latin typeface="Century Gothic" panose="020B0502020202020204" pitchFamily="34" charset="0"/>
          </a:endParaRPr>
        </a:p>
      </dgm:t>
    </dgm:pt>
    <dgm:pt modelId="{E2DE2904-C6F3-4B1C-A2DB-BA5FF9AC0B63}" type="parTrans" cxnId="{14C13949-9004-43C8-B18F-79424D752EF8}">
      <dgm:prSet/>
      <dgm:spPr/>
      <dgm:t>
        <a:bodyPr/>
        <a:lstStyle/>
        <a:p>
          <a:endParaRPr lang="ru-RU"/>
        </a:p>
      </dgm:t>
    </dgm:pt>
    <dgm:pt modelId="{BE7CD554-A31C-4E2F-A5DF-B7FBA6C6C5C9}" type="sibTrans" cxnId="{14C13949-9004-43C8-B18F-79424D752EF8}">
      <dgm:prSet/>
      <dgm:spPr/>
      <dgm:t>
        <a:bodyPr/>
        <a:lstStyle/>
        <a:p>
          <a:endParaRPr lang="ru-RU"/>
        </a:p>
      </dgm:t>
    </dgm:pt>
    <dgm:pt modelId="{8ACDA6F5-0DE2-4BDE-9A9A-CF7898E13006}" type="pres">
      <dgm:prSet presAssocID="{52B7BA1B-25DE-4B93-9B1A-8C8CBDC870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10D042-1F34-4636-9A20-65F457484277}" type="pres">
      <dgm:prSet presAssocID="{BF42EEDA-ADBA-4D0D-90E6-7211732A1A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1D3C5-64D6-486E-9E3F-C89B344258B2}" type="pres">
      <dgm:prSet presAssocID="{BE7CD554-A31C-4E2F-A5DF-B7FBA6C6C5C9}" presName="spacer" presStyleCnt="0"/>
      <dgm:spPr/>
    </dgm:pt>
    <dgm:pt modelId="{00CA8E6D-9ADF-4D53-BDE7-6E23B889320D}" type="pres">
      <dgm:prSet presAssocID="{FDB89353-5987-4483-B982-689AD4A9CC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02D24-5B17-46CC-9638-BBBFC22A5504}" type="pres">
      <dgm:prSet presAssocID="{58FC7B59-3E3D-40FE-9C7A-842C880BD867}" presName="spacer" presStyleCnt="0"/>
      <dgm:spPr/>
    </dgm:pt>
    <dgm:pt modelId="{2D503FEA-7A58-440A-A18A-B802258C993C}" type="pres">
      <dgm:prSet presAssocID="{114FDEA3-DBC0-4444-B13D-66ED61A6029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199E9B-B61B-4025-8E6B-9D4635D0F7BF}" type="presOf" srcId="{BF42EEDA-ADBA-4D0D-90E6-7211732A1A79}" destId="{6010D042-1F34-4636-9A20-65F457484277}" srcOrd="0" destOrd="0" presId="urn:microsoft.com/office/officeart/2005/8/layout/vList2"/>
    <dgm:cxn modelId="{3F74B3E4-79AA-43CA-9B5E-67E7C7B451A5}" srcId="{52B7BA1B-25DE-4B93-9B1A-8C8CBDC870F8}" destId="{FDB89353-5987-4483-B982-689AD4A9CCA0}" srcOrd="1" destOrd="0" parTransId="{76650284-D747-4AEB-8D10-4A801D0DD1BD}" sibTransId="{58FC7B59-3E3D-40FE-9C7A-842C880BD867}"/>
    <dgm:cxn modelId="{D55AE650-AC3D-4A41-8B23-04E1A86FE72A}" srcId="{52B7BA1B-25DE-4B93-9B1A-8C8CBDC870F8}" destId="{114FDEA3-DBC0-4444-B13D-66ED61A60297}" srcOrd="2" destOrd="0" parTransId="{C7D48580-2F49-4A42-A9A1-103890AE5564}" sibTransId="{31268766-E27B-4695-BEB2-9B682C8ECCF9}"/>
    <dgm:cxn modelId="{749CA965-1CF6-4B39-8855-EECBB8FB1C81}" type="presOf" srcId="{FDB89353-5987-4483-B982-689AD4A9CCA0}" destId="{00CA8E6D-9ADF-4D53-BDE7-6E23B889320D}" srcOrd="0" destOrd="0" presId="urn:microsoft.com/office/officeart/2005/8/layout/vList2"/>
    <dgm:cxn modelId="{14C13949-9004-43C8-B18F-79424D752EF8}" srcId="{52B7BA1B-25DE-4B93-9B1A-8C8CBDC870F8}" destId="{BF42EEDA-ADBA-4D0D-90E6-7211732A1A79}" srcOrd="0" destOrd="0" parTransId="{E2DE2904-C6F3-4B1C-A2DB-BA5FF9AC0B63}" sibTransId="{BE7CD554-A31C-4E2F-A5DF-B7FBA6C6C5C9}"/>
    <dgm:cxn modelId="{B0639602-060A-4625-B10A-063848F349FF}" type="presOf" srcId="{114FDEA3-DBC0-4444-B13D-66ED61A60297}" destId="{2D503FEA-7A58-440A-A18A-B802258C993C}" srcOrd="0" destOrd="0" presId="urn:microsoft.com/office/officeart/2005/8/layout/vList2"/>
    <dgm:cxn modelId="{6B652CDF-0239-43EA-9DB6-76698A67C551}" type="presOf" srcId="{52B7BA1B-25DE-4B93-9B1A-8C8CBDC870F8}" destId="{8ACDA6F5-0DE2-4BDE-9A9A-CF7898E13006}" srcOrd="0" destOrd="0" presId="urn:microsoft.com/office/officeart/2005/8/layout/vList2"/>
    <dgm:cxn modelId="{073F8B30-EF38-48CE-AE9C-4D24597EC609}" type="presParOf" srcId="{8ACDA6F5-0DE2-4BDE-9A9A-CF7898E13006}" destId="{6010D042-1F34-4636-9A20-65F457484277}" srcOrd="0" destOrd="0" presId="urn:microsoft.com/office/officeart/2005/8/layout/vList2"/>
    <dgm:cxn modelId="{726C8DB4-1938-4445-AB91-F5C7DA67E479}" type="presParOf" srcId="{8ACDA6F5-0DE2-4BDE-9A9A-CF7898E13006}" destId="{ABF1D3C5-64D6-486E-9E3F-C89B344258B2}" srcOrd="1" destOrd="0" presId="urn:microsoft.com/office/officeart/2005/8/layout/vList2"/>
    <dgm:cxn modelId="{B64DFE30-5606-43A2-87E5-417E05F038B0}" type="presParOf" srcId="{8ACDA6F5-0DE2-4BDE-9A9A-CF7898E13006}" destId="{00CA8E6D-9ADF-4D53-BDE7-6E23B889320D}" srcOrd="2" destOrd="0" presId="urn:microsoft.com/office/officeart/2005/8/layout/vList2"/>
    <dgm:cxn modelId="{84E6489E-1BD2-4B5C-A6C8-0501051E29C0}" type="presParOf" srcId="{8ACDA6F5-0DE2-4BDE-9A9A-CF7898E13006}" destId="{A0102D24-5B17-46CC-9638-BBBFC22A5504}" srcOrd="3" destOrd="0" presId="urn:microsoft.com/office/officeart/2005/8/layout/vList2"/>
    <dgm:cxn modelId="{D4A691D2-3B9D-4D64-9689-1D93FDB2F04B}" type="presParOf" srcId="{8ACDA6F5-0DE2-4BDE-9A9A-CF7898E13006}" destId="{2D503FEA-7A58-440A-A18A-B802258C99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507DD-9F7F-4D21-AE28-0263B221D2BD}">
      <dsp:nvSpPr>
        <dsp:cNvPr id="0" name=""/>
        <dsp:cNvSpPr/>
      </dsp:nvSpPr>
      <dsp:spPr>
        <a:xfrm>
          <a:off x="9349129" y="852782"/>
          <a:ext cx="227934" cy="4218575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F28ED-8D59-4C02-8CA6-C13547BCE3AB}">
      <dsp:nvSpPr>
        <dsp:cNvPr id="0" name=""/>
        <dsp:cNvSpPr/>
      </dsp:nvSpPr>
      <dsp:spPr>
        <a:xfrm>
          <a:off x="227934" y="852782"/>
          <a:ext cx="5928202" cy="4218575"/>
        </a:xfrm>
        <a:prstGeom prst="frame">
          <a:avLst>
            <a:gd name="adj1" fmla="val 5450"/>
          </a:avLst>
        </a:prstGeom>
        <a:solidFill>
          <a:srgbClr val="002060">
            <a:alpha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6184F-06CC-4B14-ABF9-409902DA09EA}">
      <dsp:nvSpPr>
        <dsp:cNvPr id="0" name=""/>
        <dsp:cNvSpPr/>
      </dsp:nvSpPr>
      <dsp:spPr>
        <a:xfrm>
          <a:off x="0" y="347309"/>
          <a:ext cx="5700268" cy="3990403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76C53-E84A-4F05-8E6A-E4F01B92535B}">
      <dsp:nvSpPr>
        <dsp:cNvPr id="0" name=""/>
        <dsp:cNvSpPr/>
      </dsp:nvSpPr>
      <dsp:spPr>
        <a:xfrm>
          <a:off x="459699" y="4339130"/>
          <a:ext cx="5468503" cy="500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680" tIns="87630" rIns="23368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>
              <a:latin typeface="Century Gothic" panose="020B0502020202020204" pitchFamily="34" charset="0"/>
            </a:rPr>
            <a:t>Технология нагнетания пара</a:t>
          </a:r>
          <a:endParaRPr lang="en-GB" sz="2300" kern="1200" dirty="0">
            <a:latin typeface="Century Gothic" panose="020B0502020202020204" pitchFamily="34" charset="0"/>
          </a:endParaRPr>
        </a:p>
      </dsp:txBody>
      <dsp:txXfrm>
        <a:off x="459699" y="4339130"/>
        <a:ext cx="5468503" cy="500749"/>
      </dsp:txXfrm>
    </dsp:sp>
    <dsp:sp modelId="{91E24A35-6CE2-4C1F-BAA8-8AB5E1DDD57B}">
      <dsp:nvSpPr>
        <dsp:cNvPr id="0" name=""/>
        <dsp:cNvSpPr/>
      </dsp:nvSpPr>
      <dsp:spPr>
        <a:xfrm>
          <a:off x="6397478" y="852782"/>
          <a:ext cx="2710309" cy="4218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rPr>
            <a:t>Суммарные потери тепла достигают 70% от мощности парогенератора!</a:t>
          </a:r>
          <a:endParaRPr lang="en-GB" sz="2300" kern="1200" dirty="0">
            <a:solidFill>
              <a:schemeClr val="tx1">
                <a:lumMod val="75000"/>
                <a:lumOff val="25000"/>
              </a:schemeClr>
            </a:solidFill>
            <a:latin typeface="Century Gothic" panose="020B0502020202020204" pitchFamily="34" charset="0"/>
          </a:endParaRPr>
        </a:p>
      </dsp:txBody>
      <dsp:txXfrm>
        <a:off x="6397478" y="852782"/>
        <a:ext cx="2710309" cy="4218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CADB8-A829-426E-B69F-CB44C147BD0B}">
      <dsp:nvSpPr>
        <dsp:cNvPr id="0" name=""/>
        <dsp:cNvSpPr/>
      </dsp:nvSpPr>
      <dsp:spPr>
        <a:xfrm>
          <a:off x="2966019" y="1597804"/>
          <a:ext cx="1027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27231" y="45720"/>
              </a:lnTo>
            </a:path>
          </a:pathLst>
        </a:custGeom>
        <a:noFill/>
        <a:ln w="9525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3453189" y="1638235"/>
        <a:ext cx="52891" cy="10578"/>
      </dsp:txXfrm>
    </dsp:sp>
    <dsp:sp modelId="{F18A6295-1AA8-42EA-9ABB-52DD453370A9}">
      <dsp:nvSpPr>
        <dsp:cNvPr id="0" name=""/>
        <dsp:cNvSpPr/>
      </dsp:nvSpPr>
      <dsp:spPr>
        <a:xfrm>
          <a:off x="2395" y="1007652"/>
          <a:ext cx="2965424" cy="127174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Математическое моделирование процесса прогрева</a:t>
          </a:r>
        </a:p>
      </dsp:txBody>
      <dsp:txXfrm>
        <a:off x="2395" y="1007652"/>
        <a:ext cx="2965424" cy="1271743"/>
      </dsp:txXfrm>
    </dsp:sp>
    <dsp:sp modelId="{DBA447FF-0C3F-4CA7-9A2E-15CF32A7D49C}">
      <dsp:nvSpPr>
        <dsp:cNvPr id="0" name=""/>
        <dsp:cNvSpPr/>
      </dsp:nvSpPr>
      <dsp:spPr>
        <a:xfrm>
          <a:off x="6989275" y="1597804"/>
          <a:ext cx="1027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27231" y="45720"/>
              </a:lnTo>
            </a:path>
          </a:pathLst>
        </a:custGeom>
        <a:noFill/>
        <a:ln w="9525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7476445" y="1638235"/>
        <a:ext cx="52891" cy="10578"/>
      </dsp:txXfrm>
    </dsp:sp>
    <dsp:sp modelId="{31B09934-C7A1-4EF5-B6CA-0E50EC22F855}">
      <dsp:nvSpPr>
        <dsp:cNvPr id="0" name=""/>
        <dsp:cNvSpPr/>
      </dsp:nvSpPr>
      <dsp:spPr>
        <a:xfrm>
          <a:off x="4025651" y="1007652"/>
          <a:ext cx="2965424" cy="127174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Создание экспериментальной установки для моделирования </a:t>
          </a:r>
          <a:r>
            <a:rPr lang="ru-RU" sz="1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позитивных/негативных </a:t>
          </a: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факторов </a:t>
          </a:r>
        </a:p>
      </dsp:txBody>
      <dsp:txXfrm>
        <a:off x="4025651" y="1007652"/>
        <a:ext cx="2965424" cy="1271743"/>
      </dsp:txXfrm>
    </dsp:sp>
    <dsp:sp modelId="{100D9740-B90D-4FD0-922C-3F832B430271}">
      <dsp:nvSpPr>
        <dsp:cNvPr id="0" name=""/>
        <dsp:cNvSpPr/>
      </dsp:nvSpPr>
      <dsp:spPr>
        <a:xfrm>
          <a:off x="1485107" y="2277596"/>
          <a:ext cx="8046511" cy="1027231"/>
        </a:xfrm>
        <a:custGeom>
          <a:avLst/>
          <a:gdLst/>
          <a:ahLst/>
          <a:cxnLst/>
          <a:rect l="0" t="0" r="0" b="0"/>
          <a:pathLst>
            <a:path>
              <a:moveTo>
                <a:pt x="8046511" y="0"/>
              </a:moveTo>
              <a:lnTo>
                <a:pt x="8046511" y="530715"/>
              </a:lnTo>
              <a:lnTo>
                <a:pt x="0" y="530715"/>
              </a:lnTo>
              <a:lnTo>
                <a:pt x="0" y="1027231"/>
              </a:lnTo>
            </a:path>
          </a:pathLst>
        </a:custGeom>
        <a:noFill/>
        <a:ln w="9525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5305469" y="2785922"/>
        <a:ext cx="405787" cy="10578"/>
      </dsp:txXfrm>
    </dsp:sp>
    <dsp:sp modelId="{D67CBAAA-FA73-4A83-8ECF-8D19CA5C9AD4}">
      <dsp:nvSpPr>
        <dsp:cNvPr id="0" name=""/>
        <dsp:cNvSpPr/>
      </dsp:nvSpPr>
      <dsp:spPr>
        <a:xfrm>
          <a:off x="8048907" y="1007652"/>
          <a:ext cx="2965424" cy="127174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Гидродинамическое моделирование с учетом негативных факторов</a:t>
          </a:r>
        </a:p>
      </dsp:txBody>
      <dsp:txXfrm>
        <a:off x="8048907" y="1007652"/>
        <a:ext cx="2965424" cy="1271743"/>
      </dsp:txXfrm>
    </dsp:sp>
    <dsp:sp modelId="{2A49ED3A-C215-4A47-8CA3-FE65151EEC94}">
      <dsp:nvSpPr>
        <dsp:cNvPr id="0" name=""/>
        <dsp:cNvSpPr/>
      </dsp:nvSpPr>
      <dsp:spPr>
        <a:xfrm>
          <a:off x="2966019" y="3927379"/>
          <a:ext cx="1027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27231" y="45720"/>
              </a:lnTo>
            </a:path>
          </a:pathLst>
        </a:custGeom>
        <a:noFill/>
        <a:ln w="9525" cap="flat" cmpd="sng" algn="ctr">
          <a:solidFill>
            <a:srgbClr val="00206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3453189" y="3967810"/>
        <a:ext cx="52891" cy="10578"/>
      </dsp:txXfrm>
    </dsp:sp>
    <dsp:sp modelId="{2CC0564C-1058-4920-AD11-4893B26346D5}">
      <dsp:nvSpPr>
        <dsp:cNvPr id="0" name=""/>
        <dsp:cNvSpPr/>
      </dsp:nvSpPr>
      <dsp:spPr>
        <a:xfrm>
          <a:off x="2395" y="3337227"/>
          <a:ext cx="2965424" cy="127174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Разработка рецептур растворов для закачки в нагнетательные скважины</a:t>
          </a:r>
        </a:p>
      </dsp:txBody>
      <dsp:txXfrm>
        <a:off x="2395" y="3337227"/>
        <a:ext cx="2965424" cy="1271743"/>
      </dsp:txXfrm>
    </dsp:sp>
    <dsp:sp modelId="{6F7AC245-4BFF-4767-B94B-A92E13091493}">
      <dsp:nvSpPr>
        <dsp:cNvPr id="0" name=""/>
        <dsp:cNvSpPr/>
      </dsp:nvSpPr>
      <dsp:spPr>
        <a:xfrm>
          <a:off x="4025651" y="3337227"/>
          <a:ext cx="2965424" cy="1271743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  <a:latin typeface="Century Gothic" panose="020B0502020202020204" pitchFamily="34" charset="0"/>
            </a:rPr>
            <a:t>Эксперимент на выработанных участках залежей (месторождения Сахалина)</a:t>
          </a:r>
        </a:p>
      </dsp:txBody>
      <dsp:txXfrm>
        <a:off x="4025651" y="3337227"/>
        <a:ext cx="2965424" cy="12717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0D042-1F34-4636-9A20-65F457484277}">
      <dsp:nvSpPr>
        <dsp:cNvPr id="0" name=""/>
        <dsp:cNvSpPr/>
      </dsp:nvSpPr>
      <dsp:spPr>
        <a:xfrm>
          <a:off x="0" y="10260"/>
          <a:ext cx="10972800" cy="973439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«</a:t>
          </a:r>
          <a:r>
            <a:rPr lang="en-US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CARCIUM</a:t>
          </a:r>
          <a:r>
            <a:rPr lang="ru-RU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» имеет несомненные преимущества относительно традиционной технологии закачки теплоносителя; </a:t>
          </a:r>
          <a:endParaRPr lang="ru-RU" sz="24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7519" y="57779"/>
        <a:ext cx="10877762" cy="878401"/>
      </dsp:txXfrm>
    </dsp:sp>
    <dsp:sp modelId="{00CA8E6D-9ADF-4D53-BDE7-6E23B889320D}">
      <dsp:nvSpPr>
        <dsp:cNvPr id="0" name=""/>
        <dsp:cNvSpPr/>
      </dsp:nvSpPr>
      <dsp:spPr>
        <a:xfrm>
          <a:off x="0" y="1133460"/>
          <a:ext cx="10972800" cy="973439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Представляет серьезный интерес </a:t>
          </a:r>
          <a:r>
            <a:rPr lang="ru-RU" sz="2400" kern="1200" dirty="0">
              <a:solidFill>
                <a:srgbClr val="002060"/>
              </a:solidFill>
              <a:latin typeface="Century Gothic" panose="020B0502020202020204" pitchFamily="34" charset="0"/>
            </a:rPr>
            <a:t>точки зрения </a:t>
          </a:r>
          <a:r>
            <a:rPr lang="ru-RU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нефтяников, и потенциально имеет опытный участок для внедрения (Сахалин);</a:t>
          </a:r>
          <a:endParaRPr lang="ru-RU" sz="24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7519" y="1180979"/>
        <a:ext cx="10877762" cy="878401"/>
      </dsp:txXfrm>
    </dsp:sp>
    <dsp:sp modelId="{2D503FEA-7A58-440A-A18A-B802258C993C}">
      <dsp:nvSpPr>
        <dsp:cNvPr id="0" name=""/>
        <dsp:cNvSpPr/>
      </dsp:nvSpPr>
      <dsp:spPr>
        <a:xfrm>
          <a:off x="0" y="2256660"/>
          <a:ext cx="10972800" cy="973439"/>
        </a:xfrm>
        <a:prstGeom prst="round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Century Gothic" panose="020B0502020202020204" pitchFamily="34" charset="0"/>
            </a:rPr>
            <a:t>Приглашаем всех заинтересованных коллег к проведение совместных исследований и экспериментов;</a:t>
          </a:r>
          <a:endParaRPr lang="ru-RU" sz="2400" kern="1200" dirty="0">
            <a:solidFill>
              <a:srgbClr val="002060"/>
            </a:solidFill>
            <a:latin typeface="Century Gothic" panose="020B0502020202020204" pitchFamily="34" charset="0"/>
          </a:endParaRPr>
        </a:p>
      </dsp:txBody>
      <dsp:txXfrm>
        <a:off x="47519" y="2304179"/>
        <a:ext cx="10877762" cy="878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0.65555</cdr:x>
      <cdr:y>0.29792</cdr:y>
    </cdr:from>
    <cdr:to>
      <cdr:x>0.7214</cdr:x>
      <cdr:y>0.32754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3807427" y="1085872"/>
          <a:ext cx="382455" cy="10798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85000"/>
              <a:lumOff val="1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0.02711</cdr:x>
      <cdr:y>0.17938</cdr:y>
    </cdr:from>
    <cdr:to>
      <cdr:x>0.29987</cdr:x>
      <cdr:y>0.3588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434" y="653824"/>
          <a:ext cx="1584176" cy="653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Высоковязкие нефти - 17%</a:t>
          </a:r>
          <a:endParaRPr lang="ru-RU" sz="1400" dirty="0">
            <a:latin typeface="Century Gothic" pitchFamily="34" charset="0"/>
          </a:endParaRPr>
        </a:p>
      </cdr:txBody>
    </cdr:sp>
  </cdr:relSizeAnchor>
  <cdr:relSizeAnchor xmlns:cdr="http://schemas.openxmlformats.org/drawingml/2006/chartDrawing">
    <cdr:from>
      <cdr:x>0.709</cdr:x>
      <cdr:y>0.17938</cdr:y>
    </cdr:from>
    <cdr:to>
      <cdr:x>0.98176</cdr:x>
      <cdr:y>0.41645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117874" y="653824"/>
          <a:ext cx="158417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/>
          <a:r>
            <a:rPr lang="ru-RU" sz="14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Подгазовые</a:t>
          </a:r>
          <a:r>
            <a: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rPr>
            <a:t> зоны - 12%</a:t>
          </a:r>
        </a:p>
        <a:p xmlns:a="http://schemas.openxmlformats.org/drawingml/2006/main">
          <a:pPr algn="ctr"/>
          <a:endParaRPr lang="ru-RU" sz="1400" dirty="0">
            <a:latin typeface="Century Gothic" pitchFamily="34" charset="0"/>
          </a:endParaRPr>
        </a:p>
      </cdr:txBody>
    </cdr:sp>
  </cdr:relSizeAnchor>
  <cdr:relSizeAnchor xmlns:cdr="http://schemas.openxmlformats.org/drawingml/2006/chartDrawing">
    <cdr:from>
      <cdr:x>0.29987</cdr:x>
      <cdr:y>0.65352</cdr:y>
    </cdr:from>
    <cdr:to>
      <cdr:x>0.69661</cdr:x>
      <cdr:y>0.83132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41610" y="2382016"/>
          <a:ext cx="230425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ru-RU" sz="1400" dirty="0" err="1" smtClean="0">
              <a:solidFill>
                <a:schemeClr val="bg1"/>
              </a:solidFill>
              <a:latin typeface="Century Gothic" pitchFamily="34" charset="0"/>
            </a:rPr>
            <a:t>Низкопроницаемые</a:t>
          </a:r>
          <a:r>
            <a:rPr lang="ru-RU" sz="1400" dirty="0" smtClean="0">
              <a:solidFill>
                <a:schemeClr val="bg1"/>
              </a:solidFill>
              <a:latin typeface="Century Gothic" pitchFamily="34" charset="0"/>
            </a:rPr>
            <a:t> коллекторы  - 71%</a:t>
          </a:r>
        </a:p>
        <a:p xmlns:a="http://schemas.openxmlformats.org/drawingml/2006/main">
          <a:pPr algn="ctr"/>
          <a:endParaRPr lang="ru-RU" sz="1400" dirty="0"/>
        </a:p>
      </cdr:txBody>
    </cdr:sp>
  </cdr:relSizeAnchor>
  <cdr:relSizeAnchor xmlns:cdr="http://schemas.openxmlformats.org/drawingml/2006/chartDrawing">
    <cdr:from>
      <cdr:x>0.28747</cdr:x>
      <cdr:y>0.29792</cdr:y>
    </cdr:from>
    <cdr:to>
      <cdr:x>0.34215</cdr:x>
      <cdr:y>0.33223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1669602" y="1085872"/>
          <a:ext cx="317571" cy="12508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85000"/>
              <a:lumOff val="1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364C4-3AE6-4C68-AC8B-4985F9B37E20}" type="datetimeFigureOut">
              <a:rPr lang="ru-RU" smtClean="0"/>
              <a:pPr/>
              <a:t>01.10.2020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33378-6D8F-4919-BF90-2638E4E75B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269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Добрый день уважаемые</a:t>
            </a:r>
            <a:r>
              <a:rPr lang="ru-RU" baseline="0" dirty="0" smtClean="0"/>
              <a:t> коллеги! Мне очень приятно и одновременно волнительно выступать на конференции такого уровня!</a:t>
            </a:r>
          </a:p>
          <a:p>
            <a:r>
              <a:rPr lang="ru-RU" baseline="0" dirty="0" smtClean="0"/>
              <a:t>Позвольте представить Вашему вниманию доклад на тему применение технологии эндогенного прогрева для повышения эффективности добычи высоковязкой нефти.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758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Все мы часто говорим, что «легкой» нефти становится все меньше и меньше, и это действительно так!</a:t>
            </a:r>
          </a:p>
          <a:p>
            <a:r>
              <a:rPr lang="ru-RU" dirty="0" smtClean="0"/>
              <a:t>На сегодняшний</a:t>
            </a:r>
            <a:r>
              <a:rPr lang="ru-RU" baseline="0" dirty="0" smtClean="0"/>
              <a:t> день доля </a:t>
            </a:r>
            <a:r>
              <a:rPr lang="ru-RU" baseline="0" dirty="0" err="1" smtClean="0"/>
              <a:t>трудноизвлекаемых</a:t>
            </a:r>
            <a:r>
              <a:rPr lang="ru-RU" baseline="0" dirty="0" smtClean="0"/>
              <a:t> запасов уже превысила 65% от общего объема доказанных запасов.</a:t>
            </a:r>
          </a:p>
          <a:p>
            <a:r>
              <a:rPr lang="ru-RU" baseline="0" dirty="0" smtClean="0"/>
              <a:t>Стоит отметить, что </a:t>
            </a:r>
            <a:r>
              <a:rPr lang="ru-RU" baseline="0" dirty="0" err="1" smtClean="0"/>
              <a:t>трудноизвлекаемые</a:t>
            </a:r>
            <a:r>
              <a:rPr lang="ru-RU" baseline="0" dirty="0" smtClean="0"/>
              <a:t> запасы нефти представляют собой не только </a:t>
            </a:r>
            <a:r>
              <a:rPr lang="ru-RU" baseline="0" dirty="0" err="1" smtClean="0"/>
              <a:t>низкопроницаемые</a:t>
            </a:r>
            <a:r>
              <a:rPr lang="ru-RU" baseline="0" dirty="0" smtClean="0"/>
              <a:t> коллектора, но и высоковязкие нефти, а также </a:t>
            </a:r>
            <a:r>
              <a:rPr lang="ru-RU" baseline="0" dirty="0" err="1" smtClean="0"/>
              <a:t>подгазовые</a:t>
            </a:r>
            <a:r>
              <a:rPr lang="ru-RU" baseline="0" dirty="0" smtClean="0"/>
              <a:t> зоны.</a:t>
            </a:r>
          </a:p>
          <a:p>
            <a:r>
              <a:rPr lang="ru-RU" baseline="0" dirty="0" smtClean="0"/>
              <a:t>В данной работе внимание сосредоточено именно на высоковязких </a:t>
            </a:r>
            <a:r>
              <a:rPr lang="ru-RU" baseline="0" dirty="0" err="1" smtClean="0"/>
              <a:t>нефтях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68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нашей стране, и частности на Сахалине,</a:t>
            </a:r>
            <a:r>
              <a:rPr lang="ru-RU" baseline="0" dirty="0" smtClean="0"/>
              <a:t> накоплен довольно богатый опыт разработки залежей высоковязких </a:t>
            </a:r>
            <a:r>
              <a:rPr lang="ru-RU" baseline="0" dirty="0" err="1" smtClean="0"/>
              <a:t>нефтей</a:t>
            </a:r>
            <a:r>
              <a:rPr lang="ru-RU" baseline="0" dirty="0" smtClean="0"/>
              <a:t>.</a:t>
            </a:r>
          </a:p>
          <a:p>
            <a:r>
              <a:rPr lang="ru-RU" baseline="0" dirty="0" smtClean="0"/>
              <a:t>На слайде представлены преимущественно традиционные технологии воздействия на такие залежи.</a:t>
            </a:r>
          </a:p>
          <a:p>
            <a:r>
              <a:rPr lang="ru-RU" baseline="0" dirty="0" smtClean="0"/>
              <a:t>Кроме традиционных методов, существуют и другие методы, это и микробиологическое воздействие, и воздействия разными физическими полями, и внутрипластовое горение, и некоторые другие.</a:t>
            </a:r>
          </a:p>
          <a:p>
            <a:r>
              <a:rPr lang="ru-RU" baseline="0" dirty="0" smtClean="0"/>
              <a:t>Как правило большее промышленное применение имеют именно тепловые методы.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Технология теплового воздействия довольна проста, </a:t>
            </a:r>
            <a:r>
              <a:rPr lang="ru-RU" baseline="0" dirty="0" smtClean="0"/>
              <a:t>пласт прогревается теплоносителем с помощью нагнетательных скважин, либо осуществляются т.н. тепловые обработки скважин.</a:t>
            </a:r>
          </a:p>
          <a:p>
            <a:r>
              <a:rPr lang="ru-RU" baseline="0" dirty="0" smtClean="0"/>
              <a:t>В качестве теплоносителя, как правило используется перегретый пар.</a:t>
            </a:r>
          </a:p>
          <a:p>
            <a:r>
              <a:rPr lang="ru-RU" baseline="0" dirty="0" smtClean="0"/>
              <a:t>Высоковязкая нефть, в результате нагрева становится более подвижной, и гораздо легче движется к добывающим скважинам.</a:t>
            </a:r>
          </a:p>
          <a:p>
            <a:r>
              <a:rPr lang="ru-RU" baseline="0" dirty="0" smtClean="0"/>
              <a:t>Основной проблемой </a:t>
            </a:r>
            <a:r>
              <a:rPr lang="ru-RU" baseline="0" dirty="0" err="1" smtClean="0"/>
              <a:t>парозакачки</a:t>
            </a:r>
            <a:r>
              <a:rPr lang="ru-RU" baseline="0" dirty="0" smtClean="0"/>
              <a:t> являются потери тепла.</a:t>
            </a:r>
          </a:p>
          <a:p>
            <a:r>
              <a:rPr lang="ru-RU" baseline="0" dirty="0" smtClean="0"/>
              <a:t>Потери тепла происходят и в наземном оборудовании, и по стволу скважины, и пласт также отдает тепло в кровлю и подошву.</a:t>
            </a:r>
          </a:p>
          <a:p>
            <a:r>
              <a:rPr lang="ru-RU" baseline="0" dirty="0" smtClean="0"/>
              <a:t>Потери тепла нередко достигают 70%, а это непозволительная «роскошь»</a:t>
            </a:r>
          </a:p>
          <a:p>
            <a:r>
              <a:rPr lang="ru-RU" baseline="0" dirty="0" smtClean="0"/>
              <a:t>Разумеется потери тепла можно снижать путем применения технологичных теплоизоляционных материалов, что в принципе и делается, там где это еще возможно.</a:t>
            </a:r>
          </a:p>
          <a:p>
            <a:r>
              <a:rPr lang="ru-RU" baseline="0" dirty="0" smtClean="0"/>
              <a:t>Но в целом потери тепла есть и будут всегда!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273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Технология</a:t>
            </a:r>
            <a:r>
              <a:rPr lang="ru-RU" baseline="0" dirty="0" smtClean="0"/>
              <a:t> эндогенного прогрева, рабочее название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«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CARCIUM</a:t>
            </a:r>
            <a:r>
              <a:rPr lang="ru-RU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»</a:t>
            </a:r>
            <a:r>
              <a:rPr lang="ru-RU" baseline="0" smtClean="0"/>
              <a:t> </a:t>
            </a:r>
            <a:r>
              <a:rPr lang="ru-RU" baseline="0" dirty="0" smtClean="0"/>
              <a:t>в своей основе несет принцип создания теплового источника именно внутри пласта.</a:t>
            </a:r>
          </a:p>
          <a:p>
            <a:r>
              <a:rPr lang="ru-RU" baseline="0" dirty="0" smtClean="0"/>
              <a:t>Разумеется источником теплоты может служить только химическая реакция.</a:t>
            </a:r>
          </a:p>
          <a:p>
            <a:r>
              <a:rPr lang="ru-RU" dirty="0" smtClean="0"/>
              <a:t>Эту</a:t>
            </a:r>
            <a:r>
              <a:rPr lang="ru-RU" baseline="0" dirty="0" smtClean="0"/>
              <a:t> реакцию все хорошо знают, практически она применяется для получения ацетилена в газогенераторах, использующихся для сварки и термической обработки металла.</a:t>
            </a:r>
          </a:p>
          <a:p>
            <a:r>
              <a:rPr lang="ru-RU" baseline="0" dirty="0" smtClean="0"/>
              <a:t>Реализация технологии предлагается следующим образом, карбид кальция смешивается с углеводородной основой, измельчается в молотковой мельнице, и закачивается в пласт, через скважину.</a:t>
            </a:r>
          </a:p>
          <a:p>
            <a:r>
              <a:rPr lang="ru-RU" baseline="0" dirty="0" smtClean="0"/>
              <a:t>В пласте карбид кальция вступает в реакцию с пластовой, либо со связанной водой. В результате реакции выделяется довольно большое количество теплоты, способное не только  разогреть вязкую нефть но и испарить её! Разумеется испарять нефть никто не собирается, поэтому ограничить количество теплоты можно путем регулирования содержания твердой фазы в закачиваемом растворе.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Кроме выделения теплоты в ходе реакции</a:t>
            </a:r>
            <a:r>
              <a:rPr lang="ru-RU" baseline="0" dirty="0" smtClean="0"/>
              <a:t> образуются два продукта –гидроксид кальция и ацетилен.</a:t>
            </a:r>
          </a:p>
          <a:p>
            <a:r>
              <a:rPr lang="ru-RU" baseline="0" dirty="0" smtClean="0"/>
              <a:t>Какое влияние они окажут на процесс фильтрации предсказать весьма сложно.</a:t>
            </a:r>
          </a:p>
          <a:p>
            <a:r>
              <a:rPr lang="ru-RU" baseline="0" dirty="0" smtClean="0"/>
              <a:t>К примеру, осадок гидроксида кальция, разумеется закупорит поровые каналы, что приведет к снижению проницаемости, однако, как правило при разработки залежей высоковязкой нефти, проблем с проницаемостью у нас нет.</a:t>
            </a:r>
          </a:p>
          <a:p>
            <a:r>
              <a:rPr lang="ru-RU" baseline="0" dirty="0" smtClean="0"/>
              <a:t>С другой стороны, реакция сначала будет происходить там, где больше всего воды, и таким образом, выпадающий осадок может закупорить именно обводненные поры, а это уже положительный фактор.</a:t>
            </a:r>
          </a:p>
          <a:p>
            <a:r>
              <a:rPr lang="ru-RU" baseline="0" dirty="0" smtClean="0"/>
              <a:t>Ацетилен определенно может понизить вязкости нефти за счет хорошей растворимости в ней. Однако есть у ацетилена одно опасное свойство, это единственный газ, который горит без кислорода. Кроме того, газ взрывоопасен. С другой стороны, взрыв в пластовых условиях маловероятен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зависимости</a:t>
            </a:r>
            <a:r>
              <a:rPr lang="ru-RU" baseline="0" dirty="0" smtClean="0"/>
              <a:t> от условий конкретного месторождения, варианты реализации технологии рассматривается как в качестве площадного воздействия, так и в виде обработок скважин.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текущий момент мы стоим на втором этапе реализации описанного проекта, мы обдумываем концепцию экспериментальной установки.</a:t>
            </a:r>
            <a:r>
              <a:rPr lang="ru-RU" baseline="0" dirty="0" smtClean="0"/>
              <a:t> </a:t>
            </a:r>
          </a:p>
          <a:p>
            <a:r>
              <a:rPr lang="ru-RU" baseline="0" dirty="0" smtClean="0"/>
              <a:t>Мы рассматриваем вариант создания модели пласта  в масштабе 1:50 или 1:100</a:t>
            </a:r>
          </a:p>
          <a:p>
            <a:r>
              <a:rPr lang="ru-RU" baseline="0" dirty="0" smtClean="0"/>
              <a:t>Также один из вариантов, это проведения эксперимента с использованием установки для определения проницаемости по керну.</a:t>
            </a:r>
          </a:p>
          <a:p>
            <a:r>
              <a:rPr lang="ru-RU" baseline="0" dirty="0" smtClean="0"/>
              <a:t>Пользуясь случаем, я хочу обратиться к научному сообществу за рекомендациями по созданию экспериментальной установки.</a:t>
            </a:r>
          </a:p>
          <a:p>
            <a:r>
              <a:rPr lang="ru-RU" baseline="0" dirty="0" smtClean="0"/>
              <a:t>После проведения экспериментов, мы перейдем к этапу гидродинамического моделирования, и после разработки рецептур один из </a:t>
            </a:r>
            <a:r>
              <a:rPr lang="ru-RU" baseline="0" dirty="0" err="1" smtClean="0"/>
              <a:t>недропользователей</a:t>
            </a:r>
            <a:r>
              <a:rPr lang="ru-RU" baseline="0" dirty="0" smtClean="0"/>
              <a:t> Сахалина, готов нам предоставить участок залежи для испытания технологии в промысловых условиях.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58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заключении хочется отметить, что на базе</a:t>
            </a:r>
            <a:r>
              <a:rPr lang="ru-RU" baseline="0" dirty="0" smtClean="0"/>
              <a:t> технического нефтегазового института </a:t>
            </a:r>
            <a:r>
              <a:rPr lang="ru-RU" baseline="0" dirty="0" err="1" smtClean="0"/>
              <a:t>СахГУ</a:t>
            </a:r>
            <a:r>
              <a:rPr lang="ru-RU" baseline="0" dirty="0" smtClean="0"/>
              <a:t>, создана лаборатория, в которой в том числе будут проводится дальнейшие исследования.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33378-6D8F-4919-BF90-2638E4E75B9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6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1EF1-9881-45C1-B789-BF7F180CC695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47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8695-92A5-4CEF-9EE1-B7A0D08EA845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5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FB45-EA93-4D2C-AFD0-1D4FFF16A79A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85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AFD0-4FE1-414E-A927-D365ACBD5CD9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9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A707-9CBF-48C5-B22B-DDC26D67F5BF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14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C2F3B-DA8D-47B4-BB12-F0F7C2159AC1}" type="datetime1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3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559-C8D7-4E80-B8AC-493010E0BCC1}" type="datetime1">
              <a:rPr lang="ru-RU" smtClean="0"/>
              <a:t>01.10.2020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31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E2C3-60F0-4618-B733-1F0E0C5B6935}" type="datetime1">
              <a:rPr lang="ru-RU" smtClean="0"/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43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1092-DC18-4A5C-909E-53D2DADB5993}" type="datetime1">
              <a:rPr lang="ru-RU" smtClean="0"/>
              <a:t>01.10.2020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7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D8D9-1F01-4D92-8786-E2E9F54B8CFD}" type="datetime1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03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BE86-EAA1-442F-92C6-7895D3633B58}" type="datetime1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58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5FE6D-9D5E-41C2-99B2-FFB0FA31BD03}" type="datetime1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88D0-90E6-4CE9-8AD8-712D8B06E8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99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919C8D64-5FFF-4D9A-84DC-3E8282EFC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3429000"/>
            <a:ext cx="10363200" cy="136207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Применение технологии эндогенного прогрева для повышения эффективности добычи трудноизвлекаемых запасов высоковязкой нефти</a:t>
            </a:r>
            <a:br>
              <a:rPr lang="ru-RU" sz="24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body" idx="1"/>
          </p:nvPr>
        </p:nvSpPr>
        <p:spPr>
          <a:xfrm>
            <a:off x="1127448" y="1052736"/>
            <a:ext cx="9912424" cy="150018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НАУКИ И ВЫСШЕГО ОБРАЗОВАНИЯ РОССИЙСКОЙ ФЕДЕРАЦИИ</a:t>
            </a:r>
          </a:p>
          <a:p>
            <a:pPr algn="ctr"/>
            <a:r>
              <a:rPr lang="ru-RU" sz="1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Сахалинский Государственный университет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ТЕХНИЧЕСКИЙ НЕФТЕГАЗОВЫЙ ИНСТИТУТ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672220"/>
              </p:ext>
            </p:extLst>
          </p:nvPr>
        </p:nvGraphicFramePr>
        <p:xfrm>
          <a:off x="839416" y="4869160"/>
          <a:ext cx="8208912" cy="282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7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5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Century Gothic" panose="020B0502020202020204" pitchFamily="34" charset="0"/>
                        </a:rPr>
                        <a:t>докладчик: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9" marR="8669" marT="86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  <a:latin typeface="Century Gothic" panose="020B0502020202020204" pitchFamily="34" charset="0"/>
                        </a:rPr>
                        <a:t>научный сотрудник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9" marR="8669" marT="86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u="none" strike="noStrike" dirty="0">
                          <a:effectLst/>
                          <a:latin typeface="Century Gothic" panose="020B0502020202020204" pitchFamily="34" charset="0"/>
                        </a:rPr>
                        <a:t>Новиков Денис Геннадьевич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9" marR="8669" marT="866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4098" name="Picture 2" descr="C:\Users\novikov_dg\Desktop\Логотип СахГ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343" y="104651"/>
            <a:ext cx="1284634" cy="129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0473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6040" y="1031415"/>
            <a:ext cx="5735960" cy="1965537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В России, доля трудно-извлекаемых запасов нефти составляет более 65% от общего объёма доказанных запасов.</a:t>
            </a:r>
          </a:p>
          <a:p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В условиях экономического кризиса, задача снижения стоимости добычи нефти, особенно актуальна.</a:t>
            </a:r>
          </a:p>
          <a:p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B680E408-7809-4580-A63D-FBC9FFB07C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935981"/>
              </p:ext>
            </p:extLst>
          </p:nvPr>
        </p:nvGraphicFramePr>
        <p:xfrm>
          <a:off x="623888" y="3213100"/>
          <a:ext cx="5688136" cy="3528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0B55C9D-B57A-4A80-A01E-A2D536514289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-20538"/>
            <a:ext cx="7776864" cy="850106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Актуальность исследования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7E17FB2C-FCD8-42D0-9B0E-59962AA05A88}"/>
              </a:ext>
            </a:extLst>
          </p:cNvPr>
          <p:cNvSpPr/>
          <p:nvPr/>
        </p:nvSpPr>
        <p:spPr>
          <a:xfrm>
            <a:off x="983432" y="1052736"/>
            <a:ext cx="2088232" cy="20882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FECBFD9-9EB2-4256-8041-7FD92749DACB}"/>
              </a:ext>
            </a:extLst>
          </p:cNvPr>
          <p:cNvSpPr/>
          <p:nvPr/>
        </p:nvSpPr>
        <p:spPr>
          <a:xfrm>
            <a:off x="1055440" y="1628800"/>
            <a:ext cx="18997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&gt;65%</a:t>
            </a:r>
            <a:endParaRPr lang="en-GB" sz="4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7A36D33-AE57-40F2-8737-EAC838E322D6}"/>
              </a:ext>
            </a:extLst>
          </p:cNvPr>
          <p:cNvSpPr txBox="1"/>
          <p:nvPr/>
        </p:nvSpPr>
        <p:spPr>
          <a:xfrm>
            <a:off x="3143672" y="1484784"/>
            <a:ext cx="316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Доля трудноизвлекаемых запасов нефти в России от общего объема доказанных запасом (Данные Минэнерго РФ)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EF3B334-ED68-457F-BF5D-A700D65B182A}"/>
              </a:ext>
            </a:extLst>
          </p:cNvPr>
          <p:cNvSpPr/>
          <p:nvPr/>
        </p:nvSpPr>
        <p:spPr>
          <a:xfrm>
            <a:off x="6312024" y="1268760"/>
            <a:ext cx="45719" cy="15841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27ED1B4F-53FD-43B3-A3A2-13FA4EE8C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389687"/>
              </p:ext>
            </p:extLst>
          </p:nvPr>
        </p:nvGraphicFramePr>
        <p:xfrm>
          <a:off x="6370614" y="3207224"/>
          <a:ext cx="5807968" cy="364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50441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28419"/>
            <a:ext cx="11496600" cy="808293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Технологии разработки залежей высоковязкой нефти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05812" y="6381329"/>
            <a:ext cx="3462796" cy="365125"/>
          </a:xfrm>
        </p:spPr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3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F796D1B-4A62-462A-930C-40D5565A2585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6">
            <a:extLst>
              <a:ext uri="{FF2B5EF4-FFF2-40B4-BE49-F238E27FC236}">
                <a16:creationId xmlns:a16="http://schemas.microsoft.com/office/drawing/2014/main" xmlns="" id="{A7B8BAB2-DCFD-4AD6-94F0-3E9B9DBC220A}"/>
              </a:ext>
            </a:extLst>
          </p:cNvPr>
          <p:cNvSpPr/>
          <p:nvPr/>
        </p:nvSpPr>
        <p:spPr>
          <a:xfrm>
            <a:off x="1199456" y="3789120"/>
            <a:ext cx="2808312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Вытеснение 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водой</a:t>
            </a:r>
          </a:p>
        </p:txBody>
      </p:sp>
      <p:sp>
        <p:nvSpPr>
          <p:cNvPr id="23" name="Прямоугольник 6">
            <a:extLst>
              <a:ext uri="{FF2B5EF4-FFF2-40B4-BE49-F238E27FC236}">
                <a16:creationId xmlns:a16="http://schemas.microsoft.com/office/drawing/2014/main" xmlns="" id="{C21B696C-1654-4838-B406-AF786929DDFB}"/>
              </a:ext>
            </a:extLst>
          </p:cNvPr>
          <p:cNvSpPr/>
          <p:nvPr/>
        </p:nvSpPr>
        <p:spPr>
          <a:xfrm>
            <a:off x="1199456" y="4725224"/>
            <a:ext cx="2808312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Вытеснение полимерами</a:t>
            </a:r>
          </a:p>
        </p:txBody>
      </p:sp>
      <p:sp>
        <p:nvSpPr>
          <p:cNvPr id="24" name="Прямоугольник 6">
            <a:extLst>
              <a:ext uri="{FF2B5EF4-FFF2-40B4-BE49-F238E27FC236}">
                <a16:creationId xmlns:a16="http://schemas.microsoft.com/office/drawing/2014/main" xmlns="" id="{E6A123D8-0125-40DC-A365-C2D27951B6BD}"/>
              </a:ext>
            </a:extLst>
          </p:cNvPr>
          <p:cNvSpPr/>
          <p:nvPr/>
        </p:nvSpPr>
        <p:spPr>
          <a:xfrm>
            <a:off x="4727848" y="3789120"/>
            <a:ext cx="324036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Закачка теплоносителя в пласт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6">
            <a:extLst>
              <a:ext uri="{FF2B5EF4-FFF2-40B4-BE49-F238E27FC236}">
                <a16:creationId xmlns:a16="http://schemas.microsoft.com/office/drawing/2014/main" xmlns="" id="{0F4D8A80-59E0-47C0-A146-2409A097B1EB}"/>
              </a:ext>
            </a:extLst>
          </p:cNvPr>
          <p:cNvSpPr/>
          <p:nvPr/>
        </p:nvSpPr>
        <p:spPr>
          <a:xfrm>
            <a:off x="8472264" y="3789164"/>
            <a:ext cx="324036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Вытеснение углеводородными газами</a:t>
            </a:r>
          </a:p>
        </p:txBody>
      </p:sp>
      <p:sp>
        <p:nvSpPr>
          <p:cNvPr id="26" name="Прямоугольник 6">
            <a:extLst>
              <a:ext uri="{FF2B5EF4-FFF2-40B4-BE49-F238E27FC236}">
                <a16:creationId xmlns:a16="http://schemas.microsoft.com/office/drawing/2014/main" xmlns="" id="{929FC9CE-1A4B-41E3-8CCD-5CEBF50A5C16}"/>
              </a:ext>
            </a:extLst>
          </p:cNvPr>
          <p:cNvSpPr/>
          <p:nvPr/>
        </p:nvSpPr>
        <p:spPr>
          <a:xfrm>
            <a:off x="8472264" y="4725144"/>
            <a:ext cx="324036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Вытеснение выхлопными газами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491FEC5-AF2F-4E93-9719-36F3E7213A0D}"/>
              </a:ext>
            </a:extLst>
          </p:cNvPr>
          <p:cNvGrpSpPr/>
          <p:nvPr/>
        </p:nvGrpSpPr>
        <p:grpSpPr>
          <a:xfrm>
            <a:off x="1559496" y="1412856"/>
            <a:ext cx="2088512" cy="2088744"/>
            <a:chOff x="1631504" y="764704"/>
            <a:chExt cx="2088512" cy="208874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31504" y="764704"/>
              <a:ext cx="2088512" cy="208874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3D762E86-4429-41B8-B6FF-E5FC51247300}"/>
                </a:ext>
              </a:extLst>
            </p:cNvPr>
            <p:cNvSpPr/>
            <p:nvPr/>
          </p:nvSpPr>
          <p:spPr>
            <a:xfrm>
              <a:off x="1665708" y="1393578"/>
              <a:ext cx="202010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Первичные </a:t>
              </a:r>
            </a:p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методы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D21572EB-FDCC-4DB0-B9E4-A0AC6216AB80}"/>
              </a:ext>
            </a:extLst>
          </p:cNvPr>
          <p:cNvGrpSpPr/>
          <p:nvPr/>
        </p:nvGrpSpPr>
        <p:grpSpPr>
          <a:xfrm>
            <a:off x="5303912" y="1412856"/>
            <a:ext cx="2088512" cy="2088744"/>
            <a:chOff x="5591944" y="764704"/>
            <a:chExt cx="2088512" cy="2088744"/>
          </a:xfrm>
        </p:grpSpPr>
        <p:sp>
          <p:nvSpPr>
            <p:cNvPr id="32" name="Прямоугольник 6">
              <a:extLst>
                <a:ext uri="{FF2B5EF4-FFF2-40B4-BE49-F238E27FC236}">
                  <a16:creationId xmlns:a16="http://schemas.microsoft.com/office/drawing/2014/main" xmlns="" id="{4E3B9F0F-2613-405E-B92C-337D22F7A5D5}"/>
                </a:ext>
              </a:extLst>
            </p:cNvPr>
            <p:cNvSpPr/>
            <p:nvPr/>
          </p:nvSpPr>
          <p:spPr>
            <a:xfrm>
              <a:off x="5591944" y="764704"/>
              <a:ext cx="2088512" cy="208874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394D32AE-F629-4275-93E3-5A2AF0751479}"/>
                </a:ext>
              </a:extLst>
            </p:cNvPr>
            <p:cNvSpPr/>
            <p:nvPr/>
          </p:nvSpPr>
          <p:spPr>
            <a:xfrm>
              <a:off x="5763206" y="1393578"/>
              <a:ext cx="174599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Тепловые </a:t>
              </a:r>
            </a:p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методы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ADDC4868-70FA-4341-900F-0B95E12794A2}"/>
              </a:ext>
            </a:extLst>
          </p:cNvPr>
          <p:cNvGrpSpPr/>
          <p:nvPr/>
        </p:nvGrpSpPr>
        <p:grpSpPr>
          <a:xfrm>
            <a:off x="9048328" y="1412856"/>
            <a:ext cx="2088512" cy="2088744"/>
            <a:chOff x="9192344" y="764704"/>
            <a:chExt cx="2088512" cy="2088744"/>
          </a:xfrm>
        </p:grpSpPr>
        <p:sp>
          <p:nvSpPr>
            <p:cNvPr id="34" name="Прямоугольник 6">
              <a:extLst>
                <a:ext uri="{FF2B5EF4-FFF2-40B4-BE49-F238E27FC236}">
                  <a16:creationId xmlns:a16="http://schemas.microsoft.com/office/drawing/2014/main" xmlns="" id="{0AF0A14B-9E52-4992-904E-65655390C21D}"/>
                </a:ext>
              </a:extLst>
            </p:cNvPr>
            <p:cNvSpPr/>
            <p:nvPr/>
          </p:nvSpPr>
          <p:spPr>
            <a:xfrm>
              <a:off x="9192344" y="764704"/>
              <a:ext cx="2088512" cy="208874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0302B454-F6F9-40B5-8C9F-905D2688BEB3}"/>
                </a:ext>
              </a:extLst>
            </p:cNvPr>
            <p:cNvSpPr/>
            <p:nvPr/>
          </p:nvSpPr>
          <p:spPr>
            <a:xfrm>
              <a:off x="9461390" y="1393578"/>
              <a:ext cx="155042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Газовые </a:t>
              </a:r>
            </a:p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методы</a:t>
              </a:r>
            </a:p>
          </p:txBody>
        </p:sp>
      </p:grpSp>
      <p:sp>
        <p:nvSpPr>
          <p:cNvPr id="21" name="Прямоугольник 6">
            <a:extLst>
              <a:ext uri="{FF2B5EF4-FFF2-40B4-BE49-F238E27FC236}">
                <a16:creationId xmlns:a16="http://schemas.microsoft.com/office/drawing/2014/main" xmlns="" id="{E6A123D8-0125-40DC-A365-C2D27951B6BD}"/>
              </a:ext>
            </a:extLst>
          </p:cNvPr>
          <p:cNvSpPr/>
          <p:nvPr/>
        </p:nvSpPr>
        <p:spPr>
          <a:xfrm>
            <a:off x="4738951" y="4763389"/>
            <a:ext cx="324036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Тепловые обработки скважин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805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0"/>
            <a:ext cx="11496600" cy="908720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Особенности применения тепловых методов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C808C05-090F-4430-B2D8-B8AD477D9DA8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204142F7-8E99-41F0-916E-438E250621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4516768"/>
              </p:ext>
            </p:extLst>
          </p:nvPr>
        </p:nvGraphicFramePr>
        <p:xfrm>
          <a:off x="767408" y="1052736"/>
          <a:ext cx="95770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87979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5400" y="28419"/>
            <a:ext cx="11496600" cy="880301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Технология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эндогенного прогрева «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CARCIUM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71864" y="3742999"/>
            <a:ext cx="108012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2871" y="5039143"/>
            <a:ext cx="167320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Пластовая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42871" y="4535087"/>
            <a:ext cx="167320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Связанная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5359" y="3742999"/>
            <a:ext cx="3168253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Дисперсия </a:t>
            </a:r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CaC</a:t>
            </a:r>
            <a:r>
              <a:rPr lang="en-US" b="1" baseline="-25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+ УВ*</a:t>
            </a:r>
          </a:p>
        </p:txBody>
      </p:sp>
      <p:cxnSp>
        <p:nvCxnSpPr>
          <p:cNvPr id="27" name="Соединительная линия уступом 26"/>
          <p:cNvCxnSpPr>
            <a:cxnSpLocks/>
            <a:stCxn id="26" idx="1"/>
            <a:endCxn id="1024" idx="1"/>
          </p:cNvCxnSpPr>
          <p:nvPr/>
        </p:nvCxnSpPr>
        <p:spPr>
          <a:xfrm rot="10800000" flipH="1" flipV="1">
            <a:off x="335358" y="3927665"/>
            <a:ext cx="216025" cy="832738"/>
          </a:xfrm>
          <a:prstGeom prst="bentConnector3">
            <a:avLst>
              <a:gd name="adj1" fmla="val -105821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/>
          <p:cNvSpPr txBox="1"/>
          <p:nvPr/>
        </p:nvSpPr>
        <p:spPr>
          <a:xfrm>
            <a:off x="551384" y="4575737"/>
            <a:ext cx="32403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Измельчение </a:t>
            </a:r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CaC</a:t>
            </a:r>
            <a:r>
              <a:rPr lang="en-US" b="1" baseline="-25000" dirty="0">
                <a:solidFill>
                  <a:srgbClr val="002060"/>
                </a:solidFill>
                <a:latin typeface="Century Gothic" panose="020B0502020202020204" pitchFamily="34" charset="0"/>
              </a:rPr>
              <a:t>2 </a:t>
            </a:r>
            <a:endParaRPr lang="ru-RU" b="1" baseline="-25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1384" y="5039143"/>
            <a:ext cx="324036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Защита </a:t>
            </a:r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CaC</a:t>
            </a:r>
            <a:r>
              <a:rPr lang="en-US" b="1" baseline="-25000" dirty="0">
                <a:solidFill>
                  <a:srgbClr val="002060"/>
                </a:solidFill>
                <a:latin typeface="Century Gothic" panose="020B0502020202020204" pitchFamily="34" charset="0"/>
              </a:rPr>
              <a:t>2</a:t>
            </a:r>
            <a:r>
              <a:rPr lang="en-US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от окисления</a:t>
            </a:r>
          </a:p>
        </p:txBody>
      </p:sp>
      <p:cxnSp>
        <p:nvCxnSpPr>
          <p:cNvPr id="36" name="Соединительная линия уступом 35"/>
          <p:cNvCxnSpPr>
            <a:cxnSpLocks/>
            <a:stCxn id="26" idx="1"/>
            <a:endCxn id="34" idx="1"/>
          </p:cNvCxnSpPr>
          <p:nvPr/>
        </p:nvCxnSpPr>
        <p:spPr>
          <a:xfrm rot="10800000" flipH="1" flipV="1">
            <a:off x="335358" y="3927665"/>
            <a:ext cx="216025" cy="1434644"/>
          </a:xfrm>
          <a:prstGeom prst="bentConnector3">
            <a:avLst>
              <a:gd name="adj1" fmla="val -105821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Прямоугольник 1028"/>
          <p:cNvSpPr/>
          <p:nvPr/>
        </p:nvSpPr>
        <p:spPr>
          <a:xfrm>
            <a:off x="623392" y="6381328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УВ*- углеводородная основа (нефть, дизельное топливо или керосин)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9130BB2-FDE6-461C-9422-15BE859DACCF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7">
            <a:extLst>
              <a:ext uri="{FF2B5EF4-FFF2-40B4-BE49-F238E27FC236}">
                <a16:creationId xmlns:a16="http://schemas.microsoft.com/office/drawing/2014/main" xmlns="" id="{12FA04F4-12B9-46BC-AA3D-C2136647AE9D}"/>
              </a:ext>
            </a:extLst>
          </p:cNvPr>
          <p:cNvSpPr/>
          <p:nvPr/>
        </p:nvSpPr>
        <p:spPr>
          <a:xfrm>
            <a:off x="1775520" y="2302839"/>
            <a:ext cx="10297144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CaC</a:t>
            </a:r>
            <a:r>
              <a:rPr lang="en-US" sz="4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ru-RU" sz="4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+2H</a:t>
            </a:r>
            <a:r>
              <a:rPr lang="en-US" sz="4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 = </a:t>
            </a:r>
            <a:r>
              <a:rPr lang="en-US" sz="4800" dirty="0">
                <a:solidFill>
                  <a:srgbClr val="00B050"/>
                </a:solidFill>
                <a:latin typeface="Century Gothic" panose="020B0502020202020204" pitchFamily="34" charset="0"/>
              </a:rPr>
              <a:t>C</a:t>
            </a:r>
            <a:r>
              <a:rPr lang="en-US" sz="4800" baseline="-25000" dirty="0">
                <a:solidFill>
                  <a:srgbClr val="00B050"/>
                </a:solidFill>
                <a:latin typeface="Century Gothic" panose="020B0502020202020204" pitchFamily="34" charset="0"/>
              </a:rPr>
              <a:t>2</a:t>
            </a:r>
            <a:r>
              <a:rPr lang="en-US" sz="4800" dirty="0">
                <a:solidFill>
                  <a:srgbClr val="00B050"/>
                </a:solidFill>
                <a:latin typeface="Century Gothic" panose="020B0502020202020204" pitchFamily="34" charset="0"/>
              </a:rPr>
              <a:t>H</a:t>
            </a:r>
            <a:r>
              <a:rPr lang="en-US" sz="4800" baseline="-25000" dirty="0">
                <a:solidFill>
                  <a:srgbClr val="00B050"/>
                </a:solidFill>
                <a:latin typeface="Century Gothic" panose="020B0502020202020204" pitchFamily="34" charset="0"/>
              </a:rPr>
              <a:t>2</a:t>
            </a:r>
            <a:r>
              <a:rPr lang="en-US" sz="4800" dirty="0">
                <a:solidFill>
                  <a:srgbClr val="00B050"/>
                </a:solidFill>
                <a:latin typeface="Century Gothic" panose="020B0502020202020204" pitchFamily="34" charset="0"/>
                <a:cs typeface="Calibri"/>
              </a:rPr>
              <a:t>↑</a:t>
            </a:r>
            <a:r>
              <a:rPr lang="en-US" sz="4800" dirty="0">
                <a:latin typeface="Century Gothic" panose="020B0502020202020204" pitchFamily="34" charset="0"/>
              </a:rPr>
              <a:t>+</a:t>
            </a:r>
            <a:r>
              <a:rPr lang="en-US" sz="4800" dirty="0">
                <a:solidFill>
                  <a:srgbClr val="FF0000"/>
                </a:solidFill>
                <a:latin typeface="Century Gothic" panose="020B0502020202020204" pitchFamily="34" charset="0"/>
              </a:rPr>
              <a:t>Ca(OH)</a:t>
            </a:r>
            <a:r>
              <a:rPr lang="en-US" sz="4800" baseline="-25000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US" sz="4800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↓</a:t>
            </a:r>
            <a:r>
              <a:rPr lang="ru-RU" sz="4800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+</a:t>
            </a:r>
            <a:r>
              <a:rPr lang="en-US" sz="4800" b="1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Q</a:t>
            </a:r>
            <a:endParaRPr lang="ru-RU" sz="4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D0BEBEE-B685-4F6F-A5E5-AE8F7A99273A}"/>
              </a:ext>
            </a:extLst>
          </p:cNvPr>
          <p:cNvSpPr/>
          <p:nvPr/>
        </p:nvSpPr>
        <p:spPr>
          <a:xfrm>
            <a:off x="1847528" y="2374847"/>
            <a:ext cx="1728192" cy="7920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Соединительная линия уступом 35">
            <a:extLst>
              <a:ext uri="{FF2B5EF4-FFF2-40B4-BE49-F238E27FC236}">
                <a16:creationId xmlns:a16="http://schemas.microsoft.com/office/drawing/2014/main" xmlns="" id="{BDC798D0-70B3-4753-BEFF-E989D85AA11B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rot="5400000">
            <a:off x="2027523" y="3058898"/>
            <a:ext cx="576064" cy="792138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DB7BFE36-13B8-4168-ABFC-8678270BA7C3}"/>
              </a:ext>
            </a:extLst>
          </p:cNvPr>
          <p:cNvSpPr/>
          <p:nvPr/>
        </p:nvSpPr>
        <p:spPr>
          <a:xfrm>
            <a:off x="3935760" y="2374847"/>
            <a:ext cx="1584176" cy="7920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Соединительная линия уступом 35">
            <a:extLst>
              <a:ext uri="{FF2B5EF4-FFF2-40B4-BE49-F238E27FC236}">
                <a16:creationId xmlns:a16="http://schemas.microsoft.com/office/drawing/2014/main" xmlns="" id="{DD3EB6CA-5557-4394-A9E4-0E04BFCC72E7}"/>
              </a:ext>
            </a:extLst>
          </p:cNvPr>
          <p:cNvCxnSpPr>
            <a:cxnSpLocks/>
            <a:stCxn id="62" idx="2"/>
            <a:endCxn id="3" idx="0"/>
          </p:cNvCxnSpPr>
          <p:nvPr/>
        </p:nvCxnSpPr>
        <p:spPr>
          <a:xfrm rot="16200000" flipH="1">
            <a:off x="4781854" y="3112929"/>
            <a:ext cx="576064" cy="684076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35">
            <a:extLst>
              <a:ext uri="{FF2B5EF4-FFF2-40B4-BE49-F238E27FC236}">
                <a16:creationId xmlns:a16="http://schemas.microsoft.com/office/drawing/2014/main" xmlns="" id="{FABA0F05-E8CF-4498-865C-B3289C4D24AB}"/>
              </a:ext>
            </a:extLst>
          </p:cNvPr>
          <p:cNvCxnSpPr>
            <a:cxnSpLocks/>
            <a:stCxn id="3" idx="1"/>
            <a:endCxn id="10" idx="1"/>
          </p:cNvCxnSpPr>
          <p:nvPr/>
        </p:nvCxnSpPr>
        <p:spPr>
          <a:xfrm rot="10800000" flipH="1" flipV="1">
            <a:off x="4871863" y="3927665"/>
            <a:ext cx="271007" cy="1296144"/>
          </a:xfrm>
          <a:prstGeom prst="bentConnector3">
            <a:avLst>
              <a:gd name="adj1" fmla="val -84352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35">
            <a:extLst>
              <a:ext uri="{FF2B5EF4-FFF2-40B4-BE49-F238E27FC236}">
                <a16:creationId xmlns:a16="http://schemas.microsoft.com/office/drawing/2014/main" xmlns="" id="{9C949C59-1A23-44B3-AE60-24D3B2EBE068}"/>
              </a:ext>
            </a:extLst>
          </p:cNvPr>
          <p:cNvCxnSpPr>
            <a:cxnSpLocks/>
            <a:stCxn id="3" idx="1"/>
            <a:endCxn id="11" idx="1"/>
          </p:cNvCxnSpPr>
          <p:nvPr/>
        </p:nvCxnSpPr>
        <p:spPr>
          <a:xfrm rot="10800000" flipH="1" flipV="1">
            <a:off x="4871863" y="3927665"/>
            <a:ext cx="271007" cy="792088"/>
          </a:xfrm>
          <a:prstGeom prst="bentConnector3">
            <a:avLst>
              <a:gd name="adj1" fmla="val -84352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0" name="Picture 1049">
            <a:extLst>
              <a:ext uri="{FF2B5EF4-FFF2-40B4-BE49-F238E27FC236}">
                <a16:creationId xmlns:a16="http://schemas.microsoft.com/office/drawing/2014/main" xmlns="" id="{ADCF9C74-14C0-4830-A8B1-28CE4E0F6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3742354"/>
            <a:ext cx="2567650" cy="263897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40386" y="980728"/>
            <a:ext cx="11352584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 основе технологии лежит экзотермическая реакция карбида кальция с водой, в результате которой выделяется довольно большое количество энергии, способное не только нагреть нефть, в зоне воздействия реагента, но и прогреть пласт до температуры свыше 100°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C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84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5400" y="0"/>
            <a:ext cx="10887000" cy="90872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Позитивные/негативные факторы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CFAB73C9-4E8F-4A9E-93D2-BCD354853CC0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5A1900A-0F0E-4326-8116-33546667B2F1}"/>
              </a:ext>
            </a:extLst>
          </p:cNvPr>
          <p:cNvGrpSpPr/>
          <p:nvPr/>
        </p:nvGrpSpPr>
        <p:grpSpPr>
          <a:xfrm>
            <a:off x="983432" y="3716520"/>
            <a:ext cx="2088512" cy="2088744"/>
            <a:chOff x="4151784" y="692696"/>
            <a:chExt cx="2088512" cy="208874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A2E4F81-E6AE-45D6-A991-8258BD6CF93E}"/>
                </a:ext>
              </a:extLst>
            </p:cNvPr>
            <p:cNvGrpSpPr/>
            <p:nvPr/>
          </p:nvGrpSpPr>
          <p:grpSpPr>
            <a:xfrm>
              <a:off x="4151784" y="692696"/>
              <a:ext cx="2088512" cy="2088744"/>
              <a:chOff x="1631504" y="692696"/>
              <a:chExt cx="2088512" cy="2088744"/>
            </a:xfrm>
          </p:grpSpPr>
          <p:sp>
            <p:nvSpPr>
              <p:cNvPr id="26" name="Прямоугольник 6">
                <a:extLst>
                  <a:ext uri="{FF2B5EF4-FFF2-40B4-BE49-F238E27FC236}">
                    <a16:creationId xmlns:a16="http://schemas.microsoft.com/office/drawing/2014/main" xmlns="" id="{0DA035C4-19E7-45A6-82B7-94F43776CF31}"/>
                  </a:ext>
                </a:extLst>
              </p:cNvPr>
              <p:cNvSpPr/>
              <p:nvPr/>
            </p:nvSpPr>
            <p:spPr>
              <a:xfrm>
                <a:off x="1631504" y="692696"/>
                <a:ext cx="2088512" cy="208874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b="1" dirty="0">
                  <a:solidFill>
                    <a:srgbClr val="00206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FFD97F84-8AA4-4511-860C-CB62EC7EE357}"/>
                  </a:ext>
                </a:extLst>
              </p:cNvPr>
              <p:cNvSpPr/>
              <p:nvPr/>
            </p:nvSpPr>
            <p:spPr>
              <a:xfrm>
                <a:off x="1847528" y="1916832"/>
                <a:ext cx="17155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Ацетилен</a:t>
                </a: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0FF3B655-6152-4457-9650-99981D6BD0B3}"/>
                </a:ext>
              </a:extLst>
            </p:cNvPr>
            <p:cNvSpPr/>
            <p:nvPr/>
          </p:nvSpPr>
          <p:spPr>
            <a:xfrm>
              <a:off x="4367808" y="1196752"/>
              <a:ext cx="157286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C</a:t>
              </a:r>
              <a:r>
                <a:rPr lang="en-US" sz="4000" b="1" baseline="-25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H</a:t>
              </a:r>
              <a:r>
                <a:rPr lang="en-US" sz="4000" b="1" baseline="-25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</a:t>
              </a:r>
              <a:r>
                <a:rPr lang="en-US" sz="4000" b="1" dirty="0">
                  <a:solidFill>
                    <a:srgbClr val="002060"/>
                  </a:solidFill>
                  <a:latin typeface="Century Gothic" panose="020B0502020202020204" pitchFamily="34" charset="0"/>
                  <a:cs typeface="Calibri"/>
                </a:rPr>
                <a:t>↑</a:t>
              </a:r>
              <a:endParaRPr lang="ru-RU" sz="4000" b="1" dirty="0">
                <a:solidFill>
                  <a:srgbClr val="002060"/>
                </a:solidFill>
                <a:latin typeface="Century Gothic" panose="020B0502020202020204" pitchFamily="34" charset="0"/>
                <a:cs typeface="Calibri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9D2BD0EA-71E7-4777-8F08-DDD9C44396F6}"/>
              </a:ext>
            </a:extLst>
          </p:cNvPr>
          <p:cNvCxnSpPr>
            <a:cxnSpLocks/>
          </p:cNvCxnSpPr>
          <p:nvPr/>
        </p:nvCxnSpPr>
        <p:spPr>
          <a:xfrm>
            <a:off x="3575720" y="5492913"/>
            <a:ext cx="2808312" cy="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4DB6421-71FC-4EDB-B0EF-CE16FB226863}"/>
              </a:ext>
            </a:extLst>
          </p:cNvPr>
          <p:cNvSpPr txBox="1"/>
          <p:nvPr/>
        </p:nvSpPr>
        <p:spPr>
          <a:xfrm>
            <a:off x="3503712" y="4292584"/>
            <a:ext cx="5184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Образование ацетилена может стать как достоинством(хорошо растворяется в нефти), так и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недостатком(взрывоопасен, горение без кислорода)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технологии.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7326D58D-BB92-4B1B-A791-43C1FC002A27}"/>
              </a:ext>
            </a:extLst>
          </p:cNvPr>
          <p:cNvGrpSpPr/>
          <p:nvPr/>
        </p:nvGrpSpPr>
        <p:grpSpPr>
          <a:xfrm>
            <a:off x="983432" y="1124744"/>
            <a:ext cx="2141805" cy="2088744"/>
            <a:chOff x="4151784" y="764704"/>
            <a:chExt cx="2141805" cy="2088744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xmlns="" id="{B17D0F39-1405-4E73-AD1D-EE9F05D47DBA}"/>
                </a:ext>
              </a:extLst>
            </p:cNvPr>
            <p:cNvGrpSpPr/>
            <p:nvPr/>
          </p:nvGrpSpPr>
          <p:grpSpPr>
            <a:xfrm>
              <a:off x="4151784" y="764704"/>
              <a:ext cx="2088512" cy="2088744"/>
              <a:chOff x="1631504" y="764704"/>
              <a:chExt cx="2088512" cy="2088744"/>
            </a:xfrm>
          </p:grpSpPr>
          <p:sp>
            <p:nvSpPr>
              <p:cNvPr id="37" name="Прямоугольник 6">
                <a:extLst>
                  <a:ext uri="{FF2B5EF4-FFF2-40B4-BE49-F238E27FC236}">
                    <a16:creationId xmlns:a16="http://schemas.microsoft.com/office/drawing/2014/main" xmlns="" id="{012AF376-D60A-41CA-9CFE-3F2308E09B99}"/>
                  </a:ext>
                </a:extLst>
              </p:cNvPr>
              <p:cNvSpPr/>
              <p:nvPr/>
            </p:nvSpPr>
            <p:spPr>
              <a:xfrm>
                <a:off x="1631504" y="764704"/>
                <a:ext cx="2088512" cy="208874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b="1" dirty="0">
                  <a:solidFill>
                    <a:srgbClr val="00206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B7B97B7-052B-447F-9D19-CCEE2FFF7C62}"/>
                  </a:ext>
                </a:extLst>
              </p:cNvPr>
              <p:cNvSpPr/>
              <p:nvPr/>
            </p:nvSpPr>
            <p:spPr>
              <a:xfrm>
                <a:off x="1775520" y="1772816"/>
                <a:ext cx="185980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Гидроксид</a:t>
                </a:r>
              </a:p>
              <a:p>
                <a:pPr algn="ctr"/>
                <a:r>
                  <a:rPr lang="ru-RU" sz="2400" b="1" dirty="0">
                    <a:solidFill>
                      <a:srgbClr val="002060"/>
                    </a:solidFill>
                    <a:latin typeface="Century Gothic" panose="020B0502020202020204" pitchFamily="34" charset="0"/>
                  </a:rPr>
                  <a:t>кальция</a:t>
                </a: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BCB38ECD-9C8A-4197-A617-E0550AC590F6}"/>
                </a:ext>
              </a:extLst>
            </p:cNvPr>
            <p:cNvSpPr/>
            <p:nvPr/>
          </p:nvSpPr>
          <p:spPr>
            <a:xfrm>
              <a:off x="4223792" y="1124744"/>
              <a:ext cx="206979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Ca(OH)</a:t>
              </a:r>
              <a:r>
                <a:rPr lang="en-US" sz="3200" b="1" baseline="-25000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</a:t>
              </a:r>
              <a:r>
                <a:rPr lang="en-US" sz="3200" b="1" dirty="0">
                  <a:solidFill>
                    <a:srgbClr val="002060"/>
                  </a:solidFill>
                  <a:latin typeface="Century Gothic" panose="020B0502020202020204" pitchFamily="34" charset="0"/>
                  <a:cs typeface="Calibri"/>
                </a:rPr>
                <a:t>↓</a:t>
              </a:r>
              <a:endParaRPr lang="ru-RU" sz="3200" b="1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880A5B64-7EC7-430B-877A-751D7C687A07}"/>
              </a:ext>
            </a:extLst>
          </p:cNvPr>
          <p:cNvCxnSpPr>
            <a:cxnSpLocks/>
          </p:cNvCxnSpPr>
          <p:nvPr/>
        </p:nvCxnSpPr>
        <p:spPr>
          <a:xfrm>
            <a:off x="3575720" y="2924150"/>
            <a:ext cx="2088232" cy="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2BEB6AE-9F0F-4CEB-AC1F-5494B3F0A86C}"/>
              </a:ext>
            </a:extLst>
          </p:cNvPr>
          <p:cNvSpPr txBox="1"/>
          <p:nvPr/>
        </p:nvSpPr>
        <p:spPr>
          <a:xfrm>
            <a:off x="3508648" y="1725409"/>
            <a:ext cx="5174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Гидроксид кальция, осадок, слаборастворим в воде, может привести к ухудшению проницаемости, но так же может закупорить обводнённые каналы </a:t>
            </a:r>
          </a:p>
        </p:txBody>
      </p:sp>
    </p:spTree>
    <p:extLst>
      <p:ext uri="{BB962C8B-B14F-4D97-AF65-F5344CB8AC3E}">
        <p14:creationId xmlns:p14="http://schemas.microsoft.com/office/powerpoint/2010/main" val="25044756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27448" y="2060848"/>
            <a:ext cx="1029714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CaC</a:t>
            </a:r>
            <a:r>
              <a:rPr lang="en-US" sz="3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+2H</a:t>
            </a:r>
            <a:r>
              <a:rPr lang="en-US" sz="3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O=</a:t>
            </a:r>
            <a:r>
              <a:rPr lang="en-US" sz="3600" dirty="0">
                <a:solidFill>
                  <a:srgbClr val="00B050"/>
                </a:solidFill>
                <a:latin typeface="Century Gothic" panose="020B0502020202020204" pitchFamily="34" charset="0"/>
              </a:rPr>
              <a:t>C</a:t>
            </a:r>
            <a:r>
              <a:rPr lang="en-US" sz="3600" baseline="-25000" dirty="0">
                <a:solidFill>
                  <a:srgbClr val="00B050"/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rgbClr val="00B050"/>
                </a:solidFill>
                <a:latin typeface="Century Gothic" panose="020B0502020202020204" pitchFamily="34" charset="0"/>
              </a:rPr>
              <a:t>H</a:t>
            </a:r>
            <a:r>
              <a:rPr lang="en-US" sz="3600" baseline="-25000" dirty="0">
                <a:solidFill>
                  <a:srgbClr val="00B050"/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rgbClr val="00B050"/>
                </a:solidFill>
                <a:latin typeface="Century Gothic" panose="020B0502020202020204" pitchFamily="34" charset="0"/>
                <a:cs typeface="Calibri"/>
              </a:rPr>
              <a:t>↑</a:t>
            </a:r>
            <a:r>
              <a:rPr lang="en-US" sz="3600" dirty="0">
                <a:latin typeface="Century Gothic" panose="020B0502020202020204" pitchFamily="34" charset="0"/>
              </a:rPr>
              <a:t>+</a:t>
            </a:r>
            <a:r>
              <a:rPr lang="en-US" sz="36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Ca</a:t>
            </a:r>
            <a:r>
              <a:rPr 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  <a:t>(OH)</a:t>
            </a:r>
            <a:r>
              <a:rPr lang="en-US" sz="3600" baseline="-25000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↓</a:t>
            </a:r>
            <a:r>
              <a:rPr lang="ru-RU" sz="3600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+</a:t>
            </a:r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  <a:cs typeface="Calibri"/>
              </a:rPr>
              <a:t>Q</a:t>
            </a:r>
            <a:endParaRPr lang="ru-RU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39E3102-B78F-4FC6-9793-CCDAB19C24FC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EC7071C-A52E-447A-9693-82B56E3CB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6" y="2924944"/>
            <a:ext cx="4790580" cy="2666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5216C639-86DF-4AD4-B205-C4E5DF3E6649}"/>
              </a:ext>
            </a:extLst>
          </p:cNvPr>
          <p:cNvSpPr txBox="1">
            <a:spLocks/>
          </p:cNvSpPr>
          <p:nvPr/>
        </p:nvSpPr>
        <p:spPr>
          <a:xfrm>
            <a:off x="695400" y="28419"/>
            <a:ext cx="11496600" cy="88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Технология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эндогенного прогрева «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CARCIUM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9111" y="580526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вариант реализации:</a:t>
            </a:r>
          </a:p>
          <a:p>
            <a:r>
              <a:rPr lang="ru-RU" u="sng" dirty="0"/>
              <a:t>п</a:t>
            </a:r>
            <a:r>
              <a:rPr lang="ru-RU" u="sng" dirty="0" smtClean="0"/>
              <a:t>лощадное воздействие</a:t>
            </a:r>
            <a:endParaRPr lang="ru-RU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248128" y="5805263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 вариант реализации:</a:t>
            </a:r>
          </a:p>
          <a:p>
            <a:r>
              <a:rPr lang="ru-RU" u="sng" dirty="0" smtClean="0"/>
              <a:t>обработка скважин</a:t>
            </a:r>
            <a:endParaRPr lang="ru-RU" u="sng" dirty="0"/>
          </a:p>
        </p:txBody>
      </p:sp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1EC7071C-A52E-447A-9693-82B56E3CB9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6700"/>
          <a:stretch/>
        </p:blipFill>
        <p:spPr bwMode="auto">
          <a:xfrm>
            <a:off x="7392144" y="2996952"/>
            <a:ext cx="2074336" cy="2666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2936"/>
            <a:ext cx="8158088" cy="895783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Ход реализации проекта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8</a:t>
            </a:fld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8BE637E-C11C-4267-A3F3-3B7E09DE1A7C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61414F29-A51E-4DED-9FA5-F66110787F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474354"/>
              </p:ext>
            </p:extLst>
          </p:nvPr>
        </p:nvGraphicFramePr>
        <p:xfrm>
          <a:off x="623889" y="764704"/>
          <a:ext cx="11016727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22650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0"/>
            <a:ext cx="10887000" cy="908719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Заключение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9CE99C3B-983D-4B91-9A9B-81ABEDA10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206199"/>
              </p:ext>
            </p:extLst>
          </p:nvPr>
        </p:nvGraphicFramePr>
        <p:xfrm>
          <a:off x="609600" y="1088095"/>
          <a:ext cx="1097280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88D0-90E6-4CE9-8AD8-712D8B06E8AF}" type="slidenum">
              <a:rPr lang="ru-RU" sz="28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28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B1BA02-BE3C-4867-8F2D-BACC28974A10}"/>
              </a:ext>
            </a:extLst>
          </p:cNvPr>
          <p:cNvSpPr/>
          <p:nvPr/>
        </p:nvSpPr>
        <p:spPr>
          <a:xfrm>
            <a:off x="623392" y="116632"/>
            <a:ext cx="45719" cy="6480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1126</Words>
  <Application>Microsoft Office PowerPoint</Application>
  <PresentationFormat>Произвольный</PresentationFormat>
  <Paragraphs>121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Применение технологии эндогенного прогрева для повышения эффективности добычи трудноизвлекаемых запасов высоковязкой нефти </vt:lpstr>
      <vt:lpstr>Актуальность исследования</vt:lpstr>
      <vt:lpstr>Технологии разработки залежей высоковязкой нефти</vt:lpstr>
      <vt:lpstr>Особенности применения тепловых методов </vt:lpstr>
      <vt:lpstr>Технология эндогенного прогрева «CARCIUM»</vt:lpstr>
      <vt:lpstr>Позитивные/негативные факторы</vt:lpstr>
      <vt:lpstr>Презентация PowerPoint</vt:lpstr>
      <vt:lpstr>Ход реализации проекта</vt:lpstr>
      <vt:lpstr>Заключение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Новиков Денис Генадьевич</dc:creator>
  <cp:lastModifiedBy>Новиков Денис Генадьевич</cp:lastModifiedBy>
  <cp:revision>128</cp:revision>
  <dcterms:created xsi:type="dcterms:W3CDTF">2020-06-25T01:56:26Z</dcterms:created>
  <dcterms:modified xsi:type="dcterms:W3CDTF">2020-10-01T01:08:41Z</dcterms:modified>
</cp:coreProperties>
</file>