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/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3" name="Уровень текста 1…"/>
          <p:cNvSpPr txBox="1"/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xfrm>
            <a:off x="8279586" y="5648711"/>
            <a:ext cx="235765" cy="225446"/>
          </a:xfrm>
          <a:prstGeom prst="rect">
            <a:avLst/>
          </a:prstGeom>
        </p:spPr>
        <p:txBody>
          <a:bodyPr lIns="34289" tIns="34289" rIns="34289" bIns="3428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/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2" name="Уровень текста 1…"/>
          <p:cNvSpPr txBox="1"/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xfrm>
            <a:off x="8274228" y="5638244"/>
            <a:ext cx="241122" cy="246381"/>
          </a:xfrm>
          <a:prstGeom prst="rect">
            <a:avLst/>
          </a:prstGeom>
        </p:spPr>
        <p:txBody>
          <a:bodyPr lIns="34289" tIns="34289" rIns="34289" bIns="3428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3.pn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4.pn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jpeg"/><Relationship Id="rId17" Type="http://schemas.openxmlformats.org/officeDocument/2006/relationships/image" Target="../media/image15.jpeg"/><Relationship Id="rId18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1.tif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8.pn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1.gif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7" Type="http://schemas.openxmlformats.org/officeDocument/2006/relationships/image" Target="../media/image39.jpeg"/><Relationship Id="rId18" Type="http://schemas.openxmlformats.org/officeDocument/2006/relationships/image" Target="../media/image40.jpeg"/><Relationship Id="rId19" Type="http://schemas.openxmlformats.org/officeDocument/2006/relationships/image" Target="../media/image41.jpeg"/><Relationship Id="rId20" Type="http://schemas.openxmlformats.org/officeDocument/2006/relationships/image" Target="../media/image42.jpeg"/><Relationship Id="rId21" Type="http://schemas.openxmlformats.org/officeDocument/2006/relationships/image" Target="../media/image43.jpeg"/><Relationship Id="rId22" Type="http://schemas.openxmlformats.org/officeDocument/2006/relationships/image" Target="../media/image44.jpeg"/><Relationship Id="rId23" Type="http://schemas.openxmlformats.org/officeDocument/2006/relationships/image" Target="../media/image45.jpeg"/><Relationship Id="rId24" Type="http://schemas.openxmlformats.org/officeDocument/2006/relationships/image" Target="../media/image46.jpeg"/><Relationship Id="rId25" Type="http://schemas.openxmlformats.org/officeDocument/2006/relationships/image" Target="../media/image47.jpeg"/><Relationship Id="rId26" Type="http://schemas.openxmlformats.org/officeDocument/2006/relationships/image" Target="../media/image4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hyperlink" Target="http://artru.info/il/img.php?img=19454" TargetMode="External"/><Relationship Id="rId11" Type="http://schemas.openxmlformats.org/officeDocument/2006/relationships/image" Target="../media/image56.jpeg"/><Relationship Id="rId12" Type="http://schemas.openxmlformats.org/officeDocument/2006/relationships/image" Target="../media/image57.jpeg"/><Relationship Id="rId13" Type="http://schemas.openxmlformats.org/officeDocument/2006/relationships/image" Target="../media/image58.jpeg"/><Relationship Id="rId14" Type="http://schemas.openxmlformats.org/officeDocument/2006/relationships/image" Target="../media/image59.jpeg"/><Relationship Id="rId15" Type="http://schemas.openxmlformats.org/officeDocument/2006/relationships/image" Target="../media/image6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jpeg"/><Relationship Id="rId14" Type="http://schemas.openxmlformats.org/officeDocument/2006/relationships/image" Target="../media/image69.jpeg"/><Relationship Id="rId15" Type="http://schemas.openxmlformats.org/officeDocument/2006/relationships/image" Target="../media/image70.jpeg"/><Relationship Id="rId16" Type="http://schemas.openxmlformats.org/officeDocument/2006/relationships/image" Target="../media/image11.png"/><Relationship Id="rId17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2"/>
          <p:cNvSpPr txBox="1"/>
          <p:nvPr>
            <p:ph type="title"/>
          </p:nvPr>
        </p:nvSpPr>
        <p:spPr>
          <a:xfrm>
            <a:off x="214298" y="1597496"/>
            <a:ext cx="8715404" cy="1785952"/>
          </a:xfrm>
          <a:prstGeom prst="rect">
            <a:avLst/>
          </a:prstGeom>
          <a:effectLst>
            <a:outerShdw sx="100000" sy="100000" kx="0" ky="0" algn="b" rotWithShape="0" blurRad="63500" dist="33020" dir="3180000">
              <a:srgbClr val="000000">
                <a:alpha val="30000"/>
              </a:srgbClr>
            </a:outerShdw>
          </a:effectLst>
        </p:spPr>
        <p:txBody>
          <a:bodyPr/>
          <a:lstStyle>
            <a:lvl1pPr defTabSz="493776">
              <a:defRPr b="1" sz="3024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pPr/>
            <a:r>
              <a:t>Идеология, история и политическая идентичность: перспективы развития Тихоокеанской России под социо-гуманитарным углом зрения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35000">
              <a:srgbClr val="FFFFFF"/>
            </a:gs>
            <a:gs pos="100000">
              <a:srgbClr val="ED7D3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Заголовок 1"/>
          <p:cNvSpPr txBox="1"/>
          <p:nvPr>
            <p:ph type="title" idx="4294967295"/>
          </p:nvPr>
        </p:nvSpPr>
        <p:spPr>
          <a:xfrm>
            <a:off x="1035374" y="248181"/>
            <a:ext cx="7505701" cy="678657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21791">
              <a:lnSpc>
                <a:spcPct val="90000"/>
              </a:lnSpc>
              <a:defRPr b="1" sz="299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Средства борьбы с внешними угрозами</a:t>
            </a:r>
          </a:p>
        </p:txBody>
      </p:sp>
      <p:sp>
        <p:nvSpPr>
          <p:cNvPr id="142" name="Объект 2"/>
          <p:cNvSpPr txBox="1"/>
          <p:nvPr>
            <p:ph type="body" idx="4294967295"/>
          </p:nvPr>
        </p:nvSpPr>
        <p:spPr>
          <a:xfrm>
            <a:off x="0" y="1368028"/>
            <a:ext cx="5057775" cy="5296170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139446" indent="-139446" defTabSz="557784">
              <a:lnSpc>
                <a:spcPct val="90000"/>
              </a:lnSpc>
              <a:spcBef>
                <a:spcPts val="600"/>
              </a:spcBef>
              <a:defRPr sz="244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Военное и оборонительное строительство (укрепление границы, строительство вооруженных сил, развитие военной промышленности), </a:t>
            </a:r>
          </a:p>
          <a:p>
            <a:pPr marL="139446" indent="-139446" defTabSz="557784">
              <a:lnSpc>
                <a:spcPct val="90000"/>
              </a:lnSpc>
              <a:spcBef>
                <a:spcPts val="600"/>
              </a:spcBef>
              <a:defRPr sz="244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Создание транспортной инфраструктуры оборонительного значения </a:t>
            </a:r>
          </a:p>
          <a:p>
            <a:pPr marL="139446" indent="-139446" defTabSz="557784">
              <a:lnSpc>
                <a:spcPct val="90000"/>
              </a:lnSpc>
              <a:spcBef>
                <a:spcPts val="600"/>
              </a:spcBef>
              <a:defRPr sz="244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Заселение региона славянским этносом  </a:t>
            </a:r>
          </a:p>
        </p:txBody>
      </p:sp>
      <p:pic>
        <p:nvPicPr>
          <p:cNvPr id="143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5956" y="2280978"/>
            <a:ext cx="3110806" cy="2519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3711" y="850877"/>
            <a:ext cx="2661411" cy="197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rcRect l="5267" t="0" r="0" b="0"/>
          <a:stretch>
            <a:fillRect/>
          </a:stretch>
        </p:blipFill>
        <p:spPr>
          <a:xfrm>
            <a:off x="5151422" y="4527963"/>
            <a:ext cx="3449359" cy="2205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2F0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52" y="1273999"/>
            <a:ext cx="3214342" cy="220503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Заголовок 1"/>
          <p:cNvSpPr txBox="1"/>
          <p:nvPr>
            <p:ph type="title" idx="4294967295"/>
          </p:nvPr>
        </p:nvSpPr>
        <p:spPr>
          <a:xfrm>
            <a:off x="1252537" y="426114"/>
            <a:ext cx="6638926" cy="602457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749808">
              <a:lnSpc>
                <a:spcPct val="90000"/>
              </a:lnSpc>
              <a:defRPr b="1" i="1" sz="3116"/>
            </a:lvl1pPr>
          </a:lstStyle>
          <a:p>
            <a:pPr/>
            <a:r>
              <a:t>Проблема связанности территории</a:t>
            </a:r>
          </a:p>
        </p:txBody>
      </p:sp>
      <p:pic>
        <p:nvPicPr>
          <p:cNvPr id="149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4338" y="3249884"/>
            <a:ext cx="3589324" cy="269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3067" y="3914774"/>
            <a:ext cx="3307558" cy="220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Рисунок 7" descr="Рисунок 7"/>
          <p:cNvPicPr>
            <a:picLocks noChangeAspect="1"/>
          </p:cNvPicPr>
          <p:nvPr/>
        </p:nvPicPr>
        <p:blipFill>
          <a:blip r:embed="rId5">
            <a:extLst/>
          </a:blip>
          <a:srcRect l="0" t="0" r="0" b="13465"/>
          <a:stretch>
            <a:fillRect/>
          </a:stretch>
        </p:blipFill>
        <p:spPr>
          <a:xfrm>
            <a:off x="5612848" y="1358843"/>
            <a:ext cx="3307749" cy="1717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3">
                <a:hueOff val="263624"/>
                <a:satOff val="55948"/>
                <a:lumOff val="27907"/>
              </a:schemeClr>
            </a:gs>
            <a:gs pos="35000">
              <a:srgbClr val="E4FDBF"/>
            </a:gs>
            <a:gs pos="100000">
              <a:schemeClr val="accent3">
                <a:hueOff val="321486"/>
                <a:satOff val="58119"/>
                <a:lumOff val="40966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Заголовок 1"/>
          <p:cNvSpPr txBox="1"/>
          <p:nvPr>
            <p:ph type="title"/>
          </p:nvPr>
        </p:nvSpPr>
        <p:spPr>
          <a:xfrm>
            <a:off x="186038" y="148921"/>
            <a:ext cx="8420100" cy="1492003"/>
          </a:xfrm>
          <a:prstGeom prst="rect">
            <a:avLst/>
          </a:prstGeom>
        </p:spPr>
        <p:txBody>
          <a:bodyPr/>
          <a:lstStyle/>
          <a:p>
            <a:pPr algn="ctr" defTabSz="438911">
              <a:defRPr b="1" spc="144" sz="1919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216" sz="2880"/>
              <a:t>Стереотипы восприятия Тихоокеанской России в экономической парадигме </a:t>
            </a:r>
            <a:endParaRPr spc="216" sz="2880"/>
          </a:p>
          <a:p>
            <a:pPr algn="ctr" defTabSz="438911">
              <a:defRPr b="1" spc="144" sz="1919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158" sz="2112"/>
              <a:t>(</a:t>
            </a:r>
            <a:r>
              <a:rPr spc="165" sz="2208"/>
              <a:t>с точки зрения политических и деловых элит современной России)</a:t>
            </a:r>
          </a:p>
        </p:txBody>
      </p:sp>
      <p:sp>
        <p:nvSpPr>
          <p:cNvPr id="154" name="Объект 2"/>
          <p:cNvSpPr txBox="1"/>
          <p:nvPr>
            <p:ph type="body" idx="1"/>
          </p:nvPr>
        </p:nvSpPr>
        <p:spPr>
          <a:xfrm>
            <a:off x="285720" y="1816099"/>
            <a:ext cx="8486775" cy="4980784"/>
          </a:xfrm>
          <a:prstGeom prst="rect">
            <a:avLst/>
          </a:prstGeom>
        </p:spPr>
        <p:txBody>
          <a:bodyPr/>
          <a:lstStyle/>
          <a:p>
            <a:pPr marL="134873" indent="-134873" defTabSz="539495">
              <a:spcBef>
                <a:spcPts val="500"/>
              </a:spcBef>
              <a:buFontTx/>
              <a:buChar char="➢"/>
              <a:defRPr b="1" sz="2596">
                <a:solidFill>
                  <a:srgbClr val="002060"/>
                </a:solidFill>
              </a:defRPr>
            </a:pPr>
            <a:r>
              <a:t>  «Мост», «коридор» в концепциях «поворота на Восток» и «большой Евразии»</a:t>
            </a:r>
          </a:p>
          <a:p>
            <a:pPr marL="134873" indent="-134873" defTabSz="539495">
              <a:spcBef>
                <a:spcPts val="500"/>
              </a:spcBef>
              <a:buFontTx/>
              <a:buChar char="➢"/>
              <a:defRPr b="1" sz="2596">
                <a:solidFill>
                  <a:srgbClr val="002060"/>
                </a:solidFill>
              </a:defRPr>
            </a:pPr>
            <a:r>
              <a:t> «Кормушка» для госкорпораций и крупного частного бизнеса</a:t>
            </a:r>
          </a:p>
          <a:p>
            <a:pPr marL="134873" indent="-134873" defTabSz="539495">
              <a:spcBef>
                <a:spcPts val="500"/>
              </a:spcBef>
              <a:buFontTx/>
              <a:buChar char="➢"/>
              <a:defRPr b="1" sz="2596">
                <a:solidFill>
                  <a:srgbClr val="002060"/>
                </a:solidFill>
              </a:defRPr>
            </a:pPr>
            <a:r>
              <a:t> Перманентная головная боль </a:t>
            </a:r>
            <a:r>
              <a:rPr b="0" sz="1887"/>
              <a:t>(экономическая и социальная слабость региона, потенциальный сепаратизм)</a:t>
            </a:r>
            <a:endParaRPr sz="1887"/>
          </a:p>
          <a:p>
            <a:pPr marL="134873" indent="-134873" defTabSz="539495">
              <a:spcBef>
                <a:spcPts val="500"/>
              </a:spcBef>
              <a:buFontTx/>
              <a:buChar char="➢"/>
              <a:defRPr sz="2596">
                <a:solidFill>
                  <a:srgbClr val="002060"/>
                </a:solidFill>
              </a:defRPr>
            </a:pPr>
            <a:r>
              <a:t>  </a:t>
            </a:r>
            <a:r>
              <a:rPr b="1"/>
              <a:t>Источник потенциальных угроз извне </a:t>
            </a:r>
            <a:r>
              <a:rPr sz="1651"/>
              <a:t>(Китай, Япония)</a:t>
            </a:r>
          </a:p>
          <a:p>
            <a:pPr marL="134873" indent="-134873" defTabSz="539495">
              <a:spcBef>
                <a:spcPts val="500"/>
              </a:spcBef>
              <a:buFontTx/>
              <a:buChar char="➢"/>
              <a:defRPr sz="2596">
                <a:solidFill>
                  <a:srgbClr val="002060"/>
                </a:solidFill>
              </a:defRPr>
            </a:pPr>
            <a:r>
              <a:t> </a:t>
            </a:r>
            <a:r>
              <a:rPr b="1"/>
              <a:t>Тяжелое бремя </a:t>
            </a:r>
            <a:r>
              <a:rPr sz="1887"/>
              <a:t>(финансовая нагрузка, трудности с управлением, начиная с расстояний и часовых поясов и кончая разницей экономических интересов Москвы и региона)</a:t>
            </a:r>
          </a:p>
          <a:p>
            <a:pPr marL="134873" indent="-134873" defTabSz="539495">
              <a:spcBef>
                <a:spcPts val="500"/>
              </a:spcBef>
              <a:buFontTx/>
              <a:buChar char="➢"/>
              <a:defRPr sz="2596">
                <a:solidFill>
                  <a:srgbClr val="002060"/>
                </a:solidFill>
              </a:defRPr>
            </a:pPr>
            <a:r>
              <a:t> </a:t>
            </a:r>
            <a:r>
              <a:t>Дальневосточник – это, прежде всего, </a:t>
            </a:r>
            <a:r>
              <a:rPr b="1"/>
              <a:t>«трудовой ресурс», </a:t>
            </a:r>
            <a:r>
              <a:t>который при этом постоянно недоволен и чего-то требует.</a:t>
            </a:r>
            <a:r>
              <a:t> </a:t>
            </a:r>
            <a:r>
              <a:rPr sz="2006"/>
              <a:t>Комфортные условия и социальные программы – это лишь средство, чтобы закрепить на территории этот ресурс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lumOff val="11813"/>
              </a:schemeClr>
            </a:gs>
            <a:gs pos="100000">
              <a:schemeClr val="accent3">
                <a:hueOff val="321486"/>
                <a:satOff val="58119"/>
                <a:lumOff val="40966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Вывод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Вывод</a:t>
            </a:r>
          </a:p>
        </p:txBody>
      </p:sp>
      <p:sp>
        <p:nvSpPr>
          <p:cNvPr id="157" name="Федеральному центру не нужен единый, экономически сильный и самодостаточный регион…"/>
          <p:cNvSpPr txBox="1"/>
          <p:nvPr>
            <p:ph type="body" idx="1"/>
          </p:nvPr>
        </p:nvSpPr>
        <p:spPr>
          <a:xfrm>
            <a:off x="457200" y="1389585"/>
            <a:ext cx="8229600" cy="4525964"/>
          </a:xfrm>
          <a:prstGeom prst="rect">
            <a:avLst/>
          </a:prstGeom>
        </p:spPr>
        <p:txBody>
          <a:bodyPr/>
          <a:lstStyle/>
          <a:p>
            <a:pPr marL="243458" indent="-243458" defTabSz="649223">
              <a:spcBef>
                <a:spcPts val="400"/>
              </a:spcBef>
              <a:defRPr b="1" sz="284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Федеральному центру не нужен единый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t> экономически сильный и самодостаточный регион</a:t>
            </a:r>
          </a:p>
          <a:p>
            <a:pPr marL="243458" indent="-243458" defTabSz="649223">
              <a:spcBef>
                <a:spcPts val="400"/>
              </a:spcBef>
              <a:defRPr b="1" sz="284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Москва не намерена способствовать формированию политической идентичности Тихоокеанской России </a:t>
            </a:r>
          </a:p>
          <a:p>
            <a:pPr marL="243458" indent="-243458" defTabSz="649223">
              <a:spcBef>
                <a:spcPts val="400"/>
              </a:spcBef>
              <a:defRPr b="1" sz="284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А поэтому программы развития Дальнего Востока (в т.ч. до 2035 г.) не предполагают строительства единой, экономически и политически связанной территории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3">
                <a:hueOff val="263624"/>
                <a:satOff val="55948"/>
                <a:lumOff val="27907"/>
              </a:schemeClr>
            </a:gs>
            <a:gs pos="35000">
              <a:srgbClr val="E4FDBF"/>
            </a:gs>
            <a:gs pos="100000">
              <a:schemeClr val="accent3">
                <a:hueOff val="321486"/>
                <a:satOff val="58119"/>
                <a:lumOff val="40966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Дальневосточный угол зрен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pPr/>
            <a:r>
              <a:t>Дальневосточный угол зрения</a:t>
            </a:r>
          </a:p>
        </p:txBody>
      </p:sp>
      <p:sp>
        <p:nvSpPr>
          <p:cNvPr id="160" name="Регион нуждается в самоопределении…"/>
          <p:cNvSpPr txBox="1"/>
          <p:nvPr>
            <p:ph type="body" idx="1"/>
          </p:nvPr>
        </p:nvSpPr>
        <p:spPr>
          <a:xfrm>
            <a:off x="457200" y="1589115"/>
            <a:ext cx="8229600" cy="4525963"/>
          </a:xfrm>
          <a:prstGeom prst="rect">
            <a:avLst/>
          </a:prstGeom>
        </p:spPr>
        <p:txBody>
          <a:bodyPr/>
          <a:lstStyle/>
          <a:p>
            <a:pPr marL="332613" indent="-332613" defTabSz="886968">
              <a:spcBef>
                <a:spcPts val="600"/>
              </a:spcBef>
              <a:defRPr b="1" sz="3104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Регион нуждается в самоопределении</a:t>
            </a:r>
          </a:p>
          <a:p>
            <a:pPr marL="332613" indent="-332613" defTabSz="886968">
              <a:spcBef>
                <a:spcPts val="600"/>
              </a:spcBef>
              <a:defRPr sz="3104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b="1"/>
              <a:t>Укрепление и развитие политической идентичности ТР - необходимое условие для её эффективного социально-экономического, политического и культурного развития как </a:t>
            </a:r>
            <a:r>
              <a:rPr b="1">
                <a:solidFill>
                  <a:schemeClr val="accent5">
                    <a:satOff val="-6843"/>
                    <a:lumOff val="-10705"/>
                  </a:schemeClr>
                </a:solidFill>
              </a:rPr>
              <a:t>территории российского государства</a:t>
            </a:r>
            <a:r>
              <a:rPr b="1"/>
              <a:t> и как </a:t>
            </a:r>
            <a:r>
              <a:rPr b="1">
                <a:solidFill>
                  <a:schemeClr val="accent5">
                    <a:satOff val="-6843"/>
                    <a:lumOff val="-10705"/>
                  </a:schemeClr>
                </a:solidFill>
              </a:rPr>
              <a:t>составной части единого пространства Тихоокеанской Азии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>
                <a:hueOff val="249502"/>
                <a:satOff val="48101"/>
                <a:lumOff val="28891"/>
              </a:schemeClr>
            </a:gs>
            <a:gs pos="35000">
              <a:srgbClr val="BFEDFF"/>
            </a:gs>
            <a:gs pos="100000">
              <a:schemeClr val="accent5">
                <a:hueOff val="308963"/>
                <a:satOff val="48101"/>
                <a:lumOff val="41680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Компоненты политической идентичности регион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6384">
              <a:defRPr sz="3784"/>
            </a:lvl1pPr>
          </a:lstStyle>
          <a:p>
            <a:pPr/>
            <a:r>
              <a:t>Компоненты политической идентичности региона</a:t>
            </a:r>
          </a:p>
        </p:txBody>
      </p:sp>
      <p:sp>
        <p:nvSpPr>
          <p:cNvPr id="163" name="Нажмите дважды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907" y="1453968"/>
            <a:ext cx="7027655" cy="5530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>
                <a:hueOff val="249502"/>
                <a:satOff val="48101"/>
                <a:lumOff val="28891"/>
              </a:schemeClr>
            </a:gs>
            <a:gs pos="35000">
              <a:srgbClr val="BFEDFF"/>
            </a:gs>
            <a:gs pos="100000">
              <a:schemeClr val="accent5">
                <a:hueOff val="308963"/>
                <a:satOff val="48101"/>
                <a:lumOff val="41680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«Особость» Тихоокеанской России - основа самоидентификации"/>
          <p:cNvSpPr txBox="1"/>
          <p:nvPr>
            <p:ph type="title"/>
          </p:nvPr>
        </p:nvSpPr>
        <p:spPr>
          <a:xfrm>
            <a:off x="457200" y="265631"/>
            <a:ext cx="8229600" cy="1182102"/>
          </a:xfrm>
          <a:prstGeom prst="rect">
            <a:avLst/>
          </a:prstGeom>
        </p:spPr>
        <p:txBody>
          <a:bodyPr/>
          <a:lstStyle>
            <a:lvl1pPr defTabSz="429768">
              <a:defRPr b="1" sz="3807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«Особость» Тихоокеанской России - основа самоидентификации</a:t>
            </a:r>
          </a:p>
        </p:txBody>
      </p:sp>
      <p:sp>
        <p:nvSpPr>
          <p:cNvPr id="167" name="- ДВОЙНАЯ ПЕРИФЕРИЙНОСТЬ (для Европы и Азии);…"/>
          <p:cNvSpPr txBox="1"/>
          <p:nvPr/>
        </p:nvSpPr>
        <p:spPr>
          <a:xfrm>
            <a:off x="94835" y="2022867"/>
            <a:ext cx="9151587" cy="3886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49580">
              <a:lnSpc>
                <a:spcPct val="115000"/>
              </a:lnSpc>
              <a:spcBef>
                <a:spcPts val="1000"/>
              </a:spcBef>
              <a:defRPr sz="3200">
                <a:latin typeface="+mn-lt"/>
                <a:ea typeface="+mn-ea"/>
                <a:cs typeface="+mn-cs"/>
                <a:sym typeface="Calibri"/>
              </a:defRPr>
            </a:pPr>
            <a:r>
              <a:t>- </a:t>
            </a:r>
            <a:r>
              <a:rPr b="1" sz="2900">
                <a:solidFill>
                  <a:schemeClr val="accent1">
                    <a:satOff val="-4409"/>
                    <a:lumOff val="-10509"/>
                  </a:schemeClr>
                </a:solidFill>
              </a:rPr>
              <a:t>ДВОЙНАЯ ПЕРИФЕРИЙНОСТЬ </a:t>
            </a:r>
            <a:r>
              <a:rPr sz="2900">
                <a:solidFill>
                  <a:schemeClr val="accent1">
                    <a:satOff val="-4409"/>
                    <a:lumOff val="-10509"/>
                  </a:schemeClr>
                </a:solidFill>
              </a:rPr>
              <a:t>(для Европы и Азии)</a:t>
            </a:r>
            <a:r>
              <a:rPr b="1" sz="2900">
                <a:solidFill>
                  <a:schemeClr val="accent1">
                    <a:satOff val="-4409"/>
                    <a:lumOff val="-10509"/>
                  </a:schemeClr>
                </a:solidFill>
              </a:rPr>
              <a:t>;</a:t>
            </a:r>
            <a:endParaRPr b="1" sz="290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defTabSz="449580">
              <a:lnSpc>
                <a:spcPct val="115000"/>
              </a:lnSpc>
              <a:spcBef>
                <a:spcPts val="1000"/>
              </a:spcBef>
              <a:defRPr b="1" sz="2900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ПОГРАНИЧНЫЙ СТАТУС </a:t>
            </a:r>
            <a:r>
              <a:rPr b="0"/>
              <a:t>(форпост России на Востоке)</a:t>
            </a:r>
            <a:r>
              <a:t>; </a:t>
            </a:r>
          </a:p>
          <a:p>
            <a:pPr defTabSz="449580">
              <a:lnSpc>
                <a:spcPct val="115000"/>
              </a:lnSpc>
              <a:spcBef>
                <a:spcPts val="1000"/>
              </a:spcBef>
              <a:defRPr b="1" sz="2900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ДЕМОГРАФИЧЕСКАЯ НЕУСТОЙЧИВОСТЬ </a:t>
            </a:r>
            <a:r>
              <a:rPr b="0"/>
              <a:t>(преобладание мигрантов в составе населения)</a:t>
            </a:r>
            <a:r>
              <a:t>; </a:t>
            </a:r>
          </a:p>
          <a:p>
            <a:pPr defTabSz="449580">
              <a:lnSpc>
                <a:spcPct val="115000"/>
              </a:lnSpc>
              <a:spcBef>
                <a:spcPts val="1000"/>
              </a:spcBef>
              <a:defRPr b="1" sz="2900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КУЛЬТУРНАЯ ДИВЕРСИФИКАЦИЯ </a:t>
            </a:r>
            <a:r>
              <a:rPr b="0"/>
              <a:t>(смешение европейских и азиатских культурных традиций, активная межкультурная коммуникация)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Общие специфические черты дальневосточного социума"/>
          <p:cNvSpPr txBox="1"/>
          <p:nvPr>
            <p:ph type="title"/>
          </p:nvPr>
        </p:nvSpPr>
        <p:spPr>
          <a:xfrm>
            <a:off x="457200" y="274638"/>
            <a:ext cx="8229600" cy="602350"/>
          </a:xfrm>
          <a:prstGeom prst="rect">
            <a:avLst/>
          </a:prstGeom>
        </p:spPr>
        <p:txBody>
          <a:bodyPr/>
          <a:lstStyle>
            <a:lvl1pPr algn="l" defTabSz="395630">
              <a:lnSpc>
                <a:spcPct val="115000"/>
              </a:lnSpc>
              <a:spcBef>
                <a:spcPts val="800"/>
              </a:spcBef>
              <a:defRPr b="1" sz="2552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pPr/>
            <a:r>
              <a:t>Общие специфические черты дальневосточного социума</a:t>
            </a:r>
          </a:p>
        </p:txBody>
      </p:sp>
      <p:sp>
        <p:nvSpPr>
          <p:cNvPr id="170" name="Обусловлены:…"/>
          <p:cNvSpPr txBox="1"/>
          <p:nvPr>
            <p:ph type="body" idx="1"/>
          </p:nvPr>
        </p:nvSpPr>
        <p:spPr>
          <a:xfrm>
            <a:off x="246585" y="1285101"/>
            <a:ext cx="8229601" cy="5306630"/>
          </a:xfrm>
          <a:prstGeom prst="rect">
            <a:avLst/>
          </a:prstGeom>
        </p:spPr>
        <p:txBody>
          <a:bodyPr/>
          <a:lstStyle/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Обусловлены: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особенностями его формирования, культурно-национальной и религиозной структуры и экономической деятельности, 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наличием </a:t>
            </a:r>
            <a:r>
              <a:rPr b="1"/>
              <a:t>цивилизационно иного международного окружения</a:t>
            </a:r>
            <a:r>
              <a:t>. 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Его политическую идентичность формируют: 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осознание принадлежности к Российскому государству; 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неразвитость политической жизни в регионе;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географическая и, в определенной степени, политическая </a:t>
            </a:r>
            <a:r>
              <a:rPr b="1"/>
              <a:t>дистанцированность от Москвы;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rPr b="1"/>
              <a:t>территориальная и экономическая разобщенность;</a:t>
            </a:r>
            <a:r>
              <a:t> </a:t>
            </a:r>
          </a:p>
          <a:p>
            <a:pPr marL="0" indent="206806" algn="just" defTabSz="206806">
              <a:lnSpc>
                <a:spcPct val="115000"/>
              </a:lnSpc>
              <a:spcBef>
                <a:spcPts val="200"/>
              </a:spcBef>
              <a:buSzTx/>
              <a:buFontTx/>
              <a:buNone/>
              <a:defRPr sz="2024"/>
            </a:pPr>
            <a:r>
              <a:t>соседство с демократическими (США, Япония, Южная Корея), полу-авторитарными (Китай) и тоталитарными (Северная Корея) государствами Востока, само наличие которых и обстановка в них служат </a:t>
            </a:r>
            <a:r>
              <a:rPr b="1"/>
              <a:t>трафаретом для политической самоидентификации</a:t>
            </a:r>
            <a:r>
              <a:t> жителей региона.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Заголовок 1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Ценности и ценностные ориентации</a:t>
            </a:r>
          </a:p>
        </p:txBody>
      </p:sp>
      <p:sp>
        <p:nvSpPr>
          <p:cNvPr id="173" name="Содержимое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Основным инструментарием для выявления этой идентичности является система ценностей и ценностных ориентаций людей. Обычно под ценностями понимается всё, что важно и существенно для жизнедеятельности индивида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Главные ориентиры для самоидентификации жителями…"/>
          <p:cNvSpPr txBox="1"/>
          <p:nvPr>
            <p:ph type="title"/>
          </p:nvPr>
        </p:nvSpPr>
        <p:spPr>
          <a:xfrm>
            <a:off x="612710" y="253903"/>
            <a:ext cx="8229601" cy="1143002"/>
          </a:xfrm>
          <a:prstGeom prst="rect">
            <a:avLst/>
          </a:prstGeom>
        </p:spPr>
        <p:txBody>
          <a:bodyPr/>
          <a:lstStyle/>
          <a:p>
            <a:pPr defTabSz="400126">
              <a:lnSpc>
                <a:spcPct val="115000"/>
              </a:lnSpc>
              <a:spcBef>
                <a:spcPts val="800"/>
              </a:spcBef>
              <a:defRPr sz="2670">
                <a:solidFill>
                  <a:srgbClr val="1A1A1A"/>
                </a:solidFill>
              </a:defRPr>
            </a:pPr>
            <a:r>
              <a:t>Главные ориентиры для самоидентификации жителями </a:t>
            </a:r>
          </a:p>
          <a:p>
            <a:pPr defTabSz="400126">
              <a:lnSpc>
                <a:spcPct val="115000"/>
              </a:lnSpc>
              <a:spcBef>
                <a:spcPts val="800"/>
              </a:spcBef>
              <a:defRPr sz="2670">
                <a:solidFill>
                  <a:srgbClr val="1A1A1A"/>
                </a:solidFill>
              </a:defRPr>
            </a:pPr>
            <a:r>
              <a:t>«</a:t>
            </a:r>
            <a:r>
              <a:rPr b="1"/>
              <a:t>Дальнего Востока</a:t>
            </a:r>
            <a:r>
              <a:t>»</a:t>
            </a:r>
          </a:p>
        </p:txBody>
      </p:sp>
      <p:sp>
        <p:nvSpPr>
          <p:cNvPr id="176" name="1) Они - граждане России, часть российской политической и европейской культурной идентичности, которая противостоит азиатской идентичности на Востоке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87452" indent="0" defTabSz="368655">
              <a:lnSpc>
                <a:spcPct val="115000"/>
              </a:lnSpc>
              <a:spcBef>
                <a:spcPts val="800"/>
              </a:spcBef>
              <a:buSzTx/>
              <a:buFontTx/>
              <a:buNone/>
              <a:defRPr sz="1148"/>
            </a:pPr>
            <a:r>
              <a:rPr sz="2296"/>
              <a:t>1) Они - граждане России, часть российской политической и европейской культурной идентичности, которая противостоит азиатской идентичности на Востоке. </a:t>
            </a:r>
            <a:endParaRPr sz="2296"/>
          </a:p>
          <a:p>
            <a:pPr marL="187452" indent="0" defTabSz="368655">
              <a:lnSpc>
                <a:spcPct val="115000"/>
              </a:lnSpc>
              <a:spcBef>
                <a:spcPts val="800"/>
              </a:spcBef>
              <a:buSzTx/>
              <a:buFontTx/>
              <a:buNone/>
              <a:defRPr sz="1148"/>
            </a:pPr>
            <a:r>
              <a:rPr sz="2296"/>
              <a:t>2) Их регион - </a:t>
            </a:r>
            <a:r>
              <a:rPr b="1" sz="2296"/>
              <a:t>дальний</a:t>
            </a:r>
            <a:r>
              <a:rPr sz="2296"/>
              <a:t> от Москвы</a:t>
            </a:r>
            <a:endParaRPr sz="2296"/>
          </a:p>
          <a:p>
            <a:pPr marL="187452" indent="0" defTabSz="368655">
              <a:lnSpc>
                <a:spcPct val="115000"/>
              </a:lnSpc>
              <a:spcBef>
                <a:spcPts val="800"/>
              </a:spcBef>
              <a:buSzTx/>
              <a:buFontTx/>
              <a:buNone/>
              <a:defRPr sz="2296"/>
            </a:pPr>
            <a:r>
              <a:t>        Эти два главных обстоятельства - твердое убеждение в российской идентичности и одновременное </a:t>
            </a:r>
            <a:r>
              <a:rPr b="1"/>
              <a:t>противопоставление себя Западу (Москве)</a:t>
            </a:r>
            <a:r>
              <a:t> – априори определяют политическую идентичность региона, при этом, </a:t>
            </a:r>
            <a:r>
              <a:rPr b="1"/>
              <a:t>не обеспечивают ни его собственное единство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, ни платформу для реализации идей Центра в отношении его развития.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3">
                <a:hueOff val="263624"/>
                <a:satOff val="55948"/>
                <a:lumOff val="27907"/>
              </a:schemeClr>
            </a:gs>
            <a:gs pos="35000">
              <a:srgbClr val="E4FDBF"/>
            </a:gs>
            <a:gs pos="100000">
              <a:schemeClr val="accent3">
                <a:hueOff val="321486"/>
                <a:satOff val="58119"/>
                <a:lumOff val="40966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осы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Посыл</a:t>
            </a:r>
          </a:p>
        </p:txBody>
      </p:sp>
      <p:sp>
        <p:nvSpPr>
          <p:cNvPr id="115" name="Национальная программа развития ДВ до 2035 г. - пример экономического невежества??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Национальная программа развития ДВ до 2035 г. - пример экономического невежества??? </a:t>
            </a:r>
          </a:p>
          <a:p>
            <a:pPr/>
            <a:r>
              <a:t>Так ли это? Но ведь есть масса краевых и областных программ, разработанных учеными Тихоокеанской России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Таблица 1"/>
          <p:cNvGraphicFramePr/>
          <p:nvPr/>
        </p:nvGraphicFramePr>
        <p:xfrm>
          <a:off x="98969" y="1075722"/>
          <a:ext cx="9134479" cy="56239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38837"/>
                <a:gridCol w="2148581"/>
                <a:gridCol w="515477"/>
                <a:gridCol w="2356465"/>
                <a:gridCol w="515477"/>
                <a:gridCol w="1868527"/>
                <a:gridCol w="487937"/>
              </a:tblGrid>
              <a:tr h="230804">
                <a:tc rowSpan="2">
                  <a:txBody>
                    <a:bodyPr/>
                    <a:lstStyle/>
                    <a:p>
                      <a:pPr algn="just">
                        <a:defRPr b="1" sz="1400"/>
                      </a:pP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defRPr b="1" sz="1400"/>
                      </a:pPr>
                      <a:r>
                        <a:t>Угроза</a:t>
                      </a:r>
                      <a:r>
                        <a:t> № 1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defRPr b="1" sz="1400"/>
                      </a:pPr>
                      <a:r>
                        <a:t>Угроза</a:t>
                      </a:r>
                      <a:r>
                        <a:t> № 2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defRPr b="1" sz="1400"/>
                      </a:pPr>
                      <a:r>
                        <a:t>Угроза</a:t>
                      </a:r>
                      <a:r>
                        <a:t> № 3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/>
                </a:tc>
              </a:tr>
              <a:tr h="230804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>
                          <a:solidFill>
                            <a:schemeClr val="accent6">
                              <a:satOff val="-35873"/>
                              <a:lumOff val="-12431"/>
                            </a:schemeClr>
                          </a:solidFill>
                        </a:rPr>
                        <a:t>Характер угрозы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>
                          <a:solidFill>
                            <a:schemeClr val="accent6">
                              <a:satOff val="-35873"/>
                              <a:lumOff val="-12431"/>
                            </a:schemeClr>
                          </a:solidFill>
                        </a:rPr>
                        <a:t>% 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b="1" sz="1400">
                          <a:solidFill>
                            <a:schemeClr val="accent6">
                              <a:satOff val="-35873"/>
                              <a:lumOff val="-12431"/>
                            </a:schemeClr>
                          </a:solidFill>
                        </a:defRPr>
                      </a:pPr>
                      <a:r>
                        <a:t>Характер угрозы</a:t>
                      </a:r>
                      <a:r>
                        <a:t>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>
                          <a:solidFill>
                            <a:schemeClr val="accent6">
                              <a:satOff val="-35873"/>
                              <a:lumOff val="-12431"/>
                            </a:schemeClr>
                          </a:solidFill>
                        </a:rPr>
                        <a:t>% 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>
                          <a:solidFill>
                            <a:schemeClr val="accent6">
                              <a:satOff val="-35873"/>
                              <a:lumOff val="-12431"/>
                            </a:schemeClr>
                          </a:solidFill>
                        </a:rPr>
                        <a:t>Характер угрозы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/>
                        <a:t>% 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230804">
                <a:tc gridSpan="7"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400"/>
                        <a:t>2017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Владивосток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0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Конфликт на Корейском полуострове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42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3A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Пограничный/Краскино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1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Международный терроризм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55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Сахалин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8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Международный терроризм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45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365F91"/>
                          </a:solidFill>
                        </a:rPr>
                        <a:t>Международная миграция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32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Камчатка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5B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1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37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Конфликт на Корейском полуострове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Магадан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5B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47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39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Международный терроризм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35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203651">
                <a:tc gridSpan="7"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2019</a:t>
                      </a:r>
                    </a:p>
                  </a:txBody>
                  <a:tcPr marL="0" marR="0" marT="0" marB="0" anchor="t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Владивосток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52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3D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Территориальные притязания Японии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29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Дальнереченск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0000"/>
                          </a:solidFill>
                        </a:rPr>
                        <a:t>Распространение ядерного оружия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62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16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32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Хабаровск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51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3A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365F91"/>
                          </a:solidFill>
                        </a:rPr>
                        <a:t>Международная миграция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Биробиджан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D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55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39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365F91"/>
                          </a:solidFill>
                        </a:rPr>
                        <a:t>Международная миграция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Благовещенск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30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51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2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44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365F91"/>
                          </a:solidFill>
                        </a:rPr>
                        <a:t>Международная миграция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Чита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47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39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0000"/>
                          </a:solidFill>
                        </a:rPr>
                        <a:t>Распространение ядерного оружия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41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  <a:tr h="393725"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Улан-Удэ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Политика Москвы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42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>
                          <a:solidFill>
                            <a:srgbClr val="003A00"/>
                          </a:solidFill>
                        </a:rPr>
                        <a:t>Политика США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Территориальные притязания Японии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/>
                      </a:pPr>
                      <a:r>
                        <a:rPr b="1" sz="1200"/>
                        <a:t>34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sp>
        <p:nvSpPr>
          <p:cNvPr id="179" name="Rectangle 1"/>
          <p:cNvSpPr txBox="1"/>
          <p:nvPr/>
        </p:nvSpPr>
        <p:spPr>
          <a:xfrm>
            <a:off x="65392" y="115134"/>
            <a:ext cx="8970412" cy="88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>
              <a:tabLst>
                <a:tab pos="647700" algn="l"/>
              </a:tabLst>
              <a:defRPr b="1" sz="2800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Проявление самоидентификации: главные угрозы безопасности Тихоокеанской России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39879"/>
                <a:satOff val="52282"/>
                <a:lumOff val="29251"/>
              </a:schemeClr>
            </a:gs>
            <a:gs pos="35000">
              <a:srgbClr val="FFBFBE"/>
            </a:gs>
            <a:gs pos="100000">
              <a:schemeClr val="accent2">
                <a:hueOff val="-44018"/>
                <a:satOff val="52282"/>
                <a:lumOff val="42346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Пробле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Проблема</a:t>
            </a:r>
          </a:p>
        </p:txBody>
      </p:sp>
      <p:sp>
        <p:nvSpPr>
          <p:cNvPr id="182" name="Региональная и территориальная самоидентификация дальневосточников строится преимущественно на отрицани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49" indent="-171449" defTabSz="457200">
              <a:spcBef>
                <a:spcPts val="300"/>
              </a:spcBef>
              <a:defRPr b="1" sz="2600">
                <a:solidFill>
                  <a:schemeClr val="accent4">
                    <a:satOff val="-1335"/>
                    <a:lumOff val="-10274"/>
                  </a:schemeClr>
                </a:solidFill>
              </a:defRPr>
            </a:pPr>
            <a:r>
              <a:t>Региональная и территориальная самоидентификация дальневосточников строится преимущественно на отрицании</a:t>
            </a:r>
          </a:p>
          <a:p>
            <a:pPr marL="171449" indent="-171449" defTabSz="457200">
              <a:spcBef>
                <a:spcPts val="300"/>
              </a:spcBef>
              <a:defRPr b="1" sz="2600">
                <a:solidFill>
                  <a:schemeClr val="accent4">
                    <a:satOff val="-1335"/>
                    <a:lumOff val="-10274"/>
                  </a:schemeClr>
                </a:solidFill>
              </a:defRPr>
            </a:pPr>
            <a:r>
              <a:t>Где положительные факторы? Политическую идентичность дальневосточного социума следует  взращивать и пестовать в контексте его национальной, гражданской, этнической, цивилизационной и «локальной» (самоотождествление человека с «малой родиной», с местом проживания) идентичностей.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Средства и инструменты формирования политической идентичности ТР: роль интеллектуальных сообщест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8640">
              <a:defRPr b="1" sz="264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Средства и инструменты формирования политической идентичности ТР: роль интеллектуальных сообществ</a:t>
            </a:r>
          </a:p>
        </p:txBody>
      </p:sp>
      <p:sp>
        <p:nvSpPr>
          <p:cNvPr id="185" name="Развитие адекватного потребностям региона гуманитарного образования, увеличение региональной компоненты в историческом и гуманитарном образовани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504062" indent="-216027" defTabSz="576072">
              <a:spcBef>
                <a:spcPts val="400"/>
              </a:spcBef>
              <a:buChar char="•"/>
              <a:defRPr sz="2016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b="1"/>
              <a:t>Развитие адекватного потребностям региона гуманитарного образования, увеличение региональной компоненты в историческом и гуманитарном образовании</a:t>
            </a:r>
            <a:endParaRPr b="1"/>
          </a:p>
          <a:p>
            <a:pPr lvl="1" marL="504062" indent="-216027" defTabSz="576072">
              <a:spcBef>
                <a:spcPts val="400"/>
              </a:spcBef>
              <a:buChar char="•"/>
              <a:defRPr sz="2016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b="1"/>
              <a:t>Формирование и продвижение системы региональных ценностей</a:t>
            </a:r>
            <a:endParaRPr b="1"/>
          </a:p>
          <a:p>
            <a:pPr lvl="1" marL="504062" indent="-216027" defTabSz="576072">
              <a:spcBef>
                <a:spcPts val="400"/>
              </a:spcBef>
              <a:buChar char="•"/>
              <a:defRPr sz="2016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b="1"/>
              <a:t>Повышение внимания академической науки в целом к истории, культуре, общественной жизни, современному положению российских регионов, создание сети исследовательских структур на местах, ориентированных на изучение этих проблем, организация и координация исследований </a:t>
            </a:r>
            <a:endParaRPr b="1"/>
          </a:p>
          <a:p>
            <a:pPr lvl="1" marL="504062" indent="-216027" defTabSz="576072">
              <a:spcBef>
                <a:spcPts val="400"/>
              </a:spcBef>
              <a:buChar char="•"/>
              <a:defRPr sz="2016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b="1"/>
              <a:t>Поддержка краеведения, инициативных исследований и разработок в области региональной, областной, местной истории и культуры</a:t>
            </a:r>
            <a:endParaRPr b="1"/>
          </a:p>
          <a:p>
            <a:pPr lvl="1" marL="504062" indent="-216027" defTabSz="576072">
              <a:spcBef>
                <a:spcPts val="400"/>
              </a:spcBef>
              <a:buChar char="•"/>
              <a:defRPr sz="2016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b="1"/>
              <a:t>Имплементация результатов научных исследований в сознание властных, политических и деловых структур, населения региона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"/>
          <p:cNvSpPr txBox="1"/>
          <p:nvPr/>
        </p:nvSpPr>
        <p:spPr>
          <a:xfrm>
            <a:off x="45718" y="-1"/>
            <a:ext cx="9052564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206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/>
            <a:r>
              <a:t>История утверждения России на Тихоокеанских берегах </a:t>
            </a:r>
          </a:p>
        </p:txBody>
      </p:sp>
      <p:pic>
        <p:nvPicPr>
          <p:cNvPr id="1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404664"/>
            <a:ext cx="1080121" cy="1549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700808"/>
            <a:ext cx="1080121" cy="157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504" y="2924942"/>
            <a:ext cx="1166486" cy="166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Рисунок 5" descr="Рисунок 5"/>
          <p:cNvPicPr>
            <a:picLocks noChangeAspect="1"/>
          </p:cNvPicPr>
          <p:nvPr/>
        </p:nvPicPr>
        <p:blipFill>
          <a:blip r:embed="rId6">
            <a:extLst/>
          </a:blip>
          <a:srcRect l="15789" t="0" r="0" b="0"/>
          <a:stretch>
            <a:fillRect/>
          </a:stretch>
        </p:blipFill>
        <p:spPr>
          <a:xfrm>
            <a:off x="-2" y="4077072"/>
            <a:ext cx="1187627" cy="15841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504" y="5229199"/>
            <a:ext cx="1160095" cy="16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9632" y="4941168"/>
            <a:ext cx="1232506" cy="16561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194" name="Рисунок 8" descr="Рисунок 8"/>
          <p:cNvPicPr>
            <a:picLocks noChangeAspect="1"/>
          </p:cNvPicPr>
          <p:nvPr/>
        </p:nvPicPr>
        <p:blipFill>
          <a:blip r:embed="rId9">
            <a:extLst/>
          </a:blip>
          <a:srcRect l="0" t="0" r="0" b="11220"/>
          <a:stretch>
            <a:fillRect/>
          </a:stretch>
        </p:blipFill>
        <p:spPr>
          <a:xfrm>
            <a:off x="2411758" y="5157192"/>
            <a:ext cx="1204912" cy="17008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195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82855" y="2924942"/>
            <a:ext cx="2232255" cy="1440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Содержимое 4" descr="Содержимое 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59632" y="620687"/>
            <a:ext cx="2160242" cy="152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11"/>
          <p:cNvSpPr txBox="1"/>
          <p:nvPr/>
        </p:nvSpPr>
        <p:spPr>
          <a:xfrm>
            <a:off x="1089327" y="2132857"/>
            <a:ext cx="2860890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П.А. Столыпин разговаривает</a:t>
            </a:r>
          </a:p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со старостой деревни. 1910 г.</a:t>
            </a:r>
          </a:p>
        </p:txBody>
      </p:sp>
      <p:sp>
        <p:nvSpPr>
          <p:cNvPr id="198" name="TextBox 12"/>
          <p:cNvSpPr txBox="1"/>
          <p:nvPr/>
        </p:nvSpPr>
        <p:spPr>
          <a:xfrm>
            <a:off x="1305351" y="4365105"/>
            <a:ext cx="2428843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Революционные митинги</a:t>
            </a:r>
          </a:p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во Владивостоке</a:t>
            </a:r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35957" y="1014247"/>
            <a:ext cx="1368156" cy="213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18356" y="3502878"/>
            <a:ext cx="1944218" cy="137080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20"/>
          <p:cNvSpPr txBox="1"/>
          <p:nvPr/>
        </p:nvSpPr>
        <p:spPr>
          <a:xfrm>
            <a:off x="3681349" y="4893089"/>
            <a:ext cx="2068802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Корейские носильщики</a:t>
            </a:r>
          </a:p>
        </p:txBody>
      </p:sp>
      <p:pic>
        <p:nvPicPr>
          <p:cNvPr id="202" name="Рисунок 21" descr="Рисунок 2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67737" y="5193295"/>
            <a:ext cx="1194837" cy="162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70344" y="5447589"/>
            <a:ext cx="2464338" cy="129378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25"/>
          <p:cNvSpPr txBox="1"/>
          <p:nvPr/>
        </p:nvSpPr>
        <p:spPr>
          <a:xfrm>
            <a:off x="8074104" y="5877272"/>
            <a:ext cx="1132698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Дальстрой, Колыма </a:t>
            </a:r>
          </a:p>
        </p:txBody>
      </p:sp>
      <p:pic>
        <p:nvPicPr>
          <p:cNvPr id="205" name="Рисунок 26" descr="Рисунок 2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0048" y="654119"/>
            <a:ext cx="1484166" cy="213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2" descr="Picture 2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388298" y="1070617"/>
            <a:ext cx="2367404" cy="157163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30"/>
          <p:cNvSpPr txBox="1"/>
          <p:nvPr/>
        </p:nvSpPr>
        <p:spPr>
          <a:xfrm>
            <a:off x="3927605" y="2646409"/>
            <a:ext cx="2194530" cy="73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Встреча Форда и Брежнева. Владивосток.</a:t>
            </a:r>
          </a:p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23-24 ноября 1974 г.</a:t>
            </a:r>
          </a:p>
        </p:txBody>
      </p:sp>
      <p:pic>
        <p:nvPicPr>
          <p:cNvPr id="208" name="Picture 3" descr="Picture 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939548" y="3259871"/>
            <a:ext cx="2195738" cy="142514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32"/>
          <p:cNvSpPr txBox="1"/>
          <p:nvPr/>
        </p:nvSpPr>
        <p:spPr>
          <a:xfrm>
            <a:off x="6002101" y="4664489"/>
            <a:ext cx="2464338" cy="73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Аэростаты заграждения на бухтой Золотой Рог, Владивосток, 1943 г.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1"/>
          <p:cNvSpPr txBox="1"/>
          <p:nvPr/>
        </p:nvSpPr>
        <p:spPr>
          <a:xfrm>
            <a:off x="45718" y="0"/>
            <a:ext cx="9052564" cy="59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00206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Исследования древней и раннесредневековой истории Дальнего Востока</a:t>
            </a:r>
          </a:p>
          <a:p>
            <a:pPr algn="just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</a:p>
        </p:txBody>
      </p:sp>
      <p:pic>
        <p:nvPicPr>
          <p:cNvPr id="21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8679"/>
            <a:ext cx="1907704" cy="104332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5"/>
          <p:cNvSpPr txBox="1"/>
          <p:nvPr/>
        </p:nvSpPr>
        <p:spPr>
          <a:xfrm>
            <a:off x="45720" y="1556791"/>
            <a:ext cx="1744258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Культурное просо,</a:t>
            </a:r>
          </a:p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Новоселище-4</a:t>
            </a:r>
          </a:p>
        </p:txBody>
      </p:sp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060848"/>
            <a:ext cx="683569" cy="139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591" y="2204864"/>
            <a:ext cx="544218" cy="1032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518" y="3501008"/>
            <a:ext cx="1224139" cy="85412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9"/>
          <p:cNvSpPr txBox="1"/>
          <p:nvPr/>
        </p:nvSpPr>
        <p:spPr>
          <a:xfrm>
            <a:off x="45719" y="4509121"/>
            <a:ext cx="1744258" cy="142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Орудия, связанные с земледелием. </a:t>
            </a:r>
          </a:p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1- каменный лемех, </a:t>
            </a:r>
          </a:p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2,3 –мотыга </a:t>
            </a:r>
          </a:p>
          <a:p>
            <a: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и зернотерка с курантом</a:t>
            </a:r>
          </a:p>
        </p:txBody>
      </p:sp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5775" y="476672"/>
            <a:ext cx="1993159" cy="254944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11"/>
          <p:cNvSpPr txBox="1"/>
          <p:nvPr/>
        </p:nvSpPr>
        <p:spPr>
          <a:xfrm>
            <a:off x="2601495" y="2996951"/>
            <a:ext cx="2140811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Памятники с древнейшей керамикой на Дальнем Востоке России</a:t>
            </a:r>
          </a:p>
        </p:txBody>
      </p:sp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23929" y="1680224"/>
            <a:ext cx="1368154" cy="135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4" descr="Picture 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20072" y="404664"/>
            <a:ext cx="1106533" cy="1670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84168" y="2060848"/>
            <a:ext cx="1263850" cy="1728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10" descr="Picture 1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44207" y="476672"/>
            <a:ext cx="1152130" cy="683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7" descr="Picture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68344" y="404664"/>
            <a:ext cx="1008114" cy="798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4" descr="Picture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88224" y="1124744"/>
            <a:ext cx="670514" cy="92278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extBox 39"/>
          <p:cNvSpPr txBox="1"/>
          <p:nvPr/>
        </p:nvSpPr>
        <p:spPr>
          <a:xfrm>
            <a:off x="7282015" y="1196752"/>
            <a:ext cx="1816265" cy="1652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Глиняное пряслице, каменный наконечник стрелы, бронзовая подвеска. Поселение Ветродуй – опорный памятник эпохи палеометалла </a:t>
            </a:r>
          </a:p>
        </p:txBody>
      </p:sp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14">
            <a:extLst/>
          </a:blip>
          <a:srcRect l="1923" t="0" r="3846" b="4370"/>
          <a:stretch>
            <a:fillRect/>
          </a:stretch>
        </p:blipFill>
        <p:spPr>
          <a:xfrm>
            <a:off x="1763686" y="3717032"/>
            <a:ext cx="3528395" cy="244827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41"/>
          <p:cNvSpPr txBox="1"/>
          <p:nvPr/>
        </p:nvSpPr>
        <p:spPr>
          <a:xfrm>
            <a:off x="1305352" y="6093296"/>
            <a:ext cx="3941010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Кузнечная мастерская и найденные в ней изделия, Барабаш-3 (янковская культура)</a:t>
            </a:r>
          </a:p>
        </p:txBody>
      </p:sp>
      <p:pic>
        <p:nvPicPr>
          <p:cNvPr id="229" name="Рисунок 42" descr="Рисунок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292080" y="3722527"/>
            <a:ext cx="2304258" cy="3135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4" descr="Picture 4"/>
          <p:cNvPicPr>
            <a:picLocks noChangeAspect="1"/>
          </p:cNvPicPr>
          <p:nvPr/>
        </p:nvPicPr>
        <p:blipFill>
          <a:blip r:embed="rId16">
            <a:extLst/>
          </a:blip>
          <a:srcRect l="4001" t="0" r="5987" b="693"/>
          <a:stretch>
            <a:fillRect/>
          </a:stretch>
        </p:blipFill>
        <p:spPr>
          <a:xfrm>
            <a:off x="7596336" y="2924942"/>
            <a:ext cx="1343462" cy="200026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44"/>
          <p:cNvSpPr txBox="1"/>
          <p:nvPr/>
        </p:nvSpPr>
        <p:spPr>
          <a:xfrm>
            <a:off x="7642056" y="5085185"/>
            <a:ext cx="1456226" cy="142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Выявленные О.В.Дьяковой локально-хронологические группы мохэской керамики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2"/>
          <p:cNvSpPr txBox="1"/>
          <p:nvPr/>
        </p:nvSpPr>
        <p:spPr>
          <a:xfrm>
            <a:off x="1617323" y="642918"/>
            <a:ext cx="6123667" cy="556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</a:p>
          <a:p>
            <a:pPr algn="just"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      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68" y="0"/>
            <a:ext cx="975546" cy="147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9671" y="5389543"/>
            <a:ext cx="1015301" cy="1468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772816"/>
            <a:ext cx="1073204" cy="157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4365104"/>
            <a:ext cx="942374" cy="134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583" y="3501008"/>
            <a:ext cx="909476" cy="132233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18"/>
          <p:cNvSpPr txBox="1"/>
          <p:nvPr/>
        </p:nvSpPr>
        <p:spPr>
          <a:xfrm>
            <a:off x="1545885" y="-1"/>
            <a:ext cx="640942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206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/>
            <a:r>
              <a:t>Этнологические исследования </a:t>
            </a:r>
          </a:p>
        </p:txBody>
      </p:sp>
      <p:pic>
        <p:nvPicPr>
          <p:cNvPr id="240" name="Рисунок 19" descr="Рисунок 19"/>
          <p:cNvPicPr>
            <a:picLocks noChangeAspect="1"/>
          </p:cNvPicPr>
          <p:nvPr/>
        </p:nvPicPr>
        <p:blipFill>
          <a:blip r:embed="rId8">
            <a:extLst/>
          </a:blip>
          <a:srcRect l="51299" t="0" r="0" b="0"/>
          <a:stretch>
            <a:fillRect/>
          </a:stretch>
        </p:blipFill>
        <p:spPr>
          <a:xfrm>
            <a:off x="0" y="5373215"/>
            <a:ext cx="936105" cy="136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9591" y="4725144"/>
            <a:ext cx="1027942" cy="1418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92302" y="-22023"/>
            <a:ext cx="1092809" cy="151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13" descr="Picture 1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2924942"/>
            <a:ext cx="959350" cy="1326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3429000"/>
            <a:ext cx="876341" cy="1324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10" descr="Picture 1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0" y="0"/>
            <a:ext cx="939763" cy="1384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Рисунок 34"/>
          <p:cNvGrpSpPr/>
          <p:nvPr/>
        </p:nvGrpSpPr>
        <p:grpSpPr>
          <a:xfrm>
            <a:off x="899591" y="5489846"/>
            <a:ext cx="936106" cy="1368156"/>
            <a:chOff x="0" y="-1"/>
            <a:chExt cx="936105" cy="1368155"/>
          </a:xfrm>
        </p:grpSpPr>
        <p:sp>
          <p:nvSpPr>
            <p:cNvPr id="246" name="Прямоугольник"/>
            <p:cNvSpPr/>
            <p:nvPr/>
          </p:nvSpPr>
          <p:spPr>
            <a:xfrm>
              <a:off x="0" y="-1"/>
              <a:ext cx="936106" cy="13681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pic>
          <p:nvPicPr>
            <p:cNvPr id="247" name="image40.jpeg" descr="image40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9090"/>
            <a:stretch>
              <a:fillRect/>
            </a:stretch>
          </p:blipFill>
          <p:spPr>
            <a:xfrm>
              <a:off x="0" y="-2"/>
              <a:ext cx="936106" cy="1368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" name="Picture 8" descr="Picture 8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0" y="836712"/>
            <a:ext cx="991754" cy="1282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85375" y="2059916"/>
            <a:ext cx="2016226" cy="128465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37"/>
          <p:cNvSpPr txBox="1"/>
          <p:nvPr/>
        </p:nvSpPr>
        <p:spPr>
          <a:xfrm>
            <a:off x="2108679" y="3421712"/>
            <a:ext cx="179292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Удэгейские</a:t>
            </a:r>
            <a:r>
              <a:rPr b="0" i="0" sz="1800">
                <a:solidFill>
                  <a:srgbClr val="000000"/>
                </a:solidFill>
              </a:rPr>
              <a:t> </a:t>
            </a:r>
            <a:r>
              <a:t>охотники</a:t>
            </a:r>
          </a:p>
        </p:txBody>
      </p:sp>
      <p:pic>
        <p:nvPicPr>
          <p:cNvPr id="252" name="Рисунок 38" descr="Рисунок 38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823362" y="3800172"/>
            <a:ext cx="1100644" cy="154399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253" name="Рисунок 40" descr="Рисунок 40"/>
          <p:cNvPicPr>
            <a:picLocks noChangeAspect="1"/>
          </p:cNvPicPr>
          <p:nvPr/>
        </p:nvPicPr>
        <p:blipFill>
          <a:blip r:embed="rId18">
            <a:extLst/>
          </a:blip>
          <a:srcRect l="0" t="0" r="0" b="2381"/>
          <a:stretch>
            <a:fillRect/>
          </a:stretch>
        </p:blipFill>
        <p:spPr>
          <a:xfrm>
            <a:off x="6336760" y="2174667"/>
            <a:ext cx="1163399" cy="16619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  <p:pic>
        <p:nvPicPr>
          <p:cNvPr id="254" name="Picture 5" descr="Picture 5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787469" y="289824"/>
            <a:ext cx="1073204" cy="170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Рисунок 43" descr="Рисунок 43"/>
          <p:cNvPicPr>
            <a:picLocks noChangeAspect="1"/>
          </p:cNvPicPr>
          <p:nvPr/>
        </p:nvPicPr>
        <p:blipFill>
          <a:blip r:embed="rId20">
            <a:extLst/>
          </a:blip>
          <a:srcRect l="0" t="0" r="5172" b="0"/>
          <a:stretch>
            <a:fillRect/>
          </a:stretch>
        </p:blipFill>
        <p:spPr>
          <a:xfrm>
            <a:off x="5972717" y="642918"/>
            <a:ext cx="1027977" cy="14233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  <p:pic>
        <p:nvPicPr>
          <p:cNvPr id="256" name="Picture 6" descr="Picture 6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492630" y="704332"/>
            <a:ext cx="2158740" cy="136815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Box 44"/>
          <p:cNvSpPr txBox="1"/>
          <p:nvPr/>
        </p:nvSpPr>
        <p:spPr>
          <a:xfrm>
            <a:off x="3915376" y="2235208"/>
            <a:ext cx="2356835" cy="73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Казачья свадьба в п. Духовском Уссурийского казачьего войска, нач. XX в. </a:t>
            </a:r>
          </a:p>
        </p:txBody>
      </p:sp>
      <p:pic>
        <p:nvPicPr>
          <p:cNvPr id="258" name="Picture 7" descr="Picture 7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977668" y="4063319"/>
            <a:ext cx="2232251" cy="151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8" descr="Picture 8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402047" y="5653740"/>
            <a:ext cx="1850310" cy="1182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Рисунок 47" descr="Рисунок 47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7552614" y="2912001"/>
            <a:ext cx="1295251" cy="183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icture 5" descr="Picture 5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6965377" y="476672"/>
            <a:ext cx="959261" cy="1492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icture 9" descr="Picture 9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5987963" y="4812176"/>
            <a:ext cx="2016226" cy="1505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282" y="460044"/>
            <a:ext cx="1405390" cy="20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4581128"/>
            <a:ext cx="1571638" cy="2130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511" y="2348880"/>
            <a:ext cx="1512170" cy="2214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68144" y="2667516"/>
            <a:ext cx="1512170" cy="2154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Рисунок 6" descr="Рисунок 6"/>
          <p:cNvPicPr>
            <a:picLocks noChangeAspect="1"/>
          </p:cNvPicPr>
          <p:nvPr/>
        </p:nvPicPr>
        <p:blipFill>
          <a:blip r:embed="rId7">
            <a:extLst/>
          </a:blip>
          <a:srcRect l="9184" t="2917" r="3754" b="18701"/>
          <a:stretch>
            <a:fillRect/>
          </a:stretch>
        </p:blipFill>
        <p:spPr>
          <a:xfrm rot="5400000">
            <a:off x="7351433" y="505548"/>
            <a:ext cx="1809890" cy="132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rcRect l="0" t="0" r="6249" b="0"/>
          <a:stretch>
            <a:fillRect/>
          </a:stretch>
        </p:blipFill>
        <p:spPr>
          <a:xfrm>
            <a:off x="7452320" y="2132856"/>
            <a:ext cx="1440162" cy="214200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270" name="TextBox 9"/>
          <p:cNvSpPr txBox="1"/>
          <p:nvPr/>
        </p:nvSpPr>
        <p:spPr>
          <a:xfrm>
            <a:off x="1953423" y="0"/>
            <a:ext cx="5453179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00206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/>
            <a:r>
              <a:t>История культуры</a:t>
            </a:r>
          </a:p>
        </p:txBody>
      </p:sp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rcRect l="2999" t="0" r="0" b="8871"/>
          <a:stretch>
            <a:fillRect/>
          </a:stretch>
        </p:blipFill>
        <p:spPr>
          <a:xfrm>
            <a:off x="1835695" y="332655"/>
            <a:ext cx="1370223" cy="288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12" descr="Picture 12">
            <a:hlinkClick r:id="rId1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91680" y="4221088"/>
            <a:ext cx="3346566" cy="181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56176" y="404664"/>
            <a:ext cx="1512170" cy="223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3" descr="Picture 3"/>
          <p:cNvPicPr>
            <a:picLocks noChangeAspect="1"/>
          </p:cNvPicPr>
          <p:nvPr/>
        </p:nvPicPr>
        <p:blipFill>
          <a:blip r:embed="rId13">
            <a:extLst/>
          </a:blip>
          <a:srcRect l="0" t="0" r="0" b="5544"/>
          <a:stretch>
            <a:fillRect/>
          </a:stretch>
        </p:blipFill>
        <p:spPr>
          <a:xfrm>
            <a:off x="3635895" y="548679"/>
            <a:ext cx="2348089" cy="18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796136" y="4437112"/>
            <a:ext cx="2937664" cy="177524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Box 15"/>
          <p:cNvSpPr txBox="1"/>
          <p:nvPr/>
        </p:nvSpPr>
        <p:spPr>
          <a:xfrm>
            <a:off x="1809407" y="3212975"/>
            <a:ext cx="1924786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Афиша Собрания приказчиков (Пушкинский театр), Владивосток, 1910 г.</a:t>
            </a:r>
          </a:p>
        </p:txBody>
      </p:sp>
      <p:sp>
        <p:nvSpPr>
          <p:cNvPr id="277" name="TextBox 16"/>
          <p:cNvSpPr txBox="1"/>
          <p:nvPr/>
        </p:nvSpPr>
        <p:spPr>
          <a:xfrm>
            <a:off x="1881415" y="6021288"/>
            <a:ext cx="2932898" cy="73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Картина родоначальника </a:t>
            </a:r>
          </a:p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дальневосточной маринистики</a:t>
            </a:r>
          </a:p>
          <a:p>
            <a: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r>
              <a:t>Н.М. Штуккенберга (1913 – 1937)</a:t>
            </a:r>
          </a:p>
        </p:txBody>
      </p:sp>
      <p:pic>
        <p:nvPicPr>
          <p:cNvPr id="278" name="Picture 5" descr="Picture 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499990" y="3068958"/>
            <a:ext cx="1440162" cy="220854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extBox 18"/>
          <p:cNvSpPr txBox="1"/>
          <p:nvPr/>
        </p:nvSpPr>
        <p:spPr>
          <a:xfrm>
            <a:off x="3465591" y="2348881"/>
            <a:ext cx="2284826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Национальный удэгейский ансамбль «Кэсихэ»</a:t>
            </a:r>
          </a:p>
        </p:txBody>
      </p:sp>
      <p:sp>
        <p:nvSpPr>
          <p:cNvPr id="280" name="TextBox 19"/>
          <p:cNvSpPr txBox="1"/>
          <p:nvPr/>
        </p:nvSpPr>
        <p:spPr>
          <a:xfrm>
            <a:off x="5481816" y="6237312"/>
            <a:ext cx="3616466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Симфонический оркестр Тихоокеанского военного флота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Заголовок 1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/>
            <a:r>
              <a:t>Экономические исследования</a:t>
            </a:r>
          </a:p>
        </p:txBody>
      </p:sp>
      <p:pic>
        <p:nvPicPr>
          <p:cNvPr id="283" name="Содержимое 3" descr="Содержимое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71612"/>
            <a:ext cx="9144000" cy="5000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Box 2"/>
          <p:cNvSpPr txBox="1"/>
          <p:nvPr/>
        </p:nvSpPr>
        <p:spPr>
          <a:xfrm>
            <a:off x="45718" y="-1"/>
            <a:ext cx="9052564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/>
            <a:r>
              <a:t>Востоковедение и международные отношения</a:t>
            </a:r>
          </a:p>
        </p:txBody>
      </p:sp>
      <p:pic>
        <p:nvPicPr>
          <p:cNvPr id="28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2656"/>
            <a:ext cx="1256983" cy="187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7526" y="2642689"/>
            <a:ext cx="1539241" cy="216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143" y="2184672"/>
            <a:ext cx="1760188" cy="212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0649" y="4892348"/>
            <a:ext cx="1224138" cy="172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72496" y="1285945"/>
            <a:ext cx="1199008" cy="1685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rcRect l="0" t="2632" r="3234" b="10648"/>
          <a:stretch>
            <a:fillRect/>
          </a:stretch>
        </p:blipFill>
        <p:spPr>
          <a:xfrm>
            <a:off x="2535939" y="5024691"/>
            <a:ext cx="1171115" cy="168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92468" y="4596813"/>
            <a:ext cx="1539241" cy="213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3019" y="4293096"/>
            <a:ext cx="1322015" cy="171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732510" y="795177"/>
            <a:ext cx="1322015" cy="1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3" descr="Picture 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50826" y="2991895"/>
            <a:ext cx="1268822" cy="183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9" descr="Picture 9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31022" y="480268"/>
            <a:ext cx="2263678" cy="135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extBox 21"/>
          <p:cNvSpPr txBox="1"/>
          <p:nvPr/>
        </p:nvSpPr>
        <p:spPr>
          <a:xfrm>
            <a:off x="2156403" y="1916237"/>
            <a:ext cx="916674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1400">
                <a:solidFill>
                  <a:srgbClr val="7030A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КВЖД</a:t>
            </a:r>
          </a:p>
        </p:txBody>
      </p:sp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69683" y="590766"/>
            <a:ext cx="2288803" cy="171660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extBox 25"/>
          <p:cNvSpPr txBox="1"/>
          <p:nvPr/>
        </p:nvSpPr>
        <p:spPr>
          <a:xfrm>
            <a:off x="6129887" y="2492897"/>
            <a:ext cx="2968394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Международная конференция «Безопасность в АТР в XXI веке». ИИАЭ и Московский Центр Карнеги, 2012 г. </a:t>
            </a:r>
          </a:p>
        </p:txBody>
      </p:sp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00143" y="3645024"/>
            <a:ext cx="2635383" cy="1716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5" descr="Picture 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846509" y="4770102"/>
            <a:ext cx="1156152" cy="152694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extBox 28"/>
          <p:cNvSpPr txBox="1"/>
          <p:nvPr/>
        </p:nvSpPr>
        <p:spPr>
          <a:xfrm>
            <a:off x="6517861" y="5500242"/>
            <a:ext cx="2968394" cy="73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1400">
                <a:solidFill>
                  <a:srgbClr val="7030A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XXXV российско-японский симпозиум учёных ДВО РАН и района Кансай, 2019 г. </a:t>
            </a:r>
          </a:p>
        </p:txBody>
      </p:sp>
      <p:pic>
        <p:nvPicPr>
          <p:cNvPr id="303" name="Рисунок 29" descr="Рисунок 29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879111" y="3439819"/>
            <a:ext cx="1322015" cy="1762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C9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857249"/>
            <a:ext cx="6858000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Picture 2"/>
          <p:cNvGrpSpPr/>
          <p:nvPr/>
        </p:nvGrpSpPr>
        <p:grpSpPr>
          <a:xfrm>
            <a:off x="1143000" y="857250"/>
            <a:ext cx="6858000" cy="5143502"/>
            <a:chOff x="0" y="0"/>
            <a:chExt cx="6858000" cy="5143500"/>
          </a:xfrm>
        </p:grpSpPr>
        <p:sp>
          <p:nvSpPr>
            <p:cNvPr id="306" name="Прямоугольник"/>
            <p:cNvSpPr/>
            <p:nvPr/>
          </p:nvSpPr>
          <p:spPr>
            <a:xfrm>
              <a:off x="0" y="0"/>
              <a:ext cx="6858000" cy="5143501"/>
            </a:xfrm>
            <a:prstGeom prst="rect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pic>
          <p:nvPicPr>
            <p:cNvPr id="307" name="image73.jpeg" descr="image73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58000" cy="5143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 txBox="1"/>
          <p:nvPr>
            <p:ph type="title"/>
          </p:nvPr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Избранные прикладные разработки </a:t>
            </a:r>
          </a:p>
        </p:txBody>
      </p:sp>
      <p:graphicFrame>
        <p:nvGraphicFramePr>
          <p:cNvPr id="118" name="Содержимое 3"/>
          <p:cNvGraphicFramePr/>
          <p:nvPr/>
        </p:nvGraphicFramePr>
        <p:xfrm>
          <a:off x="142875" y="1071540"/>
          <a:ext cx="8858250" cy="578645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500299"/>
                <a:gridCol w="6357951"/>
              </a:tblGrid>
              <a:tr h="42116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Территория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Разработка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20624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ДФО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just">
                        <a:defRPr b="1" sz="1400"/>
                      </a:pPr>
                      <a:r>
                        <a:t>- Имплементация Стратегии пространственного развития РФ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Научный доклад по эффектам и новым мерам экономической политики для ДФО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Концепция миграционного управления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Экспертные заключения по проектам законов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Доклад по концепции развития  региона в долгосрочном периоде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Серия оперативных карт по развитию транспортной инфраструктуры</a:t>
                      </a:r>
                    </a:p>
                    <a:p>
                      <a:pPr algn="just">
                        <a:buSzPct val="100000"/>
                        <a:buChar char="-"/>
                        <a:defRPr b="1" sz="1400"/>
                      </a:pPr>
                      <a:r>
                        <a:t> Предложения в проект Национальной программы до 2035 г.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05289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Хабаровский край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 Стратегия развития края до 2030 г.</a:t>
                      </a:r>
                    </a:p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 Стратегия создания полюсов роста в МО края</a:t>
                      </a:r>
                    </a:p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- Экспертиза проектов инфраструктурного инвестирования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7370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ЕАО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Стратегия развития области до 2030 г.</a:t>
                      </a:r>
                    </a:p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 Экспертиза проекта Кимкано-Сутарского ГОКа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42116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Республика Бурятия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- Стратегия развития республики до 2025 г.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5458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Магаданская область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Стратегия развития области до 2030 г.</a:t>
                      </a:r>
                    </a:p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 Аналитические доклады по развитию горнорудной промышленности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54588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/>
                        <a:t>Приморский край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Стратегия развития края до 2030 г.</a:t>
                      </a:r>
                    </a:p>
                    <a:p>
                      <a:pPr algn="l">
                        <a:buSzPct val="100000"/>
                        <a:buChar char="-"/>
                        <a:defRPr b="1" sz="1400"/>
                      </a:pPr>
                      <a:r>
                        <a:t> Экспертные доклады по развитию муниципалитетов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Заголовок 1"/>
          <p:cNvSpPr txBox="1"/>
          <p:nvPr>
            <p:ph type="title"/>
          </p:nvPr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Экспертные взаимодействия в ДФО</a:t>
            </a:r>
          </a:p>
        </p:txBody>
      </p:sp>
      <p:graphicFrame>
        <p:nvGraphicFramePr>
          <p:cNvPr id="121" name="Содержимое 3"/>
          <p:cNvGraphicFramePr/>
          <p:nvPr/>
        </p:nvGraphicFramePr>
        <p:xfrm>
          <a:off x="0" y="1071546"/>
          <a:ext cx="9144000" cy="542928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572000"/>
                <a:gridCol w="4572000"/>
              </a:tblGrid>
              <a:tr h="373358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Организация,  орган управления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Компании, банки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4503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Полпредство Президента РФ в ДФО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Дальневосточная сетевая компания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33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АНО Востгосплан Минвостокразвития РФ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Группа компаний «Ланит» (ИКТ)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301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Корпорация по развитию ДВ 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Лесопромышленные компании Хабаровского и Приморского краев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301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Агентство по развитию человеческого капитала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Золоторудные компании Хабаровского края, Магаданской и Амурской областей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4965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Правительство Хабаровского края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Филиалы ВТБ на ДВ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301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Правительство Амурской области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Хабаровский, Приморский, Благовещенский филиалы ЦБ РФ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301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Правительство Забайкальского края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Железорудная и металлургическая промышленность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6301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Правительство Еврейской автономной области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1"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  <a:tr h="58487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Правительство Республики Саха (Якутия)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1"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FF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Гипотеза"/>
          <p:cNvSpPr txBox="1"/>
          <p:nvPr>
            <p:ph type="title"/>
          </p:nvPr>
        </p:nvSpPr>
        <p:spPr>
          <a:xfrm>
            <a:off x="457200" y="25246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Гипотеза</a:t>
            </a:r>
          </a:p>
        </p:txBody>
      </p:sp>
      <p:sp>
        <p:nvSpPr>
          <p:cNvPr id="124" name="Причины неудач в создании и реализации программ развития ДВ в постсоветское время - не экономические, а политические и идеологические:…"/>
          <p:cNvSpPr txBox="1"/>
          <p:nvPr>
            <p:ph type="body" idx="1"/>
          </p:nvPr>
        </p:nvSpPr>
        <p:spPr>
          <a:xfrm>
            <a:off x="457200" y="1495282"/>
            <a:ext cx="8229600" cy="5141872"/>
          </a:xfrm>
          <a:prstGeom prst="rect">
            <a:avLst/>
          </a:prstGeom>
        </p:spPr>
        <p:txBody>
          <a:bodyPr/>
          <a:lstStyle/>
          <a:p>
            <a:pPr marL="294894" indent="-294894" defTabSz="786384">
              <a:spcBef>
                <a:spcPts val="600"/>
              </a:spcBef>
              <a:defRPr sz="2752"/>
            </a:pPr>
            <a:r>
              <a:rPr b="1">
                <a:solidFill>
                  <a:schemeClr val="accent4">
                    <a:satOff val="-1335"/>
                    <a:lumOff val="-10274"/>
                  </a:schemeClr>
                </a:solidFill>
              </a:rPr>
              <a:t>Причины</a:t>
            </a:r>
            <a:r>
              <a:rPr>
                <a:solidFill>
                  <a:schemeClr val="accent4">
                    <a:satOff val="-1335"/>
                    <a:lumOff val="-10274"/>
                  </a:schemeClr>
                </a:solidFill>
              </a:rPr>
              <a:t> </a:t>
            </a:r>
            <a:r>
              <a:rPr b="1">
                <a:solidFill>
                  <a:schemeClr val="accent4">
                    <a:satOff val="-1335"/>
                    <a:lumOff val="-10274"/>
                  </a:schemeClr>
                </a:solidFill>
              </a:rPr>
              <a:t>неудач</a:t>
            </a:r>
            <a:r>
              <a:t> в создании и реализации программ развития ДВ в постсоветское время - не экономические, а политические и идеологические: </a:t>
            </a:r>
          </a:p>
          <a:p>
            <a:pPr lvl="1" marL="688086" indent="-294894" defTabSz="786384">
              <a:spcBef>
                <a:spcPts val="600"/>
              </a:spcBef>
              <a:buChar char="•"/>
              <a:defRPr sz="2752"/>
            </a:pPr>
            <a:r>
              <a:rPr b="1" i="1">
                <a:solidFill>
                  <a:schemeClr val="accent2">
                    <a:satOff val="-4966"/>
                    <a:lumOff val="-10549"/>
                  </a:schemeClr>
                </a:solidFill>
              </a:rPr>
              <a:t>Неадекватное определение миссии и выбор моделей развития региона (для чего и ради кого?)</a:t>
            </a:r>
            <a:endParaRPr b="1" i="1"/>
          </a:p>
          <a:p>
            <a:pPr lvl="1" marL="688086" indent="-294894" defTabSz="786384">
              <a:spcBef>
                <a:spcPts val="600"/>
              </a:spcBef>
              <a:buChar char="•"/>
              <a:defRPr sz="2752"/>
            </a:pPr>
            <a:r>
              <a:rPr b="1" i="1">
                <a:solidFill>
                  <a:schemeClr val="accent2">
                    <a:satOff val="-4966"/>
                    <a:lumOff val="-10549"/>
                  </a:schemeClr>
                </a:solidFill>
              </a:rPr>
              <a:t>Е</a:t>
            </a:r>
            <a:r>
              <a:rPr b="1" i="1">
                <a:solidFill>
                  <a:schemeClr val="accent2"/>
                </a:solidFill>
              </a:rPr>
              <a:t>го </a:t>
            </a:r>
            <a:r>
              <a:rPr b="1" i="1">
                <a:solidFill>
                  <a:schemeClr val="accent2">
                    <a:satOff val="-4966"/>
                    <a:lumOff val="-10549"/>
                  </a:schemeClr>
                </a:solidFill>
              </a:rPr>
              <a:t>слабая политическая самоидентификация </a:t>
            </a:r>
            <a:r>
              <a:rPr b="1" i="1">
                <a:solidFill>
                  <a:schemeClr val="accent1">
                    <a:satOff val="-4409"/>
                    <a:lumOff val="-10509"/>
                  </a:schemeClr>
                </a:solidFill>
              </a:rPr>
              <a:t>(фактическое отсутствие идентичности)</a:t>
            </a:r>
            <a:r>
              <a:rPr b="1" i="1">
                <a:solidFill>
                  <a:schemeClr val="accent2">
                    <a:satOff val="-4966"/>
                    <a:lumOff val="-10549"/>
                  </a:schemeClr>
                </a:solidFill>
              </a:rPr>
              <a:t>, а в силу этого очень слабое влияние на формирование тихоокеанской повестки России </a:t>
            </a:r>
            <a:r>
              <a:rPr b="1" i="1" sz="2408">
                <a:solidFill>
                  <a:schemeClr val="accent2">
                    <a:satOff val="-4966"/>
                    <a:lumOff val="-10549"/>
                  </a:schemeClr>
                </a:solidFill>
              </a:rPr>
              <a:t>(в её внутренней и внешней интерпретации)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Заголовок 2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/>
            <a:r>
              <a:t>Политическая идентичность</a:t>
            </a:r>
          </a:p>
        </p:txBody>
      </p:sp>
      <p:sp>
        <p:nvSpPr>
          <p:cNvPr id="127" name="Содержимое 3"/>
          <p:cNvSpPr txBox="1"/>
          <p:nvPr>
            <p:ph type="body" idx="1"/>
          </p:nvPr>
        </p:nvSpPr>
        <p:spPr>
          <a:xfrm>
            <a:off x="271434" y="1422400"/>
            <a:ext cx="8215370" cy="4900634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buFont typeface="Calibri"/>
              <a:buChar char="❑"/>
              <a:defRPr b="1" sz="2900"/>
            </a:pPr>
            <a:r>
              <a:t>	</a:t>
            </a:r>
            <a:r>
              <a:rPr>
                <a:solidFill>
                  <a:srgbClr val="002060"/>
                </a:solidFill>
              </a:rPr>
              <a:t>Политическая идентичность – это </a:t>
            </a:r>
            <a:r>
              <a:rPr b="0">
                <a:solidFill>
                  <a:srgbClr val="002060"/>
                </a:solidFill>
              </a:rPr>
              <a:t>комплекс идейно-политических ориентаций и предпочтений, которыми субъекты политического процесса наделяют себя и друг друга в процессе коммуникации.</a:t>
            </a:r>
          </a:p>
          <a:p>
            <a:pPr algn="just">
              <a:spcBef>
                <a:spcPts val="600"/>
              </a:spcBef>
              <a:buFont typeface="Calibri"/>
              <a:buChar char="❑"/>
              <a:defRPr sz="2900">
                <a:solidFill>
                  <a:srgbClr val="002060"/>
                </a:solidFill>
              </a:defRPr>
            </a:pPr>
            <a:r>
              <a:t>	Коллективные субъекты политики формируют свою политическую идентичность на основании соотнесения себя с иными субъектами политики – носителями </a:t>
            </a:r>
            <a:r>
              <a:rPr b="1"/>
              <a:t>«другой» идентичности </a:t>
            </a:r>
            <a:r>
              <a:t>и размежевания с ними.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70" y="103433"/>
            <a:ext cx="8949860" cy="6651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Миссия Дальнего Востока как особой территории России (СССР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b="1" i="1" sz="3600">
                <a:solidFill>
                  <a:srgbClr val="002060"/>
                </a:solidFill>
              </a:defRPr>
            </a:lvl1pPr>
          </a:lstStyle>
          <a:p>
            <a:pPr/>
            <a:r>
              <a:t>Миссия Дальнего Востока как особой территории России (СССР)</a:t>
            </a:r>
          </a:p>
        </p:txBody>
      </p:sp>
      <p:sp>
        <p:nvSpPr>
          <p:cNvPr id="132" name="Военный форпост (оборонительный рубеж) на востоке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Военный форпост </a:t>
            </a:r>
            <a:r>
              <a:rPr sz="2176"/>
              <a:t>(оборонительный рубеж) </a:t>
            </a:r>
            <a:r>
              <a:t>на востоке</a:t>
            </a:r>
          </a:p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Плацдарм для дальнейшей экспансии в Азии </a:t>
            </a:r>
            <a:r>
              <a:rPr sz="2176"/>
              <a:t>(экономическая экспансия царской России, продвижение коммунизма из СССР)</a:t>
            </a:r>
          </a:p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Резервная территория для романтиков, искателей приключений и лучшей жизни, ссыльных и каторжан</a:t>
            </a:r>
          </a:p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Испытательный полигон для изучения адаптивности славянской и восточноазиатских культур </a:t>
            </a:r>
            <a:r>
              <a:rPr sz="2176"/>
              <a:t>(китайцы, японцы, корейцы, тунгусо-маньчжуры и др. народы СВА)</a:t>
            </a:r>
            <a:endParaRPr sz="2176"/>
          </a:p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Сырьевая база для развития европейской прародины</a:t>
            </a:r>
          </a:p>
          <a:p>
            <a:pPr marL="155447" indent="-155447" defTabSz="621791">
              <a:lnSpc>
                <a:spcPct val="90000"/>
              </a:lnSpc>
              <a:spcBef>
                <a:spcPts val="600"/>
              </a:spcBef>
              <a:defRPr b="1" sz="2448">
                <a:solidFill>
                  <a:srgbClr val="660033"/>
                </a:solidFill>
              </a:defRPr>
            </a:pPr>
            <a:r>
              <a:t>Транзитная зона </a:t>
            </a:r>
            <a:r>
              <a:rPr sz="2176"/>
              <a:t>(транспортный коридор между Европой и Азией)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Заголовок 1"/>
          <p:cNvSpPr txBox="1"/>
          <p:nvPr>
            <p:ph type="title"/>
          </p:nvPr>
        </p:nvSpPr>
        <p:spPr>
          <a:xfrm>
            <a:off x="363893" y="150229"/>
            <a:ext cx="8229601" cy="1143002"/>
          </a:xfrm>
          <a:prstGeom prst="rect">
            <a:avLst/>
          </a:prstGeom>
        </p:spPr>
        <p:txBody>
          <a:bodyPr/>
          <a:lstStyle>
            <a:lvl1pPr defTabSz="594359">
              <a:defRPr b="1" sz="2859">
                <a:solidFill>
                  <a:srgbClr val="002060"/>
                </a:solidFill>
              </a:defRPr>
            </a:lvl1pPr>
          </a:lstStyle>
          <a:p>
            <a:pPr/>
            <a:r>
              <a:t>Главный императив для России/СССР к развитию Дальнего Востока: угроза территориальных потерь</a:t>
            </a:r>
          </a:p>
        </p:txBody>
      </p:sp>
      <p:sp>
        <p:nvSpPr>
          <p:cNvPr id="135" name="Объект 2"/>
          <p:cNvSpPr txBox="1"/>
          <p:nvPr>
            <p:ph type="body" idx="1"/>
          </p:nvPr>
        </p:nvSpPr>
        <p:spPr>
          <a:xfrm>
            <a:off x="457200" y="2056322"/>
            <a:ext cx="8229600" cy="4069841"/>
          </a:xfrm>
          <a:prstGeom prst="rect">
            <a:avLst/>
          </a:prstGeom>
        </p:spPr>
        <p:txBody>
          <a:bodyPr/>
          <a:lstStyle/>
          <a:p>
            <a:pPr marL="228600" indent="-228600">
              <a:defRPr>
                <a:solidFill>
                  <a:srgbClr val="002060"/>
                </a:solidFill>
              </a:defRPr>
            </a:pPr>
            <a:r>
              <a:t>Середина 19 века: Англия и Франция</a:t>
            </a:r>
          </a:p>
          <a:p>
            <a:pPr marL="228600" indent="-228600">
              <a:defRPr>
                <a:solidFill>
                  <a:srgbClr val="002060"/>
                </a:solidFill>
              </a:defRPr>
            </a:pPr>
          </a:p>
          <a:p>
            <a:pPr marL="228600" indent="-228600">
              <a:defRPr>
                <a:solidFill>
                  <a:srgbClr val="002060"/>
                </a:solidFill>
              </a:defRPr>
            </a:pPr>
            <a:r>
              <a:t>Конец 19 века: Япония и Англия</a:t>
            </a:r>
          </a:p>
          <a:p>
            <a:pPr marL="0" indent="0">
              <a:buSzTx/>
              <a:buNone/>
              <a:defRPr>
                <a:solidFill>
                  <a:srgbClr val="002060"/>
                </a:solidFill>
              </a:defRPr>
            </a:pPr>
          </a:p>
          <a:p>
            <a:pPr marL="228600" indent="-228600">
              <a:defRPr>
                <a:solidFill>
                  <a:srgbClr val="002060"/>
                </a:solidFill>
              </a:defRPr>
            </a:pPr>
            <a:r>
              <a:t>1930-е годы: Япония</a:t>
            </a:r>
          </a:p>
          <a:p>
            <a:pPr marL="0" indent="0">
              <a:buSzTx/>
              <a:buNone/>
              <a:defRPr>
                <a:solidFill>
                  <a:srgbClr val="002060"/>
                </a:solidFill>
              </a:defRPr>
            </a:pPr>
          </a:p>
          <a:p>
            <a:pPr marL="228600" indent="-228600">
              <a:defRPr>
                <a:solidFill>
                  <a:srgbClr val="002060"/>
                </a:solidFill>
              </a:defRPr>
            </a:pPr>
            <a:r>
              <a:t>1960-1970-е годы - Китай</a:t>
            </a:r>
          </a:p>
        </p:txBody>
      </p:sp>
      <p:pic>
        <p:nvPicPr>
          <p:cNvPr id="136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106" y="1073263"/>
            <a:ext cx="2061107" cy="1512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160" y="2591528"/>
            <a:ext cx="2626293" cy="134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4421" y="3793816"/>
            <a:ext cx="2574550" cy="134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Рисунок 6" descr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826" y="5130278"/>
            <a:ext cx="2447094" cy="1806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