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8"/>
  </p:notesMasterIdLst>
  <p:sldIdLst>
    <p:sldId id="256" r:id="rId2"/>
    <p:sldId id="517" r:id="rId3"/>
    <p:sldId id="395" r:id="rId4"/>
    <p:sldId id="511" r:id="rId5"/>
    <p:sldId id="512" r:id="rId6"/>
    <p:sldId id="419" r:id="rId7"/>
    <p:sldId id="467" r:id="rId8"/>
    <p:sldId id="468" r:id="rId9"/>
    <p:sldId id="469" r:id="rId10"/>
    <p:sldId id="471" r:id="rId11"/>
    <p:sldId id="473" r:id="rId12"/>
    <p:sldId id="483" r:id="rId13"/>
    <p:sldId id="487" r:id="rId14"/>
    <p:sldId id="484" r:id="rId15"/>
    <p:sldId id="485" r:id="rId16"/>
    <p:sldId id="486" r:id="rId17"/>
    <p:sldId id="488" r:id="rId18"/>
    <p:sldId id="475" r:id="rId19"/>
    <p:sldId id="489" r:id="rId20"/>
    <p:sldId id="490" r:id="rId21"/>
    <p:sldId id="504" r:id="rId22"/>
    <p:sldId id="507" r:id="rId23"/>
    <p:sldId id="505" r:id="rId24"/>
    <p:sldId id="508" r:id="rId25"/>
    <p:sldId id="506" r:id="rId26"/>
    <p:sldId id="509" r:id="rId27"/>
    <p:sldId id="478" r:id="rId28"/>
    <p:sldId id="479" r:id="rId29"/>
    <p:sldId id="480" r:id="rId30"/>
    <p:sldId id="518" r:id="rId31"/>
    <p:sldId id="514" r:id="rId32"/>
    <p:sldId id="515" r:id="rId33"/>
    <p:sldId id="516" r:id="rId34"/>
    <p:sldId id="513" r:id="rId35"/>
    <p:sldId id="510" r:id="rId36"/>
    <p:sldId id="491" r:id="rId37"/>
    <p:sldId id="500" r:id="rId38"/>
    <p:sldId id="492" r:id="rId39"/>
    <p:sldId id="493" r:id="rId40"/>
    <p:sldId id="494" r:id="rId41"/>
    <p:sldId id="495" r:id="rId42"/>
    <p:sldId id="496" r:id="rId43"/>
    <p:sldId id="497" r:id="rId44"/>
    <p:sldId id="498" r:id="rId45"/>
    <p:sldId id="499" r:id="rId46"/>
    <p:sldId id="442" r:id="rId47"/>
    <p:sldId id="445" r:id="rId48"/>
    <p:sldId id="444" r:id="rId49"/>
    <p:sldId id="446" r:id="rId50"/>
    <p:sldId id="447" r:id="rId51"/>
    <p:sldId id="448" r:id="rId52"/>
    <p:sldId id="449" r:id="rId53"/>
    <p:sldId id="450" r:id="rId54"/>
    <p:sldId id="466" r:id="rId55"/>
    <p:sldId id="422" r:id="rId56"/>
    <p:sldId id="402" r:id="rId57"/>
  </p:sldIdLst>
  <p:sldSz cx="9144000" cy="6858000" type="screen4x3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82A08"/>
    <a:srgbClr val="33CCFF"/>
    <a:srgbClr val="0000CC"/>
    <a:srgbClr val="6666FF"/>
    <a:srgbClr val="6600CC"/>
    <a:srgbClr val="FFCC00"/>
    <a:srgbClr val="666699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>
      <p:cViewPr>
        <p:scale>
          <a:sx n="90" d="100"/>
          <a:sy n="90" d="100"/>
        </p:scale>
        <p:origin x="-1140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22325" y="0"/>
            <a:ext cx="5372100" cy="4029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0" name="Rectangle 2">
            <a:extLst>
              <a:ext uri="{FF2B5EF4-FFF2-40B4-BE49-F238E27FC236}"/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20700" y="4830763"/>
            <a:ext cx="60610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</p:spTree>
    <p:extLst>
      <p:ext uri="{BB962C8B-B14F-4D97-AF65-F5344CB8AC3E}">
        <p14:creationId xmlns:p14="http://schemas.microsoft.com/office/powerpoint/2010/main" val="4216555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00" y="4830763"/>
            <a:ext cx="6061075" cy="4545012"/>
          </a:xfrm>
          <a:noFill/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529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610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198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99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32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171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06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423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2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117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974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1536700" indent="-2159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6pPr>
      <a:lvl7pPr marL="1993900" indent="-2159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7pPr>
      <a:lvl8pPr marL="2451100" indent="-2159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8pPr>
      <a:lvl9pPr marL="2908300" indent="-2159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w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wm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wm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1.png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2.png"/><Relationship Id="rId9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w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wmf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"/>
          <p:cNvSpPr txBox="1">
            <a:spLocks noChangeArrowheads="1"/>
          </p:cNvSpPr>
          <p:nvPr/>
        </p:nvSpPr>
        <p:spPr bwMode="auto">
          <a:xfrm>
            <a:off x="639340" y="836613"/>
            <a:ext cx="7993063" cy="512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z="2000" dirty="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z="2000" i="1" dirty="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11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500" b="1" dirty="0">
                <a:solidFill>
                  <a:schemeClr val="tx1"/>
                </a:solidFill>
                <a:latin typeface="Bitstream Vera Sans" charset="0"/>
              </a:rPr>
              <a:t>Антропогенные и естественные факторы формирования </a:t>
            </a:r>
            <a:r>
              <a:rPr lang="ru-RU" altLang="en-US" sz="2500" b="1" dirty="0" smtClean="0">
                <a:solidFill>
                  <a:schemeClr val="tx1"/>
                </a:solidFill>
                <a:latin typeface="Bitstream Vera Sans" charset="0"/>
              </a:rPr>
              <a:t>изменений </a:t>
            </a:r>
            <a:r>
              <a:rPr lang="ru-RU" altLang="en-US" sz="2500" b="1" dirty="0">
                <a:solidFill>
                  <a:schemeClr val="tx1"/>
                </a:solidFill>
                <a:latin typeface="Bitstream Vera Sans" charset="0"/>
              </a:rPr>
              <a:t>климата </a:t>
            </a:r>
            <a:r>
              <a:rPr lang="ru-RU" altLang="en-US" sz="2500" b="1" dirty="0" smtClean="0">
                <a:solidFill>
                  <a:schemeClr val="tx1"/>
                </a:solidFill>
                <a:latin typeface="Bitstream Vera Sans" charset="0"/>
              </a:rPr>
              <a:t/>
            </a:r>
            <a:br>
              <a:rPr lang="ru-RU" altLang="en-US" sz="2500" b="1" dirty="0" smtClean="0">
                <a:solidFill>
                  <a:schemeClr val="tx1"/>
                </a:solidFill>
                <a:latin typeface="Bitstream Vera Sans" charset="0"/>
              </a:rPr>
            </a:br>
            <a:r>
              <a:rPr lang="ru-RU" altLang="en-US" sz="2500" b="1" dirty="0" smtClean="0">
                <a:solidFill>
                  <a:schemeClr val="tx1"/>
                </a:solidFill>
                <a:latin typeface="Bitstream Vera Sans" charset="0"/>
              </a:rPr>
              <a:t>Дальнего </a:t>
            </a:r>
            <a:r>
              <a:rPr lang="ru-RU" altLang="en-US" sz="2500" b="1" dirty="0">
                <a:solidFill>
                  <a:schemeClr val="tx1"/>
                </a:solidFill>
                <a:latin typeface="Bitstream Vera Sans" charset="0"/>
              </a:rPr>
              <a:t>Востока</a:t>
            </a:r>
            <a:endParaRPr lang="ru-RU" altLang="en-US" sz="2000" dirty="0" smtClean="0">
              <a:solidFill>
                <a:schemeClr val="tx1"/>
              </a:solidFill>
              <a:latin typeface="Bitstream Vera Sans" charset="0"/>
            </a:endParaRPr>
          </a:p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en-US" sz="2000" dirty="0" smtClean="0">
              <a:solidFill>
                <a:schemeClr val="tx1"/>
              </a:solidFill>
              <a:latin typeface="Bitstream Vera Sans" charset="0"/>
            </a:endParaRPr>
          </a:p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en-US" sz="2000" dirty="0">
              <a:solidFill>
                <a:schemeClr val="tx1"/>
              </a:solidFill>
              <a:latin typeface="Bitstream Vera Sans" charset="0"/>
            </a:endParaRPr>
          </a:p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>
                <a:solidFill>
                  <a:schemeClr val="tx1"/>
                </a:solidFill>
                <a:latin typeface="Bitstream Vera Sans" charset="0"/>
              </a:rPr>
              <a:t>В.А. Семенов </a:t>
            </a:r>
            <a:r>
              <a:rPr lang="ru-RU" altLang="en-US" sz="1800" baseline="30000" dirty="0" smtClean="0">
                <a:solidFill>
                  <a:schemeClr val="tx1"/>
                </a:solidFill>
                <a:latin typeface="Bitstream Vera Sans" charset="0"/>
              </a:rPr>
              <a:t>1,2</a:t>
            </a:r>
          </a:p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en-US" sz="2000" dirty="0" smtClean="0">
              <a:solidFill>
                <a:schemeClr val="tx1"/>
              </a:solidFill>
              <a:latin typeface="Bitstream Vera Sans" charset="0"/>
            </a:endParaRPr>
          </a:p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en-US" sz="2000" dirty="0">
              <a:solidFill>
                <a:schemeClr val="tx1"/>
              </a:solidFill>
              <a:latin typeface="Bitstream Vera Sans" charset="0"/>
            </a:endParaRPr>
          </a:p>
          <a:p>
            <a:pPr algn="ctr" eaLnBrk="1" hangingPunct="1">
              <a:lnSpc>
                <a:spcPct val="96000"/>
              </a:lnSpc>
              <a:spcAft>
                <a:spcPts val="18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 baseline="30000" dirty="0">
                <a:solidFill>
                  <a:schemeClr val="tx1"/>
                </a:solidFill>
                <a:latin typeface="Bitstream Vera Sans" charset="0"/>
              </a:rPr>
              <a:t>1</a:t>
            </a:r>
            <a:r>
              <a:rPr lang="ru-RU" altLang="en-US" sz="1800" dirty="0">
                <a:solidFill>
                  <a:schemeClr val="tx1"/>
                </a:solidFill>
                <a:latin typeface="Bitstream Vera Sans" charset="0"/>
              </a:rPr>
              <a:t> Институт физики атмосферы им. А.М. Обухова </a:t>
            </a:r>
            <a:r>
              <a:rPr lang="ru-RU" altLang="en-US" sz="1800" dirty="0" smtClean="0">
                <a:solidFill>
                  <a:schemeClr val="tx1"/>
                </a:solidFill>
                <a:latin typeface="Bitstream Vera Sans" charset="0"/>
              </a:rPr>
              <a:t>РАН </a:t>
            </a:r>
            <a:endParaRPr lang="ru-RU" altLang="en-US" sz="1800" dirty="0">
              <a:solidFill>
                <a:schemeClr val="tx1"/>
              </a:solidFill>
              <a:latin typeface="Bitstream Vera Sans" charset="0"/>
            </a:endParaRPr>
          </a:p>
          <a:p>
            <a:pPr algn="ctr" eaLnBrk="1" hangingPunct="1">
              <a:lnSpc>
                <a:spcPct val="96000"/>
              </a:lnSpc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ru-RU" altLang="en-US" sz="1800" baseline="30000" dirty="0">
                <a:solidFill>
                  <a:schemeClr val="tx1"/>
                </a:solidFill>
                <a:latin typeface="Bitstream Vera Sans" charset="0"/>
              </a:rPr>
              <a:t>2</a:t>
            </a:r>
            <a:r>
              <a:rPr lang="ru-RU" altLang="en-US" sz="1800" dirty="0">
                <a:solidFill>
                  <a:schemeClr val="tx1"/>
                </a:solidFill>
                <a:latin typeface="Bitstream Vera Sans" charset="0"/>
              </a:rPr>
              <a:t> Институт географии РАН</a:t>
            </a:r>
            <a:endParaRPr lang="en-US" altLang="en-US" sz="1800" dirty="0">
              <a:solidFill>
                <a:schemeClr val="tx1"/>
              </a:solidFill>
              <a:latin typeface="Bitstream Vera Sans" charset="0"/>
            </a:endParaRPr>
          </a:p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en-US" sz="2000" dirty="0">
              <a:solidFill>
                <a:schemeClr val="tx1"/>
              </a:solidFill>
              <a:latin typeface="Bitstream Vera Sans" charset="0"/>
            </a:endParaRPr>
          </a:p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en-US" sz="2000" dirty="0">
              <a:solidFill>
                <a:schemeClr val="tx1"/>
              </a:solidFill>
              <a:latin typeface="Bitstream Vera Sans" charset="0"/>
            </a:endParaRPr>
          </a:p>
          <a:p>
            <a:pPr algn="ctr" eaLnBrk="1" hangingPunct="1">
              <a:lnSpc>
                <a:spcPct val="96000"/>
              </a:lnSpc>
              <a:buClr>
                <a:srgbClr val="000000"/>
              </a:buClr>
              <a:buSzPct val="100000"/>
            </a:pPr>
            <a:r>
              <a:rPr lang="ru-RU" altLang="en-US" sz="2000" dirty="0">
                <a:solidFill>
                  <a:srgbClr val="0000CC"/>
                </a:solidFill>
                <a:latin typeface="Bitstream Vera Sans" charset="0"/>
              </a:rPr>
              <a:t>       </a:t>
            </a:r>
            <a:r>
              <a:rPr lang="en-US" altLang="en-US" sz="2000" dirty="0">
                <a:solidFill>
                  <a:srgbClr val="0000CC"/>
                </a:solidFill>
                <a:latin typeface="Bitstream Vera Sans" charset="0"/>
              </a:rPr>
              <a:t>vasemenov@ifaran.ru</a:t>
            </a:r>
            <a:endParaRPr lang="en-GB" altLang="en-US" sz="2000" dirty="0">
              <a:solidFill>
                <a:srgbClr val="0000CC"/>
              </a:solidFill>
              <a:latin typeface="Bitstream Vera Sans" charset="0"/>
            </a:endParaRPr>
          </a:p>
        </p:txBody>
      </p:sp>
      <p:grpSp>
        <p:nvGrpSpPr>
          <p:cNvPr id="1027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031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033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4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32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28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029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0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291125" y="548680"/>
            <a:ext cx="8546079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2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Б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удущие изменения температуры на Сахалине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зимой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(ºC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относительно 1961-1990 гг.</a:t>
            </a:r>
            <a:r>
              <a:rPr lang="en-US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по данным моделей климата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CMIP5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при двух сценариях антропогенного воздействия на климат</a:t>
            </a:r>
            <a:endParaRPr lang="ru-RU" sz="20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3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4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r="7106"/>
          <a:stretch/>
        </p:blipFill>
        <p:spPr>
          <a:xfrm>
            <a:off x="4427984" y="2231215"/>
            <a:ext cx="4227385" cy="335802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r="7314"/>
          <a:stretch/>
        </p:blipFill>
        <p:spPr>
          <a:xfrm>
            <a:off x="62752" y="2231214"/>
            <a:ext cx="4233703" cy="335802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 bwMode="auto">
          <a:xfrm>
            <a:off x="291127" y="4293096"/>
            <a:ext cx="3848825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Прямая соединительная линия 34"/>
          <p:cNvCxnSpPr/>
          <p:nvPr/>
        </p:nvCxnSpPr>
        <p:spPr bwMode="auto">
          <a:xfrm>
            <a:off x="4617263" y="4293096"/>
            <a:ext cx="3848825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" name="Группа 30"/>
          <p:cNvGrpSpPr/>
          <p:nvPr/>
        </p:nvGrpSpPr>
        <p:grpSpPr>
          <a:xfrm>
            <a:off x="2603767" y="3573016"/>
            <a:ext cx="1905189" cy="1061139"/>
            <a:chOff x="2603767" y="3573016"/>
            <a:chExt cx="1905189" cy="1061139"/>
          </a:xfrm>
        </p:grpSpPr>
        <p:sp>
          <p:nvSpPr>
            <p:cNvPr id="10" name="Стрелка вверх 9"/>
            <p:cNvSpPr/>
            <p:nvPr/>
          </p:nvSpPr>
          <p:spPr bwMode="auto">
            <a:xfrm>
              <a:off x="3995936" y="3573016"/>
              <a:ext cx="300519" cy="495784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Стрелка вверх 37"/>
            <p:cNvSpPr/>
            <p:nvPr/>
          </p:nvSpPr>
          <p:spPr bwMode="auto">
            <a:xfrm>
              <a:off x="2915816" y="3789040"/>
              <a:ext cx="300519" cy="252028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2603767" y="4068800"/>
              <a:ext cx="1542428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2736265" y="4295601"/>
              <a:ext cx="755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2.0 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716868" y="4293096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3.4 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896" name="Группа 80895"/>
          <p:cNvGrpSpPr/>
          <p:nvPr/>
        </p:nvGrpSpPr>
        <p:grpSpPr>
          <a:xfrm>
            <a:off x="6923660" y="3170891"/>
            <a:ext cx="1977580" cy="1463264"/>
            <a:chOff x="6923660" y="3170891"/>
            <a:chExt cx="1977580" cy="1463264"/>
          </a:xfrm>
        </p:grpSpPr>
        <p:cxnSp>
          <p:nvCxnSpPr>
            <p:cNvPr id="45" name="Прямая соединительная линия 44"/>
            <p:cNvCxnSpPr/>
            <p:nvPr/>
          </p:nvCxnSpPr>
          <p:spPr bwMode="auto">
            <a:xfrm>
              <a:off x="6923660" y="4070540"/>
              <a:ext cx="1542428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Стрелка вверх 45"/>
            <p:cNvSpPr/>
            <p:nvPr/>
          </p:nvSpPr>
          <p:spPr bwMode="auto">
            <a:xfrm>
              <a:off x="7236296" y="3789040"/>
              <a:ext cx="300519" cy="252028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Стрелка вверх 46"/>
            <p:cNvSpPr/>
            <p:nvPr/>
          </p:nvSpPr>
          <p:spPr bwMode="auto">
            <a:xfrm>
              <a:off x="8354937" y="3170891"/>
              <a:ext cx="300519" cy="895964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109152" y="4295601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6.2 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08747" y="4295601"/>
              <a:ext cx="755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2.2 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91125" y="2061937"/>
            <a:ext cx="6153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RCP4.5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           RCP8.5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01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3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sp>
        <p:nvSpPr>
          <p:cNvPr id="25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291125" y="548680"/>
            <a:ext cx="8546079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Будущие изменения температуры на Сахалине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летом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(ºC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относительно 1961-1990 гг.</a:t>
            </a:r>
            <a:r>
              <a:rPr lang="en-US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по данным моделей климата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CMIP5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при двух сценариях антропогенного воздействия на климат</a:t>
            </a:r>
            <a:endParaRPr lang="ru-RU" sz="20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r="7193"/>
          <a:stretch/>
        </p:blipFill>
        <p:spPr>
          <a:xfrm>
            <a:off x="4572272" y="1916832"/>
            <a:ext cx="4392341" cy="38164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r="6722"/>
          <a:stretch/>
        </p:blipFill>
        <p:spPr>
          <a:xfrm>
            <a:off x="95447" y="1916832"/>
            <a:ext cx="4435893" cy="3816425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 bwMode="auto">
          <a:xfrm>
            <a:off x="388980" y="4437112"/>
            <a:ext cx="3966996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Прямая соединительная линия 29"/>
          <p:cNvCxnSpPr/>
          <p:nvPr/>
        </p:nvCxnSpPr>
        <p:spPr bwMode="auto">
          <a:xfrm>
            <a:off x="4870208" y="4437112"/>
            <a:ext cx="3966996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" name="Группа 30"/>
          <p:cNvGrpSpPr/>
          <p:nvPr/>
        </p:nvGrpSpPr>
        <p:grpSpPr>
          <a:xfrm>
            <a:off x="2708530" y="3783395"/>
            <a:ext cx="2023564" cy="1006543"/>
            <a:chOff x="2603767" y="3735507"/>
            <a:chExt cx="1905189" cy="898648"/>
          </a:xfrm>
        </p:grpSpPr>
        <p:sp>
          <p:nvSpPr>
            <p:cNvPr id="32" name="Стрелка вверх 31"/>
            <p:cNvSpPr/>
            <p:nvPr/>
          </p:nvSpPr>
          <p:spPr bwMode="auto">
            <a:xfrm>
              <a:off x="3995936" y="3735507"/>
              <a:ext cx="300519" cy="333294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Стрелка вверх 32"/>
            <p:cNvSpPr/>
            <p:nvPr/>
          </p:nvSpPr>
          <p:spPr bwMode="auto">
            <a:xfrm>
              <a:off x="2915816" y="3915054"/>
              <a:ext cx="300519" cy="126014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 bwMode="auto">
            <a:xfrm>
              <a:off x="2603767" y="4068800"/>
              <a:ext cx="1542428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Box 34"/>
            <p:cNvSpPr txBox="1"/>
            <p:nvPr/>
          </p:nvSpPr>
          <p:spPr>
            <a:xfrm>
              <a:off x="2736265" y="4295601"/>
              <a:ext cx="755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 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16868" y="4293096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1.8 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9505" y="3360377"/>
            <a:ext cx="2023564" cy="1474708"/>
            <a:chOff x="2603767" y="3317525"/>
            <a:chExt cx="1905189" cy="1316630"/>
          </a:xfrm>
        </p:grpSpPr>
        <p:sp>
          <p:nvSpPr>
            <p:cNvPr id="38" name="Стрелка вверх 37"/>
            <p:cNvSpPr/>
            <p:nvPr/>
          </p:nvSpPr>
          <p:spPr bwMode="auto">
            <a:xfrm>
              <a:off x="3995936" y="3317525"/>
              <a:ext cx="300519" cy="751275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Стрелка вверх 38"/>
            <p:cNvSpPr/>
            <p:nvPr/>
          </p:nvSpPr>
          <p:spPr bwMode="auto">
            <a:xfrm>
              <a:off x="2915816" y="3887449"/>
              <a:ext cx="300519" cy="153619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2603767" y="4068800"/>
              <a:ext cx="1542428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TextBox 40"/>
            <p:cNvSpPr txBox="1"/>
            <p:nvPr/>
          </p:nvSpPr>
          <p:spPr>
            <a:xfrm>
              <a:off x="2736265" y="4295601"/>
              <a:ext cx="755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0.7 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16868" y="4293096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4.8 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14599" y="1750598"/>
            <a:ext cx="6153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RCP4.5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           RCP8.5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94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3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sp>
        <p:nvSpPr>
          <p:cNvPr id="25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291125" y="548680"/>
            <a:ext cx="8546079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Будущие изменения осадков на Сахалине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зимой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(ºC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относительно 1961-1990 гг.</a:t>
            </a:r>
            <a:r>
              <a:rPr lang="en-US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по данным моделей климата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CMIP5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при двух сценариях антропогенного воздействия на климат</a:t>
            </a:r>
            <a:endParaRPr lang="ru-RU" sz="20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r="7110"/>
          <a:stretch/>
        </p:blipFill>
        <p:spPr>
          <a:xfrm>
            <a:off x="8958" y="1905813"/>
            <a:ext cx="4523175" cy="403244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r="6715"/>
          <a:stretch/>
        </p:blipFill>
        <p:spPr>
          <a:xfrm>
            <a:off x="4461302" y="1916832"/>
            <a:ext cx="4536499" cy="4032447"/>
          </a:xfrm>
          <a:prstGeom prst="rect">
            <a:avLst/>
          </a:prstGeom>
        </p:spPr>
      </p:pic>
      <p:cxnSp>
        <p:nvCxnSpPr>
          <p:cNvPr id="48" name="Прямая соединительная линия 47"/>
          <p:cNvCxnSpPr/>
          <p:nvPr/>
        </p:nvCxnSpPr>
        <p:spPr bwMode="auto">
          <a:xfrm>
            <a:off x="291127" y="4176000"/>
            <a:ext cx="4170175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Прямая соединительная линия 48"/>
          <p:cNvCxnSpPr/>
          <p:nvPr/>
        </p:nvCxnSpPr>
        <p:spPr bwMode="auto">
          <a:xfrm>
            <a:off x="4719945" y="4176000"/>
            <a:ext cx="4170175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0" name="Группа 49"/>
          <p:cNvGrpSpPr/>
          <p:nvPr/>
        </p:nvGrpSpPr>
        <p:grpSpPr>
          <a:xfrm>
            <a:off x="2708530" y="3899240"/>
            <a:ext cx="2023564" cy="809066"/>
            <a:chOff x="2603767" y="3873020"/>
            <a:chExt cx="1905189" cy="722339"/>
          </a:xfrm>
        </p:grpSpPr>
        <p:sp>
          <p:nvSpPr>
            <p:cNvPr id="51" name="Стрелка вверх 50"/>
            <p:cNvSpPr/>
            <p:nvPr/>
          </p:nvSpPr>
          <p:spPr bwMode="auto">
            <a:xfrm>
              <a:off x="3995936" y="3873020"/>
              <a:ext cx="300519" cy="195782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53" name="Прямая соединительная линия 52"/>
            <p:cNvCxnSpPr/>
            <p:nvPr/>
          </p:nvCxnSpPr>
          <p:spPr bwMode="auto">
            <a:xfrm>
              <a:off x="2603767" y="4068800"/>
              <a:ext cx="1542428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TextBox 54"/>
            <p:cNvSpPr txBox="1"/>
            <p:nvPr/>
          </p:nvSpPr>
          <p:spPr>
            <a:xfrm>
              <a:off x="3716868" y="4293096"/>
              <a:ext cx="792088" cy="302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15%</a:t>
              </a:r>
              <a:endPara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7236296" y="3744001"/>
            <a:ext cx="2023564" cy="919988"/>
            <a:chOff x="2603767" y="3773988"/>
            <a:chExt cx="1905189" cy="821371"/>
          </a:xfrm>
        </p:grpSpPr>
        <p:sp>
          <p:nvSpPr>
            <p:cNvPr id="57" name="Стрелка вверх 56"/>
            <p:cNvSpPr/>
            <p:nvPr/>
          </p:nvSpPr>
          <p:spPr bwMode="auto">
            <a:xfrm>
              <a:off x="3995936" y="3773988"/>
              <a:ext cx="300519" cy="289269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58" name="Прямая соединительная линия 57"/>
            <p:cNvCxnSpPr/>
            <p:nvPr/>
          </p:nvCxnSpPr>
          <p:spPr bwMode="auto">
            <a:xfrm>
              <a:off x="2603767" y="4068800"/>
              <a:ext cx="1542428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9" name="TextBox 58"/>
            <p:cNvSpPr txBox="1"/>
            <p:nvPr/>
          </p:nvSpPr>
          <p:spPr>
            <a:xfrm>
              <a:off x="3716868" y="4293096"/>
              <a:ext cx="792088" cy="302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30%</a:t>
              </a:r>
              <a:endPara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8023" y="1736536"/>
            <a:ext cx="6153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RCP4.5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           RCP8.5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63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73050" y="558800"/>
            <a:ext cx="8674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>
                <a:solidFill>
                  <a:schemeClr val="tx1"/>
                </a:solidFill>
                <a:latin typeface="Arial" pitchFamily="34" charset="0"/>
              </a:rPr>
              <a:t>Число опасных метеорологических явлений по данным Росгидромета</a:t>
            </a:r>
            <a:endParaRPr lang="en-GB" altLang="en-US" sz="20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268413"/>
            <a:ext cx="6232525" cy="408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954087" y="1412776"/>
            <a:ext cx="7312025" cy="4884350"/>
            <a:chOff x="954087" y="1412776"/>
            <a:chExt cx="7312025" cy="4884350"/>
          </a:xfrm>
        </p:grpSpPr>
        <p:sp>
          <p:nvSpPr>
            <p:cNvPr id="12" name="TextBox 23"/>
            <p:cNvSpPr txBox="1">
              <a:spLocks noChangeArrowheads="1"/>
            </p:cNvSpPr>
            <p:nvPr/>
          </p:nvSpPr>
          <p:spPr bwMode="auto">
            <a:xfrm>
              <a:off x="954087" y="5589240"/>
              <a:ext cx="731202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altLang="ru-RU" sz="2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Число опасных метеорологических явлений в России с конца 20 века увеличивается в среднем на 7% </a:t>
              </a:r>
              <a:r>
                <a:rPr lang="ru-RU" altLang="ru-RU" sz="2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в </a:t>
              </a:r>
              <a:r>
                <a:rPr lang="ru-RU" altLang="ru-RU" sz="2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год</a:t>
              </a:r>
            </a:p>
          </p:txBody>
        </p:sp>
        <p:cxnSp>
          <p:nvCxnSpPr>
            <p:cNvPr id="3" name="Прямая со стрелкой 2"/>
            <p:cNvCxnSpPr/>
            <p:nvPr/>
          </p:nvCxnSpPr>
          <p:spPr bwMode="auto">
            <a:xfrm flipV="1">
              <a:off x="1763688" y="1412776"/>
              <a:ext cx="5653112" cy="3240360"/>
            </a:xfrm>
            <a:prstGeom prst="straightConnector1">
              <a:avLst/>
            </a:prstGeom>
            <a:solidFill>
              <a:srgbClr val="00B8FF"/>
            </a:solidFill>
            <a:ln w="698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6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725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3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sp>
        <p:nvSpPr>
          <p:cNvPr id="26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291124" y="404664"/>
            <a:ext cx="8546079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Будущие изменения </a:t>
            </a:r>
            <a:r>
              <a:rPr lang="ru-RU" altLang="ru-RU" sz="19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экстремальной погоды </a:t>
            </a: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на Сахалине </a:t>
            </a:r>
            <a:r>
              <a:rPr lang="ru-RU" altLang="ru-RU" sz="1900" b="1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зимой</a:t>
            </a: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относительно 1961-1990 гг.</a:t>
            </a:r>
            <a:r>
              <a:rPr lang="en-US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 </a:t>
            </a:r>
            <a: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по данным моделей климата </a:t>
            </a:r>
            <a:r>
              <a:rPr lang="en-US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CMIP5 </a:t>
            </a:r>
            <a: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при двух сценариях антропогенного воздействия на климат</a:t>
            </a:r>
            <a:endParaRPr lang="ru-RU" sz="19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73" y="4273311"/>
            <a:ext cx="3695366" cy="219231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3961" y="4275972"/>
            <a:ext cx="3717600" cy="219231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9945" y="1740740"/>
            <a:ext cx="3722047" cy="219231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112" y="1740740"/>
            <a:ext cx="3702875" cy="219231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87247" y="1479130"/>
            <a:ext cx="8289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Количество дней с </a:t>
            </a:r>
            <a:r>
              <a:rPr lang="ru-RU" sz="1400" b="1" dirty="0" smtClean="0">
                <a:solidFill>
                  <a:prstClr val="black"/>
                </a:solidFill>
                <a:latin typeface="Calibri" panose="020F0502020204030204"/>
              </a:rPr>
              <a:t>экстремально высокими температурами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по данным моделей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CMIP5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	           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RCP4.5		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RCP8.5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9956" y="3933056"/>
            <a:ext cx="795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Количество дней с </a:t>
            </a:r>
            <a:r>
              <a:rPr lang="ru-RU" sz="1400" b="1" dirty="0" smtClean="0">
                <a:solidFill>
                  <a:prstClr val="black"/>
                </a:solidFill>
                <a:latin typeface="Calibri" panose="020F0502020204030204"/>
              </a:rPr>
              <a:t>экстремально низкими температурами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по данным моделей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CMIP5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RCP4.5				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   	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RCP8.5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4702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3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sp>
        <p:nvSpPr>
          <p:cNvPr id="26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300259" y="331102"/>
            <a:ext cx="8546079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Будущие изменения </a:t>
            </a:r>
            <a:r>
              <a:rPr lang="ru-RU" altLang="ru-RU" sz="19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экстремальной погоды </a:t>
            </a: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на Сахалине </a:t>
            </a:r>
            <a:r>
              <a:rPr lang="ru-RU" altLang="ru-RU" sz="1900" b="1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летом</a:t>
            </a: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относительно 1961-1990 гг.</a:t>
            </a:r>
            <a:r>
              <a:rPr lang="en-US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 </a:t>
            </a:r>
            <a: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по данным моделей климата </a:t>
            </a:r>
            <a:r>
              <a:rPr lang="en-US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CMIP5 </a:t>
            </a:r>
            <a: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при двух сценариях антропогенного воздействия на климат</a:t>
            </a:r>
            <a:endParaRPr lang="ru-RU" sz="19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101007"/>
            <a:ext cx="3908655" cy="231885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607" y="4103828"/>
            <a:ext cx="3936876" cy="231885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27" y="1657712"/>
            <a:ext cx="3908655" cy="231885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0607" y="1700808"/>
            <a:ext cx="3936876" cy="231885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89810" y="1411165"/>
            <a:ext cx="852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Количество дней с </a:t>
            </a:r>
            <a:r>
              <a:rPr lang="ru-RU" sz="1400" b="1" dirty="0" smtClean="0">
                <a:solidFill>
                  <a:prstClr val="black"/>
                </a:solidFill>
                <a:latin typeface="Calibri" panose="020F0502020204030204"/>
              </a:rPr>
              <a:t>экстремально высокими температурами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по данным моделей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CMIP5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RCP4.5		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		RCP8.5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2570" y="3976566"/>
            <a:ext cx="840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Количество дней с </a:t>
            </a:r>
            <a:r>
              <a:rPr lang="ru-RU" sz="1400" b="1" dirty="0" smtClean="0">
                <a:solidFill>
                  <a:prstClr val="black"/>
                </a:solidFill>
                <a:latin typeface="Calibri" panose="020F0502020204030204"/>
              </a:rPr>
              <a:t>экстремально низкими температурами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по данным моделей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CMIP5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	       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RCP4.5		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		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RCP8.5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131840" y="1700808"/>
            <a:ext cx="1243042" cy="1800200"/>
            <a:chOff x="3131840" y="1700808"/>
            <a:chExt cx="1243042" cy="1800200"/>
          </a:xfrm>
        </p:grpSpPr>
        <p:cxnSp>
          <p:nvCxnSpPr>
            <p:cNvPr id="3" name="Прямая соединительная линия 2"/>
            <p:cNvCxnSpPr/>
            <p:nvPr/>
          </p:nvCxnSpPr>
          <p:spPr bwMode="auto">
            <a:xfrm>
              <a:off x="3131840" y="1700808"/>
              <a:ext cx="0" cy="1800200"/>
            </a:xfrm>
            <a:prstGeom prst="line">
              <a:avLst/>
            </a:prstGeom>
            <a:solidFill>
              <a:srgbClr val="00B8FF"/>
            </a:solid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Прямоугольник 3"/>
            <p:cNvSpPr/>
            <p:nvPr/>
          </p:nvSpPr>
          <p:spPr bwMode="auto">
            <a:xfrm>
              <a:off x="3131840" y="1700808"/>
              <a:ext cx="1243042" cy="1800200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610481" y="1723578"/>
            <a:ext cx="1243042" cy="1800200"/>
            <a:chOff x="3131840" y="1700808"/>
            <a:chExt cx="1243042" cy="1800200"/>
          </a:xfrm>
        </p:grpSpPr>
        <p:cxnSp>
          <p:nvCxnSpPr>
            <p:cNvPr id="36" name="Прямая соединительная линия 35"/>
            <p:cNvCxnSpPr/>
            <p:nvPr/>
          </p:nvCxnSpPr>
          <p:spPr bwMode="auto">
            <a:xfrm>
              <a:off x="3131840" y="1700808"/>
              <a:ext cx="0" cy="1800200"/>
            </a:xfrm>
            <a:prstGeom prst="line">
              <a:avLst/>
            </a:prstGeom>
            <a:solidFill>
              <a:srgbClr val="00B8FF"/>
            </a:solid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Прямоугольник 36"/>
            <p:cNvSpPr/>
            <p:nvPr/>
          </p:nvSpPr>
          <p:spPr bwMode="auto">
            <a:xfrm>
              <a:off x="3131840" y="1700808"/>
              <a:ext cx="1243042" cy="1800200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951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3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sp>
        <p:nvSpPr>
          <p:cNvPr id="26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300259" y="331102"/>
            <a:ext cx="8546079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Будущие изменения </a:t>
            </a:r>
            <a:r>
              <a:rPr lang="ru-RU" altLang="ru-RU" sz="19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экстремальной погоды </a:t>
            </a: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на Сахалине</a:t>
            </a:r>
            <a:b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ru-RU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относительно 1961-1990 гг.</a:t>
            </a:r>
            <a:r>
              <a:rPr lang="en-US" alt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 </a:t>
            </a:r>
            <a: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по данным моделей климата </a:t>
            </a:r>
            <a:r>
              <a:rPr lang="en-US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CMIP5 </a:t>
            </a:r>
            <a: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19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при двух сценариях антропогенного воздействия на климат</a:t>
            </a:r>
            <a:endParaRPr lang="ru-RU" sz="19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8" y="1593053"/>
            <a:ext cx="4105246" cy="24305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076" y="1581944"/>
            <a:ext cx="4105246" cy="24305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4765" y="1320334"/>
            <a:ext cx="8799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Количество дней с</a:t>
            </a:r>
            <a:r>
              <a:rPr lang="ru-RU" sz="1400" b="1" dirty="0" smtClean="0">
                <a:solidFill>
                  <a:prstClr val="black"/>
                </a:solidFill>
                <a:latin typeface="Calibri" panose="020F0502020204030204"/>
              </a:rPr>
              <a:t> экстремальными осадками </a:t>
            </a:r>
            <a:r>
              <a:rPr lang="ru-RU" sz="1800" b="1" dirty="0" smtClean="0">
                <a:solidFill>
                  <a:srgbClr val="0000FF"/>
                </a:solidFill>
                <a:latin typeface="Calibri" panose="020F0502020204030204"/>
              </a:rPr>
              <a:t>зимой</a:t>
            </a:r>
            <a:r>
              <a:rPr lang="ru-RU" sz="18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по данным моделей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CMIP5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    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RCP4.5					RCP8.5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127" y="4114592"/>
            <a:ext cx="3955316" cy="234653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340" y="4193067"/>
            <a:ext cx="3955316" cy="234653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0259" y="3931457"/>
            <a:ext cx="816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Количество дней с </a:t>
            </a:r>
            <a:r>
              <a:rPr lang="ru-RU" sz="1400" b="1" dirty="0" smtClean="0">
                <a:solidFill>
                  <a:prstClr val="black"/>
                </a:solidFill>
                <a:latin typeface="Calibri" panose="020F0502020204030204"/>
              </a:rPr>
              <a:t>экстремальными осадками </a:t>
            </a:r>
            <a:r>
              <a:rPr lang="ru-RU" sz="1800" b="1" dirty="0" smtClean="0">
                <a:solidFill>
                  <a:srgbClr val="FF0000"/>
                </a:solidFill>
                <a:latin typeface="Calibri" panose="020F0502020204030204"/>
              </a:rPr>
              <a:t>летом</a:t>
            </a:r>
            <a:r>
              <a:rPr lang="ru-RU" sz="18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по данным моделей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CMIP5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	               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RCP4.5				</a:t>
            </a: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 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RCP8.5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42183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738"/>
            <a:ext cx="91440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651250"/>
            <a:ext cx="91440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882650" y="985838"/>
            <a:ext cx="12493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en-US" altLang="ru-RU" sz="2100" dirty="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INM-CM4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960813" y="985838"/>
            <a:ext cx="12223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en-US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IPSL-CM5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969125" y="985838"/>
            <a:ext cx="13493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en-US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GFDL-CM3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357313" y="5919788"/>
            <a:ext cx="62865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kumimoji="1" lang="ru-RU" altLang="ru-RU" sz="18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Относительные изменения повторяемости </a:t>
            </a:r>
            <a:br>
              <a:rPr kumimoji="1" lang="ru-RU" altLang="ru-RU" sz="18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</a:br>
            <a:r>
              <a:rPr kumimoji="1" lang="ru-RU" altLang="ru-RU" sz="18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критических значений индекса </a:t>
            </a:r>
            <a:r>
              <a:rPr kumimoji="1" lang="en-US" altLang="ru-RU" sz="18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3D</a:t>
            </a:r>
          </a:p>
        </p:txBody>
      </p:sp>
      <p:pic>
        <p:nvPicPr>
          <p:cNvPr id="16" name="Изображение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4889500"/>
            <a:ext cx="51689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2857500" y="1341438"/>
            <a:ext cx="3429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kumimoji="1" lang="en-US" altLang="ru-RU"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(2026–2045) – (1986–2005)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2868613" y="3381375"/>
            <a:ext cx="3429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kumimoji="1" lang="en-US" altLang="ru-RU"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(2081–2100) – (1986–2005)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99656" y="493469"/>
            <a:ext cx="84248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риска </a:t>
            </a:r>
            <a:r>
              <a:rPr lang="ru-RU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смерчегенеза</a:t>
            </a:r>
            <a:r>
              <a:rPr lang="ru-RU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(модели CMIP5, RCP-4.5) 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6876256" y="6091793"/>
            <a:ext cx="2411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Мохов и др., </a:t>
            </a:r>
            <a:r>
              <a:rPr lang="en-US" alt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2016</a:t>
            </a:r>
          </a:p>
        </p:txBody>
      </p:sp>
      <p:grpSp>
        <p:nvGrpSpPr>
          <p:cNvPr id="21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2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5320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7" y="3251850"/>
            <a:ext cx="4205308" cy="255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45" y="3302011"/>
            <a:ext cx="4214794" cy="254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 descr="https://upload.wikimedia.org/wikipedia/commons/thumb/b/b4/Atlantic_Multidecadal_Oscillation.svg/1000px-Atlantic_Multidecadal_Oscillation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26" y="1597297"/>
            <a:ext cx="3888431" cy="158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37" y="1597297"/>
            <a:ext cx="3959514" cy="158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184638" y="476672"/>
            <a:ext cx="8779975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Связь летнего температурного режима на территории России</a:t>
            </a:r>
            <a:b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с температурой поверхности в Тихом и Атлантическом океанах</a:t>
            </a:r>
            <a:endParaRPr lang="ru-RU" sz="20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750676" y="1196752"/>
            <a:ext cx="2736304" cy="36004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к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орреляция с ТДО</a:t>
            </a:r>
            <a:endParaRPr lang="ru-RU" sz="1600" b="1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5436096" y="1268035"/>
            <a:ext cx="2736304" cy="36004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к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орреляция с АМО</a:t>
            </a:r>
            <a:endParaRPr lang="ru-RU" sz="1600" b="1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422993" y="5844517"/>
            <a:ext cx="8425061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Значимая связь с процессами в Тихом и Атлантическом океанах обеспечивают потенциал предсказуемости летних аномалий температуры в 25-30%</a:t>
            </a:r>
            <a:endParaRPr lang="ru-RU" sz="1600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8694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988" y="1436936"/>
            <a:ext cx="5112568" cy="4051579"/>
          </a:xfrm>
          <a:prstGeom prst="rect">
            <a:avLst/>
          </a:prstGeom>
        </p:spPr>
      </p:pic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184638" y="476672"/>
            <a:ext cx="8779975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Связь летних осадков на Сахалине</a:t>
            </a:r>
            <a:b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Тихоокеанским десятилетним колебанием</a:t>
            </a:r>
            <a:endParaRPr lang="ru-RU" sz="20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3868" y="5692606"/>
            <a:ext cx="289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одовая сумма осадков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220" y="5692606"/>
            <a:ext cx="308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ндекс ТДК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1385756" y="5882196"/>
            <a:ext cx="1152128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единительная линия 18"/>
          <p:cNvCxnSpPr/>
          <p:nvPr/>
        </p:nvCxnSpPr>
        <p:spPr bwMode="auto">
          <a:xfrm>
            <a:off x="5953873" y="5882196"/>
            <a:ext cx="1152128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1255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02472" y="1196752"/>
            <a:ext cx="8135937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700" dirty="0">
                <a:solidFill>
                  <a:schemeClr val="tx1"/>
                </a:solidFill>
                <a:latin typeface="Arial" charset="0"/>
              </a:rPr>
              <a:t>● Особенности глобального потепления последних десятилетий</a:t>
            </a: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● Концепция изменений климата</a:t>
            </a:r>
            <a:endParaRPr lang="ru-RU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700" dirty="0">
                <a:solidFill>
                  <a:schemeClr val="tx1"/>
                </a:solidFill>
                <a:latin typeface="Arial" charset="0"/>
              </a:rPr>
              <a:t>● </a:t>
            </a:r>
            <a:r>
              <a:rPr lang="ru-RU" altLang="en-US" sz="1700" dirty="0" smtClean="0">
                <a:solidFill>
                  <a:schemeClr val="tx1"/>
                </a:solidFill>
                <a:latin typeface="Arial" charset="0"/>
              </a:rPr>
              <a:t>Современные изменения климата России</a:t>
            </a: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700" dirty="0">
                <a:solidFill>
                  <a:schemeClr val="tx1"/>
                </a:solidFill>
                <a:latin typeface="Arial" charset="0"/>
              </a:rPr>
              <a:t>● </a:t>
            </a:r>
            <a:r>
              <a:rPr lang="ru-RU" altLang="en-US" sz="1700" dirty="0" smtClean="0">
                <a:solidFill>
                  <a:schemeClr val="tx1"/>
                </a:solidFill>
                <a:latin typeface="Arial" charset="0"/>
              </a:rPr>
              <a:t>Современные изменения </a:t>
            </a:r>
            <a:r>
              <a:rPr lang="ru-RU" altLang="en-US" sz="1700" dirty="0">
                <a:solidFill>
                  <a:schemeClr val="tx1"/>
                </a:solidFill>
                <a:latin typeface="Arial" charset="0"/>
              </a:rPr>
              <a:t>климата </a:t>
            </a:r>
            <a:r>
              <a:rPr lang="ru-RU" altLang="en-US" sz="1700" dirty="0" smtClean="0">
                <a:solidFill>
                  <a:schemeClr val="tx1"/>
                </a:solidFill>
                <a:latin typeface="Arial" charset="0"/>
              </a:rPr>
              <a:t>Сахалина</a:t>
            </a:r>
            <a:endParaRPr lang="ru-RU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700" dirty="0">
                <a:solidFill>
                  <a:schemeClr val="tx1"/>
                </a:solidFill>
                <a:latin typeface="Arial" charset="0"/>
              </a:rPr>
              <a:t>● </a:t>
            </a:r>
            <a:r>
              <a:rPr lang="ru-RU" altLang="en-US" sz="1700" dirty="0" smtClean="0">
                <a:solidFill>
                  <a:schemeClr val="tx1"/>
                </a:solidFill>
                <a:latin typeface="Arial" charset="0"/>
              </a:rPr>
              <a:t>Сценарии будущих изменений климата Сахалина</a:t>
            </a: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700" dirty="0">
                <a:solidFill>
                  <a:schemeClr val="tx1"/>
                </a:solidFill>
                <a:latin typeface="Arial" charset="0"/>
              </a:rPr>
              <a:t>● </a:t>
            </a:r>
            <a:r>
              <a:rPr lang="ru-RU" altLang="en-US" sz="1700" dirty="0">
                <a:solidFill>
                  <a:schemeClr val="tx1"/>
                </a:solidFill>
                <a:latin typeface="Arial" charset="0"/>
              </a:rPr>
              <a:t>Сценарии будущих изменений </a:t>
            </a:r>
            <a:r>
              <a:rPr lang="ru-RU" altLang="en-US" sz="1700" dirty="0" smtClean="0">
                <a:solidFill>
                  <a:schemeClr val="tx1"/>
                </a:solidFill>
                <a:latin typeface="Arial" charset="0"/>
              </a:rPr>
              <a:t>экстремальности климата </a:t>
            </a:r>
            <a:r>
              <a:rPr lang="ru-RU" altLang="en-US" sz="1700" dirty="0">
                <a:solidFill>
                  <a:schemeClr val="tx1"/>
                </a:solidFill>
                <a:latin typeface="Arial" charset="0"/>
              </a:rPr>
              <a:t>Сахалина</a:t>
            </a: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en-US" sz="1700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en-GB" altLang="en-US" sz="1700" dirty="0">
                <a:solidFill>
                  <a:schemeClr val="tx1"/>
                </a:solidFill>
                <a:latin typeface="Arial" charset="0"/>
              </a:rPr>
              <a:t>● </a:t>
            </a:r>
            <a:r>
              <a:rPr lang="ru-RU" altLang="en-US" sz="1700" dirty="0" smtClean="0">
                <a:solidFill>
                  <a:schemeClr val="tx1"/>
                </a:solidFill>
                <a:latin typeface="Arial" charset="0"/>
              </a:rPr>
              <a:t>Факторы естественной изменчивости</a:t>
            </a: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700" dirty="0">
                <a:solidFill>
                  <a:schemeClr val="tx1"/>
                </a:solidFill>
                <a:latin typeface="Arial" charset="0"/>
              </a:rPr>
              <a:t>● </a:t>
            </a:r>
            <a:r>
              <a:rPr lang="ru-RU" altLang="en-US" sz="1700" dirty="0" smtClean="0">
                <a:solidFill>
                  <a:schemeClr val="tx1"/>
                </a:solidFill>
                <a:latin typeface="Arial" charset="0"/>
              </a:rPr>
              <a:t>Пример диагностики экстремальных событий: </a:t>
            </a:r>
            <a:r>
              <a:rPr lang="ru-RU" altLang="en-US" sz="1700" dirty="0">
                <a:solidFill>
                  <a:schemeClr val="tx1"/>
                </a:solidFill>
                <a:latin typeface="Arial" charset="0"/>
              </a:rPr>
              <a:t>н</a:t>
            </a:r>
            <a:r>
              <a:rPr lang="ru-RU" altLang="en-US" sz="1700" dirty="0" smtClean="0">
                <a:solidFill>
                  <a:schemeClr val="tx1"/>
                </a:solidFill>
                <a:latin typeface="Arial" charset="0"/>
              </a:rPr>
              <a:t>аводнение </a:t>
            </a:r>
            <a:r>
              <a:rPr lang="ru-RU" altLang="en-US" sz="1700" dirty="0">
                <a:solidFill>
                  <a:schemeClr val="tx1"/>
                </a:solidFill>
                <a:latin typeface="Arial" charset="0"/>
              </a:rPr>
              <a:t>в Крымске</a:t>
            </a: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700" dirty="0">
                <a:solidFill>
                  <a:schemeClr val="tx1"/>
                </a:solidFill>
                <a:latin typeface="Arial" charset="0"/>
              </a:rPr>
              <a:t>● </a:t>
            </a:r>
            <a:r>
              <a:rPr lang="ru-RU" altLang="en-US" sz="1700" dirty="0" smtClean="0">
                <a:solidFill>
                  <a:schemeClr val="tx1"/>
                </a:solidFill>
                <a:latin typeface="Arial" charset="0"/>
              </a:rPr>
              <a:t>Выводы и возможные направления исследований</a:t>
            </a:r>
            <a:endParaRPr lang="en-GB" altLang="en-US" sz="17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04303" y="652850"/>
            <a:ext cx="7632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Arial" charset="0"/>
              </a:rPr>
              <a:t>Содержание</a:t>
            </a:r>
            <a:endParaRPr lang="en-GB" altLang="en-US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56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283489" cy="436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184638" y="476672"/>
            <a:ext cx="8779975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Реконструкция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ледовитости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Охотского моря</a:t>
            </a:r>
          </a:p>
          <a:p>
            <a:pPr lvl="0" eaLnBrk="1" hangingPunct="1">
              <a:spcBef>
                <a:spcPct val="50000"/>
              </a:spcBef>
            </a:pPr>
            <a:r>
              <a:rPr lang="ru-RU" sz="18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					        </a:t>
            </a:r>
            <a:r>
              <a:rPr lang="ru-RU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ru-RU" sz="1600" i="1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Семенов, Матвеева</a:t>
            </a:r>
            <a:r>
              <a:rPr lang="ru-RU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2020)</a:t>
            </a:r>
            <a:endParaRPr lang="ru-RU" sz="16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2570" y="5707627"/>
            <a:ext cx="79618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Значительная (сравнимая с современными изменениями) естественная </a:t>
            </a:r>
            <a:r>
              <a:rPr lang="ru-RU" sz="17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долгопериодная</a:t>
            </a:r>
            <a:r>
              <a:rPr lang="ru-RU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изменчивость площади морских льдов </a:t>
            </a:r>
            <a:endParaRPr lang="ru-RU" sz="1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34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7632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dirty="0">
                <a:solidFill>
                  <a:schemeClr val="tx1"/>
                </a:solidFill>
                <a:latin typeface="Arial" pitchFamily="34" charset="0"/>
              </a:rPr>
              <a:t>Экстремальные осадки в Крымске в июле 2012 г.</a:t>
            </a:r>
            <a:endParaRPr lang="en-GB" alt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4339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4347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4349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350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348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4340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557338"/>
            <a:ext cx="8024813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Прямоугольник 9"/>
          <p:cNvSpPr>
            <a:spLocks noChangeArrowheads="1"/>
          </p:cNvSpPr>
          <p:nvPr/>
        </p:nvSpPr>
        <p:spPr bwMode="auto">
          <a:xfrm>
            <a:off x="684213" y="1227138"/>
            <a:ext cx="7775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kumimoji="1" lang="ru-RU" altLang="ru-RU" sz="1800" b="1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Максимальные суточные осадки (мм) в Крымске за год и в </a:t>
            </a:r>
            <a:r>
              <a:rPr kumimoji="1" lang="ru-RU" altLang="ru-RU" sz="1800" b="1">
                <a:solidFill>
                  <a:srgbClr val="0000CC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летний</a:t>
            </a:r>
            <a:r>
              <a:rPr kumimoji="1" lang="ru-RU" altLang="ru-RU" sz="1800" b="1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 период</a:t>
            </a:r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2268538" y="4492625"/>
            <a:ext cx="6143625" cy="1774825"/>
            <a:chOff x="2267744" y="4492717"/>
            <a:chExt cx="6143772" cy="1774599"/>
          </a:xfrm>
        </p:grpSpPr>
        <p:pic>
          <p:nvPicPr>
            <p:cNvPr id="14345" name="Изображение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311" y="4492717"/>
              <a:ext cx="3371205" cy="1774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Прямоугольник 10"/>
            <p:cNvSpPr>
              <a:spLocks noChangeArrowheads="1"/>
            </p:cNvSpPr>
            <p:nvPr/>
          </p:nvSpPr>
          <p:spPr bwMode="auto">
            <a:xfrm>
              <a:off x="2267744" y="5161103"/>
              <a:ext cx="269009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4572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4572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4572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4572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 eaLnBrk="1" hangingPunct="1"/>
              <a:r>
                <a:rPr kumimoji="1" lang="ru-RU" altLang="ru-RU" sz="1800" b="1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  <a:cs typeface="Arial" pitchFamily="34" charset="0"/>
                </a:rPr>
                <a:t>Температура воды в Черном море (</a:t>
              </a:r>
              <a:r>
                <a:rPr kumimoji="1" lang="ru-RU" altLang="ru-RU" sz="1800" b="1" baseline="30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  <a:cs typeface="Arial" pitchFamily="34" charset="0"/>
                </a:rPr>
                <a:t>о</a:t>
              </a:r>
              <a:r>
                <a:rPr kumimoji="1" lang="ru-RU" altLang="ru-RU" sz="1800" b="1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  <a:cs typeface="Arial" pitchFamily="34" charset="0"/>
                </a:rPr>
                <a:t>С)</a:t>
              </a:r>
            </a:p>
          </p:txBody>
        </p:sp>
      </p:grpSp>
      <p:cxnSp>
        <p:nvCxnSpPr>
          <p:cNvPr id="4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8135938" y="1916113"/>
            <a:ext cx="0" cy="27368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5-конечная звезда 4">
            <a:extLst>
              <a:ext uri="{FF2B5EF4-FFF2-40B4-BE49-F238E27FC236}"/>
            </a:extLst>
          </p:cNvPr>
          <p:cNvSpPr/>
          <p:nvPr/>
        </p:nvSpPr>
        <p:spPr bwMode="auto">
          <a:xfrm>
            <a:off x="7908925" y="1595438"/>
            <a:ext cx="454025" cy="411162"/>
          </a:xfrm>
          <a:prstGeom prst="star5">
            <a:avLst/>
          </a:prstGeom>
          <a:solidFill>
            <a:srgbClr val="F82A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5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6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576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9467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9469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470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9468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6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23850" y="981075"/>
            <a:ext cx="8135938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  <a:latin typeface="Arial" charset="0"/>
              </a:rPr>
              <a:t>Численные эксперименты с моделью </a:t>
            </a:r>
            <a:r>
              <a:rPr lang="en-US" altLang="en-US" sz="1400">
                <a:solidFill>
                  <a:schemeClr val="tx1"/>
                </a:solidFill>
                <a:latin typeface="Arial" charset="0"/>
              </a:rPr>
              <a:t>WRF</a:t>
            </a:r>
            <a:r>
              <a:rPr lang="ru-RU" altLang="en-US" sz="1400">
                <a:solidFill>
                  <a:schemeClr val="tx1"/>
                </a:solidFill>
                <a:latin typeface="Arial" charset="0"/>
              </a:rPr>
              <a:t>: 3 вложенных домена, внутренний – 600м,</a:t>
            </a:r>
            <a:br>
              <a:rPr lang="ru-RU" altLang="en-US" sz="1400">
                <a:solidFill>
                  <a:schemeClr val="tx1"/>
                </a:solidFill>
                <a:latin typeface="Arial" charset="0"/>
              </a:rPr>
            </a:br>
            <a:r>
              <a:rPr lang="ru-RU" altLang="en-US" sz="1400">
                <a:solidFill>
                  <a:schemeClr val="tx1"/>
                </a:solidFill>
                <a:latin typeface="Arial" charset="0"/>
              </a:rPr>
              <a:t>во внешних доменах циркуляция предписана (согласно данным реанализа) вне погранслоя </a:t>
            </a:r>
          </a:p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  <a:latin typeface="Arial" charset="0"/>
              </a:rPr>
              <a:t>Цель: 1) воспроизвести наблюденные значения осадков; 2) выяснить, было ли такое событие возможно у условиях более холодного моря (15-20 лет назад); 3) понять механизм</a:t>
            </a:r>
            <a:endParaRPr lang="de-DE" altLang="en-US" sz="1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45" y="2420887"/>
            <a:ext cx="4249613" cy="378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7632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dirty="0">
                <a:solidFill>
                  <a:schemeClr val="tx1"/>
                </a:solidFill>
                <a:latin typeface="Arial" pitchFamily="34" charset="0"/>
              </a:rPr>
              <a:t>Экстремальные осадки в Крымске в июле 2012 г.</a:t>
            </a:r>
            <a:endParaRPr lang="en-GB" alt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20887"/>
            <a:ext cx="4032250" cy="375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конечная звезда 2"/>
          <p:cNvSpPr/>
          <p:nvPr/>
        </p:nvSpPr>
        <p:spPr bwMode="auto">
          <a:xfrm>
            <a:off x="2411760" y="3717032"/>
            <a:ext cx="288032" cy="36004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Стрелка вверх 3"/>
          <p:cNvSpPr/>
          <p:nvPr/>
        </p:nvSpPr>
        <p:spPr bwMode="auto">
          <a:xfrm rot="1618730">
            <a:off x="2123951" y="4061198"/>
            <a:ext cx="432048" cy="769435"/>
          </a:xfrm>
          <a:prstGeom prst="upArrow">
            <a:avLst/>
          </a:prstGeom>
          <a:solidFill>
            <a:srgbClr val="F82A0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18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5371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5373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374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372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7632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Arial" pitchFamily="34" charset="0"/>
              </a:rPr>
              <a:t>Экстремальные осадки в Крымске в июле 2012 г.</a:t>
            </a:r>
            <a:endParaRPr lang="en-GB" alt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557213" y="1579563"/>
            <a:ext cx="39608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  <a:latin typeface="Arial" pitchFamily="34" charset="0"/>
              </a:rPr>
              <a:t>Осадки в эксперименте с реалистичными значениями т-ры поверхности Черного моря</a:t>
            </a:r>
            <a:endParaRPr lang="de-DE" altLang="en-US" sz="14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536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55825"/>
            <a:ext cx="8713787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5129213" y="1579563"/>
            <a:ext cx="39608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  <a:latin typeface="Arial" pitchFamily="34" charset="0"/>
              </a:rPr>
              <a:t>Осадки в эксперименте с «холодными» значениями т-ры поверхности Черного моря</a:t>
            </a:r>
            <a:endParaRPr lang="de-DE" altLang="en-US" sz="14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4878388" y="1533525"/>
            <a:ext cx="4092575" cy="4078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8" name="TextBox 1"/>
          <p:cNvSpPr txBox="1">
            <a:spLocks noChangeArrowheads="1"/>
          </p:cNvSpPr>
          <p:nvPr/>
        </p:nvSpPr>
        <p:spPr bwMode="auto">
          <a:xfrm>
            <a:off x="452438" y="5441950"/>
            <a:ext cx="8386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altLang="ru-RU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Meredith, Semenov, </a:t>
            </a:r>
            <a:r>
              <a:rPr lang="en-US" altLang="ru-RU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alt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2015, Nature Geosciences</a:t>
            </a:r>
            <a:r>
              <a:rPr lang="ru-RU" alt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двухсторонний проект РФФИ-</a:t>
            </a:r>
            <a:r>
              <a:rPr lang="en-US" alt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Helmholtz </a:t>
            </a:r>
            <a:endParaRPr lang="en-US" alt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9" name="Прямоугольник 9"/>
          <p:cNvSpPr>
            <a:spLocks noChangeArrowheads="1"/>
          </p:cNvSpPr>
          <p:nvPr/>
        </p:nvSpPr>
        <p:spPr bwMode="auto">
          <a:xfrm>
            <a:off x="254000" y="933450"/>
            <a:ext cx="8456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kumimoji="1" lang="ru-RU" altLang="ru-RU" sz="1800" b="1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Результаты численных экспериментов с моделью атмосферы</a:t>
            </a:r>
            <a:r>
              <a:rPr kumimoji="1" lang="en-US" altLang="ru-RU" sz="1800" b="1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 WRF</a:t>
            </a:r>
            <a:r>
              <a:rPr kumimoji="1" lang="ru-RU" altLang="ru-RU" sz="1800" b="1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 высокого пространственного разрешения для современных условий и условий 1980-х гг.</a:t>
            </a:r>
            <a:r>
              <a:rPr kumimoji="1" lang="en-US" altLang="ru-RU" sz="1800" b="1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 </a:t>
            </a:r>
            <a:endParaRPr kumimoji="1" lang="ru-RU" altLang="ru-RU" sz="1800" b="1">
              <a:solidFill>
                <a:schemeClr val="tx1"/>
              </a:solidFill>
              <a:latin typeface="Calibri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4800" y="5830888"/>
            <a:ext cx="8424863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en-US" sz="1700" b="1">
                <a:solidFill>
                  <a:srgbClr val="FF0000"/>
                </a:solidFill>
                <a:latin typeface="Arial" pitchFamily="34" charset="0"/>
              </a:rPr>
              <a:t>Циклон, прошедший над Крымском в июле 2012 г. не привел бы к экстремальным осадкам при более низкой температуре поверхности моря</a:t>
            </a:r>
            <a:endParaRPr lang="de-DE" altLang="en-US" sz="1700" b="1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15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6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653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23850" y="476250"/>
            <a:ext cx="8424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Экстремальные осадки в Крымске в 2012 г.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23850" y="981075"/>
            <a:ext cx="813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 b="1">
                <a:solidFill>
                  <a:schemeClr val="tx1"/>
                </a:solidFill>
                <a:latin typeface="Arial" charset="0"/>
              </a:rPr>
              <a:t>Механизм формирования экстремальных осадков – инициация глубокой конвекции при увеличении т-ры поверхности моря</a:t>
            </a:r>
            <a:endParaRPr lang="de-DE" altLang="en-US" sz="14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700213"/>
            <a:ext cx="556895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32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6400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6402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403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401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39863"/>
            <a:ext cx="4148137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900113" y="1593850"/>
            <a:ext cx="2589212" cy="3762375"/>
            <a:chOff x="162897" y="2088384"/>
            <a:chExt cx="2590218" cy="3762490"/>
          </a:xfrm>
        </p:grpSpPr>
        <p:sp>
          <p:nvSpPr>
            <p:cNvPr id="16396" name="Up Arrow 16"/>
            <p:cNvSpPr>
              <a:spLocks noChangeArrowheads="1"/>
            </p:cNvSpPr>
            <p:nvPr/>
          </p:nvSpPr>
          <p:spPr bwMode="auto">
            <a:xfrm rot="1269636">
              <a:off x="1889019" y="2826662"/>
              <a:ext cx="864096" cy="1752883"/>
            </a:xfrm>
            <a:prstGeom prst="upArrow">
              <a:avLst>
                <a:gd name="adj1" fmla="val 50000"/>
                <a:gd name="adj2" fmla="val 50001"/>
              </a:avLst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16397" name="Straight Connector 17"/>
            <p:cNvCxnSpPr>
              <a:cxnSpLocks noChangeShapeType="1"/>
            </p:cNvCxnSpPr>
            <p:nvPr/>
          </p:nvCxnSpPr>
          <p:spPr bwMode="auto">
            <a:xfrm flipV="1">
              <a:off x="2191293" y="4598780"/>
              <a:ext cx="0" cy="1134476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98" name="TextBox 18"/>
            <p:cNvSpPr txBox="1">
              <a:spLocks noChangeArrowheads="1"/>
            </p:cNvSpPr>
            <p:nvPr/>
          </p:nvSpPr>
          <p:spPr bwMode="auto">
            <a:xfrm>
              <a:off x="1165232" y="2088384"/>
              <a:ext cx="151216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en-US" sz="1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Глубокая конвекция</a:t>
              </a:r>
              <a:endParaRPr lang="en-US" altLang="en-US" sz="18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99" name="TextBox 19"/>
            <p:cNvSpPr txBox="1">
              <a:spLocks noChangeArrowheads="1"/>
            </p:cNvSpPr>
            <p:nvPr/>
          </p:nvSpPr>
          <p:spPr bwMode="auto">
            <a:xfrm>
              <a:off x="162897" y="5558486"/>
              <a:ext cx="2028396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en-US" sz="13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порог неустойчивости</a:t>
              </a:r>
              <a:endParaRPr lang="en-US" altLang="en-US" sz="13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87375" y="1027113"/>
            <a:ext cx="80248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>
                <a:solidFill>
                  <a:schemeClr val="tx1"/>
                </a:solidFill>
                <a:latin typeface="Bitstream Vera Sans" charset="0"/>
              </a:rPr>
              <a:t>Нелинейность отклика при росте температуры поверхности моря</a:t>
            </a:r>
            <a:endParaRPr lang="en-GB" altLang="en-US" sz="1800">
              <a:solidFill>
                <a:schemeClr val="tx1"/>
              </a:solidFill>
              <a:latin typeface="Bitstream Vera Sans" charset="0"/>
            </a:endParaRPr>
          </a:p>
        </p:txBody>
      </p:sp>
      <p:sp>
        <p:nvSpPr>
          <p:cNvPr id="16390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7632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dirty="0">
                <a:solidFill>
                  <a:schemeClr val="tx1"/>
                </a:solidFill>
                <a:latin typeface="Arial" pitchFamily="34" charset="0"/>
              </a:rPr>
              <a:t>Экстремальные осадки в Крымске в июле 2012 г.</a:t>
            </a:r>
            <a:endParaRPr lang="en-GB" alt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15913" y="5589588"/>
            <a:ext cx="8423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en-US" sz="1800" b="1">
                <a:solidFill>
                  <a:srgbClr val="C00000"/>
                </a:solidFill>
                <a:latin typeface="Arial" pitchFamily="34" charset="0"/>
              </a:rPr>
              <a:t>Возможность резкого роста интенсивности экстремальных явлений при монотонном потеплении!</a:t>
            </a:r>
            <a:endParaRPr lang="de-DE" altLang="en-US" sz="1800" b="1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6392" name="Text Box 18"/>
          <p:cNvSpPr txBox="1">
            <a:spLocks noChangeArrowheads="1"/>
          </p:cNvSpPr>
          <p:nvPr/>
        </p:nvSpPr>
        <p:spPr bwMode="auto">
          <a:xfrm>
            <a:off x="5264150" y="4005263"/>
            <a:ext cx="36004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Изменение максимальных осадков в модели (в %) при повышении температуры Черного моря</a:t>
            </a:r>
            <a:endParaRPr lang="de-DE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2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818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1890" y="1052736"/>
            <a:ext cx="8640763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  <a:t>Климат Сахалина в современный период характеризуется существенным</a:t>
            </a:r>
            <a:r>
              <a:rPr lang="ru-RU" altLang="en-US" sz="1700" dirty="0">
                <a:solidFill>
                  <a:schemeClr val="tx1"/>
                </a:solidFill>
                <a:latin typeface="Arial" pitchFamily="34" charset="0"/>
              </a:rPr>
              <a:t>и</a:t>
            </a:r>
            <a: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  <a:t> изменениями.</a:t>
            </a:r>
          </a:p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  <a:t>Результаты моделей климата последнего поколения свидетельствуют </a:t>
            </a:r>
            <a:b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  <a:t>о возможном увеличении среднегодовой приземной температуры в регионе примерно на 3-6 °С к концу </a:t>
            </a:r>
            <a:r>
              <a:rPr lang="en-US" altLang="en-US" sz="1700" dirty="0" smtClean="0">
                <a:solidFill>
                  <a:schemeClr val="tx1"/>
                </a:solidFill>
                <a:latin typeface="Arial" pitchFamily="34" charset="0"/>
              </a:rPr>
              <a:t>XXI</a:t>
            </a:r>
            <a: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  <a:t> века (на 1.5-2.5 °С к 2040 гг.).</a:t>
            </a:r>
            <a:endParaRPr lang="ru-RU" altLang="en-US" sz="1700" dirty="0">
              <a:solidFill>
                <a:schemeClr val="tx1"/>
              </a:solidFill>
              <a:latin typeface="Arial" pitchFamily="34" charset="0"/>
            </a:endParaRPr>
          </a:p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  <a:t>В ближайшие десятилетия в 2-3 раза может возрасти вероятность экстремальных положительных температурных аномалий и экстремальных осадков летом.</a:t>
            </a:r>
          </a:p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700" b="1" dirty="0" smtClean="0">
                <a:solidFill>
                  <a:srgbClr val="C00000"/>
                </a:solidFill>
                <a:latin typeface="Arial" pitchFamily="34" charset="0"/>
              </a:rPr>
              <a:t>Фактор изменений климата необходимо учитывать при разработке планов устойчивого развития региона.</a:t>
            </a:r>
            <a:endParaRPr lang="ru-RU" altLang="en-US" sz="1700" dirty="0" smtClean="0">
              <a:solidFill>
                <a:schemeClr val="tx1"/>
              </a:solidFill>
              <a:latin typeface="Arial" pitchFamily="34" charset="0"/>
            </a:endParaRPr>
          </a:p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  <a:t>Модели климата позволяют оценить диапазон будущих изменений климата с вероятностными прогностическими оценками региональных аномалий температуры на десятилетнем временном масштабе.</a:t>
            </a:r>
            <a:endParaRPr lang="ru-RU" altLang="en-US" sz="1700" dirty="0">
              <a:solidFill>
                <a:schemeClr val="tx1"/>
              </a:solidFill>
              <a:latin typeface="Arial" pitchFamily="34" charset="0"/>
            </a:endParaRPr>
          </a:p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  <a:t>Анализ данных наблюдений и результатов численных экспериментов с моделями климата позволяет выявить ключевые механизмы и оценить риски формирования экстремальных </a:t>
            </a:r>
            <a:r>
              <a:rPr lang="ru-RU" altLang="en-US" sz="1700" dirty="0" err="1" smtClean="0">
                <a:solidFill>
                  <a:schemeClr val="tx1"/>
                </a:solidFill>
                <a:latin typeface="Arial" pitchFamily="34" charset="0"/>
              </a:rPr>
              <a:t>погодно</a:t>
            </a:r>
            <a: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  <a:t>-климатических аномалий в регионе, в том числе на межгодовом и на </a:t>
            </a:r>
            <a:r>
              <a:rPr lang="ru-RU" altLang="en-US" sz="1700" dirty="0" err="1" smtClean="0">
                <a:solidFill>
                  <a:schemeClr val="tx1"/>
                </a:solidFill>
                <a:latin typeface="Arial" pitchFamily="34" charset="0"/>
              </a:rPr>
              <a:t>междесятилетнем</a:t>
            </a:r>
            <a:r>
              <a:rPr lang="ru-RU" altLang="en-US" sz="1700" dirty="0" smtClean="0">
                <a:solidFill>
                  <a:schemeClr val="tx1"/>
                </a:solidFill>
                <a:latin typeface="Arial" pitchFamily="34" charset="0"/>
              </a:rPr>
              <a:t> временных масштабах.</a:t>
            </a:r>
            <a:endParaRPr lang="ru-RU" altLang="en-US" sz="17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99656" y="493469"/>
            <a:ext cx="84248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4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490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1618" y="1340767"/>
            <a:ext cx="8640763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285750" indent="-285750"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Диагностика современных изменений регионального климата (включая анализ экстремальных </a:t>
            </a:r>
            <a:r>
              <a:rPr lang="ru-RU" altLang="en-US" sz="1500" dirty="0" err="1" smtClean="0">
                <a:solidFill>
                  <a:schemeClr val="tx1"/>
                </a:solidFill>
                <a:latin typeface="Arial" pitchFamily="34" charset="0"/>
              </a:rPr>
              <a:t>погодно</a:t>
            </a: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-климатических явлений) с выявлением климатообразующих факторов</a:t>
            </a:r>
            <a:endParaRPr lang="ru-RU" altLang="en-US" sz="1500" dirty="0">
              <a:solidFill>
                <a:schemeClr val="tx1"/>
              </a:solidFill>
              <a:latin typeface="Arial" pitchFamily="34" charset="0"/>
            </a:endParaRPr>
          </a:p>
          <a:p>
            <a:pPr marL="285750" indent="-285750"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Исследования исторических и </a:t>
            </a:r>
            <a:r>
              <a:rPr lang="ru-RU" altLang="en-US" sz="1500" dirty="0" err="1" smtClean="0">
                <a:solidFill>
                  <a:schemeClr val="tx1"/>
                </a:solidFill>
                <a:latin typeface="Arial" pitchFamily="34" charset="0"/>
              </a:rPr>
              <a:t>палео</a:t>
            </a: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- изменений климата Сахалина</a:t>
            </a:r>
          </a:p>
          <a:p>
            <a:pPr marL="285750" indent="-285750"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Использование данных дистанционного зондирования в целях анализа изменений природной среды и климата</a:t>
            </a:r>
            <a:endParaRPr lang="ru-RU" altLang="en-US" sz="1500" dirty="0">
              <a:solidFill>
                <a:schemeClr val="tx1"/>
              </a:solidFill>
              <a:latin typeface="Arial" pitchFamily="34" charset="0"/>
            </a:endParaRPr>
          </a:p>
          <a:p>
            <a:pPr marL="285750" indent="-285750"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Исследование глобального углеродного цикла и его региональных компонентов</a:t>
            </a:r>
          </a:p>
          <a:p>
            <a:pPr marL="285750" indent="-285750"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Анализ результатов современных ансамблей моделей климата в </a:t>
            </a:r>
            <a:r>
              <a:rPr lang="ru-RU" altLang="en-US" sz="1500" dirty="0" err="1" smtClean="0">
                <a:solidFill>
                  <a:schemeClr val="tx1"/>
                </a:solidFill>
                <a:latin typeface="Arial" pitchFamily="34" charset="0"/>
              </a:rPr>
              <a:t>т.ч</a:t>
            </a: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. с целью разработки сценариев будущих региональных изменений климата и оценки их неопределенности</a:t>
            </a:r>
            <a:endParaRPr lang="ru-RU" altLang="en-US" sz="1500" dirty="0">
              <a:solidFill>
                <a:schemeClr val="tx1"/>
              </a:solidFill>
              <a:latin typeface="Arial" pitchFamily="34" charset="0"/>
            </a:endParaRPr>
          </a:p>
          <a:p>
            <a:pPr marL="285750" indent="-285750"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Разработка десятилетних климатических прогнозов на основе современных систем моделирования климата</a:t>
            </a:r>
          </a:p>
          <a:p>
            <a:pPr marL="285750" indent="-285750"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Региональное моделирование климата с целью разработки более детальных климатических прогнозов, исследования чувствительности регионального климата к различным внешним факторам, выявления механизмов формирования экстремальных </a:t>
            </a:r>
            <a:r>
              <a:rPr lang="ru-RU" altLang="en-US" sz="1500" dirty="0" err="1" smtClean="0">
                <a:solidFill>
                  <a:schemeClr val="tx1"/>
                </a:solidFill>
                <a:latin typeface="Arial" pitchFamily="34" charset="0"/>
              </a:rPr>
              <a:t>погодно</a:t>
            </a: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-климатических явлений</a:t>
            </a:r>
          </a:p>
          <a:p>
            <a:pPr marL="285750" indent="-285750"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altLang="en-US" sz="1500" dirty="0" smtClean="0">
                <a:solidFill>
                  <a:schemeClr val="tx1"/>
                </a:solidFill>
                <a:latin typeface="Arial" pitchFamily="34" charset="0"/>
              </a:rPr>
              <a:t>Моделирование переноса атмосферных загрязнений, выявление их источников, разработка сценарных прогнозов</a:t>
            </a:r>
            <a:endParaRPr lang="ru-RU" altLang="en-US" sz="15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99656" y="493469"/>
            <a:ext cx="842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образовательной деятельности и исследовательской работы в области изменений климата</a:t>
            </a:r>
            <a:endParaRPr lang="ru-RU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4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2303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87480" y="2756702"/>
            <a:ext cx="84248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2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26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26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3"/>
          <p:cNvSpPr txBox="1">
            <a:spLocks noChangeArrowheads="1"/>
          </p:cNvSpPr>
          <p:nvPr/>
        </p:nvSpPr>
        <p:spPr bwMode="auto">
          <a:xfrm>
            <a:off x="468313" y="630066"/>
            <a:ext cx="82089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Аномалии </a:t>
            </a:r>
            <a:r>
              <a:rPr lang="ru-RU" altLang="en-US" sz="1800" dirty="0" smtClean="0">
                <a:solidFill>
                  <a:schemeClr val="tx1"/>
                </a:solidFill>
                <a:latin typeface="Arial" pitchFamily="34" charset="0"/>
              </a:rPr>
              <a:t>глобальной приповерхностной 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температуры 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С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)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</a:t>
            </a:r>
            <a:endParaRPr lang="ru-RU" altLang="en-US" sz="1800" dirty="0" smtClean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r>
              <a:rPr lang="ru-RU" altLang="en-US" sz="1800" dirty="0" smtClean="0">
                <a:solidFill>
                  <a:schemeClr val="tx1"/>
                </a:solidFill>
                <a:latin typeface="Arial" pitchFamily="34" charset="0"/>
              </a:rPr>
              <a:t>по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данным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GISS </a:t>
            </a:r>
            <a:r>
              <a:rPr lang="ru-RU" altLang="en-US" sz="1800" dirty="0">
                <a:solidFill>
                  <a:srgbClr val="3333CC"/>
                </a:solidFill>
                <a:latin typeface="Arial" pitchFamily="34" charset="0"/>
              </a:rPr>
              <a:t>http://data.giss.nasa.gov/gistemp/</a:t>
            </a:r>
            <a:endParaRPr lang="en-GB" altLang="en-US" sz="1800" dirty="0">
              <a:solidFill>
                <a:srgbClr val="3333CC"/>
              </a:solidFill>
              <a:latin typeface="Arial" pitchFamily="34" charset="0"/>
            </a:endParaRPr>
          </a:p>
        </p:txBody>
      </p:sp>
      <p:grpSp>
        <p:nvGrpSpPr>
          <p:cNvPr id="3076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3083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3085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86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084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1" y="1499517"/>
            <a:ext cx="6885486" cy="47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7711858" y="1915262"/>
            <a:ext cx="1252755" cy="4034018"/>
            <a:chOff x="7711858" y="1790533"/>
            <a:chExt cx="1252755" cy="4158747"/>
          </a:xfrm>
        </p:grpSpPr>
        <p:sp>
          <p:nvSpPr>
            <p:cNvPr id="18" name="Стрелка вверх 17"/>
            <p:cNvSpPr/>
            <p:nvPr/>
          </p:nvSpPr>
          <p:spPr>
            <a:xfrm>
              <a:off x="7740352" y="2204864"/>
              <a:ext cx="576561" cy="3744416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7711858" y="1790533"/>
              <a:ext cx="1252755" cy="475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ru-RU" sz="2400" b="1" dirty="0" smtClean="0">
                  <a:solidFill>
                    <a:srgbClr val="FF0000"/>
                  </a:solidFill>
                </a:rPr>
                <a:t>1.</a:t>
              </a:r>
              <a:r>
                <a:rPr lang="ru-RU" altLang="ru-RU" sz="2400" b="1" dirty="0">
                  <a:solidFill>
                    <a:srgbClr val="FF0000"/>
                  </a:solidFill>
                </a:rPr>
                <a:t>3</a:t>
              </a:r>
              <a:r>
                <a:rPr lang="en-US" altLang="ru-RU" sz="2400" b="1" dirty="0" smtClean="0">
                  <a:solidFill>
                    <a:srgbClr val="FF0000"/>
                  </a:solidFill>
                </a:rPr>
                <a:t> ºC</a:t>
              </a:r>
              <a:endParaRPr lang="ru-RU" altLang="ru-RU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450141" y="2708920"/>
            <a:ext cx="2930171" cy="2304256"/>
            <a:chOff x="4450141" y="2708920"/>
            <a:chExt cx="2930171" cy="2304256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5220072" y="2708920"/>
              <a:ext cx="2160240" cy="2304256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24"/>
            <p:cNvSpPr txBox="1">
              <a:spLocks noChangeArrowheads="1"/>
            </p:cNvSpPr>
            <p:nvPr/>
          </p:nvSpPr>
          <p:spPr bwMode="auto">
            <a:xfrm>
              <a:off x="4450141" y="2924944"/>
              <a:ext cx="222976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2000" b="1" dirty="0" smtClean="0">
                  <a:solidFill>
                    <a:srgbClr val="FF0000"/>
                  </a:solidFill>
                </a:rPr>
                <a:t>Современное потепление</a:t>
              </a:r>
              <a:endParaRPr lang="ru-RU" altLang="ru-RU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396187" y="3176101"/>
            <a:ext cx="1296144" cy="967021"/>
            <a:chOff x="6396187" y="3176101"/>
            <a:chExt cx="1296144" cy="967021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6588224" y="3176101"/>
              <a:ext cx="648072" cy="72008"/>
            </a:xfrm>
            <a:prstGeom prst="line">
              <a:avLst/>
            </a:prstGeom>
            <a:ln w="635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6396187" y="3589124"/>
              <a:ext cx="129614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500" b="1" dirty="0" smtClean="0">
                  <a:solidFill>
                    <a:srgbClr val="0000FF"/>
                  </a:solidFill>
                </a:rPr>
                <a:t>«Сбой» потепления</a:t>
              </a:r>
              <a:r>
                <a:rPr lang="en-US" altLang="ru-RU" sz="1500" b="1" dirty="0" smtClean="0">
                  <a:solidFill>
                    <a:srgbClr val="0000FF"/>
                  </a:solidFill>
                </a:rPr>
                <a:t> </a:t>
              </a:r>
              <a:endParaRPr lang="ru-RU" altLang="ru-RU" sz="1500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26" name="Прямая со стрелкой 25"/>
          <p:cNvCxnSpPr/>
          <p:nvPr/>
        </p:nvCxnSpPr>
        <p:spPr>
          <a:xfrm flipV="1">
            <a:off x="7308304" y="1790533"/>
            <a:ext cx="0" cy="2494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444208" y="2924944"/>
            <a:ext cx="0" cy="2494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5570635" y="3717032"/>
            <a:ext cx="0" cy="2494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52954" y="4721664"/>
            <a:ext cx="0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31"/>
          <p:cNvGrpSpPr/>
          <p:nvPr/>
        </p:nvGrpSpPr>
        <p:grpSpPr>
          <a:xfrm>
            <a:off x="1429976" y="3862787"/>
            <a:ext cx="2277928" cy="2014485"/>
            <a:chOff x="1429976" y="3862787"/>
            <a:chExt cx="2277928" cy="2014485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1979712" y="4509120"/>
              <a:ext cx="1728192" cy="1368152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1429976" y="3862787"/>
              <a:ext cx="2229762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2000" b="1" dirty="0" smtClean="0">
                  <a:solidFill>
                    <a:srgbClr val="C00000"/>
                  </a:solidFill>
                </a:rPr>
                <a:t>Потепление середины ХХ века</a:t>
              </a:r>
              <a:endParaRPr lang="ru-RU" altLang="ru-RU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1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33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cxnSp>
        <p:nvCxnSpPr>
          <p:cNvPr id="37" name="Прямая со стрелкой 36"/>
          <p:cNvCxnSpPr/>
          <p:nvPr/>
        </p:nvCxnSpPr>
        <p:spPr>
          <a:xfrm>
            <a:off x="4788024" y="5306112"/>
            <a:ext cx="0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434946"/>
              </p:ext>
            </p:extLst>
          </p:nvPr>
        </p:nvGraphicFramePr>
        <p:xfrm>
          <a:off x="543769" y="1931339"/>
          <a:ext cx="7844657" cy="3339465"/>
        </p:xfrm>
        <a:graphic>
          <a:graphicData uri="http://schemas.openxmlformats.org/drawingml/2006/table">
            <a:tbl>
              <a:tblPr/>
              <a:tblGrid>
                <a:gridCol w="1596699">
                  <a:extLst>
                    <a:ext uri="{9D8B030D-6E8A-4147-A177-3AD203B41FA5}">
                      <a16:colId xmlns:a16="http://schemas.microsoft.com/office/drawing/2014/main" xmlns="" val="3280284306"/>
                    </a:ext>
                  </a:extLst>
                </a:gridCol>
                <a:gridCol w="1277360">
                  <a:extLst>
                    <a:ext uri="{9D8B030D-6E8A-4147-A177-3AD203B41FA5}">
                      <a16:colId xmlns:a16="http://schemas.microsoft.com/office/drawing/2014/main" xmlns="" val="1929309719"/>
                    </a:ext>
                  </a:extLst>
                </a:gridCol>
                <a:gridCol w="971904">
                  <a:extLst>
                    <a:ext uri="{9D8B030D-6E8A-4147-A177-3AD203B41FA5}">
                      <a16:colId xmlns:a16="http://schemas.microsoft.com/office/drawing/2014/main" xmlns="" val="1797973683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xmlns="" val="2703650791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xmlns="" val="1106217778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xmlns="" val="3201294460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xmlns="" val="2411167690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xmlns="" val="1304142935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xmlns="" val="738698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Модель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920071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GFDL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INM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MPI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MIROC5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HadGEM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Среднее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3195578"/>
                  </a:ext>
                </a:extLst>
              </a:tr>
              <a:tr h="190500">
                <a:tc rowSpan="1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Пороговые значения 1961-1990 гг.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Экстремально высокие температуры, °С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Зима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-2,5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-6,2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-3,8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-2,2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-2,0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9694334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Весна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09938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Лето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5398542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Осень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18,4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3001653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Экстремально низкие температуры, °С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Зима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-17,4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-31,1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-23,8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-5,9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-18,1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-19,3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491887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Весна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-12,1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-20,4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-12,3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-3,2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-10,7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-11,8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9988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Лето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8802384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Осень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-6,3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-13,9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-13,1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-6,4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-7,8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893337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Экстремальное количество осадков, мм/день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Зима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302575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Весна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18,9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18,0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939554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Лето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18,1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27,0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21,1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935589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Осень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18,9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33113670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72407" y="459271"/>
            <a:ext cx="8748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</a:rPr>
              <a:t>Южно-Сахалинск</a:t>
            </a:r>
            <a:endParaRPr lang="ru-RU" sz="180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</a:rPr>
              <a:t>Пороговые значения экстремальных среднесуточных температур и суточных сумм осадков по </a:t>
            </a:r>
            <a:r>
              <a:rPr lang="ru-RU" sz="1800" dirty="0">
                <a:solidFill>
                  <a:prstClr val="black"/>
                </a:solidFill>
                <a:latin typeface="Calibri" panose="020F0502020204030204"/>
              </a:rPr>
              <a:t>данным моделей 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CMIP5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</a:rPr>
              <a:t>Период 1961-1990 гг. (эксперименты 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historical</a:t>
            </a: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ru-RU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50686" y="5352149"/>
            <a:ext cx="88711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экстремально высокими считались температуры выше 95-го </a:t>
            </a:r>
            <a:r>
              <a:rPr lang="ru-RU" sz="1400" dirty="0" err="1">
                <a:solidFill>
                  <a:prstClr val="black"/>
                </a:solidFill>
                <a:latin typeface="Calibri" panose="020F0502020204030204"/>
              </a:rPr>
              <a:t>процентиля</a:t>
            </a: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эмпирической функции распределения за период 1961-1990 гг.</a:t>
            </a:r>
            <a:br>
              <a:rPr lang="ru-RU" sz="1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экстремально низкими считались температуры ниже 5-го </a:t>
            </a:r>
            <a:r>
              <a:rPr lang="ru-RU" sz="1400" dirty="0" err="1">
                <a:solidFill>
                  <a:prstClr val="black"/>
                </a:solidFill>
                <a:latin typeface="Calibri" panose="020F0502020204030204"/>
              </a:rPr>
              <a:t>процентиля</a:t>
            </a: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эмпирической функции распределения за период 1961-1990 гг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b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экстремальными считались осадки выше 95-го </a:t>
            </a:r>
            <a:r>
              <a:rPr lang="ru-RU" sz="1400" dirty="0" err="1" smtClean="0">
                <a:solidFill>
                  <a:prstClr val="black"/>
                </a:solidFill>
                <a:latin typeface="Calibri" panose="020F0502020204030204"/>
              </a:rPr>
              <a:t>процентиля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эмпирической </a:t>
            </a: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функции распределения осадков за период 1961-1990 гг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7993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7421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7423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424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7422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/>
            </a:extLst>
          </p:cNvPr>
          <p:cNvCxnSpPr>
            <a:cxnSpLocks noChangeShapeType="1"/>
          </p:cNvCxnSpPr>
          <p:nvPr/>
        </p:nvCxnSpPr>
        <p:spPr bwMode="auto">
          <a:xfrm>
            <a:off x="0" y="6540500"/>
            <a:ext cx="9144000" cy="0"/>
          </a:xfrm>
          <a:prstGeom prst="line">
            <a:avLst/>
          </a:prstGeom>
          <a:noFill/>
          <a:ln w="25400">
            <a:solidFill>
              <a:srgbClr val="1F497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3675063"/>
            <a:ext cx="514191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3"/>
          <p:cNvSpPr>
            <a:spLocks noChangeArrowheads="1"/>
          </p:cNvSpPr>
          <p:nvPr/>
        </p:nvSpPr>
        <p:spPr bwMode="auto">
          <a:xfrm>
            <a:off x="6478588" y="1052513"/>
            <a:ext cx="26400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ru-RU" altLang="ru-RU"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Аномалии стока </a:t>
            </a:r>
          </a:p>
          <a:p>
            <a:pPr eaLnBrk="1" hangingPunct="1"/>
            <a:r>
              <a:rPr kumimoji="1" lang="ru-RU" altLang="ru-RU"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р. Амур </a:t>
            </a:r>
          </a:p>
          <a:p>
            <a:pPr eaLnBrk="1" hangingPunct="1"/>
            <a:r>
              <a:rPr kumimoji="1" lang="ru-RU" altLang="ru-RU"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в августе-сентябре</a:t>
            </a:r>
          </a:p>
          <a:p>
            <a:pPr algn="r" eaLnBrk="1" hangingPunct="1"/>
            <a:r>
              <a:rPr kumimoji="1" lang="ru-RU" altLang="ru-RU" sz="18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 </a:t>
            </a:r>
          </a:p>
          <a:p>
            <a:pPr eaLnBrk="1" hangingPunct="1"/>
            <a:r>
              <a:rPr kumimoji="1" lang="ru-RU" altLang="ru-RU"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нормировано на среднее для 1961-1990 гг.</a:t>
            </a:r>
          </a:p>
        </p:txBody>
      </p:sp>
      <p:sp>
        <p:nvSpPr>
          <p:cNvPr id="17414" name="Прямоугольник 3"/>
          <p:cNvSpPr>
            <a:spLocks noChangeArrowheads="1"/>
          </p:cNvSpPr>
          <p:nvPr/>
        </p:nvSpPr>
        <p:spPr bwMode="auto">
          <a:xfrm>
            <a:off x="0" y="3675063"/>
            <a:ext cx="350996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kumimoji="1" lang="ru-RU" altLang="ru-RU" sz="18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Повторяемость атмосферных блокингов в летний период </a:t>
            </a:r>
          </a:p>
          <a:p>
            <a:pPr algn="r" eaLnBrk="1" hangingPunct="1"/>
            <a:r>
              <a:rPr kumimoji="1" lang="ru-RU" altLang="ru-RU" sz="18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(1969-2013 гг.). </a:t>
            </a:r>
          </a:p>
          <a:p>
            <a:pPr algn="r" eaLnBrk="1" hangingPunct="1"/>
            <a:endParaRPr kumimoji="1" lang="ru-RU" altLang="ru-RU" sz="1100">
              <a:solidFill>
                <a:schemeClr val="tx1"/>
              </a:solidFill>
              <a:latin typeface="Arial" pitchFamily="34" charset="0"/>
              <a:ea typeface="ヒラギノ角ゴ Pro W3" charset="-128"/>
              <a:cs typeface="Arial" pitchFamily="34" charset="0"/>
            </a:endParaRPr>
          </a:p>
          <a:p>
            <a:pPr algn="r" eaLnBrk="1" hangingPunct="1"/>
            <a: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Серые кривые – все годы, </a:t>
            </a:r>
            <a:b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</a:br>
            <a:r>
              <a:rPr kumimoji="1" lang="ru-RU" altLang="ru-RU" sz="1600">
                <a:solidFill>
                  <a:srgbClr val="00B050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зеленая кривая –среднемноголетнее</a:t>
            </a:r>
            <a: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, </a:t>
            </a:r>
            <a:b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</a:br>
            <a: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черная кривая – 2010 г., </a:t>
            </a:r>
            <a:b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</a:br>
            <a:r>
              <a:rPr kumimoji="1" lang="ru-RU" altLang="ru-RU" sz="1600">
                <a:solidFill>
                  <a:srgbClr val="FF0000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красная кривая – 2013 </a:t>
            </a:r>
            <a: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г.</a:t>
            </a:r>
          </a:p>
        </p:txBody>
      </p:sp>
      <p:pic>
        <p:nvPicPr>
          <p:cNvPr id="17415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909638"/>
            <a:ext cx="64801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7632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Arial" pitchFamily="34" charset="0"/>
              </a:rPr>
              <a:t>Рекордное наводнение на Амуре в 2013 г.</a:t>
            </a:r>
            <a:endParaRPr lang="en-GB" altLang="en-US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7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8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8204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35100"/>
            <a:ext cx="564991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8450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8452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453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451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358775" y="549275"/>
            <a:ext cx="860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>
                <a:solidFill>
                  <a:schemeClr val="tx1"/>
                </a:solidFill>
                <a:latin typeface="Arial" pitchFamily="34" charset="0"/>
              </a:rPr>
              <a:t>Рекордное наводнение на Амуре в 2013 г.: </a:t>
            </a: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связь с температурой океана</a:t>
            </a:r>
            <a:endParaRPr lang="en-GB" altLang="en-US" sz="2000" dirty="0">
              <a:solidFill>
                <a:schemeClr val="tx1"/>
              </a:solidFill>
              <a:latin typeface="Bitstream Vera Sans" charset="0"/>
            </a:endParaRPr>
          </a:p>
        </p:txBody>
      </p:sp>
      <p:sp>
        <p:nvSpPr>
          <p:cNvPr id="11" name="5-конечная звезда 10">
            <a:extLst>
              <a:ext uri="{FF2B5EF4-FFF2-40B4-BE49-F238E27FC236}"/>
            </a:extLst>
          </p:cNvPr>
          <p:cNvSpPr/>
          <p:nvPr/>
        </p:nvSpPr>
        <p:spPr bwMode="auto">
          <a:xfrm>
            <a:off x="7696200" y="3357563"/>
            <a:ext cx="288925" cy="287337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43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3265488"/>
            <a:ext cx="5013325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>
            <a:spLocks noChangeArrowheads="1"/>
          </p:cNvSpPr>
          <p:nvPr/>
        </p:nvSpPr>
        <p:spPr bwMode="auto">
          <a:xfrm rot="2435607">
            <a:off x="6216650" y="3727450"/>
            <a:ext cx="830263" cy="1346200"/>
          </a:xfrm>
          <a:prstGeom prst="ellipse">
            <a:avLst/>
          </a:prstGeom>
          <a:noFill/>
          <a:ln w="53975" algn="ctr">
            <a:solidFill>
              <a:srgbClr val="F82A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4924425" y="4632325"/>
            <a:ext cx="1414463" cy="428625"/>
            <a:chOff x="4925100" y="4632643"/>
            <a:chExt cx="1413392" cy="427647"/>
          </a:xfrm>
        </p:grpSpPr>
        <p:sp>
          <p:nvSpPr>
            <p:cNvPr id="18448" name="Стрелка вправо 2"/>
            <p:cNvSpPr>
              <a:spLocks noChangeArrowheads="1"/>
            </p:cNvSpPr>
            <p:nvPr/>
          </p:nvSpPr>
          <p:spPr bwMode="auto">
            <a:xfrm rot="-2428602">
              <a:off x="4925100" y="4632643"/>
              <a:ext cx="738989" cy="424878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0000CC"/>
            </a:solidFill>
            <a:ln w="412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449" name="Стрелка вправо 22"/>
            <p:cNvSpPr>
              <a:spLocks noChangeArrowheads="1"/>
            </p:cNvSpPr>
            <p:nvPr/>
          </p:nvSpPr>
          <p:spPr bwMode="auto">
            <a:xfrm rot="-8150200">
              <a:off x="5599503" y="4635412"/>
              <a:ext cx="738989" cy="424878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0000CC"/>
            </a:solidFill>
            <a:ln w="412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ru-RU" altLang="ru-RU"/>
            </a:p>
          </p:txBody>
        </p:sp>
      </p:grpSp>
      <p:sp>
        <p:nvSpPr>
          <p:cNvPr id="18441" name="Text Box 18"/>
          <p:cNvSpPr txBox="1">
            <a:spLocks noChangeArrowheads="1"/>
          </p:cNvSpPr>
          <p:nvPr/>
        </p:nvSpPr>
        <p:spPr bwMode="auto">
          <a:xfrm>
            <a:off x="358775" y="1074738"/>
            <a:ext cx="61102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Аномалии температуры поверхности океана в июле 2013г</a:t>
            </a:r>
            <a:endParaRPr lang="de-DE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2454275" y="2060575"/>
            <a:ext cx="5832475" cy="4324350"/>
            <a:chOff x="3131840" y="2060848"/>
            <a:chExt cx="5832772" cy="4323317"/>
          </a:xfrm>
        </p:grpSpPr>
        <p:pic>
          <p:nvPicPr>
            <p:cNvPr id="18444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19" y="3259957"/>
              <a:ext cx="5112693" cy="312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5" name="Прямоугольник 1"/>
            <p:cNvSpPr>
              <a:spLocks noChangeArrowheads="1"/>
            </p:cNvSpPr>
            <p:nvPr/>
          </p:nvSpPr>
          <p:spPr bwMode="auto">
            <a:xfrm>
              <a:off x="3131840" y="2060848"/>
              <a:ext cx="648072" cy="28803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ru-RU" altLang="ru-RU"/>
            </a:p>
          </p:txBody>
        </p:sp>
        <p:cxnSp>
          <p:nvCxnSpPr>
            <p:cNvPr id="18446" name="Прямая соединительная линия 3"/>
            <p:cNvCxnSpPr>
              <a:cxnSpLocks noChangeShapeType="1"/>
            </p:cNvCxnSpPr>
            <p:nvPr/>
          </p:nvCxnSpPr>
          <p:spPr bwMode="auto">
            <a:xfrm>
              <a:off x="3131840" y="2348880"/>
              <a:ext cx="1296144" cy="911077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47" name="Прямая соединительная линия 21"/>
            <p:cNvCxnSpPr>
              <a:cxnSpLocks noChangeShapeType="1"/>
            </p:cNvCxnSpPr>
            <p:nvPr/>
          </p:nvCxnSpPr>
          <p:spPr bwMode="auto">
            <a:xfrm>
              <a:off x="3779912" y="2348880"/>
              <a:ext cx="4896544" cy="911077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443" name="Прямоугольник 2"/>
          <p:cNvSpPr>
            <a:spLocks noChangeArrowheads="1"/>
          </p:cNvSpPr>
          <p:nvPr/>
        </p:nvSpPr>
        <p:spPr bwMode="auto">
          <a:xfrm>
            <a:off x="206375" y="6021388"/>
            <a:ext cx="1871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Мохов и др</a:t>
            </a:r>
            <a:r>
              <a:rPr lang="ru-RU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201</a:t>
            </a:r>
            <a:r>
              <a:rPr lang="en-US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altLang="ru-RU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3" name="Picture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502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9467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9469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470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9468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459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2205038"/>
            <a:ext cx="615632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869950" y="1466850"/>
            <a:ext cx="7489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kumimoji="1" lang="ru-RU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Тренд количества летних осадков (%) в 21 в. (2006-2100 гг.) </a:t>
            </a:r>
            <a:br>
              <a:rPr kumimoji="1" lang="ru-RU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</a:br>
            <a:r>
              <a:rPr kumimoji="1" lang="ru-RU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модель </a:t>
            </a:r>
            <a:r>
              <a:rPr kumimoji="1" lang="en-US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MPI-ESM-MR</a:t>
            </a:r>
            <a:r>
              <a:rPr kumimoji="1" lang="ru-RU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, сценарий </a:t>
            </a:r>
            <a:r>
              <a:rPr kumimoji="1" lang="en-US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RCP4.5</a:t>
            </a:r>
            <a:endParaRPr kumimoji="1" lang="ru-RU" altLang="ru-RU" sz="2100">
              <a:solidFill>
                <a:schemeClr val="tx1"/>
              </a:solidFill>
              <a:latin typeface="Calibri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Овал 1"/>
          <p:cNvSpPr>
            <a:spLocks noChangeArrowheads="1"/>
          </p:cNvSpPr>
          <p:nvPr/>
        </p:nvSpPr>
        <p:spPr bwMode="auto">
          <a:xfrm>
            <a:off x="4719638" y="3716338"/>
            <a:ext cx="1365250" cy="1008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19462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76327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dirty="0">
                <a:solidFill>
                  <a:schemeClr val="tx1"/>
                </a:solidFill>
                <a:latin typeface="Arial" pitchFamily="34" charset="0"/>
              </a:rPr>
              <a:t>Рекордное наводнение на Амуре в 2013 г.: </a:t>
            </a:r>
            <a:br>
              <a:rPr lang="ru-RU" altLang="en-US" dirty="0">
                <a:solidFill>
                  <a:schemeClr val="tx1"/>
                </a:solidFill>
                <a:latin typeface="Arial" pitchFamily="34" charset="0"/>
              </a:rPr>
            </a:br>
            <a:r>
              <a:rPr lang="ru-RU" altLang="en-US" dirty="0">
                <a:solidFill>
                  <a:schemeClr val="tx1"/>
                </a:solidFill>
                <a:latin typeface="Arial" pitchFamily="34" charset="0"/>
              </a:rPr>
              <a:t>что следует ожидать в 21 веке?</a:t>
            </a:r>
          </a:p>
        </p:txBody>
      </p:sp>
      <p:sp>
        <p:nvSpPr>
          <p:cNvPr id="19463" name="Прямоугольник 2"/>
          <p:cNvSpPr>
            <a:spLocks noChangeArrowheads="1"/>
          </p:cNvSpPr>
          <p:nvPr/>
        </p:nvSpPr>
        <p:spPr bwMode="auto">
          <a:xfrm>
            <a:off x="7086600" y="6021388"/>
            <a:ext cx="1871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Мохов и др</a:t>
            </a:r>
            <a:r>
              <a:rPr lang="ru-RU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201</a:t>
            </a:r>
            <a:r>
              <a:rPr lang="en-US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altLang="ru-RU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6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1368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5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57867" y="548680"/>
            <a:ext cx="8351837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Изменения климата Сахалина </a:t>
            </a:r>
            <a:endParaRPr lang="en-US" altLang="en-US" sz="2000" dirty="0" smtClean="0">
              <a:solidFill>
                <a:schemeClr val="tx1"/>
              </a:solidFill>
              <a:latin typeface="Arial" pitchFamily="34" charset="0"/>
            </a:endParaRPr>
          </a:p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 dirty="0" smtClean="0">
                <a:solidFill>
                  <a:schemeClr val="tx1"/>
                </a:solidFill>
                <a:latin typeface="Arial" pitchFamily="34" charset="0"/>
              </a:rPr>
              <a:t>Средняя по острову температура (</a:t>
            </a:r>
            <a:r>
              <a:rPr lang="ru-RU" altLang="en-US" sz="1800" dirty="0" smtClean="0">
                <a:solidFill>
                  <a:schemeClr val="tx1"/>
                </a:solidFill>
                <a:latin typeface="Arial" pitchFamily="34" charset="0"/>
                <a:sym typeface="Symbol"/>
              </a:rPr>
              <a:t></a:t>
            </a:r>
            <a:r>
              <a:rPr lang="ru-RU" altLang="en-US" sz="1800" dirty="0" smtClean="0">
                <a:solidFill>
                  <a:schemeClr val="tx1"/>
                </a:solidFill>
                <a:latin typeface="Arial" pitchFamily="34" charset="0"/>
              </a:rPr>
              <a:t>С, данные 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</a:rPr>
              <a:t>CRUTS</a:t>
            </a:r>
            <a:r>
              <a:rPr lang="ru-RU" altLang="en-US" sz="1800" dirty="0" smtClean="0">
                <a:solidFill>
                  <a:schemeClr val="tx1"/>
                </a:solidFill>
                <a:latin typeface="Arial" pitchFamily="34" charset="0"/>
              </a:rPr>
              <a:t>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74" y="1844824"/>
            <a:ext cx="4121826" cy="28105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71" y="1412776"/>
            <a:ext cx="3790958" cy="28179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371" y="4236322"/>
            <a:ext cx="4047236" cy="20940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54353" y="166015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</a:rPr>
              <a:t>ЗИМА</a:t>
            </a:r>
            <a:endParaRPr lang="ru-RU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48064" y="4285992"/>
            <a:ext cx="69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</a:rPr>
              <a:t>ЛЕТО</a:t>
            </a:r>
            <a:endParaRPr lang="ru-RU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4399" y="3861379"/>
            <a:ext cx="57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  <a:latin typeface="Calibri" panose="020F0502020204030204"/>
              </a:rPr>
              <a:t>ГОД</a:t>
            </a:r>
            <a:endParaRPr lang="ru-RU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4474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1" y="1556792"/>
            <a:ext cx="802533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7" y="4365104"/>
            <a:ext cx="8197924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99921" y="630138"/>
            <a:ext cx="7632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Реконструкция аномалий т-</a:t>
            </a:r>
            <a:r>
              <a:rPr lang="ru-RU" altLang="en-US" sz="2000" dirty="0" err="1" smtClean="0">
                <a:solidFill>
                  <a:schemeClr val="tx1"/>
                </a:solidFill>
                <a:latin typeface="Arial" pitchFamily="34" charset="0"/>
              </a:rPr>
              <a:t>ры</a:t>
            </a: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 в СП и в Арктике за 2000 лет</a:t>
            </a:r>
            <a:endParaRPr lang="en-GB" altLang="en-US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43608" y="1232396"/>
            <a:ext cx="1191759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dirty="0" smtClean="0">
                <a:solidFill>
                  <a:schemeClr val="tx1"/>
                </a:solidFill>
                <a:latin typeface="Arial" pitchFamily="34" charset="0"/>
              </a:rPr>
              <a:t>СП</a:t>
            </a:r>
            <a:endParaRPr lang="en-GB" alt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43606" y="4025379"/>
            <a:ext cx="11917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Арктика</a:t>
            </a:r>
            <a:endParaRPr lang="en-GB" alt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1043606" y="2060848"/>
            <a:ext cx="6408714" cy="1224136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Прямая соединительная линия 5"/>
          <p:cNvCxnSpPr/>
          <p:nvPr/>
        </p:nvCxnSpPr>
        <p:spPr bwMode="auto">
          <a:xfrm flipV="1">
            <a:off x="7524328" y="2060848"/>
            <a:ext cx="360040" cy="1224136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Овал 6"/>
          <p:cNvSpPr/>
          <p:nvPr/>
        </p:nvSpPr>
        <p:spPr bwMode="auto">
          <a:xfrm>
            <a:off x="7941395" y="1628800"/>
            <a:ext cx="176245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8043694" y="1115208"/>
            <a:ext cx="272722" cy="28705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6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5295900" y="1916113"/>
            <a:ext cx="3695700" cy="4368800"/>
            <a:chOff x="5296331" y="1916832"/>
            <a:chExt cx="3695629" cy="4367677"/>
          </a:xfrm>
        </p:grpSpPr>
        <p:grpSp>
          <p:nvGrpSpPr>
            <p:cNvPr id="5137" name="Группа 2"/>
            <p:cNvGrpSpPr>
              <a:grpSpLocks/>
            </p:cNvGrpSpPr>
            <p:nvPr/>
          </p:nvGrpSpPr>
          <p:grpSpPr bwMode="auto">
            <a:xfrm>
              <a:off x="5296331" y="2253640"/>
              <a:ext cx="3695629" cy="4030869"/>
              <a:chOff x="5296331" y="2253640"/>
              <a:chExt cx="3695629" cy="4030869"/>
            </a:xfrm>
          </p:grpSpPr>
          <p:pic>
            <p:nvPicPr>
              <p:cNvPr id="5139" name="Picture 1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6331" y="2253640"/>
                <a:ext cx="3695629" cy="3695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40" name="TextBox 30"/>
              <p:cNvSpPr txBox="1">
                <a:spLocks noChangeArrowheads="1"/>
              </p:cNvSpPr>
              <p:nvPr/>
            </p:nvSpPr>
            <p:spPr bwMode="auto">
              <a:xfrm>
                <a:off x="5508104" y="5945955"/>
                <a:ext cx="230425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altLang="ru-RU" sz="1600" i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Семенов и др</a:t>
                </a:r>
                <a:r>
                  <a:rPr lang="ru-RU" altLang="ru-RU"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., 2017</a:t>
                </a:r>
              </a:p>
            </p:txBody>
          </p:sp>
        </p:grpSp>
        <p:sp>
          <p:nvSpPr>
            <p:cNvPr id="5138" name="Text Box 8"/>
            <p:cNvSpPr txBox="1">
              <a:spLocks noChangeArrowheads="1"/>
            </p:cNvSpPr>
            <p:nvPr/>
          </p:nvSpPr>
          <p:spPr bwMode="auto">
            <a:xfrm>
              <a:off x="5296331" y="1916832"/>
              <a:ext cx="3553454" cy="469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472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altLang="en-US" sz="1400">
                  <a:solidFill>
                    <a:schemeClr val="tx1"/>
                  </a:solidFill>
                  <a:latin typeface="Arial" pitchFamily="34" charset="0"/>
                </a:rPr>
                <a:t>Проекции моделей климата для </a:t>
              </a:r>
            </a:p>
            <a:p>
              <a:pPr algn="ctr" eaLnBrk="1" hangingPunct="1"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altLang="en-US" sz="1400">
                  <a:solidFill>
                    <a:schemeClr val="tx1"/>
                  </a:solidFill>
                  <a:latin typeface="Arial" pitchFamily="34" charset="0"/>
                </a:rPr>
                <a:t>площади летних морских льдов, 10</a:t>
              </a:r>
              <a:r>
                <a:rPr lang="ru-RU" altLang="en-US" sz="1400" baseline="30000">
                  <a:solidFill>
                    <a:schemeClr val="tx1"/>
                  </a:solidFill>
                  <a:latin typeface="Arial" pitchFamily="34" charset="0"/>
                </a:rPr>
                <a:t>7</a:t>
              </a:r>
              <a:r>
                <a:rPr lang="ru-RU" altLang="en-US" sz="1400">
                  <a:solidFill>
                    <a:schemeClr val="tx1"/>
                  </a:solidFill>
                  <a:latin typeface="Arial" pitchFamily="34" charset="0"/>
                </a:rPr>
                <a:t> км</a:t>
              </a:r>
              <a:r>
                <a:rPr lang="ru-RU" altLang="en-US" sz="1400" baseline="30000">
                  <a:solidFill>
                    <a:schemeClr val="tx1"/>
                  </a:solidFill>
                  <a:latin typeface="Arial" pitchFamily="34" charset="0"/>
                </a:rPr>
                <a:t>2</a:t>
              </a:r>
              <a:endParaRPr lang="en-GB" altLang="en-US" sz="1400" baseline="3000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grpSp>
        <p:nvGrpSpPr>
          <p:cNvPr id="5123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5133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5135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36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134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12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2225"/>
            <a:ext cx="46878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457200" y="495300"/>
            <a:ext cx="85074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>
                <a:solidFill>
                  <a:schemeClr val="tx1"/>
                </a:solidFill>
                <a:latin typeface="Arial" pitchFamily="34" charset="0"/>
              </a:rPr>
              <a:t>Изменение площади распространения арктических морских льдов </a:t>
            </a:r>
            <a:r>
              <a:rPr lang="ru-RU" altLang="en-US" sz="2000">
                <a:solidFill>
                  <a:srgbClr val="0000CC"/>
                </a:solidFill>
                <a:latin typeface="Arial" pitchFamily="34" charset="0"/>
              </a:rPr>
              <a:t>зимой</a:t>
            </a:r>
            <a:r>
              <a:rPr lang="ru-RU" altLang="en-US" sz="2000">
                <a:solidFill>
                  <a:schemeClr val="tx1"/>
                </a:solidFill>
                <a:latin typeface="Arial" pitchFamily="34" charset="0"/>
              </a:rPr>
              <a:t> и </a:t>
            </a:r>
            <a:r>
              <a:rPr lang="ru-RU" altLang="en-US" sz="2000">
                <a:solidFill>
                  <a:srgbClr val="FF0000"/>
                </a:solidFill>
                <a:latin typeface="Arial" pitchFamily="34" charset="0"/>
              </a:rPr>
              <a:t>летом</a:t>
            </a:r>
            <a:r>
              <a:rPr lang="ru-RU" altLang="en-US" sz="2000">
                <a:solidFill>
                  <a:schemeClr val="tx1"/>
                </a:solidFill>
                <a:latin typeface="Arial" pitchFamily="34" charset="0"/>
              </a:rPr>
              <a:t> по спутниковым данным (%)</a:t>
            </a:r>
            <a:endParaRPr lang="en-GB" altLang="en-US" sz="20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538163" y="5033963"/>
            <a:ext cx="2305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Иванов и др</a:t>
            </a:r>
            <a:r>
              <a:rPr lang="ru-RU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2013</a:t>
            </a:r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7308850" y="4581525"/>
            <a:ext cx="930275" cy="1295400"/>
            <a:chOff x="7308304" y="4581128"/>
            <a:chExt cx="930974" cy="1296144"/>
          </a:xfrm>
        </p:grpSpPr>
        <p:cxnSp>
          <p:nvCxnSpPr>
            <p:cNvPr id="5131" name="Прямая соединительная линия 4"/>
            <p:cNvCxnSpPr>
              <a:cxnSpLocks noChangeShapeType="1"/>
            </p:cNvCxnSpPr>
            <p:nvPr/>
          </p:nvCxnSpPr>
          <p:spPr bwMode="auto">
            <a:xfrm>
              <a:off x="7308304" y="4581128"/>
              <a:ext cx="576064" cy="936104"/>
            </a:xfrm>
            <a:prstGeom prst="line">
              <a:avLst/>
            </a:prstGeom>
            <a:noFill/>
            <a:ln w="349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32" name="Овал 5"/>
            <p:cNvSpPr>
              <a:spLocks noChangeArrowheads="1"/>
            </p:cNvSpPr>
            <p:nvPr/>
          </p:nvSpPr>
          <p:spPr bwMode="auto">
            <a:xfrm>
              <a:off x="7596000" y="5517232"/>
              <a:ext cx="643278" cy="36004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ru-RU" altLang="ru-RU"/>
            </a:p>
          </p:txBody>
        </p:sp>
      </p:grpSp>
      <p:grpSp>
        <p:nvGrpSpPr>
          <p:cNvPr id="21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2" name="Picture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5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4281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38" y="1556792"/>
            <a:ext cx="6005490" cy="403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184637" y="692696"/>
            <a:ext cx="8779975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Аномалии среднегодовой температура в Байкальском регионе </a:t>
            </a:r>
            <a:r>
              <a:rPr lang="en-US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(ºC) 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по данным ансамблевых экспериментов с моделью атмосферы</a:t>
            </a:r>
            <a:endParaRPr lang="ru-RU" sz="20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163162" y="2348880"/>
            <a:ext cx="3732792" cy="2086491"/>
            <a:chOff x="5148064" y="2564904"/>
            <a:chExt cx="3732792" cy="2086491"/>
          </a:xfrm>
        </p:grpSpPr>
        <p:cxnSp>
          <p:nvCxnSpPr>
            <p:cNvPr id="4" name="Прямая соединительная линия 3"/>
            <p:cNvCxnSpPr/>
            <p:nvPr/>
          </p:nvCxnSpPr>
          <p:spPr bwMode="auto">
            <a:xfrm>
              <a:off x="5148064" y="2564904"/>
              <a:ext cx="2664296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Прямая соединительная линия 16"/>
            <p:cNvCxnSpPr/>
            <p:nvPr/>
          </p:nvCxnSpPr>
          <p:spPr bwMode="auto">
            <a:xfrm>
              <a:off x="5148064" y="3933056"/>
              <a:ext cx="2664296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Двойная стрелка вверх/вниз 4"/>
            <p:cNvSpPr/>
            <p:nvPr/>
          </p:nvSpPr>
          <p:spPr bwMode="auto">
            <a:xfrm>
              <a:off x="7380312" y="2564904"/>
              <a:ext cx="432048" cy="1368152"/>
            </a:xfrm>
            <a:prstGeom prst="upDownArrow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9787" y="4005064"/>
              <a:ext cx="304106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Диапазон внутренней изменчивости атмосферы</a:t>
              </a:r>
              <a:endPara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71201" y="3284984"/>
            <a:ext cx="3192059" cy="1858853"/>
            <a:chOff x="256103" y="3501008"/>
            <a:chExt cx="3192059" cy="1858853"/>
          </a:xfrm>
        </p:grpSpPr>
        <p:cxnSp>
          <p:nvCxnSpPr>
            <p:cNvPr id="22" name="Прямая соединительная линия 21"/>
            <p:cNvCxnSpPr/>
            <p:nvPr/>
          </p:nvCxnSpPr>
          <p:spPr bwMode="auto">
            <a:xfrm>
              <a:off x="783866" y="3501008"/>
              <a:ext cx="2664296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Прямая соединительная линия 22"/>
            <p:cNvCxnSpPr/>
            <p:nvPr/>
          </p:nvCxnSpPr>
          <p:spPr bwMode="auto">
            <a:xfrm>
              <a:off x="783866" y="4077072"/>
              <a:ext cx="2664296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Двойная стрелка вверх/вниз 23"/>
            <p:cNvSpPr/>
            <p:nvPr/>
          </p:nvSpPr>
          <p:spPr bwMode="auto">
            <a:xfrm>
              <a:off x="783866" y="3501008"/>
              <a:ext cx="432048" cy="576064"/>
            </a:xfrm>
            <a:prstGeom prst="upDownArrow">
              <a:avLst/>
            </a:pr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6103" y="4221088"/>
              <a:ext cx="2443689" cy="11387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7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Диапазон предсказуемости декадных изменений климата</a:t>
              </a:r>
              <a:endParaRPr lang="ru-RU" sz="1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412143" y="5669037"/>
            <a:ext cx="8425061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Численные эксперименты позволяют оценить диапазон неопределенности климатических прогнозов и потенциал предсказуемости на десятилетнем временном масштабе. Демченко, Семенов, 2017</a:t>
            </a:r>
            <a:endParaRPr lang="ru-RU" sz="1600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6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8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300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89138"/>
            <a:ext cx="58324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9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33388" y="469900"/>
            <a:ext cx="8277225" cy="109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57200">
              <a:defRPr kumimoji="1"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57200">
              <a:defRPr kumimoji="1"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57200">
              <a:defRPr kumimoji="1"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57200">
              <a:defRPr kumimoji="1"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57200">
              <a:defRPr kumimoji="1"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dirty="0">
                <a:latin typeface="Arial" panose="020B0604020202020204" pitchFamily="34" charset="0"/>
              </a:rPr>
              <a:t>Индекс </a:t>
            </a:r>
            <a:r>
              <a:rPr lang="ru-RU" altLang="ru-RU" sz="2000" dirty="0" err="1">
                <a:latin typeface="Arial" panose="020B0604020202020204" pitchFamily="34" charset="0"/>
              </a:rPr>
              <a:t>пожароопасности</a:t>
            </a:r>
            <a:r>
              <a:rPr lang="ru-RU" altLang="ru-RU" sz="2000" dirty="0">
                <a:latin typeface="Arial" panose="020B0604020202020204" pitchFamily="34" charset="0"/>
              </a:rPr>
              <a:t> Нестерова</a:t>
            </a:r>
            <a:r>
              <a:rPr lang="en-US" altLang="ru-RU" sz="2000" dirty="0">
                <a:latin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</a:rPr>
              <a:t>для летнего сезона </a:t>
            </a:r>
          </a:p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dirty="0">
                <a:latin typeface="Arial" panose="020B0604020202020204" pitchFamily="34" charset="0"/>
              </a:rPr>
              <a:t>(расчеты с региональной моделью ГГО)</a:t>
            </a:r>
          </a:p>
          <a:p>
            <a:pPr algn="ctr" eaLnBrk="1" hangingPunct="1">
              <a:defRPr/>
            </a:pPr>
            <a:endParaRPr kumimoji="0" lang="ru-RU" altLang="ru-RU" sz="1800" b="1" dirty="0">
              <a:latin typeface="Arial" pitchFamily="34" charset="0"/>
            </a:endParaRPr>
          </a:p>
        </p:txBody>
      </p:sp>
      <p:pic>
        <p:nvPicPr>
          <p:cNvPr id="12" name="Picture 6" descr="colorscal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16113"/>
            <a:ext cx="598488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3038" y="1508125"/>
            <a:ext cx="9094787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rPr>
              <a:t>Относительные изменения</a:t>
            </a:r>
            <a:r>
              <a:rPr lang="en-US" altLang="ru-RU" sz="1600" b="1" dirty="0"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rPr>
              <a:t>индекса между (</a:t>
            </a:r>
            <a:r>
              <a:rPr lang="en-US" altLang="ru-RU" sz="1600" b="1" dirty="0"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rPr>
              <a:t>1991-2000 </a:t>
            </a:r>
            <a:r>
              <a:rPr lang="ru-RU" altLang="ru-RU" sz="1600" b="1" dirty="0"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rPr>
              <a:t>гг.) и</a:t>
            </a:r>
            <a:r>
              <a:rPr lang="en-US" altLang="ru-RU" sz="1600" b="1" dirty="0"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rPr>
              <a:t>(</a:t>
            </a:r>
            <a:r>
              <a:rPr lang="en-US" altLang="ru-RU" sz="1600" b="1" dirty="0"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rPr>
              <a:t>2091-2100</a:t>
            </a:r>
            <a:r>
              <a:rPr lang="ru-RU" altLang="ru-RU" sz="1600" b="1" dirty="0"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rPr>
              <a:t> гг.)</a:t>
            </a:r>
            <a:r>
              <a:rPr lang="en-US" altLang="ru-RU" sz="1600" b="1" dirty="0"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rPr>
              <a:t> </a:t>
            </a:r>
            <a:endParaRPr lang="ru-RU" altLang="ru-RU" sz="1600" b="1" dirty="0">
              <a:solidFill>
                <a:schemeClr val="tx1"/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6053138" y="6021388"/>
            <a:ext cx="25114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Мохов и др</a:t>
            </a:r>
            <a:r>
              <a:rPr lang="ru-RU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2006, 2010</a:t>
            </a:r>
            <a:endParaRPr lang="ru-RU" altLang="ru-RU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6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408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" y="2492896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2475433"/>
            <a:ext cx="3778250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93" y="2492896"/>
            <a:ext cx="3455988" cy="260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93" y="2456383"/>
            <a:ext cx="3529013" cy="26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93" y="2492896"/>
            <a:ext cx="3433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25784" y="754831"/>
            <a:ext cx="8497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dirty="0">
                <a:solidFill>
                  <a:schemeClr val="tx1"/>
                </a:solidFill>
                <a:latin typeface="Arial" charset="0"/>
              </a:rPr>
              <a:t>Изменения климата: </a:t>
            </a:r>
            <a:r>
              <a:rPr lang="ru-RU" altLang="ru-RU" sz="2000" dirty="0" smtClean="0">
                <a:solidFill>
                  <a:schemeClr val="tx1"/>
                </a:solidFill>
                <a:latin typeface="Arial" charset="0"/>
              </a:rPr>
              <a:t>внешние воздействия + внутренняя изменчивость</a:t>
            </a:r>
            <a:endParaRPr lang="en-GB" altLang="ru-RU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97681" y="1772171"/>
            <a:ext cx="38877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957263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957263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957263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957263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Среднегодовая температура Северного полушария: </a:t>
            </a:r>
            <a:r>
              <a:rPr lang="ru-RU" altLang="ru-RU" sz="1400" b="1">
                <a:solidFill>
                  <a:schemeClr val="tx1"/>
                </a:solidFill>
                <a:latin typeface="Arial" charset="0"/>
              </a:rPr>
              <a:t>данные наблюдений</a:t>
            </a: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 и </a:t>
            </a:r>
            <a:r>
              <a:rPr lang="ru-RU" altLang="ru-RU" sz="1400" b="1">
                <a:solidFill>
                  <a:srgbClr val="FF0000"/>
                </a:solidFill>
                <a:latin typeface="Arial" charset="0"/>
              </a:rPr>
              <a:t>климатических моделей</a:t>
            </a:r>
            <a:endParaRPr lang="en-US" alt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4674393" y="1772171"/>
            <a:ext cx="38877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957263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957263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957263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957263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Изменения климата вследствие суммарного эффекта антропогенного воздействия и естественных колебаний</a:t>
            </a:r>
            <a:endParaRPr lang="en-US" altLang="ru-RU" sz="14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57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290513" y="476250"/>
            <a:ext cx="845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>
                <a:solidFill>
                  <a:schemeClr val="tx1"/>
                </a:solidFill>
                <a:latin typeface="Arial" pitchFamily="34" charset="0"/>
              </a:rPr>
              <a:t>Неравномерные изменения температуры и рост влагосодержания атмосферы </a:t>
            </a:r>
            <a:endParaRPr lang="en-GB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6147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6157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6159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0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158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1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460500"/>
            <a:ext cx="48958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4022725"/>
            <a:ext cx="544988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extBox 21"/>
          <p:cNvSpPr txBox="1">
            <a:spLocks noChangeArrowheads="1"/>
          </p:cNvSpPr>
          <p:nvPr/>
        </p:nvSpPr>
        <p:spPr bwMode="auto">
          <a:xfrm>
            <a:off x="468313" y="933450"/>
            <a:ext cx="4452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Зональные тренды среднегодовой температуры атмосферы, °С/10 лет</a:t>
            </a:r>
          </a:p>
        </p:txBody>
      </p:sp>
      <p:sp>
        <p:nvSpPr>
          <p:cNvPr id="6151" name="TextBox 22"/>
          <p:cNvSpPr txBox="1">
            <a:spLocks noChangeArrowheads="1"/>
          </p:cNvSpPr>
          <p:nvPr/>
        </p:nvSpPr>
        <p:spPr bwMode="auto">
          <a:xfrm>
            <a:off x="5386388" y="3284538"/>
            <a:ext cx="37576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Изменения глобальной абсолютной (кг/м</a:t>
            </a:r>
            <a:r>
              <a:rPr lang="ru-RU" altLang="ru-RU" sz="1400" baseline="30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и относительной влажности (%) </a:t>
            </a:r>
            <a:br>
              <a:rPr lang="ru-RU" altLang="ru-RU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модельным данным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5405438" y="1441450"/>
            <a:ext cx="35591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600" b="1">
                <a:solidFill>
                  <a:srgbClr val="FF0000"/>
                </a:solidFill>
                <a:latin typeface="Arial" pitchFamily="34" charset="0"/>
              </a:rPr>
              <a:t>Изменение циркуляции атмосферы</a:t>
            </a:r>
            <a:endParaRPr lang="de-DE" altLang="en-US" sz="16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503238" y="5661025"/>
            <a:ext cx="355917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600" b="1">
                <a:solidFill>
                  <a:srgbClr val="FF0000"/>
                </a:solidFill>
                <a:latin typeface="Arial" pitchFamily="34" charset="0"/>
              </a:rPr>
              <a:t>Увеличение скрытой теплоты атмосферы</a:t>
            </a:r>
            <a:endParaRPr lang="de-DE" altLang="en-US" sz="1600" b="1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17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8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3020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346075" y="501650"/>
            <a:ext cx="763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>
                <a:solidFill>
                  <a:schemeClr val="tx1"/>
                </a:solidFill>
                <a:latin typeface="Arial" pitchFamily="34" charset="0"/>
              </a:rPr>
              <a:t>Как установить связь экстремальны</a:t>
            </a:r>
            <a:r>
              <a:rPr lang="en-US" altLang="en-US" sz="2000">
                <a:solidFill>
                  <a:schemeClr val="tx1"/>
                </a:solidFill>
                <a:latin typeface="Arial" pitchFamily="34" charset="0"/>
              </a:rPr>
              <a:t>х</a:t>
            </a:r>
            <a:r>
              <a:rPr lang="ru-RU" altLang="en-US" sz="2000">
                <a:solidFill>
                  <a:schemeClr val="tx1"/>
                </a:solidFill>
                <a:latin typeface="Arial" pitchFamily="34" charset="0"/>
              </a:rPr>
              <a:t> событий </a:t>
            </a:r>
            <a:r>
              <a:rPr lang="en-US" altLang="en-US" sz="2000">
                <a:solidFill>
                  <a:schemeClr val="tx1"/>
                </a:solidFill>
                <a:latin typeface="Arial" pitchFamily="34" charset="0"/>
              </a:rPr>
              <a:t>с</a:t>
            </a:r>
            <a:r>
              <a:rPr lang="ru-RU" altLang="en-US" sz="2000">
                <a:solidFill>
                  <a:schemeClr val="tx1"/>
                </a:solidFill>
                <a:latin typeface="Arial" pitchFamily="34" charset="0"/>
              </a:rPr>
              <a:t> потеплением?</a:t>
            </a:r>
            <a:endParaRPr lang="en-GB" altLang="en-US" sz="20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323850" y="1341438"/>
            <a:ext cx="8640763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Исследовать изменения характеристик экстремальных событий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п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ри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потеплении с 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исполь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з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ованием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данных 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наб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л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ю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д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ений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	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        </a:t>
            </a:r>
            <a:r>
              <a:rPr lang="ru-RU" altLang="en-US" sz="1600" dirty="0">
                <a:solidFill>
                  <a:srgbClr val="FF0000"/>
                </a:solidFill>
                <a:latin typeface="Arial" pitchFamily="34" charset="0"/>
              </a:rPr>
              <a:t>Экстремальные события случаются редко</a:t>
            </a:r>
            <a:r>
              <a:rPr lang="en-US" altLang="en-US" sz="1600" dirty="0">
                <a:solidFill>
                  <a:srgbClr val="FF0000"/>
                </a:solidFill>
                <a:latin typeface="Arial" pitchFamily="34" charset="0"/>
              </a:rPr>
              <a:t>,</a:t>
            </a:r>
            <a:r>
              <a:rPr lang="ru-RU" altLang="en-US" sz="1600" dirty="0">
                <a:solidFill>
                  <a:srgbClr val="FF0000"/>
                </a:solidFill>
                <a:latin typeface="Arial" pitchFamily="34" charset="0"/>
              </a:rPr>
              <a:t> данных мало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Сравнивать наблюдаемые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т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енденции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и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з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менений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экстремальных событий с модельными результатами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	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       </a:t>
            </a:r>
            <a:r>
              <a:rPr lang="ru-RU" altLang="en-US" sz="1600" dirty="0">
                <a:solidFill>
                  <a:srgbClr val="FF0000"/>
                </a:solidFill>
                <a:latin typeface="Arial" pitchFamily="34" charset="0"/>
              </a:rPr>
              <a:t>Необходимо совершенствовать </a:t>
            </a:r>
            <a:r>
              <a:rPr lang="ru-RU" altLang="en-US" sz="1600" dirty="0" err="1">
                <a:solidFill>
                  <a:srgbClr val="FF0000"/>
                </a:solidFill>
                <a:latin typeface="Arial" pitchFamily="34" charset="0"/>
              </a:rPr>
              <a:t>мо</a:t>
            </a:r>
            <a:r>
              <a:rPr lang="en-US" altLang="en-US" sz="1600" dirty="0">
                <a:solidFill>
                  <a:srgbClr val="FF0000"/>
                </a:solidFill>
                <a:latin typeface="Arial" pitchFamily="34" charset="0"/>
              </a:rPr>
              <a:t>д</a:t>
            </a:r>
            <a:r>
              <a:rPr lang="ru-RU" altLang="en-US" sz="1600" dirty="0">
                <a:solidFill>
                  <a:srgbClr val="FF0000"/>
                </a:solidFill>
                <a:latin typeface="Arial" pitchFamily="34" charset="0"/>
              </a:rPr>
              <a:t>ели, сценарии антропогенных </a:t>
            </a:r>
            <a:r>
              <a:rPr lang="en-US" altLang="en-US" sz="1600" dirty="0">
                <a:solidFill>
                  <a:srgbClr val="FF0000"/>
                </a:solidFill>
                <a:latin typeface="Arial" pitchFamily="34" charset="0"/>
              </a:rPr>
              <a:t>в</a:t>
            </a:r>
            <a:r>
              <a:rPr lang="ru-RU" altLang="en-US" sz="1600" dirty="0" err="1">
                <a:solidFill>
                  <a:srgbClr val="FF0000"/>
                </a:solidFill>
                <a:latin typeface="Arial" pitchFamily="34" charset="0"/>
              </a:rPr>
              <a:t>оз</a:t>
            </a:r>
            <a:r>
              <a:rPr lang="en-US" altLang="en-US" sz="1600" dirty="0">
                <a:solidFill>
                  <a:srgbClr val="FF0000"/>
                </a:solidFill>
                <a:latin typeface="Arial" pitchFamily="34" charset="0"/>
              </a:rPr>
              <a:t>д</a:t>
            </a:r>
            <a:r>
              <a:rPr lang="ru-RU" altLang="en-US" sz="1600" dirty="0" err="1">
                <a:solidFill>
                  <a:srgbClr val="FF0000"/>
                </a:solidFill>
                <a:latin typeface="Arial" pitchFamily="34" charset="0"/>
              </a:rPr>
              <a:t>ействий</a:t>
            </a:r>
            <a:r>
              <a:rPr lang="ru-RU" altLang="en-US" sz="1600" dirty="0">
                <a:solidFill>
                  <a:srgbClr val="FF0000"/>
                </a:solidFill>
                <a:latin typeface="Arial" pitchFamily="34" charset="0"/>
              </a:rPr>
              <a:t>       	         неопределенны, естественная изменчивость усложняет выделение тенденций </a:t>
            </a:r>
            <a:endParaRPr lang="en-GB" alt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Анализировать роль разных физических 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механи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з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мов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влияния потепления на 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формиро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в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ание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экстремальных 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погодно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-климатических явлений</a:t>
            </a:r>
            <a:endParaRPr lang="en-GB" alt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800" dirty="0">
                <a:solidFill>
                  <a:schemeClr val="tx1"/>
                </a:solidFill>
                <a:latin typeface="Arial" pitchFamily="34" charset="0"/>
              </a:rPr>
              <a:t>	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       </a:t>
            </a:r>
            <a:r>
              <a:rPr lang="ru-RU" altLang="en-US" sz="1600" dirty="0">
                <a:solidFill>
                  <a:srgbClr val="FF0000"/>
                </a:solidFill>
                <a:latin typeface="Arial" pitchFamily="34" charset="0"/>
              </a:rPr>
              <a:t>Процессы очень сложны</a:t>
            </a:r>
            <a:endParaRPr lang="en-GB" altLang="en-US" sz="180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Использо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в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ать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климатические модели для воспроизведения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э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кстремальных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с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обытий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и изучения их чу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в</a:t>
            </a:r>
            <a:r>
              <a:rPr lang="ru-RU" altLang="en-US" sz="1800" dirty="0" err="1">
                <a:solidFill>
                  <a:schemeClr val="tx1"/>
                </a:solidFill>
                <a:latin typeface="Arial" pitchFamily="34" charset="0"/>
              </a:rPr>
              <a:t>ствительности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</a:rPr>
              <a:t>к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факторам глобального потепления </a:t>
            </a:r>
          </a:p>
          <a:p>
            <a:pPr eaLnBrk="1" hangingPunct="1"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800" dirty="0">
                <a:solidFill>
                  <a:schemeClr val="tx1"/>
                </a:solidFill>
                <a:latin typeface="Arial" pitchFamily="34" charset="0"/>
              </a:rPr>
              <a:t>	</a:t>
            </a:r>
            <a:r>
              <a:rPr lang="ru-RU" altLang="en-US" sz="1800" dirty="0">
                <a:solidFill>
                  <a:schemeClr val="tx1"/>
                </a:solidFill>
                <a:latin typeface="Arial" pitchFamily="34" charset="0"/>
              </a:rPr>
              <a:t>        </a:t>
            </a:r>
            <a:r>
              <a:rPr lang="ru-RU" altLang="en-US" sz="1600" dirty="0">
                <a:solidFill>
                  <a:srgbClr val="FF0000"/>
                </a:solidFill>
                <a:latin typeface="Arial" pitchFamily="34" charset="0"/>
              </a:rPr>
              <a:t>Оценки на основе ансамблей модельных расчетов требую</a:t>
            </a:r>
            <a:r>
              <a:rPr lang="en-US" altLang="en-US" sz="1600" dirty="0">
                <a:solidFill>
                  <a:srgbClr val="FF0000"/>
                </a:solidFill>
                <a:latin typeface="Arial" pitchFamily="34" charset="0"/>
              </a:rPr>
              <a:t>т</a:t>
            </a:r>
            <a:r>
              <a:rPr lang="ru-RU" altLang="en-US" sz="1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Arial" pitchFamily="34" charset="0"/>
              </a:rPr>
              <a:t>з</a:t>
            </a:r>
            <a:r>
              <a:rPr lang="ru-RU" altLang="en-US" sz="1600" dirty="0" err="1">
                <a:solidFill>
                  <a:srgbClr val="FF0000"/>
                </a:solidFill>
                <a:latin typeface="Arial" pitchFamily="34" charset="0"/>
              </a:rPr>
              <a:t>начительных</a:t>
            </a:r>
            <a:r>
              <a:rPr lang="ru-RU" altLang="en-US" sz="1600" dirty="0">
                <a:solidFill>
                  <a:srgbClr val="FF0000"/>
                </a:solidFill>
                <a:latin typeface="Arial" pitchFamily="34" charset="0"/>
              </a:rPr>
              <a:t> 	   	         вычислительных ресурсов</a:t>
            </a:r>
            <a:endParaRPr lang="en-GB" altLang="en-US" sz="1600" dirty="0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8196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8200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8202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03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201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3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32288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9225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9227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28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226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219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76363"/>
            <a:ext cx="6911975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2"/>
          <p:cNvSpPr>
            <a:spLocks noChangeArrowheads="1"/>
          </p:cNvSpPr>
          <p:nvPr/>
        </p:nvSpPr>
        <p:spPr bwMode="auto">
          <a:xfrm>
            <a:off x="3873500" y="5975350"/>
            <a:ext cx="5688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по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данным 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</a:rPr>
              <a:t>GISS </a:t>
            </a:r>
            <a:r>
              <a:rPr lang="ru-RU" altLang="en-US" sz="1600">
                <a:solidFill>
                  <a:srgbClr val="3333CC"/>
                </a:solidFill>
                <a:latin typeface="Arial" pitchFamily="34" charset="0"/>
              </a:rPr>
              <a:t>http://data.giss.nasa.gov/gistemp/</a:t>
            </a:r>
            <a:endParaRPr lang="ru-RU" altLang="ru-RU" sz="1600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323850" y="476250"/>
            <a:ext cx="8424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Летние волны жары (жара 2010 г.)</a:t>
            </a:r>
            <a:r>
              <a:rPr lang="en-GB" altLang="en-US">
                <a:solidFill>
                  <a:schemeClr val="tx1"/>
                </a:solidFill>
                <a:latin typeface="Bitstream Vera Sans" charset="0"/>
              </a:rPr>
              <a:t> </a:t>
            </a:r>
          </a:p>
        </p:txBody>
      </p:sp>
      <p:grpSp>
        <p:nvGrpSpPr>
          <p:cNvPr id="13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4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886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323850" y="476250"/>
            <a:ext cx="8424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Летние волны жары (жара 2010 г.)</a:t>
            </a:r>
            <a:r>
              <a:rPr lang="en-GB" altLang="en-US">
                <a:solidFill>
                  <a:schemeClr val="tx1"/>
                </a:solidFill>
                <a:latin typeface="Bitstream Vera Sans" charset="0"/>
              </a:rPr>
              <a:t> </a:t>
            </a:r>
          </a:p>
        </p:txBody>
      </p:sp>
      <p:sp>
        <p:nvSpPr>
          <p:cNvPr id="10243" name="Text Box 9"/>
          <p:cNvSpPr txBox="1">
            <a:spLocks noChangeArrowheads="1"/>
          </p:cNvSpPr>
          <p:nvPr/>
        </p:nvSpPr>
        <p:spPr bwMode="auto">
          <a:xfrm>
            <a:off x="323850" y="981075"/>
            <a:ext cx="8496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Волна жары в московском регионе в 2010 г. – яркий пример экстремального явления</a:t>
            </a:r>
            <a:endParaRPr lang="de-DE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024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6113"/>
            <a:ext cx="6769100" cy="427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8"/>
          <p:cNvSpPr txBox="1">
            <a:spLocks noChangeArrowheads="1"/>
          </p:cNvSpPr>
          <p:nvPr/>
        </p:nvSpPr>
        <p:spPr bwMode="auto">
          <a:xfrm>
            <a:off x="1116013" y="1700213"/>
            <a:ext cx="6481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Летняя (июнь-август) температура в Москве, 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С</a:t>
            </a:r>
            <a:endParaRPr lang="de-DE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0246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0250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0252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53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251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5" name="Picture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3447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842486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Летние волны жары (московская жара 2010 г.)</a:t>
            </a:r>
            <a:r>
              <a:rPr lang="en-GB" altLang="en-US">
                <a:solidFill>
                  <a:schemeClr val="tx1"/>
                </a:solidFill>
                <a:latin typeface="Bitstream Vera Sans" charset="0"/>
              </a:rPr>
              <a:t> 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23850" y="1131888"/>
            <a:ext cx="71564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Аномалия температуры и атмосферного давления в июле 2010 г.</a:t>
            </a:r>
            <a:endParaRPr lang="de-DE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126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493838"/>
            <a:ext cx="7956550" cy="420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9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1277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1279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280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278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7289800" y="4043363"/>
            <a:ext cx="1828800" cy="1057275"/>
            <a:chOff x="7331527" y="4150315"/>
            <a:chExt cx="1828822" cy="1057399"/>
          </a:xfrm>
        </p:grpSpPr>
        <p:sp>
          <p:nvSpPr>
            <p:cNvPr id="11275" name="Text Box 3"/>
            <p:cNvSpPr txBox="1">
              <a:spLocks noChangeArrowheads="1"/>
            </p:cNvSpPr>
            <p:nvPr/>
          </p:nvSpPr>
          <p:spPr bwMode="auto">
            <a:xfrm>
              <a:off x="7864205" y="4869160"/>
              <a:ext cx="1296144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1600" b="1">
                  <a:solidFill>
                    <a:srgbClr val="FF0000"/>
                  </a:solidFill>
                  <a:latin typeface="Arial" pitchFamily="34" charset="0"/>
                </a:rPr>
                <a:t>блокинг</a:t>
              </a:r>
              <a:endParaRPr lang="de-DE" altLang="en-US" sz="1600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1276" name="Up Arrow 1"/>
            <p:cNvSpPr>
              <a:spLocks noChangeArrowheads="1"/>
            </p:cNvSpPr>
            <p:nvPr/>
          </p:nvSpPr>
          <p:spPr bwMode="auto">
            <a:xfrm rot="-2694211">
              <a:off x="7331527" y="4150315"/>
              <a:ext cx="559546" cy="864096"/>
            </a:xfrm>
            <a:prstGeom prst="upArrow">
              <a:avLst>
                <a:gd name="adj1" fmla="val 50000"/>
                <a:gd name="adj2" fmla="val 50003"/>
              </a:avLst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en-US" altLang="ru-RU"/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755650" y="5830888"/>
            <a:ext cx="79930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ru-RU" altLang="en-US" sz="1600">
                <a:solidFill>
                  <a:srgbClr val="FF0000"/>
                </a:solidFill>
                <a:latin typeface="Arial" pitchFamily="34" charset="0"/>
              </a:rPr>
              <a:t>Теоретические исследования указывают на увеличение времени жизни блокингов при глобальном потеплении </a:t>
            </a:r>
            <a:r>
              <a:rPr lang="en-US" altLang="en-US" sz="1600">
                <a:solidFill>
                  <a:srgbClr val="FF0000"/>
                </a:solidFill>
                <a:latin typeface="Arial" pitchFamily="34" charset="0"/>
              </a:rPr>
              <a:t>(</a:t>
            </a:r>
            <a:r>
              <a:rPr lang="ru-RU" altLang="en-US" sz="1600" i="1">
                <a:solidFill>
                  <a:srgbClr val="FF0000"/>
                </a:solidFill>
                <a:latin typeface="Arial" pitchFamily="34" charset="0"/>
              </a:rPr>
              <a:t>Мохов, Петухов</a:t>
            </a:r>
            <a:r>
              <a:rPr lang="ru-RU" altLang="en-US" sz="1600">
                <a:solidFill>
                  <a:srgbClr val="FF0000"/>
                </a:solidFill>
                <a:latin typeface="Arial" pitchFamily="34" charset="0"/>
              </a:rPr>
              <a:t>, </a:t>
            </a:r>
            <a:r>
              <a:rPr lang="en-US" altLang="en-US" sz="1600">
                <a:solidFill>
                  <a:srgbClr val="FF0000"/>
                </a:solidFill>
                <a:latin typeface="Arial" pitchFamily="34" charset="0"/>
              </a:rPr>
              <a:t>1997)</a:t>
            </a:r>
            <a:endParaRPr lang="de-DE" altLang="en-US" sz="1600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17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8" name="Picture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8387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842486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Летние волны жары (московская жара 2010 г.)</a:t>
            </a:r>
            <a:r>
              <a:rPr lang="en-GB" altLang="en-US">
                <a:solidFill>
                  <a:schemeClr val="tx1"/>
                </a:solidFill>
                <a:latin typeface="Bitstream Vera Sans" charset="0"/>
              </a:rPr>
              <a:t>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84213" y="1189038"/>
            <a:ext cx="29511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Стационарная волна 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</a:rPr>
              <a:t>m=6</a:t>
            </a: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 (40° с.ш., июль 2010 г.)</a:t>
            </a:r>
            <a:endParaRPr lang="de-DE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2292" name="Group 13"/>
          <p:cNvGrpSpPr>
            <a:grpSpLocks/>
          </p:cNvGrpSpPr>
          <p:nvPr/>
        </p:nvGrpSpPr>
        <p:grpSpPr bwMode="auto">
          <a:xfrm>
            <a:off x="395288" y="1773238"/>
            <a:ext cx="8280400" cy="4195762"/>
            <a:chOff x="340" y="1117"/>
            <a:chExt cx="5103" cy="2643"/>
          </a:xfrm>
        </p:grpSpPr>
        <p:pic>
          <p:nvPicPr>
            <p:cNvPr id="1230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117"/>
              <a:ext cx="5103" cy="2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306" name="Text Box 12"/>
            <p:cNvSpPr txBox="1">
              <a:spLocks noChangeArrowheads="1"/>
            </p:cNvSpPr>
            <p:nvPr/>
          </p:nvSpPr>
          <p:spPr bwMode="auto">
            <a:xfrm>
              <a:off x="2699" y="1117"/>
              <a:ext cx="272" cy="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en-US"/>
            </a:p>
          </p:txBody>
        </p:sp>
      </p:grpSp>
      <p:sp>
        <p:nvSpPr>
          <p:cNvPr id="12293" name="Text Box 14"/>
          <p:cNvSpPr txBox="1">
            <a:spLocks noChangeArrowheads="1"/>
          </p:cNvSpPr>
          <p:nvPr/>
        </p:nvSpPr>
        <p:spPr bwMode="auto">
          <a:xfrm>
            <a:off x="4859338" y="1181100"/>
            <a:ext cx="3457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Бимодальное распределение зональной скорости</a:t>
            </a:r>
            <a:endParaRPr lang="de-DE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7308850" y="2349500"/>
            <a:ext cx="1223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rgbClr val="FF0000"/>
                </a:solidFill>
                <a:latin typeface="Arial" pitchFamily="34" charset="0"/>
              </a:rPr>
              <a:t>июль 2010</a:t>
            </a:r>
            <a:endParaRPr lang="de-DE" altLang="en-US" sz="14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295" name="Text Box 16"/>
          <p:cNvSpPr txBox="1">
            <a:spLocks noChangeArrowheads="1"/>
          </p:cNvSpPr>
          <p:nvPr/>
        </p:nvSpPr>
        <p:spPr bwMode="auto">
          <a:xfrm>
            <a:off x="6659563" y="4221163"/>
            <a:ext cx="1873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  <a:latin typeface="Arial" pitchFamily="34" charset="0"/>
              </a:rPr>
              <a:t>июль </a:t>
            </a:r>
            <a:r>
              <a:rPr lang="de-DE" altLang="en-US" sz="1400">
                <a:solidFill>
                  <a:schemeClr val="tx1"/>
                </a:solidFill>
                <a:latin typeface="Arial" pitchFamily="34" charset="0"/>
              </a:rPr>
              <a:t>&lt;1949</a:t>
            </a:r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-</a:t>
            </a:r>
            <a:r>
              <a:rPr lang="ru-RU" altLang="en-US" sz="1400">
                <a:solidFill>
                  <a:schemeClr val="tx1"/>
                </a:solidFill>
                <a:latin typeface="Arial" pitchFamily="34" charset="0"/>
              </a:rPr>
              <a:t>201</a:t>
            </a:r>
            <a:r>
              <a:rPr lang="de-DE" altLang="en-US" sz="1400">
                <a:solidFill>
                  <a:schemeClr val="tx1"/>
                </a:solidFill>
                <a:latin typeface="Arial" pitchFamily="34" charset="0"/>
              </a:rPr>
              <a:t>2&gt;</a:t>
            </a:r>
          </a:p>
        </p:txBody>
      </p:sp>
      <p:sp>
        <p:nvSpPr>
          <p:cNvPr id="12296" name="Text Box 17"/>
          <p:cNvSpPr txBox="1">
            <a:spLocks noChangeArrowheads="1"/>
          </p:cNvSpPr>
          <p:nvPr/>
        </p:nvSpPr>
        <p:spPr bwMode="auto">
          <a:xfrm>
            <a:off x="7056438" y="6092825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700" i="1">
                <a:solidFill>
                  <a:schemeClr val="tx1"/>
                </a:solidFill>
                <a:latin typeface="Arial" pitchFamily="34" charset="0"/>
              </a:rPr>
              <a:t>Семенов,</a:t>
            </a:r>
            <a:r>
              <a:rPr lang="ru-RU" altLang="en-US" sz="1700">
                <a:solidFill>
                  <a:schemeClr val="tx1"/>
                </a:solidFill>
                <a:latin typeface="Arial" pitchFamily="34" charset="0"/>
              </a:rPr>
              <a:t> 2013</a:t>
            </a:r>
            <a:endParaRPr lang="de-DE" altLang="en-US" sz="170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2297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2301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2303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304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302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0" name="Picture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244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7421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7423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424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7422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/>
            </a:extLst>
          </p:cNvPr>
          <p:cNvCxnSpPr>
            <a:cxnSpLocks noChangeShapeType="1"/>
          </p:cNvCxnSpPr>
          <p:nvPr/>
        </p:nvCxnSpPr>
        <p:spPr bwMode="auto">
          <a:xfrm>
            <a:off x="0" y="6540500"/>
            <a:ext cx="9144000" cy="0"/>
          </a:xfrm>
          <a:prstGeom prst="line">
            <a:avLst/>
          </a:prstGeom>
          <a:noFill/>
          <a:ln w="25400">
            <a:solidFill>
              <a:srgbClr val="1F497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3675063"/>
            <a:ext cx="514191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3"/>
          <p:cNvSpPr>
            <a:spLocks noChangeArrowheads="1"/>
          </p:cNvSpPr>
          <p:nvPr/>
        </p:nvSpPr>
        <p:spPr bwMode="auto">
          <a:xfrm>
            <a:off x="6478588" y="1052513"/>
            <a:ext cx="26400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ru-RU" altLang="ru-RU"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Аномалии стока </a:t>
            </a:r>
          </a:p>
          <a:p>
            <a:pPr eaLnBrk="1" hangingPunct="1"/>
            <a:r>
              <a:rPr kumimoji="1" lang="ru-RU" altLang="ru-RU"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р. Амур </a:t>
            </a:r>
          </a:p>
          <a:p>
            <a:pPr eaLnBrk="1" hangingPunct="1"/>
            <a:r>
              <a:rPr kumimoji="1" lang="ru-RU" altLang="ru-RU"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в августе-сентябре</a:t>
            </a:r>
          </a:p>
          <a:p>
            <a:pPr algn="r" eaLnBrk="1" hangingPunct="1"/>
            <a:r>
              <a:rPr kumimoji="1" lang="ru-RU" altLang="ru-RU" sz="18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 </a:t>
            </a:r>
          </a:p>
          <a:p>
            <a:pPr eaLnBrk="1" hangingPunct="1"/>
            <a:r>
              <a:rPr kumimoji="1" lang="ru-RU" altLang="ru-RU"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нормировано на среднее для 1961-1990 гг.</a:t>
            </a:r>
          </a:p>
        </p:txBody>
      </p:sp>
      <p:sp>
        <p:nvSpPr>
          <p:cNvPr id="17414" name="Прямоугольник 3"/>
          <p:cNvSpPr>
            <a:spLocks noChangeArrowheads="1"/>
          </p:cNvSpPr>
          <p:nvPr/>
        </p:nvSpPr>
        <p:spPr bwMode="auto">
          <a:xfrm>
            <a:off x="0" y="3675063"/>
            <a:ext cx="350996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kumimoji="1" lang="ru-RU" altLang="ru-RU" sz="18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Повторяемость атмосферных блокингов в летний период </a:t>
            </a:r>
          </a:p>
          <a:p>
            <a:pPr algn="r" eaLnBrk="1" hangingPunct="1"/>
            <a:r>
              <a:rPr kumimoji="1" lang="ru-RU" altLang="ru-RU" sz="18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(1969-2013 гг.). </a:t>
            </a:r>
          </a:p>
          <a:p>
            <a:pPr algn="r" eaLnBrk="1" hangingPunct="1"/>
            <a:endParaRPr kumimoji="1" lang="ru-RU" altLang="ru-RU" sz="1100">
              <a:solidFill>
                <a:schemeClr val="tx1"/>
              </a:solidFill>
              <a:latin typeface="Arial" pitchFamily="34" charset="0"/>
              <a:ea typeface="ヒラギノ角ゴ Pro W3" charset="-128"/>
              <a:cs typeface="Arial" pitchFamily="34" charset="0"/>
            </a:endParaRPr>
          </a:p>
          <a:p>
            <a:pPr algn="r" eaLnBrk="1" hangingPunct="1"/>
            <a: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Серые кривые – все годы, </a:t>
            </a:r>
            <a:b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</a:br>
            <a:r>
              <a:rPr kumimoji="1" lang="ru-RU" altLang="ru-RU" sz="1600">
                <a:solidFill>
                  <a:srgbClr val="00B050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зеленая кривая –среднемноголетнее</a:t>
            </a:r>
            <a: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, </a:t>
            </a:r>
            <a:b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</a:br>
            <a: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черная кривая – 2010 г., </a:t>
            </a:r>
            <a:b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</a:br>
            <a:r>
              <a:rPr kumimoji="1" lang="ru-RU" altLang="ru-RU" sz="1600">
                <a:solidFill>
                  <a:srgbClr val="FF0000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красная кривая – 2013 </a:t>
            </a:r>
            <a:r>
              <a:rPr kumimoji="1" lang="ru-RU" altLang="ru-RU" sz="16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rPr>
              <a:t>г.</a:t>
            </a:r>
          </a:p>
        </p:txBody>
      </p:sp>
      <p:pic>
        <p:nvPicPr>
          <p:cNvPr id="17415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909638"/>
            <a:ext cx="64801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34"/>
          <p:cNvSpPr txBox="1">
            <a:spLocks noChangeArrowheads="1"/>
          </p:cNvSpPr>
          <p:nvPr/>
        </p:nvSpPr>
        <p:spPr bwMode="auto">
          <a:xfrm>
            <a:off x="6699250" y="5999163"/>
            <a:ext cx="2070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Мохов и др., </a:t>
            </a:r>
            <a:r>
              <a:rPr lang="ru-RU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2014</a:t>
            </a:r>
          </a:p>
        </p:txBody>
      </p:sp>
      <p:sp>
        <p:nvSpPr>
          <p:cNvPr id="17417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7632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Arial" pitchFamily="34" charset="0"/>
              </a:rPr>
              <a:t>Рекордное наводнение на Амуре в 2013 г.</a:t>
            </a:r>
            <a:endParaRPr lang="en-GB" altLang="en-US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7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8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35100"/>
            <a:ext cx="564991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8450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8452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453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451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358775" y="549275"/>
            <a:ext cx="8605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>
                <a:solidFill>
                  <a:schemeClr val="tx1"/>
                </a:solidFill>
                <a:latin typeface="Bitstream Vera Sans" charset="0"/>
              </a:rPr>
              <a:t>Блокинг и аномальная температура поверхности океана летом 2013 г.</a:t>
            </a:r>
            <a:endParaRPr lang="en-GB" altLang="en-US" sz="2000">
              <a:solidFill>
                <a:schemeClr val="tx1"/>
              </a:solidFill>
              <a:latin typeface="Bitstream Vera Sans" charset="0"/>
            </a:endParaRPr>
          </a:p>
        </p:txBody>
      </p:sp>
      <p:sp>
        <p:nvSpPr>
          <p:cNvPr id="11" name="5-конечная звезда 10">
            <a:extLst>
              <a:ext uri="{FF2B5EF4-FFF2-40B4-BE49-F238E27FC236}"/>
            </a:extLst>
          </p:cNvPr>
          <p:cNvSpPr/>
          <p:nvPr/>
        </p:nvSpPr>
        <p:spPr bwMode="auto">
          <a:xfrm>
            <a:off x="7696200" y="3357563"/>
            <a:ext cx="288925" cy="287337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43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3265488"/>
            <a:ext cx="5013325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>
            <a:spLocks noChangeArrowheads="1"/>
          </p:cNvSpPr>
          <p:nvPr/>
        </p:nvSpPr>
        <p:spPr bwMode="auto">
          <a:xfrm rot="2435607">
            <a:off x="6216650" y="3727450"/>
            <a:ext cx="830263" cy="1346200"/>
          </a:xfrm>
          <a:prstGeom prst="ellipse">
            <a:avLst/>
          </a:prstGeom>
          <a:noFill/>
          <a:ln w="53975" algn="ctr">
            <a:solidFill>
              <a:srgbClr val="F82A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4924425" y="4632325"/>
            <a:ext cx="1414463" cy="428625"/>
            <a:chOff x="4925100" y="4632643"/>
            <a:chExt cx="1413392" cy="427647"/>
          </a:xfrm>
        </p:grpSpPr>
        <p:sp>
          <p:nvSpPr>
            <p:cNvPr id="18448" name="Стрелка вправо 2"/>
            <p:cNvSpPr>
              <a:spLocks noChangeArrowheads="1"/>
            </p:cNvSpPr>
            <p:nvPr/>
          </p:nvSpPr>
          <p:spPr bwMode="auto">
            <a:xfrm rot="-2428602">
              <a:off x="4925100" y="4632643"/>
              <a:ext cx="738989" cy="424878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0000CC"/>
            </a:solidFill>
            <a:ln w="412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449" name="Стрелка вправо 22"/>
            <p:cNvSpPr>
              <a:spLocks noChangeArrowheads="1"/>
            </p:cNvSpPr>
            <p:nvPr/>
          </p:nvSpPr>
          <p:spPr bwMode="auto">
            <a:xfrm rot="-8150200">
              <a:off x="5599503" y="4635412"/>
              <a:ext cx="738989" cy="424878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0000CC"/>
            </a:solidFill>
            <a:ln w="412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ru-RU" altLang="ru-RU"/>
            </a:p>
          </p:txBody>
        </p:sp>
      </p:grpSp>
      <p:sp>
        <p:nvSpPr>
          <p:cNvPr id="18441" name="Text Box 18"/>
          <p:cNvSpPr txBox="1">
            <a:spLocks noChangeArrowheads="1"/>
          </p:cNvSpPr>
          <p:nvPr/>
        </p:nvSpPr>
        <p:spPr bwMode="auto">
          <a:xfrm>
            <a:off x="358775" y="1074738"/>
            <a:ext cx="61102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600">
                <a:solidFill>
                  <a:schemeClr val="tx1"/>
                </a:solidFill>
                <a:latin typeface="Arial" pitchFamily="34" charset="0"/>
              </a:rPr>
              <a:t>Аномалии температуры поверхности океана в июле 2013г</a:t>
            </a:r>
            <a:endParaRPr lang="de-DE" alt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2454275" y="2060575"/>
            <a:ext cx="5832475" cy="4324350"/>
            <a:chOff x="3131840" y="2060848"/>
            <a:chExt cx="5832772" cy="4323317"/>
          </a:xfrm>
        </p:grpSpPr>
        <p:pic>
          <p:nvPicPr>
            <p:cNvPr id="18444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19" y="3259957"/>
              <a:ext cx="5112693" cy="312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5" name="Прямоугольник 1"/>
            <p:cNvSpPr>
              <a:spLocks noChangeArrowheads="1"/>
            </p:cNvSpPr>
            <p:nvPr/>
          </p:nvSpPr>
          <p:spPr bwMode="auto">
            <a:xfrm>
              <a:off x="3131840" y="2060848"/>
              <a:ext cx="648072" cy="28803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ru-RU" altLang="ru-RU"/>
            </a:p>
          </p:txBody>
        </p:sp>
        <p:cxnSp>
          <p:nvCxnSpPr>
            <p:cNvPr id="18446" name="Прямая соединительная линия 3"/>
            <p:cNvCxnSpPr>
              <a:cxnSpLocks noChangeShapeType="1"/>
            </p:cNvCxnSpPr>
            <p:nvPr/>
          </p:nvCxnSpPr>
          <p:spPr bwMode="auto">
            <a:xfrm>
              <a:off x="3131840" y="2348880"/>
              <a:ext cx="1296144" cy="911077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47" name="Прямая соединительная линия 21"/>
            <p:cNvCxnSpPr>
              <a:cxnSpLocks noChangeShapeType="1"/>
            </p:cNvCxnSpPr>
            <p:nvPr/>
          </p:nvCxnSpPr>
          <p:spPr bwMode="auto">
            <a:xfrm>
              <a:off x="3779912" y="2348880"/>
              <a:ext cx="4896544" cy="911077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443" name="Прямоугольник 2"/>
          <p:cNvSpPr>
            <a:spLocks noChangeArrowheads="1"/>
          </p:cNvSpPr>
          <p:nvPr/>
        </p:nvSpPr>
        <p:spPr bwMode="auto">
          <a:xfrm>
            <a:off x="206375" y="6021388"/>
            <a:ext cx="1871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Мохов и др</a:t>
            </a:r>
            <a:r>
              <a:rPr lang="ru-RU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201</a:t>
            </a:r>
            <a:r>
              <a:rPr lang="en-US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altLang="ru-RU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3" name="Picture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19467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19469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470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9468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459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2205038"/>
            <a:ext cx="615632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869950" y="1466850"/>
            <a:ext cx="7489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kumimoji="1" lang="ru-RU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Тренд количества летних осадков (%) в 21 в. (2006-2100 гг.) </a:t>
            </a:r>
            <a:br>
              <a:rPr kumimoji="1" lang="ru-RU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</a:br>
            <a:r>
              <a:rPr kumimoji="1" lang="ru-RU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модель </a:t>
            </a:r>
            <a:r>
              <a:rPr kumimoji="1" lang="en-US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MPI-ESM-MR</a:t>
            </a:r>
            <a:r>
              <a:rPr kumimoji="1" lang="ru-RU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, сценарий </a:t>
            </a:r>
            <a:r>
              <a:rPr kumimoji="1" lang="en-US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RCP4.5</a:t>
            </a:r>
            <a:endParaRPr kumimoji="1" lang="ru-RU" altLang="ru-RU" sz="2100">
              <a:solidFill>
                <a:schemeClr val="tx1"/>
              </a:solidFill>
              <a:latin typeface="Calibri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Овал 1"/>
          <p:cNvSpPr>
            <a:spLocks noChangeArrowheads="1"/>
          </p:cNvSpPr>
          <p:nvPr/>
        </p:nvSpPr>
        <p:spPr bwMode="auto">
          <a:xfrm>
            <a:off x="4719638" y="3716338"/>
            <a:ext cx="1365250" cy="1008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sp>
        <p:nvSpPr>
          <p:cNvPr id="19462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76327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Arial" pitchFamily="34" charset="0"/>
              </a:rPr>
              <a:t>Рекордное наводнение на Амуре в 2013 г.: </a:t>
            </a:r>
            <a:br>
              <a:rPr lang="ru-RU" altLang="en-US">
                <a:solidFill>
                  <a:schemeClr val="tx1"/>
                </a:solidFill>
                <a:latin typeface="Arial" pitchFamily="34" charset="0"/>
              </a:rPr>
            </a:br>
            <a:r>
              <a:rPr lang="ru-RU" altLang="en-US">
                <a:solidFill>
                  <a:schemeClr val="tx1"/>
                </a:solidFill>
                <a:latin typeface="Arial" pitchFamily="34" charset="0"/>
              </a:rPr>
              <a:t>что следует ожидать в 21 веке?</a:t>
            </a:r>
          </a:p>
        </p:txBody>
      </p:sp>
      <p:sp>
        <p:nvSpPr>
          <p:cNvPr id="19463" name="Прямоугольник 2"/>
          <p:cNvSpPr>
            <a:spLocks noChangeArrowheads="1"/>
          </p:cNvSpPr>
          <p:nvPr/>
        </p:nvSpPr>
        <p:spPr bwMode="auto">
          <a:xfrm>
            <a:off x="7086600" y="6021388"/>
            <a:ext cx="1871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Мохов и др</a:t>
            </a:r>
            <a:r>
              <a:rPr lang="ru-RU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201</a:t>
            </a:r>
            <a:r>
              <a:rPr lang="en-US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altLang="ru-RU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6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0493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0495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496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494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483" name="Text Box 25"/>
          <p:cNvSpPr txBox="1">
            <a:spLocks noChangeArrowheads="1"/>
          </p:cNvSpPr>
          <p:nvPr/>
        </p:nvSpPr>
        <p:spPr bwMode="auto">
          <a:xfrm>
            <a:off x="307975" y="476250"/>
            <a:ext cx="7632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Аномально холодные зимы 21 века</a:t>
            </a:r>
            <a:endParaRPr lang="en-GB" altLang="en-US">
              <a:solidFill>
                <a:schemeClr val="tx1"/>
              </a:solidFill>
              <a:latin typeface="Bitstream Vera Sans" charset="0"/>
            </a:endParaRPr>
          </a:p>
        </p:txBody>
      </p:sp>
      <p:pic>
        <p:nvPicPr>
          <p:cNvPr id="20484" name="Picture 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217613"/>
            <a:ext cx="67691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Прямоугольник 3"/>
          <p:cNvSpPr>
            <a:spLocks noChangeArrowheads="1"/>
          </p:cNvSpPr>
          <p:nvPr/>
        </p:nvSpPr>
        <p:spPr bwMode="auto">
          <a:xfrm>
            <a:off x="819150" y="1247775"/>
            <a:ext cx="7489825" cy="415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kumimoji="1" lang="ru-RU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Зимняя температура в Москве, </a:t>
            </a:r>
            <a:r>
              <a:rPr kumimoji="1" lang="en-US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˚</a:t>
            </a:r>
            <a:r>
              <a:rPr kumimoji="1" lang="ru-RU" altLang="ru-RU"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С</a:t>
            </a:r>
          </a:p>
        </p:txBody>
      </p:sp>
      <p:sp>
        <p:nvSpPr>
          <p:cNvPr id="2" name="Овал 1"/>
          <p:cNvSpPr>
            <a:spLocks noChangeArrowheads="1"/>
          </p:cNvSpPr>
          <p:nvPr/>
        </p:nvSpPr>
        <p:spPr bwMode="auto">
          <a:xfrm>
            <a:off x="4349750" y="2562225"/>
            <a:ext cx="1625600" cy="1730375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ru-RU" altLang="ru-RU"/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5795963" y="3281363"/>
            <a:ext cx="2479675" cy="1876425"/>
            <a:chOff x="5796137" y="3280617"/>
            <a:chExt cx="2479319" cy="1876576"/>
          </a:xfrm>
        </p:grpSpPr>
        <p:sp>
          <p:nvSpPr>
            <p:cNvPr id="20491" name="Овал 13"/>
            <p:cNvSpPr>
              <a:spLocks noChangeArrowheads="1"/>
            </p:cNvSpPr>
            <p:nvPr/>
          </p:nvSpPr>
          <p:spPr bwMode="auto">
            <a:xfrm>
              <a:off x="5796137" y="4293097"/>
              <a:ext cx="1224136" cy="864096"/>
            </a:xfrm>
            <a:prstGeom prst="ellipse">
              <a:avLst/>
            </a:prstGeom>
            <a:noFill/>
            <a:ln w="508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492" name="TextBox 2"/>
            <p:cNvSpPr txBox="1">
              <a:spLocks noChangeArrowheads="1"/>
            </p:cNvSpPr>
            <p:nvPr/>
          </p:nvSpPr>
          <p:spPr bwMode="auto">
            <a:xfrm>
              <a:off x="7555376" y="3280617"/>
              <a:ext cx="72008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sz="8800" b="1">
                  <a:solidFill>
                    <a:srgbClr val="0000CC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?</a:t>
              </a:r>
              <a:endParaRPr lang="ru-RU" altLang="ru-RU" sz="5400" b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7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8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1" y="1556792"/>
            <a:ext cx="802533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7" y="4365104"/>
            <a:ext cx="8197924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99921" y="630138"/>
            <a:ext cx="7632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Реконструкция аномалий т-</a:t>
            </a:r>
            <a:r>
              <a:rPr lang="ru-RU" altLang="en-US" sz="2000" dirty="0" err="1" smtClean="0">
                <a:solidFill>
                  <a:schemeClr val="tx1"/>
                </a:solidFill>
                <a:latin typeface="Arial" pitchFamily="34" charset="0"/>
              </a:rPr>
              <a:t>ры</a:t>
            </a: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 в СП и в Арктике за 2000 лет</a:t>
            </a:r>
            <a:endParaRPr lang="en-GB" altLang="en-US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43608" y="1232396"/>
            <a:ext cx="1191759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dirty="0" smtClean="0">
                <a:solidFill>
                  <a:schemeClr val="tx1"/>
                </a:solidFill>
                <a:latin typeface="Arial" pitchFamily="34" charset="0"/>
              </a:rPr>
              <a:t>СП</a:t>
            </a:r>
            <a:endParaRPr lang="en-GB" alt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43606" y="4025379"/>
            <a:ext cx="11917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Арктика</a:t>
            </a:r>
            <a:endParaRPr lang="en-GB" alt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1043606" y="2060848"/>
            <a:ext cx="6408714" cy="1224136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Прямая соединительная линия 5"/>
          <p:cNvCxnSpPr/>
          <p:nvPr/>
        </p:nvCxnSpPr>
        <p:spPr bwMode="auto">
          <a:xfrm flipV="1">
            <a:off x="7524328" y="2060848"/>
            <a:ext cx="360040" cy="1224136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Овал 6"/>
          <p:cNvSpPr/>
          <p:nvPr/>
        </p:nvSpPr>
        <p:spPr bwMode="auto">
          <a:xfrm>
            <a:off x="7896936" y="1689774"/>
            <a:ext cx="176245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8043694" y="1115208"/>
            <a:ext cx="272722" cy="28705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81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1518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1520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521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1519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323850" y="1052513"/>
            <a:ext cx="864076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>
                <a:solidFill>
                  <a:schemeClr val="tx1"/>
                </a:solidFill>
                <a:latin typeface="Bitstream Vera Sans" charset="0"/>
              </a:rPr>
              <a:t>Зимние аномалии температуры и давления воздуха для периода 2005-2012 гг.</a:t>
            </a:r>
          </a:p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>
                <a:solidFill>
                  <a:schemeClr val="tx1"/>
                </a:solidFill>
                <a:latin typeface="Bitstream Vera Sans" charset="0"/>
              </a:rPr>
              <a:t>(данные реанализа </a:t>
            </a:r>
            <a:r>
              <a:rPr lang="en-US" altLang="en-US" sz="1800">
                <a:solidFill>
                  <a:schemeClr val="tx1"/>
                </a:solidFill>
                <a:latin typeface="Bitstream Vera Sans" charset="0"/>
              </a:rPr>
              <a:t>NCEP</a:t>
            </a:r>
            <a:r>
              <a:rPr lang="ru-RU" altLang="en-US" sz="1800">
                <a:solidFill>
                  <a:schemeClr val="tx1"/>
                </a:solidFill>
                <a:latin typeface="Bitstream Vera Sans" charset="0"/>
              </a:rPr>
              <a:t>)</a:t>
            </a:r>
            <a:endParaRPr lang="en-GB" altLang="en-US" sz="1800">
              <a:solidFill>
                <a:schemeClr val="tx1"/>
              </a:solidFill>
              <a:latin typeface="Bitstream Vera Sans" charset="0"/>
            </a:endParaRPr>
          </a:p>
        </p:txBody>
      </p:sp>
      <p:pic>
        <p:nvPicPr>
          <p:cNvPr id="2150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3673475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3600"/>
            <a:ext cx="3673475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278063"/>
            <a:ext cx="438150" cy="32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278063"/>
            <a:ext cx="471487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684213" y="1701800"/>
            <a:ext cx="3095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2000">
                <a:solidFill>
                  <a:schemeClr val="tx1"/>
                </a:solidFill>
                <a:latin typeface="Bitstream Vera Sans" charset="0"/>
              </a:rPr>
              <a:t>T, °C</a:t>
            </a:r>
          </a:p>
        </p:txBody>
      </p: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4859338" y="1701800"/>
            <a:ext cx="3095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2000">
                <a:solidFill>
                  <a:schemeClr val="tx1"/>
                </a:solidFill>
                <a:latin typeface="Bitstream Vera Sans" charset="0"/>
              </a:rPr>
              <a:t>P, hPa</a:t>
            </a:r>
          </a:p>
        </p:txBody>
      </p:sp>
      <p:sp>
        <p:nvSpPr>
          <p:cNvPr id="21514" name="Text Box 25"/>
          <p:cNvSpPr txBox="1">
            <a:spLocks noChangeArrowheads="1"/>
          </p:cNvSpPr>
          <p:nvPr/>
        </p:nvSpPr>
        <p:spPr bwMode="auto">
          <a:xfrm>
            <a:off x="322263" y="423863"/>
            <a:ext cx="76327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Аномально холодные зимы 21 века</a:t>
            </a:r>
            <a:endParaRPr lang="en-GB" altLang="en-US">
              <a:solidFill>
                <a:schemeClr val="tx1"/>
              </a:solidFill>
              <a:latin typeface="Bitstream Vera Sans" charset="0"/>
            </a:endParaRPr>
          </a:p>
        </p:txBody>
      </p:sp>
      <p:grpSp>
        <p:nvGrpSpPr>
          <p:cNvPr id="18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9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2541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2543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544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2542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2531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4897438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827088" y="5589588"/>
            <a:ext cx="7559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000" b="1">
                <a:solidFill>
                  <a:srgbClr val="FF0000"/>
                </a:solidFill>
                <a:latin typeface="Arial" pitchFamily="34" charset="0"/>
              </a:rPr>
              <a:t>Если связь между резким уменьшением ледовитости и аномальными морозами</a:t>
            </a:r>
            <a:r>
              <a:rPr lang="en-US" altLang="en-US" sz="2000" b="1">
                <a:solidFill>
                  <a:srgbClr val="FF0000"/>
                </a:solidFill>
                <a:latin typeface="Arial" pitchFamily="34" charset="0"/>
              </a:rPr>
              <a:t>?</a:t>
            </a:r>
            <a:endParaRPr lang="de-DE" altLang="en-US" sz="2000" b="1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12" name="Group 30"/>
          <p:cNvGrpSpPr>
            <a:grpSpLocks/>
          </p:cNvGrpSpPr>
          <p:nvPr/>
        </p:nvGrpSpPr>
        <p:grpSpPr bwMode="auto">
          <a:xfrm>
            <a:off x="3563938" y="3500438"/>
            <a:ext cx="2592387" cy="865187"/>
            <a:chOff x="2245" y="2205"/>
            <a:chExt cx="1633" cy="545"/>
          </a:xfrm>
        </p:grpSpPr>
        <p:sp>
          <p:nvSpPr>
            <p:cNvPr id="22539" name="AutoShape 31"/>
            <p:cNvSpPr>
              <a:spLocks noChangeArrowheads="1"/>
            </p:cNvSpPr>
            <p:nvPr/>
          </p:nvSpPr>
          <p:spPr bwMode="auto">
            <a:xfrm>
              <a:off x="3560" y="2205"/>
              <a:ext cx="318" cy="545"/>
            </a:xfrm>
            <a:prstGeom prst="downArrow">
              <a:avLst>
                <a:gd name="adj1" fmla="val 50000"/>
                <a:gd name="adj2" fmla="val 42846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40" name="Text Box 32"/>
            <p:cNvSpPr txBox="1">
              <a:spLocks noChangeArrowheads="1"/>
            </p:cNvSpPr>
            <p:nvPr/>
          </p:nvSpPr>
          <p:spPr bwMode="auto">
            <a:xfrm>
              <a:off x="2245" y="2523"/>
              <a:ext cx="131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b="1">
                  <a:solidFill>
                    <a:srgbClr val="FF0000"/>
                  </a:solidFill>
                  <a:latin typeface="Arial" pitchFamily="34" charset="0"/>
                </a:rPr>
                <a:t>2005 </a:t>
              </a:r>
              <a:r>
                <a:rPr lang="ru-RU" altLang="en-US" sz="1600" b="1">
                  <a:solidFill>
                    <a:srgbClr val="FF0000"/>
                  </a:solidFill>
                  <a:latin typeface="Arial" pitchFamily="34" charset="0"/>
                </a:rPr>
                <a:t>новый режим</a:t>
              </a:r>
              <a:endParaRPr lang="de-DE" altLang="en-US" sz="1600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sp>
        <p:nvSpPr>
          <p:cNvPr id="22534" name="Text Box 33"/>
          <p:cNvSpPr txBox="1">
            <a:spLocks noChangeArrowheads="1"/>
          </p:cNvSpPr>
          <p:nvPr/>
        </p:nvSpPr>
        <p:spPr bwMode="auto">
          <a:xfrm>
            <a:off x="323850" y="411163"/>
            <a:ext cx="76327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Аномально холодные зимы 21 века</a:t>
            </a:r>
            <a:endParaRPr lang="en-GB" altLang="en-US">
              <a:solidFill>
                <a:schemeClr val="tx1"/>
              </a:solidFill>
              <a:latin typeface="Bitstream Vera Sans" charset="0"/>
            </a:endParaRPr>
          </a:p>
        </p:txBody>
      </p:sp>
      <p:sp>
        <p:nvSpPr>
          <p:cNvPr id="22535" name="Text Box 34"/>
          <p:cNvSpPr txBox="1">
            <a:spLocks noChangeArrowheads="1"/>
          </p:cNvSpPr>
          <p:nvPr/>
        </p:nvSpPr>
        <p:spPr bwMode="auto">
          <a:xfrm>
            <a:off x="755650" y="1052513"/>
            <a:ext cx="7848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000">
                <a:solidFill>
                  <a:schemeClr val="tx1"/>
                </a:solidFill>
                <a:latin typeface="Arial" pitchFamily="34" charset="0"/>
              </a:rPr>
              <a:t>Доля покрытия Баренцева моря морским льдом зимой (%)</a:t>
            </a:r>
            <a:endParaRPr lang="de-DE" altLang="en-US" sz="200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7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8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3566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3568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569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567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2349500"/>
            <a:ext cx="82042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323850" y="6081713"/>
            <a:ext cx="8856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Мохов, Петухов, 1997; </a:t>
            </a:r>
            <a:r>
              <a:rPr lang="en-US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Lupo et al., 1997; Semenov and Latif</a:t>
            </a:r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2015; </a:t>
            </a:r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Мохов,</a:t>
            </a:r>
            <a:r>
              <a:rPr lang="en-US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Семенов, </a:t>
            </a:r>
            <a:r>
              <a:rPr lang="en-US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2016</a:t>
            </a:r>
          </a:p>
        </p:txBody>
      </p:sp>
      <p:sp>
        <p:nvSpPr>
          <p:cNvPr id="23557" name="Text Box 33"/>
          <p:cNvSpPr txBox="1">
            <a:spLocks noChangeArrowheads="1"/>
          </p:cNvSpPr>
          <p:nvPr/>
        </p:nvSpPr>
        <p:spPr bwMode="auto">
          <a:xfrm>
            <a:off x="323850" y="476250"/>
            <a:ext cx="7632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Аномально холодные зимы 21 века</a:t>
            </a:r>
            <a:endParaRPr lang="en-GB" altLang="en-US">
              <a:solidFill>
                <a:schemeClr val="tx1"/>
              </a:solidFill>
              <a:latin typeface="Bitstream Vera Sans" charset="0"/>
            </a:endParaRPr>
          </a:p>
        </p:txBody>
      </p:sp>
      <p:sp>
        <p:nvSpPr>
          <p:cNvPr id="23558" name="Прямоугольник 9"/>
          <p:cNvSpPr>
            <a:spLocks noChangeArrowheads="1"/>
          </p:cNvSpPr>
          <p:nvPr/>
        </p:nvSpPr>
        <p:spPr bwMode="auto">
          <a:xfrm>
            <a:off x="254000" y="933450"/>
            <a:ext cx="8456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4572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kumimoji="1" lang="ru-RU" altLang="ru-RU" sz="1800" b="1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Результаты численных экспериментов с глобальной моделью атмосферы</a:t>
            </a:r>
            <a:r>
              <a:rPr kumimoji="1" lang="en-US" altLang="ru-RU" sz="1800" b="1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 </a:t>
            </a:r>
            <a:r>
              <a:rPr kumimoji="1" lang="ru-RU" altLang="ru-RU" sz="1800" b="1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при задании аномалий площади морских льдов для периода холодных зим 2005-2012 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2393950" y="1916113"/>
            <a:ext cx="46799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700">
                <a:solidFill>
                  <a:schemeClr val="tx1"/>
                </a:solidFill>
                <a:latin typeface="Bitstream Vera Sans" charset="0"/>
              </a:rPr>
              <a:t>Зимние аномалии давления воздуха, гПа</a:t>
            </a:r>
            <a:endParaRPr lang="en-GB" altLang="en-US" sz="1700">
              <a:solidFill>
                <a:schemeClr val="tx1"/>
              </a:solidFill>
              <a:latin typeface="Bitstream Vera Sans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051050" y="2373313"/>
            <a:ext cx="154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>
                <a:solidFill>
                  <a:schemeClr val="tx1"/>
                </a:solidFill>
                <a:latin typeface="Bitstream Vera Sans" charset="0"/>
              </a:rPr>
              <a:t>наблюдения</a:t>
            </a:r>
            <a:endParaRPr lang="en-GB" altLang="en-US" sz="1800">
              <a:solidFill>
                <a:schemeClr val="tx1"/>
              </a:solidFill>
              <a:latin typeface="Bitstream Vera Sans" charset="0"/>
            </a:endParaRP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6300788" y="2374900"/>
            <a:ext cx="1544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>
                <a:solidFill>
                  <a:schemeClr val="tx1"/>
                </a:solidFill>
                <a:latin typeface="Bitstream Vera Sans" charset="0"/>
              </a:rPr>
              <a:t>модель</a:t>
            </a:r>
            <a:endParaRPr lang="en-GB" altLang="en-US" sz="1800">
              <a:solidFill>
                <a:schemeClr val="tx1"/>
              </a:solidFill>
              <a:latin typeface="Bitstream Vera Sans" charset="0"/>
            </a:endParaRP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184150" y="5334000"/>
            <a:ext cx="87804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ru-RU" altLang="en-US" sz="1800" b="1">
                <a:solidFill>
                  <a:srgbClr val="FF0000"/>
                </a:solidFill>
                <a:latin typeface="Arial" pitchFamily="34" charset="0"/>
              </a:rPr>
              <a:t>Формирование блокирования с зимними морозами связаны с общим потеплением и сокращением площади морских льдов в Арктике</a:t>
            </a:r>
            <a:endParaRPr lang="de-DE" altLang="en-US" sz="1800" b="1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18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9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4606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4608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609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4607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AutoShape 36"/>
          <p:cNvSpPr>
            <a:spLocks noChangeArrowheads="1"/>
          </p:cNvSpPr>
          <p:nvPr/>
        </p:nvSpPr>
        <p:spPr bwMode="auto">
          <a:xfrm rot="-5400000">
            <a:off x="3203576" y="4005262"/>
            <a:ext cx="1223962" cy="12239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0" name="Text Box 29"/>
          <p:cNvSpPr txBox="1">
            <a:spLocks noChangeArrowheads="1"/>
          </p:cNvSpPr>
          <p:nvPr/>
        </p:nvSpPr>
        <p:spPr bwMode="auto">
          <a:xfrm>
            <a:off x="323850" y="476250"/>
            <a:ext cx="76327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Аномально холодные зимы 21 века</a:t>
            </a:r>
          </a:p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Bitstream Vera Sans" charset="0"/>
              </a:rPr>
              <a:t>Механизм нелинейного отклика</a:t>
            </a:r>
            <a:endParaRPr lang="en-GB" altLang="en-US">
              <a:solidFill>
                <a:schemeClr val="tx1"/>
              </a:solidFill>
              <a:latin typeface="Bitstream Vera Sans" charset="0"/>
            </a:endParaRPr>
          </a:p>
        </p:txBody>
      </p:sp>
      <p:grpSp>
        <p:nvGrpSpPr>
          <p:cNvPr id="24581" name="Group 30"/>
          <p:cNvGrpSpPr>
            <a:grpSpLocks/>
          </p:cNvGrpSpPr>
          <p:nvPr/>
        </p:nvGrpSpPr>
        <p:grpSpPr bwMode="auto">
          <a:xfrm>
            <a:off x="2627313" y="5013325"/>
            <a:ext cx="3241675" cy="493713"/>
            <a:chOff x="657" y="2750"/>
            <a:chExt cx="2096" cy="356"/>
          </a:xfrm>
        </p:grpSpPr>
        <p:pic>
          <p:nvPicPr>
            <p:cNvPr id="24604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" y="2750"/>
              <a:ext cx="1076" cy="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605" name="Picture 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750"/>
              <a:ext cx="1076" cy="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582" name="Rectangle 33"/>
          <p:cNvSpPr>
            <a:spLocks noChangeArrowheads="1"/>
          </p:cNvSpPr>
          <p:nvPr/>
        </p:nvSpPr>
        <p:spPr bwMode="auto">
          <a:xfrm>
            <a:off x="4716463" y="4868863"/>
            <a:ext cx="12954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4" name="Rectangle 34"/>
          <p:cNvSpPr>
            <a:spLocks noChangeArrowheads="1"/>
          </p:cNvSpPr>
          <p:nvPr/>
        </p:nvSpPr>
        <p:spPr bwMode="auto">
          <a:xfrm>
            <a:off x="3419475" y="4868863"/>
            <a:ext cx="12954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AutoShape 44"/>
          <p:cNvSpPr>
            <a:spLocks noChangeArrowheads="1"/>
          </p:cNvSpPr>
          <p:nvPr/>
        </p:nvSpPr>
        <p:spPr bwMode="auto">
          <a:xfrm>
            <a:off x="2700338" y="1412875"/>
            <a:ext cx="2879725" cy="720725"/>
          </a:xfrm>
          <a:prstGeom prst="cloudCallout">
            <a:avLst>
              <a:gd name="adj1" fmla="val -10472"/>
              <a:gd name="adj2" fmla="val 138106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endParaRPr lang="de-DE" altLang="en-US"/>
          </a:p>
        </p:txBody>
      </p:sp>
      <p:sp>
        <p:nvSpPr>
          <p:cNvPr id="26" name="AutoShape 48"/>
          <p:cNvSpPr>
            <a:spLocks noChangeArrowheads="1"/>
          </p:cNvSpPr>
          <p:nvPr/>
        </p:nvSpPr>
        <p:spPr bwMode="auto">
          <a:xfrm>
            <a:off x="2051050" y="3500438"/>
            <a:ext cx="1728788" cy="1081087"/>
          </a:xfrm>
          <a:prstGeom prst="curvedRightArrow">
            <a:avLst>
              <a:gd name="adj1" fmla="val 20000"/>
              <a:gd name="adj2" fmla="val 40000"/>
              <a:gd name="adj3" fmla="val 53304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7" name="Group 55"/>
          <p:cNvGrpSpPr>
            <a:grpSpLocks/>
          </p:cNvGrpSpPr>
          <p:nvPr/>
        </p:nvGrpSpPr>
        <p:grpSpPr bwMode="auto">
          <a:xfrm>
            <a:off x="2771775" y="2852738"/>
            <a:ext cx="2160588" cy="2232025"/>
            <a:chOff x="1746" y="1797"/>
            <a:chExt cx="1361" cy="1406"/>
          </a:xfrm>
        </p:grpSpPr>
        <p:sp>
          <p:nvSpPr>
            <p:cNvPr id="24602" name="AutoShape 53"/>
            <p:cNvSpPr>
              <a:spLocks noChangeArrowheads="1"/>
            </p:cNvSpPr>
            <p:nvPr/>
          </p:nvSpPr>
          <p:spPr bwMode="auto">
            <a:xfrm rot="-3347406">
              <a:off x="1247" y="2296"/>
              <a:ext cx="1406" cy="408"/>
            </a:xfrm>
            <a:prstGeom prst="rightArrow">
              <a:avLst>
                <a:gd name="adj1" fmla="val 50000"/>
                <a:gd name="adj2" fmla="val 86152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03" name="AutoShape 54"/>
            <p:cNvSpPr>
              <a:spLocks noChangeArrowheads="1"/>
            </p:cNvSpPr>
            <p:nvPr/>
          </p:nvSpPr>
          <p:spPr bwMode="auto">
            <a:xfrm rot="-7350913">
              <a:off x="2200" y="2296"/>
              <a:ext cx="1406" cy="408"/>
            </a:xfrm>
            <a:prstGeom prst="rightArrow">
              <a:avLst>
                <a:gd name="adj1" fmla="val 50000"/>
                <a:gd name="adj2" fmla="val 86152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4587" name="Group 59"/>
          <p:cNvGrpSpPr>
            <a:grpSpLocks/>
          </p:cNvGrpSpPr>
          <p:nvPr/>
        </p:nvGrpSpPr>
        <p:grpSpPr bwMode="auto">
          <a:xfrm>
            <a:off x="827088" y="5661025"/>
            <a:ext cx="7200900" cy="500063"/>
            <a:chOff x="521" y="3566"/>
            <a:chExt cx="4536" cy="315"/>
          </a:xfrm>
        </p:grpSpPr>
        <p:sp>
          <p:nvSpPr>
            <p:cNvPr id="24599" name="Line 56"/>
            <p:cNvSpPr>
              <a:spLocks noChangeShapeType="1"/>
            </p:cNvSpPr>
            <p:nvPr/>
          </p:nvSpPr>
          <p:spPr bwMode="auto">
            <a:xfrm>
              <a:off x="930" y="3566"/>
              <a:ext cx="358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00" name="Text Box 57"/>
            <p:cNvSpPr txBox="1">
              <a:spLocks noChangeArrowheads="1"/>
            </p:cNvSpPr>
            <p:nvPr/>
          </p:nvSpPr>
          <p:spPr bwMode="auto">
            <a:xfrm>
              <a:off x="521" y="3566"/>
              <a:ext cx="81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</a:rPr>
                <a:t>Север</a:t>
              </a:r>
              <a:endParaRPr lang="de-DE" altLang="en-US">
                <a:solidFill>
                  <a:schemeClr val="tx1"/>
                </a:solidFill>
              </a:endParaRPr>
            </a:p>
          </p:txBody>
        </p:sp>
        <p:sp>
          <p:nvSpPr>
            <p:cNvPr id="24601" name="Text Box 58"/>
            <p:cNvSpPr txBox="1">
              <a:spLocks noChangeArrowheads="1"/>
            </p:cNvSpPr>
            <p:nvPr/>
          </p:nvSpPr>
          <p:spPr bwMode="auto">
            <a:xfrm>
              <a:off x="4241" y="3612"/>
              <a:ext cx="81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</a:rPr>
                <a:t>Юг</a:t>
              </a:r>
              <a:endParaRPr lang="de-DE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64"/>
          <p:cNvGrpSpPr>
            <a:grpSpLocks/>
          </p:cNvGrpSpPr>
          <p:nvPr/>
        </p:nvGrpSpPr>
        <p:grpSpPr bwMode="auto">
          <a:xfrm>
            <a:off x="539750" y="1773238"/>
            <a:ext cx="6337300" cy="3960812"/>
            <a:chOff x="340" y="1117"/>
            <a:chExt cx="3992" cy="2495"/>
          </a:xfrm>
        </p:grpSpPr>
        <p:sp>
          <p:nvSpPr>
            <p:cNvPr id="24595" name="Freeform 60"/>
            <p:cNvSpPr>
              <a:spLocks/>
            </p:cNvSpPr>
            <p:nvPr/>
          </p:nvSpPr>
          <p:spPr bwMode="auto">
            <a:xfrm>
              <a:off x="748" y="1344"/>
              <a:ext cx="3584" cy="1996"/>
            </a:xfrm>
            <a:custGeom>
              <a:avLst/>
              <a:gdLst>
                <a:gd name="T0" fmla="*/ 0 w 3584"/>
                <a:gd name="T1" fmla="*/ 12733 h 1649"/>
                <a:gd name="T2" fmla="*/ 408 w 3584"/>
                <a:gd name="T3" fmla="*/ 12733 h 1649"/>
                <a:gd name="T4" fmla="*/ 726 w 3584"/>
                <a:gd name="T5" fmla="*/ 11615 h 1649"/>
                <a:gd name="T6" fmla="*/ 1134 w 3584"/>
                <a:gd name="T7" fmla="*/ 6438 h 1649"/>
                <a:gd name="T8" fmla="*/ 1497 w 3584"/>
                <a:gd name="T9" fmla="*/ 1609 h 1649"/>
                <a:gd name="T10" fmla="*/ 1996 w 3584"/>
                <a:gd name="T11" fmla="*/ 1244 h 1649"/>
                <a:gd name="T12" fmla="*/ 2631 w 3584"/>
                <a:gd name="T13" fmla="*/ 9021 h 1649"/>
                <a:gd name="T14" fmla="*/ 3085 w 3584"/>
                <a:gd name="T15" fmla="*/ 12733 h 1649"/>
                <a:gd name="T16" fmla="*/ 3584 w 3584"/>
                <a:gd name="T17" fmla="*/ 13468 h 16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84" h="1649">
                  <a:moveTo>
                    <a:pt x="0" y="1558"/>
                  </a:moveTo>
                  <a:cubicBezTo>
                    <a:pt x="143" y="1569"/>
                    <a:pt x="287" y="1581"/>
                    <a:pt x="408" y="1558"/>
                  </a:cubicBezTo>
                  <a:cubicBezTo>
                    <a:pt x="529" y="1535"/>
                    <a:pt x="605" y="1551"/>
                    <a:pt x="726" y="1422"/>
                  </a:cubicBezTo>
                  <a:cubicBezTo>
                    <a:pt x="847" y="1293"/>
                    <a:pt x="1006" y="991"/>
                    <a:pt x="1134" y="787"/>
                  </a:cubicBezTo>
                  <a:cubicBezTo>
                    <a:pt x="1262" y="583"/>
                    <a:pt x="1353" y="303"/>
                    <a:pt x="1497" y="197"/>
                  </a:cubicBezTo>
                  <a:cubicBezTo>
                    <a:pt x="1641" y="91"/>
                    <a:pt x="1807" y="0"/>
                    <a:pt x="1996" y="151"/>
                  </a:cubicBezTo>
                  <a:cubicBezTo>
                    <a:pt x="2185" y="302"/>
                    <a:pt x="2450" y="869"/>
                    <a:pt x="2631" y="1104"/>
                  </a:cubicBezTo>
                  <a:cubicBezTo>
                    <a:pt x="2812" y="1339"/>
                    <a:pt x="2926" y="1467"/>
                    <a:pt x="3085" y="1558"/>
                  </a:cubicBezTo>
                  <a:cubicBezTo>
                    <a:pt x="3244" y="1649"/>
                    <a:pt x="3501" y="1633"/>
                    <a:pt x="3584" y="164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4596" name="Group 63"/>
            <p:cNvGrpSpPr>
              <a:grpSpLocks/>
            </p:cNvGrpSpPr>
            <p:nvPr/>
          </p:nvGrpSpPr>
          <p:grpSpPr bwMode="auto">
            <a:xfrm>
              <a:off x="340" y="1117"/>
              <a:ext cx="499" cy="2495"/>
              <a:chOff x="340" y="1117"/>
              <a:chExt cx="499" cy="2495"/>
            </a:xfrm>
          </p:grpSpPr>
          <p:sp>
            <p:nvSpPr>
              <p:cNvPr id="24597" name="Line 61"/>
              <p:cNvSpPr>
                <a:spLocks noChangeShapeType="1"/>
              </p:cNvSpPr>
              <p:nvPr/>
            </p:nvSpPr>
            <p:spPr bwMode="auto">
              <a:xfrm flipV="1">
                <a:off x="340" y="1162"/>
                <a:ext cx="0" cy="245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598" name="Text Box 62"/>
              <p:cNvSpPr txBox="1">
                <a:spLocks noChangeArrowheads="1"/>
              </p:cNvSpPr>
              <p:nvPr/>
            </p:nvSpPr>
            <p:spPr bwMode="auto">
              <a:xfrm>
                <a:off x="431" y="1117"/>
                <a:ext cx="40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altLang="en-US" b="1">
                    <a:solidFill>
                      <a:srgbClr val="FF0000"/>
                    </a:solidFill>
                  </a:rPr>
                  <a:t>Т</a:t>
                </a:r>
                <a:endParaRPr lang="de-DE" altLang="en-US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9" name="AutoShape 66"/>
          <p:cNvSpPr>
            <a:spLocks noChangeArrowheads="1"/>
          </p:cNvSpPr>
          <p:nvPr/>
        </p:nvSpPr>
        <p:spPr bwMode="auto">
          <a:xfrm flipH="1">
            <a:off x="3059113" y="1989138"/>
            <a:ext cx="2447925" cy="1368425"/>
          </a:xfrm>
          <a:prstGeom prst="curvedRightArrow">
            <a:avLst>
              <a:gd name="adj1" fmla="val 20000"/>
              <a:gd name="adj2" fmla="val 40000"/>
              <a:gd name="adj3" fmla="val 5962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0" name="Text Box 67"/>
          <p:cNvSpPr txBox="1">
            <a:spLocks noChangeArrowheads="1"/>
          </p:cNvSpPr>
          <p:nvPr/>
        </p:nvSpPr>
        <p:spPr bwMode="auto">
          <a:xfrm>
            <a:off x="6296025" y="2316163"/>
            <a:ext cx="2736850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800">
                <a:solidFill>
                  <a:schemeClr val="tx1"/>
                </a:solidFill>
                <a:latin typeface="Arial" pitchFamily="34" charset="0"/>
              </a:rPr>
              <a:t>Взаимодействие</a:t>
            </a:r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altLang="en-US" sz="1800">
                <a:solidFill>
                  <a:schemeClr val="tx1"/>
                </a:solidFill>
                <a:latin typeface="Arial" pitchFamily="34" charset="0"/>
              </a:rPr>
              <a:t>конвекции и</a:t>
            </a:r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altLang="en-US" sz="1800">
                <a:solidFill>
                  <a:schemeClr val="tx1"/>
                </a:solidFill>
                <a:latin typeface="Arial" pitchFamily="34" charset="0"/>
              </a:rPr>
              <a:t>термического ветра приводит к похолоданию над континентом при потеплении над Баренцевым морем</a:t>
            </a:r>
            <a:r>
              <a:rPr lang="ru-RU" altLang="en-US"/>
              <a:t> </a:t>
            </a:r>
            <a:endParaRPr lang="de-DE" altLang="en-US"/>
          </a:p>
        </p:txBody>
      </p:sp>
      <p:sp>
        <p:nvSpPr>
          <p:cNvPr id="24591" name="TextBox 1"/>
          <p:cNvSpPr txBox="1">
            <a:spLocks noChangeArrowheads="1"/>
          </p:cNvSpPr>
          <p:nvPr/>
        </p:nvSpPr>
        <p:spPr bwMode="auto">
          <a:xfrm>
            <a:off x="3705225" y="6132513"/>
            <a:ext cx="5327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Petoukhov and Semenov</a:t>
            </a:r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2010; </a:t>
            </a:r>
            <a:r>
              <a:rPr lang="ru-RU" altLang="ru-RU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Мохов, Семенов, </a:t>
            </a:r>
            <a:r>
              <a:rPr lang="en-US" altLang="ru-RU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2016</a:t>
            </a:r>
          </a:p>
        </p:txBody>
      </p:sp>
      <p:grpSp>
        <p:nvGrpSpPr>
          <p:cNvPr id="35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36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5" grpId="0" animBg="1"/>
      <p:bldP spid="26" grpId="0" animBg="1"/>
      <p:bldP spid="39" grpId="0" animBg="1"/>
      <p:bldP spid="4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4" name="Text Box 8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36563" y="674688"/>
            <a:ext cx="8351837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2563" indent="-182563">
              <a:tabLst>
                <a:tab pos="2746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2746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2746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2746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2746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ru-RU" altLang="en-US" sz="1900" dirty="0" smtClean="0">
                <a:solidFill>
                  <a:schemeClr val="tx1"/>
                </a:solidFill>
                <a:latin typeface="Arial" pitchFamily="34" charset="0"/>
              </a:rPr>
              <a:t>Увеличение </a:t>
            </a:r>
            <a:r>
              <a:rPr lang="ru-RU" altLang="en-US" sz="1900" dirty="0">
                <a:solidFill>
                  <a:schemeClr val="tx1"/>
                </a:solidFill>
                <a:latin typeface="Arial" pitchFamily="34" charset="0"/>
              </a:rPr>
              <a:t>средней температуры должно в целом приводить к увеличению вероятности экстремально высоких температур</a:t>
            </a:r>
          </a:p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ru-RU" altLang="en-US" sz="1900" dirty="0">
                <a:solidFill>
                  <a:schemeClr val="tx1"/>
                </a:solidFill>
                <a:latin typeface="Arial" pitchFamily="34" charset="0"/>
              </a:rPr>
              <a:t>Неравномерный нагрев атмосферы </a:t>
            </a:r>
            <a:r>
              <a:rPr lang="ru-RU" altLang="en-US" sz="1900" dirty="0" smtClean="0">
                <a:solidFill>
                  <a:schemeClr val="tx1"/>
                </a:solidFill>
                <a:latin typeface="Arial" pitchFamily="34" charset="0"/>
              </a:rPr>
              <a:t>в последние десятилетия приводит </a:t>
            </a:r>
            <a:r>
              <a:rPr lang="ru-RU" altLang="en-US" sz="1900" dirty="0">
                <a:solidFill>
                  <a:schemeClr val="tx1"/>
                </a:solidFill>
                <a:latin typeface="Arial" pitchFamily="34" charset="0"/>
              </a:rPr>
              <a:t>к </a:t>
            </a:r>
            <a:r>
              <a:rPr lang="ru-RU" altLang="en-US" sz="1900" dirty="0" smtClean="0">
                <a:solidFill>
                  <a:schemeClr val="tx1"/>
                </a:solidFill>
                <a:latin typeface="Arial" pitchFamily="34" charset="0"/>
              </a:rPr>
              <a:t>существенным изменениям </a:t>
            </a:r>
            <a:r>
              <a:rPr lang="ru-RU" altLang="en-US" sz="1900" dirty="0">
                <a:solidFill>
                  <a:schemeClr val="tx1"/>
                </a:solidFill>
                <a:latin typeface="Arial" pitchFamily="34" charset="0"/>
              </a:rPr>
              <a:t>атмосферой циркуляции</a:t>
            </a:r>
          </a:p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ru-RU" altLang="en-US" sz="1900" dirty="0">
                <a:solidFill>
                  <a:schemeClr val="tx1"/>
                </a:solidFill>
                <a:latin typeface="Arial" pitchFamily="34" charset="0"/>
              </a:rPr>
              <a:t>Уменьшение градиента температур между высокими и низкими широтами </a:t>
            </a:r>
            <a:r>
              <a:rPr lang="ru-RU" altLang="en-US" sz="1900" dirty="0" smtClean="0">
                <a:solidFill>
                  <a:schemeClr val="tx1"/>
                </a:solidFill>
                <a:latin typeface="Arial" pitchFamily="34" charset="0"/>
              </a:rPr>
              <a:t>способствует </a:t>
            </a:r>
            <a:r>
              <a:rPr lang="ru-RU" altLang="en-US" sz="1900" dirty="0">
                <a:solidFill>
                  <a:schemeClr val="tx1"/>
                </a:solidFill>
                <a:latin typeface="Arial" pitchFamily="34" charset="0"/>
              </a:rPr>
              <a:t>общему ослаблению западного переноса в </a:t>
            </a:r>
            <a:r>
              <a:rPr lang="ru-RU" altLang="en-US" sz="1900" dirty="0" smtClean="0">
                <a:solidFill>
                  <a:schemeClr val="tx1"/>
                </a:solidFill>
                <a:latin typeface="Arial" pitchFamily="34" charset="0"/>
              </a:rPr>
              <a:t>СП, изменению режима атмосферных блокирований с </a:t>
            </a:r>
            <a:r>
              <a:rPr lang="ru-RU" altLang="en-US" sz="1900" dirty="0">
                <a:solidFill>
                  <a:schemeClr val="tx1"/>
                </a:solidFill>
                <a:latin typeface="Arial" pitchFamily="34" charset="0"/>
              </a:rPr>
              <a:t>более частым вторжениям арктических воздушных масс и/или аномально теплого воздуха из южных широт</a:t>
            </a:r>
          </a:p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ru-RU" altLang="en-US" sz="1900" dirty="0">
                <a:solidFill>
                  <a:schemeClr val="tx1"/>
                </a:solidFill>
                <a:latin typeface="Arial" pitchFamily="34" charset="0"/>
              </a:rPr>
              <a:t>Потепление с увеличением испарения и влагоемкости атмосферы должно приводить в целом к росту интенсивности осадков</a:t>
            </a:r>
          </a:p>
          <a:p>
            <a:pPr algn="just" eaLnBrk="1" hangingPunct="1">
              <a:spcAft>
                <a:spcPts val="1200"/>
              </a:spcAft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ru-RU" altLang="en-US" sz="1900" dirty="0">
                <a:solidFill>
                  <a:schemeClr val="tx1"/>
                </a:solidFill>
                <a:latin typeface="Arial" pitchFamily="34" charset="0"/>
              </a:rPr>
              <a:t>Увеличение влагосодержания нижних слоев атмосферы должно приводить к усилению конвективных атмосферных </a:t>
            </a:r>
            <a:r>
              <a:rPr lang="ru-RU" altLang="en-US" sz="1900" dirty="0" smtClean="0">
                <a:solidFill>
                  <a:schemeClr val="tx1"/>
                </a:solidFill>
                <a:latin typeface="Arial" pitchFamily="34" charset="0"/>
              </a:rPr>
              <a:t>процессов, в частности с возможным резким ростом интенсивности осадков </a:t>
            </a:r>
            <a:endParaRPr lang="ru-RU" altLang="en-US" sz="1900" dirty="0">
              <a:solidFill>
                <a:schemeClr val="tx1"/>
              </a:solidFill>
              <a:latin typeface="Arial" pitchFamily="34" charset="0"/>
            </a:endParaRPr>
          </a:p>
          <a:p>
            <a:pPr marL="0" indent="0" algn="ctr" eaLnBrk="1" hangingPunct="1">
              <a:spcAft>
                <a:spcPts val="288"/>
              </a:spcAft>
              <a:buClr>
                <a:srgbClr val="000000"/>
              </a:buClr>
              <a:buSzPct val="100000"/>
              <a:defRPr/>
            </a:pPr>
            <a:r>
              <a:rPr lang="ru-RU" altLang="en-US" sz="2000" b="1" dirty="0" smtClean="0">
                <a:solidFill>
                  <a:srgbClr val="FF0000"/>
                </a:solidFill>
                <a:latin typeface="Arial" pitchFamily="34" charset="0"/>
              </a:rPr>
              <a:t>Все </a:t>
            </a:r>
            <a:r>
              <a:rPr lang="ru-RU" altLang="en-US" sz="2000" b="1" dirty="0">
                <a:solidFill>
                  <a:srgbClr val="FF0000"/>
                </a:solidFill>
                <a:latin typeface="Arial" pitchFamily="34" charset="0"/>
              </a:rPr>
              <a:t>это указывает на, в целом, рост числа </a:t>
            </a:r>
            <a:r>
              <a:rPr lang="ru-RU" altLang="en-US" sz="2000" b="1" dirty="0" err="1">
                <a:solidFill>
                  <a:srgbClr val="FF0000"/>
                </a:solidFill>
                <a:latin typeface="Arial" pitchFamily="34" charset="0"/>
              </a:rPr>
              <a:t>погодно</a:t>
            </a:r>
            <a:r>
              <a:rPr lang="ru-RU" altLang="en-US" sz="2000" b="1" dirty="0">
                <a:solidFill>
                  <a:srgbClr val="FF0000"/>
                </a:solidFill>
                <a:latin typeface="Arial" pitchFamily="34" charset="0"/>
              </a:rPr>
              <a:t>-климатических аномалий и экстремальных явлений </a:t>
            </a:r>
            <a:br>
              <a:rPr lang="ru-RU" altLang="en-US" sz="2000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ru-RU" altLang="en-US" sz="2000" b="1" dirty="0">
                <a:solidFill>
                  <a:srgbClr val="FF0000"/>
                </a:solidFill>
                <a:latin typeface="Arial" pitchFamily="34" charset="0"/>
              </a:rPr>
              <a:t>при глобальном потеплении</a:t>
            </a:r>
            <a:r>
              <a:rPr lang="ru-RU" altLang="en-US" sz="2000" b="1" dirty="0">
                <a:solidFill>
                  <a:schemeClr val="tx1"/>
                </a:solidFill>
                <a:latin typeface="Arial" pitchFamily="34" charset="0"/>
              </a:rPr>
              <a:t>  </a:t>
            </a:r>
            <a:endParaRPr lang="en-GB" altLang="en-US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27651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7655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7657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658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7656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2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7"/>
          <p:cNvSpPr txBox="1">
            <a:spLocks noChangeArrowheads="1"/>
          </p:cNvSpPr>
          <p:nvPr/>
        </p:nvSpPr>
        <p:spPr bwMode="auto">
          <a:xfrm>
            <a:off x="414338" y="473075"/>
            <a:ext cx="8351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Arial" pitchFamily="34" charset="0"/>
              </a:rPr>
              <a:t>Возможные будущие изменения</a:t>
            </a:r>
            <a:endParaRPr lang="en-GB" altLang="en-US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957388"/>
            <a:ext cx="6916738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12"/>
          <p:cNvSpPr txBox="1">
            <a:spLocks noChangeArrowheads="1"/>
          </p:cNvSpPr>
          <p:nvPr/>
        </p:nvSpPr>
        <p:spPr bwMode="auto">
          <a:xfrm>
            <a:off x="284163" y="884238"/>
            <a:ext cx="8575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Projected 21st century changes in annual mean and annual extremes (over land) of surface air temperature and precipitation (2081-2100) – (1980-1999)</a:t>
            </a:r>
          </a:p>
        </p:txBody>
      </p:sp>
      <p:sp>
        <p:nvSpPr>
          <p:cNvPr id="33797" name="TextBox 13"/>
          <p:cNvSpPr txBox="1">
            <a:spLocks noChangeArrowheads="1"/>
          </p:cNvSpPr>
          <p:nvPr/>
        </p:nvSpPr>
        <p:spPr bwMode="auto">
          <a:xfrm>
            <a:off x="1368425" y="1608138"/>
            <a:ext cx="23749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ru-RU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приповерхностная т-ра</a:t>
            </a:r>
            <a:endParaRPr lang="en-US" altLang="en-US" sz="1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8" name="TextBox 14"/>
          <p:cNvSpPr txBox="1">
            <a:spLocks noChangeArrowheads="1"/>
          </p:cNvSpPr>
          <p:nvPr/>
        </p:nvSpPr>
        <p:spPr bwMode="auto">
          <a:xfrm>
            <a:off x="4716463" y="1412875"/>
            <a:ext cx="26273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  <a:r>
              <a:rPr lang="ru-RU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en-US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квантиль максимальной ежедневной т-ры</a:t>
            </a:r>
            <a:endParaRPr lang="en-US" altLang="en-US" sz="1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9" name="TextBox 15"/>
          <p:cNvSpPr txBox="1">
            <a:spLocks noChangeArrowheads="1"/>
          </p:cNvSpPr>
          <p:nvPr/>
        </p:nvSpPr>
        <p:spPr bwMode="auto">
          <a:xfrm>
            <a:off x="1343025" y="4097338"/>
            <a:ext cx="23764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en-US" sz="13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средние осадки</a:t>
            </a:r>
            <a:endParaRPr lang="en-US" altLang="en-US" sz="13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800" name="TextBox 16"/>
          <p:cNvSpPr txBox="1">
            <a:spLocks noChangeArrowheads="1"/>
          </p:cNvSpPr>
          <p:nvPr/>
        </p:nvSpPr>
        <p:spPr bwMode="auto">
          <a:xfrm>
            <a:off x="4572000" y="4037013"/>
            <a:ext cx="295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доля дней с</a:t>
            </a:r>
            <a:r>
              <a:rPr lang="en-US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осадками </a:t>
            </a:r>
            <a:r>
              <a:rPr lang="en-US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 &gt; 95%</a:t>
            </a:r>
          </a:p>
        </p:txBody>
      </p:sp>
      <p:grpSp>
        <p:nvGrpSpPr>
          <p:cNvPr id="33801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338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33804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805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38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5" name="Picture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8"/>
          <p:cNvSpPr txBox="1">
            <a:spLocks noChangeArrowheads="1"/>
          </p:cNvSpPr>
          <p:nvPr/>
        </p:nvSpPr>
        <p:spPr bwMode="auto">
          <a:xfrm>
            <a:off x="468313" y="476250"/>
            <a:ext cx="83518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>
                <a:solidFill>
                  <a:schemeClr val="tx1"/>
                </a:solidFill>
                <a:latin typeface="Arial" pitchFamily="34" charset="0"/>
              </a:rPr>
              <a:t>Как глобальное потепление может влиять на частоту и магнитуду экстремальных явлений?</a:t>
            </a:r>
            <a:endParaRPr lang="en-GB" alt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4819" name="Text Box 9"/>
          <p:cNvSpPr txBox="1">
            <a:spLocks noChangeArrowheads="1"/>
          </p:cNvSpPr>
          <p:nvPr/>
        </p:nvSpPr>
        <p:spPr bwMode="auto">
          <a:xfrm>
            <a:off x="468313" y="1341438"/>
            <a:ext cx="215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1800" b="1">
                <a:solidFill>
                  <a:schemeClr val="tx1"/>
                </a:solidFill>
                <a:latin typeface="Arial" pitchFamily="34" charset="0"/>
              </a:rPr>
              <a:t>Температура</a:t>
            </a:r>
            <a:endParaRPr lang="en-GB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482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4321175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AutoShape 18"/>
          <p:cNvSpPr>
            <a:spLocks noChangeArrowheads="1"/>
          </p:cNvSpPr>
          <p:nvPr/>
        </p:nvSpPr>
        <p:spPr bwMode="auto">
          <a:xfrm>
            <a:off x="2268538" y="2565400"/>
            <a:ext cx="863600" cy="2873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296 h 21600"/>
              <a:gd name="T14" fmla="*/ 16961 w 21600"/>
              <a:gd name="T15" fmla="*/ 1730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897" y="0"/>
                </a:moveTo>
                <a:lnTo>
                  <a:pt x="13897" y="4296"/>
                </a:lnTo>
                <a:lnTo>
                  <a:pt x="3375" y="4296"/>
                </a:lnTo>
                <a:lnTo>
                  <a:pt x="3375" y="17304"/>
                </a:lnTo>
                <a:lnTo>
                  <a:pt x="13897" y="17304"/>
                </a:lnTo>
                <a:lnTo>
                  <a:pt x="13897" y="21600"/>
                </a:lnTo>
                <a:lnTo>
                  <a:pt x="21600" y="10800"/>
                </a:lnTo>
                <a:lnTo>
                  <a:pt x="13897" y="0"/>
                </a:lnTo>
                <a:close/>
              </a:path>
              <a:path w="21600" h="21600">
                <a:moveTo>
                  <a:pt x="1350" y="4296"/>
                </a:moveTo>
                <a:lnTo>
                  <a:pt x="1350" y="17304"/>
                </a:lnTo>
                <a:lnTo>
                  <a:pt x="2700" y="17304"/>
                </a:lnTo>
                <a:lnTo>
                  <a:pt x="2700" y="4296"/>
                </a:lnTo>
                <a:lnTo>
                  <a:pt x="1350" y="4296"/>
                </a:lnTo>
                <a:close/>
              </a:path>
              <a:path w="21600" h="21600">
                <a:moveTo>
                  <a:pt x="0" y="4296"/>
                </a:moveTo>
                <a:lnTo>
                  <a:pt x="0" y="17304"/>
                </a:lnTo>
                <a:lnTo>
                  <a:pt x="675" y="17304"/>
                </a:lnTo>
                <a:lnTo>
                  <a:pt x="675" y="4296"/>
                </a:lnTo>
                <a:lnTo>
                  <a:pt x="0" y="429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04501" name="Group 21"/>
          <p:cNvGrpSpPr>
            <a:grpSpLocks/>
          </p:cNvGrpSpPr>
          <p:nvPr/>
        </p:nvGrpSpPr>
        <p:grpSpPr bwMode="auto">
          <a:xfrm>
            <a:off x="3563938" y="1557338"/>
            <a:ext cx="1079500" cy="3527425"/>
            <a:chOff x="2245" y="981"/>
            <a:chExt cx="680" cy="2222"/>
          </a:xfrm>
        </p:grpSpPr>
        <p:sp>
          <p:nvSpPr>
            <p:cNvPr id="34839" name="Line 19"/>
            <p:cNvSpPr>
              <a:spLocks noChangeShapeType="1"/>
            </p:cNvSpPr>
            <p:nvPr/>
          </p:nvSpPr>
          <p:spPr bwMode="auto">
            <a:xfrm flipV="1">
              <a:off x="2426" y="1298"/>
              <a:ext cx="0" cy="190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840" name="Text Box 20"/>
            <p:cNvSpPr txBox="1">
              <a:spLocks noChangeArrowheads="1"/>
            </p:cNvSpPr>
            <p:nvPr/>
          </p:nvSpPr>
          <p:spPr bwMode="auto">
            <a:xfrm>
              <a:off x="2245" y="981"/>
              <a:ext cx="680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>
                  <a:solidFill>
                    <a:srgbClr val="FF0000"/>
                  </a:solidFill>
                </a:rPr>
                <a:t>Т</a:t>
              </a:r>
              <a:r>
                <a:rPr lang="ru-RU" altLang="en-US" baseline="-25000">
                  <a:solidFill>
                    <a:srgbClr val="FF0000"/>
                  </a:solidFill>
                </a:rPr>
                <a:t>экстр</a:t>
              </a:r>
              <a:endParaRPr lang="de-DE" altLang="en-US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404505" name="Text Box 25"/>
          <p:cNvSpPr txBox="1">
            <a:spLocks noChangeArrowheads="1"/>
          </p:cNvSpPr>
          <p:nvPr/>
        </p:nvSpPr>
        <p:spPr bwMode="auto">
          <a:xfrm>
            <a:off x="250825" y="5589588"/>
            <a:ext cx="87487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600">
                <a:solidFill>
                  <a:srgbClr val="FF0000"/>
                </a:solidFill>
                <a:latin typeface="Arial" pitchFamily="34" charset="0"/>
              </a:rPr>
              <a:t>Даже при постоянной изменчивости, увеличение средней температуры приводит к нелинейному увеличению вероятности превышения экстремальных пороговых значений</a:t>
            </a:r>
            <a:endParaRPr lang="de-DE" altLang="en-US" sz="1600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4857750" y="1536700"/>
            <a:ext cx="4286250" cy="3856038"/>
            <a:chOff x="3060" y="935"/>
            <a:chExt cx="2700" cy="2429"/>
          </a:xfrm>
        </p:grpSpPr>
        <p:pic>
          <p:nvPicPr>
            <p:cNvPr id="34836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1298"/>
              <a:ext cx="2540" cy="2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37" name="Text Box 23"/>
            <p:cNvSpPr txBox="1">
              <a:spLocks noChangeArrowheads="1"/>
            </p:cNvSpPr>
            <p:nvPr/>
          </p:nvSpPr>
          <p:spPr bwMode="auto">
            <a:xfrm>
              <a:off x="3060" y="935"/>
              <a:ext cx="270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1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Увеличение вероятности превышения Т </a:t>
              </a:r>
              <a:r>
                <a:rPr lang="en-US" altLang="en-US" sz="1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&gt;</a:t>
              </a:r>
              <a:r>
                <a:rPr lang="ru-RU" altLang="en-US" sz="1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3 s</a:t>
              </a:r>
              <a:r>
                <a:rPr lang="en-US" altLang="en-US" sz="1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igma</a:t>
              </a:r>
              <a:r>
                <a:rPr lang="ru-RU" altLang="en-US" sz="1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при увеличении средней т-ры на </a:t>
              </a:r>
              <a:r>
                <a:rPr lang="ru-RU" altLang="en-US" sz="13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x</a:t>
              </a:r>
              <a:endParaRPr lang="de-DE" altLang="en-US" sz="13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38" name="Text Box 24"/>
            <p:cNvSpPr txBox="1">
              <a:spLocks noChangeArrowheads="1"/>
            </p:cNvSpPr>
            <p:nvPr/>
          </p:nvSpPr>
          <p:spPr bwMode="auto">
            <a:xfrm rot="-5400000">
              <a:off x="2600" y="2076"/>
              <a:ext cx="1134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tx1"/>
                  </a:solidFill>
                </a:rPr>
                <a:t>P ( T &gt; 3 s ), 100%</a:t>
              </a:r>
              <a:endParaRPr lang="de-DE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364163" y="4849813"/>
            <a:ext cx="1192212" cy="144462"/>
            <a:chOff x="5364088" y="4797152"/>
            <a:chExt cx="1192160" cy="144016"/>
          </a:xfrm>
        </p:grpSpPr>
        <p:cxnSp>
          <p:nvCxnSpPr>
            <p:cNvPr id="34834" name="Straight Connector 27"/>
            <p:cNvCxnSpPr>
              <a:cxnSpLocks noChangeShapeType="1"/>
            </p:cNvCxnSpPr>
            <p:nvPr/>
          </p:nvCxnSpPr>
          <p:spPr bwMode="auto">
            <a:xfrm flipV="1">
              <a:off x="6556248" y="4797152"/>
              <a:ext cx="0" cy="144016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835" name="Straight Connector 28"/>
            <p:cNvCxnSpPr>
              <a:cxnSpLocks noChangeShapeType="1"/>
            </p:cNvCxnSpPr>
            <p:nvPr/>
          </p:nvCxnSpPr>
          <p:spPr bwMode="auto">
            <a:xfrm flipH="1">
              <a:off x="5364088" y="4797152"/>
              <a:ext cx="1192160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364163" y="4295775"/>
            <a:ext cx="2371725" cy="719138"/>
            <a:chOff x="5364088" y="4242816"/>
            <a:chExt cx="2371736" cy="720080"/>
          </a:xfrm>
        </p:grpSpPr>
        <p:cxnSp>
          <p:nvCxnSpPr>
            <p:cNvPr id="34832" name="Straight Connector 30"/>
            <p:cNvCxnSpPr>
              <a:cxnSpLocks noChangeShapeType="1"/>
            </p:cNvCxnSpPr>
            <p:nvPr/>
          </p:nvCxnSpPr>
          <p:spPr bwMode="auto">
            <a:xfrm flipV="1">
              <a:off x="7735824" y="4242816"/>
              <a:ext cx="0" cy="72008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833" name="Straight Connector 31"/>
            <p:cNvCxnSpPr>
              <a:cxnSpLocks noChangeShapeType="1"/>
            </p:cNvCxnSpPr>
            <p:nvPr/>
          </p:nvCxnSpPr>
          <p:spPr bwMode="auto">
            <a:xfrm flipH="1">
              <a:off x="5364088" y="4258229"/>
              <a:ext cx="2344288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827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34828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34830" name="Picture 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831" name="Picture 2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4829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6" name="Picture 2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5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468312" y="672489"/>
            <a:ext cx="8351837" cy="6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Аномалии среднегодовой приземной температуры (</a:t>
            </a: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</a:rPr>
              <a:t>ºC</a:t>
            </a: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) </a:t>
            </a:r>
          </a:p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в среднем на Земле и на территории России </a:t>
            </a:r>
            <a:endParaRPr lang="en-GB" altLang="en-US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4101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4108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4110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11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109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2" y="1499517"/>
            <a:ext cx="6686629" cy="46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364088" y="2842910"/>
            <a:ext cx="3690575" cy="1306170"/>
            <a:chOff x="5364088" y="2842910"/>
            <a:chExt cx="3690575" cy="1306170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 flipV="1">
              <a:off x="5364088" y="3068960"/>
              <a:ext cx="2088232" cy="108012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7668344" y="2842910"/>
              <a:ext cx="1386319" cy="446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Земля</a:t>
              </a:r>
              <a:endPara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364088" y="2125729"/>
            <a:ext cx="3690575" cy="2023353"/>
            <a:chOff x="5364088" y="2125729"/>
            <a:chExt cx="3690575" cy="2023353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5364088" y="2348880"/>
              <a:ext cx="2088232" cy="180020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668344" y="2125729"/>
              <a:ext cx="1386319" cy="446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Россия</a:t>
              </a:r>
              <a:endPara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2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Объект 4">
            <a:extLst>
              <a:ext uri="{FF2B5EF4-FFF2-40B4-BE49-F238E27FC236}">
                <a16:creationId xmlns="" xmlns:a16="http://schemas.microsoft.com/office/drawing/2014/main" id="{C64D5F54-0FBD-4823-82F7-48C995034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9" y="2020876"/>
            <a:ext cx="4248472" cy="2424284"/>
          </a:xfrm>
          <a:prstGeom prst="rect">
            <a:avLst/>
          </a:prstGeom>
        </p:spPr>
      </p:pic>
      <p:pic>
        <p:nvPicPr>
          <p:cNvPr id="11" name="Объект 4">
            <a:extLst>
              <a:ext uri="{FF2B5EF4-FFF2-40B4-BE49-F238E27FC236}">
                <a16:creationId xmlns="" xmlns:a16="http://schemas.microsoft.com/office/drawing/2014/main" id="{4178877D-F75E-47E0-87D6-909C82A4BA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08" y="2020875"/>
            <a:ext cx="4250832" cy="2425631"/>
          </a:xfrm>
          <a:prstGeom prst="rect">
            <a:avLst/>
          </a:prstGeom>
        </p:spPr>
      </p:pic>
      <p:sp>
        <p:nvSpPr>
          <p:cNvPr id="12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275470" y="692696"/>
            <a:ext cx="8546079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Изменения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среднесезонной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температуры в России </a:t>
            </a:r>
            <a:r>
              <a:rPr lang="en-US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(ºC) </a:t>
            </a:r>
            <a:r>
              <a:rPr lang="ru-RU" altLang="ru-R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в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2000-2015 гг. </a:t>
            </a:r>
            <a:endParaRPr lang="ru-RU" altLang="ru-RU" sz="20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о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тносительно периода </a:t>
            </a:r>
            <a:r>
              <a:rPr lang="ru-RU" sz="2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1970-1999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гг.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данные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CRUTS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4.0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  <a:endParaRPr lang="ru-RU" sz="20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1730681" y="1620765"/>
            <a:ext cx="9361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 smtClean="0"/>
              <a:t>зима</a:t>
            </a:r>
            <a:endParaRPr lang="ru-RU" altLang="ru-RU" sz="2000" dirty="0"/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5979152" y="1611809"/>
            <a:ext cx="12241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 smtClean="0"/>
              <a:t>лето</a:t>
            </a:r>
            <a:endParaRPr lang="ru-RU" altLang="ru-RU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33012B5-DD94-419D-B658-EEE8CD69898C}"/>
              </a:ext>
            </a:extLst>
          </p:cNvPr>
          <p:cNvSpPr/>
          <p:nvPr/>
        </p:nvSpPr>
        <p:spPr>
          <a:xfrm>
            <a:off x="3560166" y="4471290"/>
            <a:ext cx="503880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/>
              <a:t>d</a:t>
            </a:r>
            <a:r>
              <a:rPr lang="en-US" sz="1500" dirty="0" smtClean="0"/>
              <a:t>ots denote statistically significant (0.05) changes</a:t>
            </a:r>
            <a:endParaRPr lang="ru-RU" sz="1500" dirty="0"/>
          </a:p>
        </p:txBody>
      </p:sp>
      <p:sp>
        <p:nvSpPr>
          <p:cNvPr id="16" name="Овал 15"/>
          <p:cNvSpPr/>
          <p:nvPr/>
        </p:nvSpPr>
        <p:spPr>
          <a:xfrm>
            <a:off x="1370640" y="3233018"/>
            <a:ext cx="2016224" cy="1238272"/>
          </a:xfrm>
          <a:prstGeom prst="ellipse">
            <a:avLst/>
          </a:prstGeom>
          <a:noFill/>
          <a:ln w="539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687428" y="2102127"/>
            <a:ext cx="3580455" cy="3498775"/>
            <a:chOff x="657537" y="2306110"/>
            <a:chExt cx="3580455" cy="3498775"/>
          </a:xfrm>
        </p:grpSpPr>
        <p:sp>
          <p:nvSpPr>
            <p:cNvPr id="18" name="Овал 17"/>
            <p:cNvSpPr/>
            <p:nvPr/>
          </p:nvSpPr>
          <p:spPr>
            <a:xfrm rot="20893169">
              <a:off x="736061" y="2306110"/>
              <a:ext cx="2954246" cy="1074006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Заголовок 9">
              <a:extLst>
                <a:ext uri="{FF2B5EF4-FFF2-40B4-BE49-F238E27FC236}">
                  <a16:creationId xmlns:a16="http://schemas.microsoft.com/office/drawing/2014/main" xmlns="" id="{FBAE61D1-D9A0-44C4-8068-E227C02908A7}"/>
                </a:ext>
              </a:extLst>
            </p:cNvPr>
            <p:cNvSpPr txBox="1">
              <a:spLocks/>
            </p:cNvSpPr>
            <p:nvPr/>
          </p:nvSpPr>
          <p:spPr>
            <a:xfrm>
              <a:off x="657537" y="5125916"/>
              <a:ext cx="3580455" cy="6789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cs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</a:pPr>
              <a:r>
                <a:rPr lang="en-US" altLang="ru-RU" sz="1800" dirty="0" smtClean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   </a:t>
              </a:r>
              <a:r>
                <a:rPr lang="ru-RU" altLang="ru-RU" sz="1800" dirty="0" smtClean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«Теплая Арктика </a:t>
              </a:r>
              <a:r>
                <a:rPr lang="en-US" altLang="ru-RU" sz="1800" dirty="0" smtClean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– </a:t>
              </a:r>
              <a:r>
                <a:rPr lang="ru-RU" altLang="ru-RU" sz="1800" dirty="0" smtClean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Холодный</a:t>
              </a:r>
              <a:r>
                <a:rPr lang="en-US" altLang="ru-RU" sz="1800" dirty="0" smtClean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 </a:t>
              </a:r>
              <a:r>
                <a:rPr lang="ru-RU" altLang="ru-RU" sz="1800" dirty="0" smtClean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континент»</a:t>
              </a:r>
              <a:endParaRPr lang="ru-RU" sz="18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0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3488092" y="5450940"/>
            <a:ext cx="5370709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Реакция на сокращение площади морских льдов в Баренцевом море: </a:t>
            </a:r>
            <a:r>
              <a:rPr lang="en-US" altLang="ru-RU" sz="1600" dirty="0" err="1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Petoukhov</a:t>
            </a:r>
            <a:r>
              <a:rPr lang="en-US" alt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 and Semenov 2010; </a:t>
            </a:r>
            <a:r>
              <a:rPr lang="ru-RU" alt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Мохов и др. 2013; </a:t>
            </a:r>
            <a:r>
              <a:rPr lang="en-US" alt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Semenov and Latif 2015</a:t>
            </a:r>
            <a:endParaRPr lang="ru-RU" sz="1600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2F38853-6B6B-4E02-A54A-CC2D02A8A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71" y="1638231"/>
            <a:ext cx="508095" cy="3485105"/>
          </a:xfrm>
          <a:prstGeom prst="rect">
            <a:avLst/>
          </a:prstGeom>
        </p:spPr>
      </p:pic>
      <p:grpSp>
        <p:nvGrpSpPr>
          <p:cNvPr id="22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3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6701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Объект 4">
            <a:extLst>
              <a:ext uri="{FF2B5EF4-FFF2-40B4-BE49-F238E27FC236}">
                <a16:creationId xmlns="" xmlns:a16="http://schemas.microsoft.com/office/drawing/2014/main" id="{A824A2A5-95E2-41D8-AD96-2F9FE1848B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383"/>
            <a:ext cx="4223810" cy="2410212"/>
          </a:xfrm>
          <a:prstGeom prst="rect">
            <a:avLst/>
          </a:prstGeom>
        </p:spPr>
      </p:pic>
      <p:pic>
        <p:nvPicPr>
          <p:cNvPr id="11" name="Объект 4">
            <a:extLst>
              <a:ext uri="{FF2B5EF4-FFF2-40B4-BE49-F238E27FC236}">
                <a16:creationId xmlns="" xmlns:a16="http://schemas.microsoft.com/office/drawing/2014/main" id="{BBAE55EE-4CCF-432E-88D2-B57075653E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46" y="2078383"/>
            <a:ext cx="4200136" cy="2396703"/>
          </a:xfrm>
          <a:prstGeom prst="rect">
            <a:avLst/>
          </a:prstGeom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1810910" y="1627858"/>
            <a:ext cx="9361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 smtClean="0"/>
              <a:t>зима</a:t>
            </a:r>
            <a:endParaRPr lang="ru-RU" altLang="ru-RU" sz="2000" dirty="0"/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6007554" y="1627858"/>
            <a:ext cx="12241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 smtClean="0"/>
              <a:t>лето</a:t>
            </a:r>
            <a:endParaRPr lang="ru-RU" altLang="ru-RU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33012B5-DD94-419D-B658-EEE8CD69898C}"/>
              </a:ext>
            </a:extLst>
          </p:cNvPr>
          <p:cNvSpPr/>
          <p:nvPr/>
        </p:nvSpPr>
        <p:spPr>
          <a:xfrm>
            <a:off x="3538591" y="4478383"/>
            <a:ext cx="503880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/>
              <a:t>d</a:t>
            </a:r>
            <a:r>
              <a:rPr lang="en-US" sz="1500" dirty="0" smtClean="0"/>
              <a:t>ots denote statistically significant (0.05) changes</a:t>
            </a:r>
            <a:endParaRPr lang="ru-RU" sz="15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xmlns:lc="http://schemas.openxmlformats.org/drawingml/2006/lockedCanvas" id="{FC02BD7B-FBF7-45C1-ABF0-51D36F08E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57" y="1591908"/>
            <a:ext cx="558905" cy="3833615"/>
          </a:xfrm>
          <a:prstGeom prst="rect">
            <a:avLst/>
          </a:prstGeom>
        </p:spPr>
      </p:pic>
      <p:sp>
        <p:nvSpPr>
          <p:cNvPr id="17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272230" y="692696"/>
            <a:ext cx="8546079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Изменения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среднесезонных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осадков в России </a:t>
            </a:r>
            <a:r>
              <a:rPr lang="en-US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ru-RU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в %</a:t>
            </a:r>
            <a:r>
              <a:rPr lang="en-US" alt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 </a:t>
            </a:r>
            <a:r>
              <a:rPr lang="ru-RU" altLang="ru-R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в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2000-2015 гг. </a:t>
            </a:r>
            <a:endParaRPr lang="ru-RU" altLang="ru-RU" sz="20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о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тносительно периода </a:t>
            </a:r>
            <a:r>
              <a:rPr lang="ru-RU" sz="20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1970-1999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гг.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данные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CRUTS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4.0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</a:t>
            </a:r>
            <a:endParaRPr lang="ru-RU" sz="20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FBAE61D1-D9A0-44C4-8068-E227C02908A7}"/>
              </a:ext>
            </a:extLst>
          </p:cNvPr>
          <p:cNvSpPr txBox="1">
            <a:spLocks/>
          </p:cNvSpPr>
          <p:nvPr/>
        </p:nvSpPr>
        <p:spPr>
          <a:xfrm>
            <a:off x="395536" y="5157192"/>
            <a:ext cx="7272808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Тенденция к уменьшению летних осадков в южных регионах России и усиления муссонной циркуляции при глобальном потеплении: </a:t>
            </a:r>
            <a:br>
              <a:rPr lang="ru-RU" alt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alt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Semenov and </a:t>
            </a:r>
            <a:r>
              <a:rPr lang="en-US" altLang="ru-RU" sz="1600" dirty="0" err="1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Bengtsson</a:t>
            </a:r>
            <a:r>
              <a:rPr lang="en-US" alt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 2002; </a:t>
            </a:r>
            <a:r>
              <a:rPr lang="ru-RU" alt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Мохов и др. 201</a:t>
            </a:r>
            <a:r>
              <a:rPr lang="en-US" altLang="ru-RU" sz="16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4</a:t>
            </a:r>
            <a:endParaRPr lang="ru-RU" sz="1600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9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20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6701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5"/>
          <p:cNvGrpSpPr>
            <a:grpSpLocks/>
          </p:cNvGrpSpPr>
          <p:nvPr/>
        </p:nvGrpSpPr>
        <p:grpSpPr bwMode="auto">
          <a:xfrm>
            <a:off x="0" y="6461125"/>
            <a:ext cx="9144000" cy="396875"/>
            <a:chOff x="0" y="4070"/>
            <a:chExt cx="5760" cy="250"/>
          </a:xfrm>
        </p:grpSpPr>
        <p:grpSp>
          <p:nvGrpSpPr>
            <p:cNvPr id="29702" name="Group 21"/>
            <p:cNvGrpSpPr>
              <a:grpSpLocks/>
            </p:cNvGrpSpPr>
            <p:nvPr/>
          </p:nvGrpSpPr>
          <p:grpSpPr bwMode="auto">
            <a:xfrm>
              <a:off x="0" y="4070"/>
              <a:ext cx="5760" cy="250"/>
              <a:chOff x="0" y="4070"/>
              <a:chExt cx="6240" cy="250"/>
            </a:xfrm>
          </p:grpSpPr>
          <p:pic>
            <p:nvPicPr>
              <p:cNvPr id="2970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6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0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4070"/>
                <a:ext cx="62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703" name="Text Box 24"/>
            <p:cNvSpPr txBox="1">
              <a:spLocks noChangeArrowheads="1"/>
            </p:cNvSpPr>
            <p:nvPr/>
          </p:nvSpPr>
          <p:spPr bwMode="auto">
            <a:xfrm>
              <a:off x="703" y="4156"/>
              <a:ext cx="494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defTabSz="957263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en-US" sz="1400" b="1">
                  <a:latin typeface="Arial" pitchFamily="34" charset="0"/>
                  <a:cs typeface="Arial" pitchFamily="34" charset="0"/>
                </a:rPr>
                <a:t>Институт физики атмосферы им. А.М. Обухова РАН</a:t>
              </a:r>
              <a:endParaRPr lang="en-US" alt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Группа 2"/>
          <p:cNvGrpSpPr>
            <a:grpSpLocks/>
          </p:cNvGrpSpPr>
          <p:nvPr/>
        </p:nvGrpSpPr>
        <p:grpSpPr bwMode="auto">
          <a:xfrm>
            <a:off x="0" y="0"/>
            <a:ext cx="9148763" cy="325438"/>
            <a:chOff x="0" y="0"/>
            <a:chExt cx="9148219" cy="325059"/>
          </a:xfrm>
        </p:grpSpPr>
        <p:pic>
          <p:nvPicPr>
            <p:cNvPr id="18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291110" y="32535"/>
              <a:ext cx="8857109" cy="29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Выездная сессия РАН, </a:t>
              </a:r>
              <a:r>
                <a:rPr lang="ru-RU" altLang="ru-RU" sz="1300" b="1" dirty="0" err="1" smtClean="0">
                  <a:latin typeface="Arial" pitchFamily="34" charset="0"/>
                  <a:cs typeface="Arial" pitchFamily="34" charset="0"/>
                </a:rPr>
                <a:t>СахГУб</a:t>
              </a:r>
              <a:r>
                <a:rPr lang="ru-RU" altLang="ru-RU" sz="1300" b="1" dirty="0" smtClean="0">
                  <a:latin typeface="Arial" pitchFamily="34" charset="0"/>
                  <a:cs typeface="Arial" pitchFamily="34" charset="0"/>
                </a:rPr>
                <a:t> Южно-Сахалинск, 30 сентября – 1 октября 2020 </a:t>
              </a:r>
              <a:r>
                <a:rPr lang="ru-RU" altLang="ru-RU" sz="1300" b="1" dirty="0">
                  <a:latin typeface="Arial" pitchFamily="34" charset="0"/>
                  <a:cs typeface="Arial" pitchFamily="34" charset="0"/>
                </a:rPr>
                <a:t>г.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86" y="980728"/>
            <a:ext cx="4272161" cy="266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0" y="980728"/>
            <a:ext cx="4355976" cy="266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3" y="3790168"/>
            <a:ext cx="4198990" cy="27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06" y="3783952"/>
            <a:ext cx="4324260" cy="272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57867" y="548680"/>
            <a:ext cx="83518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Изменения климата Сахалина, среднегодовые т-</a:t>
            </a:r>
            <a:r>
              <a:rPr lang="ru-RU" altLang="en-US" sz="2000" dirty="0" err="1" smtClean="0">
                <a:solidFill>
                  <a:schemeClr val="tx1"/>
                </a:solidFill>
                <a:latin typeface="Arial" pitchFamily="34" charset="0"/>
              </a:rPr>
              <a:t>ры</a:t>
            </a: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 по станциям (</a:t>
            </a:r>
            <a:r>
              <a:rPr lang="en-US" altLang="en-US" sz="2000" dirty="0" smtClean="0">
                <a:solidFill>
                  <a:schemeClr val="tx1"/>
                </a:solidFill>
                <a:latin typeface="Arial" pitchFamily="34" charset="0"/>
              </a:rPr>
              <a:t>ºC</a:t>
            </a:r>
            <a:r>
              <a:rPr lang="ru-RU" altLang="en-US" sz="2000" dirty="0" smtClean="0">
                <a:solidFill>
                  <a:schemeClr val="tx1"/>
                </a:solidFill>
                <a:latin typeface="Arial" pitchFamily="34" charset="0"/>
              </a:rPr>
              <a:t>) 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755576" y="1628800"/>
            <a:ext cx="3816696" cy="1080120"/>
            <a:chOff x="755576" y="1628800"/>
            <a:chExt cx="3816696" cy="1080120"/>
          </a:xfrm>
        </p:grpSpPr>
        <p:cxnSp>
          <p:nvCxnSpPr>
            <p:cNvPr id="4" name="Прямая соединительная линия 3"/>
            <p:cNvCxnSpPr/>
            <p:nvPr/>
          </p:nvCxnSpPr>
          <p:spPr bwMode="auto">
            <a:xfrm flipV="1">
              <a:off x="755576" y="1628800"/>
              <a:ext cx="3312368" cy="1080120"/>
            </a:xfrm>
            <a:prstGeom prst="line">
              <a:avLst/>
            </a:prstGeom>
            <a:solidFill>
              <a:srgbClr val="00B8FF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3743919" y="1870205"/>
              <a:ext cx="82835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113682" y="1781200"/>
            <a:ext cx="3887046" cy="1143744"/>
            <a:chOff x="5113682" y="1781200"/>
            <a:chExt cx="3887046" cy="1143744"/>
          </a:xfrm>
        </p:grpSpPr>
        <p:cxnSp>
          <p:nvCxnSpPr>
            <p:cNvPr id="28" name="Прямая соединительная линия 27"/>
            <p:cNvCxnSpPr/>
            <p:nvPr/>
          </p:nvCxnSpPr>
          <p:spPr bwMode="auto">
            <a:xfrm flipV="1">
              <a:off x="5113682" y="1781200"/>
              <a:ext cx="3490766" cy="1143744"/>
            </a:xfrm>
            <a:prstGeom prst="line">
              <a:avLst/>
            </a:prstGeom>
            <a:solidFill>
              <a:srgbClr val="00B8FF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8172375" y="2168860"/>
              <a:ext cx="82835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55576" y="4509120"/>
            <a:ext cx="3564657" cy="936104"/>
            <a:chOff x="755576" y="4509120"/>
            <a:chExt cx="3564657" cy="936104"/>
          </a:xfrm>
        </p:grpSpPr>
        <p:cxnSp>
          <p:nvCxnSpPr>
            <p:cNvPr id="31" name="Прямая соединительная линия 30"/>
            <p:cNvCxnSpPr/>
            <p:nvPr/>
          </p:nvCxnSpPr>
          <p:spPr bwMode="auto">
            <a:xfrm flipV="1">
              <a:off x="755576" y="4509120"/>
              <a:ext cx="3312368" cy="936104"/>
            </a:xfrm>
            <a:prstGeom prst="line">
              <a:avLst/>
            </a:prstGeom>
            <a:solidFill>
              <a:srgbClr val="00B8FF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TextBox 40"/>
            <p:cNvSpPr txBox="1"/>
            <p:nvPr/>
          </p:nvSpPr>
          <p:spPr>
            <a:xfrm>
              <a:off x="3491880" y="4929184"/>
              <a:ext cx="82835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113682" y="4437112"/>
            <a:ext cx="3830518" cy="1160512"/>
            <a:chOff x="5113682" y="4437112"/>
            <a:chExt cx="3830518" cy="1160512"/>
          </a:xfrm>
        </p:grpSpPr>
        <p:cxnSp>
          <p:nvCxnSpPr>
            <p:cNvPr id="36" name="Прямая соединительная линия 35"/>
            <p:cNvCxnSpPr/>
            <p:nvPr/>
          </p:nvCxnSpPr>
          <p:spPr bwMode="auto">
            <a:xfrm flipV="1">
              <a:off x="5113682" y="4437112"/>
              <a:ext cx="3490766" cy="1160512"/>
            </a:xfrm>
            <a:prstGeom prst="line">
              <a:avLst/>
            </a:prstGeom>
            <a:solidFill>
              <a:srgbClr val="00B8FF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TextBox 41"/>
            <p:cNvSpPr txBox="1"/>
            <p:nvPr/>
          </p:nvSpPr>
          <p:spPr>
            <a:xfrm>
              <a:off x="8115847" y="4977172"/>
              <a:ext cx="82835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</a:t>
              </a:r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endPara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701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3281</Words>
  <Application>Microsoft Office PowerPoint</Application>
  <PresentationFormat>Экран (4:3)</PresentationFormat>
  <Paragraphs>485</Paragraphs>
  <Slides>56</Slides>
  <Notes>56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Игорь</dc:creator>
  <cp:lastModifiedBy>Владимир</cp:lastModifiedBy>
  <cp:revision>676</cp:revision>
  <dcterms:modified xsi:type="dcterms:W3CDTF">2020-09-30T23:58:20Z</dcterms:modified>
</cp:coreProperties>
</file>