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0" r:id="rId3"/>
    <p:sldId id="266" r:id="rId4"/>
    <p:sldId id="265" r:id="rId5"/>
    <p:sldId id="279" r:id="rId6"/>
    <p:sldId id="257" r:id="rId7"/>
    <p:sldId id="258" r:id="rId8"/>
    <p:sldId id="261" r:id="rId9"/>
    <p:sldId id="262" r:id="rId10"/>
    <p:sldId id="260" r:id="rId11"/>
    <p:sldId id="27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F4933-863D-46AD-A187-067EC471E7DD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32617-6EDF-49E7-8199-4DFA13F9B3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0143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C596-70BC-413A-A723-65617388DC35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AF1-AC03-4819-BFF5-AA337D319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3332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C596-70BC-413A-A723-65617388DC35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AF1-AC03-4819-BFF5-AA337D319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065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C596-70BC-413A-A723-65617388DC35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AF1-AC03-4819-BFF5-AA337D319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8665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C596-70BC-413A-A723-65617388DC35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AF1-AC03-4819-BFF5-AA337D319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950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C596-70BC-413A-A723-65617388DC35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AF1-AC03-4819-BFF5-AA337D319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6316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C596-70BC-413A-A723-65617388DC35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AF1-AC03-4819-BFF5-AA337D319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3479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C596-70BC-413A-A723-65617388DC35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AF1-AC03-4819-BFF5-AA337D319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3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C596-70BC-413A-A723-65617388DC35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AF1-AC03-4819-BFF5-AA337D319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5697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C596-70BC-413A-A723-65617388DC35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AF1-AC03-4819-BFF5-AA337D319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133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C596-70BC-413A-A723-65617388DC35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AF1-AC03-4819-BFF5-AA337D319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7319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C596-70BC-413A-A723-65617388DC35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BAF1-AC03-4819-BFF5-AA337D319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181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9C596-70BC-413A-A723-65617388DC35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3BAF1-AC03-4819-BFF5-AA337D319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910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microsoft.com/office/2007/relationships/hdphoto" Target="../media/hdphoto2.wdp"/><Relationship Id="rId21" Type="http://schemas.openxmlformats.org/officeDocument/2006/relationships/image" Target="../media/image39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5.png"/><Relationship Id="rId2" Type="http://schemas.openxmlformats.org/officeDocument/2006/relationships/image" Target="../media/image22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24" Type="http://schemas.openxmlformats.org/officeDocument/2006/relationships/image" Target="../media/image42.png"/><Relationship Id="rId5" Type="http://schemas.openxmlformats.org/officeDocument/2006/relationships/image" Target="../media/image24.jpeg"/><Relationship Id="rId15" Type="http://schemas.microsoft.com/office/2007/relationships/hdphoto" Target="../media/hdphoto3.wdp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2192000" cy="6858000"/>
            <a:chOff x="0" y="0"/>
            <a:chExt cx="12194772" cy="7193278"/>
          </a:xfrm>
        </p:grpSpPr>
        <p:pic>
          <p:nvPicPr>
            <p:cNvPr id="5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58593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8593" y="0"/>
              <a:ext cx="6133407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" y="3277983"/>
              <a:ext cx="6058593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1365" y="3277983"/>
              <a:ext cx="6133407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23104"/>
            <a:ext cx="12192000" cy="23876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Фундаментальные </a:t>
            </a:r>
            <a:r>
              <a:rPr lang="ru-RU" sz="4000" b="1" dirty="0">
                <a:solidFill>
                  <a:srgbClr val="FF0000"/>
                </a:solidFill>
              </a:rPr>
              <a:t>основы спиновых технологий и направленного конструирования «умных» полифункциональных материалов для </a:t>
            </a:r>
            <a:r>
              <a:rPr lang="ru-RU" sz="4000" b="1" dirty="0" err="1">
                <a:solidFill>
                  <a:srgbClr val="FF0000"/>
                </a:solidFill>
              </a:rPr>
              <a:t>спинтроники</a:t>
            </a:r>
            <a:r>
              <a:rPr lang="ru-RU" sz="4000" b="1" dirty="0">
                <a:solidFill>
                  <a:srgbClr val="FF0000"/>
                </a:solidFill>
              </a:rPr>
              <a:t> и молекулярной </a:t>
            </a:r>
            <a:r>
              <a:rPr lang="ru-RU" sz="4000" b="1" dirty="0" smtClean="0">
                <a:solidFill>
                  <a:srgbClr val="FF0000"/>
                </a:solidFill>
              </a:rPr>
              <a:t>электроники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011" y="3593725"/>
            <a:ext cx="11388436" cy="1655762"/>
          </a:xfrm>
        </p:spPr>
        <p:txBody>
          <a:bodyPr>
            <a:normAutofit fontScale="77500" lnSpcReduction="20000"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Проект по приоритетным направлениям научно-технического развития Российской Федерации</a:t>
            </a:r>
          </a:p>
          <a:p>
            <a:endParaRPr lang="ru-RU" sz="3200" dirty="0">
              <a:solidFill>
                <a:srgbClr val="0070C0"/>
              </a:solidFill>
            </a:endParaRPr>
          </a:p>
          <a:p>
            <a:r>
              <a:rPr lang="ru-RU" sz="3200" dirty="0" smtClean="0">
                <a:solidFill>
                  <a:srgbClr val="0070C0"/>
                </a:solidFill>
              </a:rPr>
              <a:t>Организации-участники: ИПХФ РАН, МТЦ СО РАН, ИОНХ РАН, ИФХЭ РАН, ЮФУ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383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korik\Desktop\флаеры. афишы и дерьмо\преза_2.png">
            <a:extLst>
              <a:ext uri="{FF2B5EF4-FFF2-40B4-BE49-F238E27FC236}">
                <a16:creationId xmlns="" xmlns:a16="http://schemas.microsoft.com/office/drawing/2014/main" id="{8CB030F3-830A-304B-A67A-1E75F35CD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2740" t="14783" r="28908" b="64578"/>
          <a:stretch>
            <a:fillRect/>
          </a:stretch>
        </p:blipFill>
        <p:spPr bwMode="auto">
          <a:xfrm>
            <a:off x="683288" y="7334"/>
            <a:ext cx="2974312" cy="484564"/>
          </a:xfrm>
          <a:prstGeom prst="rect">
            <a:avLst/>
          </a:prstGeom>
          <a:noFill/>
        </p:spPr>
      </p:pic>
      <p:pic>
        <p:nvPicPr>
          <p:cNvPr id="7" name="Picture 3" descr="C:\Users\skorik\Desktop\флаеры. афишы и дерьмо\sfedu-V-13-L.png">
            <a:extLst>
              <a:ext uri="{FF2B5EF4-FFF2-40B4-BE49-F238E27FC236}">
                <a16:creationId xmlns="" xmlns:a16="http://schemas.microsoft.com/office/drawing/2014/main" id="{1944C4DA-6BEB-794B-907D-7E3B7E792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373" y="12256"/>
            <a:ext cx="572915" cy="56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A66D334B-CC26-8E44-A34B-38A082526CF8}"/>
              </a:ext>
            </a:extLst>
          </p:cNvPr>
          <p:cNvCxnSpPr/>
          <p:nvPr/>
        </p:nvCxnSpPr>
        <p:spPr>
          <a:xfrm>
            <a:off x="279400" y="580069"/>
            <a:ext cx="3587329" cy="4922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7C5CE631-5C5A-594B-84D4-716DD2F5869A}"/>
              </a:ext>
            </a:extLst>
          </p:cNvPr>
          <p:cNvCxnSpPr/>
          <p:nvPr/>
        </p:nvCxnSpPr>
        <p:spPr>
          <a:xfrm>
            <a:off x="3866729" y="766248"/>
            <a:ext cx="7942236" cy="2754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651355B-596C-2C46-BD39-C13A7D1C048A}"/>
              </a:ext>
            </a:extLst>
          </p:cNvPr>
          <p:cNvSpPr/>
          <p:nvPr/>
        </p:nvSpPr>
        <p:spPr>
          <a:xfrm>
            <a:off x="3881581" y="132615"/>
            <a:ext cx="8145319" cy="53108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ctr"/>
            <a:endParaRPr lang="ru-RU" b="1" dirty="0">
              <a:solidFill>
                <a:schemeClr val="bg2">
                  <a:lumMod val="2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1B1D3C1A-3912-A74C-A7F9-96803A59BD14}"/>
              </a:ext>
            </a:extLst>
          </p:cNvPr>
          <p:cNvSpPr/>
          <p:nvPr/>
        </p:nvSpPr>
        <p:spPr>
          <a:xfrm>
            <a:off x="3937548" y="25231"/>
            <a:ext cx="7928703" cy="652787"/>
          </a:xfrm>
          <a:prstGeom prst="rect">
            <a:avLst/>
          </a:prstGeom>
          <a:solidFill>
            <a:schemeClr val="bg1">
              <a:alpha val="31000"/>
            </a:schemeClr>
          </a:solidFill>
          <a:effectLst>
            <a:softEdge rad="127000"/>
          </a:effectLst>
        </p:spPr>
        <p:txBody>
          <a:bodyPr wrap="square" anchor="ctr">
            <a:noAutofit/>
          </a:bodyPr>
          <a:lstStyle/>
          <a:p>
            <a:pPr algn="r">
              <a:defRPr/>
            </a:pPr>
            <a:r>
              <a:rPr lang="ru-RU" sz="3600" b="1" dirty="0">
                <a:solidFill>
                  <a:srgbClr val="FF0000"/>
                </a:solidFill>
                <a:cs typeface="Arial" charset="0"/>
              </a:rPr>
              <a:t>Южный федеральный университет</a:t>
            </a:r>
          </a:p>
        </p:txBody>
      </p:sp>
      <p:pic>
        <p:nvPicPr>
          <p:cNvPr id="22" name="Рисунок 43">
            <a:extLst>
              <a:ext uri="{FF2B5EF4-FFF2-40B4-BE49-F238E27FC236}">
                <a16:creationId xmlns="" xmlns:a16="http://schemas.microsoft.com/office/drawing/2014/main" id="{98B6BCD8-07C5-AC48-8697-A9BCC1BE4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256" y="847260"/>
            <a:ext cx="8636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44">
            <a:extLst>
              <a:ext uri="{FF2B5EF4-FFF2-40B4-BE49-F238E27FC236}">
                <a16:creationId xmlns="" xmlns:a16="http://schemas.microsoft.com/office/drawing/2014/main" id="{E520F895-FB38-3046-B1E7-2405E3BD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26" y="1002340"/>
            <a:ext cx="749795" cy="74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45">
            <a:extLst>
              <a:ext uri="{FF2B5EF4-FFF2-40B4-BE49-F238E27FC236}">
                <a16:creationId xmlns="" xmlns:a16="http://schemas.microsoft.com/office/drawing/2014/main" id="{4C1F74FD-5D57-174F-95DB-AE2AF05B9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26" y="1057705"/>
            <a:ext cx="1093107" cy="63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47">
            <a:extLst>
              <a:ext uri="{FF2B5EF4-FFF2-40B4-BE49-F238E27FC236}">
                <a16:creationId xmlns="" xmlns:a16="http://schemas.microsoft.com/office/drawing/2014/main" id="{87CB5B90-467F-6A41-99D3-7863D491E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344" y="4110489"/>
            <a:ext cx="12412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1">
            <a:extLst>
              <a:ext uri="{FF2B5EF4-FFF2-40B4-BE49-F238E27FC236}">
                <a16:creationId xmlns="" xmlns:a16="http://schemas.microsoft.com/office/drawing/2014/main" id="{1575D62E-4A61-AA4C-B713-7149A859C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3482" y="4126038"/>
            <a:ext cx="4956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400" dirty="0"/>
              <a:t>28</a:t>
            </a:r>
            <a:endParaRPr lang="ru-RU" altLang="ru-RU" sz="2400" dirty="0"/>
          </a:p>
        </p:txBody>
      </p:sp>
      <p:pic>
        <p:nvPicPr>
          <p:cNvPr id="27" name="Рисунок 50">
            <a:extLst>
              <a:ext uri="{FF2B5EF4-FFF2-40B4-BE49-F238E27FC236}">
                <a16:creationId xmlns="" xmlns:a16="http://schemas.microsoft.com/office/drawing/2014/main" id="{B258EA71-C185-4646-9CC6-FA439B18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858" y="3200106"/>
            <a:ext cx="1254579" cy="79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52">
            <a:extLst>
              <a:ext uri="{FF2B5EF4-FFF2-40B4-BE49-F238E27FC236}">
                <a16:creationId xmlns="" xmlns:a16="http://schemas.microsoft.com/office/drawing/2014/main" id="{A0A277F4-D441-C640-8141-883185716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5503" y="3330510"/>
            <a:ext cx="4956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400" dirty="0"/>
              <a:t>16</a:t>
            </a:r>
            <a:endParaRPr lang="ru-RU" altLang="ru-RU" sz="2400" dirty="0"/>
          </a:p>
        </p:txBody>
      </p:sp>
      <p:pic>
        <p:nvPicPr>
          <p:cNvPr id="29" name="Рисунок 53">
            <a:extLst>
              <a:ext uri="{FF2B5EF4-FFF2-40B4-BE49-F238E27FC236}">
                <a16:creationId xmlns="" xmlns:a16="http://schemas.microsoft.com/office/drawing/2014/main" id="{6EE126C9-B57D-DE4F-9EF1-2EA9C0BB5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454" y="2319412"/>
            <a:ext cx="1529836" cy="40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54">
            <a:extLst>
              <a:ext uri="{FF2B5EF4-FFF2-40B4-BE49-F238E27FC236}">
                <a16:creationId xmlns="" xmlns:a16="http://schemas.microsoft.com/office/drawing/2014/main" id="{DE460020-0C5D-134C-9A52-9A43A4D5E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945" y="2319412"/>
            <a:ext cx="12121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400" dirty="0"/>
              <a:t>591-600</a:t>
            </a:r>
            <a:endParaRPr lang="ru-RU" altLang="ru-RU" sz="2400" dirty="0"/>
          </a:p>
        </p:txBody>
      </p:sp>
      <p:pic>
        <p:nvPicPr>
          <p:cNvPr id="31" name="Рисунок 55">
            <a:extLst>
              <a:ext uri="{FF2B5EF4-FFF2-40B4-BE49-F238E27FC236}">
                <a16:creationId xmlns="" xmlns:a16="http://schemas.microsoft.com/office/drawing/2014/main" id="{F940997B-39B8-7942-9BBD-2EB99A5E1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96" t="19444" r="3133" b="20422"/>
          <a:stretch>
            <a:fillRect/>
          </a:stretch>
        </p:blipFill>
        <p:spPr bwMode="auto">
          <a:xfrm>
            <a:off x="9002542" y="864122"/>
            <a:ext cx="1931988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">
            <a:extLst>
              <a:ext uri="{FF2B5EF4-FFF2-40B4-BE49-F238E27FC236}">
                <a16:creationId xmlns="" xmlns:a16="http://schemas.microsoft.com/office/drawing/2014/main" id="{21905B10-740C-6946-AD1F-3B087DF9D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8" t="21040" r="2534" b="21220"/>
          <a:stretch>
            <a:fillRect/>
          </a:stretch>
        </p:blipFill>
        <p:spPr bwMode="auto">
          <a:xfrm>
            <a:off x="9085801" y="2812209"/>
            <a:ext cx="1319893" cy="42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59">
            <a:extLst>
              <a:ext uri="{FF2B5EF4-FFF2-40B4-BE49-F238E27FC236}">
                <a16:creationId xmlns="" xmlns:a16="http://schemas.microsoft.com/office/drawing/2014/main" id="{FEEF6806-526E-D449-A9B4-9A7A3F2EF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4530" y="2824020"/>
            <a:ext cx="4956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400" dirty="0"/>
              <a:t>88</a:t>
            </a:r>
            <a:endParaRPr lang="ru-RU" altLang="ru-RU" sz="2400" dirty="0"/>
          </a:p>
        </p:txBody>
      </p:sp>
      <p:sp>
        <p:nvSpPr>
          <p:cNvPr id="34" name="TextBox 60">
            <a:extLst>
              <a:ext uri="{FF2B5EF4-FFF2-40B4-BE49-F238E27FC236}">
                <a16:creationId xmlns="" xmlns:a16="http://schemas.microsoft.com/office/drawing/2014/main" id="{79894541-E10A-CA47-B00D-603D37611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4530" y="865632"/>
            <a:ext cx="960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400"/>
              <a:t>1001+</a:t>
            </a:r>
            <a:endParaRPr lang="ru-RU" altLang="ru-RU" sz="2400"/>
          </a:p>
        </p:txBody>
      </p:sp>
      <p:sp>
        <p:nvSpPr>
          <p:cNvPr id="35" name="TextBox 4">
            <a:extLst>
              <a:ext uri="{FF2B5EF4-FFF2-40B4-BE49-F238E27FC236}">
                <a16:creationId xmlns="" xmlns:a16="http://schemas.microsoft.com/office/drawing/2014/main" id="{67BF8AD7-C0DE-EA4A-B98E-F749C13C6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040" y="1599620"/>
            <a:ext cx="30059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/>
              <a:t>Компьютерные науки - </a:t>
            </a:r>
            <a:r>
              <a:rPr lang="en-US" altLang="ru-RU" sz="900" dirty="0"/>
              <a:t>Computer Science (</a:t>
            </a:r>
            <a:r>
              <a:rPr lang="ru-RU" altLang="ru-RU" sz="900" dirty="0"/>
              <a:t>место 601–800)</a:t>
            </a:r>
          </a:p>
          <a:p>
            <a:r>
              <a:rPr lang="ru-RU" altLang="ru-RU" sz="900" dirty="0"/>
              <a:t>Инженерные науки - </a:t>
            </a:r>
            <a:r>
              <a:rPr lang="en-US" altLang="ru-RU" sz="900" dirty="0"/>
              <a:t>Engineering (601–800)</a:t>
            </a:r>
          </a:p>
          <a:p>
            <a:r>
              <a:rPr lang="ru-RU" altLang="ru-RU" sz="900" dirty="0"/>
              <a:t>Естественные науки - </a:t>
            </a:r>
            <a:r>
              <a:rPr lang="en-US" altLang="ru-RU" sz="900" dirty="0"/>
              <a:t>Physical Sciences (801–1000)</a:t>
            </a:r>
          </a:p>
          <a:p>
            <a:r>
              <a:rPr lang="ru-RU" altLang="ru-RU" sz="900" dirty="0"/>
              <a:t>Науки об обществе - </a:t>
            </a:r>
            <a:r>
              <a:rPr lang="en-US" altLang="ru-RU" sz="900" dirty="0"/>
              <a:t>Social Sciences - (601+).</a:t>
            </a:r>
          </a:p>
        </p:txBody>
      </p:sp>
      <p:pic>
        <p:nvPicPr>
          <p:cNvPr id="36" name="Рисунок 6">
            <a:extLst>
              <a:ext uri="{FF2B5EF4-FFF2-40B4-BE49-F238E27FC236}">
                <a16:creationId xmlns="" xmlns:a16="http://schemas.microsoft.com/office/drawing/2014/main" id="{86A69FF5-3F7E-094F-AA34-D23764CCC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46" y="1746572"/>
            <a:ext cx="3513656" cy="289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9CD8ACF-E1F9-4943-B44D-1C60652BA901}"/>
              </a:ext>
            </a:extLst>
          </p:cNvPr>
          <p:cNvSpPr txBox="1"/>
          <p:nvPr/>
        </p:nvSpPr>
        <p:spPr>
          <a:xfrm>
            <a:off x="4630924" y="934371"/>
            <a:ext cx="1848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факультетов</a:t>
            </a:r>
            <a:r>
              <a:rPr lang="en-US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11 </a:t>
            </a:r>
            <a:r>
              <a:rPr lang="ru-RU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институтов</a:t>
            </a:r>
            <a:r>
              <a:rPr lang="en-US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 </a:t>
            </a:r>
            <a:r>
              <a:rPr lang="ru-RU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3B1CE83-96CD-1149-951A-BB44CAFF2688}"/>
              </a:ext>
            </a:extLst>
          </p:cNvPr>
          <p:cNvSpPr txBox="1"/>
          <p:nvPr/>
        </p:nvSpPr>
        <p:spPr>
          <a:xfrm>
            <a:off x="4630924" y="1683046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НИИ</a:t>
            </a:r>
            <a:endParaRPr lang="ru-RU" sz="1100" spc="4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48FD77B-1289-3548-94A7-4D97F5664344}"/>
              </a:ext>
            </a:extLst>
          </p:cNvPr>
          <p:cNvSpPr txBox="1"/>
          <p:nvPr/>
        </p:nvSpPr>
        <p:spPr>
          <a:xfrm>
            <a:off x="4630924" y="2362378"/>
            <a:ext cx="1987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инжиниринговых центра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279F712D-4A1B-7A48-A371-7067184AB312}"/>
              </a:ext>
            </a:extLst>
          </p:cNvPr>
          <p:cNvSpPr txBox="1"/>
          <p:nvPr/>
        </p:nvSpPr>
        <p:spPr>
          <a:xfrm>
            <a:off x="4594440" y="2971114"/>
            <a:ext cx="2024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ru-RU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инновационно-технологических</a:t>
            </a:r>
            <a:endParaRPr lang="en" sz="1200" spc="4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и </a:t>
            </a:r>
            <a:r>
              <a:rPr lang="en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конструкторских бюро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A8A1179-114B-6B41-A048-BDB3099A5A3A}"/>
              </a:ext>
            </a:extLst>
          </p:cNvPr>
          <p:cNvSpPr txBox="1"/>
          <p:nvPr/>
        </p:nvSpPr>
        <p:spPr>
          <a:xfrm>
            <a:off x="4583879" y="3814606"/>
            <a:ext cx="2024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Современное исследовательское </a:t>
            </a:r>
          </a:p>
          <a:p>
            <a:r>
              <a:rPr lang="ru-RU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E5E3430-E448-DA43-BB64-C1B5B71F2C11}"/>
              </a:ext>
            </a:extLst>
          </p:cNvPr>
          <p:cNvSpPr txBox="1"/>
          <p:nvPr/>
        </p:nvSpPr>
        <p:spPr>
          <a:xfrm>
            <a:off x="6399022" y="925611"/>
            <a:ext cx="200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20 малых инновационных</a:t>
            </a:r>
          </a:p>
          <a:p>
            <a:r>
              <a:rPr lang="ru-RU" sz="1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39CC0A3A-D64A-4A46-964D-990AB7C84D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3755" y="684464"/>
            <a:ext cx="724109" cy="72410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2CF4CA79-E77D-2C45-9285-CE2B7BE1CD1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36535" y="2309626"/>
            <a:ext cx="498133" cy="49813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3E71C892-4317-B845-9AC7-37852C61582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25633" y="3764504"/>
            <a:ext cx="470159" cy="59683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0DD2AF06-9DE4-D74A-965F-650DC6225C9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37548" y="3008709"/>
            <a:ext cx="646331" cy="64633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0D29994A-766B-1240-BCCC-9B7143C90FC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81696" y="1580082"/>
            <a:ext cx="558034" cy="55803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6C0700E4-C680-E34E-B9E5-536F6D6B5D4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01615" y="877462"/>
            <a:ext cx="596835" cy="59683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5C3FA0C2-20F3-3440-9EDA-7A5213F3E816}"/>
              </a:ext>
            </a:extLst>
          </p:cNvPr>
          <p:cNvSpPr txBox="1"/>
          <p:nvPr/>
        </p:nvSpPr>
        <p:spPr>
          <a:xfrm>
            <a:off x="6370250" y="1724180"/>
            <a:ext cx="12452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карьеры</a:t>
            </a:r>
            <a:endParaRPr lang="en-US" sz="1100" spc="4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55C00ED7-5953-FD48-BCCB-711ACBA6F01A}"/>
              </a:ext>
            </a:extLst>
          </p:cNvPr>
          <p:cNvSpPr txBox="1"/>
          <p:nvPr/>
        </p:nvSpPr>
        <p:spPr>
          <a:xfrm>
            <a:off x="6338658" y="3030910"/>
            <a:ext cx="1688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Современная библиотека</a:t>
            </a:r>
            <a:endParaRPr lang="en" sz="1100" spc="4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информационное оборудование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C52B12A5-F2B6-CA40-BBCD-047748698F62}"/>
              </a:ext>
            </a:extLst>
          </p:cNvPr>
          <p:cNvSpPr txBox="1"/>
          <p:nvPr/>
        </p:nvSpPr>
        <p:spPr>
          <a:xfrm>
            <a:off x="6374557" y="3831224"/>
            <a:ext cx="1652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Исследовательские и спортивные яхты</a:t>
            </a:r>
            <a:endParaRPr lang="en" sz="1100" spc="4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50-метровый бассейн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94E9E3EA-6E8C-B349-86F2-7A283BDBAEE2}"/>
              </a:ext>
            </a:extLst>
          </p:cNvPr>
          <p:cNvSpPr txBox="1"/>
          <p:nvPr/>
        </p:nvSpPr>
        <p:spPr>
          <a:xfrm>
            <a:off x="6370250" y="2398914"/>
            <a:ext cx="16880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Акселератор </a:t>
            </a:r>
            <a:r>
              <a:rPr lang="en-US" sz="11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Station</a:t>
            </a:r>
            <a:endParaRPr lang="ru-RU" sz="1100" spc="4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3A4AA132-8766-BB4E-86DA-0608057C911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46978" y="1557850"/>
            <a:ext cx="689750" cy="67429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7A232DDB-B434-2348-B0FC-8DC332F0292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26560" y="2276858"/>
            <a:ext cx="558034" cy="55803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FDA6DECD-B45C-1E42-94E6-11AFE18CE81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37193" y="3078656"/>
            <a:ext cx="558034" cy="55803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AC9AD0E9-2221-F948-97D0-F64876AC25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67099" y="3860805"/>
            <a:ext cx="515227" cy="596835"/>
          </a:xfrm>
          <a:prstGeom prst="rect">
            <a:avLst/>
          </a:prstGeom>
        </p:spPr>
      </p:pic>
      <p:cxnSp>
        <p:nvCxnSpPr>
          <p:cNvPr id="61" name="Прямая соединительная линия 60">
            <a:extLst>
              <a:ext uri="{FF2B5EF4-FFF2-40B4-BE49-F238E27FC236}">
                <a16:creationId xmlns="" xmlns:a16="http://schemas.microsoft.com/office/drawing/2014/main" id="{029BC72E-064A-C549-9E53-14C934D6D60A}"/>
              </a:ext>
            </a:extLst>
          </p:cNvPr>
          <p:cNvCxnSpPr>
            <a:cxnSpLocks/>
          </p:cNvCxnSpPr>
          <p:nvPr/>
        </p:nvCxnSpPr>
        <p:spPr>
          <a:xfrm>
            <a:off x="6360430" y="858594"/>
            <a:ext cx="4758" cy="377866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="" xmlns:a16="http://schemas.microsoft.com/office/drawing/2014/main" id="{5E12431B-3C62-0C46-AAEB-B3473AEB1866}"/>
              </a:ext>
            </a:extLst>
          </p:cNvPr>
          <p:cNvCxnSpPr>
            <a:cxnSpLocks/>
          </p:cNvCxnSpPr>
          <p:nvPr/>
        </p:nvCxnSpPr>
        <p:spPr>
          <a:xfrm>
            <a:off x="8848649" y="858541"/>
            <a:ext cx="8256" cy="3778713"/>
          </a:xfrm>
          <a:prstGeom prst="line">
            <a:avLst/>
          </a:prstGeom>
          <a:ln w="158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="" xmlns:a16="http://schemas.microsoft.com/office/drawing/2014/main" id="{7CC3A5B4-392E-4E41-8A36-28D571955C12}"/>
              </a:ext>
            </a:extLst>
          </p:cNvPr>
          <p:cNvCxnSpPr>
            <a:cxnSpLocks/>
          </p:cNvCxnSpPr>
          <p:nvPr/>
        </p:nvCxnSpPr>
        <p:spPr>
          <a:xfrm flipH="1">
            <a:off x="3820145" y="934371"/>
            <a:ext cx="1478" cy="3702883"/>
          </a:xfrm>
          <a:prstGeom prst="line">
            <a:avLst/>
          </a:prstGeom>
          <a:ln w="158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91392DAB-D505-4677-8D1F-5E74C5A9CA7D}"/>
              </a:ext>
            </a:extLst>
          </p:cNvPr>
          <p:cNvCxnSpPr/>
          <p:nvPr/>
        </p:nvCxnSpPr>
        <p:spPr>
          <a:xfrm>
            <a:off x="185446" y="4637254"/>
            <a:ext cx="118806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B291B164-AB91-4FA9-8348-F2C85CDA2B37}"/>
              </a:ext>
            </a:extLst>
          </p:cNvPr>
          <p:cNvSpPr txBox="1"/>
          <p:nvPr/>
        </p:nvSpPr>
        <p:spPr>
          <a:xfrm>
            <a:off x="1095797" y="4627477"/>
            <a:ext cx="690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НИИ Физической и органической химии </a:t>
            </a:r>
            <a:r>
              <a:rPr lang="ru-RU" b="1" dirty="0" smtClean="0">
                <a:solidFill>
                  <a:srgbClr val="0070C0"/>
                </a:solidFill>
              </a:rPr>
              <a:t>ЮФУ – роль </a:t>
            </a:r>
            <a:r>
              <a:rPr lang="ru-RU" b="1" dirty="0">
                <a:solidFill>
                  <a:srgbClr val="0070C0"/>
                </a:solidFill>
              </a:rPr>
              <a:t>в </a:t>
            </a:r>
            <a:r>
              <a:rPr lang="ru-RU" b="1" dirty="0" smtClean="0">
                <a:solidFill>
                  <a:srgbClr val="0070C0"/>
                </a:solidFill>
              </a:rPr>
              <a:t>проекте:</a:t>
            </a:r>
            <a:endParaRPr lang="ru-RU" spc="4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pc="4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87FC5F20-160F-4407-AF37-2EE1B3BB421C}"/>
              </a:ext>
            </a:extLst>
          </p:cNvPr>
          <p:cNvSpPr txBox="1"/>
          <p:nvPr/>
        </p:nvSpPr>
        <p:spPr>
          <a:xfrm>
            <a:off x="1095797" y="4950967"/>
            <a:ext cx="11078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Получение, </a:t>
            </a:r>
            <a:r>
              <a:rPr lang="ru-RU" dirty="0" err="1" smtClean="0"/>
              <a:t>характеризация</a:t>
            </a:r>
            <a:r>
              <a:rPr lang="ru-RU" dirty="0" smtClean="0"/>
              <a:t> и исследование магнитных свойств </a:t>
            </a:r>
            <a:r>
              <a:rPr lang="ru-RU" dirty="0"/>
              <a:t>1D и 2D координационных полимеров кобальта с </a:t>
            </a:r>
            <a:r>
              <a:rPr lang="ru-RU" dirty="0" err="1"/>
              <a:t>феноксазиновыми</a:t>
            </a:r>
            <a:r>
              <a:rPr lang="ru-RU" dirty="0"/>
              <a:t> </a:t>
            </a:r>
            <a:r>
              <a:rPr lang="ru-RU" dirty="0" err="1" smtClean="0"/>
              <a:t>лигандами</a:t>
            </a:r>
            <a:r>
              <a:rPr lang="ru-RU" dirty="0" smtClean="0"/>
              <a:t>;</a:t>
            </a: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Синтез валентно-</a:t>
            </a:r>
            <a:r>
              <a:rPr lang="ru-RU" dirty="0" err="1"/>
              <a:t>таутомерных</a:t>
            </a:r>
            <a:r>
              <a:rPr lang="ru-RU" dirty="0"/>
              <a:t> комплексов кобальта с </a:t>
            </a:r>
            <a:r>
              <a:rPr lang="ru-RU" dirty="0" err="1"/>
              <a:t>хиноновым</a:t>
            </a:r>
            <a:r>
              <a:rPr lang="ru-RU" dirty="0"/>
              <a:t> и макроциклическим </a:t>
            </a:r>
            <a:r>
              <a:rPr lang="ru-RU" dirty="0" err="1"/>
              <a:t>лигандами</a:t>
            </a:r>
            <a:r>
              <a:rPr lang="ru-RU" dirty="0"/>
              <a:t>, с </a:t>
            </a:r>
            <a:r>
              <a:rPr lang="ru-RU" dirty="0" err="1"/>
              <a:t>термо</a:t>
            </a:r>
            <a:r>
              <a:rPr lang="ru-RU" dirty="0"/>
              <a:t>- и </a:t>
            </a:r>
            <a:r>
              <a:rPr lang="ru-RU" dirty="0" err="1"/>
              <a:t>фоторегулируемыми</a:t>
            </a:r>
            <a:r>
              <a:rPr lang="ru-RU" dirty="0"/>
              <a:t> спиновыми </a:t>
            </a:r>
            <a:r>
              <a:rPr lang="ru-RU" dirty="0" smtClean="0"/>
              <a:t>переходами;</a:t>
            </a: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Изучение природы обменных взаимодействий между </a:t>
            </a:r>
            <a:r>
              <a:rPr lang="ru-RU" dirty="0" smtClean="0"/>
              <a:t>радикальными </a:t>
            </a:r>
            <a:r>
              <a:rPr lang="ru-RU" dirty="0"/>
              <a:t>группами спиральных (</a:t>
            </a:r>
            <a:r>
              <a:rPr lang="ru-RU" dirty="0" err="1"/>
              <a:t>гелиценовых</a:t>
            </a:r>
            <a:r>
              <a:rPr lang="ru-RU" dirty="0"/>
              <a:t>) молекул и проектирование </a:t>
            </a:r>
            <a:r>
              <a:rPr lang="ru-RU" dirty="0" err="1"/>
              <a:t>полиспиновых</a:t>
            </a:r>
            <a:r>
              <a:rPr lang="ru-RU" dirty="0"/>
              <a:t> молекул, способных послужить основой спиновых </a:t>
            </a:r>
            <a:r>
              <a:rPr lang="ru-RU" dirty="0" err="1"/>
              <a:t>кубитов</a:t>
            </a:r>
            <a:r>
              <a:rPr lang="ru-RU" dirty="0" smtClean="0"/>
              <a:t>.</a:t>
            </a:r>
            <a:endParaRPr lang="ru-RU" sz="1100" b="1" spc="4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="" xmlns:a16="http://schemas.microsoft.com/office/drawing/2014/main" id="{4DD9F317-537E-488F-8120-7ACE16A65C0B}"/>
              </a:ext>
            </a:extLst>
          </p:cNvPr>
          <p:cNvGrpSpPr>
            <a:grpSpLocks/>
          </p:cNvGrpSpPr>
          <p:nvPr/>
        </p:nvGrpSpPr>
        <p:grpSpPr bwMode="auto">
          <a:xfrm>
            <a:off x="227784" y="4728218"/>
            <a:ext cx="838133" cy="703533"/>
            <a:chOff x="1521" y="1539"/>
            <a:chExt cx="5825" cy="4656"/>
          </a:xfrm>
        </p:grpSpPr>
        <p:sp>
          <p:nvSpPr>
            <p:cNvPr id="19" name="Freeform 3">
              <a:extLst>
                <a:ext uri="{FF2B5EF4-FFF2-40B4-BE49-F238E27FC236}">
                  <a16:creationId xmlns="" xmlns:a16="http://schemas.microsoft.com/office/drawing/2014/main" id="{C735DD42-B554-4A34-B513-D2EA713C0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9" y="1552"/>
              <a:ext cx="5777" cy="4628"/>
            </a:xfrm>
            <a:custGeom>
              <a:avLst/>
              <a:gdLst>
                <a:gd name="T0" fmla="*/ 4369 w 5777"/>
                <a:gd name="T1" fmla="*/ 0 h 4628"/>
                <a:gd name="T2" fmla="*/ 5777 w 5777"/>
                <a:gd name="T3" fmla="*/ 2273 h 4628"/>
                <a:gd name="T4" fmla="*/ 4369 w 5777"/>
                <a:gd name="T5" fmla="*/ 4625 h 4628"/>
                <a:gd name="T6" fmla="*/ 1426 w 5777"/>
                <a:gd name="T7" fmla="*/ 4628 h 4628"/>
                <a:gd name="T8" fmla="*/ 0 w 5777"/>
                <a:gd name="T9" fmla="*/ 2273 h 4628"/>
                <a:gd name="T10" fmla="*/ 1426 w 5777"/>
                <a:gd name="T11" fmla="*/ 0 h 4628"/>
                <a:gd name="T12" fmla="*/ 4369 w 5777"/>
                <a:gd name="T13" fmla="*/ 0 h 4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77" h="4628">
                  <a:moveTo>
                    <a:pt x="4369" y="0"/>
                  </a:moveTo>
                  <a:lnTo>
                    <a:pt x="5777" y="2273"/>
                  </a:lnTo>
                  <a:lnTo>
                    <a:pt x="4369" y="4625"/>
                  </a:lnTo>
                  <a:lnTo>
                    <a:pt x="1426" y="4628"/>
                  </a:lnTo>
                  <a:lnTo>
                    <a:pt x="0" y="2273"/>
                  </a:lnTo>
                  <a:lnTo>
                    <a:pt x="1426" y="0"/>
                  </a:lnTo>
                  <a:lnTo>
                    <a:pt x="436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4">
              <a:extLst>
                <a:ext uri="{FF2B5EF4-FFF2-40B4-BE49-F238E27FC236}">
                  <a16:creationId xmlns="" xmlns:a16="http://schemas.microsoft.com/office/drawing/2014/main" id="{2073C808-5518-4A70-A88B-35C992534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6" y="1545"/>
              <a:ext cx="1438" cy="2289"/>
            </a:xfrm>
            <a:custGeom>
              <a:avLst/>
              <a:gdLst>
                <a:gd name="T0" fmla="*/ 1432 w 1438"/>
                <a:gd name="T1" fmla="*/ 2286 h 2289"/>
                <a:gd name="T2" fmla="*/ 1432 w 1438"/>
                <a:gd name="T3" fmla="*/ 2272 h 2289"/>
                <a:gd name="T4" fmla="*/ 23 w 1438"/>
                <a:gd name="T5" fmla="*/ 0 h 2289"/>
                <a:gd name="T6" fmla="*/ 0 w 1438"/>
                <a:gd name="T7" fmla="*/ 16 h 2289"/>
                <a:gd name="T8" fmla="*/ 1408 w 1438"/>
                <a:gd name="T9" fmla="*/ 2289 h 2289"/>
                <a:gd name="T10" fmla="*/ 1408 w 1438"/>
                <a:gd name="T11" fmla="*/ 2275 h 2289"/>
                <a:gd name="T12" fmla="*/ 1432 w 1438"/>
                <a:gd name="T13" fmla="*/ 2286 h 2289"/>
                <a:gd name="T14" fmla="*/ 1438 w 1438"/>
                <a:gd name="T15" fmla="*/ 2281 h 2289"/>
                <a:gd name="T16" fmla="*/ 1432 w 1438"/>
                <a:gd name="T17" fmla="*/ 2272 h 2289"/>
                <a:gd name="T18" fmla="*/ 1432 w 1438"/>
                <a:gd name="T19" fmla="*/ 2286 h 2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8" h="2289">
                  <a:moveTo>
                    <a:pt x="1432" y="2286"/>
                  </a:moveTo>
                  <a:lnTo>
                    <a:pt x="1432" y="2272"/>
                  </a:lnTo>
                  <a:lnTo>
                    <a:pt x="23" y="0"/>
                  </a:lnTo>
                  <a:lnTo>
                    <a:pt x="0" y="16"/>
                  </a:lnTo>
                  <a:lnTo>
                    <a:pt x="1408" y="2289"/>
                  </a:lnTo>
                  <a:lnTo>
                    <a:pt x="1408" y="2275"/>
                  </a:lnTo>
                  <a:lnTo>
                    <a:pt x="1432" y="2286"/>
                  </a:lnTo>
                  <a:lnTo>
                    <a:pt x="1438" y="2281"/>
                  </a:lnTo>
                  <a:lnTo>
                    <a:pt x="1432" y="2272"/>
                  </a:lnTo>
                  <a:lnTo>
                    <a:pt x="1432" y="22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44FA2E95-CECE-4059-9F8D-DDD2A4BF1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6" y="3820"/>
              <a:ext cx="1432" cy="2372"/>
            </a:xfrm>
            <a:custGeom>
              <a:avLst/>
              <a:gdLst>
                <a:gd name="T0" fmla="*/ 12 w 1432"/>
                <a:gd name="T1" fmla="*/ 2372 h 2372"/>
                <a:gd name="T2" fmla="*/ 23 w 1432"/>
                <a:gd name="T3" fmla="*/ 2364 h 2372"/>
                <a:gd name="T4" fmla="*/ 1432 w 1432"/>
                <a:gd name="T5" fmla="*/ 11 h 2372"/>
                <a:gd name="T6" fmla="*/ 1408 w 1432"/>
                <a:gd name="T7" fmla="*/ 0 h 2372"/>
                <a:gd name="T8" fmla="*/ 0 w 1432"/>
                <a:gd name="T9" fmla="*/ 2353 h 2372"/>
                <a:gd name="T10" fmla="*/ 12 w 1432"/>
                <a:gd name="T11" fmla="*/ 2344 h 2372"/>
                <a:gd name="T12" fmla="*/ 12 w 1432"/>
                <a:gd name="T13" fmla="*/ 2372 h 2372"/>
                <a:gd name="T14" fmla="*/ 20 w 1432"/>
                <a:gd name="T15" fmla="*/ 2372 h 2372"/>
                <a:gd name="T16" fmla="*/ 23 w 1432"/>
                <a:gd name="T17" fmla="*/ 2364 h 2372"/>
                <a:gd name="T18" fmla="*/ 12 w 1432"/>
                <a:gd name="T19" fmla="*/ 2372 h 2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2" h="2372">
                  <a:moveTo>
                    <a:pt x="12" y="2372"/>
                  </a:moveTo>
                  <a:lnTo>
                    <a:pt x="23" y="2364"/>
                  </a:lnTo>
                  <a:lnTo>
                    <a:pt x="1432" y="11"/>
                  </a:lnTo>
                  <a:lnTo>
                    <a:pt x="1408" y="0"/>
                  </a:lnTo>
                  <a:lnTo>
                    <a:pt x="0" y="2353"/>
                  </a:lnTo>
                  <a:lnTo>
                    <a:pt x="12" y="2344"/>
                  </a:lnTo>
                  <a:lnTo>
                    <a:pt x="12" y="2372"/>
                  </a:lnTo>
                  <a:lnTo>
                    <a:pt x="20" y="2372"/>
                  </a:lnTo>
                  <a:lnTo>
                    <a:pt x="23" y="2364"/>
                  </a:lnTo>
                  <a:lnTo>
                    <a:pt x="12" y="23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6">
              <a:extLst>
                <a:ext uri="{FF2B5EF4-FFF2-40B4-BE49-F238E27FC236}">
                  <a16:creationId xmlns="" xmlns:a16="http://schemas.microsoft.com/office/drawing/2014/main" id="{C5FD6163-9D52-43CF-9F17-57B2CA345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6164"/>
              <a:ext cx="2955" cy="31"/>
            </a:xfrm>
            <a:custGeom>
              <a:avLst/>
              <a:gdLst>
                <a:gd name="T0" fmla="*/ 0 w 2955"/>
                <a:gd name="T1" fmla="*/ 23 h 31"/>
                <a:gd name="T2" fmla="*/ 12 w 2955"/>
                <a:gd name="T3" fmla="*/ 31 h 31"/>
                <a:gd name="T4" fmla="*/ 2955 w 2955"/>
                <a:gd name="T5" fmla="*/ 28 h 31"/>
                <a:gd name="T6" fmla="*/ 2955 w 2955"/>
                <a:gd name="T7" fmla="*/ 0 h 31"/>
                <a:gd name="T8" fmla="*/ 12 w 2955"/>
                <a:gd name="T9" fmla="*/ 3 h 31"/>
                <a:gd name="T10" fmla="*/ 24 w 2955"/>
                <a:gd name="T11" fmla="*/ 11 h 31"/>
                <a:gd name="T12" fmla="*/ 0 w 2955"/>
                <a:gd name="T13" fmla="*/ 23 h 31"/>
                <a:gd name="T14" fmla="*/ 3 w 2955"/>
                <a:gd name="T15" fmla="*/ 31 h 31"/>
                <a:gd name="T16" fmla="*/ 12 w 2955"/>
                <a:gd name="T17" fmla="*/ 31 h 31"/>
                <a:gd name="T18" fmla="*/ 0 w 2955"/>
                <a:gd name="T19" fmla="*/ 2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55" h="31">
                  <a:moveTo>
                    <a:pt x="0" y="23"/>
                  </a:moveTo>
                  <a:lnTo>
                    <a:pt x="12" y="31"/>
                  </a:lnTo>
                  <a:lnTo>
                    <a:pt x="2955" y="28"/>
                  </a:lnTo>
                  <a:lnTo>
                    <a:pt x="2955" y="0"/>
                  </a:lnTo>
                  <a:lnTo>
                    <a:pt x="12" y="3"/>
                  </a:lnTo>
                  <a:lnTo>
                    <a:pt x="24" y="11"/>
                  </a:lnTo>
                  <a:lnTo>
                    <a:pt x="0" y="23"/>
                  </a:lnTo>
                  <a:lnTo>
                    <a:pt x="3" y="31"/>
                  </a:lnTo>
                  <a:lnTo>
                    <a:pt x="12" y="31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7">
              <a:extLst>
                <a:ext uri="{FF2B5EF4-FFF2-40B4-BE49-F238E27FC236}">
                  <a16:creationId xmlns="" xmlns:a16="http://schemas.microsoft.com/office/drawing/2014/main" id="{2046C056-7544-49E8-AB9E-65584630A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1" y="3817"/>
              <a:ext cx="1456" cy="2370"/>
            </a:xfrm>
            <a:custGeom>
              <a:avLst/>
              <a:gdLst>
                <a:gd name="T0" fmla="*/ 6 w 1456"/>
                <a:gd name="T1" fmla="*/ 0 h 2370"/>
                <a:gd name="T2" fmla="*/ 6 w 1456"/>
                <a:gd name="T3" fmla="*/ 14 h 2370"/>
                <a:gd name="T4" fmla="*/ 1432 w 1456"/>
                <a:gd name="T5" fmla="*/ 2370 h 2370"/>
                <a:gd name="T6" fmla="*/ 1456 w 1456"/>
                <a:gd name="T7" fmla="*/ 2358 h 2370"/>
                <a:gd name="T8" fmla="*/ 30 w 1456"/>
                <a:gd name="T9" fmla="*/ 3 h 2370"/>
                <a:gd name="T10" fmla="*/ 30 w 1456"/>
                <a:gd name="T11" fmla="*/ 17 h 2370"/>
                <a:gd name="T12" fmla="*/ 6 w 1456"/>
                <a:gd name="T13" fmla="*/ 0 h 2370"/>
                <a:gd name="T14" fmla="*/ 0 w 1456"/>
                <a:gd name="T15" fmla="*/ 9 h 2370"/>
                <a:gd name="T16" fmla="*/ 6 w 1456"/>
                <a:gd name="T17" fmla="*/ 14 h 2370"/>
                <a:gd name="T18" fmla="*/ 6 w 1456"/>
                <a:gd name="T19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6" h="2370">
                  <a:moveTo>
                    <a:pt x="6" y="0"/>
                  </a:moveTo>
                  <a:lnTo>
                    <a:pt x="6" y="14"/>
                  </a:lnTo>
                  <a:lnTo>
                    <a:pt x="1432" y="2370"/>
                  </a:lnTo>
                  <a:lnTo>
                    <a:pt x="1456" y="2358"/>
                  </a:lnTo>
                  <a:lnTo>
                    <a:pt x="30" y="3"/>
                  </a:lnTo>
                  <a:lnTo>
                    <a:pt x="30" y="17"/>
                  </a:lnTo>
                  <a:lnTo>
                    <a:pt x="6" y="0"/>
                  </a:lnTo>
                  <a:lnTo>
                    <a:pt x="0" y="9"/>
                  </a:lnTo>
                  <a:lnTo>
                    <a:pt x="6" y="1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8">
              <a:extLst>
                <a:ext uri="{FF2B5EF4-FFF2-40B4-BE49-F238E27FC236}">
                  <a16:creationId xmlns="" xmlns:a16="http://schemas.microsoft.com/office/drawing/2014/main" id="{8126F500-B2D7-4C10-B838-F1CFD4962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" y="1539"/>
              <a:ext cx="1450" cy="2295"/>
            </a:xfrm>
            <a:custGeom>
              <a:avLst/>
              <a:gdLst>
                <a:gd name="T0" fmla="*/ 1438 w 1450"/>
                <a:gd name="T1" fmla="*/ 0 h 2295"/>
                <a:gd name="T2" fmla="*/ 1426 w 1450"/>
                <a:gd name="T3" fmla="*/ 6 h 2295"/>
                <a:gd name="T4" fmla="*/ 0 w 1450"/>
                <a:gd name="T5" fmla="*/ 2278 h 2295"/>
                <a:gd name="T6" fmla="*/ 24 w 1450"/>
                <a:gd name="T7" fmla="*/ 2295 h 2295"/>
                <a:gd name="T8" fmla="*/ 1450 w 1450"/>
                <a:gd name="T9" fmla="*/ 22 h 2295"/>
                <a:gd name="T10" fmla="*/ 1438 w 1450"/>
                <a:gd name="T11" fmla="*/ 28 h 2295"/>
                <a:gd name="T12" fmla="*/ 1438 w 1450"/>
                <a:gd name="T13" fmla="*/ 0 h 2295"/>
                <a:gd name="T14" fmla="*/ 1429 w 1450"/>
                <a:gd name="T15" fmla="*/ 0 h 2295"/>
                <a:gd name="T16" fmla="*/ 1426 w 1450"/>
                <a:gd name="T17" fmla="*/ 6 h 2295"/>
                <a:gd name="T18" fmla="*/ 1438 w 1450"/>
                <a:gd name="T19" fmla="*/ 0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0" h="2295">
                  <a:moveTo>
                    <a:pt x="1438" y="0"/>
                  </a:moveTo>
                  <a:lnTo>
                    <a:pt x="1426" y="6"/>
                  </a:lnTo>
                  <a:lnTo>
                    <a:pt x="0" y="2278"/>
                  </a:lnTo>
                  <a:lnTo>
                    <a:pt x="24" y="2295"/>
                  </a:lnTo>
                  <a:lnTo>
                    <a:pt x="1450" y="22"/>
                  </a:lnTo>
                  <a:lnTo>
                    <a:pt x="1438" y="28"/>
                  </a:lnTo>
                  <a:lnTo>
                    <a:pt x="1438" y="0"/>
                  </a:lnTo>
                  <a:lnTo>
                    <a:pt x="1429" y="0"/>
                  </a:lnTo>
                  <a:lnTo>
                    <a:pt x="1426" y="6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9">
              <a:extLst>
                <a:ext uri="{FF2B5EF4-FFF2-40B4-BE49-F238E27FC236}">
                  <a16:creationId xmlns="" xmlns:a16="http://schemas.microsoft.com/office/drawing/2014/main" id="{0B4D8CCA-9E99-495A-80FE-7862B7F77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5" y="1539"/>
              <a:ext cx="2954" cy="28"/>
            </a:xfrm>
            <a:custGeom>
              <a:avLst/>
              <a:gdLst>
                <a:gd name="T0" fmla="*/ 2954 w 2954"/>
                <a:gd name="T1" fmla="*/ 6 h 28"/>
                <a:gd name="T2" fmla="*/ 2943 w 2954"/>
                <a:gd name="T3" fmla="*/ 0 h 28"/>
                <a:gd name="T4" fmla="*/ 0 w 2954"/>
                <a:gd name="T5" fmla="*/ 0 h 28"/>
                <a:gd name="T6" fmla="*/ 0 w 2954"/>
                <a:gd name="T7" fmla="*/ 28 h 28"/>
                <a:gd name="T8" fmla="*/ 2943 w 2954"/>
                <a:gd name="T9" fmla="*/ 28 h 28"/>
                <a:gd name="T10" fmla="*/ 2931 w 2954"/>
                <a:gd name="T11" fmla="*/ 22 h 28"/>
                <a:gd name="T12" fmla="*/ 2954 w 2954"/>
                <a:gd name="T13" fmla="*/ 6 h 28"/>
                <a:gd name="T14" fmla="*/ 2951 w 2954"/>
                <a:gd name="T15" fmla="*/ 0 h 28"/>
                <a:gd name="T16" fmla="*/ 2943 w 2954"/>
                <a:gd name="T17" fmla="*/ 0 h 28"/>
                <a:gd name="T18" fmla="*/ 2954 w 2954"/>
                <a:gd name="T1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54" h="28">
                  <a:moveTo>
                    <a:pt x="2954" y="6"/>
                  </a:moveTo>
                  <a:lnTo>
                    <a:pt x="2943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2943" y="28"/>
                  </a:lnTo>
                  <a:lnTo>
                    <a:pt x="2931" y="22"/>
                  </a:lnTo>
                  <a:lnTo>
                    <a:pt x="2954" y="6"/>
                  </a:lnTo>
                  <a:lnTo>
                    <a:pt x="2951" y="0"/>
                  </a:lnTo>
                  <a:lnTo>
                    <a:pt x="2943" y="0"/>
                  </a:lnTo>
                  <a:lnTo>
                    <a:pt x="2954" y="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10">
              <a:extLst>
                <a:ext uri="{FF2B5EF4-FFF2-40B4-BE49-F238E27FC236}">
                  <a16:creationId xmlns="" xmlns:a16="http://schemas.microsoft.com/office/drawing/2014/main" id="{D99212D2-871E-4A3E-B46F-92B3B1A56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7" y="1932"/>
              <a:ext cx="4140" cy="3881"/>
            </a:xfrm>
            <a:custGeom>
              <a:avLst/>
              <a:gdLst>
                <a:gd name="T0" fmla="*/ 2279 w 4140"/>
                <a:gd name="T1" fmla="*/ 11 h 3881"/>
                <a:gd name="T2" fmla="*/ 2586 w 4140"/>
                <a:gd name="T3" fmla="*/ 61 h 3881"/>
                <a:gd name="T4" fmla="*/ 2872 w 4140"/>
                <a:gd name="T5" fmla="*/ 152 h 3881"/>
                <a:gd name="T6" fmla="*/ 3141 w 4140"/>
                <a:gd name="T7" fmla="*/ 282 h 3881"/>
                <a:gd name="T8" fmla="*/ 3384 w 4140"/>
                <a:gd name="T9" fmla="*/ 445 h 3881"/>
                <a:gd name="T10" fmla="*/ 3600 w 4140"/>
                <a:gd name="T11" fmla="*/ 636 h 3881"/>
                <a:gd name="T12" fmla="*/ 3787 w 4140"/>
                <a:gd name="T13" fmla="*/ 857 h 3881"/>
                <a:gd name="T14" fmla="*/ 3936 w 4140"/>
                <a:gd name="T15" fmla="*/ 1100 h 3881"/>
                <a:gd name="T16" fmla="*/ 4047 w 4140"/>
                <a:gd name="T17" fmla="*/ 1365 h 3881"/>
                <a:gd name="T18" fmla="*/ 4117 w 4140"/>
                <a:gd name="T19" fmla="*/ 1647 h 3881"/>
                <a:gd name="T20" fmla="*/ 4140 w 4140"/>
                <a:gd name="T21" fmla="*/ 1943 h 3881"/>
                <a:gd name="T22" fmla="*/ 4117 w 4140"/>
                <a:gd name="T23" fmla="*/ 2239 h 3881"/>
                <a:gd name="T24" fmla="*/ 4047 w 4140"/>
                <a:gd name="T25" fmla="*/ 2518 h 3881"/>
                <a:gd name="T26" fmla="*/ 3936 w 4140"/>
                <a:gd name="T27" fmla="*/ 2784 h 3881"/>
                <a:gd name="T28" fmla="*/ 3787 w 4140"/>
                <a:gd name="T29" fmla="*/ 3027 h 3881"/>
                <a:gd name="T30" fmla="*/ 3600 w 4140"/>
                <a:gd name="T31" fmla="*/ 3245 h 3881"/>
                <a:gd name="T32" fmla="*/ 3384 w 4140"/>
                <a:gd name="T33" fmla="*/ 3439 h 3881"/>
                <a:gd name="T34" fmla="*/ 3141 w 4140"/>
                <a:gd name="T35" fmla="*/ 3599 h 3881"/>
                <a:gd name="T36" fmla="*/ 2872 w 4140"/>
                <a:gd name="T37" fmla="*/ 3729 h 3881"/>
                <a:gd name="T38" fmla="*/ 2586 w 4140"/>
                <a:gd name="T39" fmla="*/ 3820 h 3881"/>
                <a:gd name="T40" fmla="*/ 2279 w 4140"/>
                <a:gd name="T41" fmla="*/ 3870 h 3881"/>
                <a:gd name="T42" fmla="*/ 1963 w 4140"/>
                <a:gd name="T43" fmla="*/ 3879 h 3881"/>
                <a:gd name="T44" fmla="*/ 1654 w 4140"/>
                <a:gd name="T45" fmla="*/ 3843 h 3881"/>
                <a:gd name="T46" fmla="*/ 1359 w 4140"/>
                <a:gd name="T47" fmla="*/ 3762 h 3881"/>
                <a:gd name="T48" fmla="*/ 1084 w 4140"/>
                <a:gd name="T49" fmla="*/ 3646 h 3881"/>
                <a:gd name="T50" fmla="*/ 833 w 4140"/>
                <a:gd name="T51" fmla="*/ 3497 h 3881"/>
                <a:gd name="T52" fmla="*/ 608 w 4140"/>
                <a:gd name="T53" fmla="*/ 3315 h 3881"/>
                <a:gd name="T54" fmla="*/ 412 w 4140"/>
                <a:gd name="T55" fmla="*/ 3102 h 3881"/>
                <a:gd name="T56" fmla="*/ 251 w 4140"/>
                <a:gd name="T57" fmla="*/ 2867 h 3881"/>
                <a:gd name="T58" fmla="*/ 125 w 4140"/>
                <a:gd name="T59" fmla="*/ 2610 h 3881"/>
                <a:gd name="T60" fmla="*/ 41 w 4140"/>
                <a:gd name="T61" fmla="*/ 2333 h 3881"/>
                <a:gd name="T62" fmla="*/ 3 w 4140"/>
                <a:gd name="T63" fmla="*/ 2043 h 3881"/>
                <a:gd name="T64" fmla="*/ 11 w 4140"/>
                <a:gd name="T65" fmla="*/ 1744 h 3881"/>
                <a:gd name="T66" fmla="*/ 64 w 4140"/>
                <a:gd name="T67" fmla="*/ 1457 h 3881"/>
                <a:gd name="T68" fmla="*/ 163 w 4140"/>
                <a:gd name="T69" fmla="*/ 1186 h 3881"/>
                <a:gd name="T70" fmla="*/ 301 w 4140"/>
                <a:gd name="T71" fmla="*/ 937 h 3881"/>
                <a:gd name="T72" fmla="*/ 473 w 4140"/>
                <a:gd name="T73" fmla="*/ 708 h 3881"/>
                <a:gd name="T74" fmla="*/ 678 w 4140"/>
                <a:gd name="T75" fmla="*/ 506 h 3881"/>
                <a:gd name="T76" fmla="*/ 914 w 4140"/>
                <a:gd name="T77" fmla="*/ 332 h 3881"/>
                <a:gd name="T78" fmla="*/ 1171 w 4140"/>
                <a:gd name="T79" fmla="*/ 191 h 3881"/>
                <a:gd name="T80" fmla="*/ 1455 w 4140"/>
                <a:gd name="T81" fmla="*/ 88 h 3881"/>
                <a:gd name="T82" fmla="*/ 1753 w 4140"/>
                <a:gd name="T83" fmla="*/ 22 h 3881"/>
                <a:gd name="T84" fmla="*/ 2069 w 4140"/>
                <a:gd name="T85" fmla="*/ 0 h 3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40" h="3881">
                  <a:moveTo>
                    <a:pt x="2069" y="0"/>
                  </a:moveTo>
                  <a:lnTo>
                    <a:pt x="2174" y="3"/>
                  </a:lnTo>
                  <a:lnTo>
                    <a:pt x="2279" y="11"/>
                  </a:lnTo>
                  <a:lnTo>
                    <a:pt x="2384" y="22"/>
                  </a:lnTo>
                  <a:lnTo>
                    <a:pt x="2484" y="38"/>
                  </a:lnTo>
                  <a:lnTo>
                    <a:pt x="2586" y="61"/>
                  </a:lnTo>
                  <a:lnTo>
                    <a:pt x="2682" y="88"/>
                  </a:lnTo>
                  <a:lnTo>
                    <a:pt x="2779" y="119"/>
                  </a:lnTo>
                  <a:lnTo>
                    <a:pt x="2872" y="152"/>
                  </a:lnTo>
                  <a:lnTo>
                    <a:pt x="2966" y="191"/>
                  </a:lnTo>
                  <a:lnTo>
                    <a:pt x="3053" y="235"/>
                  </a:lnTo>
                  <a:lnTo>
                    <a:pt x="3141" y="282"/>
                  </a:lnTo>
                  <a:lnTo>
                    <a:pt x="3226" y="332"/>
                  </a:lnTo>
                  <a:lnTo>
                    <a:pt x="3308" y="387"/>
                  </a:lnTo>
                  <a:lnTo>
                    <a:pt x="3384" y="445"/>
                  </a:lnTo>
                  <a:lnTo>
                    <a:pt x="3460" y="506"/>
                  </a:lnTo>
                  <a:lnTo>
                    <a:pt x="3533" y="569"/>
                  </a:lnTo>
                  <a:lnTo>
                    <a:pt x="3600" y="636"/>
                  </a:lnTo>
                  <a:lnTo>
                    <a:pt x="3667" y="708"/>
                  </a:lnTo>
                  <a:lnTo>
                    <a:pt x="3728" y="779"/>
                  </a:lnTo>
                  <a:lnTo>
                    <a:pt x="3787" y="857"/>
                  </a:lnTo>
                  <a:lnTo>
                    <a:pt x="3839" y="937"/>
                  </a:lnTo>
                  <a:lnTo>
                    <a:pt x="3889" y="1017"/>
                  </a:lnTo>
                  <a:lnTo>
                    <a:pt x="3936" y="1100"/>
                  </a:lnTo>
                  <a:lnTo>
                    <a:pt x="3977" y="1186"/>
                  </a:lnTo>
                  <a:lnTo>
                    <a:pt x="4015" y="1274"/>
                  </a:lnTo>
                  <a:lnTo>
                    <a:pt x="4047" y="1365"/>
                  </a:lnTo>
                  <a:lnTo>
                    <a:pt x="4076" y="1457"/>
                  </a:lnTo>
                  <a:lnTo>
                    <a:pt x="4099" y="1551"/>
                  </a:lnTo>
                  <a:lnTo>
                    <a:pt x="4117" y="1647"/>
                  </a:lnTo>
                  <a:lnTo>
                    <a:pt x="4129" y="1744"/>
                  </a:lnTo>
                  <a:lnTo>
                    <a:pt x="4137" y="1844"/>
                  </a:lnTo>
                  <a:lnTo>
                    <a:pt x="4140" y="1943"/>
                  </a:lnTo>
                  <a:lnTo>
                    <a:pt x="4137" y="2043"/>
                  </a:lnTo>
                  <a:lnTo>
                    <a:pt x="4129" y="2142"/>
                  </a:lnTo>
                  <a:lnTo>
                    <a:pt x="4117" y="2239"/>
                  </a:lnTo>
                  <a:lnTo>
                    <a:pt x="4099" y="2333"/>
                  </a:lnTo>
                  <a:lnTo>
                    <a:pt x="4076" y="2427"/>
                  </a:lnTo>
                  <a:lnTo>
                    <a:pt x="4047" y="2518"/>
                  </a:lnTo>
                  <a:lnTo>
                    <a:pt x="4015" y="2610"/>
                  </a:lnTo>
                  <a:lnTo>
                    <a:pt x="3977" y="2698"/>
                  </a:lnTo>
                  <a:lnTo>
                    <a:pt x="3936" y="2784"/>
                  </a:lnTo>
                  <a:lnTo>
                    <a:pt x="3889" y="2867"/>
                  </a:lnTo>
                  <a:lnTo>
                    <a:pt x="3839" y="2947"/>
                  </a:lnTo>
                  <a:lnTo>
                    <a:pt x="3787" y="3027"/>
                  </a:lnTo>
                  <a:lnTo>
                    <a:pt x="3728" y="3102"/>
                  </a:lnTo>
                  <a:lnTo>
                    <a:pt x="3667" y="3176"/>
                  </a:lnTo>
                  <a:lnTo>
                    <a:pt x="3600" y="3245"/>
                  </a:lnTo>
                  <a:lnTo>
                    <a:pt x="3533" y="3315"/>
                  </a:lnTo>
                  <a:lnTo>
                    <a:pt x="3460" y="3378"/>
                  </a:lnTo>
                  <a:lnTo>
                    <a:pt x="3384" y="3439"/>
                  </a:lnTo>
                  <a:lnTo>
                    <a:pt x="3308" y="3497"/>
                  </a:lnTo>
                  <a:lnTo>
                    <a:pt x="3226" y="3550"/>
                  </a:lnTo>
                  <a:lnTo>
                    <a:pt x="3141" y="3599"/>
                  </a:lnTo>
                  <a:lnTo>
                    <a:pt x="3053" y="3646"/>
                  </a:lnTo>
                  <a:lnTo>
                    <a:pt x="2966" y="3691"/>
                  </a:lnTo>
                  <a:lnTo>
                    <a:pt x="2872" y="3729"/>
                  </a:lnTo>
                  <a:lnTo>
                    <a:pt x="2779" y="3762"/>
                  </a:lnTo>
                  <a:lnTo>
                    <a:pt x="2682" y="3793"/>
                  </a:lnTo>
                  <a:lnTo>
                    <a:pt x="2586" y="3820"/>
                  </a:lnTo>
                  <a:lnTo>
                    <a:pt x="2484" y="3843"/>
                  </a:lnTo>
                  <a:lnTo>
                    <a:pt x="2384" y="3859"/>
                  </a:lnTo>
                  <a:lnTo>
                    <a:pt x="2279" y="3870"/>
                  </a:lnTo>
                  <a:lnTo>
                    <a:pt x="2174" y="3879"/>
                  </a:lnTo>
                  <a:lnTo>
                    <a:pt x="2069" y="3881"/>
                  </a:lnTo>
                  <a:lnTo>
                    <a:pt x="1963" y="3879"/>
                  </a:lnTo>
                  <a:lnTo>
                    <a:pt x="1858" y="3870"/>
                  </a:lnTo>
                  <a:lnTo>
                    <a:pt x="1753" y="3859"/>
                  </a:lnTo>
                  <a:lnTo>
                    <a:pt x="1654" y="3843"/>
                  </a:lnTo>
                  <a:lnTo>
                    <a:pt x="1551" y="3820"/>
                  </a:lnTo>
                  <a:lnTo>
                    <a:pt x="1455" y="3793"/>
                  </a:lnTo>
                  <a:lnTo>
                    <a:pt x="1359" y="3762"/>
                  </a:lnTo>
                  <a:lnTo>
                    <a:pt x="1265" y="3729"/>
                  </a:lnTo>
                  <a:lnTo>
                    <a:pt x="1171" y="3691"/>
                  </a:lnTo>
                  <a:lnTo>
                    <a:pt x="1084" y="3646"/>
                  </a:lnTo>
                  <a:lnTo>
                    <a:pt x="996" y="3599"/>
                  </a:lnTo>
                  <a:lnTo>
                    <a:pt x="914" y="3550"/>
                  </a:lnTo>
                  <a:lnTo>
                    <a:pt x="833" y="3497"/>
                  </a:lnTo>
                  <a:lnTo>
                    <a:pt x="754" y="3439"/>
                  </a:lnTo>
                  <a:lnTo>
                    <a:pt x="678" y="3378"/>
                  </a:lnTo>
                  <a:lnTo>
                    <a:pt x="608" y="3315"/>
                  </a:lnTo>
                  <a:lnTo>
                    <a:pt x="537" y="3245"/>
                  </a:lnTo>
                  <a:lnTo>
                    <a:pt x="473" y="3176"/>
                  </a:lnTo>
                  <a:lnTo>
                    <a:pt x="412" y="3102"/>
                  </a:lnTo>
                  <a:lnTo>
                    <a:pt x="353" y="3027"/>
                  </a:lnTo>
                  <a:lnTo>
                    <a:pt x="301" y="2947"/>
                  </a:lnTo>
                  <a:lnTo>
                    <a:pt x="251" y="2867"/>
                  </a:lnTo>
                  <a:lnTo>
                    <a:pt x="204" y="2784"/>
                  </a:lnTo>
                  <a:lnTo>
                    <a:pt x="163" y="2698"/>
                  </a:lnTo>
                  <a:lnTo>
                    <a:pt x="125" y="2610"/>
                  </a:lnTo>
                  <a:lnTo>
                    <a:pt x="93" y="2518"/>
                  </a:lnTo>
                  <a:lnTo>
                    <a:pt x="64" y="2427"/>
                  </a:lnTo>
                  <a:lnTo>
                    <a:pt x="41" y="2333"/>
                  </a:lnTo>
                  <a:lnTo>
                    <a:pt x="23" y="2239"/>
                  </a:lnTo>
                  <a:lnTo>
                    <a:pt x="11" y="2142"/>
                  </a:lnTo>
                  <a:lnTo>
                    <a:pt x="3" y="2043"/>
                  </a:lnTo>
                  <a:lnTo>
                    <a:pt x="0" y="1943"/>
                  </a:lnTo>
                  <a:lnTo>
                    <a:pt x="3" y="1844"/>
                  </a:lnTo>
                  <a:lnTo>
                    <a:pt x="11" y="1744"/>
                  </a:lnTo>
                  <a:lnTo>
                    <a:pt x="23" y="1647"/>
                  </a:lnTo>
                  <a:lnTo>
                    <a:pt x="41" y="1551"/>
                  </a:lnTo>
                  <a:lnTo>
                    <a:pt x="64" y="1457"/>
                  </a:lnTo>
                  <a:lnTo>
                    <a:pt x="93" y="1365"/>
                  </a:lnTo>
                  <a:lnTo>
                    <a:pt x="125" y="1274"/>
                  </a:lnTo>
                  <a:lnTo>
                    <a:pt x="163" y="1186"/>
                  </a:lnTo>
                  <a:lnTo>
                    <a:pt x="204" y="1100"/>
                  </a:lnTo>
                  <a:lnTo>
                    <a:pt x="251" y="1017"/>
                  </a:lnTo>
                  <a:lnTo>
                    <a:pt x="301" y="937"/>
                  </a:lnTo>
                  <a:lnTo>
                    <a:pt x="353" y="857"/>
                  </a:lnTo>
                  <a:lnTo>
                    <a:pt x="412" y="779"/>
                  </a:lnTo>
                  <a:lnTo>
                    <a:pt x="473" y="708"/>
                  </a:lnTo>
                  <a:lnTo>
                    <a:pt x="537" y="636"/>
                  </a:lnTo>
                  <a:lnTo>
                    <a:pt x="608" y="569"/>
                  </a:lnTo>
                  <a:lnTo>
                    <a:pt x="678" y="506"/>
                  </a:lnTo>
                  <a:lnTo>
                    <a:pt x="754" y="445"/>
                  </a:lnTo>
                  <a:lnTo>
                    <a:pt x="833" y="387"/>
                  </a:lnTo>
                  <a:lnTo>
                    <a:pt x="914" y="332"/>
                  </a:lnTo>
                  <a:lnTo>
                    <a:pt x="996" y="282"/>
                  </a:lnTo>
                  <a:lnTo>
                    <a:pt x="1084" y="235"/>
                  </a:lnTo>
                  <a:lnTo>
                    <a:pt x="1171" y="191"/>
                  </a:lnTo>
                  <a:lnTo>
                    <a:pt x="1265" y="152"/>
                  </a:lnTo>
                  <a:lnTo>
                    <a:pt x="1359" y="119"/>
                  </a:lnTo>
                  <a:lnTo>
                    <a:pt x="1455" y="88"/>
                  </a:lnTo>
                  <a:lnTo>
                    <a:pt x="1551" y="61"/>
                  </a:lnTo>
                  <a:lnTo>
                    <a:pt x="1654" y="38"/>
                  </a:lnTo>
                  <a:lnTo>
                    <a:pt x="1753" y="22"/>
                  </a:lnTo>
                  <a:lnTo>
                    <a:pt x="1858" y="11"/>
                  </a:lnTo>
                  <a:lnTo>
                    <a:pt x="1963" y="3"/>
                  </a:lnTo>
                  <a:lnTo>
                    <a:pt x="206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11">
              <a:extLst>
                <a:ext uri="{FF2B5EF4-FFF2-40B4-BE49-F238E27FC236}">
                  <a16:creationId xmlns="" xmlns:a16="http://schemas.microsoft.com/office/drawing/2014/main" id="{1AC3A887-E99D-4DE5-959F-2BB8704CD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9" y="1918"/>
              <a:ext cx="2086" cy="1957"/>
            </a:xfrm>
            <a:custGeom>
              <a:avLst/>
              <a:gdLst>
                <a:gd name="T0" fmla="*/ 2086 w 2086"/>
                <a:gd name="T1" fmla="*/ 1957 h 1957"/>
                <a:gd name="T2" fmla="*/ 2074 w 2086"/>
                <a:gd name="T3" fmla="*/ 1758 h 1957"/>
                <a:gd name="T4" fmla="*/ 2045 w 2086"/>
                <a:gd name="T5" fmla="*/ 1562 h 1957"/>
                <a:gd name="T6" fmla="*/ 1992 w 2086"/>
                <a:gd name="T7" fmla="*/ 1374 h 1957"/>
                <a:gd name="T8" fmla="*/ 1922 w 2086"/>
                <a:gd name="T9" fmla="*/ 1194 h 1957"/>
                <a:gd name="T10" fmla="*/ 1832 w 2086"/>
                <a:gd name="T11" fmla="*/ 1026 h 1957"/>
                <a:gd name="T12" fmla="*/ 1729 w 2086"/>
                <a:gd name="T13" fmla="*/ 862 h 1957"/>
                <a:gd name="T14" fmla="*/ 1610 w 2086"/>
                <a:gd name="T15" fmla="*/ 713 h 1957"/>
                <a:gd name="T16" fmla="*/ 1472 w 2086"/>
                <a:gd name="T17" fmla="*/ 572 h 1957"/>
                <a:gd name="T18" fmla="*/ 1323 w 2086"/>
                <a:gd name="T19" fmla="*/ 448 h 1957"/>
                <a:gd name="T20" fmla="*/ 1166 w 2086"/>
                <a:gd name="T21" fmla="*/ 334 h 1957"/>
                <a:gd name="T22" fmla="*/ 990 w 2086"/>
                <a:gd name="T23" fmla="*/ 238 h 1957"/>
                <a:gd name="T24" fmla="*/ 809 w 2086"/>
                <a:gd name="T25" fmla="*/ 152 h 1957"/>
                <a:gd name="T26" fmla="*/ 619 w 2086"/>
                <a:gd name="T27" fmla="*/ 88 h 1957"/>
                <a:gd name="T28" fmla="*/ 417 w 2086"/>
                <a:gd name="T29" fmla="*/ 39 h 1957"/>
                <a:gd name="T30" fmla="*/ 210 w 2086"/>
                <a:gd name="T31" fmla="*/ 11 h 1957"/>
                <a:gd name="T32" fmla="*/ 0 w 2086"/>
                <a:gd name="T33" fmla="*/ 0 h 1957"/>
                <a:gd name="T34" fmla="*/ 105 w 2086"/>
                <a:gd name="T35" fmla="*/ 30 h 1957"/>
                <a:gd name="T36" fmla="*/ 312 w 2086"/>
                <a:gd name="T37" fmla="*/ 50 h 1957"/>
                <a:gd name="T38" fmla="*/ 514 w 2086"/>
                <a:gd name="T39" fmla="*/ 88 h 1957"/>
                <a:gd name="T40" fmla="*/ 704 w 2086"/>
                <a:gd name="T41" fmla="*/ 146 h 1957"/>
                <a:gd name="T42" fmla="*/ 891 w 2086"/>
                <a:gd name="T43" fmla="*/ 216 h 1957"/>
                <a:gd name="T44" fmla="*/ 1063 w 2086"/>
                <a:gd name="T45" fmla="*/ 307 h 1957"/>
                <a:gd name="T46" fmla="*/ 1230 w 2086"/>
                <a:gd name="T47" fmla="*/ 412 h 1957"/>
                <a:gd name="T48" fmla="*/ 1382 w 2086"/>
                <a:gd name="T49" fmla="*/ 531 h 1957"/>
                <a:gd name="T50" fmla="*/ 1519 w 2086"/>
                <a:gd name="T51" fmla="*/ 658 h 1957"/>
                <a:gd name="T52" fmla="*/ 1648 w 2086"/>
                <a:gd name="T53" fmla="*/ 802 h 1957"/>
                <a:gd name="T54" fmla="*/ 1759 w 2086"/>
                <a:gd name="T55" fmla="*/ 959 h 1957"/>
                <a:gd name="T56" fmla="*/ 1855 w 2086"/>
                <a:gd name="T57" fmla="*/ 1120 h 1957"/>
                <a:gd name="T58" fmla="*/ 1931 w 2086"/>
                <a:gd name="T59" fmla="*/ 1294 h 1957"/>
                <a:gd name="T60" fmla="*/ 1992 w 2086"/>
                <a:gd name="T61" fmla="*/ 1473 h 1957"/>
                <a:gd name="T62" fmla="*/ 2033 w 2086"/>
                <a:gd name="T63" fmla="*/ 1664 h 1957"/>
                <a:gd name="T64" fmla="*/ 2054 w 2086"/>
                <a:gd name="T65" fmla="*/ 1858 h 1957"/>
                <a:gd name="T66" fmla="*/ 2057 w 2086"/>
                <a:gd name="T67" fmla="*/ 1957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86" h="1957">
                  <a:moveTo>
                    <a:pt x="2086" y="1957"/>
                  </a:moveTo>
                  <a:lnTo>
                    <a:pt x="2086" y="1957"/>
                  </a:lnTo>
                  <a:lnTo>
                    <a:pt x="2083" y="1858"/>
                  </a:lnTo>
                  <a:lnTo>
                    <a:pt x="2074" y="1758"/>
                  </a:lnTo>
                  <a:lnTo>
                    <a:pt x="2063" y="1659"/>
                  </a:lnTo>
                  <a:lnTo>
                    <a:pt x="2045" y="1562"/>
                  </a:lnTo>
                  <a:lnTo>
                    <a:pt x="2022" y="1468"/>
                  </a:lnTo>
                  <a:lnTo>
                    <a:pt x="1992" y="1374"/>
                  </a:lnTo>
                  <a:lnTo>
                    <a:pt x="1960" y="1283"/>
                  </a:lnTo>
                  <a:lnTo>
                    <a:pt x="1922" y="1194"/>
                  </a:lnTo>
                  <a:lnTo>
                    <a:pt x="1878" y="1109"/>
                  </a:lnTo>
                  <a:lnTo>
                    <a:pt x="1832" y="1026"/>
                  </a:lnTo>
                  <a:lnTo>
                    <a:pt x="1782" y="943"/>
                  </a:lnTo>
                  <a:lnTo>
                    <a:pt x="1729" y="862"/>
                  </a:lnTo>
                  <a:lnTo>
                    <a:pt x="1671" y="785"/>
                  </a:lnTo>
                  <a:lnTo>
                    <a:pt x="1610" y="713"/>
                  </a:lnTo>
                  <a:lnTo>
                    <a:pt x="1542" y="641"/>
                  </a:lnTo>
                  <a:lnTo>
                    <a:pt x="1472" y="572"/>
                  </a:lnTo>
                  <a:lnTo>
                    <a:pt x="1399" y="509"/>
                  </a:lnTo>
                  <a:lnTo>
                    <a:pt x="1323" y="448"/>
                  </a:lnTo>
                  <a:lnTo>
                    <a:pt x="1247" y="390"/>
                  </a:lnTo>
                  <a:lnTo>
                    <a:pt x="1166" y="334"/>
                  </a:lnTo>
                  <a:lnTo>
                    <a:pt x="1081" y="285"/>
                  </a:lnTo>
                  <a:lnTo>
                    <a:pt x="990" y="238"/>
                  </a:lnTo>
                  <a:lnTo>
                    <a:pt x="903" y="193"/>
                  </a:lnTo>
                  <a:lnTo>
                    <a:pt x="809" y="152"/>
                  </a:lnTo>
                  <a:lnTo>
                    <a:pt x="715" y="119"/>
                  </a:lnTo>
                  <a:lnTo>
                    <a:pt x="619" y="88"/>
                  </a:lnTo>
                  <a:lnTo>
                    <a:pt x="520" y="61"/>
                  </a:lnTo>
                  <a:lnTo>
                    <a:pt x="417" y="39"/>
                  </a:lnTo>
                  <a:lnTo>
                    <a:pt x="318" y="22"/>
                  </a:lnTo>
                  <a:lnTo>
                    <a:pt x="210" y="11"/>
                  </a:lnTo>
                  <a:lnTo>
                    <a:pt x="105" y="3"/>
                  </a:lnTo>
                  <a:lnTo>
                    <a:pt x="0" y="0"/>
                  </a:lnTo>
                  <a:lnTo>
                    <a:pt x="0" y="28"/>
                  </a:lnTo>
                  <a:lnTo>
                    <a:pt x="105" y="30"/>
                  </a:lnTo>
                  <a:lnTo>
                    <a:pt x="210" y="39"/>
                  </a:lnTo>
                  <a:lnTo>
                    <a:pt x="312" y="50"/>
                  </a:lnTo>
                  <a:lnTo>
                    <a:pt x="412" y="66"/>
                  </a:lnTo>
                  <a:lnTo>
                    <a:pt x="514" y="88"/>
                  </a:lnTo>
                  <a:lnTo>
                    <a:pt x="607" y="116"/>
                  </a:lnTo>
                  <a:lnTo>
                    <a:pt x="704" y="146"/>
                  </a:lnTo>
                  <a:lnTo>
                    <a:pt x="797" y="180"/>
                  </a:lnTo>
                  <a:lnTo>
                    <a:pt x="891" y="216"/>
                  </a:lnTo>
                  <a:lnTo>
                    <a:pt x="978" y="260"/>
                  </a:lnTo>
                  <a:lnTo>
                    <a:pt x="1063" y="307"/>
                  </a:lnTo>
                  <a:lnTo>
                    <a:pt x="1148" y="357"/>
                  </a:lnTo>
                  <a:lnTo>
                    <a:pt x="1230" y="412"/>
                  </a:lnTo>
                  <a:lnTo>
                    <a:pt x="1306" y="470"/>
                  </a:lnTo>
                  <a:lnTo>
                    <a:pt x="1382" y="531"/>
                  </a:lnTo>
                  <a:lnTo>
                    <a:pt x="1455" y="594"/>
                  </a:lnTo>
                  <a:lnTo>
                    <a:pt x="1519" y="658"/>
                  </a:lnTo>
                  <a:lnTo>
                    <a:pt x="1586" y="730"/>
                  </a:lnTo>
                  <a:lnTo>
                    <a:pt x="1648" y="802"/>
                  </a:lnTo>
                  <a:lnTo>
                    <a:pt x="1706" y="879"/>
                  </a:lnTo>
                  <a:lnTo>
                    <a:pt x="1759" y="959"/>
                  </a:lnTo>
                  <a:lnTo>
                    <a:pt x="1808" y="1037"/>
                  </a:lnTo>
                  <a:lnTo>
                    <a:pt x="1855" y="1120"/>
                  </a:lnTo>
                  <a:lnTo>
                    <a:pt x="1893" y="1205"/>
                  </a:lnTo>
                  <a:lnTo>
                    <a:pt x="1931" y="1294"/>
                  </a:lnTo>
                  <a:lnTo>
                    <a:pt x="1963" y="1385"/>
                  </a:lnTo>
                  <a:lnTo>
                    <a:pt x="1992" y="1473"/>
                  </a:lnTo>
                  <a:lnTo>
                    <a:pt x="2016" y="1567"/>
                  </a:lnTo>
                  <a:lnTo>
                    <a:pt x="2033" y="1664"/>
                  </a:lnTo>
                  <a:lnTo>
                    <a:pt x="2045" y="1758"/>
                  </a:lnTo>
                  <a:lnTo>
                    <a:pt x="2054" y="1858"/>
                  </a:lnTo>
                  <a:lnTo>
                    <a:pt x="2057" y="1957"/>
                  </a:lnTo>
                  <a:lnTo>
                    <a:pt x="2057" y="1957"/>
                  </a:lnTo>
                  <a:lnTo>
                    <a:pt x="2086" y="1957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12">
              <a:extLst>
                <a:ext uri="{FF2B5EF4-FFF2-40B4-BE49-F238E27FC236}">
                  <a16:creationId xmlns="" xmlns:a16="http://schemas.microsoft.com/office/drawing/2014/main" id="{C52B3C7F-CF58-43AA-AD2F-F0B9B4054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9" y="3875"/>
              <a:ext cx="2086" cy="1952"/>
            </a:xfrm>
            <a:custGeom>
              <a:avLst/>
              <a:gdLst>
                <a:gd name="T0" fmla="*/ 0 w 2086"/>
                <a:gd name="T1" fmla="*/ 1952 h 1952"/>
                <a:gd name="T2" fmla="*/ 210 w 2086"/>
                <a:gd name="T3" fmla="*/ 1941 h 1952"/>
                <a:gd name="T4" fmla="*/ 417 w 2086"/>
                <a:gd name="T5" fmla="*/ 1913 h 1952"/>
                <a:gd name="T6" fmla="*/ 619 w 2086"/>
                <a:gd name="T7" fmla="*/ 1864 h 1952"/>
                <a:gd name="T8" fmla="*/ 809 w 2086"/>
                <a:gd name="T9" fmla="*/ 1800 h 1952"/>
                <a:gd name="T10" fmla="*/ 990 w 2086"/>
                <a:gd name="T11" fmla="*/ 1714 h 1952"/>
                <a:gd name="T12" fmla="*/ 1166 w 2086"/>
                <a:gd name="T13" fmla="*/ 1618 h 1952"/>
                <a:gd name="T14" fmla="*/ 1323 w 2086"/>
                <a:gd name="T15" fmla="*/ 1507 h 1952"/>
                <a:gd name="T16" fmla="*/ 1475 w 2086"/>
                <a:gd name="T17" fmla="*/ 1383 h 1952"/>
                <a:gd name="T18" fmla="*/ 1610 w 2086"/>
                <a:gd name="T19" fmla="*/ 1242 h 1952"/>
                <a:gd name="T20" fmla="*/ 1729 w 2086"/>
                <a:gd name="T21" fmla="*/ 1092 h 1952"/>
                <a:gd name="T22" fmla="*/ 1832 w 2086"/>
                <a:gd name="T23" fmla="*/ 929 h 1952"/>
                <a:gd name="T24" fmla="*/ 1922 w 2086"/>
                <a:gd name="T25" fmla="*/ 761 h 1952"/>
                <a:gd name="T26" fmla="*/ 1992 w 2086"/>
                <a:gd name="T27" fmla="*/ 581 h 1952"/>
                <a:gd name="T28" fmla="*/ 2045 w 2086"/>
                <a:gd name="T29" fmla="*/ 393 h 1952"/>
                <a:gd name="T30" fmla="*/ 2074 w 2086"/>
                <a:gd name="T31" fmla="*/ 199 h 1952"/>
                <a:gd name="T32" fmla="*/ 2086 w 2086"/>
                <a:gd name="T33" fmla="*/ 0 h 1952"/>
                <a:gd name="T34" fmla="*/ 2054 w 2086"/>
                <a:gd name="T35" fmla="*/ 100 h 1952"/>
                <a:gd name="T36" fmla="*/ 2033 w 2086"/>
                <a:gd name="T37" fmla="*/ 293 h 1952"/>
                <a:gd name="T38" fmla="*/ 1992 w 2086"/>
                <a:gd name="T39" fmla="*/ 481 h 1952"/>
                <a:gd name="T40" fmla="*/ 1931 w 2086"/>
                <a:gd name="T41" fmla="*/ 661 h 1952"/>
                <a:gd name="T42" fmla="*/ 1855 w 2086"/>
                <a:gd name="T43" fmla="*/ 835 h 1952"/>
                <a:gd name="T44" fmla="*/ 1759 w 2086"/>
                <a:gd name="T45" fmla="*/ 996 h 1952"/>
                <a:gd name="T46" fmla="*/ 1648 w 2086"/>
                <a:gd name="T47" fmla="*/ 1150 h 1952"/>
                <a:gd name="T48" fmla="*/ 1519 w 2086"/>
                <a:gd name="T49" fmla="*/ 1294 h 1952"/>
                <a:gd name="T50" fmla="*/ 1382 w 2086"/>
                <a:gd name="T51" fmla="*/ 1424 h 1952"/>
                <a:gd name="T52" fmla="*/ 1230 w 2086"/>
                <a:gd name="T53" fmla="*/ 1543 h 1952"/>
                <a:gd name="T54" fmla="*/ 1063 w 2086"/>
                <a:gd name="T55" fmla="*/ 1645 h 1952"/>
                <a:gd name="T56" fmla="*/ 891 w 2086"/>
                <a:gd name="T57" fmla="*/ 1736 h 1952"/>
                <a:gd name="T58" fmla="*/ 704 w 2086"/>
                <a:gd name="T59" fmla="*/ 1806 h 1952"/>
                <a:gd name="T60" fmla="*/ 514 w 2086"/>
                <a:gd name="T61" fmla="*/ 1864 h 1952"/>
                <a:gd name="T62" fmla="*/ 312 w 2086"/>
                <a:gd name="T63" fmla="*/ 1902 h 1952"/>
                <a:gd name="T64" fmla="*/ 105 w 2086"/>
                <a:gd name="T65" fmla="*/ 1922 h 1952"/>
                <a:gd name="T66" fmla="*/ 0 w 2086"/>
                <a:gd name="T67" fmla="*/ 1924 h 1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86" h="1952">
                  <a:moveTo>
                    <a:pt x="0" y="1952"/>
                  </a:moveTo>
                  <a:lnTo>
                    <a:pt x="0" y="1952"/>
                  </a:lnTo>
                  <a:lnTo>
                    <a:pt x="105" y="1949"/>
                  </a:lnTo>
                  <a:lnTo>
                    <a:pt x="210" y="1941"/>
                  </a:lnTo>
                  <a:lnTo>
                    <a:pt x="318" y="1930"/>
                  </a:lnTo>
                  <a:lnTo>
                    <a:pt x="417" y="1913"/>
                  </a:lnTo>
                  <a:lnTo>
                    <a:pt x="520" y="1891"/>
                  </a:lnTo>
                  <a:lnTo>
                    <a:pt x="619" y="1864"/>
                  </a:lnTo>
                  <a:lnTo>
                    <a:pt x="715" y="1833"/>
                  </a:lnTo>
                  <a:lnTo>
                    <a:pt x="809" y="1800"/>
                  </a:lnTo>
                  <a:lnTo>
                    <a:pt x="903" y="1759"/>
                  </a:lnTo>
                  <a:lnTo>
                    <a:pt x="990" y="1714"/>
                  </a:lnTo>
                  <a:lnTo>
                    <a:pt x="1081" y="1667"/>
                  </a:lnTo>
                  <a:lnTo>
                    <a:pt x="1166" y="1618"/>
                  </a:lnTo>
                  <a:lnTo>
                    <a:pt x="1247" y="1565"/>
                  </a:lnTo>
                  <a:lnTo>
                    <a:pt x="1323" y="1507"/>
                  </a:lnTo>
                  <a:lnTo>
                    <a:pt x="1399" y="1446"/>
                  </a:lnTo>
                  <a:lnTo>
                    <a:pt x="1475" y="1383"/>
                  </a:lnTo>
                  <a:lnTo>
                    <a:pt x="1542" y="1311"/>
                  </a:lnTo>
                  <a:lnTo>
                    <a:pt x="1610" y="1242"/>
                  </a:lnTo>
                  <a:lnTo>
                    <a:pt x="1671" y="1167"/>
                  </a:lnTo>
                  <a:lnTo>
                    <a:pt x="1729" y="1092"/>
                  </a:lnTo>
                  <a:lnTo>
                    <a:pt x="1782" y="1012"/>
                  </a:lnTo>
                  <a:lnTo>
                    <a:pt x="1832" y="929"/>
                  </a:lnTo>
                  <a:lnTo>
                    <a:pt x="1878" y="846"/>
                  </a:lnTo>
                  <a:lnTo>
                    <a:pt x="1922" y="761"/>
                  </a:lnTo>
                  <a:lnTo>
                    <a:pt x="1960" y="672"/>
                  </a:lnTo>
                  <a:lnTo>
                    <a:pt x="1992" y="581"/>
                  </a:lnTo>
                  <a:lnTo>
                    <a:pt x="2022" y="487"/>
                  </a:lnTo>
                  <a:lnTo>
                    <a:pt x="2045" y="393"/>
                  </a:lnTo>
                  <a:lnTo>
                    <a:pt x="2063" y="299"/>
                  </a:lnTo>
                  <a:lnTo>
                    <a:pt x="2074" y="199"/>
                  </a:lnTo>
                  <a:lnTo>
                    <a:pt x="2083" y="100"/>
                  </a:lnTo>
                  <a:lnTo>
                    <a:pt x="2086" y="0"/>
                  </a:lnTo>
                  <a:lnTo>
                    <a:pt x="2057" y="0"/>
                  </a:lnTo>
                  <a:lnTo>
                    <a:pt x="2054" y="100"/>
                  </a:lnTo>
                  <a:lnTo>
                    <a:pt x="2045" y="199"/>
                  </a:lnTo>
                  <a:lnTo>
                    <a:pt x="2033" y="293"/>
                  </a:lnTo>
                  <a:lnTo>
                    <a:pt x="2016" y="387"/>
                  </a:lnTo>
                  <a:lnTo>
                    <a:pt x="1992" y="481"/>
                  </a:lnTo>
                  <a:lnTo>
                    <a:pt x="1963" y="570"/>
                  </a:lnTo>
                  <a:lnTo>
                    <a:pt x="1931" y="661"/>
                  </a:lnTo>
                  <a:lnTo>
                    <a:pt x="1893" y="750"/>
                  </a:lnTo>
                  <a:lnTo>
                    <a:pt x="1855" y="835"/>
                  </a:lnTo>
                  <a:lnTo>
                    <a:pt x="1808" y="918"/>
                  </a:lnTo>
                  <a:lnTo>
                    <a:pt x="1759" y="996"/>
                  </a:lnTo>
                  <a:lnTo>
                    <a:pt x="1706" y="1076"/>
                  </a:lnTo>
                  <a:lnTo>
                    <a:pt x="1648" y="1150"/>
                  </a:lnTo>
                  <a:lnTo>
                    <a:pt x="1586" y="1225"/>
                  </a:lnTo>
                  <a:lnTo>
                    <a:pt x="1519" y="1294"/>
                  </a:lnTo>
                  <a:lnTo>
                    <a:pt x="1452" y="1360"/>
                  </a:lnTo>
                  <a:lnTo>
                    <a:pt x="1382" y="1424"/>
                  </a:lnTo>
                  <a:lnTo>
                    <a:pt x="1306" y="1485"/>
                  </a:lnTo>
                  <a:lnTo>
                    <a:pt x="1230" y="1543"/>
                  </a:lnTo>
                  <a:lnTo>
                    <a:pt x="1148" y="1595"/>
                  </a:lnTo>
                  <a:lnTo>
                    <a:pt x="1063" y="1645"/>
                  </a:lnTo>
                  <a:lnTo>
                    <a:pt x="978" y="1692"/>
                  </a:lnTo>
                  <a:lnTo>
                    <a:pt x="891" y="1736"/>
                  </a:lnTo>
                  <a:lnTo>
                    <a:pt x="797" y="1772"/>
                  </a:lnTo>
                  <a:lnTo>
                    <a:pt x="704" y="1806"/>
                  </a:lnTo>
                  <a:lnTo>
                    <a:pt x="607" y="1836"/>
                  </a:lnTo>
                  <a:lnTo>
                    <a:pt x="514" y="1864"/>
                  </a:lnTo>
                  <a:lnTo>
                    <a:pt x="412" y="1886"/>
                  </a:lnTo>
                  <a:lnTo>
                    <a:pt x="312" y="1902"/>
                  </a:lnTo>
                  <a:lnTo>
                    <a:pt x="210" y="1913"/>
                  </a:lnTo>
                  <a:lnTo>
                    <a:pt x="105" y="1922"/>
                  </a:lnTo>
                  <a:lnTo>
                    <a:pt x="0" y="1924"/>
                  </a:lnTo>
                  <a:lnTo>
                    <a:pt x="0" y="1924"/>
                  </a:lnTo>
                  <a:lnTo>
                    <a:pt x="0" y="195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13">
              <a:extLst>
                <a:ext uri="{FF2B5EF4-FFF2-40B4-BE49-F238E27FC236}">
                  <a16:creationId xmlns="" xmlns:a16="http://schemas.microsoft.com/office/drawing/2014/main" id="{CB1918B2-0883-4CC0-8C1D-B6AA76BD9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3875"/>
              <a:ext cx="2084" cy="1952"/>
            </a:xfrm>
            <a:custGeom>
              <a:avLst/>
              <a:gdLst>
                <a:gd name="T0" fmla="*/ 0 w 2084"/>
                <a:gd name="T1" fmla="*/ 0 h 1952"/>
                <a:gd name="T2" fmla="*/ 12 w 2084"/>
                <a:gd name="T3" fmla="*/ 199 h 1952"/>
                <a:gd name="T4" fmla="*/ 41 w 2084"/>
                <a:gd name="T5" fmla="*/ 393 h 1952"/>
                <a:gd name="T6" fmla="*/ 94 w 2084"/>
                <a:gd name="T7" fmla="*/ 581 h 1952"/>
                <a:gd name="T8" fmla="*/ 164 w 2084"/>
                <a:gd name="T9" fmla="*/ 761 h 1952"/>
                <a:gd name="T10" fmla="*/ 254 w 2084"/>
                <a:gd name="T11" fmla="*/ 929 h 1952"/>
                <a:gd name="T12" fmla="*/ 357 w 2084"/>
                <a:gd name="T13" fmla="*/ 1092 h 1952"/>
                <a:gd name="T14" fmla="*/ 476 w 2084"/>
                <a:gd name="T15" fmla="*/ 1242 h 1952"/>
                <a:gd name="T16" fmla="*/ 611 w 2084"/>
                <a:gd name="T17" fmla="*/ 1383 h 1952"/>
                <a:gd name="T18" fmla="*/ 760 w 2084"/>
                <a:gd name="T19" fmla="*/ 1507 h 1952"/>
                <a:gd name="T20" fmla="*/ 921 w 2084"/>
                <a:gd name="T21" fmla="*/ 1618 h 1952"/>
                <a:gd name="T22" fmla="*/ 1093 w 2084"/>
                <a:gd name="T23" fmla="*/ 1714 h 1952"/>
                <a:gd name="T24" fmla="*/ 1274 w 2084"/>
                <a:gd name="T25" fmla="*/ 1800 h 1952"/>
                <a:gd name="T26" fmla="*/ 1464 w 2084"/>
                <a:gd name="T27" fmla="*/ 1864 h 1952"/>
                <a:gd name="T28" fmla="*/ 1666 w 2084"/>
                <a:gd name="T29" fmla="*/ 1913 h 1952"/>
                <a:gd name="T30" fmla="*/ 1873 w 2084"/>
                <a:gd name="T31" fmla="*/ 1941 h 1952"/>
                <a:gd name="T32" fmla="*/ 2084 w 2084"/>
                <a:gd name="T33" fmla="*/ 1952 h 1952"/>
                <a:gd name="T34" fmla="*/ 1978 w 2084"/>
                <a:gd name="T35" fmla="*/ 1922 h 1952"/>
                <a:gd name="T36" fmla="*/ 1771 w 2084"/>
                <a:gd name="T37" fmla="*/ 1902 h 1952"/>
                <a:gd name="T38" fmla="*/ 1569 w 2084"/>
                <a:gd name="T39" fmla="*/ 1864 h 1952"/>
                <a:gd name="T40" fmla="*/ 1379 w 2084"/>
                <a:gd name="T41" fmla="*/ 1806 h 1952"/>
                <a:gd name="T42" fmla="*/ 1192 w 2084"/>
                <a:gd name="T43" fmla="*/ 1736 h 1952"/>
                <a:gd name="T44" fmla="*/ 1020 w 2084"/>
                <a:gd name="T45" fmla="*/ 1645 h 1952"/>
                <a:gd name="T46" fmla="*/ 856 w 2084"/>
                <a:gd name="T47" fmla="*/ 1543 h 1952"/>
                <a:gd name="T48" fmla="*/ 701 w 2084"/>
                <a:gd name="T49" fmla="*/ 1424 h 1952"/>
                <a:gd name="T50" fmla="*/ 564 w 2084"/>
                <a:gd name="T51" fmla="*/ 1294 h 1952"/>
                <a:gd name="T52" fmla="*/ 438 w 2084"/>
                <a:gd name="T53" fmla="*/ 1150 h 1952"/>
                <a:gd name="T54" fmla="*/ 327 w 2084"/>
                <a:gd name="T55" fmla="*/ 996 h 1952"/>
                <a:gd name="T56" fmla="*/ 231 w 2084"/>
                <a:gd name="T57" fmla="*/ 835 h 1952"/>
                <a:gd name="T58" fmla="*/ 155 w 2084"/>
                <a:gd name="T59" fmla="*/ 661 h 1952"/>
                <a:gd name="T60" fmla="*/ 94 w 2084"/>
                <a:gd name="T61" fmla="*/ 481 h 1952"/>
                <a:gd name="T62" fmla="*/ 53 w 2084"/>
                <a:gd name="T63" fmla="*/ 293 h 1952"/>
                <a:gd name="T64" fmla="*/ 32 w 2084"/>
                <a:gd name="T65" fmla="*/ 100 h 1952"/>
                <a:gd name="T66" fmla="*/ 29 w 2084"/>
                <a:gd name="T67" fmla="*/ 0 h 1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84" h="1952">
                  <a:moveTo>
                    <a:pt x="0" y="0"/>
                  </a:moveTo>
                  <a:lnTo>
                    <a:pt x="0" y="0"/>
                  </a:lnTo>
                  <a:lnTo>
                    <a:pt x="3" y="100"/>
                  </a:lnTo>
                  <a:lnTo>
                    <a:pt x="12" y="199"/>
                  </a:lnTo>
                  <a:lnTo>
                    <a:pt x="24" y="299"/>
                  </a:lnTo>
                  <a:lnTo>
                    <a:pt x="41" y="393"/>
                  </a:lnTo>
                  <a:lnTo>
                    <a:pt x="64" y="487"/>
                  </a:lnTo>
                  <a:lnTo>
                    <a:pt x="94" y="581"/>
                  </a:lnTo>
                  <a:lnTo>
                    <a:pt x="126" y="672"/>
                  </a:lnTo>
                  <a:lnTo>
                    <a:pt x="164" y="761"/>
                  </a:lnTo>
                  <a:lnTo>
                    <a:pt x="208" y="846"/>
                  </a:lnTo>
                  <a:lnTo>
                    <a:pt x="254" y="929"/>
                  </a:lnTo>
                  <a:lnTo>
                    <a:pt x="304" y="1012"/>
                  </a:lnTo>
                  <a:lnTo>
                    <a:pt x="357" y="1092"/>
                  </a:lnTo>
                  <a:lnTo>
                    <a:pt x="415" y="1167"/>
                  </a:lnTo>
                  <a:lnTo>
                    <a:pt x="476" y="1242"/>
                  </a:lnTo>
                  <a:lnTo>
                    <a:pt x="541" y="1311"/>
                  </a:lnTo>
                  <a:lnTo>
                    <a:pt x="611" y="1383"/>
                  </a:lnTo>
                  <a:lnTo>
                    <a:pt x="684" y="1446"/>
                  </a:lnTo>
                  <a:lnTo>
                    <a:pt x="760" y="1507"/>
                  </a:lnTo>
                  <a:lnTo>
                    <a:pt x="839" y="1565"/>
                  </a:lnTo>
                  <a:lnTo>
                    <a:pt x="921" y="1618"/>
                  </a:lnTo>
                  <a:lnTo>
                    <a:pt x="1002" y="1667"/>
                  </a:lnTo>
                  <a:lnTo>
                    <a:pt x="1093" y="1714"/>
                  </a:lnTo>
                  <a:lnTo>
                    <a:pt x="1181" y="1759"/>
                  </a:lnTo>
                  <a:lnTo>
                    <a:pt x="1274" y="1800"/>
                  </a:lnTo>
                  <a:lnTo>
                    <a:pt x="1368" y="1833"/>
                  </a:lnTo>
                  <a:lnTo>
                    <a:pt x="1464" y="1864"/>
                  </a:lnTo>
                  <a:lnTo>
                    <a:pt x="1563" y="1891"/>
                  </a:lnTo>
                  <a:lnTo>
                    <a:pt x="1666" y="1913"/>
                  </a:lnTo>
                  <a:lnTo>
                    <a:pt x="1765" y="1930"/>
                  </a:lnTo>
                  <a:lnTo>
                    <a:pt x="1873" y="1941"/>
                  </a:lnTo>
                  <a:lnTo>
                    <a:pt x="1978" y="1949"/>
                  </a:lnTo>
                  <a:lnTo>
                    <a:pt x="2084" y="1952"/>
                  </a:lnTo>
                  <a:lnTo>
                    <a:pt x="2084" y="1924"/>
                  </a:lnTo>
                  <a:lnTo>
                    <a:pt x="1978" y="1922"/>
                  </a:lnTo>
                  <a:lnTo>
                    <a:pt x="1873" y="1913"/>
                  </a:lnTo>
                  <a:lnTo>
                    <a:pt x="1771" y="1902"/>
                  </a:lnTo>
                  <a:lnTo>
                    <a:pt x="1672" y="1886"/>
                  </a:lnTo>
                  <a:lnTo>
                    <a:pt x="1569" y="1864"/>
                  </a:lnTo>
                  <a:lnTo>
                    <a:pt x="1476" y="1836"/>
                  </a:lnTo>
                  <a:lnTo>
                    <a:pt x="1379" y="1806"/>
                  </a:lnTo>
                  <a:lnTo>
                    <a:pt x="1286" y="1772"/>
                  </a:lnTo>
                  <a:lnTo>
                    <a:pt x="1192" y="1736"/>
                  </a:lnTo>
                  <a:lnTo>
                    <a:pt x="1105" y="1692"/>
                  </a:lnTo>
                  <a:lnTo>
                    <a:pt x="1020" y="1645"/>
                  </a:lnTo>
                  <a:lnTo>
                    <a:pt x="938" y="1595"/>
                  </a:lnTo>
                  <a:lnTo>
                    <a:pt x="856" y="1543"/>
                  </a:lnTo>
                  <a:lnTo>
                    <a:pt x="777" y="1485"/>
                  </a:lnTo>
                  <a:lnTo>
                    <a:pt x="701" y="1424"/>
                  </a:lnTo>
                  <a:lnTo>
                    <a:pt x="634" y="1360"/>
                  </a:lnTo>
                  <a:lnTo>
                    <a:pt x="564" y="1294"/>
                  </a:lnTo>
                  <a:lnTo>
                    <a:pt x="500" y="1225"/>
                  </a:lnTo>
                  <a:lnTo>
                    <a:pt x="438" y="1150"/>
                  </a:lnTo>
                  <a:lnTo>
                    <a:pt x="380" y="1076"/>
                  </a:lnTo>
                  <a:lnTo>
                    <a:pt x="327" y="996"/>
                  </a:lnTo>
                  <a:lnTo>
                    <a:pt x="278" y="918"/>
                  </a:lnTo>
                  <a:lnTo>
                    <a:pt x="231" y="835"/>
                  </a:lnTo>
                  <a:lnTo>
                    <a:pt x="193" y="750"/>
                  </a:lnTo>
                  <a:lnTo>
                    <a:pt x="155" y="661"/>
                  </a:lnTo>
                  <a:lnTo>
                    <a:pt x="123" y="570"/>
                  </a:lnTo>
                  <a:lnTo>
                    <a:pt x="94" y="481"/>
                  </a:lnTo>
                  <a:lnTo>
                    <a:pt x="70" y="387"/>
                  </a:lnTo>
                  <a:lnTo>
                    <a:pt x="53" y="293"/>
                  </a:lnTo>
                  <a:lnTo>
                    <a:pt x="41" y="199"/>
                  </a:lnTo>
                  <a:lnTo>
                    <a:pt x="32" y="10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14">
              <a:extLst>
                <a:ext uri="{FF2B5EF4-FFF2-40B4-BE49-F238E27FC236}">
                  <a16:creationId xmlns="" xmlns:a16="http://schemas.microsoft.com/office/drawing/2014/main" id="{F254A536-031E-4237-A211-D208D0F63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1918"/>
              <a:ext cx="2084" cy="1957"/>
            </a:xfrm>
            <a:custGeom>
              <a:avLst/>
              <a:gdLst>
                <a:gd name="T0" fmla="*/ 2084 w 2084"/>
                <a:gd name="T1" fmla="*/ 0 h 1957"/>
                <a:gd name="T2" fmla="*/ 1873 w 2084"/>
                <a:gd name="T3" fmla="*/ 11 h 1957"/>
                <a:gd name="T4" fmla="*/ 1666 w 2084"/>
                <a:gd name="T5" fmla="*/ 39 h 1957"/>
                <a:gd name="T6" fmla="*/ 1464 w 2084"/>
                <a:gd name="T7" fmla="*/ 88 h 1957"/>
                <a:gd name="T8" fmla="*/ 1274 w 2084"/>
                <a:gd name="T9" fmla="*/ 152 h 1957"/>
                <a:gd name="T10" fmla="*/ 1093 w 2084"/>
                <a:gd name="T11" fmla="*/ 238 h 1957"/>
                <a:gd name="T12" fmla="*/ 921 w 2084"/>
                <a:gd name="T13" fmla="*/ 334 h 1957"/>
                <a:gd name="T14" fmla="*/ 760 w 2084"/>
                <a:gd name="T15" fmla="*/ 448 h 1957"/>
                <a:gd name="T16" fmla="*/ 614 w 2084"/>
                <a:gd name="T17" fmla="*/ 572 h 1957"/>
                <a:gd name="T18" fmla="*/ 476 w 2084"/>
                <a:gd name="T19" fmla="*/ 713 h 1957"/>
                <a:gd name="T20" fmla="*/ 357 w 2084"/>
                <a:gd name="T21" fmla="*/ 862 h 1957"/>
                <a:gd name="T22" fmla="*/ 254 w 2084"/>
                <a:gd name="T23" fmla="*/ 1026 h 1957"/>
                <a:gd name="T24" fmla="*/ 164 w 2084"/>
                <a:gd name="T25" fmla="*/ 1194 h 1957"/>
                <a:gd name="T26" fmla="*/ 94 w 2084"/>
                <a:gd name="T27" fmla="*/ 1374 h 1957"/>
                <a:gd name="T28" fmla="*/ 41 w 2084"/>
                <a:gd name="T29" fmla="*/ 1562 h 1957"/>
                <a:gd name="T30" fmla="*/ 12 w 2084"/>
                <a:gd name="T31" fmla="*/ 1758 h 1957"/>
                <a:gd name="T32" fmla="*/ 0 w 2084"/>
                <a:gd name="T33" fmla="*/ 1957 h 1957"/>
                <a:gd name="T34" fmla="*/ 32 w 2084"/>
                <a:gd name="T35" fmla="*/ 1858 h 1957"/>
                <a:gd name="T36" fmla="*/ 53 w 2084"/>
                <a:gd name="T37" fmla="*/ 1664 h 1957"/>
                <a:gd name="T38" fmla="*/ 94 w 2084"/>
                <a:gd name="T39" fmla="*/ 1473 h 1957"/>
                <a:gd name="T40" fmla="*/ 155 w 2084"/>
                <a:gd name="T41" fmla="*/ 1294 h 1957"/>
                <a:gd name="T42" fmla="*/ 231 w 2084"/>
                <a:gd name="T43" fmla="*/ 1120 h 1957"/>
                <a:gd name="T44" fmla="*/ 327 w 2084"/>
                <a:gd name="T45" fmla="*/ 959 h 1957"/>
                <a:gd name="T46" fmla="*/ 438 w 2084"/>
                <a:gd name="T47" fmla="*/ 802 h 1957"/>
                <a:gd name="T48" fmla="*/ 564 w 2084"/>
                <a:gd name="T49" fmla="*/ 658 h 1957"/>
                <a:gd name="T50" fmla="*/ 701 w 2084"/>
                <a:gd name="T51" fmla="*/ 531 h 1957"/>
                <a:gd name="T52" fmla="*/ 856 w 2084"/>
                <a:gd name="T53" fmla="*/ 412 h 1957"/>
                <a:gd name="T54" fmla="*/ 1020 w 2084"/>
                <a:gd name="T55" fmla="*/ 307 h 1957"/>
                <a:gd name="T56" fmla="*/ 1192 w 2084"/>
                <a:gd name="T57" fmla="*/ 216 h 1957"/>
                <a:gd name="T58" fmla="*/ 1379 w 2084"/>
                <a:gd name="T59" fmla="*/ 146 h 1957"/>
                <a:gd name="T60" fmla="*/ 1569 w 2084"/>
                <a:gd name="T61" fmla="*/ 88 h 1957"/>
                <a:gd name="T62" fmla="*/ 1771 w 2084"/>
                <a:gd name="T63" fmla="*/ 50 h 1957"/>
                <a:gd name="T64" fmla="*/ 1978 w 2084"/>
                <a:gd name="T65" fmla="*/ 30 h 1957"/>
                <a:gd name="T66" fmla="*/ 2084 w 2084"/>
                <a:gd name="T67" fmla="*/ 28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84" h="1957">
                  <a:moveTo>
                    <a:pt x="2084" y="0"/>
                  </a:moveTo>
                  <a:lnTo>
                    <a:pt x="2084" y="0"/>
                  </a:lnTo>
                  <a:lnTo>
                    <a:pt x="1978" y="3"/>
                  </a:lnTo>
                  <a:lnTo>
                    <a:pt x="1873" y="11"/>
                  </a:lnTo>
                  <a:lnTo>
                    <a:pt x="1765" y="22"/>
                  </a:lnTo>
                  <a:lnTo>
                    <a:pt x="1666" y="39"/>
                  </a:lnTo>
                  <a:lnTo>
                    <a:pt x="1563" y="61"/>
                  </a:lnTo>
                  <a:lnTo>
                    <a:pt x="1464" y="88"/>
                  </a:lnTo>
                  <a:lnTo>
                    <a:pt x="1368" y="119"/>
                  </a:lnTo>
                  <a:lnTo>
                    <a:pt x="1274" y="152"/>
                  </a:lnTo>
                  <a:lnTo>
                    <a:pt x="1181" y="193"/>
                  </a:lnTo>
                  <a:lnTo>
                    <a:pt x="1093" y="238"/>
                  </a:lnTo>
                  <a:lnTo>
                    <a:pt x="1002" y="285"/>
                  </a:lnTo>
                  <a:lnTo>
                    <a:pt x="921" y="334"/>
                  </a:lnTo>
                  <a:lnTo>
                    <a:pt x="839" y="390"/>
                  </a:lnTo>
                  <a:lnTo>
                    <a:pt x="760" y="448"/>
                  </a:lnTo>
                  <a:lnTo>
                    <a:pt x="684" y="509"/>
                  </a:lnTo>
                  <a:lnTo>
                    <a:pt x="614" y="572"/>
                  </a:lnTo>
                  <a:lnTo>
                    <a:pt x="541" y="641"/>
                  </a:lnTo>
                  <a:lnTo>
                    <a:pt x="476" y="713"/>
                  </a:lnTo>
                  <a:lnTo>
                    <a:pt x="415" y="785"/>
                  </a:lnTo>
                  <a:lnTo>
                    <a:pt x="357" y="862"/>
                  </a:lnTo>
                  <a:lnTo>
                    <a:pt x="304" y="943"/>
                  </a:lnTo>
                  <a:lnTo>
                    <a:pt x="254" y="1026"/>
                  </a:lnTo>
                  <a:lnTo>
                    <a:pt x="208" y="1109"/>
                  </a:lnTo>
                  <a:lnTo>
                    <a:pt x="164" y="1194"/>
                  </a:lnTo>
                  <a:lnTo>
                    <a:pt x="126" y="1283"/>
                  </a:lnTo>
                  <a:lnTo>
                    <a:pt x="94" y="1374"/>
                  </a:lnTo>
                  <a:lnTo>
                    <a:pt x="64" y="1468"/>
                  </a:lnTo>
                  <a:lnTo>
                    <a:pt x="41" y="1562"/>
                  </a:lnTo>
                  <a:lnTo>
                    <a:pt x="24" y="1659"/>
                  </a:lnTo>
                  <a:lnTo>
                    <a:pt x="12" y="1758"/>
                  </a:lnTo>
                  <a:lnTo>
                    <a:pt x="3" y="1858"/>
                  </a:lnTo>
                  <a:lnTo>
                    <a:pt x="0" y="1957"/>
                  </a:lnTo>
                  <a:lnTo>
                    <a:pt x="29" y="1957"/>
                  </a:lnTo>
                  <a:lnTo>
                    <a:pt x="32" y="1858"/>
                  </a:lnTo>
                  <a:lnTo>
                    <a:pt x="41" y="1758"/>
                  </a:lnTo>
                  <a:lnTo>
                    <a:pt x="53" y="1664"/>
                  </a:lnTo>
                  <a:lnTo>
                    <a:pt x="70" y="1567"/>
                  </a:lnTo>
                  <a:lnTo>
                    <a:pt x="94" y="1473"/>
                  </a:lnTo>
                  <a:lnTo>
                    <a:pt x="123" y="1385"/>
                  </a:lnTo>
                  <a:lnTo>
                    <a:pt x="155" y="1294"/>
                  </a:lnTo>
                  <a:lnTo>
                    <a:pt x="193" y="1205"/>
                  </a:lnTo>
                  <a:lnTo>
                    <a:pt x="231" y="1120"/>
                  </a:lnTo>
                  <a:lnTo>
                    <a:pt x="278" y="1037"/>
                  </a:lnTo>
                  <a:lnTo>
                    <a:pt x="327" y="959"/>
                  </a:lnTo>
                  <a:lnTo>
                    <a:pt x="380" y="879"/>
                  </a:lnTo>
                  <a:lnTo>
                    <a:pt x="438" y="802"/>
                  </a:lnTo>
                  <a:lnTo>
                    <a:pt x="500" y="730"/>
                  </a:lnTo>
                  <a:lnTo>
                    <a:pt x="564" y="658"/>
                  </a:lnTo>
                  <a:lnTo>
                    <a:pt x="631" y="594"/>
                  </a:lnTo>
                  <a:lnTo>
                    <a:pt x="701" y="531"/>
                  </a:lnTo>
                  <a:lnTo>
                    <a:pt x="777" y="470"/>
                  </a:lnTo>
                  <a:lnTo>
                    <a:pt x="856" y="412"/>
                  </a:lnTo>
                  <a:lnTo>
                    <a:pt x="938" y="357"/>
                  </a:lnTo>
                  <a:lnTo>
                    <a:pt x="1020" y="307"/>
                  </a:lnTo>
                  <a:lnTo>
                    <a:pt x="1105" y="260"/>
                  </a:lnTo>
                  <a:lnTo>
                    <a:pt x="1192" y="216"/>
                  </a:lnTo>
                  <a:lnTo>
                    <a:pt x="1286" y="180"/>
                  </a:lnTo>
                  <a:lnTo>
                    <a:pt x="1379" y="146"/>
                  </a:lnTo>
                  <a:lnTo>
                    <a:pt x="1476" y="116"/>
                  </a:lnTo>
                  <a:lnTo>
                    <a:pt x="1569" y="88"/>
                  </a:lnTo>
                  <a:lnTo>
                    <a:pt x="1672" y="66"/>
                  </a:lnTo>
                  <a:lnTo>
                    <a:pt x="1771" y="50"/>
                  </a:lnTo>
                  <a:lnTo>
                    <a:pt x="1873" y="39"/>
                  </a:lnTo>
                  <a:lnTo>
                    <a:pt x="1978" y="30"/>
                  </a:lnTo>
                  <a:lnTo>
                    <a:pt x="2084" y="28"/>
                  </a:lnTo>
                  <a:lnTo>
                    <a:pt x="2084" y="28"/>
                  </a:lnTo>
                  <a:lnTo>
                    <a:pt x="208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15">
              <a:extLst>
                <a:ext uri="{FF2B5EF4-FFF2-40B4-BE49-F238E27FC236}">
                  <a16:creationId xmlns="" xmlns:a16="http://schemas.microsoft.com/office/drawing/2014/main" id="{2A32593C-062C-4E01-9171-455C4F150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2" y="2026"/>
              <a:ext cx="3939" cy="3693"/>
            </a:xfrm>
            <a:custGeom>
              <a:avLst/>
              <a:gdLst>
                <a:gd name="T0" fmla="*/ 2168 w 3939"/>
                <a:gd name="T1" fmla="*/ 8 h 3693"/>
                <a:gd name="T2" fmla="*/ 2457 w 3939"/>
                <a:gd name="T3" fmla="*/ 58 h 3693"/>
                <a:gd name="T4" fmla="*/ 2732 w 3939"/>
                <a:gd name="T5" fmla="*/ 146 h 3693"/>
                <a:gd name="T6" fmla="*/ 2986 w 3939"/>
                <a:gd name="T7" fmla="*/ 268 h 3693"/>
                <a:gd name="T8" fmla="*/ 3220 w 3939"/>
                <a:gd name="T9" fmla="*/ 423 h 3693"/>
                <a:gd name="T10" fmla="*/ 3425 w 3939"/>
                <a:gd name="T11" fmla="*/ 605 h 3693"/>
                <a:gd name="T12" fmla="*/ 3600 w 3939"/>
                <a:gd name="T13" fmla="*/ 815 h 3693"/>
                <a:gd name="T14" fmla="*/ 3743 w 3939"/>
                <a:gd name="T15" fmla="*/ 1048 h 3693"/>
                <a:gd name="T16" fmla="*/ 3848 w 3939"/>
                <a:gd name="T17" fmla="*/ 1299 h 3693"/>
                <a:gd name="T18" fmla="*/ 3916 w 3939"/>
                <a:gd name="T19" fmla="*/ 1565 h 3693"/>
                <a:gd name="T20" fmla="*/ 3939 w 3939"/>
                <a:gd name="T21" fmla="*/ 1847 h 3693"/>
                <a:gd name="T22" fmla="*/ 3916 w 3939"/>
                <a:gd name="T23" fmla="*/ 2129 h 3693"/>
                <a:gd name="T24" fmla="*/ 3848 w 3939"/>
                <a:gd name="T25" fmla="*/ 2397 h 3693"/>
                <a:gd name="T26" fmla="*/ 3743 w 3939"/>
                <a:gd name="T27" fmla="*/ 2648 h 3693"/>
                <a:gd name="T28" fmla="*/ 3600 w 3939"/>
                <a:gd name="T29" fmla="*/ 2881 h 3693"/>
                <a:gd name="T30" fmla="*/ 3425 w 3939"/>
                <a:gd name="T31" fmla="*/ 3088 h 3693"/>
                <a:gd name="T32" fmla="*/ 3220 w 3939"/>
                <a:gd name="T33" fmla="*/ 3270 h 3693"/>
                <a:gd name="T34" fmla="*/ 2986 w 3939"/>
                <a:gd name="T35" fmla="*/ 3425 h 3693"/>
                <a:gd name="T36" fmla="*/ 2732 w 3939"/>
                <a:gd name="T37" fmla="*/ 3550 h 3693"/>
                <a:gd name="T38" fmla="*/ 2457 w 3939"/>
                <a:gd name="T39" fmla="*/ 3635 h 3693"/>
                <a:gd name="T40" fmla="*/ 2168 w 3939"/>
                <a:gd name="T41" fmla="*/ 3685 h 3693"/>
                <a:gd name="T42" fmla="*/ 1867 w 3939"/>
                <a:gd name="T43" fmla="*/ 3691 h 3693"/>
                <a:gd name="T44" fmla="*/ 1572 w 3939"/>
                <a:gd name="T45" fmla="*/ 3655 h 3693"/>
                <a:gd name="T46" fmla="*/ 1292 w 3939"/>
                <a:gd name="T47" fmla="*/ 3580 h 3693"/>
                <a:gd name="T48" fmla="*/ 1031 w 3939"/>
                <a:gd name="T49" fmla="*/ 3469 h 3693"/>
                <a:gd name="T50" fmla="*/ 792 w 3939"/>
                <a:gd name="T51" fmla="*/ 3326 h 3693"/>
                <a:gd name="T52" fmla="*/ 579 w 3939"/>
                <a:gd name="T53" fmla="*/ 3151 h 3693"/>
                <a:gd name="T54" fmla="*/ 391 w 3939"/>
                <a:gd name="T55" fmla="*/ 2952 h 3693"/>
                <a:gd name="T56" fmla="*/ 240 w 3939"/>
                <a:gd name="T57" fmla="*/ 2726 h 3693"/>
                <a:gd name="T58" fmla="*/ 120 w 3939"/>
                <a:gd name="T59" fmla="*/ 2482 h 3693"/>
                <a:gd name="T60" fmla="*/ 41 w 3939"/>
                <a:gd name="T61" fmla="*/ 2220 h 3693"/>
                <a:gd name="T62" fmla="*/ 3 w 3939"/>
                <a:gd name="T63" fmla="*/ 1941 h 3693"/>
                <a:gd name="T64" fmla="*/ 9 w 3939"/>
                <a:gd name="T65" fmla="*/ 1659 h 3693"/>
                <a:gd name="T66" fmla="*/ 61 w 3939"/>
                <a:gd name="T67" fmla="*/ 1385 h 3693"/>
                <a:gd name="T68" fmla="*/ 155 w 3939"/>
                <a:gd name="T69" fmla="*/ 1128 h 3693"/>
                <a:gd name="T70" fmla="*/ 286 w 3939"/>
                <a:gd name="T71" fmla="*/ 890 h 3693"/>
                <a:gd name="T72" fmla="*/ 450 w 3939"/>
                <a:gd name="T73" fmla="*/ 672 h 3693"/>
                <a:gd name="T74" fmla="*/ 646 w 3939"/>
                <a:gd name="T75" fmla="*/ 481 h 3693"/>
                <a:gd name="T76" fmla="*/ 868 w 3939"/>
                <a:gd name="T77" fmla="*/ 315 h 3693"/>
                <a:gd name="T78" fmla="*/ 1116 w 3939"/>
                <a:gd name="T79" fmla="*/ 182 h 3693"/>
                <a:gd name="T80" fmla="*/ 1382 w 3939"/>
                <a:gd name="T81" fmla="*/ 83 h 3693"/>
                <a:gd name="T82" fmla="*/ 1668 w 3939"/>
                <a:gd name="T83" fmla="*/ 22 h 3693"/>
                <a:gd name="T84" fmla="*/ 1967 w 3939"/>
                <a:gd name="T85" fmla="*/ 0 h 3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39" h="3693">
                  <a:moveTo>
                    <a:pt x="1967" y="0"/>
                  </a:moveTo>
                  <a:lnTo>
                    <a:pt x="2069" y="3"/>
                  </a:lnTo>
                  <a:lnTo>
                    <a:pt x="2168" y="8"/>
                  </a:lnTo>
                  <a:lnTo>
                    <a:pt x="2265" y="22"/>
                  </a:lnTo>
                  <a:lnTo>
                    <a:pt x="2364" y="38"/>
                  </a:lnTo>
                  <a:lnTo>
                    <a:pt x="2457" y="58"/>
                  </a:lnTo>
                  <a:lnTo>
                    <a:pt x="2551" y="83"/>
                  </a:lnTo>
                  <a:lnTo>
                    <a:pt x="2642" y="113"/>
                  </a:lnTo>
                  <a:lnTo>
                    <a:pt x="2732" y="146"/>
                  </a:lnTo>
                  <a:lnTo>
                    <a:pt x="2820" y="182"/>
                  </a:lnTo>
                  <a:lnTo>
                    <a:pt x="2905" y="224"/>
                  </a:lnTo>
                  <a:lnTo>
                    <a:pt x="2986" y="268"/>
                  </a:lnTo>
                  <a:lnTo>
                    <a:pt x="3068" y="315"/>
                  </a:lnTo>
                  <a:lnTo>
                    <a:pt x="3144" y="367"/>
                  </a:lnTo>
                  <a:lnTo>
                    <a:pt x="3220" y="423"/>
                  </a:lnTo>
                  <a:lnTo>
                    <a:pt x="3290" y="481"/>
                  </a:lnTo>
                  <a:lnTo>
                    <a:pt x="3360" y="542"/>
                  </a:lnTo>
                  <a:lnTo>
                    <a:pt x="3425" y="605"/>
                  </a:lnTo>
                  <a:lnTo>
                    <a:pt x="3486" y="672"/>
                  </a:lnTo>
                  <a:lnTo>
                    <a:pt x="3544" y="743"/>
                  </a:lnTo>
                  <a:lnTo>
                    <a:pt x="3600" y="815"/>
                  </a:lnTo>
                  <a:lnTo>
                    <a:pt x="3653" y="890"/>
                  </a:lnTo>
                  <a:lnTo>
                    <a:pt x="3699" y="967"/>
                  </a:lnTo>
                  <a:lnTo>
                    <a:pt x="3743" y="1048"/>
                  </a:lnTo>
                  <a:lnTo>
                    <a:pt x="3784" y="1128"/>
                  </a:lnTo>
                  <a:lnTo>
                    <a:pt x="3819" y="1213"/>
                  </a:lnTo>
                  <a:lnTo>
                    <a:pt x="3848" y="1299"/>
                  </a:lnTo>
                  <a:lnTo>
                    <a:pt x="3878" y="1385"/>
                  </a:lnTo>
                  <a:lnTo>
                    <a:pt x="3898" y="1476"/>
                  </a:lnTo>
                  <a:lnTo>
                    <a:pt x="3916" y="1565"/>
                  </a:lnTo>
                  <a:lnTo>
                    <a:pt x="3927" y="1659"/>
                  </a:lnTo>
                  <a:lnTo>
                    <a:pt x="3936" y="1753"/>
                  </a:lnTo>
                  <a:lnTo>
                    <a:pt x="3939" y="1847"/>
                  </a:lnTo>
                  <a:lnTo>
                    <a:pt x="3936" y="1941"/>
                  </a:lnTo>
                  <a:lnTo>
                    <a:pt x="3927" y="2035"/>
                  </a:lnTo>
                  <a:lnTo>
                    <a:pt x="3916" y="2129"/>
                  </a:lnTo>
                  <a:lnTo>
                    <a:pt x="3898" y="2220"/>
                  </a:lnTo>
                  <a:lnTo>
                    <a:pt x="3878" y="2308"/>
                  </a:lnTo>
                  <a:lnTo>
                    <a:pt x="3848" y="2397"/>
                  </a:lnTo>
                  <a:lnTo>
                    <a:pt x="3819" y="2482"/>
                  </a:lnTo>
                  <a:lnTo>
                    <a:pt x="3784" y="2565"/>
                  </a:lnTo>
                  <a:lnTo>
                    <a:pt x="3743" y="2648"/>
                  </a:lnTo>
                  <a:lnTo>
                    <a:pt x="3699" y="2726"/>
                  </a:lnTo>
                  <a:lnTo>
                    <a:pt x="3653" y="2803"/>
                  </a:lnTo>
                  <a:lnTo>
                    <a:pt x="3600" y="2881"/>
                  </a:lnTo>
                  <a:lnTo>
                    <a:pt x="3544" y="2952"/>
                  </a:lnTo>
                  <a:lnTo>
                    <a:pt x="3486" y="3021"/>
                  </a:lnTo>
                  <a:lnTo>
                    <a:pt x="3425" y="3088"/>
                  </a:lnTo>
                  <a:lnTo>
                    <a:pt x="3360" y="3151"/>
                  </a:lnTo>
                  <a:lnTo>
                    <a:pt x="3290" y="3212"/>
                  </a:lnTo>
                  <a:lnTo>
                    <a:pt x="3220" y="3270"/>
                  </a:lnTo>
                  <a:lnTo>
                    <a:pt x="3144" y="3326"/>
                  </a:lnTo>
                  <a:lnTo>
                    <a:pt x="3068" y="3378"/>
                  </a:lnTo>
                  <a:lnTo>
                    <a:pt x="2986" y="3425"/>
                  </a:lnTo>
                  <a:lnTo>
                    <a:pt x="2905" y="3469"/>
                  </a:lnTo>
                  <a:lnTo>
                    <a:pt x="2820" y="3511"/>
                  </a:lnTo>
                  <a:lnTo>
                    <a:pt x="2732" y="3550"/>
                  </a:lnTo>
                  <a:lnTo>
                    <a:pt x="2642" y="3580"/>
                  </a:lnTo>
                  <a:lnTo>
                    <a:pt x="2551" y="3610"/>
                  </a:lnTo>
                  <a:lnTo>
                    <a:pt x="2457" y="3635"/>
                  </a:lnTo>
                  <a:lnTo>
                    <a:pt x="2364" y="3655"/>
                  </a:lnTo>
                  <a:lnTo>
                    <a:pt x="2265" y="3671"/>
                  </a:lnTo>
                  <a:lnTo>
                    <a:pt x="2168" y="3685"/>
                  </a:lnTo>
                  <a:lnTo>
                    <a:pt x="2069" y="3691"/>
                  </a:lnTo>
                  <a:lnTo>
                    <a:pt x="1967" y="3693"/>
                  </a:lnTo>
                  <a:lnTo>
                    <a:pt x="1867" y="3691"/>
                  </a:lnTo>
                  <a:lnTo>
                    <a:pt x="1765" y="3685"/>
                  </a:lnTo>
                  <a:lnTo>
                    <a:pt x="1668" y="3671"/>
                  </a:lnTo>
                  <a:lnTo>
                    <a:pt x="1572" y="3655"/>
                  </a:lnTo>
                  <a:lnTo>
                    <a:pt x="1476" y="3635"/>
                  </a:lnTo>
                  <a:lnTo>
                    <a:pt x="1382" y="3610"/>
                  </a:lnTo>
                  <a:lnTo>
                    <a:pt x="1292" y="3580"/>
                  </a:lnTo>
                  <a:lnTo>
                    <a:pt x="1204" y="3550"/>
                  </a:lnTo>
                  <a:lnTo>
                    <a:pt x="1116" y="3511"/>
                  </a:lnTo>
                  <a:lnTo>
                    <a:pt x="1031" y="3469"/>
                  </a:lnTo>
                  <a:lnTo>
                    <a:pt x="950" y="3425"/>
                  </a:lnTo>
                  <a:lnTo>
                    <a:pt x="868" y="3378"/>
                  </a:lnTo>
                  <a:lnTo>
                    <a:pt x="792" y="3326"/>
                  </a:lnTo>
                  <a:lnTo>
                    <a:pt x="719" y="3270"/>
                  </a:lnTo>
                  <a:lnTo>
                    <a:pt x="646" y="3212"/>
                  </a:lnTo>
                  <a:lnTo>
                    <a:pt x="579" y="3151"/>
                  </a:lnTo>
                  <a:lnTo>
                    <a:pt x="511" y="3088"/>
                  </a:lnTo>
                  <a:lnTo>
                    <a:pt x="450" y="3021"/>
                  </a:lnTo>
                  <a:lnTo>
                    <a:pt x="391" y="2952"/>
                  </a:lnTo>
                  <a:lnTo>
                    <a:pt x="336" y="2881"/>
                  </a:lnTo>
                  <a:lnTo>
                    <a:pt x="286" y="2803"/>
                  </a:lnTo>
                  <a:lnTo>
                    <a:pt x="240" y="2726"/>
                  </a:lnTo>
                  <a:lnTo>
                    <a:pt x="196" y="2648"/>
                  </a:lnTo>
                  <a:lnTo>
                    <a:pt x="155" y="2565"/>
                  </a:lnTo>
                  <a:lnTo>
                    <a:pt x="120" y="2482"/>
                  </a:lnTo>
                  <a:lnTo>
                    <a:pt x="88" y="2397"/>
                  </a:lnTo>
                  <a:lnTo>
                    <a:pt x="61" y="2308"/>
                  </a:lnTo>
                  <a:lnTo>
                    <a:pt x="41" y="2220"/>
                  </a:lnTo>
                  <a:lnTo>
                    <a:pt x="23" y="2129"/>
                  </a:lnTo>
                  <a:lnTo>
                    <a:pt x="9" y="2035"/>
                  </a:lnTo>
                  <a:lnTo>
                    <a:pt x="3" y="1941"/>
                  </a:lnTo>
                  <a:lnTo>
                    <a:pt x="0" y="1847"/>
                  </a:lnTo>
                  <a:lnTo>
                    <a:pt x="3" y="1753"/>
                  </a:lnTo>
                  <a:lnTo>
                    <a:pt x="9" y="1659"/>
                  </a:lnTo>
                  <a:lnTo>
                    <a:pt x="23" y="1565"/>
                  </a:lnTo>
                  <a:lnTo>
                    <a:pt x="41" y="1476"/>
                  </a:lnTo>
                  <a:lnTo>
                    <a:pt x="61" y="1385"/>
                  </a:lnTo>
                  <a:lnTo>
                    <a:pt x="88" y="1299"/>
                  </a:lnTo>
                  <a:lnTo>
                    <a:pt x="120" y="1213"/>
                  </a:lnTo>
                  <a:lnTo>
                    <a:pt x="155" y="1128"/>
                  </a:lnTo>
                  <a:lnTo>
                    <a:pt x="196" y="1048"/>
                  </a:lnTo>
                  <a:lnTo>
                    <a:pt x="240" y="967"/>
                  </a:lnTo>
                  <a:lnTo>
                    <a:pt x="286" y="890"/>
                  </a:lnTo>
                  <a:lnTo>
                    <a:pt x="336" y="815"/>
                  </a:lnTo>
                  <a:lnTo>
                    <a:pt x="391" y="743"/>
                  </a:lnTo>
                  <a:lnTo>
                    <a:pt x="450" y="672"/>
                  </a:lnTo>
                  <a:lnTo>
                    <a:pt x="511" y="605"/>
                  </a:lnTo>
                  <a:lnTo>
                    <a:pt x="579" y="542"/>
                  </a:lnTo>
                  <a:lnTo>
                    <a:pt x="646" y="481"/>
                  </a:lnTo>
                  <a:lnTo>
                    <a:pt x="719" y="423"/>
                  </a:lnTo>
                  <a:lnTo>
                    <a:pt x="792" y="367"/>
                  </a:lnTo>
                  <a:lnTo>
                    <a:pt x="868" y="315"/>
                  </a:lnTo>
                  <a:lnTo>
                    <a:pt x="950" y="268"/>
                  </a:lnTo>
                  <a:lnTo>
                    <a:pt x="1031" y="224"/>
                  </a:lnTo>
                  <a:lnTo>
                    <a:pt x="1116" y="182"/>
                  </a:lnTo>
                  <a:lnTo>
                    <a:pt x="1204" y="146"/>
                  </a:lnTo>
                  <a:lnTo>
                    <a:pt x="1292" y="113"/>
                  </a:lnTo>
                  <a:lnTo>
                    <a:pt x="1382" y="83"/>
                  </a:lnTo>
                  <a:lnTo>
                    <a:pt x="1476" y="58"/>
                  </a:lnTo>
                  <a:lnTo>
                    <a:pt x="1572" y="38"/>
                  </a:lnTo>
                  <a:lnTo>
                    <a:pt x="1668" y="22"/>
                  </a:lnTo>
                  <a:lnTo>
                    <a:pt x="1765" y="8"/>
                  </a:lnTo>
                  <a:lnTo>
                    <a:pt x="1867" y="3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16">
              <a:extLst>
                <a:ext uri="{FF2B5EF4-FFF2-40B4-BE49-F238E27FC236}">
                  <a16:creationId xmlns="" xmlns:a16="http://schemas.microsoft.com/office/drawing/2014/main" id="{2505D5F5-0685-45C9-AA69-931773131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9" y="2012"/>
              <a:ext cx="1987" cy="1861"/>
            </a:xfrm>
            <a:custGeom>
              <a:avLst/>
              <a:gdLst>
                <a:gd name="T0" fmla="*/ 1987 w 1987"/>
                <a:gd name="T1" fmla="*/ 1861 h 1861"/>
                <a:gd name="T2" fmla="*/ 1975 w 1987"/>
                <a:gd name="T3" fmla="*/ 1670 h 1861"/>
                <a:gd name="T4" fmla="*/ 1946 w 1987"/>
                <a:gd name="T5" fmla="*/ 1487 h 1861"/>
                <a:gd name="T6" fmla="*/ 1896 w 1987"/>
                <a:gd name="T7" fmla="*/ 1308 h 1861"/>
                <a:gd name="T8" fmla="*/ 1832 w 1987"/>
                <a:gd name="T9" fmla="*/ 1136 h 1861"/>
                <a:gd name="T10" fmla="*/ 1744 w 1987"/>
                <a:gd name="T11" fmla="*/ 976 h 1861"/>
                <a:gd name="T12" fmla="*/ 1645 w 1987"/>
                <a:gd name="T13" fmla="*/ 821 h 1861"/>
                <a:gd name="T14" fmla="*/ 1531 w 1987"/>
                <a:gd name="T15" fmla="*/ 677 h 1861"/>
                <a:gd name="T16" fmla="*/ 1402 w 1987"/>
                <a:gd name="T17" fmla="*/ 545 h 1861"/>
                <a:gd name="T18" fmla="*/ 1262 w 1987"/>
                <a:gd name="T19" fmla="*/ 426 h 1861"/>
                <a:gd name="T20" fmla="*/ 1110 w 1987"/>
                <a:gd name="T21" fmla="*/ 318 h 1861"/>
                <a:gd name="T22" fmla="*/ 943 w 1987"/>
                <a:gd name="T23" fmla="*/ 227 h 1861"/>
                <a:gd name="T24" fmla="*/ 771 w 1987"/>
                <a:gd name="T25" fmla="*/ 146 h 1861"/>
                <a:gd name="T26" fmla="*/ 590 w 1987"/>
                <a:gd name="T27" fmla="*/ 83 h 1861"/>
                <a:gd name="T28" fmla="*/ 400 w 1987"/>
                <a:gd name="T29" fmla="*/ 39 h 1861"/>
                <a:gd name="T30" fmla="*/ 204 w 1987"/>
                <a:gd name="T31" fmla="*/ 8 h 1861"/>
                <a:gd name="T32" fmla="*/ 0 w 1987"/>
                <a:gd name="T33" fmla="*/ 0 h 1861"/>
                <a:gd name="T34" fmla="*/ 102 w 1987"/>
                <a:gd name="T35" fmla="*/ 30 h 1861"/>
                <a:gd name="T36" fmla="*/ 295 w 1987"/>
                <a:gd name="T37" fmla="*/ 50 h 1861"/>
                <a:gd name="T38" fmla="*/ 487 w 1987"/>
                <a:gd name="T39" fmla="*/ 86 h 1861"/>
                <a:gd name="T40" fmla="*/ 669 w 1987"/>
                <a:gd name="T41" fmla="*/ 141 h 1861"/>
                <a:gd name="T42" fmla="*/ 847 w 1987"/>
                <a:gd name="T43" fmla="*/ 210 h 1861"/>
                <a:gd name="T44" fmla="*/ 1011 w 1987"/>
                <a:gd name="T45" fmla="*/ 293 h 1861"/>
                <a:gd name="T46" fmla="*/ 1168 w 1987"/>
                <a:gd name="T47" fmla="*/ 393 h 1861"/>
                <a:gd name="T48" fmla="*/ 1314 w 1987"/>
                <a:gd name="T49" fmla="*/ 506 h 1861"/>
                <a:gd name="T50" fmla="*/ 1446 w 1987"/>
                <a:gd name="T51" fmla="*/ 628 h 1861"/>
                <a:gd name="T52" fmla="*/ 1566 w 1987"/>
                <a:gd name="T53" fmla="*/ 766 h 1861"/>
                <a:gd name="T54" fmla="*/ 1674 w 1987"/>
                <a:gd name="T55" fmla="*/ 912 h 1861"/>
                <a:gd name="T56" fmla="*/ 1764 w 1987"/>
                <a:gd name="T57" fmla="*/ 1067 h 1861"/>
                <a:gd name="T58" fmla="*/ 1838 w 1987"/>
                <a:gd name="T59" fmla="*/ 1233 h 1861"/>
                <a:gd name="T60" fmla="*/ 1896 w 1987"/>
                <a:gd name="T61" fmla="*/ 1402 h 1861"/>
                <a:gd name="T62" fmla="*/ 1934 w 1987"/>
                <a:gd name="T63" fmla="*/ 1581 h 1861"/>
                <a:gd name="T64" fmla="*/ 1954 w 1987"/>
                <a:gd name="T65" fmla="*/ 1767 h 1861"/>
                <a:gd name="T66" fmla="*/ 1957 w 1987"/>
                <a:gd name="T67" fmla="*/ 1861 h 1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87" h="1861">
                  <a:moveTo>
                    <a:pt x="1987" y="1861"/>
                  </a:moveTo>
                  <a:lnTo>
                    <a:pt x="1987" y="1861"/>
                  </a:lnTo>
                  <a:lnTo>
                    <a:pt x="1984" y="1767"/>
                  </a:lnTo>
                  <a:lnTo>
                    <a:pt x="1975" y="1670"/>
                  </a:lnTo>
                  <a:lnTo>
                    <a:pt x="1963" y="1576"/>
                  </a:lnTo>
                  <a:lnTo>
                    <a:pt x="1946" y="1487"/>
                  </a:lnTo>
                  <a:lnTo>
                    <a:pt x="1925" y="1396"/>
                  </a:lnTo>
                  <a:lnTo>
                    <a:pt x="1896" y="1308"/>
                  </a:lnTo>
                  <a:lnTo>
                    <a:pt x="1867" y="1222"/>
                  </a:lnTo>
                  <a:lnTo>
                    <a:pt x="1832" y="1136"/>
                  </a:lnTo>
                  <a:lnTo>
                    <a:pt x="1788" y="1056"/>
                  </a:lnTo>
                  <a:lnTo>
                    <a:pt x="1744" y="976"/>
                  </a:lnTo>
                  <a:lnTo>
                    <a:pt x="1697" y="896"/>
                  </a:lnTo>
                  <a:lnTo>
                    <a:pt x="1645" y="821"/>
                  </a:lnTo>
                  <a:lnTo>
                    <a:pt x="1589" y="749"/>
                  </a:lnTo>
                  <a:lnTo>
                    <a:pt x="1531" y="677"/>
                  </a:lnTo>
                  <a:lnTo>
                    <a:pt x="1469" y="611"/>
                  </a:lnTo>
                  <a:lnTo>
                    <a:pt x="1402" y="545"/>
                  </a:lnTo>
                  <a:lnTo>
                    <a:pt x="1332" y="484"/>
                  </a:lnTo>
                  <a:lnTo>
                    <a:pt x="1262" y="426"/>
                  </a:lnTo>
                  <a:lnTo>
                    <a:pt x="1186" y="370"/>
                  </a:lnTo>
                  <a:lnTo>
                    <a:pt x="1110" y="318"/>
                  </a:lnTo>
                  <a:lnTo>
                    <a:pt x="1028" y="271"/>
                  </a:lnTo>
                  <a:lnTo>
                    <a:pt x="943" y="227"/>
                  </a:lnTo>
                  <a:lnTo>
                    <a:pt x="859" y="182"/>
                  </a:lnTo>
                  <a:lnTo>
                    <a:pt x="771" y="146"/>
                  </a:lnTo>
                  <a:lnTo>
                    <a:pt x="680" y="113"/>
                  </a:lnTo>
                  <a:lnTo>
                    <a:pt x="590" y="83"/>
                  </a:lnTo>
                  <a:lnTo>
                    <a:pt x="493" y="58"/>
                  </a:lnTo>
                  <a:lnTo>
                    <a:pt x="400" y="39"/>
                  </a:lnTo>
                  <a:lnTo>
                    <a:pt x="300" y="22"/>
                  </a:lnTo>
                  <a:lnTo>
                    <a:pt x="204" y="8"/>
                  </a:lnTo>
                  <a:lnTo>
                    <a:pt x="102" y="3"/>
                  </a:lnTo>
                  <a:lnTo>
                    <a:pt x="0" y="0"/>
                  </a:lnTo>
                  <a:lnTo>
                    <a:pt x="0" y="28"/>
                  </a:lnTo>
                  <a:lnTo>
                    <a:pt x="102" y="30"/>
                  </a:lnTo>
                  <a:lnTo>
                    <a:pt x="198" y="36"/>
                  </a:lnTo>
                  <a:lnTo>
                    <a:pt x="295" y="50"/>
                  </a:lnTo>
                  <a:lnTo>
                    <a:pt x="394" y="66"/>
                  </a:lnTo>
                  <a:lnTo>
                    <a:pt x="487" y="86"/>
                  </a:lnTo>
                  <a:lnTo>
                    <a:pt x="578" y="111"/>
                  </a:lnTo>
                  <a:lnTo>
                    <a:pt x="669" y="141"/>
                  </a:lnTo>
                  <a:lnTo>
                    <a:pt x="759" y="174"/>
                  </a:lnTo>
                  <a:lnTo>
                    <a:pt x="847" y="210"/>
                  </a:lnTo>
                  <a:lnTo>
                    <a:pt x="932" y="249"/>
                  </a:lnTo>
                  <a:lnTo>
                    <a:pt x="1011" y="293"/>
                  </a:lnTo>
                  <a:lnTo>
                    <a:pt x="1092" y="340"/>
                  </a:lnTo>
                  <a:lnTo>
                    <a:pt x="1168" y="393"/>
                  </a:lnTo>
                  <a:lnTo>
                    <a:pt x="1244" y="448"/>
                  </a:lnTo>
                  <a:lnTo>
                    <a:pt x="1314" y="506"/>
                  </a:lnTo>
                  <a:lnTo>
                    <a:pt x="1385" y="567"/>
                  </a:lnTo>
                  <a:lnTo>
                    <a:pt x="1446" y="628"/>
                  </a:lnTo>
                  <a:lnTo>
                    <a:pt x="1507" y="694"/>
                  </a:lnTo>
                  <a:lnTo>
                    <a:pt x="1566" y="766"/>
                  </a:lnTo>
                  <a:lnTo>
                    <a:pt x="1621" y="838"/>
                  </a:lnTo>
                  <a:lnTo>
                    <a:pt x="1674" y="912"/>
                  </a:lnTo>
                  <a:lnTo>
                    <a:pt x="1721" y="987"/>
                  </a:lnTo>
                  <a:lnTo>
                    <a:pt x="1764" y="1067"/>
                  </a:lnTo>
                  <a:lnTo>
                    <a:pt x="1802" y="1147"/>
                  </a:lnTo>
                  <a:lnTo>
                    <a:pt x="1838" y="1233"/>
                  </a:lnTo>
                  <a:lnTo>
                    <a:pt x="1867" y="1319"/>
                  </a:lnTo>
                  <a:lnTo>
                    <a:pt x="1896" y="1402"/>
                  </a:lnTo>
                  <a:lnTo>
                    <a:pt x="1916" y="1493"/>
                  </a:lnTo>
                  <a:lnTo>
                    <a:pt x="1934" y="1581"/>
                  </a:lnTo>
                  <a:lnTo>
                    <a:pt x="1946" y="1675"/>
                  </a:lnTo>
                  <a:lnTo>
                    <a:pt x="1954" y="1767"/>
                  </a:lnTo>
                  <a:lnTo>
                    <a:pt x="1957" y="1861"/>
                  </a:lnTo>
                  <a:lnTo>
                    <a:pt x="1957" y="1861"/>
                  </a:lnTo>
                  <a:lnTo>
                    <a:pt x="1987" y="186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17">
              <a:extLst>
                <a:ext uri="{FF2B5EF4-FFF2-40B4-BE49-F238E27FC236}">
                  <a16:creationId xmlns="" xmlns:a16="http://schemas.microsoft.com/office/drawing/2014/main" id="{E58191DD-7909-47A0-8A63-2B08BB791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9" y="3873"/>
              <a:ext cx="1987" cy="1860"/>
            </a:xfrm>
            <a:custGeom>
              <a:avLst/>
              <a:gdLst>
                <a:gd name="T0" fmla="*/ 0 w 1987"/>
                <a:gd name="T1" fmla="*/ 1860 h 1860"/>
                <a:gd name="T2" fmla="*/ 204 w 1987"/>
                <a:gd name="T3" fmla="*/ 1852 h 1860"/>
                <a:gd name="T4" fmla="*/ 400 w 1987"/>
                <a:gd name="T5" fmla="*/ 1821 h 1860"/>
                <a:gd name="T6" fmla="*/ 590 w 1987"/>
                <a:gd name="T7" fmla="*/ 1777 h 1860"/>
                <a:gd name="T8" fmla="*/ 771 w 1987"/>
                <a:gd name="T9" fmla="*/ 1716 h 1860"/>
                <a:gd name="T10" fmla="*/ 943 w 1987"/>
                <a:gd name="T11" fmla="*/ 1633 h 1860"/>
                <a:gd name="T12" fmla="*/ 1110 w 1987"/>
                <a:gd name="T13" fmla="*/ 1542 h 1860"/>
                <a:gd name="T14" fmla="*/ 1262 w 1987"/>
                <a:gd name="T15" fmla="*/ 1434 h 1860"/>
                <a:gd name="T16" fmla="*/ 1402 w 1987"/>
                <a:gd name="T17" fmla="*/ 1315 h 1860"/>
                <a:gd name="T18" fmla="*/ 1531 w 1987"/>
                <a:gd name="T19" fmla="*/ 1183 h 1860"/>
                <a:gd name="T20" fmla="*/ 1645 w 1987"/>
                <a:gd name="T21" fmla="*/ 1042 h 1860"/>
                <a:gd name="T22" fmla="*/ 1744 w 1987"/>
                <a:gd name="T23" fmla="*/ 884 h 1860"/>
                <a:gd name="T24" fmla="*/ 1832 w 1987"/>
                <a:gd name="T25" fmla="*/ 724 h 1860"/>
                <a:gd name="T26" fmla="*/ 1896 w 1987"/>
                <a:gd name="T27" fmla="*/ 555 h 1860"/>
                <a:gd name="T28" fmla="*/ 1946 w 1987"/>
                <a:gd name="T29" fmla="*/ 376 h 1860"/>
                <a:gd name="T30" fmla="*/ 1975 w 1987"/>
                <a:gd name="T31" fmla="*/ 190 h 1860"/>
                <a:gd name="T32" fmla="*/ 1987 w 1987"/>
                <a:gd name="T33" fmla="*/ 0 h 1860"/>
                <a:gd name="T34" fmla="*/ 1954 w 1987"/>
                <a:gd name="T35" fmla="*/ 94 h 1860"/>
                <a:gd name="T36" fmla="*/ 1934 w 1987"/>
                <a:gd name="T37" fmla="*/ 279 h 1860"/>
                <a:gd name="T38" fmla="*/ 1896 w 1987"/>
                <a:gd name="T39" fmla="*/ 458 h 1860"/>
                <a:gd name="T40" fmla="*/ 1838 w 1987"/>
                <a:gd name="T41" fmla="*/ 630 h 1860"/>
                <a:gd name="T42" fmla="*/ 1764 w 1987"/>
                <a:gd name="T43" fmla="*/ 796 h 1860"/>
                <a:gd name="T44" fmla="*/ 1674 w 1987"/>
                <a:gd name="T45" fmla="*/ 948 h 1860"/>
                <a:gd name="T46" fmla="*/ 1566 w 1987"/>
                <a:gd name="T47" fmla="*/ 1097 h 1860"/>
                <a:gd name="T48" fmla="*/ 1446 w 1987"/>
                <a:gd name="T49" fmla="*/ 1233 h 1860"/>
                <a:gd name="T50" fmla="*/ 1314 w 1987"/>
                <a:gd name="T51" fmla="*/ 1354 h 1860"/>
                <a:gd name="T52" fmla="*/ 1168 w 1987"/>
                <a:gd name="T53" fmla="*/ 1468 h 1860"/>
                <a:gd name="T54" fmla="*/ 1011 w 1987"/>
                <a:gd name="T55" fmla="*/ 1567 h 1860"/>
                <a:gd name="T56" fmla="*/ 847 w 1987"/>
                <a:gd name="T57" fmla="*/ 1653 h 1860"/>
                <a:gd name="T58" fmla="*/ 669 w 1987"/>
                <a:gd name="T59" fmla="*/ 1719 h 1860"/>
                <a:gd name="T60" fmla="*/ 487 w 1987"/>
                <a:gd name="T61" fmla="*/ 1774 h 1860"/>
                <a:gd name="T62" fmla="*/ 295 w 1987"/>
                <a:gd name="T63" fmla="*/ 1810 h 1860"/>
                <a:gd name="T64" fmla="*/ 102 w 1987"/>
                <a:gd name="T65" fmla="*/ 1830 h 1860"/>
                <a:gd name="T66" fmla="*/ 0 w 1987"/>
                <a:gd name="T67" fmla="*/ 1832 h 1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87" h="1860">
                  <a:moveTo>
                    <a:pt x="0" y="1860"/>
                  </a:moveTo>
                  <a:lnTo>
                    <a:pt x="0" y="1860"/>
                  </a:lnTo>
                  <a:lnTo>
                    <a:pt x="102" y="1857"/>
                  </a:lnTo>
                  <a:lnTo>
                    <a:pt x="204" y="1852"/>
                  </a:lnTo>
                  <a:lnTo>
                    <a:pt x="300" y="1838"/>
                  </a:lnTo>
                  <a:lnTo>
                    <a:pt x="400" y="1821"/>
                  </a:lnTo>
                  <a:lnTo>
                    <a:pt x="493" y="1802"/>
                  </a:lnTo>
                  <a:lnTo>
                    <a:pt x="590" y="1777"/>
                  </a:lnTo>
                  <a:lnTo>
                    <a:pt x="680" y="1747"/>
                  </a:lnTo>
                  <a:lnTo>
                    <a:pt x="771" y="1716"/>
                  </a:lnTo>
                  <a:lnTo>
                    <a:pt x="859" y="1675"/>
                  </a:lnTo>
                  <a:lnTo>
                    <a:pt x="943" y="1633"/>
                  </a:lnTo>
                  <a:lnTo>
                    <a:pt x="1028" y="1589"/>
                  </a:lnTo>
                  <a:lnTo>
                    <a:pt x="1110" y="1542"/>
                  </a:lnTo>
                  <a:lnTo>
                    <a:pt x="1186" y="1490"/>
                  </a:lnTo>
                  <a:lnTo>
                    <a:pt x="1262" y="1434"/>
                  </a:lnTo>
                  <a:lnTo>
                    <a:pt x="1332" y="1376"/>
                  </a:lnTo>
                  <a:lnTo>
                    <a:pt x="1402" y="1315"/>
                  </a:lnTo>
                  <a:lnTo>
                    <a:pt x="1469" y="1249"/>
                  </a:lnTo>
                  <a:lnTo>
                    <a:pt x="1531" y="1183"/>
                  </a:lnTo>
                  <a:lnTo>
                    <a:pt x="1589" y="1114"/>
                  </a:lnTo>
                  <a:lnTo>
                    <a:pt x="1645" y="1042"/>
                  </a:lnTo>
                  <a:lnTo>
                    <a:pt x="1697" y="964"/>
                  </a:lnTo>
                  <a:lnTo>
                    <a:pt x="1744" y="884"/>
                  </a:lnTo>
                  <a:lnTo>
                    <a:pt x="1788" y="807"/>
                  </a:lnTo>
                  <a:lnTo>
                    <a:pt x="1832" y="724"/>
                  </a:lnTo>
                  <a:lnTo>
                    <a:pt x="1867" y="641"/>
                  </a:lnTo>
                  <a:lnTo>
                    <a:pt x="1896" y="555"/>
                  </a:lnTo>
                  <a:lnTo>
                    <a:pt x="1925" y="464"/>
                  </a:lnTo>
                  <a:lnTo>
                    <a:pt x="1946" y="376"/>
                  </a:lnTo>
                  <a:lnTo>
                    <a:pt x="1963" y="284"/>
                  </a:lnTo>
                  <a:lnTo>
                    <a:pt x="1975" y="190"/>
                  </a:lnTo>
                  <a:lnTo>
                    <a:pt x="1984" y="94"/>
                  </a:lnTo>
                  <a:lnTo>
                    <a:pt x="1987" y="0"/>
                  </a:lnTo>
                  <a:lnTo>
                    <a:pt x="1957" y="0"/>
                  </a:lnTo>
                  <a:lnTo>
                    <a:pt x="1954" y="94"/>
                  </a:lnTo>
                  <a:lnTo>
                    <a:pt x="1946" y="185"/>
                  </a:lnTo>
                  <a:lnTo>
                    <a:pt x="1934" y="279"/>
                  </a:lnTo>
                  <a:lnTo>
                    <a:pt x="1916" y="370"/>
                  </a:lnTo>
                  <a:lnTo>
                    <a:pt x="1896" y="458"/>
                  </a:lnTo>
                  <a:lnTo>
                    <a:pt x="1867" y="544"/>
                  </a:lnTo>
                  <a:lnTo>
                    <a:pt x="1838" y="630"/>
                  </a:lnTo>
                  <a:lnTo>
                    <a:pt x="1802" y="713"/>
                  </a:lnTo>
                  <a:lnTo>
                    <a:pt x="1764" y="796"/>
                  </a:lnTo>
                  <a:lnTo>
                    <a:pt x="1721" y="873"/>
                  </a:lnTo>
                  <a:lnTo>
                    <a:pt x="1674" y="948"/>
                  </a:lnTo>
                  <a:lnTo>
                    <a:pt x="1621" y="1025"/>
                  </a:lnTo>
                  <a:lnTo>
                    <a:pt x="1566" y="1097"/>
                  </a:lnTo>
                  <a:lnTo>
                    <a:pt x="1507" y="1166"/>
                  </a:lnTo>
                  <a:lnTo>
                    <a:pt x="1446" y="1233"/>
                  </a:lnTo>
                  <a:lnTo>
                    <a:pt x="1385" y="1293"/>
                  </a:lnTo>
                  <a:lnTo>
                    <a:pt x="1314" y="1354"/>
                  </a:lnTo>
                  <a:lnTo>
                    <a:pt x="1244" y="1412"/>
                  </a:lnTo>
                  <a:lnTo>
                    <a:pt x="1168" y="1468"/>
                  </a:lnTo>
                  <a:lnTo>
                    <a:pt x="1092" y="1520"/>
                  </a:lnTo>
                  <a:lnTo>
                    <a:pt x="1011" y="1567"/>
                  </a:lnTo>
                  <a:lnTo>
                    <a:pt x="932" y="1611"/>
                  </a:lnTo>
                  <a:lnTo>
                    <a:pt x="847" y="1653"/>
                  </a:lnTo>
                  <a:lnTo>
                    <a:pt x="759" y="1689"/>
                  </a:lnTo>
                  <a:lnTo>
                    <a:pt x="669" y="1719"/>
                  </a:lnTo>
                  <a:lnTo>
                    <a:pt x="578" y="1750"/>
                  </a:lnTo>
                  <a:lnTo>
                    <a:pt x="487" y="1774"/>
                  </a:lnTo>
                  <a:lnTo>
                    <a:pt x="394" y="1794"/>
                  </a:lnTo>
                  <a:lnTo>
                    <a:pt x="295" y="1810"/>
                  </a:lnTo>
                  <a:lnTo>
                    <a:pt x="198" y="1824"/>
                  </a:lnTo>
                  <a:lnTo>
                    <a:pt x="102" y="1830"/>
                  </a:lnTo>
                  <a:lnTo>
                    <a:pt x="0" y="1832"/>
                  </a:lnTo>
                  <a:lnTo>
                    <a:pt x="0" y="1832"/>
                  </a:lnTo>
                  <a:lnTo>
                    <a:pt x="0" y="186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18">
              <a:extLst>
                <a:ext uri="{FF2B5EF4-FFF2-40B4-BE49-F238E27FC236}">
                  <a16:creationId xmlns="" xmlns:a16="http://schemas.microsoft.com/office/drawing/2014/main" id="{A8509F33-C135-4C28-B7E9-BBB6EF4FF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4" y="3873"/>
              <a:ext cx="1982" cy="1860"/>
            </a:xfrm>
            <a:custGeom>
              <a:avLst/>
              <a:gdLst>
                <a:gd name="T0" fmla="*/ 0 w 1982"/>
                <a:gd name="T1" fmla="*/ 0 h 1860"/>
                <a:gd name="T2" fmla="*/ 9 w 1982"/>
                <a:gd name="T3" fmla="*/ 190 h 1860"/>
                <a:gd name="T4" fmla="*/ 41 w 1982"/>
                <a:gd name="T5" fmla="*/ 376 h 1860"/>
                <a:gd name="T6" fmla="*/ 88 w 1982"/>
                <a:gd name="T7" fmla="*/ 555 h 1860"/>
                <a:gd name="T8" fmla="*/ 155 w 1982"/>
                <a:gd name="T9" fmla="*/ 724 h 1860"/>
                <a:gd name="T10" fmla="*/ 243 w 1982"/>
                <a:gd name="T11" fmla="*/ 884 h 1860"/>
                <a:gd name="T12" fmla="*/ 339 w 1982"/>
                <a:gd name="T13" fmla="*/ 1042 h 1860"/>
                <a:gd name="T14" fmla="*/ 453 w 1982"/>
                <a:gd name="T15" fmla="*/ 1183 h 1860"/>
                <a:gd name="T16" fmla="*/ 585 w 1982"/>
                <a:gd name="T17" fmla="*/ 1315 h 1860"/>
                <a:gd name="T18" fmla="*/ 725 w 1982"/>
                <a:gd name="T19" fmla="*/ 1434 h 1860"/>
                <a:gd name="T20" fmla="*/ 874 w 1982"/>
                <a:gd name="T21" fmla="*/ 1542 h 1860"/>
                <a:gd name="T22" fmla="*/ 1041 w 1982"/>
                <a:gd name="T23" fmla="*/ 1633 h 1860"/>
                <a:gd name="T24" fmla="*/ 1213 w 1982"/>
                <a:gd name="T25" fmla="*/ 1716 h 1860"/>
                <a:gd name="T26" fmla="*/ 1391 w 1982"/>
                <a:gd name="T27" fmla="*/ 1777 h 1860"/>
                <a:gd name="T28" fmla="*/ 1584 w 1982"/>
                <a:gd name="T29" fmla="*/ 1821 h 1860"/>
                <a:gd name="T30" fmla="*/ 1777 w 1982"/>
                <a:gd name="T31" fmla="*/ 1852 h 1860"/>
                <a:gd name="T32" fmla="*/ 1982 w 1982"/>
                <a:gd name="T33" fmla="*/ 1860 h 1860"/>
                <a:gd name="T34" fmla="*/ 1882 w 1982"/>
                <a:gd name="T35" fmla="*/ 1830 h 1860"/>
                <a:gd name="T36" fmla="*/ 1686 w 1982"/>
                <a:gd name="T37" fmla="*/ 1810 h 1860"/>
                <a:gd name="T38" fmla="*/ 1494 w 1982"/>
                <a:gd name="T39" fmla="*/ 1774 h 1860"/>
                <a:gd name="T40" fmla="*/ 1312 w 1982"/>
                <a:gd name="T41" fmla="*/ 1719 h 1860"/>
                <a:gd name="T42" fmla="*/ 1137 w 1982"/>
                <a:gd name="T43" fmla="*/ 1653 h 1860"/>
                <a:gd name="T44" fmla="*/ 973 w 1982"/>
                <a:gd name="T45" fmla="*/ 1567 h 1860"/>
                <a:gd name="T46" fmla="*/ 816 w 1982"/>
                <a:gd name="T47" fmla="*/ 1468 h 1860"/>
                <a:gd name="T48" fmla="*/ 669 w 1982"/>
                <a:gd name="T49" fmla="*/ 1354 h 1860"/>
                <a:gd name="T50" fmla="*/ 538 w 1982"/>
                <a:gd name="T51" fmla="*/ 1233 h 1860"/>
                <a:gd name="T52" fmla="*/ 418 w 1982"/>
                <a:gd name="T53" fmla="*/ 1097 h 1860"/>
                <a:gd name="T54" fmla="*/ 313 w 1982"/>
                <a:gd name="T55" fmla="*/ 948 h 1860"/>
                <a:gd name="T56" fmla="*/ 222 w 1982"/>
                <a:gd name="T57" fmla="*/ 796 h 1860"/>
                <a:gd name="T58" fmla="*/ 149 w 1982"/>
                <a:gd name="T59" fmla="*/ 630 h 1860"/>
                <a:gd name="T60" fmla="*/ 91 w 1982"/>
                <a:gd name="T61" fmla="*/ 458 h 1860"/>
                <a:gd name="T62" fmla="*/ 53 w 1982"/>
                <a:gd name="T63" fmla="*/ 279 h 1860"/>
                <a:gd name="T64" fmla="*/ 32 w 1982"/>
                <a:gd name="T65" fmla="*/ 94 h 1860"/>
                <a:gd name="T66" fmla="*/ 30 w 1982"/>
                <a:gd name="T67" fmla="*/ 0 h 1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82" h="1860">
                  <a:moveTo>
                    <a:pt x="0" y="0"/>
                  </a:moveTo>
                  <a:lnTo>
                    <a:pt x="0" y="0"/>
                  </a:lnTo>
                  <a:lnTo>
                    <a:pt x="3" y="94"/>
                  </a:lnTo>
                  <a:lnTo>
                    <a:pt x="9" y="190"/>
                  </a:lnTo>
                  <a:lnTo>
                    <a:pt x="24" y="284"/>
                  </a:lnTo>
                  <a:lnTo>
                    <a:pt x="41" y="376"/>
                  </a:lnTo>
                  <a:lnTo>
                    <a:pt x="62" y="464"/>
                  </a:lnTo>
                  <a:lnTo>
                    <a:pt x="88" y="555"/>
                  </a:lnTo>
                  <a:lnTo>
                    <a:pt x="120" y="641"/>
                  </a:lnTo>
                  <a:lnTo>
                    <a:pt x="155" y="724"/>
                  </a:lnTo>
                  <a:lnTo>
                    <a:pt x="199" y="807"/>
                  </a:lnTo>
                  <a:lnTo>
                    <a:pt x="243" y="884"/>
                  </a:lnTo>
                  <a:lnTo>
                    <a:pt x="290" y="964"/>
                  </a:lnTo>
                  <a:lnTo>
                    <a:pt x="339" y="1042"/>
                  </a:lnTo>
                  <a:lnTo>
                    <a:pt x="395" y="1114"/>
                  </a:lnTo>
                  <a:lnTo>
                    <a:pt x="453" y="1183"/>
                  </a:lnTo>
                  <a:lnTo>
                    <a:pt x="515" y="1249"/>
                  </a:lnTo>
                  <a:lnTo>
                    <a:pt x="585" y="1315"/>
                  </a:lnTo>
                  <a:lnTo>
                    <a:pt x="652" y="1376"/>
                  </a:lnTo>
                  <a:lnTo>
                    <a:pt x="725" y="1434"/>
                  </a:lnTo>
                  <a:lnTo>
                    <a:pt x="798" y="1490"/>
                  </a:lnTo>
                  <a:lnTo>
                    <a:pt x="874" y="1542"/>
                  </a:lnTo>
                  <a:lnTo>
                    <a:pt x="956" y="1589"/>
                  </a:lnTo>
                  <a:lnTo>
                    <a:pt x="1041" y="1633"/>
                  </a:lnTo>
                  <a:lnTo>
                    <a:pt x="1125" y="1675"/>
                  </a:lnTo>
                  <a:lnTo>
                    <a:pt x="1213" y="1716"/>
                  </a:lnTo>
                  <a:lnTo>
                    <a:pt x="1301" y="1747"/>
                  </a:lnTo>
                  <a:lnTo>
                    <a:pt x="1391" y="1777"/>
                  </a:lnTo>
                  <a:lnTo>
                    <a:pt x="1488" y="1802"/>
                  </a:lnTo>
                  <a:lnTo>
                    <a:pt x="1584" y="1821"/>
                  </a:lnTo>
                  <a:lnTo>
                    <a:pt x="1681" y="1838"/>
                  </a:lnTo>
                  <a:lnTo>
                    <a:pt x="1777" y="1852"/>
                  </a:lnTo>
                  <a:lnTo>
                    <a:pt x="1882" y="1857"/>
                  </a:lnTo>
                  <a:lnTo>
                    <a:pt x="1982" y="1860"/>
                  </a:lnTo>
                  <a:lnTo>
                    <a:pt x="1982" y="1832"/>
                  </a:lnTo>
                  <a:lnTo>
                    <a:pt x="1882" y="1830"/>
                  </a:lnTo>
                  <a:lnTo>
                    <a:pt x="1783" y="1824"/>
                  </a:lnTo>
                  <a:lnTo>
                    <a:pt x="1686" y="1810"/>
                  </a:lnTo>
                  <a:lnTo>
                    <a:pt x="1590" y="1794"/>
                  </a:lnTo>
                  <a:lnTo>
                    <a:pt x="1494" y="1774"/>
                  </a:lnTo>
                  <a:lnTo>
                    <a:pt x="1403" y="1750"/>
                  </a:lnTo>
                  <a:lnTo>
                    <a:pt x="1312" y="1719"/>
                  </a:lnTo>
                  <a:lnTo>
                    <a:pt x="1225" y="1689"/>
                  </a:lnTo>
                  <a:lnTo>
                    <a:pt x="1137" y="1653"/>
                  </a:lnTo>
                  <a:lnTo>
                    <a:pt x="1052" y="1611"/>
                  </a:lnTo>
                  <a:lnTo>
                    <a:pt x="973" y="1567"/>
                  </a:lnTo>
                  <a:lnTo>
                    <a:pt x="892" y="1520"/>
                  </a:lnTo>
                  <a:lnTo>
                    <a:pt x="816" y="1468"/>
                  </a:lnTo>
                  <a:lnTo>
                    <a:pt x="743" y="1412"/>
                  </a:lnTo>
                  <a:lnTo>
                    <a:pt x="669" y="1354"/>
                  </a:lnTo>
                  <a:lnTo>
                    <a:pt x="602" y="1293"/>
                  </a:lnTo>
                  <a:lnTo>
                    <a:pt x="538" y="1233"/>
                  </a:lnTo>
                  <a:lnTo>
                    <a:pt x="477" y="1166"/>
                  </a:lnTo>
                  <a:lnTo>
                    <a:pt x="418" y="1097"/>
                  </a:lnTo>
                  <a:lnTo>
                    <a:pt x="363" y="1025"/>
                  </a:lnTo>
                  <a:lnTo>
                    <a:pt x="313" y="948"/>
                  </a:lnTo>
                  <a:lnTo>
                    <a:pt x="266" y="873"/>
                  </a:lnTo>
                  <a:lnTo>
                    <a:pt x="222" y="796"/>
                  </a:lnTo>
                  <a:lnTo>
                    <a:pt x="184" y="713"/>
                  </a:lnTo>
                  <a:lnTo>
                    <a:pt x="149" y="630"/>
                  </a:lnTo>
                  <a:lnTo>
                    <a:pt x="117" y="544"/>
                  </a:lnTo>
                  <a:lnTo>
                    <a:pt x="91" y="458"/>
                  </a:lnTo>
                  <a:lnTo>
                    <a:pt x="70" y="370"/>
                  </a:lnTo>
                  <a:lnTo>
                    <a:pt x="53" y="279"/>
                  </a:lnTo>
                  <a:lnTo>
                    <a:pt x="38" y="185"/>
                  </a:lnTo>
                  <a:lnTo>
                    <a:pt x="32" y="9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19">
              <a:extLst>
                <a:ext uri="{FF2B5EF4-FFF2-40B4-BE49-F238E27FC236}">
                  <a16:creationId xmlns="" xmlns:a16="http://schemas.microsoft.com/office/drawing/2014/main" id="{76269563-836D-449B-827C-1A9E8B37F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4" y="2012"/>
              <a:ext cx="1982" cy="1861"/>
            </a:xfrm>
            <a:custGeom>
              <a:avLst/>
              <a:gdLst>
                <a:gd name="T0" fmla="*/ 1982 w 1982"/>
                <a:gd name="T1" fmla="*/ 0 h 1861"/>
                <a:gd name="T2" fmla="*/ 1777 w 1982"/>
                <a:gd name="T3" fmla="*/ 8 h 1861"/>
                <a:gd name="T4" fmla="*/ 1584 w 1982"/>
                <a:gd name="T5" fmla="*/ 39 h 1861"/>
                <a:gd name="T6" fmla="*/ 1391 w 1982"/>
                <a:gd name="T7" fmla="*/ 83 h 1861"/>
                <a:gd name="T8" fmla="*/ 1213 w 1982"/>
                <a:gd name="T9" fmla="*/ 146 h 1861"/>
                <a:gd name="T10" fmla="*/ 1041 w 1982"/>
                <a:gd name="T11" fmla="*/ 227 h 1861"/>
                <a:gd name="T12" fmla="*/ 874 w 1982"/>
                <a:gd name="T13" fmla="*/ 318 h 1861"/>
                <a:gd name="T14" fmla="*/ 725 w 1982"/>
                <a:gd name="T15" fmla="*/ 426 h 1861"/>
                <a:gd name="T16" fmla="*/ 585 w 1982"/>
                <a:gd name="T17" fmla="*/ 545 h 1861"/>
                <a:gd name="T18" fmla="*/ 453 w 1982"/>
                <a:gd name="T19" fmla="*/ 677 h 1861"/>
                <a:gd name="T20" fmla="*/ 339 w 1982"/>
                <a:gd name="T21" fmla="*/ 821 h 1861"/>
                <a:gd name="T22" fmla="*/ 243 w 1982"/>
                <a:gd name="T23" fmla="*/ 976 h 1861"/>
                <a:gd name="T24" fmla="*/ 155 w 1982"/>
                <a:gd name="T25" fmla="*/ 1136 h 1861"/>
                <a:gd name="T26" fmla="*/ 88 w 1982"/>
                <a:gd name="T27" fmla="*/ 1308 h 1861"/>
                <a:gd name="T28" fmla="*/ 41 w 1982"/>
                <a:gd name="T29" fmla="*/ 1487 h 1861"/>
                <a:gd name="T30" fmla="*/ 9 w 1982"/>
                <a:gd name="T31" fmla="*/ 1670 h 1861"/>
                <a:gd name="T32" fmla="*/ 0 w 1982"/>
                <a:gd name="T33" fmla="*/ 1861 h 1861"/>
                <a:gd name="T34" fmla="*/ 32 w 1982"/>
                <a:gd name="T35" fmla="*/ 1767 h 1861"/>
                <a:gd name="T36" fmla="*/ 53 w 1982"/>
                <a:gd name="T37" fmla="*/ 1581 h 1861"/>
                <a:gd name="T38" fmla="*/ 91 w 1982"/>
                <a:gd name="T39" fmla="*/ 1402 h 1861"/>
                <a:gd name="T40" fmla="*/ 149 w 1982"/>
                <a:gd name="T41" fmla="*/ 1233 h 1861"/>
                <a:gd name="T42" fmla="*/ 222 w 1982"/>
                <a:gd name="T43" fmla="*/ 1067 h 1861"/>
                <a:gd name="T44" fmla="*/ 313 w 1982"/>
                <a:gd name="T45" fmla="*/ 912 h 1861"/>
                <a:gd name="T46" fmla="*/ 418 w 1982"/>
                <a:gd name="T47" fmla="*/ 766 h 1861"/>
                <a:gd name="T48" fmla="*/ 538 w 1982"/>
                <a:gd name="T49" fmla="*/ 628 h 1861"/>
                <a:gd name="T50" fmla="*/ 669 w 1982"/>
                <a:gd name="T51" fmla="*/ 506 h 1861"/>
                <a:gd name="T52" fmla="*/ 816 w 1982"/>
                <a:gd name="T53" fmla="*/ 393 h 1861"/>
                <a:gd name="T54" fmla="*/ 973 w 1982"/>
                <a:gd name="T55" fmla="*/ 293 h 1861"/>
                <a:gd name="T56" fmla="*/ 1137 w 1982"/>
                <a:gd name="T57" fmla="*/ 210 h 1861"/>
                <a:gd name="T58" fmla="*/ 1312 w 1982"/>
                <a:gd name="T59" fmla="*/ 141 h 1861"/>
                <a:gd name="T60" fmla="*/ 1494 w 1982"/>
                <a:gd name="T61" fmla="*/ 86 h 1861"/>
                <a:gd name="T62" fmla="*/ 1686 w 1982"/>
                <a:gd name="T63" fmla="*/ 50 h 1861"/>
                <a:gd name="T64" fmla="*/ 1882 w 1982"/>
                <a:gd name="T65" fmla="*/ 30 h 1861"/>
                <a:gd name="T66" fmla="*/ 1982 w 1982"/>
                <a:gd name="T67" fmla="*/ 28 h 1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82" h="1861">
                  <a:moveTo>
                    <a:pt x="1982" y="0"/>
                  </a:moveTo>
                  <a:lnTo>
                    <a:pt x="1982" y="0"/>
                  </a:lnTo>
                  <a:lnTo>
                    <a:pt x="1882" y="3"/>
                  </a:lnTo>
                  <a:lnTo>
                    <a:pt x="1777" y="8"/>
                  </a:lnTo>
                  <a:lnTo>
                    <a:pt x="1681" y="22"/>
                  </a:lnTo>
                  <a:lnTo>
                    <a:pt x="1584" y="39"/>
                  </a:lnTo>
                  <a:lnTo>
                    <a:pt x="1488" y="58"/>
                  </a:lnTo>
                  <a:lnTo>
                    <a:pt x="1391" y="83"/>
                  </a:lnTo>
                  <a:lnTo>
                    <a:pt x="1301" y="113"/>
                  </a:lnTo>
                  <a:lnTo>
                    <a:pt x="1213" y="146"/>
                  </a:lnTo>
                  <a:lnTo>
                    <a:pt x="1125" y="182"/>
                  </a:lnTo>
                  <a:lnTo>
                    <a:pt x="1041" y="227"/>
                  </a:lnTo>
                  <a:lnTo>
                    <a:pt x="956" y="271"/>
                  </a:lnTo>
                  <a:lnTo>
                    <a:pt x="874" y="318"/>
                  </a:lnTo>
                  <a:lnTo>
                    <a:pt x="798" y="370"/>
                  </a:lnTo>
                  <a:lnTo>
                    <a:pt x="725" y="426"/>
                  </a:lnTo>
                  <a:lnTo>
                    <a:pt x="652" y="484"/>
                  </a:lnTo>
                  <a:lnTo>
                    <a:pt x="585" y="545"/>
                  </a:lnTo>
                  <a:lnTo>
                    <a:pt x="515" y="611"/>
                  </a:lnTo>
                  <a:lnTo>
                    <a:pt x="453" y="677"/>
                  </a:lnTo>
                  <a:lnTo>
                    <a:pt x="395" y="749"/>
                  </a:lnTo>
                  <a:lnTo>
                    <a:pt x="339" y="821"/>
                  </a:lnTo>
                  <a:lnTo>
                    <a:pt x="290" y="896"/>
                  </a:lnTo>
                  <a:lnTo>
                    <a:pt x="243" y="976"/>
                  </a:lnTo>
                  <a:lnTo>
                    <a:pt x="199" y="1056"/>
                  </a:lnTo>
                  <a:lnTo>
                    <a:pt x="155" y="1136"/>
                  </a:lnTo>
                  <a:lnTo>
                    <a:pt x="120" y="1222"/>
                  </a:lnTo>
                  <a:lnTo>
                    <a:pt x="88" y="1308"/>
                  </a:lnTo>
                  <a:lnTo>
                    <a:pt x="62" y="1396"/>
                  </a:lnTo>
                  <a:lnTo>
                    <a:pt x="41" y="1487"/>
                  </a:lnTo>
                  <a:lnTo>
                    <a:pt x="24" y="1576"/>
                  </a:lnTo>
                  <a:lnTo>
                    <a:pt x="9" y="1670"/>
                  </a:lnTo>
                  <a:lnTo>
                    <a:pt x="3" y="1767"/>
                  </a:lnTo>
                  <a:lnTo>
                    <a:pt x="0" y="1861"/>
                  </a:lnTo>
                  <a:lnTo>
                    <a:pt x="30" y="1861"/>
                  </a:lnTo>
                  <a:lnTo>
                    <a:pt x="32" y="1767"/>
                  </a:lnTo>
                  <a:lnTo>
                    <a:pt x="38" y="1675"/>
                  </a:lnTo>
                  <a:lnTo>
                    <a:pt x="53" y="1581"/>
                  </a:lnTo>
                  <a:lnTo>
                    <a:pt x="70" y="1493"/>
                  </a:lnTo>
                  <a:lnTo>
                    <a:pt x="91" y="1402"/>
                  </a:lnTo>
                  <a:lnTo>
                    <a:pt x="117" y="1319"/>
                  </a:lnTo>
                  <a:lnTo>
                    <a:pt x="149" y="1233"/>
                  </a:lnTo>
                  <a:lnTo>
                    <a:pt x="184" y="1147"/>
                  </a:lnTo>
                  <a:lnTo>
                    <a:pt x="222" y="1067"/>
                  </a:lnTo>
                  <a:lnTo>
                    <a:pt x="266" y="987"/>
                  </a:lnTo>
                  <a:lnTo>
                    <a:pt x="313" y="912"/>
                  </a:lnTo>
                  <a:lnTo>
                    <a:pt x="363" y="838"/>
                  </a:lnTo>
                  <a:lnTo>
                    <a:pt x="418" y="766"/>
                  </a:lnTo>
                  <a:lnTo>
                    <a:pt x="477" y="694"/>
                  </a:lnTo>
                  <a:lnTo>
                    <a:pt x="538" y="628"/>
                  </a:lnTo>
                  <a:lnTo>
                    <a:pt x="602" y="567"/>
                  </a:lnTo>
                  <a:lnTo>
                    <a:pt x="669" y="506"/>
                  </a:lnTo>
                  <a:lnTo>
                    <a:pt x="743" y="448"/>
                  </a:lnTo>
                  <a:lnTo>
                    <a:pt x="816" y="393"/>
                  </a:lnTo>
                  <a:lnTo>
                    <a:pt x="892" y="340"/>
                  </a:lnTo>
                  <a:lnTo>
                    <a:pt x="973" y="293"/>
                  </a:lnTo>
                  <a:lnTo>
                    <a:pt x="1052" y="249"/>
                  </a:lnTo>
                  <a:lnTo>
                    <a:pt x="1137" y="210"/>
                  </a:lnTo>
                  <a:lnTo>
                    <a:pt x="1225" y="174"/>
                  </a:lnTo>
                  <a:lnTo>
                    <a:pt x="1312" y="141"/>
                  </a:lnTo>
                  <a:lnTo>
                    <a:pt x="1403" y="111"/>
                  </a:lnTo>
                  <a:lnTo>
                    <a:pt x="1494" y="86"/>
                  </a:lnTo>
                  <a:lnTo>
                    <a:pt x="1590" y="66"/>
                  </a:lnTo>
                  <a:lnTo>
                    <a:pt x="1686" y="50"/>
                  </a:lnTo>
                  <a:lnTo>
                    <a:pt x="1783" y="36"/>
                  </a:lnTo>
                  <a:lnTo>
                    <a:pt x="1882" y="30"/>
                  </a:lnTo>
                  <a:lnTo>
                    <a:pt x="1982" y="28"/>
                  </a:lnTo>
                  <a:lnTo>
                    <a:pt x="1982" y="28"/>
                  </a:lnTo>
                  <a:lnTo>
                    <a:pt x="1982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20">
              <a:extLst>
                <a:ext uri="{FF2B5EF4-FFF2-40B4-BE49-F238E27FC236}">
                  <a16:creationId xmlns="" xmlns:a16="http://schemas.microsoft.com/office/drawing/2014/main" id="{AC2BE116-FE0E-4EE4-A591-D1F60F394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678"/>
              <a:ext cx="3869" cy="3016"/>
            </a:xfrm>
            <a:custGeom>
              <a:avLst/>
              <a:gdLst>
                <a:gd name="T0" fmla="*/ 216 w 3869"/>
                <a:gd name="T1" fmla="*/ 1253 h 3016"/>
                <a:gd name="T2" fmla="*/ 1768 w 3869"/>
                <a:gd name="T3" fmla="*/ 2748 h 3016"/>
                <a:gd name="T4" fmla="*/ 1794 w 3869"/>
                <a:gd name="T5" fmla="*/ 2762 h 3016"/>
                <a:gd name="T6" fmla="*/ 1829 w 3869"/>
                <a:gd name="T7" fmla="*/ 2770 h 3016"/>
                <a:gd name="T8" fmla="*/ 1873 w 3869"/>
                <a:gd name="T9" fmla="*/ 2768 h 3016"/>
                <a:gd name="T10" fmla="*/ 1920 w 3869"/>
                <a:gd name="T11" fmla="*/ 2745 h 3016"/>
                <a:gd name="T12" fmla="*/ 1955 w 3869"/>
                <a:gd name="T13" fmla="*/ 2712 h 3016"/>
                <a:gd name="T14" fmla="*/ 1978 w 3869"/>
                <a:gd name="T15" fmla="*/ 2657 h 3016"/>
                <a:gd name="T16" fmla="*/ 1996 w 3869"/>
                <a:gd name="T17" fmla="*/ 2571 h 3016"/>
                <a:gd name="T18" fmla="*/ 2004 w 3869"/>
                <a:gd name="T19" fmla="*/ 2469 h 3016"/>
                <a:gd name="T20" fmla="*/ 2013 w 3869"/>
                <a:gd name="T21" fmla="*/ 2361 h 3016"/>
                <a:gd name="T22" fmla="*/ 2019 w 3869"/>
                <a:gd name="T23" fmla="*/ 2237 h 3016"/>
                <a:gd name="T24" fmla="*/ 2022 w 3869"/>
                <a:gd name="T25" fmla="*/ 2101 h 3016"/>
                <a:gd name="T26" fmla="*/ 2025 w 3869"/>
                <a:gd name="T27" fmla="*/ 1955 h 3016"/>
                <a:gd name="T28" fmla="*/ 2025 w 3869"/>
                <a:gd name="T29" fmla="*/ 1803 h 3016"/>
                <a:gd name="T30" fmla="*/ 2028 w 3869"/>
                <a:gd name="T31" fmla="*/ 1645 h 3016"/>
                <a:gd name="T32" fmla="*/ 2028 w 3869"/>
                <a:gd name="T33" fmla="*/ 1482 h 3016"/>
                <a:gd name="T34" fmla="*/ 2025 w 3869"/>
                <a:gd name="T35" fmla="*/ 1319 h 3016"/>
                <a:gd name="T36" fmla="*/ 2025 w 3869"/>
                <a:gd name="T37" fmla="*/ 1156 h 3016"/>
                <a:gd name="T38" fmla="*/ 2022 w 3869"/>
                <a:gd name="T39" fmla="*/ 998 h 3016"/>
                <a:gd name="T40" fmla="*/ 2022 w 3869"/>
                <a:gd name="T41" fmla="*/ 846 h 3016"/>
                <a:gd name="T42" fmla="*/ 2019 w 3869"/>
                <a:gd name="T43" fmla="*/ 702 h 3016"/>
                <a:gd name="T44" fmla="*/ 2019 w 3869"/>
                <a:gd name="T45" fmla="*/ 570 h 3016"/>
                <a:gd name="T46" fmla="*/ 2016 w 3869"/>
                <a:gd name="T47" fmla="*/ 451 h 3016"/>
                <a:gd name="T48" fmla="*/ 2016 w 3869"/>
                <a:gd name="T49" fmla="*/ 346 h 3016"/>
                <a:gd name="T50" fmla="*/ 2022 w 3869"/>
                <a:gd name="T51" fmla="*/ 235 h 3016"/>
                <a:gd name="T52" fmla="*/ 2048 w 3869"/>
                <a:gd name="T53" fmla="*/ 138 h 3016"/>
                <a:gd name="T54" fmla="*/ 2086 w 3869"/>
                <a:gd name="T55" fmla="*/ 78 h 3016"/>
                <a:gd name="T56" fmla="*/ 2118 w 3869"/>
                <a:gd name="T57" fmla="*/ 50 h 3016"/>
                <a:gd name="T58" fmla="*/ 2156 w 3869"/>
                <a:gd name="T59" fmla="*/ 28 h 3016"/>
                <a:gd name="T60" fmla="*/ 2232 w 3869"/>
                <a:gd name="T61" fmla="*/ 6 h 3016"/>
                <a:gd name="T62" fmla="*/ 2311 w 3869"/>
                <a:gd name="T63" fmla="*/ 3 h 3016"/>
                <a:gd name="T64" fmla="*/ 2387 w 3869"/>
                <a:gd name="T65" fmla="*/ 31 h 3016"/>
                <a:gd name="T66" fmla="*/ 3804 w 3869"/>
                <a:gd name="T67" fmla="*/ 1374 h 3016"/>
                <a:gd name="T68" fmla="*/ 3842 w 3869"/>
                <a:gd name="T69" fmla="*/ 1430 h 3016"/>
                <a:gd name="T70" fmla="*/ 3863 w 3869"/>
                <a:gd name="T71" fmla="*/ 1479 h 3016"/>
                <a:gd name="T72" fmla="*/ 3869 w 3869"/>
                <a:gd name="T73" fmla="*/ 1524 h 3016"/>
                <a:gd name="T74" fmla="*/ 3866 w 3869"/>
                <a:gd name="T75" fmla="*/ 1571 h 3016"/>
                <a:gd name="T76" fmla="*/ 3839 w 3869"/>
                <a:gd name="T77" fmla="*/ 1648 h 3016"/>
                <a:gd name="T78" fmla="*/ 3796 w 3869"/>
                <a:gd name="T79" fmla="*/ 1714 h 3016"/>
                <a:gd name="T80" fmla="*/ 3740 w 3869"/>
                <a:gd name="T81" fmla="*/ 1775 h 3016"/>
                <a:gd name="T82" fmla="*/ 3682 w 3869"/>
                <a:gd name="T83" fmla="*/ 1836 h 3016"/>
                <a:gd name="T84" fmla="*/ 2171 w 3869"/>
                <a:gd name="T85" fmla="*/ 2945 h 3016"/>
                <a:gd name="T86" fmla="*/ 2121 w 3869"/>
                <a:gd name="T87" fmla="*/ 2972 h 3016"/>
                <a:gd name="T88" fmla="*/ 2069 w 3869"/>
                <a:gd name="T89" fmla="*/ 2994 h 3016"/>
                <a:gd name="T90" fmla="*/ 1998 w 3869"/>
                <a:gd name="T91" fmla="*/ 3011 h 3016"/>
                <a:gd name="T92" fmla="*/ 1923 w 3869"/>
                <a:gd name="T93" fmla="*/ 3014 h 3016"/>
                <a:gd name="T94" fmla="*/ 1855 w 3869"/>
                <a:gd name="T95" fmla="*/ 3000 h 3016"/>
                <a:gd name="T96" fmla="*/ 1785 w 3869"/>
                <a:gd name="T97" fmla="*/ 2969 h 3016"/>
                <a:gd name="T98" fmla="*/ 1712 w 3869"/>
                <a:gd name="T99" fmla="*/ 2922 h 3016"/>
                <a:gd name="T100" fmla="*/ 1595 w 3869"/>
                <a:gd name="T101" fmla="*/ 2817 h 3016"/>
                <a:gd name="T102" fmla="*/ 1408 w 3869"/>
                <a:gd name="T103" fmla="*/ 2635 h 3016"/>
                <a:gd name="T104" fmla="*/ 1201 w 3869"/>
                <a:gd name="T105" fmla="*/ 2425 h 3016"/>
                <a:gd name="T106" fmla="*/ 982 w 3869"/>
                <a:gd name="T107" fmla="*/ 2198 h 3016"/>
                <a:gd name="T108" fmla="*/ 754 w 3869"/>
                <a:gd name="T109" fmla="*/ 1963 h 3016"/>
                <a:gd name="T110" fmla="*/ 523 w 3869"/>
                <a:gd name="T111" fmla="*/ 1725 h 3016"/>
                <a:gd name="T112" fmla="*/ 304 w 3869"/>
                <a:gd name="T113" fmla="*/ 1499 h 3016"/>
                <a:gd name="T114" fmla="*/ 96 w 3869"/>
                <a:gd name="T115" fmla="*/ 1289 h 3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869" h="3016">
                  <a:moveTo>
                    <a:pt x="0" y="1195"/>
                  </a:moveTo>
                  <a:lnTo>
                    <a:pt x="216" y="1253"/>
                  </a:lnTo>
                  <a:lnTo>
                    <a:pt x="1759" y="2743"/>
                  </a:lnTo>
                  <a:lnTo>
                    <a:pt x="1768" y="2748"/>
                  </a:lnTo>
                  <a:lnTo>
                    <a:pt x="1779" y="2757"/>
                  </a:lnTo>
                  <a:lnTo>
                    <a:pt x="1794" y="2762"/>
                  </a:lnTo>
                  <a:lnTo>
                    <a:pt x="1811" y="2768"/>
                  </a:lnTo>
                  <a:lnTo>
                    <a:pt x="1829" y="2770"/>
                  </a:lnTo>
                  <a:lnTo>
                    <a:pt x="1852" y="2770"/>
                  </a:lnTo>
                  <a:lnTo>
                    <a:pt x="1873" y="2768"/>
                  </a:lnTo>
                  <a:lnTo>
                    <a:pt x="1896" y="2759"/>
                  </a:lnTo>
                  <a:lnTo>
                    <a:pt x="1920" y="2745"/>
                  </a:lnTo>
                  <a:lnTo>
                    <a:pt x="1937" y="2732"/>
                  </a:lnTo>
                  <a:lnTo>
                    <a:pt x="1955" y="2712"/>
                  </a:lnTo>
                  <a:lnTo>
                    <a:pt x="1966" y="2687"/>
                  </a:lnTo>
                  <a:lnTo>
                    <a:pt x="1978" y="2657"/>
                  </a:lnTo>
                  <a:lnTo>
                    <a:pt x="1987" y="2618"/>
                  </a:lnTo>
                  <a:lnTo>
                    <a:pt x="1996" y="2571"/>
                  </a:lnTo>
                  <a:lnTo>
                    <a:pt x="2001" y="2516"/>
                  </a:lnTo>
                  <a:lnTo>
                    <a:pt x="2004" y="2469"/>
                  </a:lnTo>
                  <a:lnTo>
                    <a:pt x="2010" y="2416"/>
                  </a:lnTo>
                  <a:lnTo>
                    <a:pt x="2013" y="2361"/>
                  </a:lnTo>
                  <a:lnTo>
                    <a:pt x="2016" y="2300"/>
                  </a:lnTo>
                  <a:lnTo>
                    <a:pt x="2019" y="2237"/>
                  </a:lnTo>
                  <a:lnTo>
                    <a:pt x="2019" y="2170"/>
                  </a:lnTo>
                  <a:lnTo>
                    <a:pt x="2022" y="2101"/>
                  </a:lnTo>
                  <a:lnTo>
                    <a:pt x="2025" y="2029"/>
                  </a:lnTo>
                  <a:lnTo>
                    <a:pt x="2025" y="1955"/>
                  </a:lnTo>
                  <a:lnTo>
                    <a:pt x="2025" y="1880"/>
                  </a:lnTo>
                  <a:lnTo>
                    <a:pt x="2025" y="1803"/>
                  </a:lnTo>
                  <a:lnTo>
                    <a:pt x="2028" y="1723"/>
                  </a:lnTo>
                  <a:lnTo>
                    <a:pt x="2028" y="1645"/>
                  </a:lnTo>
                  <a:lnTo>
                    <a:pt x="2028" y="1562"/>
                  </a:lnTo>
                  <a:lnTo>
                    <a:pt x="2028" y="1482"/>
                  </a:lnTo>
                  <a:lnTo>
                    <a:pt x="2028" y="1399"/>
                  </a:lnTo>
                  <a:lnTo>
                    <a:pt x="2025" y="1319"/>
                  </a:lnTo>
                  <a:lnTo>
                    <a:pt x="2025" y="1239"/>
                  </a:lnTo>
                  <a:lnTo>
                    <a:pt x="2025" y="1156"/>
                  </a:lnTo>
                  <a:lnTo>
                    <a:pt x="2025" y="1078"/>
                  </a:lnTo>
                  <a:lnTo>
                    <a:pt x="2022" y="998"/>
                  </a:lnTo>
                  <a:lnTo>
                    <a:pt x="2022" y="921"/>
                  </a:lnTo>
                  <a:lnTo>
                    <a:pt x="2022" y="846"/>
                  </a:lnTo>
                  <a:lnTo>
                    <a:pt x="2019" y="774"/>
                  </a:lnTo>
                  <a:lnTo>
                    <a:pt x="2019" y="702"/>
                  </a:lnTo>
                  <a:lnTo>
                    <a:pt x="2019" y="636"/>
                  </a:lnTo>
                  <a:lnTo>
                    <a:pt x="2019" y="570"/>
                  </a:lnTo>
                  <a:lnTo>
                    <a:pt x="2016" y="509"/>
                  </a:lnTo>
                  <a:lnTo>
                    <a:pt x="2016" y="451"/>
                  </a:lnTo>
                  <a:lnTo>
                    <a:pt x="2016" y="396"/>
                  </a:lnTo>
                  <a:lnTo>
                    <a:pt x="2016" y="346"/>
                  </a:lnTo>
                  <a:lnTo>
                    <a:pt x="2016" y="299"/>
                  </a:lnTo>
                  <a:lnTo>
                    <a:pt x="2022" y="235"/>
                  </a:lnTo>
                  <a:lnTo>
                    <a:pt x="2034" y="183"/>
                  </a:lnTo>
                  <a:lnTo>
                    <a:pt x="2048" y="138"/>
                  </a:lnTo>
                  <a:lnTo>
                    <a:pt x="2069" y="105"/>
                  </a:lnTo>
                  <a:lnTo>
                    <a:pt x="2086" y="78"/>
                  </a:lnTo>
                  <a:lnTo>
                    <a:pt x="2104" y="61"/>
                  </a:lnTo>
                  <a:lnTo>
                    <a:pt x="2118" y="50"/>
                  </a:lnTo>
                  <a:lnTo>
                    <a:pt x="2124" y="44"/>
                  </a:lnTo>
                  <a:lnTo>
                    <a:pt x="2156" y="28"/>
                  </a:lnTo>
                  <a:lnTo>
                    <a:pt x="2191" y="14"/>
                  </a:lnTo>
                  <a:lnTo>
                    <a:pt x="2232" y="6"/>
                  </a:lnTo>
                  <a:lnTo>
                    <a:pt x="2273" y="0"/>
                  </a:lnTo>
                  <a:lnTo>
                    <a:pt x="2311" y="3"/>
                  </a:lnTo>
                  <a:lnTo>
                    <a:pt x="2352" y="14"/>
                  </a:lnTo>
                  <a:lnTo>
                    <a:pt x="2387" y="31"/>
                  </a:lnTo>
                  <a:lnTo>
                    <a:pt x="2419" y="55"/>
                  </a:lnTo>
                  <a:lnTo>
                    <a:pt x="3804" y="1374"/>
                  </a:lnTo>
                  <a:lnTo>
                    <a:pt x="3825" y="1405"/>
                  </a:lnTo>
                  <a:lnTo>
                    <a:pt x="3842" y="1430"/>
                  </a:lnTo>
                  <a:lnTo>
                    <a:pt x="3854" y="1454"/>
                  </a:lnTo>
                  <a:lnTo>
                    <a:pt x="3863" y="1479"/>
                  </a:lnTo>
                  <a:lnTo>
                    <a:pt x="3866" y="1501"/>
                  </a:lnTo>
                  <a:lnTo>
                    <a:pt x="3869" y="1524"/>
                  </a:lnTo>
                  <a:lnTo>
                    <a:pt x="3869" y="1546"/>
                  </a:lnTo>
                  <a:lnTo>
                    <a:pt x="3866" y="1571"/>
                  </a:lnTo>
                  <a:lnTo>
                    <a:pt x="3854" y="1612"/>
                  </a:lnTo>
                  <a:lnTo>
                    <a:pt x="3839" y="1648"/>
                  </a:lnTo>
                  <a:lnTo>
                    <a:pt x="3819" y="1681"/>
                  </a:lnTo>
                  <a:lnTo>
                    <a:pt x="3796" y="1714"/>
                  </a:lnTo>
                  <a:lnTo>
                    <a:pt x="3769" y="1745"/>
                  </a:lnTo>
                  <a:lnTo>
                    <a:pt x="3740" y="1775"/>
                  </a:lnTo>
                  <a:lnTo>
                    <a:pt x="3711" y="1806"/>
                  </a:lnTo>
                  <a:lnTo>
                    <a:pt x="3682" y="1836"/>
                  </a:lnTo>
                  <a:lnTo>
                    <a:pt x="2200" y="2931"/>
                  </a:lnTo>
                  <a:lnTo>
                    <a:pt x="2171" y="2945"/>
                  </a:lnTo>
                  <a:lnTo>
                    <a:pt x="2145" y="2958"/>
                  </a:lnTo>
                  <a:lnTo>
                    <a:pt x="2121" y="2972"/>
                  </a:lnTo>
                  <a:lnTo>
                    <a:pt x="2095" y="2983"/>
                  </a:lnTo>
                  <a:lnTo>
                    <a:pt x="2069" y="2994"/>
                  </a:lnTo>
                  <a:lnTo>
                    <a:pt x="2036" y="3005"/>
                  </a:lnTo>
                  <a:lnTo>
                    <a:pt x="1998" y="3011"/>
                  </a:lnTo>
                  <a:lnTo>
                    <a:pt x="1952" y="3016"/>
                  </a:lnTo>
                  <a:lnTo>
                    <a:pt x="1923" y="3014"/>
                  </a:lnTo>
                  <a:lnTo>
                    <a:pt x="1890" y="3008"/>
                  </a:lnTo>
                  <a:lnTo>
                    <a:pt x="1855" y="3000"/>
                  </a:lnTo>
                  <a:lnTo>
                    <a:pt x="1820" y="2986"/>
                  </a:lnTo>
                  <a:lnTo>
                    <a:pt x="1785" y="2969"/>
                  </a:lnTo>
                  <a:lnTo>
                    <a:pt x="1747" y="2947"/>
                  </a:lnTo>
                  <a:lnTo>
                    <a:pt x="1712" y="2922"/>
                  </a:lnTo>
                  <a:lnTo>
                    <a:pt x="1677" y="2895"/>
                  </a:lnTo>
                  <a:lnTo>
                    <a:pt x="1595" y="2817"/>
                  </a:lnTo>
                  <a:lnTo>
                    <a:pt x="1505" y="2729"/>
                  </a:lnTo>
                  <a:lnTo>
                    <a:pt x="1408" y="2635"/>
                  </a:lnTo>
                  <a:lnTo>
                    <a:pt x="1306" y="2533"/>
                  </a:lnTo>
                  <a:lnTo>
                    <a:pt x="1201" y="2425"/>
                  </a:lnTo>
                  <a:lnTo>
                    <a:pt x="1093" y="2314"/>
                  </a:lnTo>
                  <a:lnTo>
                    <a:pt x="982" y="2198"/>
                  </a:lnTo>
                  <a:lnTo>
                    <a:pt x="868" y="2082"/>
                  </a:lnTo>
                  <a:lnTo>
                    <a:pt x="754" y="1963"/>
                  </a:lnTo>
                  <a:lnTo>
                    <a:pt x="637" y="1844"/>
                  </a:lnTo>
                  <a:lnTo>
                    <a:pt x="523" y="1725"/>
                  </a:lnTo>
                  <a:lnTo>
                    <a:pt x="412" y="1612"/>
                  </a:lnTo>
                  <a:lnTo>
                    <a:pt x="304" y="1499"/>
                  </a:lnTo>
                  <a:lnTo>
                    <a:pt x="198" y="1391"/>
                  </a:lnTo>
                  <a:lnTo>
                    <a:pt x="96" y="1289"/>
                  </a:lnTo>
                  <a:lnTo>
                    <a:pt x="0" y="119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21">
              <a:extLst>
                <a:ext uri="{FF2B5EF4-FFF2-40B4-BE49-F238E27FC236}">
                  <a16:creationId xmlns="" xmlns:a16="http://schemas.microsoft.com/office/drawing/2014/main" id="{CE8C8980-5F69-4DD5-987A-717C84D5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3859"/>
              <a:ext cx="231" cy="85"/>
            </a:xfrm>
            <a:custGeom>
              <a:avLst/>
              <a:gdLst>
                <a:gd name="T0" fmla="*/ 231 w 231"/>
                <a:gd name="T1" fmla="*/ 63 h 85"/>
                <a:gd name="T2" fmla="*/ 222 w 231"/>
                <a:gd name="T3" fmla="*/ 58 h 85"/>
                <a:gd name="T4" fmla="*/ 6 w 231"/>
                <a:gd name="T5" fmla="*/ 0 h 85"/>
                <a:gd name="T6" fmla="*/ 0 w 231"/>
                <a:gd name="T7" fmla="*/ 27 h 85"/>
                <a:gd name="T8" fmla="*/ 216 w 231"/>
                <a:gd name="T9" fmla="*/ 85 h 85"/>
                <a:gd name="T10" fmla="*/ 207 w 231"/>
                <a:gd name="T11" fmla="*/ 80 h 85"/>
                <a:gd name="T12" fmla="*/ 231 w 231"/>
                <a:gd name="T13" fmla="*/ 63 h 85"/>
                <a:gd name="T14" fmla="*/ 228 w 231"/>
                <a:gd name="T15" fmla="*/ 61 h 85"/>
                <a:gd name="T16" fmla="*/ 222 w 231"/>
                <a:gd name="T17" fmla="*/ 58 h 85"/>
                <a:gd name="T18" fmla="*/ 231 w 231"/>
                <a:gd name="T19" fmla="*/ 6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1" h="85">
                  <a:moveTo>
                    <a:pt x="231" y="63"/>
                  </a:moveTo>
                  <a:lnTo>
                    <a:pt x="222" y="58"/>
                  </a:lnTo>
                  <a:lnTo>
                    <a:pt x="6" y="0"/>
                  </a:lnTo>
                  <a:lnTo>
                    <a:pt x="0" y="27"/>
                  </a:lnTo>
                  <a:lnTo>
                    <a:pt x="216" y="85"/>
                  </a:lnTo>
                  <a:lnTo>
                    <a:pt x="207" y="80"/>
                  </a:lnTo>
                  <a:lnTo>
                    <a:pt x="231" y="63"/>
                  </a:lnTo>
                  <a:lnTo>
                    <a:pt x="228" y="61"/>
                  </a:lnTo>
                  <a:lnTo>
                    <a:pt x="222" y="58"/>
                  </a:lnTo>
                  <a:lnTo>
                    <a:pt x="231" y="63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22">
              <a:extLst>
                <a:ext uri="{FF2B5EF4-FFF2-40B4-BE49-F238E27FC236}">
                  <a16:creationId xmlns="" xmlns:a16="http://schemas.microsoft.com/office/drawing/2014/main" id="{256D81E6-B7FD-4D88-9627-A0074A8F9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3922"/>
              <a:ext cx="1567" cy="1510"/>
            </a:xfrm>
            <a:custGeom>
              <a:avLst/>
              <a:gdLst>
                <a:gd name="T0" fmla="*/ 1567 w 1567"/>
                <a:gd name="T1" fmla="*/ 1488 h 1510"/>
                <a:gd name="T2" fmla="*/ 1567 w 1567"/>
                <a:gd name="T3" fmla="*/ 1490 h 1510"/>
                <a:gd name="T4" fmla="*/ 24 w 1567"/>
                <a:gd name="T5" fmla="*/ 0 h 1510"/>
                <a:gd name="T6" fmla="*/ 0 w 1567"/>
                <a:gd name="T7" fmla="*/ 17 h 1510"/>
                <a:gd name="T8" fmla="*/ 1543 w 1567"/>
                <a:gd name="T9" fmla="*/ 1507 h 1510"/>
                <a:gd name="T10" fmla="*/ 1543 w 1567"/>
                <a:gd name="T11" fmla="*/ 1510 h 1510"/>
                <a:gd name="T12" fmla="*/ 1567 w 1567"/>
                <a:gd name="T13" fmla="*/ 1488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7" h="1510">
                  <a:moveTo>
                    <a:pt x="1567" y="1488"/>
                  </a:moveTo>
                  <a:lnTo>
                    <a:pt x="1567" y="1490"/>
                  </a:lnTo>
                  <a:lnTo>
                    <a:pt x="24" y="0"/>
                  </a:lnTo>
                  <a:lnTo>
                    <a:pt x="0" y="17"/>
                  </a:lnTo>
                  <a:lnTo>
                    <a:pt x="1543" y="1507"/>
                  </a:lnTo>
                  <a:lnTo>
                    <a:pt x="1543" y="1510"/>
                  </a:lnTo>
                  <a:lnTo>
                    <a:pt x="1567" y="1488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23">
              <a:extLst>
                <a:ext uri="{FF2B5EF4-FFF2-40B4-BE49-F238E27FC236}">
                  <a16:creationId xmlns="" xmlns:a16="http://schemas.microsoft.com/office/drawing/2014/main" id="{69719FDB-C3EE-4AE5-B06D-013413C85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" y="5410"/>
              <a:ext cx="155" cy="52"/>
            </a:xfrm>
            <a:custGeom>
              <a:avLst/>
              <a:gdLst>
                <a:gd name="T0" fmla="*/ 143 w 155"/>
                <a:gd name="T1" fmla="*/ 13 h 52"/>
                <a:gd name="T2" fmla="*/ 143 w 155"/>
                <a:gd name="T3" fmla="*/ 13 h 52"/>
                <a:gd name="T4" fmla="*/ 123 w 155"/>
                <a:gd name="T5" fmla="*/ 22 h 52"/>
                <a:gd name="T6" fmla="*/ 105 w 155"/>
                <a:gd name="T7" fmla="*/ 25 h 52"/>
                <a:gd name="T8" fmla="*/ 82 w 155"/>
                <a:gd name="T9" fmla="*/ 25 h 52"/>
                <a:gd name="T10" fmla="*/ 67 w 155"/>
                <a:gd name="T11" fmla="*/ 22 h 52"/>
                <a:gd name="T12" fmla="*/ 53 w 155"/>
                <a:gd name="T13" fmla="*/ 16 h 52"/>
                <a:gd name="T14" fmla="*/ 38 w 155"/>
                <a:gd name="T15" fmla="*/ 13 h 52"/>
                <a:gd name="T16" fmla="*/ 29 w 155"/>
                <a:gd name="T17" fmla="*/ 5 h 52"/>
                <a:gd name="T18" fmla="*/ 24 w 155"/>
                <a:gd name="T19" fmla="*/ 0 h 52"/>
                <a:gd name="T20" fmla="*/ 0 w 155"/>
                <a:gd name="T21" fmla="*/ 22 h 52"/>
                <a:gd name="T22" fmla="*/ 12 w 155"/>
                <a:gd name="T23" fmla="*/ 27 h 52"/>
                <a:gd name="T24" fmla="*/ 26 w 155"/>
                <a:gd name="T25" fmla="*/ 36 h 52"/>
                <a:gd name="T26" fmla="*/ 41 w 155"/>
                <a:gd name="T27" fmla="*/ 44 h 52"/>
                <a:gd name="T28" fmla="*/ 62 w 155"/>
                <a:gd name="T29" fmla="*/ 49 h 52"/>
                <a:gd name="T30" fmla="*/ 82 w 155"/>
                <a:gd name="T31" fmla="*/ 52 h 52"/>
                <a:gd name="T32" fmla="*/ 105 w 155"/>
                <a:gd name="T33" fmla="*/ 52 h 52"/>
                <a:gd name="T34" fmla="*/ 129 w 155"/>
                <a:gd name="T35" fmla="*/ 49 h 52"/>
                <a:gd name="T36" fmla="*/ 155 w 155"/>
                <a:gd name="T37" fmla="*/ 41 h 52"/>
                <a:gd name="T38" fmla="*/ 155 w 155"/>
                <a:gd name="T39" fmla="*/ 41 h 52"/>
                <a:gd name="T40" fmla="*/ 143 w 155"/>
                <a:gd name="T41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5" h="52">
                  <a:moveTo>
                    <a:pt x="143" y="13"/>
                  </a:moveTo>
                  <a:lnTo>
                    <a:pt x="143" y="13"/>
                  </a:lnTo>
                  <a:lnTo>
                    <a:pt x="123" y="22"/>
                  </a:lnTo>
                  <a:lnTo>
                    <a:pt x="105" y="25"/>
                  </a:lnTo>
                  <a:lnTo>
                    <a:pt x="82" y="25"/>
                  </a:lnTo>
                  <a:lnTo>
                    <a:pt x="67" y="22"/>
                  </a:lnTo>
                  <a:lnTo>
                    <a:pt x="53" y="16"/>
                  </a:lnTo>
                  <a:lnTo>
                    <a:pt x="38" y="13"/>
                  </a:lnTo>
                  <a:lnTo>
                    <a:pt x="29" y="5"/>
                  </a:lnTo>
                  <a:lnTo>
                    <a:pt x="24" y="0"/>
                  </a:lnTo>
                  <a:lnTo>
                    <a:pt x="0" y="22"/>
                  </a:lnTo>
                  <a:lnTo>
                    <a:pt x="12" y="27"/>
                  </a:lnTo>
                  <a:lnTo>
                    <a:pt x="26" y="36"/>
                  </a:lnTo>
                  <a:lnTo>
                    <a:pt x="41" y="44"/>
                  </a:lnTo>
                  <a:lnTo>
                    <a:pt x="62" y="49"/>
                  </a:lnTo>
                  <a:lnTo>
                    <a:pt x="82" y="52"/>
                  </a:lnTo>
                  <a:lnTo>
                    <a:pt x="105" y="52"/>
                  </a:lnTo>
                  <a:lnTo>
                    <a:pt x="129" y="49"/>
                  </a:lnTo>
                  <a:lnTo>
                    <a:pt x="155" y="41"/>
                  </a:lnTo>
                  <a:lnTo>
                    <a:pt x="155" y="41"/>
                  </a:lnTo>
                  <a:lnTo>
                    <a:pt x="143" y="13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24">
              <a:extLst>
                <a:ext uri="{FF2B5EF4-FFF2-40B4-BE49-F238E27FC236}">
                  <a16:creationId xmlns="" xmlns:a16="http://schemas.microsoft.com/office/drawing/2014/main" id="{026FCD48-DE22-4CCD-87A0-F5C1223BC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" y="5197"/>
              <a:ext cx="126" cy="257"/>
            </a:xfrm>
            <a:custGeom>
              <a:avLst/>
              <a:gdLst>
                <a:gd name="T0" fmla="*/ 97 w 126"/>
                <a:gd name="T1" fmla="*/ 0 h 257"/>
                <a:gd name="T2" fmla="*/ 97 w 126"/>
                <a:gd name="T3" fmla="*/ 0 h 257"/>
                <a:gd name="T4" fmla="*/ 91 w 126"/>
                <a:gd name="T5" fmla="*/ 53 h 257"/>
                <a:gd name="T6" fmla="*/ 82 w 126"/>
                <a:gd name="T7" fmla="*/ 100 h 257"/>
                <a:gd name="T8" fmla="*/ 73 w 126"/>
                <a:gd name="T9" fmla="*/ 138 h 257"/>
                <a:gd name="T10" fmla="*/ 62 w 126"/>
                <a:gd name="T11" fmla="*/ 166 h 257"/>
                <a:gd name="T12" fmla="*/ 53 w 126"/>
                <a:gd name="T13" fmla="*/ 188 h 257"/>
                <a:gd name="T14" fmla="*/ 35 w 126"/>
                <a:gd name="T15" fmla="*/ 205 h 257"/>
                <a:gd name="T16" fmla="*/ 21 w 126"/>
                <a:gd name="T17" fmla="*/ 218 h 257"/>
                <a:gd name="T18" fmla="*/ 0 w 126"/>
                <a:gd name="T19" fmla="*/ 229 h 257"/>
                <a:gd name="T20" fmla="*/ 12 w 126"/>
                <a:gd name="T21" fmla="*/ 257 h 257"/>
                <a:gd name="T22" fmla="*/ 38 w 126"/>
                <a:gd name="T23" fmla="*/ 241 h 257"/>
                <a:gd name="T24" fmla="*/ 59 w 126"/>
                <a:gd name="T25" fmla="*/ 227 h 257"/>
                <a:gd name="T26" fmla="*/ 76 w 126"/>
                <a:gd name="T27" fmla="*/ 205 h 257"/>
                <a:gd name="T28" fmla="*/ 91 w 126"/>
                <a:gd name="T29" fmla="*/ 177 h 257"/>
                <a:gd name="T30" fmla="*/ 103 w 126"/>
                <a:gd name="T31" fmla="*/ 144 h 257"/>
                <a:gd name="T32" fmla="*/ 111 w 126"/>
                <a:gd name="T33" fmla="*/ 105 h 257"/>
                <a:gd name="T34" fmla="*/ 120 w 126"/>
                <a:gd name="T35" fmla="*/ 58 h 257"/>
                <a:gd name="T36" fmla="*/ 126 w 126"/>
                <a:gd name="T37" fmla="*/ 0 h 257"/>
                <a:gd name="T38" fmla="*/ 126 w 126"/>
                <a:gd name="T39" fmla="*/ 0 h 257"/>
                <a:gd name="T40" fmla="*/ 97 w 126"/>
                <a:gd name="T41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6" h="257">
                  <a:moveTo>
                    <a:pt x="97" y="0"/>
                  </a:moveTo>
                  <a:lnTo>
                    <a:pt x="97" y="0"/>
                  </a:lnTo>
                  <a:lnTo>
                    <a:pt x="91" y="53"/>
                  </a:lnTo>
                  <a:lnTo>
                    <a:pt x="82" y="100"/>
                  </a:lnTo>
                  <a:lnTo>
                    <a:pt x="73" y="138"/>
                  </a:lnTo>
                  <a:lnTo>
                    <a:pt x="62" y="166"/>
                  </a:lnTo>
                  <a:lnTo>
                    <a:pt x="53" y="188"/>
                  </a:lnTo>
                  <a:lnTo>
                    <a:pt x="35" y="205"/>
                  </a:lnTo>
                  <a:lnTo>
                    <a:pt x="21" y="218"/>
                  </a:lnTo>
                  <a:lnTo>
                    <a:pt x="0" y="229"/>
                  </a:lnTo>
                  <a:lnTo>
                    <a:pt x="12" y="257"/>
                  </a:lnTo>
                  <a:lnTo>
                    <a:pt x="38" y="241"/>
                  </a:lnTo>
                  <a:lnTo>
                    <a:pt x="59" y="227"/>
                  </a:lnTo>
                  <a:lnTo>
                    <a:pt x="76" y="205"/>
                  </a:lnTo>
                  <a:lnTo>
                    <a:pt x="91" y="177"/>
                  </a:lnTo>
                  <a:lnTo>
                    <a:pt x="103" y="144"/>
                  </a:lnTo>
                  <a:lnTo>
                    <a:pt x="111" y="105"/>
                  </a:lnTo>
                  <a:lnTo>
                    <a:pt x="120" y="58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97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25">
              <a:extLst>
                <a:ext uri="{FF2B5EF4-FFF2-40B4-BE49-F238E27FC236}">
                  <a16:creationId xmlns="" xmlns:a16="http://schemas.microsoft.com/office/drawing/2014/main" id="{DB6E4D06-ED08-4F91-8A25-AA36FE43F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5" y="2980"/>
              <a:ext cx="55" cy="2217"/>
            </a:xfrm>
            <a:custGeom>
              <a:avLst/>
              <a:gdLst>
                <a:gd name="T0" fmla="*/ 14 w 55"/>
                <a:gd name="T1" fmla="*/ 0 h 2217"/>
                <a:gd name="T2" fmla="*/ 14 w 55"/>
                <a:gd name="T3" fmla="*/ 97 h 2217"/>
                <a:gd name="T4" fmla="*/ 14 w 55"/>
                <a:gd name="T5" fmla="*/ 210 h 2217"/>
                <a:gd name="T6" fmla="*/ 17 w 55"/>
                <a:gd name="T7" fmla="*/ 337 h 2217"/>
                <a:gd name="T8" fmla="*/ 17 w 55"/>
                <a:gd name="T9" fmla="*/ 475 h 2217"/>
                <a:gd name="T10" fmla="*/ 20 w 55"/>
                <a:gd name="T11" fmla="*/ 622 h 2217"/>
                <a:gd name="T12" fmla="*/ 23 w 55"/>
                <a:gd name="T13" fmla="*/ 779 h 2217"/>
                <a:gd name="T14" fmla="*/ 23 w 55"/>
                <a:gd name="T15" fmla="*/ 940 h 2217"/>
                <a:gd name="T16" fmla="*/ 26 w 55"/>
                <a:gd name="T17" fmla="*/ 1100 h 2217"/>
                <a:gd name="T18" fmla="*/ 26 w 55"/>
                <a:gd name="T19" fmla="*/ 1263 h 2217"/>
                <a:gd name="T20" fmla="*/ 26 w 55"/>
                <a:gd name="T21" fmla="*/ 1424 h 2217"/>
                <a:gd name="T22" fmla="*/ 23 w 55"/>
                <a:gd name="T23" fmla="*/ 1581 h 2217"/>
                <a:gd name="T24" fmla="*/ 23 w 55"/>
                <a:gd name="T25" fmla="*/ 1730 h 2217"/>
                <a:gd name="T26" fmla="*/ 17 w 55"/>
                <a:gd name="T27" fmla="*/ 1871 h 2217"/>
                <a:gd name="T28" fmla="*/ 14 w 55"/>
                <a:gd name="T29" fmla="*/ 2001 h 2217"/>
                <a:gd name="T30" fmla="*/ 9 w 55"/>
                <a:gd name="T31" fmla="*/ 2117 h 2217"/>
                <a:gd name="T32" fmla="*/ 0 w 55"/>
                <a:gd name="T33" fmla="*/ 2217 h 2217"/>
                <a:gd name="T34" fmla="*/ 32 w 55"/>
                <a:gd name="T35" fmla="*/ 2170 h 2217"/>
                <a:gd name="T36" fmla="*/ 41 w 55"/>
                <a:gd name="T37" fmla="*/ 2062 h 2217"/>
                <a:gd name="T38" fmla="*/ 47 w 55"/>
                <a:gd name="T39" fmla="*/ 1938 h 2217"/>
                <a:gd name="T40" fmla="*/ 49 w 55"/>
                <a:gd name="T41" fmla="*/ 1802 h 2217"/>
                <a:gd name="T42" fmla="*/ 52 w 55"/>
                <a:gd name="T43" fmla="*/ 1656 h 2217"/>
                <a:gd name="T44" fmla="*/ 52 w 55"/>
                <a:gd name="T45" fmla="*/ 1504 h 2217"/>
                <a:gd name="T46" fmla="*/ 55 w 55"/>
                <a:gd name="T47" fmla="*/ 1346 h 2217"/>
                <a:gd name="T48" fmla="*/ 55 w 55"/>
                <a:gd name="T49" fmla="*/ 1183 h 2217"/>
                <a:gd name="T50" fmla="*/ 52 w 55"/>
                <a:gd name="T51" fmla="*/ 1020 h 2217"/>
                <a:gd name="T52" fmla="*/ 52 w 55"/>
                <a:gd name="T53" fmla="*/ 857 h 2217"/>
                <a:gd name="T54" fmla="*/ 49 w 55"/>
                <a:gd name="T55" fmla="*/ 699 h 2217"/>
                <a:gd name="T56" fmla="*/ 49 w 55"/>
                <a:gd name="T57" fmla="*/ 547 h 2217"/>
                <a:gd name="T58" fmla="*/ 47 w 55"/>
                <a:gd name="T59" fmla="*/ 403 h 2217"/>
                <a:gd name="T60" fmla="*/ 47 w 55"/>
                <a:gd name="T61" fmla="*/ 271 h 2217"/>
                <a:gd name="T62" fmla="*/ 44 w 55"/>
                <a:gd name="T63" fmla="*/ 152 h 2217"/>
                <a:gd name="T64" fmla="*/ 44 w 55"/>
                <a:gd name="T65" fmla="*/ 47 h 2217"/>
                <a:gd name="T66" fmla="*/ 44 w 55"/>
                <a:gd name="T67" fmla="*/ 0 h 2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" h="2217">
                  <a:moveTo>
                    <a:pt x="14" y="0"/>
                  </a:moveTo>
                  <a:lnTo>
                    <a:pt x="14" y="0"/>
                  </a:lnTo>
                  <a:lnTo>
                    <a:pt x="14" y="47"/>
                  </a:lnTo>
                  <a:lnTo>
                    <a:pt x="14" y="97"/>
                  </a:lnTo>
                  <a:lnTo>
                    <a:pt x="14" y="152"/>
                  </a:lnTo>
                  <a:lnTo>
                    <a:pt x="14" y="210"/>
                  </a:lnTo>
                  <a:lnTo>
                    <a:pt x="17" y="271"/>
                  </a:lnTo>
                  <a:lnTo>
                    <a:pt x="17" y="337"/>
                  </a:lnTo>
                  <a:lnTo>
                    <a:pt x="17" y="403"/>
                  </a:lnTo>
                  <a:lnTo>
                    <a:pt x="17" y="475"/>
                  </a:lnTo>
                  <a:lnTo>
                    <a:pt x="20" y="547"/>
                  </a:lnTo>
                  <a:lnTo>
                    <a:pt x="20" y="622"/>
                  </a:lnTo>
                  <a:lnTo>
                    <a:pt x="20" y="699"/>
                  </a:lnTo>
                  <a:lnTo>
                    <a:pt x="23" y="779"/>
                  </a:lnTo>
                  <a:lnTo>
                    <a:pt x="23" y="857"/>
                  </a:lnTo>
                  <a:lnTo>
                    <a:pt x="23" y="940"/>
                  </a:lnTo>
                  <a:lnTo>
                    <a:pt x="23" y="1020"/>
                  </a:lnTo>
                  <a:lnTo>
                    <a:pt x="26" y="1100"/>
                  </a:lnTo>
                  <a:lnTo>
                    <a:pt x="26" y="1183"/>
                  </a:lnTo>
                  <a:lnTo>
                    <a:pt x="26" y="1263"/>
                  </a:lnTo>
                  <a:lnTo>
                    <a:pt x="26" y="1346"/>
                  </a:lnTo>
                  <a:lnTo>
                    <a:pt x="26" y="1424"/>
                  </a:lnTo>
                  <a:lnTo>
                    <a:pt x="23" y="1504"/>
                  </a:lnTo>
                  <a:lnTo>
                    <a:pt x="23" y="1581"/>
                  </a:lnTo>
                  <a:lnTo>
                    <a:pt x="23" y="1656"/>
                  </a:lnTo>
                  <a:lnTo>
                    <a:pt x="23" y="1730"/>
                  </a:lnTo>
                  <a:lnTo>
                    <a:pt x="20" y="1802"/>
                  </a:lnTo>
                  <a:lnTo>
                    <a:pt x="17" y="1871"/>
                  </a:lnTo>
                  <a:lnTo>
                    <a:pt x="17" y="1938"/>
                  </a:lnTo>
                  <a:lnTo>
                    <a:pt x="14" y="2001"/>
                  </a:lnTo>
                  <a:lnTo>
                    <a:pt x="11" y="2062"/>
                  </a:lnTo>
                  <a:lnTo>
                    <a:pt x="9" y="2117"/>
                  </a:lnTo>
                  <a:lnTo>
                    <a:pt x="3" y="2170"/>
                  </a:lnTo>
                  <a:lnTo>
                    <a:pt x="0" y="2217"/>
                  </a:lnTo>
                  <a:lnTo>
                    <a:pt x="29" y="2217"/>
                  </a:lnTo>
                  <a:lnTo>
                    <a:pt x="32" y="2170"/>
                  </a:lnTo>
                  <a:lnTo>
                    <a:pt x="38" y="2117"/>
                  </a:lnTo>
                  <a:lnTo>
                    <a:pt x="41" y="2062"/>
                  </a:lnTo>
                  <a:lnTo>
                    <a:pt x="44" y="2001"/>
                  </a:lnTo>
                  <a:lnTo>
                    <a:pt x="47" y="1938"/>
                  </a:lnTo>
                  <a:lnTo>
                    <a:pt x="47" y="1871"/>
                  </a:lnTo>
                  <a:lnTo>
                    <a:pt x="49" y="1802"/>
                  </a:lnTo>
                  <a:lnTo>
                    <a:pt x="52" y="1730"/>
                  </a:lnTo>
                  <a:lnTo>
                    <a:pt x="52" y="1656"/>
                  </a:lnTo>
                  <a:lnTo>
                    <a:pt x="52" y="1581"/>
                  </a:lnTo>
                  <a:lnTo>
                    <a:pt x="52" y="1504"/>
                  </a:lnTo>
                  <a:lnTo>
                    <a:pt x="55" y="1424"/>
                  </a:lnTo>
                  <a:lnTo>
                    <a:pt x="55" y="1346"/>
                  </a:lnTo>
                  <a:lnTo>
                    <a:pt x="55" y="1263"/>
                  </a:lnTo>
                  <a:lnTo>
                    <a:pt x="55" y="1183"/>
                  </a:lnTo>
                  <a:lnTo>
                    <a:pt x="55" y="1100"/>
                  </a:lnTo>
                  <a:lnTo>
                    <a:pt x="52" y="1020"/>
                  </a:lnTo>
                  <a:lnTo>
                    <a:pt x="52" y="940"/>
                  </a:lnTo>
                  <a:lnTo>
                    <a:pt x="52" y="857"/>
                  </a:lnTo>
                  <a:lnTo>
                    <a:pt x="52" y="779"/>
                  </a:lnTo>
                  <a:lnTo>
                    <a:pt x="49" y="699"/>
                  </a:lnTo>
                  <a:lnTo>
                    <a:pt x="49" y="622"/>
                  </a:lnTo>
                  <a:lnTo>
                    <a:pt x="49" y="547"/>
                  </a:lnTo>
                  <a:lnTo>
                    <a:pt x="47" y="475"/>
                  </a:lnTo>
                  <a:lnTo>
                    <a:pt x="47" y="403"/>
                  </a:lnTo>
                  <a:lnTo>
                    <a:pt x="47" y="337"/>
                  </a:lnTo>
                  <a:lnTo>
                    <a:pt x="47" y="271"/>
                  </a:lnTo>
                  <a:lnTo>
                    <a:pt x="44" y="210"/>
                  </a:lnTo>
                  <a:lnTo>
                    <a:pt x="44" y="152"/>
                  </a:lnTo>
                  <a:lnTo>
                    <a:pt x="44" y="97"/>
                  </a:lnTo>
                  <a:lnTo>
                    <a:pt x="44" y="47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14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26">
              <a:extLst>
                <a:ext uri="{FF2B5EF4-FFF2-40B4-BE49-F238E27FC236}">
                  <a16:creationId xmlns="" xmlns:a16="http://schemas.microsoft.com/office/drawing/2014/main" id="{66BDA9FA-08A3-4883-AACF-7D285CB26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2711"/>
              <a:ext cx="132" cy="266"/>
            </a:xfrm>
            <a:custGeom>
              <a:avLst/>
              <a:gdLst>
                <a:gd name="T0" fmla="*/ 114 w 132"/>
                <a:gd name="T1" fmla="*/ 0 h 266"/>
                <a:gd name="T2" fmla="*/ 117 w 132"/>
                <a:gd name="T3" fmla="*/ 0 h 266"/>
                <a:gd name="T4" fmla="*/ 109 w 132"/>
                <a:gd name="T5" fmla="*/ 6 h 266"/>
                <a:gd name="T6" fmla="*/ 94 w 132"/>
                <a:gd name="T7" fmla="*/ 17 h 266"/>
                <a:gd name="T8" fmla="*/ 73 w 132"/>
                <a:gd name="T9" fmla="*/ 36 h 266"/>
                <a:gd name="T10" fmla="*/ 56 w 132"/>
                <a:gd name="T11" fmla="*/ 64 h 266"/>
                <a:gd name="T12" fmla="*/ 33 w 132"/>
                <a:gd name="T13" fmla="*/ 100 h 266"/>
                <a:gd name="T14" fmla="*/ 18 w 132"/>
                <a:gd name="T15" fmla="*/ 147 h 266"/>
                <a:gd name="T16" fmla="*/ 6 w 132"/>
                <a:gd name="T17" fmla="*/ 199 h 266"/>
                <a:gd name="T18" fmla="*/ 0 w 132"/>
                <a:gd name="T19" fmla="*/ 266 h 266"/>
                <a:gd name="T20" fmla="*/ 30 w 132"/>
                <a:gd name="T21" fmla="*/ 266 h 266"/>
                <a:gd name="T22" fmla="*/ 35 w 132"/>
                <a:gd name="T23" fmla="*/ 205 h 266"/>
                <a:gd name="T24" fmla="*/ 47 w 132"/>
                <a:gd name="T25" fmla="*/ 152 h 266"/>
                <a:gd name="T26" fmla="*/ 62 w 132"/>
                <a:gd name="T27" fmla="*/ 111 h 266"/>
                <a:gd name="T28" fmla="*/ 79 w 132"/>
                <a:gd name="T29" fmla="*/ 81 h 266"/>
                <a:gd name="T30" fmla="*/ 97 w 132"/>
                <a:gd name="T31" fmla="*/ 53 h 266"/>
                <a:gd name="T32" fmla="*/ 111 w 132"/>
                <a:gd name="T33" fmla="*/ 39 h 266"/>
                <a:gd name="T34" fmla="*/ 126 w 132"/>
                <a:gd name="T35" fmla="*/ 28 h 266"/>
                <a:gd name="T36" fmla="*/ 129 w 132"/>
                <a:gd name="T37" fmla="*/ 22 h 266"/>
                <a:gd name="T38" fmla="*/ 132 w 132"/>
                <a:gd name="T39" fmla="*/ 22 h 266"/>
                <a:gd name="T40" fmla="*/ 114 w 132"/>
                <a:gd name="T4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266">
                  <a:moveTo>
                    <a:pt x="114" y="0"/>
                  </a:moveTo>
                  <a:lnTo>
                    <a:pt x="117" y="0"/>
                  </a:lnTo>
                  <a:lnTo>
                    <a:pt x="109" y="6"/>
                  </a:lnTo>
                  <a:lnTo>
                    <a:pt x="94" y="17"/>
                  </a:lnTo>
                  <a:lnTo>
                    <a:pt x="73" y="36"/>
                  </a:lnTo>
                  <a:lnTo>
                    <a:pt x="56" y="64"/>
                  </a:lnTo>
                  <a:lnTo>
                    <a:pt x="33" y="100"/>
                  </a:lnTo>
                  <a:lnTo>
                    <a:pt x="18" y="147"/>
                  </a:lnTo>
                  <a:lnTo>
                    <a:pt x="6" y="199"/>
                  </a:lnTo>
                  <a:lnTo>
                    <a:pt x="0" y="266"/>
                  </a:lnTo>
                  <a:lnTo>
                    <a:pt x="30" y="266"/>
                  </a:lnTo>
                  <a:lnTo>
                    <a:pt x="35" y="205"/>
                  </a:lnTo>
                  <a:lnTo>
                    <a:pt x="47" y="152"/>
                  </a:lnTo>
                  <a:lnTo>
                    <a:pt x="62" y="111"/>
                  </a:lnTo>
                  <a:lnTo>
                    <a:pt x="79" y="81"/>
                  </a:lnTo>
                  <a:lnTo>
                    <a:pt x="97" y="53"/>
                  </a:lnTo>
                  <a:lnTo>
                    <a:pt x="111" y="39"/>
                  </a:lnTo>
                  <a:lnTo>
                    <a:pt x="126" y="28"/>
                  </a:lnTo>
                  <a:lnTo>
                    <a:pt x="129" y="22"/>
                  </a:lnTo>
                  <a:lnTo>
                    <a:pt x="132" y="22"/>
                  </a:lnTo>
                  <a:lnTo>
                    <a:pt x="114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27">
              <a:extLst>
                <a:ext uri="{FF2B5EF4-FFF2-40B4-BE49-F238E27FC236}">
                  <a16:creationId xmlns="" xmlns:a16="http://schemas.microsoft.com/office/drawing/2014/main" id="{3A19C544-79E9-480D-A092-D5BFDAB86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" y="2664"/>
              <a:ext cx="316" cy="81"/>
            </a:xfrm>
            <a:custGeom>
              <a:avLst/>
              <a:gdLst>
                <a:gd name="T0" fmla="*/ 316 w 316"/>
                <a:gd name="T1" fmla="*/ 58 h 81"/>
                <a:gd name="T2" fmla="*/ 316 w 316"/>
                <a:gd name="T3" fmla="*/ 61 h 81"/>
                <a:gd name="T4" fmla="*/ 281 w 316"/>
                <a:gd name="T5" fmla="*/ 34 h 81"/>
                <a:gd name="T6" fmla="*/ 243 w 316"/>
                <a:gd name="T7" fmla="*/ 14 h 81"/>
                <a:gd name="T8" fmla="*/ 199 w 316"/>
                <a:gd name="T9" fmla="*/ 3 h 81"/>
                <a:gd name="T10" fmla="*/ 158 w 316"/>
                <a:gd name="T11" fmla="*/ 0 h 81"/>
                <a:gd name="T12" fmla="*/ 114 w 316"/>
                <a:gd name="T13" fmla="*/ 6 h 81"/>
                <a:gd name="T14" fmla="*/ 73 w 316"/>
                <a:gd name="T15" fmla="*/ 14 h 81"/>
                <a:gd name="T16" fmla="*/ 35 w 316"/>
                <a:gd name="T17" fmla="*/ 31 h 81"/>
                <a:gd name="T18" fmla="*/ 0 w 316"/>
                <a:gd name="T19" fmla="*/ 47 h 81"/>
                <a:gd name="T20" fmla="*/ 18 w 316"/>
                <a:gd name="T21" fmla="*/ 69 h 81"/>
                <a:gd name="T22" fmla="*/ 47 w 316"/>
                <a:gd name="T23" fmla="*/ 53 h 81"/>
                <a:gd name="T24" fmla="*/ 79 w 316"/>
                <a:gd name="T25" fmla="*/ 42 h 81"/>
                <a:gd name="T26" fmla="*/ 120 w 316"/>
                <a:gd name="T27" fmla="*/ 34 h 81"/>
                <a:gd name="T28" fmla="*/ 158 w 316"/>
                <a:gd name="T29" fmla="*/ 28 h 81"/>
                <a:gd name="T30" fmla="*/ 193 w 316"/>
                <a:gd name="T31" fmla="*/ 31 h 81"/>
                <a:gd name="T32" fmla="*/ 231 w 316"/>
                <a:gd name="T33" fmla="*/ 42 h 81"/>
                <a:gd name="T34" fmla="*/ 263 w 316"/>
                <a:gd name="T35" fmla="*/ 56 h 81"/>
                <a:gd name="T36" fmla="*/ 293 w 316"/>
                <a:gd name="T37" fmla="*/ 78 h 81"/>
                <a:gd name="T38" fmla="*/ 293 w 316"/>
                <a:gd name="T39" fmla="*/ 81 h 81"/>
                <a:gd name="T40" fmla="*/ 316 w 316"/>
                <a:gd name="T41" fmla="*/ 5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6" h="81">
                  <a:moveTo>
                    <a:pt x="316" y="58"/>
                  </a:moveTo>
                  <a:lnTo>
                    <a:pt x="316" y="61"/>
                  </a:lnTo>
                  <a:lnTo>
                    <a:pt x="281" y="34"/>
                  </a:lnTo>
                  <a:lnTo>
                    <a:pt x="243" y="14"/>
                  </a:lnTo>
                  <a:lnTo>
                    <a:pt x="199" y="3"/>
                  </a:lnTo>
                  <a:lnTo>
                    <a:pt x="158" y="0"/>
                  </a:lnTo>
                  <a:lnTo>
                    <a:pt x="114" y="6"/>
                  </a:lnTo>
                  <a:lnTo>
                    <a:pt x="73" y="14"/>
                  </a:lnTo>
                  <a:lnTo>
                    <a:pt x="35" y="31"/>
                  </a:lnTo>
                  <a:lnTo>
                    <a:pt x="0" y="47"/>
                  </a:lnTo>
                  <a:lnTo>
                    <a:pt x="18" y="69"/>
                  </a:lnTo>
                  <a:lnTo>
                    <a:pt x="47" y="53"/>
                  </a:lnTo>
                  <a:lnTo>
                    <a:pt x="79" y="42"/>
                  </a:lnTo>
                  <a:lnTo>
                    <a:pt x="120" y="34"/>
                  </a:lnTo>
                  <a:lnTo>
                    <a:pt x="158" y="28"/>
                  </a:lnTo>
                  <a:lnTo>
                    <a:pt x="193" y="31"/>
                  </a:lnTo>
                  <a:lnTo>
                    <a:pt x="231" y="42"/>
                  </a:lnTo>
                  <a:lnTo>
                    <a:pt x="263" y="56"/>
                  </a:lnTo>
                  <a:lnTo>
                    <a:pt x="293" y="78"/>
                  </a:lnTo>
                  <a:lnTo>
                    <a:pt x="293" y="81"/>
                  </a:lnTo>
                  <a:lnTo>
                    <a:pt x="316" y="58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28">
              <a:extLst>
                <a:ext uri="{FF2B5EF4-FFF2-40B4-BE49-F238E27FC236}">
                  <a16:creationId xmlns="" xmlns:a16="http://schemas.microsoft.com/office/drawing/2014/main" id="{CB33A972-83BB-4D3D-B103-82A5FADD8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" y="2722"/>
              <a:ext cx="1408" cy="1341"/>
            </a:xfrm>
            <a:custGeom>
              <a:avLst/>
              <a:gdLst>
                <a:gd name="T0" fmla="*/ 1408 w 1408"/>
                <a:gd name="T1" fmla="*/ 1322 h 1341"/>
                <a:gd name="T2" fmla="*/ 1408 w 1408"/>
                <a:gd name="T3" fmla="*/ 1319 h 1341"/>
                <a:gd name="T4" fmla="*/ 23 w 1408"/>
                <a:gd name="T5" fmla="*/ 0 h 1341"/>
                <a:gd name="T6" fmla="*/ 0 w 1408"/>
                <a:gd name="T7" fmla="*/ 23 h 1341"/>
                <a:gd name="T8" fmla="*/ 1385 w 1408"/>
                <a:gd name="T9" fmla="*/ 1341 h 1341"/>
                <a:gd name="T10" fmla="*/ 1385 w 1408"/>
                <a:gd name="T11" fmla="*/ 1339 h 1341"/>
                <a:gd name="T12" fmla="*/ 1408 w 1408"/>
                <a:gd name="T13" fmla="*/ 1322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8" h="1341">
                  <a:moveTo>
                    <a:pt x="1408" y="1322"/>
                  </a:moveTo>
                  <a:lnTo>
                    <a:pt x="1408" y="1319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1385" y="1341"/>
                  </a:lnTo>
                  <a:lnTo>
                    <a:pt x="1385" y="1339"/>
                  </a:lnTo>
                  <a:lnTo>
                    <a:pt x="1408" y="1322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29">
              <a:extLst>
                <a:ext uri="{FF2B5EF4-FFF2-40B4-BE49-F238E27FC236}">
                  <a16:creationId xmlns="" xmlns:a16="http://schemas.microsoft.com/office/drawing/2014/main" id="{033D529B-F009-4865-9858-B946BD830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1" y="4044"/>
              <a:ext cx="90" cy="207"/>
            </a:xfrm>
            <a:custGeom>
              <a:avLst/>
              <a:gdLst>
                <a:gd name="T0" fmla="*/ 87 w 90"/>
                <a:gd name="T1" fmla="*/ 207 h 207"/>
                <a:gd name="T2" fmla="*/ 87 w 90"/>
                <a:gd name="T3" fmla="*/ 205 h 207"/>
                <a:gd name="T4" fmla="*/ 90 w 90"/>
                <a:gd name="T5" fmla="*/ 180 h 207"/>
                <a:gd name="T6" fmla="*/ 90 w 90"/>
                <a:gd name="T7" fmla="*/ 158 h 207"/>
                <a:gd name="T8" fmla="*/ 87 w 90"/>
                <a:gd name="T9" fmla="*/ 133 h 207"/>
                <a:gd name="T10" fmla="*/ 84 w 90"/>
                <a:gd name="T11" fmla="*/ 111 h 207"/>
                <a:gd name="T12" fmla="*/ 76 w 90"/>
                <a:gd name="T13" fmla="*/ 83 h 207"/>
                <a:gd name="T14" fmla="*/ 61 w 90"/>
                <a:gd name="T15" fmla="*/ 58 h 207"/>
                <a:gd name="T16" fmla="*/ 43 w 90"/>
                <a:gd name="T17" fmla="*/ 30 h 207"/>
                <a:gd name="T18" fmla="*/ 23 w 90"/>
                <a:gd name="T19" fmla="*/ 0 h 207"/>
                <a:gd name="T20" fmla="*/ 0 w 90"/>
                <a:gd name="T21" fmla="*/ 17 h 207"/>
                <a:gd name="T22" fmla="*/ 20 w 90"/>
                <a:gd name="T23" fmla="*/ 47 h 207"/>
                <a:gd name="T24" fmla="*/ 38 w 90"/>
                <a:gd name="T25" fmla="*/ 69 h 207"/>
                <a:gd name="T26" fmla="*/ 46 w 90"/>
                <a:gd name="T27" fmla="*/ 94 h 207"/>
                <a:gd name="T28" fmla="*/ 55 w 90"/>
                <a:gd name="T29" fmla="*/ 116 h 207"/>
                <a:gd name="T30" fmla="*/ 58 w 90"/>
                <a:gd name="T31" fmla="*/ 138 h 207"/>
                <a:gd name="T32" fmla="*/ 61 w 90"/>
                <a:gd name="T33" fmla="*/ 158 h 207"/>
                <a:gd name="T34" fmla="*/ 61 w 90"/>
                <a:gd name="T35" fmla="*/ 180 h 207"/>
                <a:gd name="T36" fmla="*/ 58 w 90"/>
                <a:gd name="T37" fmla="*/ 205 h 207"/>
                <a:gd name="T38" fmla="*/ 58 w 90"/>
                <a:gd name="T39" fmla="*/ 202 h 207"/>
                <a:gd name="T40" fmla="*/ 87 w 90"/>
                <a:gd name="T41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207">
                  <a:moveTo>
                    <a:pt x="87" y="207"/>
                  </a:moveTo>
                  <a:lnTo>
                    <a:pt x="87" y="205"/>
                  </a:lnTo>
                  <a:lnTo>
                    <a:pt x="90" y="180"/>
                  </a:lnTo>
                  <a:lnTo>
                    <a:pt x="90" y="158"/>
                  </a:lnTo>
                  <a:lnTo>
                    <a:pt x="87" y="133"/>
                  </a:lnTo>
                  <a:lnTo>
                    <a:pt x="84" y="111"/>
                  </a:lnTo>
                  <a:lnTo>
                    <a:pt x="76" y="83"/>
                  </a:lnTo>
                  <a:lnTo>
                    <a:pt x="61" y="58"/>
                  </a:lnTo>
                  <a:lnTo>
                    <a:pt x="43" y="30"/>
                  </a:lnTo>
                  <a:lnTo>
                    <a:pt x="23" y="0"/>
                  </a:lnTo>
                  <a:lnTo>
                    <a:pt x="0" y="17"/>
                  </a:lnTo>
                  <a:lnTo>
                    <a:pt x="20" y="47"/>
                  </a:lnTo>
                  <a:lnTo>
                    <a:pt x="38" y="69"/>
                  </a:lnTo>
                  <a:lnTo>
                    <a:pt x="46" y="94"/>
                  </a:lnTo>
                  <a:lnTo>
                    <a:pt x="55" y="116"/>
                  </a:lnTo>
                  <a:lnTo>
                    <a:pt x="58" y="138"/>
                  </a:lnTo>
                  <a:lnTo>
                    <a:pt x="61" y="158"/>
                  </a:lnTo>
                  <a:lnTo>
                    <a:pt x="61" y="180"/>
                  </a:lnTo>
                  <a:lnTo>
                    <a:pt x="58" y="205"/>
                  </a:lnTo>
                  <a:lnTo>
                    <a:pt x="58" y="202"/>
                  </a:lnTo>
                  <a:lnTo>
                    <a:pt x="87" y="207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30">
              <a:extLst>
                <a:ext uri="{FF2B5EF4-FFF2-40B4-BE49-F238E27FC236}">
                  <a16:creationId xmlns="" xmlns:a16="http://schemas.microsoft.com/office/drawing/2014/main" id="{8CA786CD-D3A3-4036-937C-84FB50B38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" y="4246"/>
              <a:ext cx="210" cy="279"/>
            </a:xfrm>
            <a:custGeom>
              <a:avLst/>
              <a:gdLst>
                <a:gd name="T0" fmla="*/ 20 w 210"/>
                <a:gd name="T1" fmla="*/ 279 h 279"/>
                <a:gd name="T2" fmla="*/ 23 w 210"/>
                <a:gd name="T3" fmla="*/ 276 h 279"/>
                <a:gd name="T4" fmla="*/ 53 w 210"/>
                <a:gd name="T5" fmla="*/ 246 h 279"/>
                <a:gd name="T6" fmla="*/ 82 w 210"/>
                <a:gd name="T7" fmla="*/ 215 h 279"/>
                <a:gd name="T8" fmla="*/ 111 w 210"/>
                <a:gd name="T9" fmla="*/ 185 h 279"/>
                <a:gd name="T10" fmla="*/ 137 w 210"/>
                <a:gd name="T11" fmla="*/ 155 h 279"/>
                <a:gd name="T12" fmla="*/ 161 w 210"/>
                <a:gd name="T13" fmla="*/ 121 h 279"/>
                <a:gd name="T14" fmla="*/ 181 w 210"/>
                <a:gd name="T15" fmla="*/ 85 h 279"/>
                <a:gd name="T16" fmla="*/ 199 w 210"/>
                <a:gd name="T17" fmla="*/ 50 h 279"/>
                <a:gd name="T18" fmla="*/ 210 w 210"/>
                <a:gd name="T19" fmla="*/ 5 h 279"/>
                <a:gd name="T20" fmla="*/ 181 w 210"/>
                <a:gd name="T21" fmla="*/ 0 h 279"/>
                <a:gd name="T22" fmla="*/ 169 w 210"/>
                <a:gd name="T23" fmla="*/ 38 h 279"/>
                <a:gd name="T24" fmla="*/ 158 w 210"/>
                <a:gd name="T25" fmla="*/ 74 h 279"/>
                <a:gd name="T26" fmla="*/ 137 w 210"/>
                <a:gd name="T27" fmla="*/ 105 h 279"/>
                <a:gd name="T28" fmla="*/ 114 w 210"/>
                <a:gd name="T29" fmla="*/ 138 h 279"/>
                <a:gd name="T30" fmla="*/ 88 w 210"/>
                <a:gd name="T31" fmla="*/ 168 h 279"/>
                <a:gd name="T32" fmla="*/ 58 w 210"/>
                <a:gd name="T33" fmla="*/ 199 h 279"/>
                <a:gd name="T34" fmla="*/ 29 w 210"/>
                <a:gd name="T35" fmla="*/ 229 h 279"/>
                <a:gd name="T36" fmla="*/ 0 w 210"/>
                <a:gd name="T37" fmla="*/ 260 h 279"/>
                <a:gd name="T38" fmla="*/ 3 w 210"/>
                <a:gd name="T39" fmla="*/ 257 h 279"/>
                <a:gd name="T40" fmla="*/ 20 w 210"/>
                <a:gd name="T41" fmla="*/ 279 h 279"/>
                <a:gd name="T42" fmla="*/ 20 w 210"/>
                <a:gd name="T43" fmla="*/ 279 h 279"/>
                <a:gd name="T44" fmla="*/ 23 w 210"/>
                <a:gd name="T45" fmla="*/ 276 h 279"/>
                <a:gd name="T46" fmla="*/ 20 w 210"/>
                <a:gd name="T47" fmla="*/ 27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0" h="279">
                  <a:moveTo>
                    <a:pt x="20" y="279"/>
                  </a:moveTo>
                  <a:lnTo>
                    <a:pt x="23" y="276"/>
                  </a:lnTo>
                  <a:lnTo>
                    <a:pt x="53" y="246"/>
                  </a:lnTo>
                  <a:lnTo>
                    <a:pt x="82" y="215"/>
                  </a:lnTo>
                  <a:lnTo>
                    <a:pt x="111" y="185"/>
                  </a:lnTo>
                  <a:lnTo>
                    <a:pt x="137" y="155"/>
                  </a:lnTo>
                  <a:lnTo>
                    <a:pt x="161" y="121"/>
                  </a:lnTo>
                  <a:lnTo>
                    <a:pt x="181" y="85"/>
                  </a:lnTo>
                  <a:lnTo>
                    <a:pt x="199" y="50"/>
                  </a:lnTo>
                  <a:lnTo>
                    <a:pt x="210" y="5"/>
                  </a:lnTo>
                  <a:lnTo>
                    <a:pt x="181" y="0"/>
                  </a:lnTo>
                  <a:lnTo>
                    <a:pt x="169" y="38"/>
                  </a:lnTo>
                  <a:lnTo>
                    <a:pt x="158" y="74"/>
                  </a:lnTo>
                  <a:lnTo>
                    <a:pt x="137" y="105"/>
                  </a:lnTo>
                  <a:lnTo>
                    <a:pt x="114" y="138"/>
                  </a:lnTo>
                  <a:lnTo>
                    <a:pt x="88" y="168"/>
                  </a:lnTo>
                  <a:lnTo>
                    <a:pt x="58" y="199"/>
                  </a:lnTo>
                  <a:lnTo>
                    <a:pt x="29" y="229"/>
                  </a:lnTo>
                  <a:lnTo>
                    <a:pt x="0" y="260"/>
                  </a:lnTo>
                  <a:lnTo>
                    <a:pt x="3" y="257"/>
                  </a:lnTo>
                  <a:lnTo>
                    <a:pt x="20" y="279"/>
                  </a:lnTo>
                  <a:lnTo>
                    <a:pt x="20" y="279"/>
                  </a:lnTo>
                  <a:lnTo>
                    <a:pt x="23" y="276"/>
                  </a:lnTo>
                  <a:lnTo>
                    <a:pt x="20" y="279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31">
              <a:extLst>
                <a:ext uri="{FF2B5EF4-FFF2-40B4-BE49-F238E27FC236}">
                  <a16:creationId xmlns="" xmlns:a16="http://schemas.microsoft.com/office/drawing/2014/main" id="{D4D5B392-A2B0-462F-B41D-82EF67590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4503"/>
              <a:ext cx="1499" cy="1120"/>
            </a:xfrm>
            <a:custGeom>
              <a:avLst/>
              <a:gdLst>
                <a:gd name="T0" fmla="*/ 15 w 1499"/>
                <a:gd name="T1" fmla="*/ 1120 h 1120"/>
                <a:gd name="T2" fmla="*/ 18 w 1499"/>
                <a:gd name="T3" fmla="*/ 1117 h 1120"/>
                <a:gd name="T4" fmla="*/ 1499 w 1499"/>
                <a:gd name="T5" fmla="*/ 22 h 1120"/>
                <a:gd name="T6" fmla="*/ 1482 w 1499"/>
                <a:gd name="T7" fmla="*/ 0 h 1120"/>
                <a:gd name="T8" fmla="*/ 0 w 1499"/>
                <a:gd name="T9" fmla="*/ 1095 h 1120"/>
                <a:gd name="T10" fmla="*/ 3 w 1499"/>
                <a:gd name="T11" fmla="*/ 1092 h 1120"/>
                <a:gd name="T12" fmla="*/ 15 w 1499"/>
                <a:gd name="T13" fmla="*/ 1120 h 1120"/>
                <a:gd name="T14" fmla="*/ 18 w 1499"/>
                <a:gd name="T15" fmla="*/ 1117 h 1120"/>
                <a:gd name="T16" fmla="*/ 18 w 1499"/>
                <a:gd name="T17" fmla="*/ 1117 h 1120"/>
                <a:gd name="T18" fmla="*/ 15 w 1499"/>
                <a:gd name="T19" fmla="*/ 112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9" h="1120">
                  <a:moveTo>
                    <a:pt x="15" y="1120"/>
                  </a:moveTo>
                  <a:lnTo>
                    <a:pt x="18" y="1117"/>
                  </a:lnTo>
                  <a:lnTo>
                    <a:pt x="1499" y="22"/>
                  </a:lnTo>
                  <a:lnTo>
                    <a:pt x="1482" y="0"/>
                  </a:lnTo>
                  <a:lnTo>
                    <a:pt x="0" y="1095"/>
                  </a:lnTo>
                  <a:lnTo>
                    <a:pt x="3" y="1092"/>
                  </a:lnTo>
                  <a:lnTo>
                    <a:pt x="15" y="1120"/>
                  </a:lnTo>
                  <a:lnTo>
                    <a:pt x="18" y="1117"/>
                  </a:lnTo>
                  <a:lnTo>
                    <a:pt x="18" y="1117"/>
                  </a:lnTo>
                  <a:lnTo>
                    <a:pt x="15" y="112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32">
              <a:extLst>
                <a:ext uri="{FF2B5EF4-FFF2-40B4-BE49-F238E27FC236}">
                  <a16:creationId xmlns="" xmlns:a16="http://schemas.microsoft.com/office/drawing/2014/main" id="{4E59592C-89D8-4B53-87E9-8911E3BA1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7" y="5595"/>
              <a:ext cx="254" cy="113"/>
            </a:xfrm>
            <a:custGeom>
              <a:avLst/>
              <a:gdLst>
                <a:gd name="T0" fmla="*/ 0 w 254"/>
                <a:gd name="T1" fmla="*/ 113 h 113"/>
                <a:gd name="T2" fmla="*/ 0 w 254"/>
                <a:gd name="T3" fmla="*/ 113 h 113"/>
                <a:gd name="T4" fmla="*/ 49 w 254"/>
                <a:gd name="T5" fmla="*/ 108 h 113"/>
                <a:gd name="T6" fmla="*/ 87 w 254"/>
                <a:gd name="T7" fmla="*/ 102 h 113"/>
                <a:gd name="T8" fmla="*/ 122 w 254"/>
                <a:gd name="T9" fmla="*/ 91 h 113"/>
                <a:gd name="T10" fmla="*/ 149 w 254"/>
                <a:gd name="T11" fmla="*/ 80 h 113"/>
                <a:gd name="T12" fmla="*/ 175 w 254"/>
                <a:gd name="T13" fmla="*/ 66 h 113"/>
                <a:gd name="T14" fmla="*/ 201 w 254"/>
                <a:gd name="T15" fmla="*/ 52 h 113"/>
                <a:gd name="T16" fmla="*/ 225 w 254"/>
                <a:gd name="T17" fmla="*/ 39 h 113"/>
                <a:gd name="T18" fmla="*/ 254 w 254"/>
                <a:gd name="T19" fmla="*/ 28 h 113"/>
                <a:gd name="T20" fmla="*/ 242 w 254"/>
                <a:gd name="T21" fmla="*/ 0 h 113"/>
                <a:gd name="T22" fmla="*/ 213 w 254"/>
                <a:gd name="T23" fmla="*/ 16 h 113"/>
                <a:gd name="T24" fmla="*/ 184 w 254"/>
                <a:gd name="T25" fmla="*/ 30 h 113"/>
                <a:gd name="T26" fmla="*/ 163 w 254"/>
                <a:gd name="T27" fmla="*/ 44 h 113"/>
                <a:gd name="T28" fmla="*/ 137 w 254"/>
                <a:gd name="T29" fmla="*/ 52 h 113"/>
                <a:gd name="T30" fmla="*/ 111 w 254"/>
                <a:gd name="T31" fmla="*/ 63 h 113"/>
                <a:gd name="T32" fmla="*/ 82 w 254"/>
                <a:gd name="T33" fmla="*/ 75 h 113"/>
                <a:gd name="T34" fmla="*/ 44 w 254"/>
                <a:gd name="T35" fmla="*/ 80 h 113"/>
                <a:gd name="T36" fmla="*/ 0 w 254"/>
                <a:gd name="T37" fmla="*/ 86 h 113"/>
                <a:gd name="T38" fmla="*/ 0 w 254"/>
                <a:gd name="T39" fmla="*/ 86 h 113"/>
                <a:gd name="T40" fmla="*/ 0 w 254"/>
                <a:gd name="T41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4" h="113">
                  <a:moveTo>
                    <a:pt x="0" y="113"/>
                  </a:moveTo>
                  <a:lnTo>
                    <a:pt x="0" y="113"/>
                  </a:lnTo>
                  <a:lnTo>
                    <a:pt x="49" y="108"/>
                  </a:lnTo>
                  <a:lnTo>
                    <a:pt x="87" y="102"/>
                  </a:lnTo>
                  <a:lnTo>
                    <a:pt x="122" y="91"/>
                  </a:lnTo>
                  <a:lnTo>
                    <a:pt x="149" y="80"/>
                  </a:lnTo>
                  <a:lnTo>
                    <a:pt x="175" y="66"/>
                  </a:lnTo>
                  <a:lnTo>
                    <a:pt x="201" y="52"/>
                  </a:lnTo>
                  <a:lnTo>
                    <a:pt x="225" y="39"/>
                  </a:lnTo>
                  <a:lnTo>
                    <a:pt x="254" y="28"/>
                  </a:lnTo>
                  <a:lnTo>
                    <a:pt x="242" y="0"/>
                  </a:lnTo>
                  <a:lnTo>
                    <a:pt x="213" y="16"/>
                  </a:lnTo>
                  <a:lnTo>
                    <a:pt x="184" y="30"/>
                  </a:lnTo>
                  <a:lnTo>
                    <a:pt x="163" y="44"/>
                  </a:lnTo>
                  <a:lnTo>
                    <a:pt x="137" y="52"/>
                  </a:lnTo>
                  <a:lnTo>
                    <a:pt x="111" y="63"/>
                  </a:lnTo>
                  <a:lnTo>
                    <a:pt x="82" y="75"/>
                  </a:lnTo>
                  <a:lnTo>
                    <a:pt x="44" y="80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33">
              <a:extLst>
                <a:ext uri="{FF2B5EF4-FFF2-40B4-BE49-F238E27FC236}">
                  <a16:creationId xmlns="" xmlns:a16="http://schemas.microsoft.com/office/drawing/2014/main" id="{F4D59B5C-9314-4880-A3E1-2CC83FB4C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" y="5559"/>
              <a:ext cx="284" cy="146"/>
            </a:xfrm>
            <a:custGeom>
              <a:avLst/>
              <a:gdLst>
                <a:gd name="T0" fmla="*/ 0 w 284"/>
                <a:gd name="T1" fmla="*/ 22 h 146"/>
                <a:gd name="T2" fmla="*/ 0 w 284"/>
                <a:gd name="T3" fmla="*/ 22 h 146"/>
                <a:gd name="T4" fmla="*/ 35 w 284"/>
                <a:gd name="T5" fmla="*/ 49 h 146"/>
                <a:gd name="T6" fmla="*/ 70 w 284"/>
                <a:gd name="T7" fmla="*/ 74 h 146"/>
                <a:gd name="T8" fmla="*/ 111 w 284"/>
                <a:gd name="T9" fmla="*/ 96 h 146"/>
                <a:gd name="T10" fmla="*/ 146 w 284"/>
                <a:gd name="T11" fmla="*/ 116 h 146"/>
                <a:gd name="T12" fmla="*/ 181 w 284"/>
                <a:gd name="T13" fmla="*/ 130 h 146"/>
                <a:gd name="T14" fmla="*/ 219 w 284"/>
                <a:gd name="T15" fmla="*/ 138 h 146"/>
                <a:gd name="T16" fmla="*/ 252 w 284"/>
                <a:gd name="T17" fmla="*/ 143 h 146"/>
                <a:gd name="T18" fmla="*/ 284 w 284"/>
                <a:gd name="T19" fmla="*/ 146 h 146"/>
                <a:gd name="T20" fmla="*/ 284 w 284"/>
                <a:gd name="T21" fmla="*/ 119 h 146"/>
                <a:gd name="T22" fmla="*/ 257 w 284"/>
                <a:gd name="T23" fmla="*/ 116 h 146"/>
                <a:gd name="T24" fmla="*/ 225 w 284"/>
                <a:gd name="T25" fmla="*/ 110 h 146"/>
                <a:gd name="T26" fmla="*/ 193 w 284"/>
                <a:gd name="T27" fmla="*/ 102 h 146"/>
                <a:gd name="T28" fmla="*/ 158 w 284"/>
                <a:gd name="T29" fmla="*/ 88 h 146"/>
                <a:gd name="T30" fmla="*/ 123 w 284"/>
                <a:gd name="T31" fmla="*/ 74 h 146"/>
                <a:gd name="T32" fmla="*/ 88 w 284"/>
                <a:gd name="T33" fmla="*/ 52 h 146"/>
                <a:gd name="T34" fmla="*/ 53 w 284"/>
                <a:gd name="T35" fmla="*/ 27 h 146"/>
                <a:gd name="T36" fmla="*/ 18 w 284"/>
                <a:gd name="T37" fmla="*/ 0 h 146"/>
                <a:gd name="T38" fmla="*/ 18 w 284"/>
                <a:gd name="T39" fmla="*/ 0 h 146"/>
                <a:gd name="T40" fmla="*/ 0 w 284"/>
                <a:gd name="T41" fmla="*/ 2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146">
                  <a:moveTo>
                    <a:pt x="0" y="22"/>
                  </a:moveTo>
                  <a:lnTo>
                    <a:pt x="0" y="22"/>
                  </a:lnTo>
                  <a:lnTo>
                    <a:pt x="35" y="49"/>
                  </a:lnTo>
                  <a:lnTo>
                    <a:pt x="70" y="74"/>
                  </a:lnTo>
                  <a:lnTo>
                    <a:pt x="111" y="96"/>
                  </a:lnTo>
                  <a:lnTo>
                    <a:pt x="146" y="116"/>
                  </a:lnTo>
                  <a:lnTo>
                    <a:pt x="181" y="130"/>
                  </a:lnTo>
                  <a:lnTo>
                    <a:pt x="219" y="138"/>
                  </a:lnTo>
                  <a:lnTo>
                    <a:pt x="252" y="143"/>
                  </a:lnTo>
                  <a:lnTo>
                    <a:pt x="284" y="146"/>
                  </a:lnTo>
                  <a:lnTo>
                    <a:pt x="284" y="119"/>
                  </a:lnTo>
                  <a:lnTo>
                    <a:pt x="257" y="116"/>
                  </a:lnTo>
                  <a:lnTo>
                    <a:pt x="225" y="110"/>
                  </a:lnTo>
                  <a:lnTo>
                    <a:pt x="193" y="102"/>
                  </a:lnTo>
                  <a:lnTo>
                    <a:pt x="158" y="88"/>
                  </a:lnTo>
                  <a:lnTo>
                    <a:pt x="123" y="74"/>
                  </a:lnTo>
                  <a:lnTo>
                    <a:pt x="88" y="52"/>
                  </a:lnTo>
                  <a:lnTo>
                    <a:pt x="53" y="2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34">
              <a:extLst>
                <a:ext uri="{FF2B5EF4-FFF2-40B4-BE49-F238E27FC236}">
                  <a16:creationId xmlns="" xmlns:a16="http://schemas.microsoft.com/office/drawing/2014/main" id="{C7C640CB-A24B-4B50-847E-EA08E5022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6" y="3956"/>
              <a:ext cx="1733" cy="1736"/>
            </a:xfrm>
            <a:custGeom>
              <a:avLst/>
              <a:gdLst>
                <a:gd name="T0" fmla="*/ 50 w 1733"/>
                <a:gd name="T1" fmla="*/ 11 h 1736"/>
                <a:gd name="T2" fmla="*/ 35 w 1733"/>
                <a:gd name="T3" fmla="*/ 33 h 1736"/>
                <a:gd name="T4" fmla="*/ 132 w 1733"/>
                <a:gd name="T5" fmla="*/ 127 h 1736"/>
                <a:gd name="T6" fmla="*/ 234 w 1733"/>
                <a:gd name="T7" fmla="*/ 229 h 1736"/>
                <a:gd name="T8" fmla="*/ 339 w 1733"/>
                <a:gd name="T9" fmla="*/ 337 h 1736"/>
                <a:gd name="T10" fmla="*/ 447 w 1733"/>
                <a:gd name="T11" fmla="*/ 450 h 1736"/>
                <a:gd name="T12" fmla="*/ 558 w 1733"/>
                <a:gd name="T13" fmla="*/ 564 h 1736"/>
                <a:gd name="T14" fmla="*/ 672 w 1733"/>
                <a:gd name="T15" fmla="*/ 683 h 1736"/>
                <a:gd name="T16" fmla="*/ 789 w 1733"/>
                <a:gd name="T17" fmla="*/ 801 h 1736"/>
                <a:gd name="T18" fmla="*/ 903 w 1733"/>
                <a:gd name="T19" fmla="*/ 920 h 1736"/>
                <a:gd name="T20" fmla="*/ 1017 w 1733"/>
                <a:gd name="T21" fmla="*/ 1036 h 1736"/>
                <a:gd name="T22" fmla="*/ 1128 w 1733"/>
                <a:gd name="T23" fmla="*/ 1153 h 1736"/>
                <a:gd name="T24" fmla="*/ 1236 w 1733"/>
                <a:gd name="T25" fmla="*/ 1263 h 1736"/>
                <a:gd name="T26" fmla="*/ 1341 w 1733"/>
                <a:gd name="T27" fmla="*/ 1371 h 1736"/>
                <a:gd name="T28" fmla="*/ 1444 w 1733"/>
                <a:gd name="T29" fmla="*/ 1473 h 1736"/>
                <a:gd name="T30" fmla="*/ 1540 w 1733"/>
                <a:gd name="T31" fmla="*/ 1567 h 1736"/>
                <a:gd name="T32" fmla="*/ 1631 w 1733"/>
                <a:gd name="T33" fmla="*/ 1656 h 1736"/>
                <a:gd name="T34" fmla="*/ 1715 w 1733"/>
                <a:gd name="T35" fmla="*/ 1736 h 1736"/>
                <a:gd name="T36" fmla="*/ 1733 w 1733"/>
                <a:gd name="T37" fmla="*/ 1714 h 1736"/>
                <a:gd name="T38" fmla="*/ 1654 w 1733"/>
                <a:gd name="T39" fmla="*/ 1639 h 1736"/>
                <a:gd name="T40" fmla="*/ 1563 w 1733"/>
                <a:gd name="T41" fmla="*/ 1551 h 1736"/>
                <a:gd name="T42" fmla="*/ 1467 w 1733"/>
                <a:gd name="T43" fmla="*/ 1457 h 1736"/>
                <a:gd name="T44" fmla="*/ 1365 w 1733"/>
                <a:gd name="T45" fmla="*/ 1354 h 1736"/>
                <a:gd name="T46" fmla="*/ 1259 w 1733"/>
                <a:gd name="T47" fmla="*/ 1246 h 1736"/>
                <a:gd name="T48" fmla="*/ 1151 w 1733"/>
                <a:gd name="T49" fmla="*/ 1136 h 1736"/>
                <a:gd name="T50" fmla="*/ 1040 w 1733"/>
                <a:gd name="T51" fmla="*/ 1020 h 1736"/>
                <a:gd name="T52" fmla="*/ 926 w 1733"/>
                <a:gd name="T53" fmla="*/ 904 h 1736"/>
                <a:gd name="T54" fmla="*/ 812 w 1733"/>
                <a:gd name="T55" fmla="*/ 785 h 1736"/>
                <a:gd name="T56" fmla="*/ 695 w 1733"/>
                <a:gd name="T57" fmla="*/ 666 h 1736"/>
                <a:gd name="T58" fmla="*/ 582 w 1733"/>
                <a:gd name="T59" fmla="*/ 547 h 1736"/>
                <a:gd name="T60" fmla="*/ 470 w 1733"/>
                <a:gd name="T61" fmla="*/ 434 h 1736"/>
                <a:gd name="T62" fmla="*/ 362 w 1733"/>
                <a:gd name="T63" fmla="*/ 320 h 1736"/>
                <a:gd name="T64" fmla="*/ 257 w 1733"/>
                <a:gd name="T65" fmla="*/ 213 h 1736"/>
                <a:gd name="T66" fmla="*/ 155 w 1733"/>
                <a:gd name="T67" fmla="*/ 110 h 1736"/>
                <a:gd name="T68" fmla="*/ 58 w 1733"/>
                <a:gd name="T69" fmla="*/ 16 h 1736"/>
                <a:gd name="T70" fmla="*/ 44 w 1733"/>
                <a:gd name="T71" fmla="*/ 38 h 1736"/>
                <a:gd name="T72" fmla="*/ 50 w 1733"/>
                <a:gd name="T73" fmla="*/ 11 h 1736"/>
                <a:gd name="T74" fmla="*/ 0 w 1733"/>
                <a:gd name="T75" fmla="*/ 0 h 1736"/>
                <a:gd name="T76" fmla="*/ 35 w 1733"/>
                <a:gd name="T77" fmla="*/ 33 h 1736"/>
                <a:gd name="T78" fmla="*/ 50 w 1733"/>
                <a:gd name="T79" fmla="*/ 11 h 1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33" h="1736">
                  <a:moveTo>
                    <a:pt x="50" y="11"/>
                  </a:moveTo>
                  <a:lnTo>
                    <a:pt x="35" y="33"/>
                  </a:lnTo>
                  <a:lnTo>
                    <a:pt x="132" y="127"/>
                  </a:lnTo>
                  <a:lnTo>
                    <a:pt x="234" y="229"/>
                  </a:lnTo>
                  <a:lnTo>
                    <a:pt x="339" y="337"/>
                  </a:lnTo>
                  <a:lnTo>
                    <a:pt x="447" y="450"/>
                  </a:lnTo>
                  <a:lnTo>
                    <a:pt x="558" y="564"/>
                  </a:lnTo>
                  <a:lnTo>
                    <a:pt x="672" y="683"/>
                  </a:lnTo>
                  <a:lnTo>
                    <a:pt x="789" y="801"/>
                  </a:lnTo>
                  <a:lnTo>
                    <a:pt x="903" y="920"/>
                  </a:lnTo>
                  <a:lnTo>
                    <a:pt x="1017" y="1036"/>
                  </a:lnTo>
                  <a:lnTo>
                    <a:pt x="1128" y="1153"/>
                  </a:lnTo>
                  <a:lnTo>
                    <a:pt x="1236" y="1263"/>
                  </a:lnTo>
                  <a:lnTo>
                    <a:pt x="1341" y="1371"/>
                  </a:lnTo>
                  <a:lnTo>
                    <a:pt x="1444" y="1473"/>
                  </a:lnTo>
                  <a:lnTo>
                    <a:pt x="1540" y="1567"/>
                  </a:lnTo>
                  <a:lnTo>
                    <a:pt x="1631" y="1656"/>
                  </a:lnTo>
                  <a:lnTo>
                    <a:pt x="1715" y="1736"/>
                  </a:lnTo>
                  <a:lnTo>
                    <a:pt x="1733" y="1714"/>
                  </a:lnTo>
                  <a:lnTo>
                    <a:pt x="1654" y="1639"/>
                  </a:lnTo>
                  <a:lnTo>
                    <a:pt x="1563" y="1551"/>
                  </a:lnTo>
                  <a:lnTo>
                    <a:pt x="1467" y="1457"/>
                  </a:lnTo>
                  <a:lnTo>
                    <a:pt x="1365" y="1354"/>
                  </a:lnTo>
                  <a:lnTo>
                    <a:pt x="1259" y="1246"/>
                  </a:lnTo>
                  <a:lnTo>
                    <a:pt x="1151" y="1136"/>
                  </a:lnTo>
                  <a:lnTo>
                    <a:pt x="1040" y="1020"/>
                  </a:lnTo>
                  <a:lnTo>
                    <a:pt x="926" y="904"/>
                  </a:lnTo>
                  <a:lnTo>
                    <a:pt x="812" y="785"/>
                  </a:lnTo>
                  <a:lnTo>
                    <a:pt x="695" y="666"/>
                  </a:lnTo>
                  <a:lnTo>
                    <a:pt x="582" y="547"/>
                  </a:lnTo>
                  <a:lnTo>
                    <a:pt x="470" y="434"/>
                  </a:lnTo>
                  <a:lnTo>
                    <a:pt x="362" y="320"/>
                  </a:lnTo>
                  <a:lnTo>
                    <a:pt x="257" y="213"/>
                  </a:lnTo>
                  <a:lnTo>
                    <a:pt x="155" y="110"/>
                  </a:lnTo>
                  <a:lnTo>
                    <a:pt x="58" y="16"/>
                  </a:lnTo>
                  <a:lnTo>
                    <a:pt x="44" y="38"/>
                  </a:lnTo>
                  <a:lnTo>
                    <a:pt x="50" y="11"/>
                  </a:lnTo>
                  <a:lnTo>
                    <a:pt x="0" y="0"/>
                  </a:lnTo>
                  <a:lnTo>
                    <a:pt x="35" y="33"/>
                  </a:lnTo>
                  <a:lnTo>
                    <a:pt x="50" y="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35">
              <a:extLst>
                <a:ext uri="{FF2B5EF4-FFF2-40B4-BE49-F238E27FC236}">
                  <a16:creationId xmlns="" xmlns:a16="http://schemas.microsoft.com/office/drawing/2014/main" id="{028F2FEE-56E8-4B4F-9ABA-F62F6CB51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6" y="2092"/>
              <a:ext cx="3869" cy="3016"/>
            </a:xfrm>
            <a:custGeom>
              <a:avLst/>
              <a:gdLst>
                <a:gd name="T0" fmla="*/ 3652 w 3869"/>
                <a:gd name="T1" fmla="*/ 1764 h 3016"/>
                <a:gd name="T2" fmla="*/ 2101 w 3869"/>
                <a:gd name="T3" fmla="*/ 268 h 3016"/>
                <a:gd name="T4" fmla="*/ 2074 w 3869"/>
                <a:gd name="T5" fmla="*/ 254 h 3016"/>
                <a:gd name="T6" fmla="*/ 2039 w 3869"/>
                <a:gd name="T7" fmla="*/ 246 h 3016"/>
                <a:gd name="T8" fmla="*/ 1996 w 3869"/>
                <a:gd name="T9" fmla="*/ 249 h 3016"/>
                <a:gd name="T10" fmla="*/ 1949 w 3869"/>
                <a:gd name="T11" fmla="*/ 271 h 3016"/>
                <a:gd name="T12" fmla="*/ 1914 w 3869"/>
                <a:gd name="T13" fmla="*/ 304 h 3016"/>
                <a:gd name="T14" fmla="*/ 1890 w 3869"/>
                <a:gd name="T15" fmla="*/ 360 h 3016"/>
                <a:gd name="T16" fmla="*/ 1873 w 3869"/>
                <a:gd name="T17" fmla="*/ 445 h 3016"/>
                <a:gd name="T18" fmla="*/ 1864 w 3869"/>
                <a:gd name="T19" fmla="*/ 548 h 3016"/>
                <a:gd name="T20" fmla="*/ 1855 w 3869"/>
                <a:gd name="T21" fmla="*/ 655 h 3016"/>
                <a:gd name="T22" fmla="*/ 1849 w 3869"/>
                <a:gd name="T23" fmla="*/ 780 h 3016"/>
                <a:gd name="T24" fmla="*/ 1847 w 3869"/>
                <a:gd name="T25" fmla="*/ 915 h 3016"/>
                <a:gd name="T26" fmla="*/ 1844 w 3869"/>
                <a:gd name="T27" fmla="*/ 1062 h 3016"/>
                <a:gd name="T28" fmla="*/ 1844 w 3869"/>
                <a:gd name="T29" fmla="*/ 1214 h 3016"/>
                <a:gd name="T30" fmla="*/ 1841 w 3869"/>
                <a:gd name="T31" fmla="*/ 1371 h 3016"/>
                <a:gd name="T32" fmla="*/ 1841 w 3869"/>
                <a:gd name="T33" fmla="*/ 1534 h 3016"/>
                <a:gd name="T34" fmla="*/ 1844 w 3869"/>
                <a:gd name="T35" fmla="*/ 1698 h 3016"/>
                <a:gd name="T36" fmla="*/ 1844 w 3869"/>
                <a:gd name="T37" fmla="*/ 1861 h 3016"/>
                <a:gd name="T38" fmla="*/ 1847 w 3869"/>
                <a:gd name="T39" fmla="*/ 2018 h 3016"/>
                <a:gd name="T40" fmla="*/ 1847 w 3869"/>
                <a:gd name="T41" fmla="*/ 2170 h 3016"/>
                <a:gd name="T42" fmla="*/ 1849 w 3869"/>
                <a:gd name="T43" fmla="*/ 2314 h 3016"/>
                <a:gd name="T44" fmla="*/ 1849 w 3869"/>
                <a:gd name="T45" fmla="*/ 2447 h 3016"/>
                <a:gd name="T46" fmla="*/ 1852 w 3869"/>
                <a:gd name="T47" fmla="*/ 2566 h 3016"/>
                <a:gd name="T48" fmla="*/ 1852 w 3869"/>
                <a:gd name="T49" fmla="*/ 2671 h 3016"/>
                <a:gd name="T50" fmla="*/ 1847 w 3869"/>
                <a:gd name="T51" fmla="*/ 2781 h 3016"/>
                <a:gd name="T52" fmla="*/ 1820 w 3869"/>
                <a:gd name="T53" fmla="*/ 2878 h 3016"/>
                <a:gd name="T54" fmla="*/ 1782 w 3869"/>
                <a:gd name="T55" fmla="*/ 2939 h 3016"/>
                <a:gd name="T56" fmla="*/ 1750 w 3869"/>
                <a:gd name="T57" fmla="*/ 2967 h 3016"/>
                <a:gd name="T58" fmla="*/ 1712 w 3869"/>
                <a:gd name="T59" fmla="*/ 2989 h 3016"/>
                <a:gd name="T60" fmla="*/ 1636 w 3869"/>
                <a:gd name="T61" fmla="*/ 3011 h 3016"/>
                <a:gd name="T62" fmla="*/ 1557 w 3869"/>
                <a:gd name="T63" fmla="*/ 3014 h 3016"/>
                <a:gd name="T64" fmla="*/ 1481 w 3869"/>
                <a:gd name="T65" fmla="*/ 2986 h 3016"/>
                <a:gd name="T66" fmla="*/ 64 w 3869"/>
                <a:gd name="T67" fmla="*/ 1642 h 3016"/>
                <a:gd name="T68" fmla="*/ 26 w 3869"/>
                <a:gd name="T69" fmla="*/ 1587 h 3016"/>
                <a:gd name="T70" fmla="*/ 9 w 3869"/>
                <a:gd name="T71" fmla="*/ 1537 h 3016"/>
                <a:gd name="T72" fmla="*/ 0 w 3869"/>
                <a:gd name="T73" fmla="*/ 1493 h 3016"/>
                <a:gd name="T74" fmla="*/ 3 w 3869"/>
                <a:gd name="T75" fmla="*/ 1446 h 3016"/>
                <a:gd name="T76" fmla="*/ 29 w 3869"/>
                <a:gd name="T77" fmla="*/ 1369 h 3016"/>
                <a:gd name="T78" fmla="*/ 73 w 3869"/>
                <a:gd name="T79" fmla="*/ 1302 h 3016"/>
                <a:gd name="T80" fmla="*/ 128 w 3869"/>
                <a:gd name="T81" fmla="*/ 1241 h 3016"/>
                <a:gd name="T82" fmla="*/ 187 w 3869"/>
                <a:gd name="T83" fmla="*/ 1181 h 3016"/>
                <a:gd name="T84" fmla="*/ 1698 w 3869"/>
                <a:gd name="T85" fmla="*/ 72 h 3016"/>
                <a:gd name="T86" fmla="*/ 1747 w 3869"/>
                <a:gd name="T87" fmla="*/ 44 h 3016"/>
                <a:gd name="T88" fmla="*/ 1800 w 3869"/>
                <a:gd name="T89" fmla="*/ 22 h 3016"/>
                <a:gd name="T90" fmla="*/ 1870 w 3869"/>
                <a:gd name="T91" fmla="*/ 6 h 3016"/>
                <a:gd name="T92" fmla="*/ 1946 w 3869"/>
                <a:gd name="T93" fmla="*/ 3 h 3016"/>
                <a:gd name="T94" fmla="*/ 2013 w 3869"/>
                <a:gd name="T95" fmla="*/ 17 h 3016"/>
                <a:gd name="T96" fmla="*/ 2083 w 3869"/>
                <a:gd name="T97" fmla="*/ 47 h 3016"/>
                <a:gd name="T98" fmla="*/ 2156 w 3869"/>
                <a:gd name="T99" fmla="*/ 94 h 3016"/>
                <a:gd name="T100" fmla="*/ 2273 w 3869"/>
                <a:gd name="T101" fmla="*/ 199 h 3016"/>
                <a:gd name="T102" fmla="*/ 2460 w 3869"/>
                <a:gd name="T103" fmla="*/ 382 h 3016"/>
                <a:gd name="T104" fmla="*/ 2668 w 3869"/>
                <a:gd name="T105" fmla="*/ 592 h 3016"/>
                <a:gd name="T106" fmla="*/ 2887 w 3869"/>
                <a:gd name="T107" fmla="*/ 818 h 3016"/>
                <a:gd name="T108" fmla="*/ 3115 w 3869"/>
                <a:gd name="T109" fmla="*/ 1053 h 3016"/>
                <a:gd name="T110" fmla="*/ 3346 w 3869"/>
                <a:gd name="T111" fmla="*/ 1291 h 3016"/>
                <a:gd name="T112" fmla="*/ 3565 w 3869"/>
                <a:gd name="T113" fmla="*/ 1518 h 3016"/>
                <a:gd name="T114" fmla="*/ 3772 w 3869"/>
                <a:gd name="T115" fmla="*/ 1728 h 3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869" h="3016">
                  <a:moveTo>
                    <a:pt x="3869" y="1822"/>
                  </a:moveTo>
                  <a:lnTo>
                    <a:pt x="3652" y="1764"/>
                  </a:lnTo>
                  <a:lnTo>
                    <a:pt x="2110" y="274"/>
                  </a:lnTo>
                  <a:lnTo>
                    <a:pt x="2101" y="268"/>
                  </a:lnTo>
                  <a:lnTo>
                    <a:pt x="2089" y="260"/>
                  </a:lnTo>
                  <a:lnTo>
                    <a:pt x="2074" y="254"/>
                  </a:lnTo>
                  <a:lnTo>
                    <a:pt x="2057" y="249"/>
                  </a:lnTo>
                  <a:lnTo>
                    <a:pt x="2039" y="246"/>
                  </a:lnTo>
                  <a:lnTo>
                    <a:pt x="2016" y="246"/>
                  </a:lnTo>
                  <a:lnTo>
                    <a:pt x="1996" y="249"/>
                  </a:lnTo>
                  <a:lnTo>
                    <a:pt x="1972" y="257"/>
                  </a:lnTo>
                  <a:lnTo>
                    <a:pt x="1949" y="271"/>
                  </a:lnTo>
                  <a:lnTo>
                    <a:pt x="1931" y="285"/>
                  </a:lnTo>
                  <a:lnTo>
                    <a:pt x="1914" y="304"/>
                  </a:lnTo>
                  <a:lnTo>
                    <a:pt x="1902" y="329"/>
                  </a:lnTo>
                  <a:lnTo>
                    <a:pt x="1890" y="360"/>
                  </a:lnTo>
                  <a:lnTo>
                    <a:pt x="1882" y="398"/>
                  </a:lnTo>
                  <a:lnTo>
                    <a:pt x="1873" y="445"/>
                  </a:lnTo>
                  <a:lnTo>
                    <a:pt x="1867" y="501"/>
                  </a:lnTo>
                  <a:lnTo>
                    <a:pt x="1864" y="548"/>
                  </a:lnTo>
                  <a:lnTo>
                    <a:pt x="1858" y="600"/>
                  </a:lnTo>
                  <a:lnTo>
                    <a:pt x="1855" y="655"/>
                  </a:lnTo>
                  <a:lnTo>
                    <a:pt x="1852" y="716"/>
                  </a:lnTo>
                  <a:lnTo>
                    <a:pt x="1849" y="780"/>
                  </a:lnTo>
                  <a:lnTo>
                    <a:pt x="1849" y="846"/>
                  </a:lnTo>
                  <a:lnTo>
                    <a:pt x="1847" y="915"/>
                  </a:lnTo>
                  <a:lnTo>
                    <a:pt x="1844" y="987"/>
                  </a:lnTo>
                  <a:lnTo>
                    <a:pt x="1844" y="1062"/>
                  </a:lnTo>
                  <a:lnTo>
                    <a:pt x="1844" y="1136"/>
                  </a:lnTo>
                  <a:lnTo>
                    <a:pt x="1844" y="1214"/>
                  </a:lnTo>
                  <a:lnTo>
                    <a:pt x="1841" y="1294"/>
                  </a:lnTo>
                  <a:lnTo>
                    <a:pt x="1841" y="1371"/>
                  </a:lnTo>
                  <a:lnTo>
                    <a:pt x="1841" y="1454"/>
                  </a:lnTo>
                  <a:lnTo>
                    <a:pt x="1841" y="1534"/>
                  </a:lnTo>
                  <a:lnTo>
                    <a:pt x="1844" y="1617"/>
                  </a:lnTo>
                  <a:lnTo>
                    <a:pt x="1844" y="1698"/>
                  </a:lnTo>
                  <a:lnTo>
                    <a:pt x="1844" y="1778"/>
                  </a:lnTo>
                  <a:lnTo>
                    <a:pt x="1844" y="1861"/>
                  </a:lnTo>
                  <a:lnTo>
                    <a:pt x="1844" y="1938"/>
                  </a:lnTo>
                  <a:lnTo>
                    <a:pt x="1847" y="2018"/>
                  </a:lnTo>
                  <a:lnTo>
                    <a:pt x="1847" y="2096"/>
                  </a:lnTo>
                  <a:lnTo>
                    <a:pt x="1847" y="2170"/>
                  </a:lnTo>
                  <a:lnTo>
                    <a:pt x="1849" y="2242"/>
                  </a:lnTo>
                  <a:lnTo>
                    <a:pt x="1849" y="2314"/>
                  </a:lnTo>
                  <a:lnTo>
                    <a:pt x="1849" y="2380"/>
                  </a:lnTo>
                  <a:lnTo>
                    <a:pt x="1849" y="2447"/>
                  </a:lnTo>
                  <a:lnTo>
                    <a:pt x="1852" y="2508"/>
                  </a:lnTo>
                  <a:lnTo>
                    <a:pt x="1852" y="2566"/>
                  </a:lnTo>
                  <a:lnTo>
                    <a:pt x="1852" y="2621"/>
                  </a:lnTo>
                  <a:lnTo>
                    <a:pt x="1852" y="2671"/>
                  </a:lnTo>
                  <a:lnTo>
                    <a:pt x="1852" y="2718"/>
                  </a:lnTo>
                  <a:lnTo>
                    <a:pt x="1847" y="2781"/>
                  </a:lnTo>
                  <a:lnTo>
                    <a:pt x="1838" y="2834"/>
                  </a:lnTo>
                  <a:lnTo>
                    <a:pt x="1820" y="2878"/>
                  </a:lnTo>
                  <a:lnTo>
                    <a:pt x="1800" y="2911"/>
                  </a:lnTo>
                  <a:lnTo>
                    <a:pt x="1782" y="2939"/>
                  </a:lnTo>
                  <a:lnTo>
                    <a:pt x="1765" y="2955"/>
                  </a:lnTo>
                  <a:lnTo>
                    <a:pt x="1750" y="2967"/>
                  </a:lnTo>
                  <a:lnTo>
                    <a:pt x="1744" y="2972"/>
                  </a:lnTo>
                  <a:lnTo>
                    <a:pt x="1712" y="2989"/>
                  </a:lnTo>
                  <a:lnTo>
                    <a:pt x="1677" y="3002"/>
                  </a:lnTo>
                  <a:lnTo>
                    <a:pt x="1636" y="3011"/>
                  </a:lnTo>
                  <a:lnTo>
                    <a:pt x="1598" y="3016"/>
                  </a:lnTo>
                  <a:lnTo>
                    <a:pt x="1557" y="3014"/>
                  </a:lnTo>
                  <a:lnTo>
                    <a:pt x="1516" y="3002"/>
                  </a:lnTo>
                  <a:lnTo>
                    <a:pt x="1481" y="2986"/>
                  </a:lnTo>
                  <a:lnTo>
                    <a:pt x="1449" y="2961"/>
                  </a:lnTo>
                  <a:lnTo>
                    <a:pt x="64" y="1642"/>
                  </a:lnTo>
                  <a:lnTo>
                    <a:pt x="44" y="1612"/>
                  </a:lnTo>
                  <a:lnTo>
                    <a:pt x="26" y="1587"/>
                  </a:lnTo>
                  <a:lnTo>
                    <a:pt x="14" y="1562"/>
                  </a:lnTo>
                  <a:lnTo>
                    <a:pt x="9" y="1537"/>
                  </a:lnTo>
                  <a:lnTo>
                    <a:pt x="3" y="1515"/>
                  </a:lnTo>
                  <a:lnTo>
                    <a:pt x="0" y="1493"/>
                  </a:lnTo>
                  <a:lnTo>
                    <a:pt x="0" y="1471"/>
                  </a:lnTo>
                  <a:lnTo>
                    <a:pt x="3" y="1446"/>
                  </a:lnTo>
                  <a:lnTo>
                    <a:pt x="14" y="1405"/>
                  </a:lnTo>
                  <a:lnTo>
                    <a:pt x="29" y="1369"/>
                  </a:lnTo>
                  <a:lnTo>
                    <a:pt x="49" y="1335"/>
                  </a:lnTo>
                  <a:lnTo>
                    <a:pt x="73" y="1302"/>
                  </a:lnTo>
                  <a:lnTo>
                    <a:pt x="99" y="1272"/>
                  </a:lnTo>
                  <a:lnTo>
                    <a:pt x="128" y="1241"/>
                  </a:lnTo>
                  <a:lnTo>
                    <a:pt x="158" y="1211"/>
                  </a:lnTo>
                  <a:lnTo>
                    <a:pt x="187" y="1181"/>
                  </a:lnTo>
                  <a:lnTo>
                    <a:pt x="1668" y="86"/>
                  </a:lnTo>
                  <a:lnTo>
                    <a:pt x="1698" y="72"/>
                  </a:lnTo>
                  <a:lnTo>
                    <a:pt x="1724" y="58"/>
                  </a:lnTo>
                  <a:lnTo>
                    <a:pt x="1747" y="44"/>
                  </a:lnTo>
                  <a:lnTo>
                    <a:pt x="1773" y="33"/>
                  </a:lnTo>
                  <a:lnTo>
                    <a:pt x="1800" y="22"/>
                  </a:lnTo>
                  <a:lnTo>
                    <a:pt x="1832" y="11"/>
                  </a:lnTo>
                  <a:lnTo>
                    <a:pt x="1870" y="6"/>
                  </a:lnTo>
                  <a:lnTo>
                    <a:pt x="1917" y="0"/>
                  </a:lnTo>
                  <a:lnTo>
                    <a:pt x="1946" y="3"/>
                  </a:lnTo>
                  <a:lnTo>
                    <a:pt x="1978" y="8"/>
                  </a:lnTo>
                  <a:lnTo>
                    <a:pt x="2013" y="17"/>
                  </a:lnTo>
                  <a:lnTo>
                    <a:pt x="2048" y="31"/>
                  </a:lnTo>
                  <a:lnTo>
                    <a:pt x="2083" y="47"/>
                  </a:lnTo>
                  <a:lnTo>
                    <a:pt x="2121" y="69"/>
                  </a:lnTo>
                  <a:lnTo>
                    <a:pt x="2156" y="94"/>
                  </a:lnTo>
                  <a:lnTo>
                    <a:pt x="2191" y="122"/>
                  </a:lnTo>
                  <a:lnTo>
                    <a:pt x="2273" y="199"/>
                  </a:lnTo>
                  <a:lnTo>
                    <a:pt x="2364" y="288"/>
                  </a:lnTo>
                  <a:lnTo>
                    <a:pt x="2460" y="382"/>
                  </a:lnTo>
                  <a:lnTo>
                    <a:pt x="2562" y="484"/>
                  </a:lnTo>
                  <a:lnTo>
                    <a:pt x="2668" y="592"/>
                  </a:lnTo>
                  <a:lnTo>
                    <a:pt x="2776" y="702"/>
                  </a:lnTo>
                  <a:lnTo>
                    <a:pt x="2887" y="818"/>
                  </a:lnTo>
                  <a:lnTo>
                    <a:pt x="3001" y="935"/>
                  </a:lnTo>
                  <a:lnTo>
                    <a:pt x="3115" y="1053"/>
                  </a:lnTo>
                  <a:lnTo>
                    <a:pt x="3232" y="1172"/>
                  </a:lnTo>
                  <a:lnTo>
                    <a:pt x="3346" y="1291"/>
                  </a:lnTo>
                  <a:lnTo>
                    <a:pt x="3457" y="1405"/>
                  </a:lnTo>
                  <a:lnTo>
                    <a:pt x="3565" y="1518"/>
                  </a:lnTo>
                  <a:lnTo>
                    <a:pt x="3670" y="1626"/>
                  </a:lnTo>
                  <a:lnTo>
                    <a:pt x="3772" y="1728"/>
                  </a:lnTo>
                  <a:lnTo>
                    <a:pt x="3869" y="18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36">
              <a:extLst>
                <a:ext uri="{FF2B5EF4-FFF2-40B4-BE49-F238E27FC236}">
                  <a16:creationId xmlns="" xmlns:a16="http://schemas.microsoft.com/office/drawing/2014/main" id="{324643D9-2B47-4049-A337-70734DF2C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6" y="2092"/>
              <a:ext cx="3869" cy="3016"/>
            </a:xfrm>
            <a:custGeom>
              <a:avLst/>
              <a:gdLst>
                <a:gd name="T0" fmla="*/ 3652 w 3869"/>
                <a:gd name="T1" fmla="*/ 1764 h 3016"/>
                <a:gd name="T2" fmla="*/ 2110 w 3869"/>
                <a:gd name="T3" fmla="*/ 274 h 3016"/>
                <a:gd name="T4" fmla="*/ 2089 w 3869"/>
                <a:gd name="T5" fmla="*/ 260 h 3016"/>
                <a:gd name="T6" fmla="*/ 2057 w 3869"/>
                <a:gd name="T7" fmla="*/ 249 h 3016"/>
                <a:gd name="T8" fmla="*/ 2016 w 3869"/>
                <a:gd name="T9" fmla="*/ 246 h 3016"/>
                <a:gd name="T10" fmla="*/ 1972 w 3869"/>
                <a:gd name="T11" fmla="*/ 257 h 3016"/>
                <a:gd name="T12" fmla="*/ 1949 w 3869"/>
                <a:gd name="T13" fmla="*/ 271 h 3016"/>
                <a:gd name="T14" fmla="*/ 1914 w 3869"/>
                <a:gd name="T15" fmla="*/ 304 h 3016"/>
                <a:gd name="T16" fmla="*/ 1890 w 3869"/>
                <a:gd name="T17" fmla="*/ 360 h 3016"/>
                <a:gd name="T18" fmla="*/ 1873 w 3869"/>
                <a:gd name="T19" fmla="*/ 445 h 3016"/>
                <a:gd name="T20" fmla="*/ 1867 w 3869"/>
                <a:gd name="T21" fmla="*/ 501 h 3016"/>
                <a:gd name="T22" fmla="*/ 1858 w 3869"/>
                <a:gd name="T23" fmla="*/ 600 h 3016"/>
                <a:gd name="T24" fmla="*/ 1852 w 3869"/>
                <a:gd name="T25" fmla="*/ 716 h 3016"/>
                <a:gd name="T26" fmla="*/ 1849 w 3869"/>
                <a:gd name="T27" fmla="*/ 846 h 3016"/>
                <a:gd name="T28" fmla="*/ 1844 w 3869"/>
                <a:gd name="T29" fmla="*/ 987 h 3016"/>
                <a:gd name="T30" fmla="*/ 1844 w 3869"/>
                <a:gd name="T31" fmla="*/ 1136 h 3016"/>
                <a:gd name="T32" fmla="*/ 1841 w 3869"/>
                <a:gd name="T33" fmla="*/ 1294 h 3016"/>
                <a:gd name="T34" fmla="*/ 1841 w 3869"/>
                <a:gd name="T35" fmla="*/ 1454 h 3016"/>
                <a:gd name="T36" fmla="*/ 1844 w 3869"/>
                <a:gd name="T37" fmla="*/ 1617 h 3016"/>
                <a:gd name="T38" fmla="*/ 1844 w 3869"/>
                <a:gd name="T39" fmla="*/ 1778 h 3016"/>
                <a:gd name="T40" fmla="*/ 1844 w 3869"/>
                <a:gd name="T41" fmla="*/ 1938 h 3016"/>
                <a:gd name="T42" fmla="*/ 1847 w 3869"/>
                <a:gd name="T43" fmla="*/ 2096 h 3016"/>
                <a:gd name="T44" fmla="*/ 1849 w 3869"/>
                <a:gd name="T45" fmla="*/ 2242 h 3016"/>
                <a:gd name="T46" fmla="*/ 1849 w 3869"/>
                <a:gd name="T47" fmla="*/ 2380 h 3016"/>
                <a:gd name="T48" fmla="*/ 1852 w 3869"/>
                <a:gd name="T49" fmla="*/ 2508 h 3016"/>
                <a:gd name="T50" fmla="*/ 1852 w 3869"/>
                <a:gd name="T51" fmla="*/ 2621 h 3016"/>
                <a:gd name="T52" fmla="*/ 1852 w 3869"/>
                <a:gd name="T53" fmla="*/ 2718 h 3016"/>
                <a:gd name="T54" fmla="*/ 1847 w 3869"/>
                <a:gd name="T55" fmla="*/ 2781 h 3016"/>
                <a:gd name="T56" fmla="*/ 1820 w 3869"/>
                <a:gd name="T57" fmla="*/ 2878 h 3016"/>
                <a:gd name="T58" fmla="*/ 1782 w 3869"/>
                <a:gd name="T59" fmla="*/ 2939 h 3016"/>
                <a:gd name="T60" fmla="*/ 1750 w 3869"/>
                <a:gd name="T61" fmla="*/ 2967 h 3016"/>
                <a:gd name="T62" fmla="*/ 1744 w 3869"/>
                <a:gd name="T63" fmla="*/ 2972 h 3016"/>
                <a:gd name="T64" fmla="*/ 1677 w 3869"/>
                <a:gd name="T65" fmla="*/ 3002 h 3016"/>
                <a:gd name="T66" fmla="*/ 1598 w 3869"/>
                <a:gd name="T67" fmla="*/ 3016 h 3016"/>
                <a:gd name="T68" fmla="*/ 1516 w 3869"/>
                <a:gd name="T69" fmla="*/ 3002 h 3016"/>
                <a:gd name="T70" fmla="*/ 1449 w 3869"/>
                <a:gd name="T71" fmla="*/ 2961 h 3016"/>
                <a:gd name="T72" fmla="*/ 64 w 3869"/>
                <a:gd name="T73" fmla="*/ 1642 h 3016"/>
                <a:gd name="T74" fmla="*/ 26 w 3869"/>
                <a:gd name="T75" fmla="*/ 1587 h 3016"/>
                <a:gd name="T76" fmla="*/ 9 w 3869"/>
                <a:gd name="T77" fmla="*/ 1537 h 3016"/>
                <a:gd name="T78" fmla="*/ 0 w 3869"/>
                <a:gd name="T79" fmla="*/ 1493 h 3016"/>
                <a:gd name="T80" fmla="*/ 3 w 3869"/>
                <a:gd name="T81" fmla="*/ 1446 h 3016"/>
                <a:gd name="T82" fmla="*/ 14 w 3869"/>
                <a:gd name="T83" fmla="*/ 1405 h 3016"/>
                <a:gd name="T84" fmla="*/ 49 w 3869"/>
                <a:gd name="T85" fmla="*/ 1335 h 3016"/>
                <a:gd name="T86" fmla="*/ 99 w 3869"/>
                <a:gd name="T87" fmla="*/ 1272 h 3016"/>
                <a:gd name="T88" fmla="*/ 158 w 3869"/>
                <a:gd name="T89" fmla="*/ 1211 h 3016"/>
                <a:gd name="T90" fmla="*/ 1668 w 3869"/>
                <a:gd name="T91" fmla="*/ 86 h 3016"/>
                <a:gd name="T92" fmla="*/ 1698 w 3869"/>
                <a:gd name="T93" fmla="*/ 72 h 3016"/>
                <a:gd name="T94" fmla="*/ 1747 w 3869"/>
                <a:gd name="T95" fmla="*/ 44 h 3016"/>
                <a:gd name="T96" fmla="*/ 1800 w 3869"/>
                <a:gd name="T97" fmla="*/ 22 h 3016"/>
                <a:gd name="T98" fmla="*/ 1870 w 3869"/>
                <a:gd name="T99" fmla="*/ 6 h 3016"/>
                <a:gd name="T100" fmla="*/ 1917 w 3869"/>
                <a:gd name="T101" fmla="*/ 0 h 3016"/>
                <a:gd name="T102" fmla="*/ 1978 w 3869"/>
                <a:gd name="T103" fmla="*/ 8 h 3016"/>
                <a:gd name="T104" fmla="*/ 2048 w 3869"/>
                <a:gd name="T105" fmla="*/ 31 h 3016"/>
                <a:gd name="T106" fmla="*/ 2121 w 3869"/>
                <a:gd name="T107" fmla="*/ 69 h 3016"/>
                <a:gd name="T108" fmla="*/ 2191 w 3869"/>
                <a:gd name="T109" fmla="*/ 122 h 3016"/>
                <a:gd name="T110" fmla="*/ 2273 w 3869"/>
                <a:gd name="T111" fmla="*/ 199 h 3016"/>
                <a:gd name="T112" fmla="*/ 2460 w 3869"/>
                <a:gd name="T113" fmla="*/ 382 h 3016"/>
                <a:gd name="T114" fmla="*/ 2668 w 3869"/>
                <a:gd name="T115" fmla="*/ 592 h 3016"/>
                <a:gd name="T116" fmla="*/ 2887 w 3869"/>
                <a:gd name="T117" fmla="*/ 818 h 3016"/>
                <a:gd name="T118" fmla="*/ 3115 w 3869"/>
                <a:gd name="T119" fmla="*/ 1053 h 3016"/>
                <a:gd name="T120" fmla="*/ 3346 w 3869"/>
                <a:gd name="T121" fmla="*/ 1291 h 3016"/>
                <a:gd name="T122" fmla="*/ 3565 w 3869"/>
                <a:gd name="T123" fmla="*/ 1518 h 3016"/>
                <a:gd name="T124" fmla="*/ 3772 w 3869"/>
                <a:gd name="T125" fmla="*/ 1728 h 3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69" h="3016">
                  <a:moveTo>
                    <a:pt x="3869" y="1822"/>
                  </a:moveTo>
                  <a:lnTo>
                    <a:pt x="3652" y="1764"/>
                  </a:lnTo>
                  <a:lnTo>
                    <a:pt x="2110" y="274"/>
                  </a:lnTo>
                  <a:lnTo>
                    <a:pt x="2110" y="274"/>
                  </a:lnTo>
                  <a:lnTo>
                    <a:pt x="2101" y="268"/>
                  </a:lnTo>
                  <a:lnTo>
                    <a:pt x="2089" y="260"/>
                  </a:lnTo>
                  <a:lnTo>
                    <a:pt x="2074" y="254"/>
                  </a:lnTo>
                  <a:lnTo>
                    <a:pt x="2057" y="249"/>
                  </a:lnTo>
                  <a:lnTo>
                    <a:pt x="2039" y="246"/>
                  </a:lnTo>
                  <a:lnTo>
                    <a:pt x="2016" y="246"/>
                  </a:lnTo>
                  <a:lnTo>
                    <a:pt x="1996" y="249"/>
                  </a:lnTo>
                  <a:lnTo>
                    <a:pt x="1972" y="257"/>
                  </a:lnTo>
                  <a:lnTo>
                    <a:pt x="1972" y="257"/>
                  </a:lnTo>
                  <a:lnTo>
                    <a:pt x="1949" y="271"/>
                  </a:lnTo>
                  <a:lnTo>
                    <a:pt x="1931" y="285"/>
                  </a:lnTo>
                  <a:lnTo>
                    <a:pt x="1914" y="304"/>
                  </a:lnTo>
                  <a:lnTo>
                    <a:pt x="1902" y="329"/>
                  </a:lnTo>
                  <a:lnTo>
                    <a:pt x="1890" y="360"/>
                  </a:lnTo>
                  <a:lnTo>
                    <a:pt x="1882" y="398"/>
                  </a:lnTo>
                  <a:lnTo>
                    <a:pt x="1873" y="445"/>
                  </a:lnTo>
                  <a:lnTo>
                    <a:pt x="1867" y="501"/>
                  </a:lnTo>
                  <a:lnTo>
                    <a:pt x="1867" y="501"/>
                  </a:lnTo>
                  <a:lnTo>
                    <a:pt x="1864" y="548"/>
                  </a:lnTo>
                  <a:lnTo>
                    <a:pt x="1858" y="600"/>
                  </a:lnTo>
                  <a:lnTo>
                    <a:pt x="1855" y="655"/>
                  </a:lnTo>
                  <a:lnTo>
                    <a:pt x="1852" y="716"/>
                  </a:lnTo>
                  <a:lnTo>
                    <a:pt x="1849" y="780"/>
                  </a:lnTo>
                  <a:lnTo>
                    <a:pt x="1849" y="846"/>
                  </a:lnTo>
                  <a:lnTo>
                    <a:pt x="1847" y="915"/>
                  </a:lnTo>
                  <a:lnTo>
                    <a:pt x="1844" y="987"/>
                  </a:lnTo>
                  <a:lnTo>
                    <a:pt x="1844" y="1062"/>
                  </a:lnTo>
                  <a:lnTo>
                    <a:pt x="1844" y="1136"/>
                  </a:lnTo>
                  <a:lnTo>
                    <a:pt x="1844" y="1214"/>
                  </a:lnTo>
                  <a:lnTo>
                    <a:pt x="1841" y="1294"/>
                  </a:lnTo>
                  <a:lnTo>
                    <a:pt x="1841" y="1371"/>
                  </a:lnTo>
                  <a:lnTo>
                    <a:pt x="1841" y="1454"/>
                  </a:lnTo>
                  <a:lnTo>
                    <a:pt x="1841" y="1534"/>
                  </a:lnTo>
                  <a:lnTo>
                    <a:pt x="1844" y="1617"/>
                  </a:lnTo>
                  <a:lnTo>
                    <a:pt x="1844" y="1698"/>
                  </a:lnTo>
                  <a:lnTo>
                    <a:pt x="1844" y="1778"/>
                  </a:lnTo>
                  <a:lnTo>
                    <a:pt x="1844" y="1861"/>
                  </a:lnTo>
                  <a:lnTo>
                    <a:pt x="1844" y="1938"/>
                  </a:lnTo>
                  <a:lnTo>
                    <a:pt x="1847" y="2018"/>
                  </a:lnTo>
                  <a:lnTo>
                    <a:pt x="1847" y="2096"/>
                  </a:lnTo>
                  <a:lnTo>
                    <a:pt x="1847" y="2170"/>
                  </a:lnTo>
                  <a:lnTo>
                    <a:pt x="1849" y="2242"/>
                  </a:lnTo>
                  <a:lnTo>
                    <a:pt x="1849" y="2314"/>
                  </a:lnTo>
                  <a:lnTo>
                    <a:pt x="1849" y="2380"/>
                  </a:lnTo>
                  <a:lnTo>
                    <a:pt x="1849" y="2447"/>
                  </a:lnTo>
                  <a:lnTo>
                    <a:pt x="1852" y="2508"/>
                  </a:lnTo>
                  <a:lnTo>
                    <a:pt x="1852" y="2566"/>
                  </a:lnTo>
                  <a:lnTo>
                    <a:pt x="1852" y="2621"/>
                  </a:lnTo>
                  <a:lnTo>
                    <a:pt x="1852" y="2671"/>
                  </a:lnTo>
                  <a:lnTo>
                    <a:pt x="1852" y="2718"/>
                  </a:lnTo>
                  <a:lnTo>
                    <a:pt x="1852" y="2718"/>
                  </a:lnTo>
                  <a:lnTo>
                    <a:pt x="1847" y="2781"/>
                  </a:lnTo>
                  <a:lnTo>
                    <a:pt x="1838" y="2834"/>
                  </a:lnTo>
                  <a:lnTo>
                    <a:pt x="1820" y="2878"/>
                  </a:lnTo>
                  <a:lnTo>
                    <a:pt x="1800" y="2911"/>
                  </a:lnTo>
                  <a:lnTo>
                    <a:pt x="1782" y="2939"/>
                  </a:lnTo>
                  <a:lnTo>
                    <a:pt x="1765" y="2955"/>
                  </a:lnTo>
                  <a:lnTo>
                    <a:pt x="1750" y="2967"/>
                  </a:lnTo>
                  <a:lnTo>
                    <a:pt x="1744" y="2972"/>
                  </a:lnTo>
                  <a:lnTo>
                    <a:pt x="1744" y="2972"/>
                  </a:lnTo>
                  <a:lnTo>
                    <a:pt x="1712" y="2989"/>
                  </a:lnTo>
                  <a:lnTo>
                    <a:pt x="1677" y="3002"/>
                  </a:lnTo>
                  <a:lnTo>
                    <a:pt x="1636" y="3011"/>
                  </a:lnTo>
                  <a:lnTo>
                    <a:pt x="1598" y="3016"/>
                  </a:lnTo>
                  <a:lnTo>
                    <a:pt x="1557" y="3014"/>
                  </a:lnTo>
                  <a:lnTo>
                    <a:pt x="1516" y="3002"/>
                  </a:lnTo>
                  <a:lnTo>
                    <a:pt x="1481" y="2986"/>
                  </a:lnTo>
                  <a:lnTo>
                    <a:pt x="1449" y="2961"/>
                  </a:lnTo>
                  <a:lnTo>
                    <a:pt x="64" y="1642"/>
                  </a:lnTo>
                  <a:lnTo>
                    <a:pt x="64" y="1642"/>
                  </a:lnTo>
                  <a:lnTo>
                    <a:pt x="44" y="1612"/>
                  </a:lnTo>
                  <a:lnTo>
                    <a:pt x="26" y="1587"/>
                  </a:lnTo>
                  <a:lnTo>
                    <a:pt x="14" y="1562"/>
                  </a:lnTo>
                  <a:lnTo>
                    <a:pt x="9" y="1537"/>
                  </a:lnTo>
                  <a:lnTo>
                    <a:pt x="3" y="1515"/>
                  </a:lnTo>
                  <a:lnTo>
                    <a:pt x="0" y="1493"/>
                  </a:lnTo>
                  <a:lnTo>
                    <a:pt x="0" y="1471"/>
                  </a:lnTo>
                  <a:lnTo>
                    <a:pt x="3" y="1446"/>
                  </a:lnTo>
                  <a:lnTo>
                    <a:pt x="3" y="1446"/>
                  </a:lnTo>
                  <a:lnTo>
                    <a:pt x="14" y="1405"/>
                  </a:lnTo>
                  <a:lnTo>
                    <a:pt x="29" y="1369"/>
                  </a:lnTo>
                  <a:lnTo>
                    <a:pt x="49" y="1335"/>
                  </a:lnTo>
                  <a:lnTo>
                    <a:pt x="73" y="1302"/>
                  </a:lnTo>
                  <a:lnTo>
                    <a:pt x="99" y="1272"/>
                  </a:lnTo>
                  <a:lnTo>
                    <a:pt x="128" y="1241"/>
                  </a:lnTo>
                  <a:lnTo>
                    <a:pt x="158" y="1211"/>
                  </a:lnTo>
                  <a:lnTo>
                    <a:pt x="187" y="1181"/>
                  </a:lnTo>
                  <a:lnTo>
                    <a:pt x="1668" y="86"/>
                  </a:lnTo>
                  <a:lnTo>
                    <a:pt x="1668" y="86"/>
                  </a:lnTo>
                  <a:lnTo>
                    <a:pt x="1698" y="72"/>
                  </a:lnTo>
                  <a:lnTo>
                    <a:pt x="1724" y="58"/>
                  </a:lnTo>
                  <a:lnTo>
                    <a:pt x="1747" y="44"/>
                  </a:lnTo>
                  <a:lnTo>
                    <a:pt x="1773" y="33"/>
                  </a:lnTo>
                  <a:lnTo>
                    <a:pt x="1800" y="22"/>
                  </a:lnTo>
                  <a:lnTo>
                    <a:pt x="1832" y="11"/>
                  </a:lnTo>
                  <a:lnTo>
                    <a:pt x="1870" y="6"/>
                  </a:lnTo>
                  <a:lnTo>
                    <a:pt x="1917" y="0"/>
                  </a:lnTo>
                  <a:lnTo>
                    <a:pt x="1917" y="0"/>
                  </a:lnTo>
                  <a:lnTo>
                    <a:pt x="1946" y="3"/>
                  </a:lnTo>
                  <a:lnTo>
                    <a:pt x="1978" y="8"/>
                  </a:lnTo>
                  <a:lnTo>
                    <a:pt x="2013" y="17"/>
                  </a:lnTo>
                  <a:lnTo>
                    <a:pt x="2048" y="31"/>
                  </a:lnTo>
                  <a:lnTo>
                    <a:pt x="2083" y="47"/>
                  </a:lnTo>
                  <a:lnTo>
                    <a:pt x="2121" y="69"/>
                  </a:lnTo>
                  <a:lnTo>
                    <a:pt x="2156" y="94"/>
                  </a:lnTo>
                  <a:lnTo>
                    <a:pt x="2191" y="122"/>
                  </a:lnTo>
                  <a:lnTo>
                    <a:pt x="2191" y="122"/>
                  </a:lnTo>
                  <a:lnTo>
                    <a:pt x="2273" y="199"/>
                  </a:lnTo>
                  <a:lnTo>
                    <a:pt x="2364" y="288"/>
                  </a:lnTo>
                  <a:lnTo>
                    <a:pt x="2460" y="382"/>
                  </a:lnTo>
                  <a:lnTo>
                    <a:pt x="2562" y="484"/>
                  </a:lnTo>
                  <a:lnTo>
                    <a:pt x="2668" y="592"/>
                  </a:lnTo>
                  <a:lnTo>
                    <a:pt x="2776" y="702"/>
                  </a:lnTo>
                  <a:lnTo>
                    <a:pt x="2887" y="818"/>
                  </a:lnTo>
                  <a:lnTo>
                    <a:pt x="3001" y="935"/>
                  </a:lnTo>
                  <a:lnTo>
                    <a:pt x="3115" y="1053"/>
                  </a:lnTo>
                  <a:lnTo>
                    <a:pt x="3232" y="1172"/>
                  </a:lnTo>
                  <a:lnTo>
                    <a:pt x="3346" y="1291"/>
                  </a:lnTo>
                  <a:lnTo>
                    <a:pt x="3457" y="1405"/>
                  </a:lnTo>
                  <a:lnTo>
                    <a:pt x="3565" y="1518"/>
                  </a:lnTo>
                  <a:lnTo>
                    <a:pt x="3670" y="1626"/>
                  </a:lnTo>
                  <a:lnTo>
                    <a:pt x="3772" y="1728"/>
                  </a:lnTo>
                  <a:lnTo>
                    <a:pt x="3869" y="1822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389546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2192000" cy="6858000"/>
            <a:chOff x="0" y="0"/>
            <a:chExt cx="12194772" cy="7193278"/>
          </a:xfrm>
        </p:grpSpPr>
        <p:pic>
          <p:nvPicPr>
            <p:cNvPr id="5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58593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8593" y="0"/>
              <a:ext cx="6133407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" y="3277983"/>
              <a:ext cx="6058593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1365" y="3277983"/>
              <a:ext cx="6133407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662689"/>
            <a:ext cx="12192000" cy="23876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6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2000" cy="6858000"/>
            <a:chOff x="0" y="0"/>
            <a:chExt cx="12194772" cy="7193278"/>
          </a:xfrm>
        </p:grpSpPr>
        <p:pic>
          <p:nvPicPr>
            <p:cNvPr id="8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58593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8593" y="0"/>
              <a:ext cx="6133407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" y="3277983"/>
              <a:ext cx="6058593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1365" y="3277983"/>
              <a:ext cx="6133407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85468" y="1968570"/>
            <a:ext cx="3955471" cy="2655031"/>
          </a:xfrm>
        </p:spPr>
        <p:txBody>
          <a:bodyPr>
            <a:noAutofit/>
          </a:bodyPr>
          <a:lstStyle/>
          <a:p>
            <a:r>
              <a:rPr lang="ru-RU" sz="3600" b="1" u="sng" dirty="0" smtClean="0">
                <a:solidFill>
                  <a:srgbClr val="FF0000"/>
                </a:solidFill>
              </a:rPr>
              <a:t>СПИН</a:t>
            </a:r>
            <a:r>
              <a:rPr lang="en-US" sz="3600" b="1" dirty="0" smtClean="0">
                <a:solidFill>
                  <a:srgbClr val="FF0000"/>
                </a:solidFill>
              </a:rPr>
              <a:t/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собственный магнитный момент частицы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4745" y="4169455"/>
            <a:ext cx="3740724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Магнитный резонанс – ЯМР и ЭПР: спектроскопия и томография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28308" y="5958187"/>
            <a:ext cx="3740724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70C0"/>
                </a:solidFill>
              </a:rPr>
              <a:t>Спинтроника</a:t>
            </a:r>
            <a:r>
              <a:rPr lang="ru-RU" b="1" dirty="0" smtClean="0">
                <a:solidFill>
                  <a:srgbClr val="0070C0"/>
                </a:solidFill>
              </a:rPr>
              <a:t> – спиновая электроника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7328" y="1631460"/>
            <a:ext cx="3895887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Строение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 атомов и молекул (принцип Паули)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57820" y="4150513"/>
            <a:ext cx="3743738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Реакционная способность (спиновая химия)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9138" y="5958187"/>
            <a:ext cx="3740724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Магнетосопротивление (датчики, магнитная память)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13" y="5283732"/>
            <a:ext cx="1819490" cy="1396692"/>
          </a:xfrm>
          <a:prstGeom prst="rect">
            <a:avLst/>
          </a:prstGeom>
        </p:spPr>
      </p:pic>
      <p:pic>
        <p:nvPicPr>
          <p:cNvPr id="7174" name="Picture 6" descr="http://nuclphys.sinp.msu.ru/enc/images/im110_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46" y="2597000"/>
            <a:ext cx="2299927" cy="1553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663" y="2786363"/>
            <a:ext cx="2171061" cy="1285273"/>
          </a:xfrm>
          <a:prstGeom prst="rect">
            <a:avLst/>
          </a:prstGeom>
        </p:spPr>
      </p:pic>
      <p:pic>
        <p:nvPicPr>
          <p:cNvPr id="7176" name="Picture 8" descr="russianelectronics.ru/wp-content/uploads/2014/0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6" y="5298476"/>
            <a:ext cx="1706109" cy="1381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aking room-temperature ferromagnetism in lead-free ferroelectric  Bi0.5Na0.5TiO3 material – Site Tit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983" y="325285"/>
            <a:ext cx="2363716" cy="1770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44933" y="1644166"/>
            <a:ext cx="3740724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Магнетизм: парамагнетизм, ферромагнетизм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03763" y="655476"/>
            <a:ext cx="1963016" cy="8656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010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2000" cy="6858000"/>
            <a:chOff x="0" y="0"/>
            <a:chExt cx="12194772" cy="7193278"/>
          </a:xfrm>
        </p:grpSpPr>
        <p:pic>
          <p:nvPicPr>
            <p:cNvPr id="8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58593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8593" y="0"/>
              <a:ext cx="6133407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" y="3277983"/>
              <a:ext cx="6058593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1365" y="3277983"/>
              <a:ext cx="6133407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24838"/>
            <a:ext cx="9144000" cy="831128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Направления исследований проекта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3" y="1105594"/>
            <a:ext cx="3740724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Спиновая химия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dirty="0" smtClean="0"/>
              <a:t>Изучение влияния магнитных полей на протекание химических реакций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65763" y="3154876"/>
            <a:ext cx="3740724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Спиновая </a:t>
            </a:r>
            <a:r>
              <a:rPr lang="ru-RU" b="1" dirty="0" err="1" smtClean="0">
                <a:solidFill>
                  <a:srgbClr val="0070C0"/>
                </a:solidFill>
              </a:rPr>
              <a:t>гиперполяризация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dirty="0" smtClean="0"/>
              <a:t>Повышение чувствительности магнитного резонанса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65763" y="5174479"/>
            <a:ext cx="3740724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Магнитный резонанс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dirty="0" smtClean="0"/>
              <a:t>Методы управления состоянием </a:t>
            </a:r>
            <a:r>
              <a:rPr lang="ru-RU" dirty="0" err="1" smtClean="0"/>
              <a:t>гиперполяризованных</a:t>
            </a:r>
            <a:r>
              <a:rPr lang="ru-RU" dirty="0" smtClean="0"/>
              <a:t> спинов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179138" y="1105594"/>
            <a:ext cx="3740724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Молекулярная </a:t>
            </a:r>
            <a:r>
              <a:rPr lang="ru-RU" b="1" dirty="0" err="1" smtClean="0">
                <a:solidFill>
                  <a:srgbClr val="0070C0"/>
                </a:solidFill>
              </a:rPr>
              <a:t>спинтроника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dirty="0" smtClean="0"/>
              <a:t>Мономолекулярные магниты, спин-вентильные платформы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179138" y="3154876"/>
            <a:ext cx="3743738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Полифункциональные материалы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dirty="0" err="1" smtClean="0"/>
              <a:t>Тераностические</a:t>
            </a:r>
            <a:r>
              <a:rPr lang="ru-RU" dirty="0" smtClean="0"/>
              <a:t> платформы, сочетание проводимости и магнетизма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179138" y="5193417"/>
            <a:ext cx="3740724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Магнитные сенсоры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dirty="0" smtClean="0"/>
              <a:t>Соединения с </a:t>
            </a:r>
            <a:r>
              <a:rPr lang="ru-RU" dirty="0" err="1" smtClean="0"/>
              <a:t>термосенсорными</a:t>
            </a:r>
            <a:r>
              <a:rPr lang="ru-RU" dirty="0" smtClean="0"/>
              <a:t> и </a:t>
            </a:r>
            <a:r>
              <a:rPr lang="ru-RU" dirty="0" err="1" smtClean="0"/>
              <a:t>магнитосенсорными</a:t>
            </a:r>
            <a:r>
              <a:rPr lang="ru-RU" dirty="0" smtClean="0"/>
              <a:t> свойствами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719" y="1049538"/>
            <a:ext cx="1734786" cy="102699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71623" y="3274726"/>
            <a:ext cx="1794845" cy="7153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94613" y="924066"/>
            <a:ext cx="1191638" cy="1277940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4142500" y="5201732"/>
            <a:ext cx="1618220" cy="871349"/>
            <a:chOff x="4142500" y="5201732"/>
            <a:chExt cx="1618220" cy="87134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2500" y="5201732"/>
              <a:ext cx="1618220" cy="871349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4696691" y="5201732"/>
              <a:ext cx="1064029" cy="1766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F3D475E4-5B87-4046-8A92-0CFEA45D7F0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477" y="3296192"/>
            <a:ext cx="2251792" cy="862495"/>
          </a:xfrm>
          <a:prstGeom prst="rect">
            <a:avLst/>
          </a:prstGeom>
          <a:noFill/>
        </p:spPr>
      </p:pic>
      <p:graphicFrame>
        <p:nvGraphicFramePr>
          <p:cNvPr id="25" name="Object 21"/>
          <p:cNvGraphicFramePr>
            <a:graphicFrameLocks noChangeAspect="1"/>
          </p:cNvGraphicFramePr>
          <p:nvPr>
            <p:extLst/>
          </p:nvPr>
        </p:nvGraphicFramePr>
        <p:xfrm>
          <a:off x="9986798" y="4940561"/>
          <a:ext cx="1601143" cy="1593243"/>
        </p:xfrm>
        <a:graphic>
          <a:graphicData uri="http://schemas.openxmlformats.org/presentationml/2006/ole">
            <p:oleObj spid="_x0000_s3097" name="CS ChemDraw Drawing" r:id="rId9" imgW="2895285" imgH="288171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45179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2000" cy="6858000"/>
            <a:chOff x="0" y="0"/>
            <a:chExt cx="12194772" cy="7193278"/>
          </a:xfrm>
        </p:grpSpPr>
        <p:pic>
          <p:nvPicPr>
            <p:cNvPr id="8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58593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8593" y="0"/>
              <a:ext cx="6133407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" y="3277983"/>
              <a:ext cx="6058593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1365" y="3277983"/>
              <a:ext cx="6133407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24838"/>
            <a:ext cx="9144000" cy="831128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Ожидаемые результаты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2717" y="1105594"/>
            <a:ext cx="3740724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Спиновая химия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dirty="0" smtClean="0"/>
              <a:t>Магнитные эффекты в химических реакциях + химически индуцируемая </a:t>
            </a:r>
            <a:r>
              <a:rPr lang="ru-RU" dirty="0" err="1" smtClean="0"/>
              <a:t>гиперполяризация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922717" y="3154876"/>
            <a:ext cx="3740724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Спиновая </a:t>
            </a:r>
            <a:r>
              <a:rPr lang="ru-RU" b="1" dirty="0" err="1" smtClean="0">
                <a:solidFill>
                  <a:srgbClr val="0070C0"/>
                </a:solidFill>
              </a:rPr>
              <a:t>гиперполяризация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dirty="0" smtClean="0"/>
              <a:t>Новые подходы и возможности для усиления сигналов в ЯМР и МРТ исследованиях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22717" y="5174479"/>
            <a:ext cx="3740724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Магнитный резонанс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dirty="0" smtClean="0"/>
              <a:t>Управление состоянием </a:t>
            </a:r>
            <a:r>
              <a:rPr lang="ru-RU" dirty="0" err="1" smtClean="0"/>
              <a:t>гиперполяризованных</a:t>
            </a:r>
            <a:r>
              <a:rPr lang="ru-RU" dirty="0" smtClean="0"/>
              <a:t> спинов, перенос поляризации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475924" y="1105594"/>
            <a:ext cx="3740724" cy="1754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Молекулярная </a:t>
            </a:r>
            <a:r>
              <a:rPr lang="ru-RU" b="1" dirty="0" err="1" smtClean="0">
                <a:solidFill>
                  <a:srgbClr val="0070C0"/>
                </a:solidFill>
              </a:rPr>
              <a:t>спинтроника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dirty="0" smtClean="0"/>
              <a:t>Новые молекулярные магниты, прототипы спин-вентильных устройств, устройства функциональной молекулярной электроники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475924" y="3154876"/>
            <a:ext cx="3743738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Полифункциональные материалы</a:t>
            </a:r>
          </a:p>
          <a:p>
            <a:r>
              <a:rPr lang="ru-RU" dirty="0" smtClean="0"/>
              <a:t>Новые </a:t>
            </a:r>
            <a:r>
              <a:rPr lang="ru-RU" dirty="0" err="1" smtClean="0"/>
              <a:t>магнито</a:t>
            </a:r>
            <a:r>
              <a:rPr lang="ru-RU" dirty="0" smtClean="0"/>
              <a:t>-контрастные материалы для терапии и МРТ визуализации, системы для БНЗТ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475924" y="5193417"/>
            <a:ext cx="3740724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Магнитные сенсоры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dirty="0" smtClean="0"/>
              <a:t>Соединения с фото- и </a:t>
            </a:r>
            <a:r>
              <a:rPr lang="ru-RU" dirty="0" err="1" smtClean="0"/>
              <a:t>термо-переключаемыми</a:t>
            </a:r>
            <a:r>
              <a:rPr lang="ru-RU" dirty="0" smtClean="0"/>
              <a:t> магнитными свойствами – </a:t>
            </a:r>
            <a:r>
              <a:rPr lang="ru-RU" dirty="0" err="1" smtClean="0"/>
              <a:t>термодатчики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7712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2000" cy="6858000"/>
            <a:chOff x="0" y="0"/>
            <a:chExt cx="12194772" cy="7193278"/>
          </a:xfrm>
        </p:grpSpPr>
        <p:pic>
          <p:nvPicPr>
            <p:cNvPr id="8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58593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8593" y="0"/>
              <a:ext cx="6133407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" y="3277983"/>
              <a:ext cx="6058593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electron sp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1365" y="3277983"/>
              <a:ext cx="6133407" cy="39152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851410"/>
            <a:ext cx="9144000" cy="831128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Участники проекта</a:t>
            </a:r>
            <a:endParaRPr lang="ru-RU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21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">
            <a:extLst>
              <a:ext uri="{FF2B5EF4-FFF2-40B4-BE49-F238E27FC236}">
                <a16:creationId xmlns="" xmlns:a16="http://schemas.microsoft.com/office/drawing/2014/main" id="{2E13A3E5-AEBC-4668-991F-2F759A21B8FC}"/>
              </a:ext>
            </a:extLst>
          </p:cNvPr>
          <p:cNvSpPr/>
          <p:nvPr/>
        </p:nvSpPr>
        <p:spPr>
          <a:xfrm>
            <a:off x="1915064" y="43300"/>
            <a:ext cx="9963821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/>
            <a:r>
              <a:rPr sz="3600" b="1" dirty="0" err="1">
                <a:solidFill>
                  <a:srgbClr val="FF0000"/>
                </a:solidFill>
                <a:cs typeface="Arial"/>
                <a:sym typeface="Arial"/>
              </a:rPr>
              <a:t>Институт</a:t>
            </a:r>
            <a:r>
              <a:rPr sz="3600" b="1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sz="3600" b="1" dirty="0" err="1">
                <a:solidFill>
                  <a:srgbClr val="FF0000"/>
                </a:solidFill>
                <a:cs typeface="Arial"/>
                <a:sym typeface="Arial"/>
              </a:rPr>
              <a:t>проблем</a:t>
            </a:r>
            <a:r>
              <a:rPr sz="3600" b="1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sz="3600" b="1" dirty="0" err="1">
                <a:solidFill>
                  <a:srgbClr val="FF0000"/>
                </a:solidFill>
                <a:cs typeface="Arial"/>
                <a:sym typeface="Arial"/>
              </a:rPr>
              <a:t>химической</a:t>
            </a:r>
            <a:r>
              <a:rPr sz="3600" b="1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sz="3600" b="1" dirty="0" err="1">
                <a:solidFill>
                  <a:srgbClr val="FF0000"/>
                </a:solidFill>
                <a:cs typeface="Arial"/>
                <a:sym typeface="Arial"/>
              </a:rPr>
              <a:t>физики</a:t>
            </a:r>
            <a:r>
              <a:rPr lang="ru-RU" sz="3600" b="1" dirty="0">
                <a:solidFill>
                  <a:srgbClr val="FF0000"/>
                </a:solidFill>
                <a:cs typeface="Arial"/>
                <a:sym typeface="Arial"/>
              </a:rPr>
              <a:t> РАН (Черноголовка)</a:t>
            </a:r>
            <a:r>
              <a:rPr sz="3600" b="1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</a:p>
        </p:txBody>
      </p:sp>
      <p:pic>
        <p:nvPicPr>
          <p:cNvPr id="3" name="Рисунок 2" descr="Изображение выглядит как внешний, снег, транспорт, приро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E2F640A5-877C-401D-A136-469407BAE9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4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572"/>
          <a:stretch/>
        </p:blipFill>
        <p:spPr>
          <a:xfrm>
            <a:off x="7166606" y="1529542"/>
            <a:ext cx="4847626" cy="3214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72A751D-96DC-49D2-B459-91CF9D93A344}"/>
              </a:ext>
            </a:extLst>
          </p:cNvPr>
          <p:cNvSpPr txBox="1"/>
          <p:nvPr/>
        </p:nvSpPr>
        <p:spPr>
          <a:xfrm>
            <a:off x="177769" y="1338483"/>
            <a:ext cx="73117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Институт основан в 1956 году Нобелевским лауреатом академиком Н.Н. Семеновым</a:t>
            </a:r>
          </a:p>
          <a:p>
            <a:r>
              <a:rPr lang="ru-RU" dirty="0"/>
              <a:t>Сегодня в ИПХФ РАН работает примерно 500 научных сотрудников и научных работников (4 академика и 4 член-корреспондента РАН, 105 докторов и 260 кандидатов наук), более 500 научных статей </a:t>
            </a:r>
            <a:r>
              <a:rPr lang="en-US" dirty="0"/>
              <a:t>Web of Science </a:t>
            </a:r>
            <a:r>
              <a:rPr lang="ru-RU" dirty="0"/>
              <a:t>в 2020 году</a:t>
            </a:r>
          </a:p>
          <a:p>
            <a:r>
              <a:rPr lang="ru-RU" b="1" dirty="0">
                <a:solidFill>
                  <a:srgbClr val="0070C0"/>
                </a:solidFill>
              </a:rPr>
              <a:t>Основные направления деятельности</a:t>
            </a:r>
            <a:r>
              <a:rPr lang="ru-RU" dirty="0"/>
              <a:t>:</a:t>
            </a:r>
          </a:p>
          <a:p>
            <a:r>
              <a:rPr lang="ru-RU" dirty="0"/>
              <a:t>общие проблемы химической физики, строение молекул и структура твердых тел, кинетика и механизм сложных химических реакций, химическая физика процессов горения и взрыва, химическая физика процессов образования и модификации полимеров, химическая </a:t>
            </a:r>
            <a:br>
              <a:rPr lang="ru-RU" dirty="0"/>
            </a:br>
            <a:r>
              <a:rPr lang="ru-RU" dirty="0"/>
              <a:t>физика биологических процессов и систем, химическое материаловедение и альтернативные источники энергии.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3DD03E9-A999-48A5-8CA4-35C2E18A09C4}"/>
              </a:ext>
            </a:extLst>
          </p:cNvPr>
          <p:cNvSpPr txBox="1"/>
          <p:nvPr/>
        </p:nvSpPr>
        <p:spPr>
          <a:xfrm>
            <a:off x="177769" y="5031802"/>
            <a:ext cx="11188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Роль в проекте</a:t>
            </a:r>
            <a:r>
              <a:rPr lang="ru-RU" dirty="0"/>
              <a:t>:</a:t>
            </a:r>
          </a:p>
          <a:p>
            <a:r>
              <a:rPr lang="en-US" dirty="0" smtClean="0"/>
              <a:t>- </a:t>
            </a:r>
            <a:r>
              <a:rPr lang="ru-RU" dirty="0" smtClean="0"/>
              <a:t>создание </a:t>
            </a:r>
            <a:r>
              <a:rPr lang="ru-RU" dirty="0"/>
              <a:t>и исследование материалов для спинтроники и молекулярной </a:t>
            </a:r>
            <a:r>
              <a:rPr lang="ru-RU" dirty="0" smtClean="0"/>
              <a:t>электроники</a:t>
            </a:r>
            <a:r>
              <a:rPr lang="en-US" dirty="0" smtClean="0"/>
              <a:t>;</a:t>
            </a:r>
            <a:endParaRPr lang="ru-RU" dirty="0"/>
          </a:p>
          <a:p>
            <a:r>
              <a:rPr lang="en-US" dirty="0" smtClean="0"/>
              <a:t>- </a:t>
            </a:r>
            <a:r>
              <a:rPr lang="ru-RU" dirty="0" smtClean="0"/>
              <a:t>развитие </a:t>
            </a:r>
            <a:r>
              <a:rPr lang="ru-RU" dirty="0"/>
              <a:t>электронной и вибронной модели спиновых переключателей и молекулярных квантовых клеточных </a:t>
            </a:r>
            <a:r>
              <a:rPr lang="ru-RU" dirty="0" smtClean="0"/>
              <a:t>автоматов</a:t>
            </a:r>
            <a:r>
              <a:rPr lang="en-US" dirty="0" smtClean="0"/>
              <a:t>;</a:t>
            </a:r>
            <a:endParaRPr lang="ru-RU" dirty="0"/>
          </a:p>
          <a:p>
            <a:r>
              <a:rPr lang="ru-RU" dirty="0" smtClean="0"/>
              <a:t>- создание </a:t>
            </a:r>
            <a:r>
              <a:rPr lang="ru-RU" dirty="0"/>
              <a:t>спин‑вентильных платформ для медицинских применений</a:t>
            </a:r>
            <a:r>
              <a:rPr lang="ru-RU" dirty="0" smtClean="0"/>
              <a:t>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ИПХФ РАН – головная организация, руководитель работ – академик РАН С. М. Алдошин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Picture 8" descr="ромб2">
            <a:extLst>
              <a:ext uri="{FF2B5EF4-FFF2-40B4-BE49-F238E27FC236}">
                <a16:creationId xmlns="" xmlns:a16="http://schemas.microsoft.com/office/drawing/2014/main" id="{A527339D-71BF-48F8-B49F-B71D5BA1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745673" cy="1160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2302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449035"/>
            <a:ext cx="12192000" cy="83112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+mn-lt"/>
              </a:rPr>
              <a:t>Институт «Международный </a:t>
            </a: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3600" b="1" dirty="0" err="1" smtClean="0">
                <a:solidFill>
                  <a:srgbClr val="FF0000"/>
                </a:solidFill>
                <a:latin typeface="+mn-lt"/>
              </a:rPr>
              <a:t>томографический</a:t>
            </a:r>
            <a:r>
              <a:rPr lang="ru-RU" sz="36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+mn-lt"/>
              </a:rPr>
              <a:t>центр» СО РАН</a:t>
            </a:r>
          </a:p>
        </p:txBody>
      </p:sp>
      <p:pic>
        <p:nvPicPr>
          <p:cNvPr id="4" name="Picture 2" descr="\\SERVER\share\PHOTOS\1\P9160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52" y="1427083"/>
            <a:ext cx="4895086" cy="36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762" y="1529542"/>
            <a:ext cx="65088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Институт основан в 1993 году</a:t>
            </a:r>
          </a:p>
          <a:p>
            <a:r>
              <a:rPr lang="ru-RU" dirty="0"/>
              <a:t>Сегодня в МТЦ СО РАН работает примерно 60 научных сотрудников и научных работников (2 академика, 12 докторов наук), 130 научных статей в 2020 году</a:t>
            </a:r>
          </a:p>
          <a:p>
            <a:r>
              <a:rPr lang="ru-RU" b="1" dirty="0">
                <a:solidFill>
                  <a:srgbClr val="0070C0"/>
                </a:solidFill>
              </a:rPr>
              <a:t>Основные направления деятельности</a:t>
            </a:r>
            <a:r>
              <a:rPr lang="ru-RU" dirty="0"/>
              <a:t>:</a:t>
            </a:r>
          </a:p>
          <a:p>
            <a:r>
              <a:rPr lang="ru-RU" dirty="0"/>
              <a:t>- механизмы химических реакций, </a:t>
            </a:r>
            <a:r>
              <a:rPr lang="ru-RU" dirty="0" err="1"/>
              <a:t>протеомика</a:t>
            </a:r>
            <a:r>
              <a:rPr lang="ru-RU" dirty="0"/>
              <a:t> и </a:t>
            </a:r>
            <a:r>
              <a:rPr lang="ru-RU" dirty="0" err="1"/>
              <a:t>метаболомика</a:t>
            </a:r>
            <a:r>
              <a:rPr lang="ru-RU" dirty="0"/>
              <a:t>;</a:t>
            </a:r>
          </a:p>
          <a:p>
            <a:r>
              <a:rPr lang="ru-RU" dirty="0"/>
              <a:t>- магнитные явления в химии, биологии и медицине;</a:t>
            </a:r>
          </a:p>
          <a:p>
            <a:r>
              <a:rPr lang="ru-RU" dirty="0"/>
              <a:t>- дизайн молекулярных магнетиков и </a:t>
            </a:r>
            <a:r>
              <a:rPr lang="ru-RU" dirty="0" err="1"/>
              <a:t>магнитноактивных</a:t>
            </a:r>
            <a:r>
              <a:rPr lang="ru-RU" dirty="0"/>
              <a:t> соединений;</a:t>
            </a:r>
          </a:p>
          <a:p>
            <a:r>
              <a:rPr lang="ru-RU" dirty="0"/>
              <a:t>- МР-томография для физико-химических и биомедицинских приложений и медицинской диагностики.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2" y="5073534"/>
            <a:ext cx="111889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Роль в проекте</a:t>
            </a:r>
            <a:r>
              <a:rPr lang="ru-RU" dirty="0"/>
              <a:t>:</a:t>
            </a:r>
          </a:p>
          <a:p>
            <a:r>
              <a:rPr lang="ru-RU" dirty="0"/>
              <a:t>- развитие и применение методов спиновой </a:t>
            </a:r>
            <a:r>
              <a:rPr lang="ru-RU" dirty="0" err="1"/>
              <a:t>гиперполяризации</a:t>
            </a:r>
            <a:r>
              <a:rPr lang="ru-RU" dirty="0"/>
              <a:t> для повышения чувствительности ЯМР/МРТ;</a:t>
            </a:r>
          </a:p>
          <a:p>
            <a:r>
              <a:rPr lang="ru-RU" dirty="0"/>
              <a:t>- разработка импульсных последовательностей для ЯМР и ЭПР, в том числе, для управления состоянием </a:t>
            </a:r>
            <a:r>
              <a:rPr lang="ru-RU" dirty="0" err="1"/>
              <a:t>неравновесно</a:t>
            </a:r>
            <a:r>
              <a:rPr lang="ru-RU" dirty="0"/>
              <a:t> поляризованных спиновых систем;</a:t>
            </a:r>
          </a:p>
          <a:p>
            <a:r>
              <a:rPr lang="ru-RU" dirty="0" smtClean="0"/>
              <a:t>- исследование </a:t>
            </a:r>
            <a:r>
              <a:rPr lang="ru-RU" dirty="0"/>
              <a:t>спин-зависимых явлений в биохимических и биологических процессах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Рисунок 6" descr="ITC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627911" cy="152795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285748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DCA1A60-8037-47DA-A6ED-19B93FE20E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99" y="1541765"/>
            <a:ext cx="5237571" cy="3523456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38061A57-E107-4CC8-BF61-95E456D5DEE0}"/>
              </a:ext>
            </a:extLst>
          </p:cNvPr>
          <p:cNvSpPr txBox="1">
            <a:spLocks/>
          </p:cNvSpPr>
          <p:nvPr/>
        </p:nvSpPr>
        <p:spPr>
          <a:xfrm>
            <a:off x="1524000" y="347071"/>
            <a:ext cx="9144000" cy="831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FF0000"/>
                </a:solidFill>
                <a:latin typeface="+mn-lt"/>
              </a:rPr>
              <a:t>Институт общей и неорганической химии им. Н.С. Курнакова РАН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CFEB308-1FBF-4184-A662-7B219EF55925}"/>
              </a:ext>
            </a:extLst>
          </p:cNvPr>
          <p:cNvSpPr txBox="1"/>
          <p:nvPr/>
        </p:nvSpPr>
        <p:spPr>
          <a:xfrm>
            <a:off x="90330" y="1529542"/>
            <a:ext cx="67815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Институт основан в 193</a:t>
            </a:r>
            <a:r>
              <a:rPr lang="en-US" b="1" dirty="0">
                <a:solidFill>
                  <a:srgbClr val="0070C0"/>
                </a:solidFill>
              </a:rPr>
              <a:t>4</a:t>
            </a:r>
            <a:r>
              <a:rPr lang="ru-RU" b="1" dirty="0">
                <a:solidFill>
                  <a:srgbClr val="0070C0"/>
                </a:solidFill>
              </a:rPr>
              <a:t> году</a:t>
            </a:r>
          </a:p>
          <a:p>
            <a:r>
              <a:rPr lang="ru-RU" dirty="0"/>
              <a:t>В ИОНХ РАН работает 224 научных сотрудников и научных работников (4 академика, 7 член-корреспондентов, 56 докторов наук), 500 научных статей в 2020 году</a:t>
            </a:r>
          </a:p>
          <a:p>
            <a:r>
              <a:rPr lang="ru-RU" b="1" dirty="0">
                <a:solidFill>
                  <a:srgbClr val="0070C0"/>
                </a:solidFill>
              </a:rPr>
              <a:t>Основные направления деятельности</a:t>
            </a:r>
            <a:r>
              <a:rPr lang="ru-RU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химическое строение и реакционная способность координационных соединений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синтез и изучение новых неорганических веществ и материалов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теоретические основы химической технологии и разработка эффективных химико-технологических процессов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методы и средства химического анализа и исследования веществ и материалов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31AACB-25E2-4EB8-B183-C049F541C320}"/>
              </a:ext>
            </a:extLst>
          </p:cNvPr>
          <p:cNvSpPr txBox="1"/>
          <p:nvPr/>
        </p:nvSpPr>
        <p:spPr>
          <a:xfrm>
            <a:off x="365762" y="5065221"/>
            <a:ext cx="11188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Роль в проекте</a:t>
            </a:r>
            <a:r>
              <a:rPr lang="ru-RU" dirty="0"/>
              <a:t>:</a:t>
            </a:r>
          </a:p>
          <a:p>
            <a:r>
              <a:rPr lang="ru-RU" dirty="0"/>
              <a:t>- управления магнитными характеристиками (магнитная анизотропия, время магнитной релаксации, эффективный барьер перемагничивания) молекул с парамагнитными ионами металлов в кристаллическом состоянии и в неорганических матрицах;</a:t>
            </a:r>
          </a:p>
          <a:p>
            <a:r>
              <a:rPr lang="ru-RU" dirty="0"/>
              <a:t>- дизайн новых полифункциональных магнитно-контрастных материалов, предназначенных для визуализации и терапии злокачественных образований.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A71EA1B-7E39-4438-8A70-31BB61241D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753" y="69454"/>
            <a:ext cx="1327502" cy="15203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228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906386" y="590351"/>
            <a:ext cx="9144000" cy="831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+mn-lt"/>
              </a:rPr>
              <a:t>Институт физической химии и электрохимии им. А.Н. Фрумкина РАН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585" y="1546373"/>
            <a:ext cx="65088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Институт основан в </a:t>
            </a:r>
            <a:r>
              <a:rPr lang="ru-RU" b="1" dirty="0" smtClean="0">
                <a:solidFill>
                  <a:srgbClr val="0070C0"/>
                </a:solidFill>
              </a:rPr>
              <a:t>1929 </a:t>
            </a:r>
            <a:r>
              <a:rPr lang="ru-RU" b="1" dirty="0">
                <a:solidFill>
                  <a:srgbClr val="0070C0"/>
                </a:solidFill>
              </a:rPr>
              <a:t>году</a:t>
            </a:r>
          </a:p>
          <a:p>
            <a:r>
              <a:rPr lang="ru-RU" dirty="0"/>
              <a:t>Сегодня в </a:t>
            </a:r>
            <a:r>
              <a:rPr lang="ru-RU" dirty="0" smtClean="0"/>
              <a:t>ИФХЭ РАН </a:t>
            </a:r>
            <a:r>
              <a:rPr lang="ru-RU" dirty="0"/>
              <a:t>работает </a:t>
            </a:r>
            <a:r>
              <a:rPr lang="ru-RU" dirty="0" smtClean="0"/>
              <a:t>более 800 </a:t>
            </a:r>
            <a:r>
              <a:rPr lang="ru-RU" dirty="0"/>
              <a:t>научных сотрудников и научных работников </a:t>
            </a:r>
            <a:r>
              <a:rPr lang="ru-RU" dirty="0" smtClean="0"/>
              <a:t>(8 академиков, 6 член-корреспондентов РАН), более 1300 </a:t>
            </a:r>
            <a:r>
              <a:rPr lang="ru-RU" dirty="0"/>
              <a:t>научных статей в 2020 году</a:t>
            </a:r>
          </a:p>
          <a:p>
            <a:r>
              <a:rPr lang="ru-RU" b="1" dirty="0">
                <a:solidFill>
                  <a:srgbClr val="0070C0"/>
                </a:solidFill>
              </a:rPr>
              <a:t>Основные направления деятельности</a:t>
            </a:r>
            <a:r>
              <a:rPr lang="ru-RU" dirty="0"/>
              <a:t>:</a:t>
            </a:r>
          </a:p>
          <a:p>
            <a:r>
              <a:rPr lang="ru-RU" dirty="0" smtClean="0"/>
              <a:t>- физикохимия нано- и супрамолекулярных систем</a:t>
            </a:r>
            <a:endParaRPr lang="ru-RU" dirty="0"/>
          </a:p>
          <a:p>
            <a:r>
              <a:rPr lang="ru-RU" dirty="0"/>
              <a:t>- п</a:t>
            </a:r>
            <a:r>
              <a:rPr lang="ru-RU" dirty="0" smtClean="0"/>
              <a:t>оверхностные явления в коллоидных системах</a:t>
            </a:r>
            <a:endParaRPr lang="ru-RU" dirty="0"/>
          </a:p>
          <a:p>
            <a:r>
              <a:rPr lang="ru-RU" dirty="0" smtClean="0"/>
              <a:t>- защита материалов от коррозии</a:t>
            </a:r>
          </a:p>
          <a:p>
            <a:r>
              <a:rPr lang="ru-RU" dirty="0" smtClean="0"/>
              <a:t>- электрохимия, электрокатализ</a:t>
            </a:r>
          </a:p>
          <a:p>
            <a:r>
              <a:rPr lang="ru-RU" dirty="0" smtClean="0"/>
              <a:t>- радиохимия</a:t>
            </a:r>
            <a:endParaRPr lang="ru-RU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33188" y="4685694"/>
            <a:ext cx="11188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Роль в проекте</a:t>
            </a:r>
            <a:r>
              <a:rPr lang="ru-RU" dirty="0"/>
              <a:t>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синтез биядерных </a:t>
            </a:r>
            <a:r>
              <a:rPr lang="ru-RU" dirty="0" err="1" smtClean="0"/>
              <a:t>фталоцианинатов</a:t>
            </a:r>
            <a:r>
              <a:rPr lang="ru-RU" dirty="0" smtClean="0"/>
              <a:t> лантанидов – соединений, способных изменять магнитные свойства в </a:t>
            </a:r>
            <a:r>
              <a:rPr lang="ru-RU" dirty="0" err="1" smtClean="0"/>
              <a:t>окислительно</a:t>
            </a:r>
            <a:r>
              <a:rPr lang="ru-RU" dirty="0" smtClean="0"/>
              <a:t>-восстановительных процессах;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получение парамагнитных порфиринатов меди(</a:t>
            </a:r>
            <a:r>
              <a:rPr lang="en-GB" dirty="0" smtClean="0"/>
              <a:t>II) </a:t>
            </a:r>
            <a:r>
              <a:rPr lang="ru-RU" dirty="0" smtClean="0"/>
              <a:t>и ванадила, обладающих термо- и </a:t>
            </a:r>
            <a:r>
              <a:rPr lang="ru-RU" dirty="0" err="1" smtClean="0"/>
              <a:t>магнитосенсорными</a:t>
            </a:r>
            <a:r>
              <a:rPr lang="ru-RU" dirty="0" smtClean="0"/>
              <a:t> свойствами;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создание электролюминесцентных устройств, фотодиодов  на основе нанослоев </a:t>
            </a:r>
            <a:r>
              <a:rPr lang="ru-RU" dirty="0" err="1" smtClean="0"/>
              <a:t>порфиринатов</a:t>
            </a:r>
            <a:r>
              <a:rPr lang="ru-RU" dirty="0" smtClean="0"/>
              <a:t> металлов.</a:t>
            </a:r>
            <a:endParaRPr lang="ru-RU" dirty="0"/>
          </a:p>
        </p:txBody>
      </p:sp>
      <p:pic>
        <p:nvPicPr>
          <p:cNvPr id="10" name="Picture 2" descr="C:\Users\John\Desktop\big-340a5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50" y="1546373"/>
            <a:ext cx="4925109" cy="32852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Лаборатория поверхностных си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80963"/>
            <a:ext cx="1743507" cy="1743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486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3347</TotalTime>
  <Words>853</Words>
  <Application>Microsoft Office PowerPoint</Application>
  <PresentationFormat>Произвольный</PresentationFormat>
  <Paragraphs>114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CS ChemDraw Drawing</vt:lpstr>
      <vt:lpstr>Фундаментальные основы спиновых технологий и направленного конструирования «умных» полифункциональных материалов для спинтроники и молекулярной электроники</vt:lpstr>
      <vt:lpstr>СПИН собственный магнитный момент частицы</vt:lpstr>
      <vt:lpstr>Направления исследований проекта</vt:lpstr>
      <vt:lpstr>Ожидаемые результаты</vt:lpstr>
      <vt:lpstr>Участники проекта</vt:lpstr>
      <vt:lpstr>Слайд 6</vt:lpstr>
      <vt:lpstr>Институт «Международный  томографический центр» СО РАН</vt:lpstr>
      <vt:lpstr>Слайд 8</vt:lpstr>
      <vt:lpstr>Слайд 9</vt:lpstr>
      <vt:lpstr>Слайд 10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Фундаментальные основы спиновых технологий и направленного конструирования «умных» полифункциональных материалов для спинтроники и молекулярной электроники</dc:title>
  <dc:creator>Konstantin L. Ivanov</dc:creator>
  <cp:lastModifiedBy>Пользователь Windows</cp:lastModifiedBy>
  <cp:revision>55</cp:revision>
  <dcterms:created xsi:type="dcterms:W3CDTF">2021-01-27T13:21:13Z</dcterms:created>
  <dcterms:modified xsi:type="dcterms:W3CDTF">2021-02-01T08:26:46Z</dcterms:modified>
</cp:coreProperties>
</file>