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1"/>
    <p:sldMasterId id="2147483757" r:id="rId2"/>
    <p:sldMasterId id="2147483769" r:id="rId3"/>
  </p:sldMasterIdLst>
  <p:notesMasterIdLst>
    <p:notesMasterId r:id="rId71"/>
  </p:notesMasterIdLst>
  <p:handoutMasterIdLst>
    <p:handoutMasterId r:id="rId72"/>
  </p:handoutMasterIdLst>
  <p:sldIdLst>
    <p:sldId id="369" r:id="rId4"/>
    <p:sldId id="370" r:id="rId5"/>
    <p:sldId id="438" r:id="rId6"/>
    <p:sldId id="469" r:id="rId7"/>
    <p:sldId id="440" r:id="rId8"/>
    <p:sldId id="368" r:id="rId9"/>
    <p:sldId id="444" r:id="rId10"/>
    <p:sldId id="445" r:id="rId11"/>
    <p:sldId id="389" r:id="rId12"/>
    <p:sldId id="450" r:id="rId13"/>
    <p:sldId id="373" r:id="rId14"/>
    <p:sldId id="457" r:id="rId15"/>
    <p:sldId id="458" r:id="rId16"/>
    <p:sldId id="451" r:id="rId17"/>
    <p:sldId id="452" r:id="rId18"/>
    <p:sldId id="453" r:id="rId19"/>
    <p:sldId id="466" r:id="rId20"/>
    <p:sldId id="467" r:id="rId21"/>
    <p:sldId id="468" r:id="rId22"/>
    <p:sldId id="462" r:id="rId23"/>
    <p:sldId id="446" r:id="rId24"/>
    <p:sldId id="374" r:id="rId25"/>
    <p:sldId id="448" r:id="rId26"/>
    <p:sldId id="449" r:id="rId27"/>
    <p:sldId id="459" r:id="rId28"/>
    <p:sldId id="363" r:id="rId29"/>
    <p:sldId id="362" r:id="rId30"/>
    <p:sldId id="358" r:id="rId31"/>
    <p:sldId id="359" r:id="rId32"/>
    <p:sldId id="364" r:id="rId33"/>
    <p:sldId id="365" r:id="rId34"/>
    <p:sldId id="366" r:id="rId35"/>
    <p:sldId id="367" r:id="rId36"/>
    <p:sldId id="372" r:id="rId37"/>
    <p:sldId id="387" r:id="rId38"/>
    <p:sldId id="430" r:id="rId39"/>
    <p:sldId id="431" r:id="rId40"/>
    <p:sldId id="432" r:id="rId41"/>
    <p:sldId id="433" r:id="rId42"/>
    <p:sldId id="434" r:id="rId43"/>
    <p:sldId id="435" r:id="rId44"/>
    <p:sldId id="436" r:id="rId45"/>
    <p:sldId id="401" r:id="rId46"/>
    <p:sldId id="402" r:id="rId47"/>
    <p:sldId id="403" r:id="rId48"/>
    <p:sldId id="256" r:id="rId49"/>
    <p:sldId id="405" r:id="rId50"/>
    <p:sldId id="406" r:id="rId51"/>
    <p:sldId id="407" r:id="rId52"/>
    <p:sldId id="408" r:id="rId53"/>
    <p:sldId id="409" r:id="rId54"/>
    <p:sldId id="410" r:id="rId55"/>
    <p:sldId id="412" r:id="rId56"/>
    <p:sldId id="413" r:id="rId57"/>
    <p:sldId id="414" r:id="rId58"/>
    <p:sldId id="415" r:id="rId59"/>
    <p:sldId id="417" r:id="rId60"/>
    <p:sldId id="418" r:id="rId61"/>
    <p:sldId id="419" r:id="rId62"/>
    <p:sldId id="420" r:id="rId63"/>
    <p:sldId id="421" r:id="rId64"/>
    <p:sldId id="422" r:id="rId65"/>
    <p:sldId id="424" r:id="rId66"/>
    <p:sldId id="425" r:id="rId67"/>
    <p:sldId id="426" r:id="rId68"/>
    <p:sldId id="437" r:id="rId69"/>
    <p:sldId id="439" r:id="rId70"/>
  </p:sldIdLst>
  <p:sldSz cx="9144000" cy="6858000" type="screen4x3"/>
  <p:notesSz cx="6858000" cy="9144000"/>
  <p:defaultTextStyle>
    <a:defPPr>
      <a:defRPr lang="ru-RU"/>
    </a:defPPr>
    <a:lvl1pPr algn="l" rtl="0" fontAlgn="base">
      <a:spcBef>
        <a:spcPct val="0"/>
      </a:spcBef>
      <a:spcAft>
        <a:spcPct val="0"/>
      </a:spcAft>
      <a:defRPr sz="2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FFFFCC"/>
    <a:srgbClr val="CCCC00"/>
    <a:srgbClr val="008000"/>
    <a:srgbClr val="00CC00"/>
    <a:srgbClr val="FF0000"/>
    <a:srgbClr val="696946"/>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69" autoAdjust="0"/>
    <p:restoredTop sz="87126" autoAdjust="0"/>
  </p:normalViewPr>
  <p:slideViewPr>
    <p:cSldViewPr snapToGrid="0">
      <p:cViewPr varScale="1">
        <p:scale>
          <a:sx n="55" d="100"/>
          <a:sy n="55" d="100"/>
        </p:scale>
        <p:origin x="1315" y="38"/>
      </p:cViewPr>
      <p:guideLst>
        <p:guide orient="horz" pos="2160"/>
        <p:guide pos="2880"/>
      </p:guideLst>
    </p:cSldViewPr>
  </p:slideViewPr>
  <p:outlineViewPr>
    <p:cViewPr>
      <p:scale>
        <a:sx n="33" d="100"/>
        <a:sy n="33" d="100"/>
      </p:scale>
      <p:origin x="0" y="-2118"/>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7" d="100"/>
          <a:sy n="87"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21EE4C42-D9E5-4291-932C-BA3940FED3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a:extLst>
              <a:ext uri="{FF2B5EF4-FFF2-40B4-BE49-F238E27FC236}">
                <a16:creationId xmlns:a16="http://schemas.microsoft.com/office/drawing/2014/main" id="{2254FF4C-BD68-4944-A4C5-BA89CD8274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7BC0217D-541E-4F42-A70B-4ACC48060C55}" type="datetimeFigureOut">
              <a:rPr lang="ru-RU"/>
              <a:pPr>
                <a:defRPr/>
              </a:pPr>
              <a:t>01.02.2021</a:t>
            </a:fld>
            <a:endParaRPr lang="ru-RU"/>
          </a:p>
        </p:txBody>
      </p:sp>
      <p:sp>
        <p:nvSpPr>
          <p:cNvPr id="4" name="Нижний колонтитул 3">
            <a:extLst>
              <a:ext uri="{FF2B5EF4-FFF2-40B4-BE49-F238E27FC236}">
                <a16:creationId xmlns:a16="http://schemas.microsoft.com/office/drawing/2014/main" id="{70A6AA2A-02C6-4310-86FC-32EBE6C5702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5" name="Номер слайда 4">
            <a:extLst>
              <a:ext uri="{FF2B5EF4-FFF2-40B4-BE49-F238E27FC236}">
                <a16:creationId xmlns:a16="http://schemas.microsoft.com/office/drawing/2014/main" id="{D4538C22-960A-4B56-A823-DB48E32E7C65}"/>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EE3E87B6-D431-488C-BE19-314ECA47CA08}" type="slidenum">
              <a:rPr lang="ru-RU" altLang="ru-RU"/>
              <a:pPr/>
              <a:t>‹#›</a:t>
            </a:fld>
            <a:endParaRPr lang="ru-RU" altLang="ru-RU"/>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7BED79AD-32FF-4AB0-A617-ECE791BB59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a:extLst>
              <a:ext uri="{FF2B5EF4-FFF2-40B4-BE49-F238E27FC236}">
                <a16:creationId xmlns:a16="http://schemas.microsoft.com/office/drawing/2014/main" id="{04925EFF-8B92-408E-B78B-1A84A608BA4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1C656048-3F13-4A6A-BF3F-B2D1A0ABAEE5}" type="datetimeFigureOut">
              <a:rPr lang="ru-RU"/>
              <a:pPr>
                <a:defRPr/>
              </a:pPr>
              <a:t>01.02.2021</a:t>
            </a:fld>
            <a:endParaRPr lang="ru-RU"/>
          </a:p>
        </p:txBody>
      </p:sp>
      <p:sp>
        <p:nvSpPr>
          <p:cNvPr id="4" name="Образ слайда 3">
            <a:extLst>
              <a:ext uri="{FF2B5EF4-FFF2-40B4-BE49-F238E27FC236}">
                <a16:creationId xmlns:a16="http://schemas.microsoft.com/office/drawing/2014/main" id="{FBB04666-ED7C-4E1D-A850-C0190D85547A}"/>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a:extLst>
              <a:ext uri="{FF2B5EF4-FFF2-40B4-BE49-F238E27FC236}">
                <a16:creationId xmlns:a16="http://schemas.microsoft.com/office/drawing/2014/main" id="{CFBB758B-EACD-47A0-9EB9-4D13BF9AC0D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a:extLst>
              <a:ext uri="{FF2B5EF4-FFF2-40B4-BE49-F238E27FC236}">
                <a16:creationId xmlns:a16="http://schemas.microsoft.com/office/drawing/2014/main" id="{C21B7193-ECF9-4D2A-A05F-7FE0F05729D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a:extLst>
              <a:ext uri="{FF2B5EF4-FFF2-40B4-BE49-F238E27FC236}">
                <a16:creationId xmlns:a16="http://schemas.microsoft.com/office/drawing/2014/main" id="{1CA22255-2435-4FCC-B3CA-44101C03AF4C}"/>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8966D205-F30E-435B-9C7A-8EF4217A7D94}" type="slidenum">
              <a:rPr lang="ru-RU" altLang="ru-RU"/>
              <a:pPr/>
              <a:t>‹#›</a:t>
            </a:fld>
            <a:endParaRPr lang="ru-RU"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7258AEA1-9620-48E8-AB07-17BACB1A4D90}"/>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a:extLst>
              <a:ext uri="{FF2B5EF4-FFF2-40B4-BE49-F238E27FC236}">
                <a16:creationId xmlns:a16="http://schemas.microsoft.com/office/drawing/2014/main" id="{7A54EE5D-551E-423F-A9BB-A1EE72DAA9A8}"/>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ru-RU" b="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DAA1F94C-9DE0-4F78-9459-B91F6BB877C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FBD074D6-0118-4721-948C-3B6702D4281A}" type="slidenum">
              <a:rPr lang="ru-RU" altLang="ru-RU" sz="1200">
                <a:cs typeface="Arial" panose="020B0604020202020204" pitchFamily="34" charset="0"/>
              </a:rPr>
              <a:pPr algn="r"/>
              <a:t>21</a:t>
            </a:fld>
            <a:endParaRPr lang="ru-RU" altLang="ru-RU" sz="1200">
              <a:cs typeface="Arial" panose="020B0604020202020204" pitchFamily="34" charset="0"/>
            </a:endParaRPr>
          </a:p>
        </p:txBody>
      </p:sp>
      <p:sp>
        <p:nvSpPr>
          <p:cNvPr id="71683" name="Rectangle 2">
            <a:extLst>
              <a:ext uri="{FF2B5EF4-FFF2-40B4-BE49-F238E27FC236}">
                <a16:creationId xmlns:a16="http://schemas.microsoft.com/office/drawing/2014/main" id="{B61BE24C-5744-4080-9F40-2E35BC12453E}"/>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a:extLst>
              <a:ext uri="{FF2B5EF4-FFF2-40B4-BE49-F238E27FC236}">
                <a16:creationId xmlns:a16="http://schemas.microsoft.com/office/drawing/2014/main" id="{B70767D0-B779-4D3B-899B-752EA5CC126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Образ слайда 1">
            <a:extLst>
              <a:ext uri="{FF2B5EF4-FFF2-40B4-BE49-F238E27FC236}">
                <a16:creationId xmlns:a16="http://schemas.microsoft.com/office/drawing/2014/main" id="{C4F51750-AEB6-4297-84A0-2300979174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Заметки 2">
            <a:extLst>
              <a:ext uri="{FF2B5EF4-FFF2-40B4-BE49-F238E27FC236}">
                <a16:creationId xmlns:a16="http://schemas.microsoft.com/office/drawing/2014/main" id="{803BEFFD-1D86-49E9-A480-A3CF3BD609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ru-RU" altLang="ru-RU"/>
              <a:t>В ИТ СО РАН имеются экспериментальные стенды различного масштаба от лабораторных до полупромышленных для моделирования процессов топливоиспользования с дальнейшим переносом полученных результатов на эксплуатируемые промышленные установки.</a:t>
            </a:r>
            <a:endParaRPr lang="ru-RU" altLang="ru-RU">
              <a:latin typeface="Times" panose="02020603050405020304" pitchFamily="18" charset="0"/>
              <a:cs typeface="Times" panose="02020603050405020304" pitchFamily="18" charset="0"/>
            </a:endParaRPr>
          </a:p>
          <a:p>
            <a:pPr eaLnBrk="1" hangingPunct="1"/>
            <a:r>
              <a:rPr lang="ru-RU" altLang="ru-RU"/>
              <a:t>Основным связующим звеном является существующая стендовая база ИТ СО РАН, включающая уникальную научную установку – полупромышленный огневой стенд тепловой мощностью до 5 МВт, который способен решать широкий круг фундаментальных и прикладных задач, непосредственно связанных с процессами воспламенения, газификации и горения различных видов топлив </a:t>
            </a:r>
            <a:r>
              <a:rPr lang="ru-RU" altLang="ru-RU">
                <a:latin typeface="Times" panose="02020603050405020304" pitchFamily="18" charset="0"/>
                <a:cs typeface="Times" panose="02020603050405020304" pitchFamily="18" charset="0"/>
              </a:rPr>
              <a:t>(уголь, водоугольная суспензия, нефтяной кокс, отходы угольных, </a:t>
            </a:r>
            <a:r>
              <a:rPr lang="ru-RU" altLang="ru-RU"/>
              <a:t>деревообрабатывающих, целлюлозно-бумажных производств и сельского хозяйства</a:t>
            </a:r>
            <a:r>
              <a:rPr lang="ru-RU" altLang="ru-RU">
                <a:latin typeface="Times" panose="02020603050405020304" pitchFamily="18" charset="0"/>
                <a:cs typeface="Times" panose="02020603050405020304" pitchFamily="18" charset="0"/>
              </a:rPr>
              <a:t>).</a:t>
            </a:r>
          </a:p>
          <a:p>
            <a:pPr eaLnBrk="1" hangingPunct="1"/>
            <a:r>
              <a:rPr lang="ru-RU" altLang="ru-RU">
                <a:latin typeface="Times" panose="02020603050405020304" pitchFamily="18" charset="0"/>
                <a:cs typeface="Times" panose="02020603050405020304" pitchFamily="18" charset="0"/>
              </a:rPr>
              <a:t>Сотрудниками ИТ СО РАН совместно с </a:t>
            </a:r>
            <a:r>
              <a:rPr lang="ru-RU" altLang="ru-RU"/>
              <a:t>инжиниринговыми отечественными организациями в области интенсификации воспламенения и горения твердых топлив разработана и внедрена технология плазменной растопки котлов.</a:t>
            </a:r>
          </a:p>
          <a:p>
            <a:pPr eaLnBrk="1" hangingPunct="1"/>
            <a:endParaRPr lang="ru-RU" altLang="ru-RU"/>
          </a:p>
          <a:p>
            <a:pPr eaLnBrk="1" hangingPunct="1"/>
            <a:r>
              <a:rPr lang="ru-RU" altLang="ru-RU"/>
              <a:t>Высоковольтное плазменное запальное устройство ПРЕДНАЗНАЧЕНО для растопки и поддержания горения котельных агрегатов, использующих углеродосодержащее твердое топливо и отходы.</a:t>
            </a:r>
          </a:p>
          <a:p>
            <a:pPr eaLnBrk="1" hangingPunct="1"/>
            <a:r>
              <a:rPr lang="ru-RU" altLang="ru-RU"/>
              <a:t>Генерируется высокочастотные холодные плазменные дуги, которые способствуют:</a:t>
            </a:r>
          </a:p>
          <a:p>
            <a:pPr eaLnBrk="1" hangingPunct="1"/>
            <a:r>
              <a:rPr lang="ru-RU" altLang="ru-RU"/>
              <a:t>1) Воспламенению топлива.</a:t>
            </a:r>
          </a:p>
          <a:p>
            <a:pPr eaLnBrk="1" hangingPunct="1"/>
            <a:r>
              <a:rPr lang="ru-RU" altLang="ru-RU"/>
              <a:t>2) Ионизации окислителя, ускорению термохимических превращений.</a:t>
            </a:r>
          </a:p>
          <a:p>
            <a:pPr eaLnBrk="1" hangingPunct="1"/>
            <a:r>
              <a:rPr lang="ru-RU" altLang="ru-RU"/>
              <a:t>Сфера применения:</a:t>
            </a:r>
          </a:p>
          <a:p>
            <a:pPr eaLnBrk="1" hangingPunct="1"/>
            <a:r>
              <a:rPr lang="ru-RU" altLang="ru-RU"/>
              <a:t>• Энергетические котельные агрегаты</a:t>
            </a:r>
          </a:p>
          <a:p>
            <a:pPr eaLnBrk="1" hangingPunct="1"/>
            <a:r>
              <a:rPr lang="ru-RU" altLang="ru-RU"/>
              <a:t>• Переработка углеродосодержащих отходов</a:t>
            </a:r>
            <a:endParaRPr lang="en-US" altLang="ru-RU"/>
          </a:p>
          <a:p>
            <a:pPr eaLnBrk="1" hangingPunct="1"/>
            <a:r>
              <a:rPr lang="ru-RU" altLang="ru-RU"/>
              <a:t>Практическая реализация.</a:t>
            </a:r>
          </a:p>
          <a:p>
            <a:pPr eaLnBrk="1" hangingPunct="1"/>
            <a:r>
              <a:rPr lang="ru-RU" altLang="ru-RU"/>
              <a:t>Проведена безмазутная растопка барабанного котла ТП-10 ст. №1 ТЭЦ-10 филиал ПАО «Иркутскэнерго» высокочастотным электрохимическим запальным устройством. Сжигаемое топливо при растопке – угольная пыль бурых углей Азейского и Мугунского месторождений. В настоящее время ведутся работы по полному оснащению котлов ТЭЦ 10 филиал ПАО «Иркутскэнерго» высокочастотными электрохимическими запальными устройствами.</a:t>
            </a:r>
          </a:p>
          <a:p>
            <a:pPr eaLnBrk="1" hangingPunct="1"/>
            <a:endParaRPr lang="ru-RU" altLang="ru-RU">
              <a:latin typeface="Times" panose="02020603050405020304" pitchFamily="18" charset="0"/>
              <a:cs typeface="Times" panose="02020603050405020304" pitchFamily="18" charset="0"/>
            </a:endParaRPr>
          </a:p>
        </p:txBody>
      </p:sp>
      <p:sp>
        <p:nvSpPr>
          <p:cNvPr id="72708" name="Номер слайда 3">
            <a:extLst>
              <a:ext uri="{FF2B5EF4-FFF2-40B4-BE49-F238E27FC236}">
                <a16:creationId xmlns:a16="http://schemas.microsoft.com/office/drawing/2014/main" id="{D6B876AD-2003-401B-93A1-A2F54F5E7CAE}"/>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F9EFA76D-28F3-45AD-8258-04E8C5FC6825}" type="slidenum">
              <a:rPr lang="ru-RU" altLang="ru-RU" sz="1200">
                <a:latin typeface="Calibri" panose="020F0502020204030204" pitchFamily="34" charset="0"/>
              </a:rPr>
              <a:pPr algn="r" eaLnBrk="1" hangingPunct="1"/>
              <a:t>32</a:t>
            </a:fld>
            <a:endParaRPr lang="ru-RU" altLang="ru-RU"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Образ слайда 1">
            <a:extLst>
              <a:ext uri="{FF2B5EF4-FFF2-40B4-BE49-F238E27FC236}">
                <a16:creationId xmlns:a16="http://schemas.microsoft.com/office/drawing/2014/main" id="{BC6F5A19-6E0F-409C-94C5-0C10CF9228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Заметки 2">
            <a:extLst>
              <a:ext uri="{FF2B5EF4-FFF2-40B4-BE49-F238E27FC236}">
                <a16:creationId xmlns:a16="http://schemas.microsoft.com/office/drawing/2014/main" id="{C77C93BC-C110-4831-B4D5-9F0C444833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ru-RU" altLang="ru-RU"/>
              <a:t>Рассмотрен способ автоматического определения режима горения по изображениям пламени на основе обучаемой на маркированных данных сверточной нейронной сети. </a:t>
            </a:r>
          </a:p>
          <a:p>
            <a:pPr eaLnBrk="1" hangingPunct="1"/>
            <a:r>
              <a:rPr lang="ru-RU" altLang="ru-RU"/>
              <a:t>Обучение и апробация проводилась на газовом факеле с вариацией коэффициента избытка воздуха и закрутки, всего 12 режимов. Нейронная сеть способна определять близкие режимы, трудно отличимые глазом. </a:t>
            </a:r>
          </a:p>
          <a:p>
            <a:pPr eaLnBrk="1" hangingPunct="1"/>
            <a:r>
              <a:rPr lang="ru-RU" altLang="ru-RU"/>
              <a:t>Показано, что на изображениях пламени газового грелочного устройства точность классификации режимов достигает 98%</a:t>
            </a:r>
          </a:p>
          <a:p>
            <a:pPr eaLnBrk="1" hangingPunct="1"/>
            <a:endParaRPr lang="ru-RU" altLang="ru-RU"/>
          </a:p>
          <a:p>
            <a:pPr eaLnBrk="1" hangingPunct="1"/>
            <a:r>
              <a:rPr lang="ru-RU" altLang="ru-RU"/>
              <a:t>В дальнейшем на угольном стенде 5 МВт были исследованы методы компьютерного зрения, в частности глубоких нейронных сетей для обнаружения аномальных режимов горения угольной пыли в камере сгорания, соответствующих низким значениям коэффициента избытка воздуха. Был разработан автоэнкодер глубокой нейронной сети, который представляет собой комбинацию сверточных слоев, полносвязных слоев и слоев с повышающей дискретизацией. Автоэнкодер обучен восстанавливать режимы горения, соответствующие высоким значениям коэффициента избытка воздуха. Затем обученный автоэнкодер использовался для выявления аномальных режимов горения с более низким коэффициентом избытка воздуха, вероятно, связанным с увеличением количества несгоревшей угольной пыли. Средняя точность модели составила 77%. Несмотря на большое количество ложных срабатываний, модель может быть полезна для обнаружения аномалий в камере сгорания. </a:t>
            </a:r>
          </a:p>
          <a:p>
            <a:pPr eaLnBrk="1" hangingPunct="1"/>
            <a:endParaRPr lang="ru-RU" altLang="ru-RU"/>
          </a:p>
          <a:p>
            <a:pPr eaLnBrk="1" hangingPunct="1"/>
            <a:endParaRPr lang="ru-RU" altLang="ru-RU"/>
          </a:p>
          <a:p>
            <a:pPr eaLnBrk="1" hangingPunct="1"/>
            <a:r>
              <a:rPr lang="ru-RU" altLang="ru-RU"/>
              <a:t>Полученная точность классификации нейронной сетью изображений с высокой вариативностью позволяет рассчитывать на эффективность метода в применении к прикладным задачам, таким как мониторинг работы угольных котлов.</a:t>
            </a:r>
          </a:p>
          <a:p>
            <a:pPr eaLnBrk="1" hangingPunct="1"/>
            <a:endParaRPr lang="ru-RU" altLang="ru-RU"/>
          </a:p>
          <a:p>
            <a:pPr eaLnBrk="1" hangingPunct="1"/>
            <a:r>
              <a:rPr lang="ru-RU" altLang="ru-RU"/>
              <a:t>Разработана модель нейронной сети для диагностики аномальных режимов сжигания пылеугольного топлива.</a:t>
            </a:r>
          </a:p>
          <a:p>
            <a:pPr eaLnBrk="1" hangingPunct="1"/>
            <a:r>
              <a:rPr lang="ru-RU" altLang="ru-RU"/>
              <a:t>Искусственно были созданы аномальные режимы работы экспериментального стенда. Отклонения, возникшие в экспериментальной установке, были связаны с провалом подачи угля, избыточного воздуха и низкой степенью смешивания. В наших экспериментальных наборах данных мы наблюдали 9 выраженных отклонений.</a:t>
            </a:r>
          </a:p>
          <a:p>
            <a:pPr eaLnBrk="1" hangingPunct="1"/>
            <a:r>
              <a:rPr lang="ru-RU" altLang="ru-RU"/>
              <a:t>Все временные ряды с явными отклонениями были помещены в пробы, на которых нейронная сеть не обучалась. Точность и отзыв алгоритма детектирования отклонений рассчитывали с использованием пробы-образца.</a:t>
            </a:r>
          </a:p>
          <a:p>
            <a:pPr eaLnBrk="1" hangingPunct="1"/>
            <a:r>
              <a:rPr lang="ru-RU" altLang="ru-RU"/>
              <a:t>На графиках показаны три параметра процесса: температура (левая часть рисунка) и концентрации кислорода и диоксида углерода (правая часть) при сжигании угольного топлива. Мы выбрали измерение, когда отклонения присутствовала в данных временных рядов, чтобы продемонстрировать работу алгоритма. Синие кривые показывают реальные значения физического параметра, а красные кривые соответствуют ожидаемому значению параметра, предсказанного нейронной сетью в течение 5 мс. Черные кривые показывают нормализованный квадрат отклонения двух кривых. На всех трех кривых момент начала и конца отклонения может быть четко обнаружен резким увеличением отклонения ошибки (оценка аномалии). Можно отметить, что на кривой температуры резкое падение температуры, связанное с отказом в подаче угля и плохим перемешиванием, предсказывает возникновение аномальных отклонений для измерений CO2 и O2.</a:t>
            </a:r>
          </a:p>
          <a:p>
            <a:pPr eaLnBrk="1" hangingPunct="1"/>
            <a:r>
              <a:rPr lang="ru-RU" altLang="ru-RU"/>
              <a:t>Применение сверточных и рекуррентных нейронных сетей позволяет идентифицировать близкие режимы горения, не различимые визуально, с точностью около 80%. Средняя точность классификации режимов горения составляет около 95%.</a:t>
            </a:r>
          </a:p>
          <a:p>
            <a:pPr eaLnBrk="1" hangingPunct="1"/>
            <a:endParaRPr lang="ru-RU" altLang="ru-RU"/>
          </a:p>
        </p:txBody>
      </p:sp>
      <p:sp>
        <p:nvSpPr>
          <p:cNvPr id="73732" name="Номер слайда 3">
            <a:extLst>
              <a:ext uri="{FF2B5EF4-FFF2-40B4-BE49-F238E27FC236}">
                <a16:creationId xmlns:a16="http://schemas.microsoft.com/office/drawing/2014/main" id="{8A2DE7F3-6108-4C43-8544-EF36173CCDDB}"/>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D3B9AB38-F456-4DFE-B30B-51F5CB25653B}" type="slidenum">
              <a:rPr lang="ru-RU" altLang="ru-RU" sz="1200">
                <a:latin typeface="Calibri" panose="020F0502020204030204" pitchFamily="34" charset="0"/>
              </a:rPr>
              <a:pPr algn="r" eaLnBrk="1" hangingPunct="1"/>
              <a:t>33</a:t>
            </a:fld>
            <a:endParaRPr lang="ru-RU" altLang="ru-RU"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Образ слайда 1">
            <a:extLst>
              <a:ext uri="{FF2B5EF4-FFF2-40B4-BE49-F238E27FC236}">
                <a16:creationId xmlns:a16="http://schemas.microsoft.com/office/drawing/2014/main" id="{4291EF2E-E100-4CA3-9408-63DC65E0AACC}"/>
              </a:ext>
            </a:extLst>
          </p:cNvPr>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Заметки 2">
            <a:extLst>
              <a:ext uri="{FF2B5EF4-FFF2-40B4-BE49-F238E27FC236}">
                <a16:creationId xmlns:a16="http://schemas.microsoft.com/office/drawing/2014/main" id="{505A73A7-A35D-4C09-8D85-9151E45EE2CE}"/>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a:t>При выполнении исследований применялись методы высокоскоростной видеорегистрации и оптические методы: </a:t>
            </a:r>
            <a:r>
              <a:rPr lang="en-US" altLang="ru-RU"/>
              <a:t>Particle Image Velocimetry (PIV)</a:t>
            </a:r>
            <a:r>
              <a:rPr lang="ru-RU" altLang="ru-RU"/>
              <a:t>, </a:t>
            </a:r>
            <a:r>
              <a:rPr lang="en-US" altLang="ru-RU"/>
              <a:t>Particle Tracking Velocimetry (PTV)</a:t>
            </a:r>
            <a:r>
              <a:rPr lang="ru-RU" altLang="ru-RU"/>
              <a:t>, </a:t>
            </a:r>
            <a:r>
              <a:rPr lang="en-US" altLang="ru-RU"/>
              <a:t>Interferometric Particle Imaging (IPI)</a:t>
            </a:r>
            <a:r>
              <a:rPr lang="ru-RU" altLang="ru-RU"/>
              <a:t>, </a:t>
            </a:r>
            <a:r>
              <a:rPr lang="en-US" altLang="ru-RU"/>
              <a:t>Shadow Photography (SP)</a:t>
            </a:r>
            <a:r>
              <a:rPr lang="ru-RU" altLang="ru-RU"/>
              <a:t>, </a:t>
            </a:r>
            <a:r>
              <a:rPr lang="en-US" altLang="ru-RU"/>
              <a:t>Planar Laser Induced Fluorescence (PLIF)</a:t>
            </a:r>
            <a:r>
              <a:rPr lang="ru-RU" altLang="ru-RU"/>
              <a:t>, </a:t>
            </a:r>
            <a:r>
              <a:rPr lang="en-US" altLang="ru-RU"/>
              <a:t>Laser Induced Phosphorescence (LIP)</a:t>
            </a:r>
            <a:r>
              <a:rPr lang="ru-RU" altLang="ru-RU"/>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Образ слайда 1">
            <a:extLst>
              <a:ext uri="{FF2B5EF4-FFF2-40B4-BE49-F238E27FC236}">
                <a16:creationId xmlns:a16="http://schemas.microsoft.com/office/drawing/2014/main" id="{5B48DD12-C497-456D-92AB-AA4A81D5EA63}"/>
              </a:ext>
            </a:extLst>
          </p:cNvPr>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Заметки 2">
            <a:extLst>
              <a:ext uri="{FF2B5EF4-FFF2-40B4-BE49-F238E27FC236}">
                <a16:creationId xmlns:a16="http://schemas.microsoft.com/office/drawing/2014/main" id="{3063F964-92B9-4D57-B1A4-11DA295F1DDB}"/>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a:t>В процессе проведения экспериментов определены концентрации и тип компонентов топлив, при которых обеспечивается вязкость и стабильность, необходимые и достаточные для транспортирования по трубопроводам, распыления форсунками и хранения в течение 72 часов.</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Образ слайда 1">
            <a:extLst>
              <a:ext uri="{FF2B5EF4-FFF2-40B4-BE49-F238E27FC236}">
                <a16:creationId xmlns:a16="http://schemas.microsoft.com/office/drawing/2014/main" id="{A6558412-231A-4E79-950F-4F182B665EAE}"/>
              </a:ext>
            </a:extLst>
          </p:cNvPr>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Заметки 2">
            <a:extLst>
              <a:ext uri="{FF2B5EF4-FFF2-40B4-BE49-F238E27FC236}">
                <a16:creationId xmlns:a16="http://schemas.microsoft.com/office/drawing/2014/main" id="{8D3CAD68-5F69-4179-817E-68D951031610}"/>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a:t>Разработана модель горения композиционных топлив, отличающаяся от известных учетом полного комплекса процессов, реакций и фазовых превращений. Модель реализована в пакетах </a:t>
            </a:r>
            <a:r>
              <a:rPr lang="en-US" altLang="ru-RU"/>
              <a:t>Matlab </a:t>
            </a:r>
            <a:r>
              <a:rPr lang="ru-RU" altLang="ru-RU"/>
              <a:t>и </a:t>
            </a:r>
            <a:r>
              <a:rPr lang="en-US" altLang="ru-RU"/>
              <a:t>Ansys Fluent</a:t>
            </a:r>
            <a:r>
              <a:rPr lang="ru-RU" altLang="ru-RU"/>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Образ слайда 1">
            <a:extLst>
              <a:ext uri="{FF2B5EF4-FFF2-40B4-BE49-F238E27FC236}">
                <a16:creationId xmlns:a16="http://schemas.microsoft.com/office/drawing/2014/main" id="{9178C53E-0A89-4C25-98AF-1EC07AAD11EC}"/>
              </a:ext>
            </a:extLst>
          </p:cNvPr>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Заметки 2">
            <a:extLst>
              <a:ext uri="{FF2B5EF4-FFF2-40B4-BE49-F238E27FC236}">
                <a16:creationId xmlns:a16="http://schemas.microsoft.com/office/drawing/2014/main" id="{AE700A29-6732-473D-A3BE-9010729BBA1E}"/>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a:t>К основным экологическим показателям сжигания углесодержащих топлив относятся оксиды серы и азота. В экспериментах регистрировались концентрации оксидов серы, азота, углерода, водяной пар, метан и др. Определены условия получения газовых антропогенных выбросов с минимальными концентрациями.</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35B0BE01-25B6-4E1A-81FC-10F04B4E8A0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DE43D91E-733C-49D7-9819-1CFD7D3371C2}" type="slidenum">
              <a:rPr lang="ru-RU" altLang="ru-RU" sz="1200">
                <a:cs typeface="Arial" panose="020B0604020202020204" pitchFamily="34" charset="0"/>
              </a:rPr>
              <a:pPr algn="r" eaLnBrk="1" hangingPunct="1"/>
              <a:t>65</a:t>
            </a:fld>
            <a:endParaRPr lang="ru-RU" altLang="ru-RU" sz="1200">
              <a:cs typeface="Arial" panose="020B0604020202020204" pitchFamily="34" charset="0"/>
            </a:endParaRPr>
          </a:p>
        </p:txBody>
      </p:sp>
      <p:sp>
        <p:nvSpPr>
          <p:cNvPr id="78851" name="Rectangle 2">
            <a:extLst>
              <a:ext uri="{FF2B5EF4-FFF2-40B4-BE49-F238E27FC236}">
                <a16:creationId xmlns:a16="http://schemas.microsoft.com/office/drawing/2014/main" id="{8BDC5BAC-A215-4263-88C9-5DA32EF0D413}"/>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a:extLst>
              <a:ext uri="{FF2B5EF4-FFF2-40B4-BE49-F238E27FC236}">
                <a16:creationId xmlns:a16="http://schemas.microsoft.com/office/drawing/2014/main" id="{7A89C565-3B63-4CEB-AD66-C75584C637BF}"/>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numCol="1" anchor="t" anchorCtr="0" compatLnSpc="1">
            <a:prstTxWarp prst="textNoShape">
              <a:avLst/>
            </a:prstTxWarp>
          </a:bodyPr>
          <a:lstStyle/>
          <a:p>
            <a:pPr eaLnBrk="1" hangingPunct="1"/>
            <a:endParaRPr lang="ru-RU" alt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a:extLst>
              <a:ext uri="{FF2B5EF4-FFF2-40B4-BE49-F238E27FC236}">
                <a16:creationId xmlns:a16="http://schemas.microsoft.com/office/drawing/2014/main" id="{D3D37EB0-47A9-422E-BC3F-3D0529DF7A0B}"/>
              </a:ext>
            </a:extLst>
          </p:cNvPr>
          <p:cNvSpPr>
            <a:spLocks noGrp="1"/>
          </p:cNvSpPr>
          <p:nvPr>
            <p:ph type="dt" sz="half" idx="10"/>
          </p:nvPr>
        </p:nvSpPr>
        <p:spPr/>
        <p:txBody>
          <a:bodyPr/>
          <a:lstStyle>
            <a:lvl1pPr>
              <a:defRPr/>
            </a:lvl1pPr>
          </a:lstStyle>
          <a:p>
            <a:pPr>
              <a:defRPr/>
            </a:pPr>
            <a:fld id="{1A10BCD8-CBC6-4E1C-8C2C-C8343CD4002B}" type="datetime1">
              <a:rPr lang="ru-RU"/>
              <a:pPr>
                <a:defRPr/>
              </a:pPr>
              <a:t>01.02.2021</a:t>
            </a:fld>
            <a:endParaRPr lang="ru-RU"/>
          </a:p>
        </p:txBody>
      </p:sp>
      <p:sp>
        <p:nvSpPr>
          <p:cNvPr id="5" name="Footer Placeholder 4">
            <a:extLst>
              <a:ext uri="{FF2B5EF4-FFF2-40B4-BE49-F238E27FC236}">
                <a16:creationId xmlns:a16="http://schemas.microsoft.com/office/drawing/2014/main" id="{D7AC9410-D987-40A5-8915-87F15E3EE7EA}"/>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ED21AE08-F82C-4232-B770-408010184BBC}"/>
              </a:ext>
            </a:extLst>
          </p:cNvPr>
          <p:cNvSpPr>
            <a:spLocks noGrp="1"/>
          </p:cNvSpPr>
          <p:nvPr>
            <p:ph type="sldNum" sz="quarter" idx="12"/>
          </p:nvPr>
        </p:nvSpPr>
        <p:spPr/>
        <p:txBody>
          <a:bodyPr/>
          <a:lstStyle>
            <a:lvl1pPr>
              <a:defRPr/>
            </a:lvl1pPr>
          </a:lstStyle>
          <a:p>
            <a:fld id="{D8628310-3FD5-494C-A042-B7D2A1F69F00}" type="slidenum">
              <a:rPr lang="ru-RU" altLang="ru-RU"/>
              <a:pPr/>
              <a:t>‹#›</a:t>
            </a:fld>
            <a:endParaRPr lang="ru-RU" altLang="ru-RU"/>
          </a:p>
        </p:txBody>
      </p:sp>
    </p:spTree>
    <p:extLst>
      <p:ext uri="{BB962C8B-B14F-4D97-AF65-F5344CB8AC3E}">
        <p14:creationId xmlns:p14="http://schemas.microsoft.com/office/powerpoint/2010/main" val="281095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D68CD038-7F1F-4831-9F81-F705DE6590D3}"/>
              </a:ext>
            </a:extLst>
          </p:cNvPr>
          <p:cNvSpPr>
            <a:spLocks noGrp="1"/>
          </p:cNvSpPr>
          <p:nvPr>
            <p:ph type="dt" sz="half" idx="10"/>
          </p:nvPr>
        </p:nvSpPr>
        <p:spPr/>
        <p:txBody>
          <a:bodyPr/>
          <a:lstStyle>
            <a:lvl1pPr>
              <a:defRPr/>
            </a:lvl1pPr>
          </a:lstStyle>
          <a:p>
            <a:pPr>
              <a:defRPr/>
            </a:pPr>
            <a:fld id="{69B296AB-8951-4D38-803E-9C805B7EA0C1}" type="datetime1">
              <a:rPr lang="ru-RU"/>
              <a:pPr>
                <a:defRPr/>
              </a:pPr>
              <a:t>01.02.2021</a:t>
            </a:fld>
            <a:endParaRPr lang="ru-RU"/>
          </a:p>
        </p:txBody>
      </p:sp>
      <p:sp>
        <p:nvSpPr>
          <p:cNvPr id="5" name="Footer Placeholder 4">
            <a:extLst>
              <a:ext uri="{FF2B5EF4-FFF2-40B4-BE49-F238E27FC236}">
                <a16:creationId xmlns:a16="http://schemas.microsoft.com/office/drawing/2014/main" id="{24C6DDF3-CAF1-4740-84FA-55DEF3B381B2}"/>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EEAEBFCE-B701-4BB6-AB4B-3C360669CA57}"/>
              </a:ext>
            </a:extLst>
          </p:cNvPr>
          <p:cNvSpPr>
            <a:spLocks noGrp="1"/>
          </p:cNvSpPr>
          <p:nvPr>
            <p:ph type="sldNum" sz="quarter" idx="12"/>
          </p:nvPr>
        </p:nvSpPr>
        <p:spPr/>
        <p:txBody>
          <a:bodyPr/>
          <a:lstStyle>
            <a:lvl1pPr>
              <a:defRPr/>
            </a:lvl1pPr>
          </a:lstStyle>
          <a:p>
            <a:fld id="{4D904159-6E29-4502-8CAE-C7E5F1C69C93}" type="slidenum">
              <a:rPr lang="ru-RU" altLang="ru-RU"/>
              <a:pPr/>
              <a:t>‹#›</a:t>
            </a:fld>
            <a:endParaRPr lang="ru-RU" altLang="ru-RU"/>
          </a:p>
        </p:txBody>
      </p:sp>
    </p:spTree>
    <p:extLst>
      <p:ext uri="{BB962C8B-B14F-4D97-AF65-F5344CB8AC3E}">
        <p14:creationId xmlns:p14="http://schemas.microsoft.com/office/powerpoint/2010/main" val="1574725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C00F645A-EDC2-45A1-B117-2BF99BF19979}"/>
              </a:ext>
            </a:extLst>
          </p:cNvPr>
          <p:cNvSpPr>
            <a:spLocks noGrp="1"/>
          </p:cNvSpPr>
          <p:nvPr>
            <p:ph type="dt" sz="half" idx="10"/>
          </p:nvPr>
        </p:nvSpPr>
        <p:spPr/>
        <p:txBody>
          <a:bodyPr/>
          <a:lstStyle>
            <a:lvl1pPr>
              <a:defRPr/>
            </a:lvl1pPr>
          </a:lstStyle>
          <a:p>
            <a:pPr>
              <a:defRPr/>
            </a:pPr>
            <a:fld id="{2F44B18C-EC0B-4B62-9A6B-E804E5375522}" type="datetime1">
              <a:rPr lang="ru-RU"/>
              <a:pPr>
                <a:defRPr/>
              </a:pPr>
              <a:t>01.02.2021</a:t>
            </a:fld>
            <a:endParaRPr lang="ru-RU"/>
          </a:p>
        </p:txBody>
      </p:sp>
      <p:sp>
        <p:nvSpPr>
          <p:cNvPr id="5" name="Footer Placeholder 4">
            <a:extLst>
              <a:ext uri="{FF2B5EF4-FFF2-40B4-BE49-F238E27FC236}">
                <a16:creationId xmlns:a16="http://schemas.microsoft.com/office/drawing/2014/main" id="{7381D278-3F2E-4A1C-97D3-BD69FAC34956}"/>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3BAEE45A-295F-45FA-A8E4-C8AD154F9B9B}"/>
              </a:ext>
            </a:extLst>
          </p:cNvPr>
          <p:cNvSpPr>
            <a:spLocks noGrp="1"/>
          </p:cNvSpPr>
          <p:nvPr>
            <p:ph type="sldNum" sz="quarter" idx="12"/>
          </p:nvPr>
        </p:nvSpPr>
        <p:spPr/>
        <p:txBody>
          <a:bodyPr/>
          <a:lstStyle>
            <a:lvl1pPr>
              <a:defRPr/>
            </a:lvl1pPr>
          </a:lstStyle>
          <a:p>
            <a:fld id="{BBF10F3F-3A4A-45E4-8F6F-17C06D9D335F}" type="slidenum">
              <a:rPr lang="ru-RU" altLang="ru-RU"/>
              <a:pPr/>
              <a:t>‹#›</a:t>
            </a:fld>
            <a:endParaRPr lang="ru-RU" altLang="ru-RU"/>
          </a:p>
        </p:txBody>
      </p:sp>
    </p:spTree>
    <p:extLst>
      <p:ext uri="{BB962C8B-B14F-4D97-AF65-F5344CB8AC3E}">
        <p14:creationId xmlns:p14="http://schemas.microsoft.com/office/powerpoint/2010/main" val="877946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628650" y="365125"/>
            <a:ext cx="7886700" cy="58118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Date Placeholder 3">
            <a:extLst>
              <a:ext uri="{FF2B5EF4-FFF2-40B4-BE49-F238E27FC236}">
                <a16:creationId xmlns:a16="http://schemas.microsoft.com/office/drawing/2014/main" id="{DA702885-0FD8-42BC-9172-696CBC76A9DF}"/>
              </a:ext>
            </a:extLst>
          </p:cNvPr>
          <p:cNvSpPr>
            <a:spLocks noGrp="1"/>
          </p:cNvSpPr>
          <p:nvPr>
            <p:ph type="dt" sz="half" idx="10"/>
          </p:nvPr>
        </p:nvSpPr>
        <p:spPr/>
        <p:txBody>
          <a:bodyPr/>
          <a:lstStyle>
            <a:lvl1pPr>
              <a:defRPr/>
            </a:lvl1pPr>
          </a:lstStyle>
          <a:p>
            <a:pPr>
              <a:defRPr/>
            </a:pPr>
            <a:fld id="{07023F93-3402-480D-9D2F-C12BA024F659}" type="datetime1">
              <a:rPr lang="ru-RU"/>
              <a:pPr>
                <a:defRPr/>
              </a:pPr>
              <a:t>01.02.2021</a:t>
            </a:fld>
            <a:endParaRPr lang="ru-RU"/>
          </a:p>
        </p:txBody>
      </p:sp>
      <p:sp>
        <p:nvSpPr>
          <p:cNvPr id="4" name="Footer Placeholder 4">
            <a:extLst>
              <a:ext uri="{FF2B5EF4-FFF2-40B4-BE49-F238E27FC236}">
                <a16:creationId xmlns:a16="http://schemas.microsoft.com/office/drawing/2014/main" id="{B1FCF6F9-3819-4A78-9839-5F23A75B81B3}"/>
              </a:ext>
            </a:extLst>
          </p:cNvPr>
          <p:cNvSpPr>
            <a:spLocks noGrp="1"/>
          </p:cNvSpPr>
          <p:nvPr>
            <p:ph type="ftr" sz="quarter" idx="11"/>
          </p:nvPr>
        </p:nvSpPr>
        <p:spPr/>
        <p:txBody>
          <a:bodyPr/>
          <a:lstStyle>
            <a:lvl1pPr>
              <a:defRPr/>
            </a:lvl1pPr>
          </a:lstStyle>
          <a:p>
            <a:pPr>
              <a:defRPr/>
            </a:pPr>
            <a:endParaRPr lang="ru-RU"/>
          </a:p>
        </p:txBody>
      </p:sp>
      <p:sp>
        <p:nvSpPr>
          <p:cNvPr id="5" name="Slide Number Placeholder 5">
            <a:extLst>
              <a:ext uri="{FF2B5EF4-FFF2-40B4-BE49-F238E27FC236}">
                <a16:creationId xmlns:a16="http://schemas.microsoft.com/office/drawing/2014/main" id="{87D2B279-7149-4248-88AB-7002EE803CB1}"/>
              </a:ext>
            </a:extLst>
          </p:cNvPr>
          <p:cNvSpPr>
            <a:spLocks noGrp="1"/>
          </p:cNvSpPr>
          <p:nvPr>
            <p:ph type="sldNum" sz="quarter" idx="12"/>
          </p:nvPr>
        </p:nvSpPr>
        <p:spPr/>
        <p:txBody>
          <a:bodyPr/>
          <a:lstStyle>
            <a:lvl1pPr>
              <a:defRPr/>
            </a:lvl1pPr>
          </a:lstStyle>
          <a:p>
            <a:fld id="{0027B455-2588-4AC8-8A00-B6F8D0A4FE1A}" type="slidenum">
              <a:rPr lang="ru-RU" altLang="ru-RU"/>
              <a:pPr/>
              <a:t>‹#›</a:t>
            </a:fld>
            <a:endParaRPr lang="ru-RU" altLang="ru-RU"/>
          </a:p>
        </p:txBody>
      </p:sp>
    </p:spTree>
    <p:extLst>
      <p:ext uri="{BB962C8B-B14F-4D97-AF65-F5344CB8AC3E}">
        <p14:creationId xmlns:p14="http://schemas.microsoft.com/office/powerpoint/2010/main" val="482717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107A8B-AF1F-4E34-8150-596A6A86D9DF}"/>
              </a:ext>
            </a:extLst>
          </p:cNvPr>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a:extLst>
              <a:ext uri="{FF2B5EF4-FFF2-40B4-BE49-F238E27FC236}">
                <a16:creationId xmlns:a16="http://schemas.microsoft.com/office/drawing/2014/main" id="{5CC35B96-3CA3-401B-9895-6A59D3FD3A9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a:extLst>
              <a:ext uri="{FF2B5EF4-FFF2-40B4-BE49-F238E27FC236}">
                <a16:creationId xmlns:a16="http://schemas.microsoft.com/office/drawing/2014/main" id="{EFDE0503-34B7-4965-9D6B-F466087ECA78}"/>
              </a:ext>
            </a:extLst>
          </p:cNvPr>
          <p:cNvSpPr>
            <a:spLocks noGrp="1"/>
          </p:cNvSpPr>
          <p:nvPr>
            <p:ph type="dt" sz="half" idx="10"/>
          </p:nvPr>
        </p:nvSpPr>
        <p:spPr/>
        <p:txBody>
          <a:bodyPr/>
          <a:lstStyle/>
          <a:p>
            <a:fld id="{E9E27EAD-5B6B-480F-8624-48AD2208FDCC}" type="datetimeFigureOut">
              <a:rPr lang="ru-RU" smtClean="0"/>
              <a:t>01.02.2021</a:t>
            </a:fld>
            <a:endParaRPr lang="ru-RU"/>
          </a:p>
        </p:txBody>
      </p:sp>
      <p:sp>
        <p:nvSpPr>
          <p:cNvPr id="5" name="Нижний колонтитул 4">
            <a:extLst>
              <a:ext uri="{FF2B5EF4-FFF2-40B4-BE49-F238E27FC236}">
                <a16:creationId xmlns:a16="http://schemas.microsoft.com/office/drawing/2014/main" id="{EAF85946-D95C-44BB-9903-26FF6CEE1FB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C5D5AE5-7AF3-45A6-AFB2-A6579D876083}"/>
              </a:ext>
            </a:extLst>
          </p:cNvPr>
          <p:cNvSpPr>
            <a:spLocks noGrp="1"/>
          </p:cNvSpPr>
          <p:nvPr>
            <p:ph type="sldNum" sz="quarter" idx="12"/>
          </p:nvPr>
        </p:nvSpPr>
        <p:spPr/>
        <p:txBody>
          <a:bodyPr/>
          <a:lstStyle/>
          <a:p>
            <a:fld id="{EDABF643-2FDE-4635-BFB7-C1AE815655CE}" type="slidenum">
              <a:rPr lang="ru-RU" smtClean="0"/>
              <a:t>‹#›</a:t>
            </a:fld>
            <a:endParaRPr lang="ru-RU"/>
          </a:p>
        </p:txBody>
      </p:sp>
    </p:spTree>
    <p:extLst>
      <p:ext uri="{BB962C8B-B14F-4D97-AF65-F5344CB8AC3E}">
        <p14:creationId xmlns:p14="http://schemas.microsoft.com/office/powerpoint/2010/main" val="3377875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737D6F-CD77-4E47-991F-D18BD3B549B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5D5C1C3-D4CF-4C9B-B37B-C27D89106E0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6A0DED8-606D-401E-B93C-CBBC11E30BD7}"/>
              </a:ext>
            </a:extLst>
          </p:cNvPr>
          <p:cNvSpPr>
            <a:spLocks noGrp="1"/>
          </p:cNvSpPr>
          <p:nvPr>
            <p:ph type="dt" sz="half" idx="10"/>
          </p:nvPr>
        </p:nvSpPr>
        <p:spPr/>
        <p:txBody>
          <a:bodyPr/>
          <a:lstStyle/>
          <a:p>
            <a:fld id="{E9E27EAD-5B6B-480F-8624-48AD2208FDCC}" type="datetimeFigureOut">
              <a:rPr lang="ru-RU" smtClean="0"/>
              <a:t>01.02.2021</a:t>
            </a:fld>
            <a:endParaRPr lang="ru-RU"/>
          </a:p>
        </p:txBody>
      </p:sp>
      <p:sp>
        <p:nvSpPr>
          <p:cNvPr id="5" name="Нижний колонтитул 4">
            <a:extLst>
              <a:ext uri="{FF2B5EF4-FFF2-40B4-BE49-F238E27FC236}">
                <a16:creationId xmlns:a16="http://schemas.microsoft.com/office/drawing/2014/main" id="{4AA857E1-0D62-4487-84E6-2803194CF38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64B9C80-4108-4288-B861-6A0B8CF99AD4}"/>
              </a:ext>
            </a:extLst>
          </p:cNvPr>
          <p:cNvSpPr>
            <a:spLocks noGrp="1"/>
          </p:cNvSpPr>
          <p:nvPr>
            <p:ph type="sldNum" sz="quarter" idx="12"/>
          </p:nvPr>
        </p:nvSpPr>
        <p:spPr/>
        <p:txBody>
          <a:bodyPr/>
          <a:lstStyle/>
          <a:p>
            <a:fld id="{EDABF643-2FDE-4635-BFB7-C1AE815655CE}" type="slidenum">
              <a:rPr lang="ru-RU" smtClean="0"/>
              <a:t>‹#›</a:t>
            </a:fld>
            <a:endParaRPr lang="ru-RU"/>
          </a:p>
        </p:txBody>
      </p:sp>
    </p:spTree>
    <p:extLst>
      <p:ext uri="{BB962C8B-B14F-4D97-AF65-F5344CB8AC3E}">
        <p14:creationId xmlns:p14="http://schemas.microsoft.com/office/powerpoint/2010/main" val="3654887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D9EF96-393F-468A-B453-94E7D27C85F2}"/>
              </a:ext>
            </a:extLst>
          </p:cNvPr>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a:extLst>
              <a:ext uri="{FF2B5EF4-FFF2-40B4-BE49-F238E27FC236}">
                <a16:creationId xmlns:a16="http://schemas.microsoft.com/office/drawing/2014/main" id="{031A2607-6A8C-4601-89DE-F7AF22BE5B6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294D0DE-88A7-417A-9995-85122DDF79F7}"/>
              </a:ext>
            </a:extLst>
          </p:cNvPr>
          <p:cNvSpPr>
            <a:spLocks noGrp="1"/>
          </p:cNvSpPr>
          <p:nvPr>
            <p:ph type="dt" sz="half" idx="10"/>
          </p:nvPr>
        </p:nvSpPr>
        <p:spPr/>
        <p:txBody>
          <a:bodyPr/>
          <a:lstStyle/>
          <a:p>
            <a:fld id="{E9E27EAD-5B6B-480F-8624-48AD2208FDCC}" type="datetimeFigureOut">
              <a:rPr lang="ru-RU" smtClean="0"/>
              <a:t>01.02.2021</a:t>
            </a:fld>
            <a:endParaRPr lang="ru-RU"/>
          </a:p>
        </p:txBody>
      </p:sp>
      <p:sp>
        <p:nvSpPr>
          <p:cNvPr id="5" name="Нижний колонтитул 4">
            <a:extLst>
              <a:ext uri="{FF2B5EF4-FFF2-40B4-BE49-F238E27FC236}">
                <a16:creationId xmlns:a16="http://schemas.microsoft.com/office/drawing/2014/main" id="{1633FD43-F99F-4DF8-A4A7-7C717A7897A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0B4F071-052A-49FC-9198-BA2DBC1D22B1}"/>
              </a:ext>
            </a:extLst>
          </p:cNvPr>
          <p:cNvSpPr>
            <a:spLocks noGrp="1"/>
          </p:cNvSpPr>
          <p:nvPr>
            <p:ph type="sldNum" sz="quarter" idx="12"/>
          </p:nvPr>
        </p:nvSpPr>
        <p:spPr/>
        <p:txBody>
          <a:bodyPr/>
          <a:lstStyle/>
          <a:p>
            <a:fld id="{EDABF643-2FDE-4635-BFB7-C1AE815655CE}" type="slidenum">
              <a:rPr lang="ru-RU" smtClean="0"/>
              <a:t>‹#›</a:t>
            </a:fld>
            <a:endParaRPr lang="ru-RU"/>
          </a:p>
        </p:txBody>
      </p:sp>
    </p:spTree>
    <p:extLst>
      <p:ext uri="{BB962C8B-B14F-4D97-AF65-F5344CB8AC3E}">
        <p14:creationId xmlns:p14="http://schemas.microsoft.com/office/powerpoint/2010/main" val="858348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5C542-8250-4196-B29F-6797640F440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E905786-2734-4555-A5AF-C7E78C8EE453}"/>
              </a:ext>
            </a:extLst>
          </p:cNvPr>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DB5786CD-9A02-4E54-9428-9476A01203CC}"/>
              </a:ext>
            </a:extLst>
          </p:cNvPr>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9E8F1B32-02AA-4B8D-A598-F68AEE4ED233}"/>
              </a:ext>
            </a:extLst>
          </p:cNvPr>
          <p:cNvSpPr>
            <a:spLocks noGrp="1"/>
          </p:cNvSpPr>
          <p:nvPr>
            <p:ph type="dt" sz="half" idx="10"/>
          </p:nvPr>
        </p:nvSpPr>
        <p:spPr/>
        <p:txBody>
          <a:bodyPr/>
          <a:lstStyle/>
          <a:p>
            <a:fld id="{E9E27EAD-5B6B-480F-8624-48AD2208FDCC}" type="datetimeFigureOut">
              <a:rPr lang="ru-RU" smtClean="0"/>
              <a:t>01.02.2021</a:t>
            </a:fld>
            <a:endParaRPr lang="ru-RU"/>
          </a:p>
        </p:txBody>
      </p:sp>
      <p:sp>
        <p:nvSpPr>
          <p:cNvPr id="6" name="Нижний колонтитул 5">
            <a:extLst>
              <a:ext uri="{FF2B5EF4-FFF2-40B4-BE49-F238E27FC236}">
                <a16:creationId xmlns:a16="http://schemas.microsoft.com/office/drawing/2014/main" id="{F7C248CF-6693-4A3A-A4E3-D69D1E9EC3B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A99425E-F751-446F-90F0-B315B72A20E4}"/>
              </a:ext>
            </a:extLst>
          </p:cNvPr>
          <p:cNvSpPr>
            <a:spLocks noGrp="1"/>
          </p:cNvSpPr>
          <p:nvPr>
            <p:ph type="sldNum" sz="quarter" idx="12"/>
          </p:nvPr>
        </p:nvSpPr>
        <p:spPr/>
        <p:txBody>
          <a:bodyPr/>
          <a:lstStyle/>
          <a:p>
            <a:fld id="{EDABF643-2FDE-4635-BFB7-C1AE815655CE}" type="slidenum">
              <a:rPr lang="ru-RU" smtClean="0"/>
              <a:t>‹#›</a:t>
            </a:fld>
            <a:endParaRPr lang="ru-RU"/>
          </a:p>
        </p:txBody>
      </p:sp>
    </p:spTree>
    <p:extLst>
      <p:ext uri="{BB962C8B-B14F-4D97-AF65-F5344CB8AC3E}">
        <p14:creationId xmlns:p14="http://schemas.microsoft.com/office/powerpoint/2010/main" val="225583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1A4F47-19B0-4E94-8CCD-A32F8483D7F2}"/>
              </a:ext>
            </a:extLst>
          </p:cNvPr>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549DDBBE-1AA9-46DE-BAAA-281612E35E5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a:extLst>
              <a:ext uri="{FF2B5EF4-FFF2-40B4-BE49-F238E27FC236}">
                <a16:creationId xmlns:a16="http://schemas.microsoft.com/office/drawing/2014/main" id="{40EA9322-816B-4D00-AABE-05E1615E2AA6}"/>
              </a:ext>
            </a:extLst>
          </p:cNvPr>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957285AB-F524-4B67-BC7D-F083FC82440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a:extLst>
              <a:ext uri="{FF2B5EF4-FFF2-40B4-BE49-F238E27FC236}">
                <a16:creationId xmlns:a16="http://schemas.microsoft.com/office/drawing/2014/main" id="{D274C1DE-CD44-4004-BE31-AA7472DAD4D0}"/>
              </a:ext>
            </a:extLst>
          </p:cNvPr>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06848B5-E66C-4977-9EB9-DCBBC44BA401}"/>
              </a:ext>
            </a:extLst>
          </p:cNvPr>
          <p:cNvSpPr>
            <a:spLocks noGrp="1"/>
          </p:cNvSpPr>
          <p:nvPr>
            <p:ph type="dt" sz="half" idx="10"/>
          </p:nvPr>
        </p:nvSpPr>
        <p:spPr/>
        <p:txBody>
          <a:bodyPr/>
          <a:lstStyle/>
          <a:p>
            <a:fld id="{E9E27EAD-5B6B-480F-8624-48AD2208FDCC}" type="datetimeFigureOut">
              <a:rPr lang="ru-RU" smtClean="0"/>
              <a:t>01.02.2021</a:t>
            </a:fld>
            <a:endParaRPr lang="ru-RU"/>
          </a:p>
        </p:txBody>
      </p:sp>
      <p:sp>
        <p:nvSpPr>
          <p:cNvPr id="8" name="Нижний колонтитул 7">
            <a:extLst>
              <a:ext uri="{FF2B5EF4-FFF2-40B4-BE49-F238E27FC236}">
                <a16:creationId xmlns:a16="http://schemas.microsoft.com/office/drawing/2014/main" id="{7836E718-C2D2-45BA-9D57-F2818AF13B89}"/>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8CCA00EC-8030-466C-84A6-A8A341AD8369}"/>
              </a:ext>
            </a:extLst>
          </p:cNvPr>
          <p:cNvSpPr>
            <a:spLocks noGrp="1"/>
          </p:cNvSpPr>
          <p:nvPr>
            <p:ph type="sldNum" sz="quarter" idx="12"/>
          </p:nvPr>
        </p:nvSpPr>
        <p:spPr/>
        <p:txBody>
          <a:bodyPr/>
          <a:lstStyle/>
          <a:p>
            <a:fld id="{EDABF643-2FDE-4635-BFB7-C1AE815655CE}" type="slidenum">
              <a:rPr lang="ru-RU" smtClean="0"/>
              <a:t>‹#›</a:t>
            </a:fld>
            <a:endParaRPr lang="ru-RU"/>
          </a:p>
        </p:txBody>
      </p:sp>
    </p:spTree>
    <p:extLst>
      <p:ext uri="{BB962C8B-B14F-4D97-AF65-F5344CB8AC3E}">
        <p14:creationId xmlns:p14="http://schemas.microsoft.com/office/powerpoint/2010/main" val="3954720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447690-B283-4644-9CA8-6249448D5DDF}"/>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CC04677B-3929-490E-9DE1-1A66A88BA32A}"/>
              </a:ext>
            </a:extLst>
          </p:cNvPr>
          <p:cNvSpPr>
            <a:spLocks noGrp="1"/>
          </p:cNvSpPr>
          <p:nvPr>
            <p:ph type="dt" sz="half" idx="10"/>
          </p:nvPr>
        </p:nvSpPr>
        <p:spPr/>
        <p:txBody>
          <a:bodyPr/>
          <a:lstStyle/>
          <a:p>
            <a:fld id="{E9E27EAD-5B6B-480F-8624-48AD2208FDCC}" type="datetimeFigureOut">
              <a:rPr lang="ru-RU" smtClean="0"/>
              <a:t>01.02.2021</a:t>
            </a:fld>
            <a:endParaRPr lang="ru-RU"/>
          </a:p>
        </p:txBody>
      </p:sp>
      <p:sp>
        <p:nvSpPr>
          <p:cNvPr id="4" name="Нижний колонтитул 3">
            <a:extLst>
              <a:ext uri="{FF2B5EF4-FFF2-40B4-BE49-F238E27FC236}">
                <a16:creationId xmlns:a16="http://schemas.microsoft.com/office/drawing/2014/main" id="{49A8125C-15F4-4DA6-9EB3-64309629F358}"/>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2553B7A8-09F3-42AD-BCCE-3C5825CFF817}"/>
              </a:ext>
            </a:extLst>
          </p:cNvPr>
          <p:cNvSpPr>
            <a:spLocks noGrp="1"/>
          </p:cNvSpPr>
          <p:nvPr>
            <p:ph type="sldNum" sz="quarter" idx="12"/>
          </p:nvPr>
        </p:nvSpPr>
        <p:spPr/>
        <p:txBody>
          <a:bodyPr/>
          <a:lstStyle/>
          <a:p>
            <a:fld id="{EDABF643-2FDE-4635-BFB7-C1AE815655CE}" type="slidenum">
              <a:rPr lang="ru-RU" smtClean="0"/>
              <a:t>‹#›</a:t>
            </a:fld>
            <a:endParaRPr lang="ru-RU"/>
          </a:p>
        </p:txBody>
      </p:sp>
    </p:spTree>
    <p:extLst>
      <p:ext uri="{BB962C8B-B14F-4D97-AF65-F5344CB8AC3E}">
        <p14:creationId xmlns:p14="http://schemas.microsoft.com/office/powerpoint/2010/main" val="4208243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7F0D9BE-40AF-4A83-A5D3-02E9D3B02995}"/>
              </a:ext>
            </a:extLst>
          </p:cNvPr>
          <p:cNvSpPr>
            <a:spLocks noGrp="1"/>
          </p:cNvSpPr>
          <p:nvPr>
            <p:ph type="dt" sz="half" idx="10"/>
          </p:nvPr>
        </p:nvSpPr>
        <p:spPr/>
        <p:txBody>
          <a:bodyPr/>
          <a:lstStyle/>
          <a:p>
            <a:fld id="{E9E27EAD-5B6B-480F-8624-48AD2208FDCC}" type="datetimeFigureOut">
              <a:rPr lang="ru-RU" smtClean="0"/>
              <a:t>01.02.2021</a:t>
            </a:fld>
            <a:endParaRPr lang="ru-RU"/>
          </a:p>
        </p:txBody>
      </p:sp>
      <p:sp>
        <p:nvSpPr>
          <p:cNvPr id="3" name="Нижний колонтитул 2">
            <a:extLst>
              <a:ext uri="{FF2B5EF4-FFF2-40B4-BE49-F238E27FC236}">
                <a16:creationId xmlns:a16="http://schemas.microsoft.com/office/drawing/2014/main" id="{34750019-8F01-457B-9A42-7B6599EFEAE1}"/>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BECD57DA-7DFE-424E-9DE1-3E4B6332BF4A}"/>
              </a:ext>
            </a:extLst>
          </p:cNvPr>
          <p:cNvSpPr>
            <a:spLocks noGrp="1"/>
          </p:cNvSpPr>
          <p:nvPr>
            <p:ph type="sldNum" sz="quarter" idx="12"/>
          </p:nvPr>
        </p:nvSpPr>
        <p:spPr/>
        <p:txBody>
          <a:bodyPr/>
          <a:lstStyle/>
          <a:p>
            <a:fld id="{EDABF643-2FDE-4635-BFB7-C1AE815655CE}" type="slidenum">
              <a:rPr lang="ru-RU" smtClean="0"/>
              <a:t>‹#›</a:t>
            </a:fld>
            <a:endParaRPr lang="ru-RU"/>
          </a:p>
        </p:txBody>
      </p:sp>
    </p:spTree>
    <p:extLst>
      <p:ext uri="{BB962C8B-B14F-4D97-AF65-F5344CB8AC3E}">
        <p14:creationId xmlns:p14="http://schemas.microsoft.com/office/powerpoint/2010/main" val="1943362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E48CAE15-0CDA-4D7E-BD55-FF1C12079802}"/>
              </a:ext>
            </a:extLst>
          </p:cNvPr>
          <p:cNvSpPr>
            <a:spLocks noGrp="1"/>
          </p:cNvSpPr>
          <p:nvPr>
            <p:ph type="dt" sz="half" idx="10"/>
          </p:nvPr>
        </p:nvSpPr>
        <p:spPr/>
        <p:txBody>
          <a:bodyPr/>
          <a:lstStyle>
            <a:lvl1pPr>
              <a:defRPr/>
            </a:lvl1pPr>
          </a:lstStyle>
          <a:p>
            <a:pPr>
              <a:defRPr/>
            </a:pPr>
            <a:fld id="{C65DBBF7-5E1E-4133-B51E-11BA1E6304BE}" type="datetime1">
              <a:rPr lang="ru-RU"/>
              <a:pPr>
                <a:defRPr/>
              </a:pPr>
              <a:t>01.02.2021</a:t>
            </a:fld>
            <a:endParaRPr lang="ru-RU"/>
          </a:p>
        </p:txBody>
      </p:sp>
      <p:sp>
        <p:nvSpPr>
          <p:cNvPr id="5" name="Footer Placeholder 4">
            <a:extLst>
              <a:ext uri="{FF2B5EF4-FFF2-40B4-BE49-F238E27FC236}">
                <a16:creationId xmlns:a16="http://schemas.microsoft.com/office/drawing/2014/main" id="{73311882-ECA2-4C39-8939-93CE6036EEE8}"/>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7038D23C-5247-4FA5-B4CB-8A3643677DC2}"/>
              </a:ext>
            </a:extLst>
          </p:cNvPr>
          <p:cNvSpPr>
            <a:spLocks noGrp="1"/>
          </p:cNvSpPr>
          <p:nvPr>
            <p:ph type="sldNum" sz="quarter" idx="12"/>
          </p:nvPr>
        </p:nvSpPr>
        <p:spPr/>
        <p:txBody>
          <a:bodyPr/>
          <a:lstStyle>
            <a:lvl1pPr>
              <a:defRPr/>
            </a:lvl1pPr>
          </a:lstStyle>
          <a:p>
            <a:fld id="{47616186-6A1E-4E2B-BF56-44D4943CE9E0}" type="slidenum">
              <a:rPr lang="ru-RU" altLang="ru-RU"/>
              <a:pPr/>
              <a:t>‹#›</a:t>
            </a:fld>
            <a:endParaRPr lang="ru-RU" altLang="ru-RU"/>
          </a:p>
        </p:txBody>
      </p:sp>
    </p:spTree>
    <p:extLst>
      <p:ext uri="{BB962C8B-B14F-4D97-AF65-F5344CB8AC3E}">
        <p14:creationId xmlns:p14="http://schemas.microsoft.com/office/powerpoint/2010/main" val="3193594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E6E32D-7EBB-4E34-BD4E-5381382D97AD}"/>
              </a:ext>
            </a:extLst>
          </p:cNvPr>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a:extLst>
              <a:ext uri="{FF2B5EF4-FFF2-40B4-BE49-F238E27FC236}">
                <a16:creationId xmlns:a16="http://schemas.microsoft.com/office/drawing/2014/main" id="{8499CA13-4AC2-4B01-9A06-358B0C4A580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2E234A15-85C2-40A7-A2F7-5F62EFF0EAC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a:extLst>
              <a:ext uri="{FF2B5EF4-FFF2-40B4-BE49-F238E27FC236}">
                <a16:creationId xmlns:a16="http://schemas.microsoft.com/office/drawing/2014/main" id="{D3D5632F-3455-443B-8A7C-88148BF9B45A}"/>
              </a:ext>
            </a:extLst>
          </p:cNvPr>
          <p:cNvSpPr>
            <a:spLocks noGrp="1"/>
          </p:cNvSpPr>
          <p:nvPr>
            <p:ph type="dt" sz="half" idx="10"/>
          </p:nvPr>
        </p:nvSpPr>
        <p:spPr/>
        <p:txBody>
          <a:bodyPr/>
          <a:lstStyle/>
          <a:p>
            <a:fld id="{E9E27EAD-5B6B-480F-8624-48AD2208FDCC}" type="datetimeFigureOut">
              <a:rPr lang="ru-RU" smtClean="0"/>
              <a:t>01.02.2021</a:t>
            </a:fld>
            <a:endParaRPr lang="ru-RU"/>
          </a:p>
        </p:txBody>
      </p:sp>
      <p:sp>
        <p:nvSpPr>
          <p:cNvPr id="6" name="Нижний колонтитул 5">
            <a:extLst>
              <a:ext uri="{FF2B5EF4-FFF2-40B4-BE49-F238E27FC236}">
                <a16:creationId xmlns:a16="http://schemas.microsoft.com/office/drawing/2014/main" id="{B59115B8-9F3E-4AFD-8E98-86D9BC7D3E4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3D0447B-29D9-4FFE-91A2-11D834580315}"/>
              </a:ext>
            </a:extLst>
          </p:cNvPr>
          <p:cNvSpPr>
            <a:spLocks noGrp="1"/>
          </p:cNvSpPr>
          <p:nvPr>
            <p:ph type="sldNum" sz="quarter" idx="12"/>
          </p:nvPr>
        </p:nvSpPr>
        <p:spPr/>
        <p:txBody>
          <a:bodyPr/>
          <a:lstStyle/>
          <a:p>
            <a:fld id="{EDABF643-2FDE-4635-BFB7-C1AE815655CE}" type="slidenum">
              <a:rPr lang="ru-RU" smtClean="0"/>
              <a:t>‹#›</a:t>
            </a:fld>
            <a:endParaRPr lang="ru-RU"/>
          </a:p>
        </p:txBody>
      </p:sp>
    </p:spTree>
    <p:extLst>
      <p:ext uri="{BB962C8B-B14F-4D97-AF65-F5344CB8AC3E}">
        <p14:creationId xmlns:p14="http://schemas.microsoft.com/office/powerpoint/2010/main" val="2860589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69CC9F-43FB-4B86-93FE-1ED25D8B4072}"/>
              </a:ext>
            </a:extLst>
          </p:cNvPr>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a:extLst>
              <a:ext uri="{FF2B5EF4-FFF2-40B4-BE49-F238E27FC236}">
                <a16:creationId xmlns:a16="http://schemas.microsoft.com/office/drawing/2014/main" id="{E94EAEDC-6A5E-4D96-8535-F5AE8387F74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a:extLst>
              <a:ext uri="{FF2B5EF4-FFF2-40B4-BE49-F238E27FC236}">
                <a16:creationId xmlns:a16="http://schemas.microsoft.com/office/drawing/2014/main" id="{A52FE725-803D-4FFB-B0E5-8B5AB26897B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a:extLst>
              <a:ext uri="{FF2B5EF4-FFF2-40B4-BE49-F238E27FC236}">
                <a16:creationId xmlns:a16="http://schemas.microsoft.com/office/drawing/2014/main" id="{0FAAAC3F-BD77-4C49-A2DC-B223D33676BD}"/>
              </a:ext>
            </a:extLst>
          </p:cNvPr>
          <p:cNvSpPr>
            <a:spLocks noGrp="1"/>
          </p:cNvSpPr>
          <p:nvPr>
            <p:ph type="dt" sz="half" idx="10"/>
          </p:nvPr>
        </p:nvSpPr>
        <p:spPr/>
        <p:txBody>
          <a:bodyPr/>
          <a:lstStyle/>
          <a:p>
            <a:fld id="{E9E27EAD-5B6B-480F-8624-48AD2208FDCC}" type="datetimeFigureOut">
              <a:rPr lang="ru-RU" smtClean="0"/>
              <a:t>01.02.2021</a:t>
            </a:fld>
            <a:endParaRPr lang="ru-RU"/>
          </a:p>
        </p:txBody>
      </p:sp>
      <p:sp>
        <p:nvSpPr>
          <p:cNvPr id="6" name="Нижний колонтитул 5">
            <a:extLst>
              <a:ext uri="{FF2B5EF4-FFF2-40B4-BE49-F238E27FC236}">
                <a16:creationId xmlns:a16="http://schemas.microsoft.com/office/drawing/2014/main" id="{BAEC8861-8360-48E2-9372-DC4CEB8BF61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67C8BB2-D9A6-4CC0-844D-2EBA3B518716}"/>
              </a:ext>
            </a:extLst>
          </p:cNvPr>
          <p:cNvSpPr>
            <a:spLocks noGrp="1"/>
          </p:cNvSpPr>
          <p:nvPr>
            <p:ph type="sldNum" sz="quarter" idx="12"/>
          </p:nvPr>
        </p:nvSpPr>
        <p:spPr/>
        <p:txBody>
          <a:bodyPr/>
          <a:lstStyle/>
          <a:p>
            <a:fld id="{EDABF643-2FDE-4635-BFB7-C1AE815655CE}" type="slidenum">
              <a:rPr lang="ru-RU" smtClean="0"/>
              <a:t>‹#›</a:t>
            </a:fld>
            <a:endParaRPr lang="ru-RU"/>
          </a:p>
        </p:txBody>
      </p:sp>
    </p:spTree>
    <p:extLst>
      <p:ext uri="{BB962C8B-B14F-4D97-AF65-F5344CB8AC3E}">
        <p14:creationId xmlns:p14="http://schemas.microsoft.com/office/powerpoint/2010/main" val="4166661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900A3D-D5AD-4A48-9174-53063263F74E}"/>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3E30AC95-1FFB-4BBC-A518-39D033645E89}"/>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B062869-1E83-466D-9DC3-EFC203C5BD1A}"/>
              </a:ext>
            </a:extLst>
          </p:cNvPr>
          <p:cNvSpPr>
            <a:spLocks noGrp="1"/>
          </p:cNvSpPr>
          <p:nvPr>
            <p:ph type="dt" sz="half" idx="10"/>
          </p:nvPr>
        </p:nvSpPr>
        <p:spPr/>
        <p:txBody>
          <a:bodyPr/>
          <a:lstStyle/>
          <a:p>
            <a:fld id="{E9E27EAD-5B6B-480F-8624-48AD2208FDCC}" type="datetimeFigureOut">
              <a:rPr lang="ru-RU" smtClean="0"/>
              <a:t>01.02.2021</a:t>
            </a:fld>
            <a:endParaRPr lang="ru-RU"/>
          </a:p>
        </p:txBody>
      </p:sp>
      <p:sp>
        <p:nvSpPr>
          <p:cNvPr id="5" name="Нижний колонтитул 4">
            <a:extLst>
              <a:ext uri="{FF2B5EF4-FFF2-40B4-BE49-F238E27FC236}">
                <a16:creationId xmlns:a16="http://schemas.microsoft.com/office/drawing/2014/main" id="{8AC0CBC2-4685-46E1-BCF4-21FC20C3AE6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DD56989-4CD2-46AD-9136-453553DBDE0E}"/>
              </a:ext>
            </a:extLst>
          </p:cNvPr>
          <p:cNvSpPr>
            <a:spLocks noGrp="1"/>
          </p:cNvSpPr>
          <p:nvPr>
            <p:ph type="sldNum" sz="quarter" idx="12"/>
          </p:nvPr>
        </p:nvSpPr>
        <p:spPr/>
        <p:txBody>
          <a:bodyPr/>
          <a:lstStyle/>
          <a:p>
            <a:fld id="{EDABF643-2FDE-4635-BFB7-C1AE815655CE}" type="slidenum">
              <a:rPr lang="ru-RU" smtClean="0"/>
              <a:t>‹#›</a:t>
            </a:fld>
            <a:endParaRPr lang="ru-RU"/>
          </a:p>
        </p:txBody>
      </p:sp>
    </p:spTree>
    <p:extLst>
      <p:ext uri="{BB962C8B-B14F-4D97-AF65-F5344CB8AC3E}">
        <p14:creationId xmlns:p14="http://schemas.microsoft.com/office/powerpoint/2010/main" val="1938355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5D2AD1EB-1167-4AD1-AB4F-D97603B83368}"/>
              </a:ext>
            </a:extLst>
          </p:cNvPr>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6C441ABD-3FA5-402D-A234-E0E1A0620D5F}"/>
              </a:ext>
            </a:extLst>
          </p:cNvPr>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5A7AFBD-BF48-4731-9891-6FEF7DB1CCDA}"/>
              </a:ext>
            </a:extLst>
          </p:cNvPr>
          <p:cNvSpPr>
            <a:spLocks noGrp="1"/>
          </p:cNvSpPr>
          <p:nvPr>
            <p:ph type="dt" sz="half" idx="10"/>
          </p:nvPr>
        </p:nvSpPr>
        <p:spPr/>
        <p:txBody>
          <a:bodyPr/>
          <a:lstStyle/>
          <a:p>
            <a:fld id="{E9E27EAD-5B6B-480F-8624-48AD2208FDCC}" type="datetimeFigureOut">
              <a:rPr lang="ru-RU" smtClean="0"/>
              <a:t>01.02.2021</a:t>
            </a:fld>
            <a:endParaRPr lang="ru-RU"/>
          </a:p>
        </p:txBody>
      </p:sp>
      <p:sp>
        <p:nvSpPr>
          <p:cNvPr id="5" name="Нижний колонтитул 4">
            <a:extLst>
              <a:ext uri="{FF2B5EF4-FFF2-40B4-BE49-F238E27FC236}">
                <a16:creationId xmlns:a16="http://schemas.microsoft.com/office/drawing/2014/main" id="{0262C563-6256-4A2E-86BE-3C5893FB9C4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3597C9C-2A2F-49A6-A308-8100BDAC8781}"/>
              </a:ext>
            </a:extLst>
          </p:cNvPr>
          <p:cNvSpPr>
            <a:spLocks noGrp="1"/>
          </p:cNvSpPr>
          <p:nvPr>
            <p:ph type="sldNum" sz="quarter" idx="12"/>
          </p:nvPr>
        </p:nvSpPr>
        <p:spPr/>
        <p:txBody>
          <a:bodyPr/>
          <a:lstStyle/>
          <a:p>
            <a:fld id="{EDABF643-2FDE-4635-BFB7-C1AE815655CE}" type="slidenum">
              <a:rPr lang="ru-RU" smtClean="0"/>
              <a:t>‹#›</a:t>
            </a:fld>
            <a:endParaRPr lang="ru-RU"/>
          </a:p>
        </p:txBody>
      </p:sp>
    </p:spTree>
    <p:extLst>
      <p:ext uri="{BB962C8B-B14F-4D97-AF65-F5344CB8AC3E}">
        <p14:creationId xmlns:p14="http://schemas.microsoft.com/office/powerpoint/2010/main" val="1962143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5080D2-DBDF-45C8-AD57-AB6B28CDABCD}"/>
              </a:ext>
            </a:extLst>
          </p:cNvPr>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C0B15A38-77CC-4A63-8CB5-75A5EAA955F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71F33821-3A5C-4E26-A039-9A233EEE5AE2}"/>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32C3FA37-4AD9-48A4-BA5C-7D158D37F06C}"/>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C7B2CDB5-B3B0-4909-84AD-03ADE0CFD943}"/>
              </a:ext>
            </a:extLst>
          </p:cNvPr>
          <p:cNvSpPr>
            <a:spLocks noGrp="1"/>
          </p:cNvSpPr>
          <p:nvPr>
            <p:ph type="sldNum" sz="quarter" idx="12"/>
          </p:nvPr>
        </p:nvSpPr>
        <p:spPr/>
        <p:txBody>
          <a:bodyPr/>
          <a:lstStyle>
            <a:lvl1pPr>
              <a:defRPr/>
            </a:lvl1pPr>
          </a:lstStyle>
          <a:p>
            <a:fld id="{E569D935-0C2D-47FE-B7EC-027F1ECBF999}" type="slidenum">
              <a:rPr lang="ru-RU" altLang="ru-RU"/>
              <a:pPr/>
              <a:t>‹#›</a:t>
            </a:fld>
            <a:endParaRPr lang="ru-RU" altLang="ru-RU"/>
          </a:p>
        </p:txBody>
      </p:sp>
    </p:spTree>
    <p:extLst>
      <p:ext uri="{BB962C8B-B14F-4D97-AF65-F5344CB8AC3E}">
        <p14:creationId xmlns:p14="http://schemas.microsoft.com/office/powerpoint/2010/main" val="2920093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005DBD-9D05-4B05-BA47-F933C52E436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5DC87C8-9F84-4B19-BECD-551D4FF722B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8C92FF8-F24D-45DD-BA13-74F4A05D64A1}"/>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63153A1C-4B57-499B-97DA-7F63020B67B1}"/>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BE7157DE-D21B-43AF-A470-C200813F9202}"/>
              </a:ext>
            </a:extLst>
          </p:cNvPr>
          <p:cNvSpPr>
            <a:spLocks noGrp="1"/>
          </p:cNvSpPr>
          <p:nvPr>
            <p:ph type="sldNum" sz="quarter" idx="12"/>
          </p:nvPr>
        </p:nvSpPr>
        <p:spPr/>
        <p:txBody>
          <a:bodyPr/>
          <a:lstStyle>
            <a:lvl1pPr>
              <a:defRPr/>
            </a:lvl1pPr>
          </a:lstStyle>
          <a:p>
            <a:fld id="{532C6643-9243-4C56-BBB1-6E1A5841DD76}" type="slidenum">
              <a:rPr lang="ru-RU" altLang="ru-RU"/>
              <a:pPr/>
              <a:t>‹#›</a:t>
            </a:fld>
            <a:endParaRPr lang="ru-RU" altLang="ru-RU"/>
          </a:p>
        </p:txBody>
      </p:sp>
    </p:spTree>
    <p:extLst>
      <p:ext uri="{BB962C8B-B14F-4D97-AF65-F5344CB8AC3E}">
        <p14:creationId xmlns:p14="http://schemas.microsoft.com/office/powerpoint/2010/main" val="4255566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EF42A9-FF7E-418A-B543-6D6473BAD251}"/>
              </a:ext>
            </a:extLst>
          </p:cNvPr>
          <p:cNvSpPr>
            <a:spLocks noGrp="1"/>
          </p:cNvSpPr>
          <p:nvPr>
            <p:ph type="title"/>
          </p:nvPr>
        </p:nvSpPr>
        <p:spPr>
          <a:xfrm>
            <a:off x="623888" y="1709738"/>
            <a:ext cx="78867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5A03A3CD-555F-4B25-8C0E-82E7E3F9E85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
        <p:nvSpPr>
          <p:cNvPr id="4" name="Дата 3">
            <a:extLst>
              <a:ext uri="{FF2B5EF4-FFF2-40B4-BE49-F238E27FC236}">
                <a16:creationId xmlns:a16="http://schemas.microsoft.com/office/drawing/2014/main" id="{36CD7BCE-8980-455E-9982-B7027AE7594A}"/>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A015CF10-F2D1-4552-94CC-4C12C759F86F}"/>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A44BE6CB-D2AC-4824-8862-9580EB0DDF3B}"/>
              </a:ext>
            </a:extLst>
          </p:cNvPr>
          <p:cNvSpPr>
            <a:spLocks noGrp="1"/>
          </p:cNvSpPr>
          <p:nvPr>
            <p:ph type="sldNum" sz="quarter" idx="12"/>
          </p:nvPr>
        </p:nvSpPr>
        <p:spPr/>
        <p:txBody>
          <a:bodyPr/>
          <a:lstStyle>
            <a:lvl1pPr>
              <a:defRPr/>
            </a:lvl1pPr>
          </a:lstStyle>
          <a:p>
            <a:fld id="{C0082999-68BA-48E2-932D-9CFD43BF2E79}" type="slidenum">
              <a:rPr lang="ru-RU" altLang="ru-RU"/>
              <a:pPr/>
              <a:t>‹#›</a:t>
            </a:fld>
            <a:endParaRPr lang="ru-RU" altLang="ru-RU"/>
          </a:p>
        </p:txBody>
      </p:sp>
    </p:spTree>
    <p:extLst>
      <p:ext uri="{BB962C8B-B14F-4D97-AF65-F5344CB8AC3E}">
        <p14:creationId xmlns:p14="http://schemas.microsoft.com/office/powerpoint/2010/main" val="31099903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117302-4BB2-42C7-BD7C-AE352EC19AB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DB545AE-4B53-4BE2-BD8C-866CDBCA7406}"/>
              </a:ext>
            </a:extLst>
          </p:cNvPr>
          <p:cNvSpPr>
            <a:spLocks noGrp="1"/>
          </p:cNvSpPr>
          <p:nvPr>
            <p:ph sz="half" idx="1"/>
          </p:nvPr>
        </p:nvSpPr>
        <p:spPr>
          <a:xfrm>
            <a:off x="457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86C11CDF-1C0B-446D-B0A5-1DCB83E54691}"/>
              </a:ext>
            </a:extLst>
          </p:cNvPr>
          <p:cNvSpPr>
            <a:spLocks noGrp="1"/>
          </p:cNvSpPr>
          <p:nvPr>
            <p:ph sz="half" idx="2"/>
          </p:nvPr>
        </p:nvSpPr>
        <p:spPr>
          <a:xfrm>
            <a:off x="4648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CC410C67-E411-455E-935E-7AF1CAA83D29}"/>
              </a:ext>
            </a:extLst>
          </p:cNvPr>
          <p:cNvSpPr>
            <a:spLocks noGrp="1"/>
          </p:cNvSpPr>
          <p:nvPr>
            <p:ph type="dt" sz="half" idx="10"/>
          </p:nvPr>
        </p:nvSpPr>
        <p:spPr/>
        <p:txBody>
          <a:bodyPr/>
          <a:lstStyle>
            <a:lvl1pPr>
              <a:defRPr/>
            </a:lvl1pPr>
          </a:lstStyle>
          <a:p>
            <a:endParaRPr lang="ru-RU" altLang="ru-RU"/>
          </a:p>
        </p:txBody>
      </p:sp>
      <p:sp>
        <p:nvSpPr>
          <p:cNvPr id="6" name="Нижний колонтитул 5">
            <a:extLst>
              <a:ext uri="{FF2B5EF4-FFF2-40B4-BE49-F238E27FC236}">
                <a16:creationId xmlns:a16="http://schemas.microsoft.com/office/drawing/2014/main" id="{B874E36B-5747-4CD9-A94E-863FBD725080}"/>
              </a:ext>
            </a:extLst>
          </p:cNvPr>
          <p:cNvSpPr>
            <a:spLocks noGrp="1"/>
          </p:cNvSpPr>
          <p:nvPr>
            <p:ph type="ftr" sz="quarter" idx="11"/>
          </p:nvPr>
        </p:nvSpPr>
        <p:spPr/>
        <p:txBody>
          <a:bodyPr/>
          <a:lstStyle>
            <a:lvl1pPr>
              <a:defRPr/>
            </a:lvl1pPr>
          </a:lstStyle>
          <a:p>
            <a:endParaRPr lang="ru-RU" altLang="ru-RU"/>
          </a:p>
        </p:txBody>
      </p:sp>
      <p:sp>
        <p:nvSpPr>
          <p:cNvPr id="7" name="Номер слайда 6">
            <a:extLst>
              <a:ext uri="{FF2B5EF4-FFF2-40B4-BE49-F238E27FC236}">
                <a16:creationId xmlns:a16="http://schemas.microsoft.com/office/drawing/2014/main" id="{02688FCD-1158-4ECD-B967-73D4F983A2E8}"/>
              </a:ext>
            </a:extLst>
          </p:cNvPr>
          <p:cNvSpPr>
            <a:spLocks noGrp="1"/>
          </p:cNvSpPr>
          <p:nvPr>
            <p:ph type="sldNum" sz="quarter" idx="12"/>
          </p:nvPr>
        </p:nvSpPr>
        <p:spPr/>
        <p:txBody>
          <a:bodyPr/>
          <a:lstStyle>
            <a:lvl1pPr>
              <a:defRPr/>
            </a:lvl1pPr>
          </a:lstStyle>
          <a:p>
            <a:fld id="{FB2E6DB4-1EB9-4A2F-B747-9D366F85E969}" type="slidenum">
              <a:rPr lang="ru-RU" altLang="ru-RU"/>
              <a:pPr/>
              <a:t>‹#›</a:t>
            </a:fld>
            <a:endParaRPr lang="ru-RU" altLang="ru-RU"/>
          </a:p>
        </p:txBody>
      </p:sp>
    </p:spTree>
    <p:extLst>
      <p:ext uri="{BB962C8B-B14F-4D97-AF65-F5344CB8AC3E}">
        <p14:creationId xmlns:p14="http://schemas.microsoft.com/office/powerpoint/2010/main" val="613322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B0D3CA-C60D-45E6-BA1B-F26566ED697C}"/>
              </a:ext>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A19F26CC-A78E-440C-87D3-B550EE23F52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BDD51C57-BF11-47EF-91B8-E39CD97C5A85}"/>
              </a:ext>
            </a:extLst>
          </p:cNvPr>
          <p:cNvSpPr>
            <a:spLocks noGrp="1"/>
          </p:cNvSpPr>
          <p:nvPr>
            <p:ph sz="half" idx="2"/>
          </p:nvPr>
        </p:nvSpPr>
        <p:spPr>
          <a:xfrm>
            <a:off x="630238" y="2505075"/>
            <a:ext cx="386873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5BBF4CE8-A403-48F4-B20B-F36EDDFB5D1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B53EE895-0DCB-437E-B42B-AD7265EB46B6}"/>
              </a:ext>
            </a:extLst>
          </p:cNvPr>
          <p:cNvSpPr>
            <a:spLocks noGrp="1"/>
          </p:cNvSpPr>
          <p:nvPr>
            <p:ph sz="quarter" idx="4"/>
          </p:nvPr>
        </p:nvSpPr>
        <p:spPr>
          <a:xfrm>
            <a:off x="4629150" y="2505075"/>
            <a:ext cx="38877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6E7DD2A9-4E3F-4CA8-A14B-EEE4ADAC01C3}"/>
              </a:ext>
            </a:extLst>
          </p:cNvPr>
          <p:cNvSpPr>
            <a:spLocks noGrp="1"/>
          </p:cNvSpPr>
          <p:nvPr>
            <p:ph type="dt" sz="half" idx="10"/>
          </p:nvPr>
        </p:nvSpPr>
        <p:spPr/>
        <p:txBody>
          <a:bodyPr/>
          <a:lstStyle>
            <a:lvl1pPr>
              <a:defRPr/>
            </a:lvl1pPr>
          </a:lstStyle>
          <a:p>
            <a:endParaRPr lang="ru-RU" altLang="ru-RU"/>
          </a:p>
        </p:txBody>
      </p:sp>
      <p:sp>
        <p:nvSpPr>
          <p:cNvPr id="8" name="Нижний колонтитул 7">
            <a:extLst>
              <a:ext uri="{FF2B5EF4-FFF2-40B4-BE49-F238E27FC236}">
                <a16:creationId xmlns:a16="http://schemas.microsoft.com/office/drawing/2014/main" id="{A4894AAB-8245-428B-81B0-2A3B8E585DAA}"/>
              </a:ext>
            </a:extLst>
          </p:cNvPr>
          <p:cNvSpPr>
            <a:spLocks noGrp="1"/>
          </p:cNvSpPr>
          <p:nvPr>
            <p:ph type="ftr" sz="quarter" idx="11"/>
          </p:nvPr>
        </p:nvSpPr>
        <p:spPr/>
        <p:txBody>
          <a:bodyPr/>
          <a:lstStyle>
            <a:lvl1pPr>
              <a:defRPr/>
            </a:lvl1pPr>
          </a:lstStyle>
          <a:p>
            <a:endParaRPr lang="ru-RU" altLang="ru-RU"/>
          </a:p>
        </p:txBody>
      </p:sp>
      <p:sp>
        <p:nvSpPr>
          <p:cNvPr id="9" name="Номер слайда 8">
            <a:extLst>
              <a:ext uri="{FF2B5EF4-FFF2-40B4-BE49-F238E27FC236}">
                <a16:creationId xmlns:a16="http://schemas.microsoft.com/office/drawing/2014/main" id="{2D648135-722A-4D21-B5C9-541C83F0D4E6}"/>
              </a:ext>
            </a:extLst>
          </p:cNvPr>
          <p:cNvSpPr>
            <a:spLocks noGrp="1"/>
          </p:cNvSpPr>
          <p:nvPr>
            <p:ph type="sldNum" sz="quarter" idx="12"/>
          </p:nvPr>
        </p:nvSpPr>
        <p:spPr/>
        <p:txBody>
          <a:bodyPr/>
          <a:lstStyle>
            <a:lvl1pPr>
              <a:defRPr/>
            </a:lvl1pPr>
          </a:lstStyle>
          <a:p>
            <a:fld id="{2124EF79-71A1-4E91-A8AA-56BB25DC9E9E}" type="slidenum">
              <a:rPr lang="ru-RU" altLang="ru-RU"/>
              <a:pPr/>
              <a:t>‹#›</a:t>
            </a:fld>
            <a:endParaRPr lang="ru-RU" altLang="ru-RU"/>
          </a:p>
        </p:txBody>
      </p:sp>
    </p:spTree>
    <p:extLst>
      <p:ext uri="{BB962C8B-B14F-4D97-AF65-F5344CB8AC3E}">
        <p14:creationId xmlns:p14="http://schemas.microsoft.com/office/powerpoint/2010/main" val="2316670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806E22-4D35-4A4B-ACBA-08BA0AE4BFDC}"/>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4A8A1C77-7FBC-470C-B1CC-54B176E5F53E}"/>
              </a:ext>
            </a:extLst>
          </p:cNvPr>
          <p:cNvSpPr>
            <a:spLocks noGrp="1"/>
          </p:cNvSpPr>
          <p:nvPr>
            <p:ph type="dt" sz="half" idx="10"/>
          </p:nvPr>
        </p:nvSpPr>
        <p:spPr/>
        <p:txBody>
          <a:bodyPr/>
          <a:lstStyle>
            <a:lvl1pPr>
              <a:defRPr/>
            </a:lvl1pPr>
          </a:lstStyle>
          <a:p>
            <a:endParaRPr lang="ru-RU" altLang="ru-RU"/>
          </a:p>
        </p:txBody>
      </p:sp>
      <p:sp>
        <p:nvSpPr>
          <p:cNvPr id="4" name="Нижний колонтитул 3">
            <a:extLst>
              <a:ext uri="{FF2B5EF4-FFF2-40B4-BE49-F238E27FC236}">
                <a16:creationId xmlns:a16="http://schemas.microsoft.com/office/drawing/2014/main" id="{0B141C33-A5EE-483B-8229-7CF1656F994D}"/>
              </a:ext>
            </a:extLst>
          </p:cNvPr>
          <p:cNvSpPr>
            <a:spLocks noGrp="1"/>
          </p:cNvSpPr>
          <p:nvPr>
            <p:ph type="ftr" sz="quarter" idx="11"/>
          </p:nvPr>
        </p:nvSpPr>
        <p:spPr/>
        <p:txBody>
          <a:bodyPr/>
          <a:lstStyle>
            <a:lvl1pPr>
              <a:defRPr/>
            </a:lvl1pPr>
          </a:lstStyle>
          <a:p>
            <a:endParaRPr lang="ru-RU" altLang="ru-RU"/>
          </a:p>
        </p:txBody>
      </p:sp>
      <p:sp>
        <p:nvSpPr>
          <p:cNvPr id="5" name="Номер слайда 4">
            <a:extLst>
              <a:ext uri="{FF2B5EF4-FFF2-40B4-BE49-F238E27FC236}">
                <a16:creationId xmlns:a16="http://schemas.microsoft.com/office/drawing/2014/main" id="{4131650A-F967-4672-A17E-A8C352F3F834}"/>
              </a:ext>
            </a:extLst>
          </p:cNvPr>
          <p:cNvSpPr>
            <a:spLocks noGrp="1"/>
          </p:cNvSpPr>
          <p:nvPr>
            <p:ph type="sldNum" sz="quarter" idx="12"/>
          </p:nvPr>
        </p:nvSpPr>
        <p:spPr/>
        <p:txBody>
          <a:bodyPr/>
          <a:lstStyle>
            <a:lvl1pPr>
              <a:defRPr/>
            </a:lvl1pPr>
          </a:lstStyle>
          <a:p>
            <a:fld id="{BAE40AAF-8E92-49C5-9B9E-0D3AAA234638}" type="slidenum">
              <a:rPr lang="ru-RU" altLang="ru-RU"/>
              <a:pPr/>
              <a:t>‹#›</a:t>
            </a:fld>
            <a:endParaRPr lang="ru-RU" altLang="ru-RU"/>
          </a:p>
        </p:txBody>
      </p:sp>
    </p:spTree>
    <p:extLst>
      <p:ext uri="{BB962C8B-B14F-4D97-AF65-F5344CB8AC3E}">
        <p14:creationId xmlns:p14="http://schemas.microsoft.com/office/powerpoint/2010/main" val="1002647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B23E11F3-20DB-4386-BC1F-B74F8B0E2355}"/>
              </a:ext>
            </a:extLst>
          </p:cNvPr>
          <p:cNvSpPr>
            <a:spLocks noGrp="1"/>
          </p:cNvSpPr>
          <p:nvPr>
            <p:ph type="dt" sz="half" idx="10"/>
          </p:nvPr>
        </p:nvSpPr>
        <p:spPr/>
        <p:txBody>
          <a:bodyPr/>
          <a:lstStyle>
            <a:lvl1pPr>
              <a:defRPr/>
            </a:lvl1pPr>
          </a:lstStyle>
          <a:p>
            <a:pPr>
              <a:defRPr/>
            </a:pPr>
            <a:fld id="{2760A57F-E642-4966-83C4-81BA281FC5DE}" type="datetime1">
              <a:rPr lang="ru-RU"/>
              <a:pPr>
                <a:defRPr/>
              </a:pPr>
              <a:t>01.02.2021</a:t>
            </a:fld>
            <a:endParaRPr lang="ru-RU"/>
          </a:p>
        </p:txBody>
      </p:sp>
      <p:sp>
        <p:nvSpPr>
          <p:cNvPr id="5" name="Footer Placeholder 4">
            <a:extLst>
              <a:ext uri="{FF2B5EF4-FFF2-40B4-BE49-F238E27FC236}">
                <a16:creationId xmlns:a16="http://schemas.microsoft.com/office/drawing/2014/main" id="{4CC027B0-38D4-48A8-8E54-4C65A2B6EFEA}"/>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CFF59E44-B34C-46C7-8130-D1D18321AF11}"/>
              </a:ext>
            </a:extLst>
          </p:cNvPr>
          <p:cNvSpPr>
            <a:spLocks noGrp="1"/>
          </p:cNvSpPr>
          <p:nvPr>
            <p:ph type="sldNum" sz="quarter" idx="12"/>
          </p:nvPr>
        </p:nvSpPr>
        <p:spPr/>
        <p:txBody>
          <a:bodyPr/>
          <a:lstStyle>
            <a:lvl1pPr>
              <a:defRPr/>
            </a:lvl1pPr>
          </a:lstStyle>
          <a:p>
            <a:fld id="{C322B519-4D8A-40F6-854A-41DC9EF1AF0F}" type="slidenum">
              <a:rPr lang="ru-RU" altLang="ru-RU"/>
              <a:pPr/>
              <a:t>‹#›</a:t>
            </a:fld>
            <a:endParaRPr lang="ru-RU" altLang="ru-RU"/>
          </a:p>
        </p:txBody>
      </p:sp>
    </p:spTree>
    <p:extLst>
      <p:ext uri="{BB962C8B-B14F-4D97-AF65-F5344CB8AC3E}">
        <p14:creationId xmlns:p14="http://schemas.microsoft.com/office/powerpoint/2010/main" val="2467443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C36C0B86-BD2F-456D-B7E6-F10B94268970}"/>
              </a:ext>
            </a:extLst>
          </p:cNvPr>
          <p:cNvSpPr>
            <a:spLocks noGrp="1"/>
          </p:cNvSpPr>
          <p:nvPr>
            <p:ph type="dt" sz="half" idx="10"/>
          </p:nvPr>
        </p:nvSpPr>
        <p:spPr/>
        <p:txBody>
          <a:bodyPr/>
          <a:lstStyle>
            <a:lvl1pPr>
              <a:defRPr/>
            </a:lvl1pPr>
          </a:lstStyle>
          <a:p>
            <a:endParaRPr lang="ru-RU" altLang="ru-RU"/>
          </a:p>
        </p:txBody>
      </p:sp>
      <p:sp>
        <p:nvSpPr>
          <p:cNvPr id="3" name="Нижний колонтитул 2">
            <a:extLst>
              <a:ext uri="{FF2B5EF4-FFF2-40B4-BE49-F238E27FC236}">
                <a16:creationId xmlns:a16="http://schemas.microsoft.com/office/drawing/2014/main" id="{CAA6263A-404D-4DB6-A369-ABEB226741E5}"/>
              </a:ext>
            </a:extLst>
          </p:cNvPr>
          <p:cNvSpPr>
            <a:spLocks noGrp="1"/>
          </p:cNvSpPr>
          <p:nvPr>
            <p:ph type="ftr" sz="quarter" idx="11"/>
          </p:nvPr>
        </p:nvSpPr>
        <p:spPr/>
        <p:txBody>
          <a:bodyPr/>
          <a:lstStyle>
            <a:lvl1pPr>
              <a:defRPr/>
            </a:lvl1pPr>
          </a:lstStyle>
          <a:p>
            <a:endParaRPr lang="ru-RU" altLang="ru-RU"/>
          </a:p>
        </p:txBody>
      </p:sp>
      <p:sp>
        <p:nvSpPr>
          <p:cNvPr id="4" name="Номер слайда 3">
            <a:extLst>
              <a:ext uri="{FF2B5EF4-FFF2-40B4-BE49-F238E27FC236}">
                <a16:creationId xmlns:a16="http://schemas.microsoft.com/office/drawing/2014/main" id="{B875553D-A373-48D9-9007-F5CF00CCC47F}"/>
              </a:ext>
            </a:extLst>
          </p:cNvPr>
          <p:cNvSpPr>
            <a:spLocks noGrp="1"/>
          </p:cNvSpPr>
          <p:nvPr>
            <p:ph type="sldNum" sz="quarter" idx="12"/>
          </p:nvPr>
        </p:nvSpPr>
        <p:spPr/>
        <p:txBody>
          <a:bodyPr/>
          <a:lstStyle>
            <a:lvl1pPr>
              <a:defRPr/>
            </a:lvl1pPr>
          </a:lstStyle>
          <a:p>
            <a:fld id="{0943181A-16A6-4F50-94C3-78CF99B50FA8}" type="slidenum">
              <a:rPr lang="ru-RU" altLang="ru-RU"/>
              <a:pPr/>
              <a:t>‹#›</a:t>
            </a:fld>
            <a:endParaRPr lang="ru-RU" altLang="ru-RU"/>
          </a:p>
        </p:txBody>
      </p:sp>
    </p:spTree>
    <p:extLst>
      <p:ext uri="{BB962C8B-B14F-4D97-AF65-F5344CB8AC3E}">
        <p14:creationId xmlns:p14="http://schemas.microsoft.com/office/powerpoint/2010/main" val="1608510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4696D3-6D19-4229-865F-1AE6099DD855}"/>
              </a:ext>
            </a:extLst>
          </p:cNvPr>
          <p:cNvSpPr>
            <a:spLocks noGrp="1"/>
          </p:cNvSpPr>
          <p:nvPr>
            <p:ph type="title"/>
          </p:nvPr>
        </p:nvSpPr>
        <p:spPr>
          <a:xfrm>
            <a:off x="630238" y="457200"/>
            <a:ext cx="2949575"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66CA8D7-F293-4CBD-B654-6C7606D7DF7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31C637CD-537C-45FE-B954-C63CC801ABA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351C673-8B9C-462A-9DA7-A2BE158F9232}"/>
              </a:ext>
            </a:extLst>
          </p:cNvPr>
          <p:cNvSpPr>
            <a:spLocks noGrp="1"/>
          </p:cNvSpPr>
          <p:nvPr>
            <p:ph type="dt" sz="half" idx="10"/>
          </p:nvPr>
        </p:nvSpPr>
        <p:spPr/>
        <p:txBody>
          <a:bodyPr/>
          <a:lstStyle>
            <a:lvl1pPr>
              <a:defRPr/>
            </a:lvl1pPr>
          </a:lstStyle>
          <a:p>
            <a:endParaRPr lang="ru-RU" altLang="ru-RU"/>
          </a:p>
        </p:txBody>
      </p:sp>
      <p:sp>
        <p:nvSpPr>
          <p:cNvPr id="6" name="Нижний колонтитул 5">
            <a:extLst>
              <a:ext uri="{FF2B5EF4-FFF2-40B4-BE49-F238E27FC236}">
                <a16:creationId xmlns:a16="http://schemas.microsoft.com/office/drawing/2014/main" id="{AB069CB2-D117-42DF-8E15-089B19098FA8}"/>
              </a:ext>
            </a:extLst>
          </p:cNvPr>
          <p:cNvSpPr>
            <a:spLocks noGrp="1"/>
          </p:cNvSpPr>
          <p:nvPr>
            <p:ph type="ftr" sz="quarter" idx="11"/>
          </p:nvPr>
        </p:nvSpPr>
        <p:spPr/>
        <p:txBody>
          <a:bodyPr/>
          <a:lstStyle>
            <a:lvl1pPr>
              <a:defRPr/>
            </a:lvl1pPr>
          </a:lstStyle>
          <a:p>
            <a:endParaRPr lang="ru-RU" altLang="ru-RU"/>
          </a:p>
        </p:txBody>
      </p:sp>
      <p:sp>
        <p:nvSpPr>
          <p:cNvPr id="7" name="Номер слайда 6">
            <a:extLst>
              <a:ext uri="{FF2B5EF4-FFF2-40B4-BE49-F238E27FC236}">
                <a16:creationId xmlns:a16="http://schemas.microsoft.com/office/drawing/2014/main" id="{7BA4D67E-F4BB-43D6-AB58-27183D7DC5AC}"/>
              </a:ext>
            </a:extLst>
          </p:cNvPr>
          <p:cNvSpPr>
            <a:spLocks noGrp="1"/>
          </p:cNvSpPr>
          <p:nvPr>
            <p:ph type="sldNum" sz="quarter" idx="12"/>
          </p:nvPr>
        </p:nvSpPr>
        <p:spPr/>
        <p:txBody>
          <a:bodyPr/>
          <a:lstStyle>
            <a:lvl1pPr>
              <a:defRPr/>
            </a:lvl1pPr>
          </a:lstStyle>
          <a:p>
            <a:fld id="{66F5DADE-FFAD-42B0-9839-8EDB54507BA1}" type="slidenum">
              <a:rPr lang="ru-RU" altLang="ru-RU"/>
              <a:pPr/>
              <a:t>‹#›</a:t>
            </a:fld>
            <a:endParaRPr lang="ru-RU" altLang="ru-RU"/>
          </a:p>
        </p:txBody>
      </p:sp>
    </p:spTree>
    <p:extLst>
      <p:ext uri="{BB962C8B-B14F-4D97-AF65-F5344CB8AC3E}">
        <p14:creationId xmlns:p14="http://schemas.microsoft.com/office/powerpoint/2010/main" val="2369062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23C20B-44EB-4D6D-AC8A-E0FA49CA6FC7}"/>
              </a:ext>
            </a:extLst>
          </p:cNvPr>
          <p:cNvSpPr>
            <a:spLocks noGrp="1"/>
          </p:cNvSpPr>
          <p:nvPr>
            <p:ph type="title"/>
          </p:nvPr>
        </p:nvSpPr>
        <p:spPr>
          <a:xfrm>
            <a:off x="630238" y="457200"/>
            <a:ext cx="2949575"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C007D377-DD7C-47DD-9C0C-E79065BA2DF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F227F278-D258-4414-BEE3-8A2F43024DA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34BCDA3-AF0E-4D5E-B5E2-82E4803A53F8}"/>
              </a:ext>
            </a:extLst>
          </p:cNvPr>
          <p:cNvSpPr>
            <a:spLocks noGrp="1"/>
          </p:cNvSpPr>
          <p:nvPr>
            <p:ph type="dt" sz="half" idx="10"/>
          </p:nvPr>
        </p:nvSpPr>
        <p:spPr/>
        <p:txBody>
          <a:bodyPr/>
          <a:lstStyle>
            <a:lvl1pPr>
              <a:defRPr/>
            </a:lvl1pPr>
          </a:lstStyle>
          <a:p>
            <a:endParaRPr lang="ru-RU" altLang="ru-RU"/>
          </a:p>
        </p:txBody>
      </p:sp>
      <p:sp>
        <p:nvSpPr>
          <p:cNvPr id="6" name="Нижний колонтитул 5">
            <a:extLst>
              <a:ext uri="{FF2B5EF4-FFF2-40B4-BE49-F238E27FC236}">
                <a16:creationId xmlns:a16="http://schemas.microsoft.com/office/drawing/2014/main" id="{91799D09-5157-4BD3-8E08-399E62E92643}"/>
              </a:ext>
            </a:extLst>
          </p:cNvPr>
          <p:cNvSpPr>
            <a:spLocks noGrp="1"/>
          </p:cNvSpPr>
          <p:nvPr>
            <p:ph type="ftr" sz="quarter" idx="11"/>
          </p:nvPr>
        </p:nvSpPr>
        <p:spPr/>
        <p:txBody>
          <a:bodyPr/>
          <a:lstStyle>
            <a:lvl1pPr>
              <a:defRPr/>
            </a:lvl1pPr>
          </a:lstStyle>
          <a:p>
            <a:endParaRPr lang="ru-RU" altLang="ru-RU"/>
          </a:p>
        </p:txBody>
      </p:sp>
      <p:sp>
        <p:nvSpPr>
          <p:cNvPr id="7" name="Номер слайда 6">
            <a:extLst>
              <a:ext uri="{FF2B5EF4-FFF2-40B4-BE49-F238E27FC236}">
                <a16:creationId xmlns:a16="http://schemas.microsoft.com/office/drawing/2014/main" id="{4E06A540-BDAF-45B4-81FD-E2E96634498E}"/>
              </a:ext>
            </a:extLst>
          </p:cNvPr>
          <p:cNvSpPr>
            <a:spLocks noGrp="1"/>
          </p:cNvSpPr>
          <p:nvPr>
            <p:ph type="sldNum" sz="quarter" idx="12"/>
          </p:nvPr>
        </p:nvSpPr>
        <p:spPr/>
        <p:txBody>
          <a:bodyPr/>
          <a:lstStyle>
            <a:lvl1pPr>
              <a:defRPr/>
            </a:lvl1pPr>
          </a:lstStyle>
          <a:p>
            <a:fld id="{749F7BBE-2E67-44A9-99AD-39898F6270FB}" type="slidenum">
              <a:rPr lang="ru-RU" altLang="ru-RU"/>
              <a:pPr/>
              <a:t>‹#›</a:t>
            </a:fld>
            <a:endParaRPr lang="ru-RU" altLang="ru-RU"/>
          </a:p>
        </p:txBody>
      </p:sp>
    </p:spTree>
    <p:extLst>
      <p:ext uri="{BB962C8B-B14F-4D97-AF65-F5344CB8AC3E}">
        <p14:creationId xmlns:p14="http://schemas.microsoft.com/office/powerpoint/2010/main" val="3031205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898C4D-CF78-4944-9F9D-D3A5A57C77BA}"/>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FA6BF9C8-CAB0-4643-AF1B-972B253F517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158904C-C089-4688-85F0-0D4F88331D4B}"/>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2B5FE888-9E72-413C-8462-BFB0BB063AC3}"/>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E9005B23-6086-40AE-BC75-21905CA70880}"/>
              </a:ext>
            </a:extLst>
          </p:cNvPr>
          <p:cNvSpPr>
            <a:spLocks noGrp="1"/>
          </p:cNvSpPr>
          <p:nvPr>
            <p:ph type="sldNum" sz="quarter" idx="12"/>
          </p:nvPr>
        </p:nvSpPr>
        <p:spPr/>
        <p:txBody>
          <a:bodyPr/>
          <a:lstStyle>
            <a:lvl1pPr>
              <a:defRPr/>
            </a:lvl1pPr>
          </a:lstStyle>
          <a:p>
            <a:fld id="{7F7CA8E9-A896-4051-9873-660E4F99AC65}" type="slidenum">
              <a:rPr lang="ru-RU" altLang="ru-RU"/>
              <a:pPr/>
              <a:t>‹#›</a:t>
            </a:fld>
            <a:endParaRPr lang="ru-RU" altLang="ru-RU"/>
          </a:p>
        </p:txBody>
      </p:sp>
    </p:spTree>
    <p:extLst>
      <p:ext uri="{BB962C8B-B14F-4D97-AF65-F5344CB8AC3E}">
        <p14:creationId xmlns:p14="http://schemas.microsoft.com/office/powerpoint/2010/main" val="15176118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579D368C-BA09-46EB-A72C-7C44D828DC85}"/>
              </a:ext>
            </a:extLst>
          </p:cNvPr>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022E87B-E805-4994-97BF-14F1C38171D6}"/>
              </a:ext>
            </a:extLst>
          </p:cNvPr>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84AD46D-EF39-4F54-BEA3-2A0ED71DE362}"/>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530DAD17-256F-47BA-984F-AAF86C0C921B}"/>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7AE65B07-A404-4235-BB98-C5E8B27DD71C}"/>
              </a:ext>
            </a:extLst>
          </p:cNvPr>
          <p:cNvSpPr>
            <a:spLocks noGrp="1"/>
          </p:cNvSpPr>
          <p:nvPr>
            <p:ph type="sldNum" sz="quarter" idx="12"/>
          </p:nvPr>
        </p:nvSpPr>
        <p:spPr/>
        <p:txBody>
          <a:bodyPr/>
          <a:lstStyle>
            <a:lvl1pPr>
              <a:defRPr/>
            </a:lvl1pPr>
          </a:lstStyle>
          <a:p>
            <a:fld id="{4EC4B1DC-B01D-405D-9738-ECDB31AA47E7}" type="slidenum">
              <a:rPr lang="ru-RU" altLang="ru-RU"/>
              <a:pPr/>
              <a:t>‹#›</a:t>
            </a:fld>
            <a:endParaRPr lang="ru-RU" altLang="ru-RU"/>
          </a:p>
        </p:txBody>
      </p:sp>
    </p:spTree>
    <p:extLst>
      <p:ext uri="{BB962C8B-B14F-4D97-AF65-F5344CB8AC3E}">
        <p14:creationId xmlns:p14="http://schemas.microsoft.com/office/powerpoint/2010/main" val="1173241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a:extLst>
              <a:ext uri="{FF2B5EF4-FFF2-40B4-BE49-F238E27FC236}">
                <a16:creationId xmlns:a16="http://schemas.microsoft.com/office/drawing/2014/main" id="{0EB49E10-1AF4-499F-81A4-9FA6D666FE23}"/>
              </a:ext>
            </a:extLst>
          </p:cNvPr>
          <p:cNvSpPr>
            <a:spLocks noGrp="1"/>
          </p:cNvSpPr>
          <p:nvPr>
            <p:ph type="dt" sz="half" idx="10"/>
          </p:nvPr>
        </p:nvSpPr>
        <p:spPr/>
        <p:txBody>
          <a:bodyPr/>
          <a:lstStyle>
            <a:lvl1pPr>
              <a:defRPr/>
            </a:lvl1pPr>
          </a:lstStyle>
          <a:p>
            <a:pPr>
              <a:defRPr/>
            </a:pPr>
            <a:fld id="{F0EC61F7-D512-4302-A056-55EF8F5E9ABA}" type="datetime1">
              <a:rPr lang="ru-RU"/>
              <a:pPr>
                <a:defRPr/>
              </a:pPr>
              <a:t>01.02.2021</a:t>
            </a:fld>
            <a:endParaRPr lang="ru-RU"/>
          </a:p>
        </p:txBody>
      </p:sp>
      <p:sp>
        <p:nvSpPr>
          <p:cNvPr id="6" name="Footer Placeholder 4">
            <a:extLst>
              <a:ext uri="{FF2B5EF4-FFF2-40B4-BE49-F238E27FC236}">
                <a16:creationId xmlns:a16="http://schemas.microsoft.com/office/drawing/2014/main" id="{8D19C288-03A2-454E-859E-DFF069962AB6}"/>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E44E1386-4749-472D-BD16-4C5BD52A6C9A}"/>
              </a:ext>
            </a:extLst>
          </p:cNvPr>
          <p:cNvSpPr>
            <a:spLocks noGrp="1"/>
          </p:cNvSpPr>
          <p:nvPr>
            <p:ph type="sldNum" sz="quarter" idx="12"/>
          </p:nvPr>
        </p:nvSpPr>
        <p:spPr/>
        <p:txBody>
          <a:bodyPr/>
          <a:lstStyle>
            <a:lvl1pPr>
              <a:defRPr/>
            </a:lvl1pPr>
          </a:lstStyle>
          <a:p>
            <a:fld id="{8FCF665D-A719-4B2D-A3B6-41CD2AAD74D3}" type="slidenum">
              <a:rPr lang="ru-RU" altLang="ru-RU"/>
              <a:pPr/>
              <a:t>‹#›</a:t>
            </a:fld>
            <a:endParaRPr lang="ru-RU" altLang="ru-RU"/>
          </a:p>
        </p:txBody>
      </p:sp>
    </p:spTree>
    <p:extLst>
      <p:ext uri="{BB962C8B-B14F-4D97-AF65-F5344CB8AC3E}">
        <p14:creationId xmlns:p14="http://schemas.microsoft.com/office/powerpoint/2010/main" val="82405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a:extLst>
              <a:ext uri="{FF2B5EF4-FFF2-40B4-BE49-F238E27FC236}">
                <a16:creationId xmlns:a16="http://schemas.microsoft.com/office/drawing/2014/main" id="{C2219EB8-69C1-4822-B687-C9D52C3E9960}"/>
              </a:ext>
            </a:extLst>
          </p:cNvPr>
          <p:cNvSpPr>
            <a:spLocks noGrp="1"/>
          </p:cNvSpPr>
          <p:nvPr>
            <p:ph type="dt" sz="half" idx="10"/>
          </p:nvPr>
        </p:nvSpPr>
        <p:spPr/>
        <p:txBody>
          <a:bodyPr/>
          <a:lstStyle>
            <a:lvl1pPr>
              <a:defRPr/>
            </a:lvl1pPr>
          </a:lstStyle>
          <a:p>
            <a:pPr>
              <a:defRPr/>
            </a:pPr>
            <a:fld id="{62606B19-489D-4F58-949A-A8DB529E04D0}" type="datetime1">
              <a:rPr lang="ru-RU"/>
              <a:pPr>
                <a:defRPr/>
              </a:pPr>
              <a:t>01.02.2021</a:t>
            </a:fld>
            <a:endParaRPr lang="ru-RU"/>
          </a:p>
        </p:txBody>
      </p:sp>
      <p:sp>
        <p:nvSpPr>
          <p:cNvPr id="8" name="Footer Placeholder 4">
            <a:extLst>
              <a:ext uri="{FF2B5EF4-FFF2-40B4-BE49-F238E27FC236}">
                <a16:creationId xmlns:a16="http://schemas.microsoft.com/office/drawing/2014/main" id="{2D7B6F0B-0E24-45AF-8510-052EA7318458}"/>
              </a:ext>
            </a:extLst>
          </p:cNvPr>
          <p:cNvSpPr>
            <a:spLocks noGrp="1"/>
          </p:cNvSpPr>
          <p:nvPr>
            <p:ph type="ftr" sz="quarter" idx="11"/>
          </p:nvPr>
        </p:nvSpPr>
        <p:spPr/>
        <p:txBody>
          <a:bodyPr/>
          <a:lstStyle>
            <a:lvl1pPr>
              <a:defRPr/>
            </a:lvl1pPr>
          </a:lstStyle>
          <a:p>
            <a:pPr>
              <a:defRPr/>
            </a:pPr>
            <a:endParaRPr lang="ru-RU"/>
          </a:p>
        </p:txBody>
      </p:sp>
      <p:sp>
        <p:nvSpPr>
          <p:cNvPr id="9" name="Slide Number Placeholder 5">
            <a:extLst>
              <a:ext uri="{FF2B5EF4-FFF2-40B4-BE49-F238E27FC236}">
                <a16:creationId xmlns:a16="http://schemas.microsoft.com/office/drawing/2014/main" id="{B16AC024-398B-4073-81CF-19FC9CAC9FFF}"/>
              </a:ext>
            </a:extLst>
          </p:cNvPr>
          <p:cNvSpPr>
            <a:spLocks noGrp="1"/>
          </p:cNvSpPr>
          <p:nvPr>
            <p:ph type="sldNum" sz="quarter" idx="12"/>
          </p:nvPr>
        </p:nvSpPr>
        <p:spPr/>
        <p:txBody>
          <a:bodyPr/>
          <a:lstStyle>
            <a:lvl1pPr>
              <a:defRPr/>
            </a:lvl1pPr>
          </a:lstStyle>
          <a:p>
            <a:fld id="{93E69CDC-A4D6-4829-857C-E3A9164BAA45}" type="slidenum">
              <a:rPr lang="ru-RU" altLang="ru-RU"/>
              <a:pPr/>
              <a:t>‹#›</a:t>
            </a:fld>
            <a:endParaRPr lang="ru-RU" altLang="ru-RU"/>
          </a:p>
        </p:txBody>
      </p:sp>
    </p:spTree>
    <p:extLst>
      <p:ext uri="{BB962C8B-B14F-4D97-AF65-F5344CB8AC3E}">
        <p14:creationId xmlns:p14="http://schemas.microsoft.com/office/powerpoint/2010/main" val="3077958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3">
            <a:extLst>
              <a:ext uri="{FF2B5EF4-FFF2-40B4-BE49-F238E27FC236}">
                <a16:creationId xmlns:a16="http://schemas.microsoft.com/office/drawing/2014/main" id="{00F8DABC-CF72-4D50-994C-0498EA3E03B2}"/>
              </a:ext>
            </a:extLst>
          </p:cNvPr>
          <p:cNvSpPr>
            <a:spLocks noGrp="1"/>
          </p:cNvSpPr>
          <p:nvPr>
            <p:ph type="dt" sz="half" idx="10"/>
          </p:nvPr>
        </p:nvSpPr>
        <p:spPr/>
        <p:txBody>
          <a:bodyPr/>
          <a:lstStyle>
            <a:lvl1pPr>
              <a:defRPr/>
            </a:lvl1pPr>
          </a:lstStyle>
          <a:p>
            <a:pPr>
              <a:defRPr/>
            </a:pPr>
            <a:fld id="{B6A6E395-5036-4D3A-B693-2B464DDE89EB}" type="datetime1">
              <a:rPr lang="ru-RU"/>
              <a:pPr>
                <a:defRPr/>
              </a:pPr>
              <a:t>01.02.2021</a:t>
            </a:fld>
            <a:endParaRPr lang="ru-RU"/>
          </a:p>
        </p:txBody>
      </p:sp>
      <p:sp>
        <p:nvSpPr>
          <p:cNvPr id="4" name="Footer Placeholder 4">
            <a:extLst>
              <a:ext uri="{FF2B5EF4-FFF2-40B4-BE49-F238E27FC236}">
                <a16:creationId xmlns:a16="http://schemas.microsoft.com/office/drawing/2014/main" id="{F8446492-E482-448C-80A6-FB0A0BF6C90E}"/>
              </a:ext>
            </a:extLst>
          </p:cNvPr>
          <p:cNvSpPr>
            <a:spLocks noGrp="1"/>
          </p:cNvSpPr>
          <p:nvPr>
            <p:ph type="ftr" sz="quarter" idx="11"/>
          </p:nvPr>
        </p:nvSpPr>
        <p:spPr/>
        <p:txBody>
          <a:bodyPr/>
          <a:lstStyle>
            <a:lvl1pPr>
              <a:defRPr/>
            </a:lvl1pPr>
          </a:lstStyle>
          <a:p>
            <a:pPr>
              <a:defRPr/>
            </a:pPr>
            <a:endParaRPr lang="ru-RU"/>
          </a:p>
        </p:txBody>
      </p:sp>
      <p:sp>
        <p:nvSpPr>
          <p:cNvPr id="5" name="Slide Number Placeholder 5">
            <a:extLst>
              <a:ext uri="{FF2B5EF4-FFF2-40B4-BE49-F238E27FC236}">
                <a16:creationId xmlns:a16="http://schemas.microsoft.com/office/drawing/2014/main" id="{150F27DC-B4EE-419E-B352-0BD0FBF01A96}"/>
              </a:ext>
            </a:extLst>
          </p:cNvPr>
          <p:cNvSpPr>
            <a:spLocks noGrp="1"/>
          </p:cNvSpPr>
          <p:nvPr>
            <p:ph type="sldNum" sz="quarter" idx="12"/>
          </p:nvPr>
        </p:nvSpPr>
        <p:spPr/>
        <p:txBody>
          <a:bodyPr/>
          <a:lstStyle>
            <a:lvl1pPr>
              <a:defRPr/>
            </a:lvl1pPr>
          </a:lstStyle>
          <a:p>
            <a:fld id="{2F5EABED-F12B-456A-8753-E35D0C13B92A}" type="slidenum">
              <a:rPr lang="ru-RU" altLang="ru-RU"/>
              <a:pPr/>
              <a:t>‹#›</a:t>
            </a:fld>
            <a:endParaRPr lang="ru-RU" altLang="ru-RU"/>
          </a:p>
        </p:txBody>
      </p:sp>
    </p:spTree>
    <p:extLst>
      <p:ext uri="{BB962C8B-B14F-4D97-AF65-F5344CB8AC3E}">
        <p14:creationId xmlns:p14="http://schemas.microsoft.com/office/powerpoint/2010/main" val="3961798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A8DF3B7-BB22-4FC4-B711-4027A78AB3A5}"/>
              </a:ext>
            </a:extLst>
          </p:cNvPr>
          <p:cNvSpPr>
            <a:spLocks noGrp="1"/>
          </p:cNvSpPr>
          <p:nvPr>
            <p:ph type="dt" sz="half" idx="10"/>
          </p:nvPr>
        </p:nvSpPr>
        <p:spPr/>
        <p:txBody>
          <a:bodyPr/>
          <a:lstStyle>
            <a:lvl1pPr>
              <a:defRPr/>
            </a:lvl1pPr>
          </a:lstStyle>
          <a:p>
            <a:pPr>
              <a:defRPr/>
            </a:pPr>
            <a:fld id="{380952C1-D2B3-495B-B25E-18C32C9BE6B8}" type="datetime1">
              <a:rPr lang="ru-RU"/>
              <a:pPr>
                <a:defRPr/>
              </a:pPr>
              <a:t>01.02.2021</a:t>
            </a:fld>
            <a:endParaRPr lang="ru-RU"/>
          </a:p>
        </p:txBody>
      </p:sp>
      <p:sp>
        <p:nvSpPr>
          <p:cNvPr id="3" name="Footer Placeholder 4">
            <a:extLst>
              <a:ext uri="{FF2B5EF4-FFF2-40B4-BE49-F238E27FC236}">
                <a16:creationId xmlns:a16="http://schemas.microsoft.com/office/drawing/2014/main" id="{0702648E-F85E-42C7-AAD7-9B7CBD4F0C4A}"/>
              </a:ext>
            </a:extLst>
          </p:cNvPr>
          <p:cNvSpPr>
            <a:spLocks noGrp="1"/>
          </p:cNvSpPr>
          <p:nvPr>
            <p:ph type="ftr" sz="quarter" idx="11"/>
          </p:nvPr>
        </p:nvSpPr>
        <p:spPr/>
        <p:txBody>
          <a:bodyPr/>
          <a:lstStyle>
            <a:lvl1pPr>
              <a:defRPr/>
            </a:lvl1pPr>
          </a:lstStyle>
          <a:p>
            <a:pPr>
              <a:defRPr/>
            </a:pPr>
            <a:endParaRPr lang="ru-RU"/>
          </a:p>
        </p:txBody>
      </p:sp>
      <p:sp>
        <p:nvSpPr>
          <p:cNvPr id="4" name="Slide Number Placeholder 5">
            <a:extLst>
              <a:ext uri="{FF2B5EF4-FFF2-40B4-BE49-F238E27FC236}">
                <a16:creationId xmlns:a16="http://schemas.microsoft.com/office/drawing/2014/main" id="{6433D118-7C3A-40C0-982E-F69451EA038A}"/>
              </a:ext>
            </a:extLst>
          </p:cNvPr>
          <p:cNvSpPr>
            <a:spLocks noGrp="1"/>
          </p:cNvSpPr>
          <p:nvPr>
            <p:ph type="sldNum" sz="quarter" idx="12"/>
          </p:nvPr>
        </p:nvSpPr>
        <p:spPr/>
        <p:txBody>
          <a:bodyPr/>
          <a:lstStyle>
            <a:lvl1pPr>
              <a:defRPr/>
            </a:lvl1pPr>
          </a:lstStyle>
          <a:p>
            <a:fld id="{F9D8D694-5FFD-4E48-83D0-4D4DDB9A1309}" type="slidenum">
              <a:rPr lang="ru-RU" altLang="ru-RU"/>
              <a:pPr/>
              <a:t>‹#›</a:t>
            </a:fld>
            <a:endParaRPr lang="ru-RU" altLang="ru-RU"/>
          </a:p>
        </p:txBody>
      </p:sp>
    </p:spTree>
    <p:extLst>
      <p:ext uri="{BB962C8B-B14F-4D97-AF65-F5344CB8AC3E}">
        <p14:creationId xmlns:p14="http://schemas.microsoft.com/office/powerpoint/2010/main" val="187700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3">
            <a:extLst>
              <a:ext uri="{FF2B5EF4-FFF2-40B4-BE49-F238E27FC236}">
                <a16:creationId xmlns:a16="http://schemas.microsoft.com/office/drawing/2014/main" id="{7D993FA8-7528-450D-B100-BF17E4689CA2}"/>
              </a:ext>
            </a:extLst>
          </p:cNvPr>
          <p:cNvSpPr>
            <a:spLocks noGrp="1"/>
          </p:cNvSpPr>
          <p:nvPr>
            <p:ph type="dt" sz="half" idx="10"/>
          </p:nvPr>
        </p:nvSpPr>
        <p:spPr/>
        <p:txBody>
          <a:bodyPr/>
          <a:lstStyle>
            <a:lvl1pPr>
              <a:defRPr/>
            </a:lvl1pPr>
          </a:lstStyle>
          <a:p>
            <a:pPr>
              <a:defRPr/>
            </a:pPr>
            <a:fld id="{1EEB0374-106E-4E63-987C-B2054FD9C608}" type="datetime1">
              <a:rPr lang="ru-RU"/>
              <a:pPr>
                <a:defRPr/>
              </a:pPr>
              <a:t>01.02.2021</a:t>
            </a:fld>
            <a:endParaRPr lang="ru-RU"/>
          </a:p>
        </p:txBody>
      </p:sp>
      <p:sp>
        <p:nvSpPr>
          <p:cNvPr id="6" name="Footer Placeholder 4">
            <a:extLst>
              <a:ext uri="{FF2B5EF4-FFF2-40B4-BE49-F238E27FC236}">
                <a16:creationId xmlns:a16="http://schemas.microsoft.com/office/drawing/2014/main" id="{97F21302-157D-4A85-93BC-4330001AB5A2}"/>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EFFF10A5-D7FB-4775-AF63-B6A2B4E10A6C}"/>
              </a:ext>
            </a:extLst>
          </p:cNvPr>
          <p:cNvSpPr>
            <a:spLocks noGrp="1"/>
          </p:cNvSpPr>
          <p:nvPr>
            <p:ph type="sldNum" sz="quarter" idx="12"/>
          </p:nvPr>
        </p:nvSpPr>
        <p:spPr/>
        <p:txBody>
          <a:bodyPr/>
          <a:lstStyle>
            <a:lvl1pPr>
              <a:defRPr/>
            </a:lvl1pPr>
          </a:lstStyle>
          <a:p>
            <a:fld id="{96D58971-08C1-46AA-92FE-501233F27445}" type="slidenum">
              <a:rPr lang="ru-RU" altLang="ru-RU"/>
              <a:pPr/>
              <a:t>‹#›</a:t>
            </a:fld>
            <a:endParaRPr lang="ru-RU" altLang="ru-RU"/>
          </a:p>
        </p:txBody>
      </p:sp>
    </p:spTree>
    <p:extLst>
      <p:ext uri="{BB962C8B-B14F-4D97-AF65-F5344CB8AC3E}">
        <p14:creationId xmlns:p14="http://schemas.microsoft.com/office/powerpoint/2010/main" val="2063003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3">
            <a:extLst>
              <a:ext uri="{FF2B5EF4-FFF2-40B4-BE49-F238E27FC236}">
                <a16:creationId xmlns:a16="http://schemas.microsoft.com/office/drawing/2014/main" id="{52DAEF94-0C16-4C67-8AEA-8D6F0E25E88F}"/>
              </a:ext>
            </a:extLst>
          </p:cNvPr>
          <p:cNvSpPr>
            <a:spLocks noGrp="1"/>
          </p:cNvSpPr>
          <p:nvPr>
            <p:ph type="dt" sz="half" idx="10"/>
          </p:nvPr>
        </p:nvSpPr>
        <p:spPr/>
        <p:txBody>
          <a:bodyPr/>
          <a:lstStyle>
            <a:lvl1pPr>
              <a:defRPr/>
            </a:lvl1pPr>
          </a:lstStyle>
          <a:p>
            <a:pPr>
              <a:defRPr/>
            </a:pPr>
            <a:fld id="{4B29076F-3552-491D-B310-0FB24B2F21B3}" type="datetime1">
              <a:rPr lang="ru-RU"/>
              <a:pPr>
                <a:defRPr/>
              </a:pPr>
              <a:t>01.02.2021</a:t>
            </a:fld>
            <a:endParaRPr lang="ru-RU"/>
          </a:p>
        </p:txBody>
      </p:sp>
      <p:sp>
        <p:nvSpPr>
          <p:cNvPr id="6" name="Footer Placeholder 4">
            <a:extLst>
              <a:ext uri="{FF2B5EF4-FFF2-40B4-BE49-F238E27FC236}">
                <a16:creationId xmlns:a16="http://schemas.microsoft.com/office/drawing/2014/main" id="{B96D63EE-5D96-4DE2-AE33-9ACFCB38353B}"/>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53E4DC4C-296C-44C3-8104-6C2C42C8587E}"/>
              </a:ext>
            </a:extLst>
          </p:cNvPr>
          <p:cNvSpPr>
            <a:spLocks noGrp="1"/>
          </p:cNvSpPr>
          <p:nvPr>
            <p:ph type="sldNum" sz="quarter" idx="12"/>
          </p:nvPr>
        </p:nvSpPr>
        <p:spPr/>
        <p:txBody>
          <a:bodyPr/>
          <a:lstStyle>
            <a:lvl1pPr>
              <a:defRPr/>
            </a:lvl1pPr>
          </a:lstStyle>
          <a:p>
            <a:fld id="{D86A36CB-CE89-4C7E-8348-9583D7918F75}" type="slidenum">
              <a:rPr lang="ru-RU" altLang="ru-RU"/>
              <a:pPr/>
              <a:t>‹#›</a:t>
            </a:fld>
            <a:endParaRPr lang="ru-RU" altLang="ru-RU"/>
          </a:p>
        </p:txBody>
      </p:sp>
    </p:spTree>
    <p:extLst>
      <p:ext uri="{BB962C8B-B14F-4D97-AF65-F5344CB8AC3E}">
        <p14:creationId xmlns:p14="http://schemas.microsoft.com/office/powerpoint/2010/main" val="2817434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47416E5-424C-480C-A696-C2A5F6A80544}"/>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endParaRPr lang="en-US" altLang="ru-RU"/>
          </a:p>
        </p:txBody>
      </p:sp>
      <p:sp>
        <p:nvSpPr>
          <p:cNvPr id="1027" name="Text Placeholder 2">
            <a:extLst>
              <a:ext uri="{FF2B5EF4-FFF2-40B4-BE49-F238E27FC236}">
                <a16:creationId xmlns:a16="http://schemas.microsoft.com/office/drawing/2014/main" id="{2BBFE1EB-6B49-4789-AADD-28D9BE6AEC4F}"/>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4" name="Date Placeholder 3">
            <a:extLst>
              <a:ext uri="{FF2B5EF4-FFF2-40B4-BE49-F238E27FC236}">
                <a16:creationId xmlns:a16="http://schemas.microsoft.com/office/drawing/2014/main" id="{D396486F-DC90-438C-9F6B-594F7A4A225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A1B421C-C0FE-4FBC-B665-10E508CF75F0}" type="datetime1">
              <a:rPr lang="ru-RU"/>
              <a:pPr>
                <a:defRPr/>
              </a:pPr>
              <a:t>01.02.2021</a:t>
            </a:fld>
            <a:endParaRPr lang="ru-RU"/>
          </a:p>
        </p:txBody>
      </p:sp>
      <p:sp>
        <p:nvSpPr>
          <p:cNvPr id="5" name="Footer Placeholder 4">
            <a:extLst>
              <a:ext uri="{FF2B5EF4-FFF2-40B4-BE49-F238E27FC236}">
                <a16:creationId xmlns:a16="http://schemas.microsoft.com/office/drawing/2014/main" id="{708D3963-9617-46D1-8318-5A7724408A3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Slide Number Placeholder 5">
            <a:extLst>
              <a:ext uri="{FF2B5EF4-FFF2-40B4-BE49-F238E27FC236}">
                <a16:creationId xmlns:a16="http://schemas.microsoft.com/office/drawing/2014/main" id="{6A3AFCC9-33B5-4E8A-9B71-4D66073F1BDA}"/>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0FE51E1-9403-408A-812E-9D1F96D59C38}"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DF5E67-B484-4864-8BA2-1164D693F84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D91017A4-A8CC-4B6C-9832-472B5F998AD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DE37B95-B650-4FC4-9386-52BA44A6AFB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9E27EAD-5B6B-480F-8624-48AD2208FDCC}" type="datetimeFigureOut">
              <a:rPr lang="ru-RU" smtClean="0"/>
              <a:t>01.02.2021</a:t>
            </a:fld>
            <a:endParaRPr lang="ru-RU"/>
          </a:p>
        </p:txBody>
      </p:sp>
      <p:sp>
        <p:nvSpPr>
          <p:cNvPr id="5" name="Нижний колонтитул 4">
            <a:extLst>
              <a:ext uri="{FF2B5EF4-FFF2-40B4-BE49-F238E27FC236}">
                <a16:creationId xmlns:a16="http://schemas.microsoft.com/office/drawing/2014/main" id="{B2093CFC-16E3-4075-8314-31CA21CC647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02D059DA-658A-4FED-BB75-2EDE0C5624E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DABF643-2FDE-4635-BFB7-C1AE815655CE}" type="slidenum">
              <a:rPr lang="ru-RU" smtClean="0"/>
              <a:t>‹#›</a:t>
            </a:fld>
            <a:endParaRPr lang="ru-RU"/>
          </a:p>
        </p:txBody>
      </p:sp>
    </p:spTree>
    <p:extLst>
      <p:ext uri="{BB962C8B-B14F-4D97-AF65-F5344CB8AC3E}">
        <p14:creationId xmlns:p14="http://schemas.microsoft.com/office/powerpoint/2010/main" val="200963699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9C40346-1F6E-49E8-B0E0-0E53F3B3711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a:extLst>
              <a:ext uri="{FF2B5EF4-FFF2-40B4-BE49-F238E27FC236}">
                <a16:creationId xmlns:a16="http://schemas.microsoft.com/office/drawing/2014/main" id="{D47ACDBD-D735-43CC-8014-ED594AF32A6F}"/>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a:extLst>
              <a:ext uri="{FF2B5EF4-FFF2-40B4-BE49-F238E27FC236}">
                <a16:creationId xmlns:a16="http://schemas.microsoft.com/office/drawing/2014/main" id="{8D01A632-594A-402B-8219-F7B11A82043A}"/>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ru-RU" altLang="ru-RU"/>
          </a:p>
        </p:txBody>
      </p:sp>
      <p:sp>
        <p:nvSpPr>
          <p:cNvPr id="1029" name="Rectangle 5">
            <a:extLst>
              <a:ext uri="{FF2B5EF4-FFF2-40B4-BE49-F238E27FC236}">
                <a16:creationId xmlns:a16="http://schemas.microsoft.com/office/drawing/2014/main" id="{8B2F49AC-EE65-43FC-96FB-47F00C499285}"/>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ru-RU" altLang="ru-RU"/>
          </a:p>
        </p:txBody>
      </p:sp>
      <p:sp>
        <p:nvSpPr>
          <p:cNvPr id="1030" name="Rectangle 6">
            <a:extLst>
              <a:ext uri="{FF2B5EF4-FFF2-40B4-BE49-F238E27FC236}">
                <a16:creationId xmlns:a16="http://schemas.microsoft.com/office/drawing/2014/main" id="{66F9FCD4-0040-42AF-9D92-F2D233AC63E5}"/>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21C9FD1-155E-4730-A3BA-8C6D498D3A2C}" type="slidenum">
              <a:rPr lang="ru-RU" altLang="ru-RU"/>
              <a:pPr/>
              <a:t>‹#›</a:t>
            </a:fld>
            <a:endParaRPr lang="ru-RU" altLang="ru-RU"/>
          </a:p>
        </p:txBody>
      </p:sp>
    </p:spTree>
    <p:extLst>
      <p:ext uri="{BB962C8B-B14F-4D97-AF65-F5344CB8AC3E}">
        <p14:creationId xmlns:p14="http://schemas.microsoft.com/office/powerpoint/2010/main" val="415030404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7.png"/><Relationship Id="rId4" Type="http://schemas.openxmlformats.org/officeDocument/2006/relationships/image" Target="../media/image32.emf"/><Relationship Id="rId9"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2.jpeg"/><Relationship Id="rId7" Type="http://schemas.openxmlformats.org/officeDocument/2006/relationships/image" Target="../media/image41.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4.emf"/><Relationship Id="rId7" Type="http://schemas.openxmlformats.org/officeDocument/2006/relationships/image" Target="../media/image12.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5.emf"/></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9.png"/><Relationship Id="rId7" Type="http://schemas.openxmlformats.org/officeDocument/2006/relationships/image" Target="../media/image12.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oleObject" Target="../embeddings/oleObject4.bin"/><Relationship Id="rId18" Type="http://schemas.openxmlformats.org/officeDocument/2006/relationships/image" Target="../media/image12.jpeg"/><Relationship Id="rId3" Type="http://schemas.openxmlformats.org/officeDocument/2006/relationships/image" Target="../media/image54.png"/><Relationship Id="rId7" Type="http://schemas.openxmlformats.org/officeDocument/2006/relationships/image" Target="../media/image57.wmf"/><Relationship Id="rId12" Type="http://schemas.openxmlformats.org/officeDocument/2006/relationships/image" Target="../media/image60.wmf"/><Relationship Id="rId17" Type="http://schemas.openxmlformats.org/officeDocument/2006/relationships/image" Target="../media/image7.png"/><Relationship Id="rId2" Type="http://schemas.openxmlformats.org/officeDocument/2006/relationships/image" Target="../media/image53.gif"/><Relationship Id="rId16" Type="http://schemas.openxmlformats.org/officeDocument/2006/relationships/image" Target="../media/image62.wmf"/><Relationship Id="rId1" Type="http://schemas.openxmlformats.org/officeDocument/2006/relationships/slideLayout" Target="../slideLayouts/slideLayout2.xml"/><Relationship Id="rId6" Type="http://schemas.openxmlformats.org/officeDocument/2006/relationships/oleObject" Target="../embeddings/oleObject1.bin"/><Relationship Id="rId11" Type="http://schemas.openxmlformats.org/officeDocument/2006/relationships/oleObject" Target="../embeddings/oleObject3.bin"/><Relationship Id="rId5" Type="http://schemas.openxmlformats.org/officeDocument/2006/relationships/image" Target="../media/image56.emf"/><Relationship Id="rId15" Type="http://schemas.openxmlformats.org/officeDocument/2006/relationships/oleObject" Target="../embeddings/oleObject5.bin"/><Relationship Id="rId10" Type="http://schemas.openxmlformats.org/officeDocument/2006/relationships/image" Target="../media/image59.wmf"/><Relationship Id="rId4" Type="http://schemas.openxmlformats.org/officeDocument/2006/relationships/image" Target="../media/image55.emf"/><Relationship Id="rId9" Type="http://schemas.openxmlformats.org/officeDocument/2006/relationships/oleObject" Target="../embeddings/oleObject2.bin"/><Relationship Id="rId14" Type="http://schemas.openxmlformats.org/officeDocument/2006/relationships/image" Target="../media/image61.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oleObject" Target="../embeddings/oleObject9.bin"/><Relationship Id="rId18" Type="http://schemas.openxmlformats.org/officeDocument/2006/relationships/image" Target="../media/image70.wmf"/><Relationship Id="rId3" Type="http://schemas.openxmlformats.org/officeDocument/2006/relationships/image" Target="../media/image12.jpeg"/><Relationship Id="rId7" Type="http://schemas.openxmlformats.org/officeDocument/2006/relationships/image" Target="../media/image66.png"/><Relationship Id="rId12" Type="http://schemas.openxmlformats.org/officeDocument/2006/relationships/oleObject" Target="../embeddings/oleObject8.bin"/><Relationship Id="rId17" Type="http://schemas.openxmlformats.org/officeDocument/2006/relationships/oleObject" Target="../embeddings/oleObject12.bin"/><Relationship Id="rId2" Type="http://schemas.openxmlformats.org/officeDocument/2006/relationships/image" Target="../media/image7.png"/><Relationship Id="rId16" Type="http://schemas.openxmlformats.org/officeDocument/2006/relationships/image" Target="../media/image69.emf"/><Relationship Id="rId20" Type="http://schemas.openxmlformats.org/officeDocument/2006/relationships/oleObject" Target="../embeddings/oleObject14.bin"/><Relationship Id="rId1" Type="http://schemas.openxmlformats.org/officeDocument/2006/relationships/slideLayout" Target="../slideLayouts/slideLayout2.xml"/><Relationship Id="rId6" Type="http://schemas.openxmlformats.org/officeDocument/2006/relationships/image" Target="../media/image65.emf"/><Relationship Id="rId11" Type="http://schemas.openxmlformats.org/officeDocument/2006/relationships/image" Target="../media/image68.emf"/><Relationship Id="rId5" Type="http://schemas.openxmlformats.org/officeDocument/2006/relationships/image" Target="../media/image64.emf"/><Relationship Id="rId15" Type="http://schemas.openxmlformats.org/officeDocument/2006/relationships/oleObject" Target="../embeddings/oleObject11.bin"/><Relationship Id="rId10" Type="http://schemas.openxmlformats.org/officeDocument/2006/relationships/oleObject" Target="../embeddings/oleObject7.bin"/><Relationship Id="rId19" Type="http://schemas.openxmlformats.org/officeDocument/2006/relationships/oleObject" Target="../embeddings/oleObject13.bin"/><Relationship Id="rId4" Type="http://schemas.openxmlformats.org/officeDocument/2006/relationships/image" Target="../media/image63.emf"/><Relationship Id="rId9" Type="http://schemas.openxmlformats.org/officeDocument/2006/relationships/image" Target="../media/image67.wmf"/><Relationship Id="rId14" Type="http://schemas.openxmlformats.org/officeDocument/2006/relationships/oleObject" Target="../embeddings/oleObject10.bin"/></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png"/><Relationship Id="rId7" Type="http://schemas.openxmlformats.org/officeDocument/2006/relationships/image" Target="../media/image8.pn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74.png"/><Relationship Id="rId4" Type="http://schemas.openxmlformats.org/officeDocument/2006/relationships/image" Target="../media/image73.jpeg"/><Relationship Id="rId9" Type="http://schemas.openxmlformats.org/officeDocument/2006/relationships/image" Target="../media/image12.jpeg"/></Relationships>
</file>

<file path=ppt/slides/_rels/slide1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emf"/><Relationship Id="rId7" Type="http://schemas.openxmlformats.org/officeDocument/2006/relationships/image" Target="../media/image8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8.png"/><Relationship Id="rId4" Type="http://schemas.openxmlformats.org/officeDocument/2006/relationships/image" Target="../media/image77.emf"/><Relationship Id="rId9" Type="http://schemas.openxmlformats.org/officeDocument/2006/relationships/image" Target="../media/image82.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image" Target="../media/image83.wmf"/><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84.emf"/></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oleObject" Target="../embeddings/oleObject16.bin"/><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87.wmf"/></Relationships>
</file>

<file path=ppt/slides/_rels/slide2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7.png"/><Relationship Id="rId2" Type="http://schemas.openxmlformats.org/officeDocument/2006/relationships/image" Target="../media/image98.gif"/><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01.png"/><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04.png"/></Relationships>
</file>

<file path=ppt/slides/_rels/slide27.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6.jpeg"/><Relationship Id="rId7" Type="http://schemas.openxmlformats.org/officeDocument/2006/relationships/image" Target="../media/image109.jpeg"/><Relationship Id="rId2"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13.png"/><Relationship Id="rId5" Type="http://schemas.openxmlformats.org/officeDocument/2006/relationships/image" Target="../media/image108.jpeg"/><Relationship Id="rId10" Type="http://schemas.openxmlformats.org/officeDocument/2006/relationships/image" Target="../media/image112.jpeg"/><Relationship Id="rId4" Type="http://schemas.openxmlformats.org/officeDocument/2006/relationships/image" Target="../media/image107.jpeg"/><Relationship Id="rId9" Type="http://schemas.openxmlformats.org/officeDocument/2006/relationships/image" Target="../media/image111.jpeg"/></Relationships>
</file>

<file path=ppt/slides/_rels/slide2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23.jpeg"/><Relationship Id="rId7" Type="http://schemas.openxmlformats.org/officeDocument/2006/relationships/image" Target="../media/image127.png"/><Relationship Id="rId2"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png"/><Relationship Id="rId4" Type="http://schemas.openxmlformats.org/officeDocument/2006/relationships/image" Target="../media/image124.png"/></Relationships>
</file>

<file path=ppt/slides/_rels/slide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emf"/><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2.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emf"/><Relationship Id="rId10" Type="http://schemas.openxmlformats.org/officeDocument/2006/relationships/image" Target="../media/image12.jpeg"/><Relationship Id="rId4" Type="http://schemas.openxmlformats.org/officeDocument/2006/relationships/image" Target="../media/image131.png"/><Relationship Id="rId9" Type="http://schemas.openxmlformats.org/officeDocument/2006/relationships/image" Target="../media/image136.jpeg"/></Relationships>
</file>

<file path=ppt/slides/_rels/slide33.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0.emf"/><Relationship Id="rId11" Type="http://schemas.openxmlformats.org/officeDocument/2006/relationships/image" Target="../media/image12.jpeg"/><Relationship Id="rId5" Type="http://schemas.openxmlformats.org/officeDocument/2006/relationships/image" Target="../media/image139.emf"/><Relationship Id="rId10" Type="http://schemas.openxmlformats.org/officeDocument/2006/relationships/image" Target="../media/image143.emf"/><Relationship Id="rId4" Type="http://schemas.openxmlformats.org/officeDocument/2006/relationships/image" Target="../media/image138.png"/><Relationship Id="rId9" Type="http://schemas.openxmlformats.org/officeDocument/2006/relationships/hyperlink" Target="https://doi.org/10.2298/TSCI200601211B"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5.jpeg"/><Relationship Id="rId7" Type="http://schemas.openxmlformats.org/officeDocument/2006/relationships/image" Target="../media/image148.pn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wmf"/><Relationship Id="rId10" Type="http://schemas.openxmlformats.org/officeDocument/2006/relationships/image" Target="../media/image12.jpeg"/><Relationship Id="rId4" Type="http://schemas.openxmlformats.org/officeDocument/2006/relationships/oleObject" Target="../embeddings/oleObject17.bin"/><Relationship Id="rId9" Type="http://schemas.openxmlformats.org/officeDocument/2006/relationships/image" Target="../media/image150.png"/></Relationships>
</file>

<file path=ppt/slides/_rels/slide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154.jpeg"/><Relationship Id="rId4" Type="http://schemas.openxmlformats.org/officeDocument/2006/relationships/image" Target="../media/image153.jpeg"/></Relationships>
</file>

<file path=ppt/slides/_rels/slide37.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6.jpeg"/><Relationship Id="rId2" Type="http://schemas.openxmlformats.org/officeDocument/2006/relationships/image" Target="../media/image155.jpeg"/><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jpeg"/><Relationship Id="rId4" Type="http://schemas.openxmlformats.org/officeDocument/2006/relationships/image" Target="../media/image157.jpeg"/></Relationships>
</file>

<file path=ppt/slides/_rels/slide3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1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167.jpeg"/></Relationships>
</file>

<file path=ppt/slides/_rels/slide41.xml.rels><?xml version="1.0" encoding="UTF-8" standalone="yes"?>
<Relationships xmlns="http://schemas.openxmlformats.org/package/2006/relationships"><Relationship Id="rId3" Type="http://schemas.openxmlformats.org/officeDocument/2006/relationships/image" Target="../media/image169.jpeg"/><Relationship Id="rId7" Type="http://schemas.openxmlformats.org/officeDocument/2006/relationships/image" Target="../media/image6.jpeg"/><Relationship Id="rId2" Type="http://schemas.openxmlformats.org/officeDocument/2006/relationships/image" Target="../media/image168.jpeg"/><Relationship Id="rId1" Type="http://schemas.openxmlformats.org/officeDocument/2006/relationships/slideLayout" Target="../slideLayouts/slideLayout7.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jpeg"/></Relationships>
</file>

<file path=ppt/slides/_rels/slide44.xml.rels><?xml version="1.0" encoding="UTF-8" standalone="yes"?>
<Relationships xmlns="http://schemas.openxmlformats.org/package/2006/relationships"><Relationship Id="rId3" Type="http://schemas.openxmlformats.org/officeDocument/2006/relationships/image" Target="../media/image179.jpeg"/><Relationship Id="rId7" Type="http://schemas.openxmlformats.org/officeDocument/2006/relationships/image" Target="../media/image173.jpeg"/><Relationship Id="rId2" Type="http://schemas.openxmlformats.org/officeDocument/2006/relationships/image" Target="../media/image178.png"/><Relationship Id="rId1" Type="http://schemas.openxmlformats.org/officeDocument/2006/relationships/slideLayout" Target="../slideLayouts/slideLayout7.xml"/><Relationship Id="rId6" Type="http://schemas.openxmlformats.org/officeDocument/2006/relationships/image" Target="../media/image174.jpeg"/><Relationship Id="rId5" Type="http://schemas.openxmlformats.org/officeDocument/2006/relationships/image" Target="../media/image181.png"/><Relationship Id="rId4" Type="http://schemas.openxmlformats.org/officeDocument/2006/relationships/image" Target="../media/image180.png"/></Relationships>
</file>

<file path=ppt/slides/_rels/slide45.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183.png"/><Relationship Id="rId7" Type="http://schemas.openxmlformats.org/officeDocument/2006/relationships/image" Target="../media/image187.jpeg"/><Relationship Id="rId2" Type="http://schemas.openxmlformats.org/officeDocument/2006/relationships/image" Target="../media/image182.jpeg"/><Relationship Id="rId1" Type="http://schemas.openxmlformats.org/officeDocument/2006/relationships/slideLayout" Target="../slideLayouts/slideLayout7.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png"/><Relationship Id="rId9" Type="http://schemas.openxmlformats.org/officeDocument/2006/relationships/image" Target="../media/image173.jpeg"/></Relationships>
</file>

<file path=ppt/slides/_rels/slide4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30.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png"/></Relationships>
</file>

<file path=ppt/slides/_rels/slide47.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6.jpeg"/><Relationship Id="rId4" Type="http://schemas.openxmlformats.org/officeDocument/2006/relationships/image" Target="../media/image195.jpeg"/></Relationships>
</file>

<file path=ppt/slides/_rels/slide4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9.png"/><Relationship Id="rId4" Type="http://schemas.openxmlformats.org/officeDocument/2006/relationships/image" Target="../media/image198.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2.png"/><Relationship Id="rId4" Type="http://schemas.openxmlformats.org/officeDocument/2006/relationships/image" Target="../media/image201.png"/></Relationships>
</file>

<file path=ppt/slides/_rels/slide51.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png"/><Relationship Id="rId1" Type="http://schemas.openxmlformats.org/officeDocument/2006/relationships/slideLayout" Target="../slideLayouts/slideLayout7.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jpeg"/></Relationships>
</file>

<file path=ppt/slides/_rels/slide5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s>
</file>

<file path=ppt/slides/_rels/slide53.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png"/><Relationship Id="rId1" Type="http://schemas.openxmlformats.org/officeDocument/2006/relationships/slideLayout" Target="../slideLayouts/slideLayout7.xml"/><Relationship Id="rId4" Type="http://schemas.openxmlformats.org/officeDocument/2006/relationships/image" Target="../media/image214.jpeg"/></Relationships>
</file>

<file path=ppt/slides/_rels/slide54.xml.rels><?xml version="1.0" encoding="UTF-8" standalone="yes"?>
<Relationships xmlns="http://schemas.openxmlformats.org/package/2006/relationships"><Relationship Id="rId3" Type="http://schemas.openxmlformats.org/officeDocument/2006/relationships/image" Target="../media/image216.jpeg"/><Relationship Id="rId7" Type="http://schemas.openxmlformats.org/officeDocument/2006/relationships/image" Target="../media/image212.png"/><Relationship Id="rId2" Type="http://schemas.openxmlformats.org/officeDocument/2006/relationships/image" Target="../media/image215.png"/><Relationship Id="rId1" Type="http://schemas.openxmlformats.org/officeDocument/2006/relationships/slideLayout" Target="../slideLayouts/slideLayout7.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jpeg"/></Relationships>
</file>

<file path=ppt/slides/_rels/slide5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7.xml"/><Relationship Id="rId4" Type="http://schemas.openxmlformats.org/officeDocument/2006/relationships/image" Target="../media/image212.png"/></Relationships>
</file>

<file path=ppt/slides/_rels/slide5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7.xml"/><Relationship Id="rId4" Type="http://schemas.openxmlformats.org/officeDocument/2006/relationships/image" Target="../media/image212.png"/></Relationships>
</file>

<file path=ppt/slides/_rels/slide57.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7.xml"/><Relationship Id="rId4" Type="http://schemas.openxmlformats.org/officeDocument/2006/relationships/image" Target="../media/image226.jpeg"/></Relationships>
</file>

<file path=ppt/slides/_rels/slide58.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229.png"/><Relationship Id="rId4" Type="http://schemas.openxmlformats.org/officeDocument/2006/relationships/image" Target="../media/image228.jpeg"/></Relationships>
</file>

<file path=ppt/slides/_rels/slide5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1.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wmf"/><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36.png"/></Relationships>
</file>

<file path=ppt/slides/_rels/slide6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3.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jpeg"/><Relationship Id="rId1" Type="http://schemas.openxmlformats.org/officeDocument/2006/relationships/slideLayout" Target="../slideLayouts/slideLayout7.xml"/><Relationship Id="rId5" Type="http://schemas.openxmlformats.org/officeDocument/2006/relationships/image" Target="../media/image242.jpeg"/><Relationship Id="rId4" Type="http://schemas.openxmlformats.org/officeDocument/2006/relationships/image" Target="../media/image241.jpeg"/></Relationships>
</file>

<file path=ppt/slides/_rels/slide64.xml.rels><?xml version="1.0" encoding="UTF-8" standalone="yes"?>
<Relationships xmlns="http://schemas.openxmlformats.org/package/2006/relationships"><Relationship Id="rId3" Type="http://schemas.openxmlformats.org/officeDocument/2006/relationships/image" Target="../media/image244.png"/><Relationship Id="rId7" Type="http://schemas.openxmlformats.org/officeDocument/2006/relationships/image" Target="../media/image248.jpeg"/><Relationship Id="rId2" Type="http://schemas.openxmlformats.org/officeDocument/2006/relationships/image" Target="../media/image243.png"/><Relationship Id="rId1" Type="http://schemas.openxmlformats.org/officeDocument/2006/relationships/slideLayout" Target="../slideLayouts/slideLayout7.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45.png"/></Relationships>
</file>

<file path=ppt/slides/_rels/slide65.xml.rels><?xml version="1.0" encoding="UTF-8" standalone="yes"?>
<Relationships xmlns="http://schemas.openxmlformats.org/package/2006/relationships"><Relationship Id="rId3" Type="http://schemas.openxmlformats.org/officeDocument/2006/relationships/image" Target="../media/image249.png"/><Relationship Id="rId7" Type="http://schemas.openxmlformats.org/officeDocument/2006/relationships/image" Target="../media/image24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image" Target="../media/image25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 15">
            <a:extLst>
              <a:ext uri="{FF2B5EF4-FFF2-40B4-BE49-F238E27FC236}">
                <a16:creationId xmlns:a16="http://schemas.microsoft.com/office/drawing/2014/main" id="{B83657FF-FCE6-4866-983E-CDB836031EC6}"/>
              </a:ext>
            </a:extLst>
          </p:cNvPr>
          <p:cNvGrpSpPr>
            <a:grpSpLocks/>
          </p:cNvGrpSpPr>
          <p:nvPr/>
        </p:nvGrpSpPr>
        <p:grpSpPr bwMode="auto">
          <a:xfrm>
            <a:off x="180975" y="55563"/>
            <a:ext cx="8772525" cy="6997700"/>
            <a:chOff x="102" y="216"/>
            <a:chExt cx="5526" cy="4184"/>
          </a:xfrm>
        </p:grpSpPr>
        <p:sp>
          <p:nvSpPr>
            <p:cNvPr id="2051" name="Rectangle 11">
              <a:extLst>
                <a:ext uri="{FF2B5EF4-FFF2-40B4-BE49-F238E27FC236}">
                  <a16:creationId xmlns:a16="http://schemas.microsoft.com/office/drawing/2014/main" id="{C6BC3435-BFBD-41EE-917F-97A5BE611F3B}"/>
                </a:ext>
              </a:extLst>
            </p:cNvPr>
            <p:cNvSpPr>
              <a:spLocks noChangeArrowheads="1"/>
            </p:cNvSpPr>
            <p:nvPr/>
          </p:nvSpPr>
          <p:spPr bwMode="auto">
            <a:xfrm>
              <a:off x="102" y="216"/>
              <a:ext cx="5526" cy="3984"/>
            </a:xfrm>
            <a:prstGeom prst="rect">
              <a:avLst/>
            </a:prstGeom>
            <a:noFill/>
            <a:ln w="76200" cmpd="thickThin">
              <a:solidFill>
                <a:srgbClr val="CC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pic>
          <p:nvPicPr>
            <p:cNvPr id="2052" name="Picture 7" descr="минобрнауки">
              <a:extLst>
                <a:ext uri="{FF2B5EF4-FFF2-40B4-BE49-F238E27FC236}">
                  <a16:creationId xmlns:a16="http://schemas.microsoft.com/office/drawing/2014/main" id="{F6E2DD72-E2B0-4A9E-A585-B46F39C19D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 y="282"/>
              <a:ext cx="720" cy="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 Box 8">
              <a:extLst>
                <a:ext uri="{FF2B5EF4-FFF2-40B4-BE49-F238E27FC236}">
                  <a16:creationId xmlns:a16="http://schemas.microsoft.com/office/drawing/2014/main" id="{FC9F01B3-7DD1-407A-AE37-0F0DB5C31EF9}"/>
                </a:ext>
              </a:extLst>
            </p:cNvPr>
            <p:cNvSpPr txBox="1">
              <a:spLocks noChangeArrowheads="1"/>
            </p:cNvSpPr>
            <p:nvPr/>
          </p:nvSpPr>
          <p:spPr bwMode="auto">
            <a:xfrm>
              <a:off x="889" y="342"/>
              <a:ext cx="2464"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spcBef>
                  <a:spcPct val="50000"/>
                </a:spcBef>
              </a:pPr>
              <a:r>
                <a:rPr lang="ru-RU" altLang="ru-RU" sz="2200"/>
                <a:t>Министерство науки </a:t>
              </a:r>
              <a:br>
                <a:rPr lang="ru-RU" altLang="ru-RU" sz="2200"/>
              </a:br>
              <a:r>
                <a:rPr lang="ru-RU" altLang="ru-RU" sz="2200"/>
                <a:t>и высшего образования </a:t>
              </a:r>
              <a:br>
                <a:rPr lang="ru-RU" altLang="ru-RU" sz="2200"/>
              </a:br>
              <a:r>
                <a:rPr lang="ru-RU" altLang="ru-RU" sz="2200"/>
                <a:t>Российской Федерации</a:t>
              </a:r>
            </a:p>
          </p:txBody>
        </p:sp>
        <p:sp>
          <p:nvSpPr>
            <p:cNvPr id="27657" name="Text Box 9">
              <a:extLst>
                <a:ext uri="{FF2B5EF4-FFF2-40B4-BE49-F238E27FC236}">
                  <a16:creationId xmlns:a16="http://schemas.microsoft.com/office/drawing/2014/main" id="{CCA26D82-5725-4C58-9809-FCE966DB5770}"/>
                </a:ext>
              </a:extLst>
            </p:cNvPr>
            <p:cNvSpPr txBox="1">
              <a:spLocks noChangeArrowheads="1"/>
            </p:cNvSpPr>
            <p:nvPr/>
          </p:nvSpPr>
          <p:spPr bwMode="auto">
            <a:xfrm>
              <a:off x="218" y="1079"/>
              <a:ext cx="5297" cy="1177"/>
            </a:xfrm>
            <a:prstGeom prst="rect">
              <a:avLst/>
            </a:prstGeom>
            <a:noFill/>
            <a:ln w="9525">
              <a:noFill/>
              <a:miter lim="800000"/>
              <a:headEnd/>
              <a:tailEnd/>
            </a:ln>
            <a:effectLst/>
          </p:spPr>
          <p:txBody>
            <a:bodyPr>
              <a:spAutoFit/>
            </a:bodyPr>
            <a:lstStyle/>
            <a:p>
              <a:pPr algn="ctr">
                <a:lnSpc>
                  <a:spcPct val="90000"/>
                </a:lnSpc>
                <a:spcBef>
                  <a:spcPct val="50000"/>
                </a:spcBef>
                <a:defRPr/>
              </a:pPr>
              <a:r>
                <a:rPr lang="ru-RU" dirty="0">
                  <a:effectLst>
                    <a:outerShdw blurRad="38100" dist="38100" dir="2700000" algn="tl">
                      <a:srgbClr val="C0C0C0"/>
                    </a:outerShdw>
                  </a:effectLst>
                </a:rPr>
                <a:t>Фундаментальные исследования </a:t>
              </a:r>
              <a:br>
                <a:rPr lang="ru-RU" dirty="0">
                  <a:effectLst>
                    <a:outerShdw blurRad="38100" dist="38100" dir="2700000" algn="tl">
                      <a:srgbClr val="C0C0C0"/>
                    </a:outerShdw>
                  </a:effectLst>
                </a:rPr>
              </a:br>
              <a:r>
                <a:rPr lang="ru-RU" dirty="0">
                  <a:effectLst>
                    <a:outerShdw blurRad="38100" dist="38100" dir="2700000" algn="tl">
                      <a:srgbClr val="C0C0C0"/>
                    </a:outerShdw>
                  </a:effectLst>
                </a:rPr>
                <a:t>процессов горения и детонации применительно </a:t>
              </a:r>
              <a:br>
                <a:rPr lang="ru-RU" dirty="0">
                  <a:effectLst>
                    <a:outerShdw blurRad="38100" dist="38100" dir="2700000" algn="tl">
                      <a:srgbClr val="C0C0C0"/>
                    </a:outerShdw>
                  </a:effectLst>
                </a:rPr>
              </a:br>
              <a:r>
                <a:rPr lang="ru-RU" dirty="0">
                  <a:effectLst>
                    <a:outerShdw blurRad="38100" dist="38100" dir="2700000" algn="tl">
                      <a:srgbClr val="C0C0C0"/>
                    </a:outerShdw>
                  </a:effectLst>
                </a:rPr>
                <a:t>к развитию основ </a:t>
              </a:r>
              <a:r>
                <a:rPr lang="ru-RU" dirty="0" err="1">
                  <a:effectLst>
                    <a:outerShdw blurRad="38100" dist="38100" dir="2700000" algn="tl">
                      <a:srgbClr val="C0C0C0"/>
                    </a:outerShdw>
                  </a:effectLst>
                </a:rPr>
                <a:t>энерготехнологий</a:t>
              </a:r>
              <a:endParaRPr lang="ru-RU" dirty="0">
                <a:effectLst>
                  <a:outerShdw blurRad="38100" dist="38100" dir="2700000" algn="tl">
                    <a:srgbClr val="C0C0C0"/>
                  </a:outerShdw>
                </a:effectLst>
              </a:endParaRPr>
            </a:p>
            <a:p>
              <a:pPr algn="ctr">
                <a:lnSpc>
                  <a:spcPct val="90000"/>
                </a:lnSpc>
                <a:spcBef>
                  <a:spcPct val="20000"/>
                </a:spcBef>
                <a:defRPr/>
              </a:pPr>
              <a:r>
                <a:rPr lang="ru-RU" sz="2800" dirty="0">
                  <a:effectLst>
                    <a:outerShdw blurRad="38100" dist="38100" dir="2700000" algn="tl">
                      <a:srgbClr val="C0C0C0"/>
                    </a:outerShdw>
                  </a:effectLst>
                </a:rPr>
                <a:t>  </a:t>
              </a:r>
              <a:r>
                <a:rPr lang="ru-RU" sz="2000" dirty="0"/>
                <a:t>(крупный научный проект, тематика: энергетика, механика </a:t>
              </a:r>
              <a:br>
                <a:rPr lang="ru-RU" sz="2000" dirty="0"/>
              </a:br>
              <a:r>
                <a:rPr lang="ru-RU" sz="2000" dirty="0"/>
                <a:t>и машиностроение  2020-2022 гг.)</a:t>
              </a:r>
            </a:p>
          </p:txBody>
        </p:sp>
        <p:sp>
          <p:nvSpPr>
            <p:cNvPr id="2055" name="Text Box 10">
              <a:extLst>
                <a:ext uri="{FF2B5EF4-FFF2-40B4-BE49-F238E27FC236}">
                  <a16:creationId xmlns:a16="http://schemas.microsoft.com/office/drawing/2014/main" id="{48946B64-A46E-4A9E-A38D-DBBAE7E3C084}"/>
                </a:ext>
              </a:extLst>
            </p:cNvPr>
            <p:cNvSpPr txBox="1">
              <a:spLocks noChangeArrowheads="1"/>
            </p:cNvSpPr>
            <p:nvPr/>
          </p:nvSpPr>
          <p:spPr bwMode="auto">
            <a:xfrm>
              <a:off x="120" y="2173"/>
              <a:ext cx="5458" cy="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spcBef>
                  <a:spcPct val="50000"/>
                </a:spcBef>
              </a:pPr>
              <a:r>
                <a:rPr lang="ru-RU" altLang="ru-RU" sz="1600"/>
                <a:t>Блок</a:t>
              </a:r>
              <a:r>
                <a:rPr lang="ru-RU" altLang="ru-RU" sz="1600">
                  <a:solidFill>
                    <a:schemeClr val="bg1"/>
                  </a:solidFill>
                </a:rPr>
                <a:t>_</a:t>
              </a:r>
              <a:r>
                <a:rPr lang="ru-RU" altLang="ru-RU" sz="1600"/>
                <a:t>1.</a:t>
              </a:r>
              <a:r>
                <a:rPr lang="ru-RU" altLang="ru-RU" sz="1600">
                  <a:solidFill>
                    <a:schemeClr val="bg1"/>
                  </a:solidFill>
                </a:rPr>
                <a:t>_</a:t>
              </a:r>
              <a:r>
                <a:rPr lang="ru-RU" altLang="ru-RU" sz="1600"/>
                <a:t>Фундаментальные исследования физико-химических процессов </a:t>
              </a:r>
              <a:br>
                <a:rPr lang="ru-RU" altLang="ru-RU" sz="1600"/>
              </a:br>
              <a:r>
                <a:rPr lang="ru-RU" altLang="ru-RU" sz="1600"/>
                <a:t>в многофазных многокомпонентных средах при горении различных видов топлива, направленные на развитие научных основ создания перспективных высокоэффективных и безопасных технологий производства тепловой энергии </a:t>
              </a:r>
              <a:br>
                <a:rPr lang="ru-RU" altLang="ru-RU" sz="1600"/>
              </a:br>
              <a:r>
                <a:rPr lang="ru-RU" altLang="ru-RU" sz="1600"/>
                <a:t>и усовершенствованных двигателей. </a:t>
              </a:r>
            </a:p>
            <a:p>
              <a:pPr algn="just" eaLnBrk="1" hangingPunct="1">
                <a:spcBef>
                  <a:spcPct val="50000"/>
                </a:spcBef>
              </a:pPr>
              <a:r>
                <a:rPr lang="ru-RU" altLang="ru-RU" sz="1600"/>
                <a:t>Блок</a:t>
              </a:r>
              <a:r>
                <a:rPr lang="ru-RU" altLang="ru-RU" sz="1600">
                  <a:solidFill>
                    <a:schemeClr val="bg1"/>
                  </a:solidFill>
                </a:rPr>
                <a:t>_</a:t>
              </a:r>
              <a:r>
                <a:rPr lang="ru-RU" altLang="ru-RU" sz="1600"/>
                <a:t>2.</a:t>
              </a:r>
              <a:r>
                <a:rPr lang="ru-RU" altLang="ru-RU" sz="1600">
                  <a:solidFill>
                    <a:schemeClr val="bg1"/>
                  </a:solidFill>
                </a:rPr>
                <a:t>_</a:t>
              </a:r>
              <a:r>
                <a:rPr lang="ru-RU" altLang="ru-RU" sz="1600"/>
                <a:t>Фундаментальные исследования закономерностей возникновения и устойчивости режимов детонационного горения в сложных условиях, направленные на развитие научных основ создания принципиально новых типов реактивных двигателей и обеспечения взрывобезопасности технологий добычи и использования топлива. </a:t>
              </a:r>
            </a:p>
            <a:p>
              <a:pPr algn="just" eaLnBrk="1" hangingPunct="1">
                <a:spcBef>
                  <a:spcPct val="50000"/>
                </a:spcBef>
              </a:pPr>
              <a:endParaRPr lang="ru-RU" altLang="ru-RU" sz="800" b="1">
                <a:cs typeface="Arial" panose="020B0604020202020204" pitchFamily="34" charset="0"/>
              </a:endParaRPr>
            </a:p>
            <a:p>
              <a:pPr algn="just" eaLnBrk="1" hangingPunct="1">
                <a:spcBef>
                  <a:spcPct val="50000"/>
                </a:spcBef>
              </a:pPr>
              <a:r>
                <a:rPr lang="ru-RU" altLang="ru-RU" sz="1600" b="1">
                  <a:cs typeface="Arial" panose="020B0604020202020204" pitchFamily="34" charset="0"/>
                </a:rPr>
                <a:t>Руководитель проекта: директор ИТ СО РАН Маркович Д.М., академик РАН </a:t>
              </a:r>
            </a:p>
            <a:p>
              <a:pPr algn="just" eaLnBrk="1" hangingPunct="1">
                <a:spcBef>
                  <a:spcPct val="50000"/>
                </a:spcBef>
              </a:pPr>
              <a:r>
                <a:rPr lang="ru-RU" altLang="ru-RU" sz="1600" b="1"/>
                <a:t>Ученый секретарь проекта: </a:t>
              </a:r>
              <a:r>
                <a:rPr lang="ru-RU" altLang="ru-RU" sz="1600" b="1">
                  <a:cs typeface="Arial" panose="020B0604020202020204" pitchFamily="34" charset="0"/>
                </a:rPr>
                <a:t>зам. директора ИТ СО РАН Шарыпов О.В., д.ф.-м.н. </a:t>
              </a:r>
              <a:endParaRPr lang="ru-RU" altLang="ru-RU" sz="1600" b="1"/>
            </a:p>
            <a:p>
              <a:pPr algn="just" eaLnBrk="1" hangingPunct="1">
                <a:spcBef>
                  <a:spcPct val="50000"/>
                </a:spcBef>
              </a:pPr>
              <a:endParaRPr lang="ru-RU" altLang="ru-RU" sz="1600"/>
            </a:p>
          </p:txBody>
        </p:sp>
        <p:pic>
          <p:nvPicPr>
            <p:cNvPr id="2056" name="Picture 13" descr="эимблема ран">
              <a:extLst>
                <a:ext uri="{FF2B5EF4-FFF2-40B4-BE49-F238E27FC236}">
                  <a16:creationId xmlns:a16="http://schemas.microsoft.com/office/drawing/2014/main" id="{31AB35D1-F613-47EB-AD9D-F5F5115AD086}"/>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l="12245" r="11836"/>
            <a:stretch>
              <a:fillRect/>
            </a:stretch>
          </p:blipFill>
          <p:spPr bwMode="auto">
            <a:xfrm>
              <a:off x="3314" y="363"/>
              <a:ext cx="2232"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31">
            <a:extLst>
              <a:ext uri="{FF2B5EF4-FFF2-40B4-BE49-F238E27FC236}">
                <a16:creationId xmlns:a16="http://schemas.microsoft.com/office/drawing/2014/main" id="{7B4CACC4-8CD9-4772-81A3-F27654495799}"/>
              </a:ext>
            </a:extLst>
          </p:cNvPr>
          <p:cNvGrpSpPr>
            <a:grpSpLocks/>
          </p:cNvGrpSpPr>
          <p:nvPr/>
        </p:nvGrpSpPr>
        <p:grpSpPr bwMode="auto">
          <a:xfrm>
            <a:off x="0" y="138113"/>
            <a:ext cx="9144000" cy="6621462"/>
            <a:chOff x="0" y="63"/>
            <a:chExt cx="5760" cy="4171"/>
          </a:xfrm>
        </p:grpSpPr>
        <p:sp>
          <p:nvSpPr>
            <p:cNvPr id="16387" name="Заголовок 1">
              <a:extLst>
                <a:ext uri="{FF2B5EF4-FFF2-40B4-BE49-F238E27FC236}">
                  <a16:creationId xmlns:a16="http://schemas.microsoft.com/office/drawing/2014/main" id="{E94B05FC-D932-4C13-AB05-9F50B7B9B3A9}"/>
                </a:ext>
              </a:extLst>
            </p:cNvPr>
            <p:cNvSpPr>
              <a:spLocks/>
            </p:cNvSpPr>
            <p:nvPr/>
          </p:nvSpPr>
          <p:spPr bwMode="auto">
            <a:xfrm>
              <a:off x="0" y="66"/>
              <a:ext cx="5760" cy="330"/>
            </a:xfrm>
            <a:prstGeom prst="rect">
              <a:avLst/>
            </a:prstGeom>
            <a:noFill/>
            <a:ln w="9525">
              <a:noFill/>
              <a:miter lim="800000"/>
              <a:headEnd/>
              <a:tailEnd/>
            </a:ln>
          </p:spPr>
          <p:txBody>
            <a:bodyPr anchor="ctr"/>
            <a:lstStyle/>
            <a:p>
              <a:pPr algn="ctr">
                <a:lnSpc>
                  <a:spcPct val="90000"/>
                </a:lnSpc>
                <a:defRPr/>
              </a:pPr>
              <a:r>
                <a:rPr lang="ru-RU" sz="2000" b="1" cap="all" dirty="0">
                  <a:latin typeface="Arial" charset="0"/>
                </a:rPr>
                <a:t>Методы измерения полей скорости, </a:t>
              </a:r>
              <a:endParaRPr lang="en-US" sz="2000" b="1" cap="all" dirty="0">
                <a:latin typeface="Arial" charset="0"/>
              </a:endParaRPr>
            </a:p>
            <a:p>
              <a:pPr algn="ctr">
                <a:lnSpc>
                  <a:spcPct val="90000"/>
                </a:lnSpc>
                <a:defRPr/>
              </a:pPr>
              <a:r>
                <a:rPr lang="ru-RU" sz="2000" b="1" cap="all" dirty="0">
                  <a:latin typeface="Arial" charset="0"/>
                </a:rPr>
                <a:t>концентрации, температуры</a:t>
              </a:r>
            </a:p>
          </p:txBody>
        </p:sp>
        <p:sp>
          <p:nvSpPr>
            <p:cNvPr id="11268" name="Объект 2">
              <a:extLst>
                <a:ext uri="{FF2B5EF4-FFF2-40B4-BE49-F238E27FC236}">
                  <a16:creationId xmlns:a16="http://schemas.microsoft.com/office/drawing/2014/main" id="{5B52A6C1-E0EC-4A09-887A-299C98C397B3}"/>
                </a:ext>
              </a:extLst>
            </p:cNvPr>
            <p:cNvSpPr>
              <a:spLocks/>
            </p:cNvSpPr>
            <p:nvPr/>
          </p:nvSpPr>
          <p:spPr bwMode="auto">
            <a:xfrm>
              <a:off x="0" y="475"/>
              <a:ext cx="2925" cy="1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defRPr>
              </a:lvl1pPr>
              <a:lvl2pPr marL="182563" indent="-3175"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lvl="1" eaLnBrk="1" hangingPunct="1">
                <a:lnSpc>
                  <a:spcPct val="85000"/>
                </a:lnSpc>
                <a:spcBef>
                  <a:spcPts val="500"/>
                </a:spcBef>
                <a:spcAft>
                  <a:spcPct val="20000"/>
                </a:spcAft>
                <a:buFont typeface="Arial" panose="020B0604020202020204" pitchFamily="34" charset="0"/>
                <a:buNone/>
              </a:pPr>
              <a:r>
                <a:rPr lang="ru-RU" altLang="ru-RU" sz="1600" b="1"/>
                <a:t>Рассеяние Ми (PIV, в т.ч. Томо, интерферометрия):</a:t>
              </a:r>
              <a:br>
                <a:rPr lang="ru-RU" altLang="ru-RU" sz="1600"/>
              </a:br>
              <a:r>
                <a:rPr lang="ru-RU" altLang="ru-RU" sz="1600"/>
                <a:t>     скорость и размер </a:t>
              </a:r>
              <a:br>
                <a:rPr lang="ru-RU" altLang="ru-RU" sz="1600"/>
              </a:br>
              <a:r>
                <a:rPr lang="ru-RU" altLang="ru-RU" sz="1600"/>
                <a:t>     полупрозрачных частиц</a:t>
              </a:r>
            </a:p>
            <a:p>
              <a:pPr lvl="1" eaLnBrk="1" hangingPunct="1">
                <a:lnSpc>
                  <a:spcPct val="85000"/>
                </a:lnSpc>
                <a:spcBef>
                  <a:spcPts val="500"/>
                </a:spcBef>
                <a:spcAft>
                  <a:spcPct val="20000"/>
                </a:spcAft>
                <a:buFont typeface="Arial" panose="020B0604020202020204" pitchFamily="34" charset="0"/>
                <a:buNone/>
              </a:pPr>
              <a:r>
                <a:rPr lang="ru-RU" altLang="ru-RU" sz="1600" b="1"/>
                <a:t>Рассеяние Рэлея (РР):</a:t>
              </a:r>
              <a:br>
                <a:rPr lang="ru-RU" altLang="ru-RU" sz="1600"/>
              </a:br>
              <a:r>
                <a:rPr lang="ru-RU" altLang="ru-RU" sz="1600"/>
                <a:t>     плотность</a:t>
              </a:r>
            </a:p>
            <a:p>
              <a:pPr lvl="1" eaLnBrk="1" hangingPunct="1">
                <a:lnSpc>
                  <a:spcPct val="85000"/>
                </a:lnSpc>
                <a:spcBef>
                  <a:spcPts val="500"/>
                </a:spcBef>
                <a:spcAft>
                  <a:spcPct val="20000"/>
                </a:spcAft>
                <a:buFont typeface="Arial" panose="020B0604020202020204" pitchFamily="34" charset="0"/>
                <a:buNone/>
              </a:pPr>
              <a:r>
                <a:rPr lang="ru-RU" altLang="ru-RU" sz="1600" b="1"/>
                <a:t>Спонтанное комбинационное </a:t>
              </a:r>
              <a:br>
                <a:rPr lang="ru-RU" altLang="ru-RU" sz="1600" b="1"/>
              </a:br>
              <a:r>
                <a:rPr lang="ru-RU" altLang="ru-RU" sz="1600" b="1"/>
                <a:t>рассеяние (СКР):</a:t>
              </a:r>
              <a:br>
                <a:rPr lang="ru-RU" altLang="ru-RU" sz="1600"/>
              </a:br>
              <a:r>
                <a:rPr lang="ru-RU" altLang="ru-RU" sz="1600"/>
                <a:t>     плотность, температура,</a:t>
              </a:r>
              <a:br>
                <a:rPr lang="ru-RU" altLang="ru-RU" sz="1600"/>
              </a:br>
              <a:r>
                <a:rPr lang="ru-RU" altLang="ru-RU" sz="1600"/>
                <a:t>     концентрация (основных компонент)</a:t>
              </a:r>
            </a:p>
            <a:p>
              <a:pPr lvl="1" eaLnBrk="1" hangingPunct="1">
                <a:lnSpc>
                  <a:spcPct val="85000"/>
                </a:lnSpc>
                <a:spcBef>
                  <a:spcPts val="500"/>
                </a:spcBef>
                <a:spcAft>
                  <a:spcPct val="20000"/>
                </a:spcAft>
                <a:buFont typeface="Arial" panose="020B0604020202020204" pitchFamily="34" charset="0"/>
                <a:buNone/>
              </a:pPr>
              <a:r>
                <a:rPr lang="ru-RU" altLang="ru-RU" sz="1600" b="1"/>
                <a:t>Флуоресценция (ЛИФ):</a:t>
              </a:r>
              <a:br>
                <a:rPr lang="ru-RU" altLang="ru-RU" sz="1600" b="1"/>
              </a:br>
              <a:r>
                <a:rPr lang="ru-RU" altLang="ru-RU" sz="1600"/>
                <a:t>     концентрация малых добавок </a:t>
              </a:r>
              <a:br>
                <a:rPr lang="ru-RU" altLang="ru-RU" sz="1600"/>
              </a:br>
              <a:r>
                <a:rPr lang="ru-RU" altLang="ru-RU" sz="1600"/>
                <a:t>     (в области химического реагирования),</a:t>
              </a:r>
              <a:br>
                <a:rPr lang="ru-RU" altLang="ru-RU" sz="1600"/>
              </a:br>
              <a:r>
                <a:rPr lang="ru-RU" altLang="ru-RU" sz="1600"/>
                <a:t>     температура (и давление)</a:t>
              </a:r>
            </a:p>
          </p:txBody>
        </p:sp>
        <p:grpSp>
          <p:nvGrpSpPr>
            <p:cNvPr id="11269" name="Group 4">
              <a:extLst>
                <a:ext uri="{FF2B5EF4-FFF2-40B4-BE49-F238E27FC236}">
                  <a16:creationId xmlns:a16="http://schemas.microsoft.com/office/drawing/2014/main" id="{D1D58F41-5C86-454C-9C32-A2F925A17337}"/>
                </a:ext>
              </a:extLst>
            </p:cNvPr>
            <p:cNvGrpSpPr>
              <a:grpSpLocks/>
            </p:cNvGrpSpPr>
            <p:nvPr/>
          </p:nvGrpSpPr>
          <p:grpSpPr bwMode="auto">
            <a:xfrm>
              <a:off x="2816" y="576"/>
              <a:ext cx="1406" cy="1623"/>
              <a:chOff x="2816" y="372"/>
              <a:chExt cx="1406" cy="1623"/>
            </a:xfrm>
          </p:grpSpPr>
          <p:pic>
            <p:nvPicPr>
              <p:cNvPr id="11293" name="Picture 4" descr="PLIF_Scheme">
                <a:extLst>
                  <a:ext uri="{FF2B5EF4-FFF2-40B4-BE49-F238E27FC236}">
                    <a16:creationId xmlns:a16="http://schemas.microsoft.com/office/drawing/2014/main" id="{98226250-99E4-48FF-B8DB-16AB9880B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6" y="504"/>
                <a:ext cx="1406" cy="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4" name="Прямоугольник 6">
                <a:extLst>
                  <a:ext uri="{FF2B5EF4-FFF2-40B4-BE49-F238E27FC236}">
                    <a16:creationId xmlns:a16="http://schemas.microsoft.com/office/drawing/2014/main" id="{82A06FEE-38CD-4600-965F-131FE0713EF2}"/>
                  </a:ext>
                </a:extLst>
              </p:cNvPr>
              <p:cNvSpPr>
                <a:spLocks noChangeArrowheads="1"/>
              </p:cNvSpPr>
              <p:nvPr/>
            </p:nvSpPr>
            <p:spPr bwMode="auto">
              <a:xfrm>
                <a:off x="2923" y="372"/>
                <a:ext cx="768"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ru-RU" altLang="ru-RU" sz="1400">
                    <a:cs typeface="Arial" panose="020B0604020202020204" pitchFamily="34" charset="0"/>
                  </a:rPr>
                  <a:t>детектор </a:t>
                </a:r>
                <a:br>
                  <a:rPr lang="ru-RU" altLang="ru-RU" sz="1400">
                    <a:cs typeface="Arial" panose="020B0604020202020204" pitchFamily="34" charset="0"/>
                  </a:rPr>
                </a:br>
                <a:r>
                  <a:rPr lang="ru-RU" altLang="ru-RU" sz="1400">
                    <a:cs typeface="Arial" panose="020B0604020202020204" pitchFamily="34" charset="0"/>
                  </a:rPr>
                  <a:t>с фильтром</a:t>
                </a:r>
              </a:p>
            </p:txBody>
          </p:sp>
          <p:sp>
            <p:nvSpPr>
              <p:cNvPr id="11295" name="Прямоугольник 7">
                <a:extLst>
                  <a:ext uri="{FF2B5EF4-FFF2-40B4-BE49-F238E27FC236}">
                    <a16:creationId xmlns:a16="http://schemas.microsoft.com/office/drawing/2014/main" id="{77CC4F55-1EAA-40C9-ADEB-3E08227B8C84}"/>
                  </a:ext>
                </a:extLst>
              </p:cNvPr>
              <p:cNvSpPr>
                <a:spLocks noChangeArrowheads="1"/>
              </p:cNvSpPr>
              <p:nvPr/>
            </p:nvSpPr>
            <p:spPr bwMode="auto">
              <a:xfrm>
                <a:off x="2997" y="1669"/>
                <a:ext cx="66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ru-RU" altLang="ru-RU" sz="1400">
                    <a:cs typeface="Arial" panose="020B0604020202020204" pitchFamily="34" charset="0"/>
                  </a:rPr>
                  <a:t>источник излучения</a:t>
                </a:r>
              </a:p>
            </p:txBody>
          </p:sp>
        </p:grpSp>
        <p:grpSp>
          <p:nvGrpSpPr>
            <p:cNvPr id="11270" name="Group 8">
              <a:extLst>
                <a:ext uri="{FF2B5EF4-FFF2-40B4-BE49-F238E27FC236}">
                  <a16:creationId xmlns:a16="http://schemas.microsoft.com/office/drawing/2014/main" id="{A9806C69-C386-4B64-9B8F-BA84DCF46D9B}"/>
                </a:ext>
              </a:extLst>
            </p:cNvPr>
            <p:cNvGrpSpPr>
              <a:grpSpLocks/>
            </p:cNvGrpSpPr>
            <p:nvPr/>
          </p:nvGrpSpPr>
          <p:grpSpPr bwMode="auto">
            <a:xfrm>
              <a:off x="68" y="2607"/>
              <a:ext cx="4382" cy="1627"/>
              <a:chOff x="68" y="2607"/>
              <a:chExt cx="4382" cy="1627"/>
            </a:xfrm>
          </p:grpSpPr>
          <p:sp>
            <p:nvSpPr>
              <p:cNvPr id="11280" name="Прямоугольник 27">
                <a:extLst>
                  <a:ext uri="{FF2B5EF4-FFF2-40B4-BE49-F238E27FC236}">
                    <a16:creationId xmlns:a16="http://schemas.microsoft.com/office/drawing/2014/main" id="{E5D535EF-1733-40F9-A300-40BCBAC663E6}"/>
                  </a:ext>
                </a:extLst>
              </p:cNvPr>
              <p:cNvSpPr>
                <a:spLocks noChangeArrowheads="1"/>
              </p:cNvSpPr>
              <p:nvPr/>
            </p:nvSpPr>
            <p:spPr bwMode="auto">
              <a:xfrm>
                <a:off x="2517" y="2750"/>
                <a:ext cx="7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ru-RU" sz="1200">
                    <a:latin typeface="Times New Roman" panose="02020603050405020304" pitchFamily="18" charset="0"/>
                    <a:cs typeface="Times New Roman" panose="02020603050405020304" pitchFamily="18" charset="0"/>
                  </a:rPr>
                  <a:t>K</a:t>
                </a:r>
                <a:endParaRPr lang="ru-RU" altLang="ru-RU" sz="1200">
                  <a:latin typeface="Times New Roman" panose="02020603050405020304" pitchFamily="18" charset="0"/>
                  <a:cs typeface="Times New Roman" panose="02020603050405020304" pitchFamily="18" charset="0"/>
                </a:endParaRPr>
              </a:p>
            </p:txBody>
          </p:sp>
          <p:grpSp>
            <p:nvGrpSpPr>
              <p:cNvPr id="11281" name="Group 10">
                <a:extLst>
                  <a:ext uri="{FF2B5EF4-FFF2-40B4-BE49-F238E27FC236}">
                    <a16:creationId xmlns:a16="http://schemas.microsoft.com/office/drawing/2014/main" id="{7D7F1CB9-FED9-4A27-B95E-ED8DE13D1CFD}"/>
                  </a:ext>
                </a:extLst>
              </p:cNvPr>
              <p:cNvGrpSpPr>
                <a:grpSpLocks/>
              </p:cNvGrpSpPr>
              <p:nvPr/>
            </p:nvGrpSpPr>
            <p:grpSpPr bwMode="auto">
              <a:xfrm>
                <a:off x="68" y="2632"/>
                <a:ext cx="1205" cy="1585"/>
                <a:chOff x="68" y="2632"/>
                <a:chExt cx="1205" cy="1585"/>
              </a:xfrm>
            </p:grpSpPr>
            <p:pic>
              <p:nvPicPr>
                <p:cNvPr id="11290" name="Picture 5" descr="Me_Bun_vertpol_phi0p9">
                  <a:extLst>
                    <a:ext uri="{FF2B5EF4-FFF2-40B4-BE49-F238E27FC236}">
                      <a16:creationId xmlns:a16="http://schemas.microsoft.com/office/drawing/2014/main" id="{7775A1FC-C043-42DA-9676-C1E530556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406" t="4836" r="28482" b="10136"/>
                <a:stretch>
                  <a:fillRect/>
                </a:stretch>
              </p:blipFill>
              <p:spPr bwMode="auto">
                <a:xfrm>
                  <a:off x="68" y="2798"/>
                  <a:ext cx="1205"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1" name="Text Box 8">
                  <a:extLst>
                    <a:ext uri="{FF2B5EF4-FFF2-40B4-BE49-F238E27FC236}">
                      <a16:creationId xmlns:a16="http://schemas.microsoft.com/office/drawing/2014/main" id="{53137270-CAC7-4CCE-9AE1-464986606D48}"/>
                    </a:ext>
                  </a:extLst>
                </p:cNvPr>
                <p:cNvSpPr txBox="1">
                  <a:spLocks noChangeArrowheads="1"/>
                </p:cNvSpPr>
                <p:nvPr/>
              </p:nvSpPr>
              <p:spPr bwMode="auto">
                <a:xfrm>
                  <a:off x="113" y="2632"/>
                  <a:ext cx="1120"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43" tIns="45570" rIns="91143" bIns="45570">
                  <a:spAutoFit/>
                </a:bodyPr>
                <a:lstStyle>
                  <a:lvl1pPr defTabSz="911225" eaLnBrk="0" hangingPunct="0">
                    <a:defRPr sz="2400">
                      <a:solidFill>
                        <a:schemeClr val="tx1"/>
                      </a:solidFill>
                      <a:latin typeface="Arial" panose="020B0604020202020204" pitchFamily="34" charset="0"/>
                    </a:defRPr>
                  </a:lvl1pPr>
                  <a:lvl2pPr marL="742950" indent="-285750" defTabSz="911225" eaLnBrk="0" hangingPunct="0">
                    <a:defRPr sz="2400">
                      <a:solidFill>
                        <a:schemeClr val="tx1"/>
                      </a:solidFill>
                      <a:latin typeface="Arial" panose="020B0604020202020204" pitchFamily="34" charset="0"/>
                    </a:defRPr>
                  </a:lvl2pPr>
                  <a:lvl3pPr marL="1143000" indent="-228600" defTabSz="911225" eaLnBrk="0" hangingPunct="0">
                    <a:defRPr sz="2400">
                      <a:solidFill>
                        <a:schemeClr val="tx1"/>
                      </a:solidFill>
                      <a:latin typeface="Arial" panose="020B0604020202020204" pitchFamily="34" charset="0"/>
                    </a:defRPr>
                  </a:lvl3pPr>
                  <a:lvl4pPr marL="1600200" indent="-228600" defTabSz="911225" eaLnBrk="0" hangingPunct="0">
                    <a:defRPr sz="2400">
                      <a:solidFill>
                        <a:schemeClr val="tx1"/>
                      </a:solidFill>
                      <a:latin typeface="Arial" panose="020B0604020202020204" pitchFamily="34" charset="0"/>
                    </a:defRPr>
                  </a:lvl4pPr>
                  <a:lvl5pPr marL="2057400" indent="-228600" defTabSz="911225" eaLnBrk="0" hangingPunct="0">
                    <a:defRPr sz="2400">
                      <a:solidFill>
                        <a:schemeClr val="tx1"/>
                      </a:solidFill>
                      <a:latin typeface="Arial" panose="020B0604020202020204" pitchFamily="34" charset="0"/>
                    </a:defRPr>
                  </a:lvl5pPr>
                  <a:lvl6pPr marL="2514600" indent="-228600" defTabSz="91122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122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122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1225"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400" b="1">
                      <a:cs typeface="Arial" panose="020B0604020202020204" pitchFamily="34" charset="0"/>
                    </a:rPr>
                    <a:t>СКР, РР</a:t>
                  </a:r>
                  <a:endParaRPr lang="en-US" altLang="ru-RU" sz="1400" b="1">
                    <a:cs typeface="Arial" panose="020B0604020202020204" pitchFamily="34" charset="0"/>
                  </a:endParaRPr>
                </a:p>
              </p:txBody>
            </p:sp>
            <p:sp>
              <p:nvSpPr>
                <p:cNvPr id="11292" name="Прямоугольник 23">
                  <a:extLst>
                    <a:ext uri="{FF2B5EF4-FFF2-40B4-BE49-F238E27FC236}">
                      <a16:creationId xmlns:a16="http://schemas.microsoft.com/office/drawing/2014/main" id="{D800ABA8-9990-445E-9459-890901A11C89}"/>
                    </a:ext>
                  </a:extLst>
                </p:cNvPr>
                <p:cNvSpPr>
                  <a:spLocks noChangeArrowheads="1"/>
                </p:cNvSpPr>
                <p:nvPr/>
              </p:nvSpPr>
              <p:spPr bwMode="auto">
                <a:xfrm>
                  <a:off x="107" y="4025"/>
                  <a:ext cx="112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ru-RU" altLang="ru-RU" sz="1400">
                      <a:cs typeface="Arial" panose="020B0604020202020204" pitchFamily="34" charset="0"/>
                    </a:rPr>
                    <a:t>плотность</a:t>
                  </a:r>
                </a:p>
              </p:txBody>
            </p:sp>
          </p:grpSp>
          <p:grpSp>
            <p:nvGrpSpPr>
              <p:cNvPr id="11282" name="Group 14">
                <a:extLst>
                  <a:ext uri="{FF2B5EF4-FFF2-40B4-BE49-F238E27FC236}">
                    <a16:creationId xmlns:a16="http://schemas.microsoft.com/office/drawing/2014/main" id="{B3F225CC-F8AA-4525-B819-80824D97DF72}"/>
                  </a:ext>
                </a:extLst>
              </p:cNvPr>
              <p:cNvGrpSpPr>
                <a:grpSpLocks/>
              </p:cNvGrpSpPr>
              <p:nvPr/>
            </p:nvGrpSpPr>
            <p:grpSpPr bwMode="auto">
              <a:xfrm>
                <a:off x="1417" y="2638"/>
                <a:ext cx="1427" cy="1567"/>
                <a:chOff x="1423" y="2638"/>
                <a:chExt cx="1427" cy="1567"/>
              </a:xfrm>
            </p:grpSpPr>
            <p:pic>
              <p:nvPicPr>
                <p:cNvPr id="11287" name="Picture 7" descr="Me_Bun_Temper_phi0p9_700K">
                  <a:extLst>
                    <a:ext uri="{FF2B5EF4-FFF2-40B4-BE49-F238E27FC236}">
                      <a16:creationId xmlns:a16="http://schemas.microsoft.com/office/drawing/2014/main" id="{70F8CECB-15A6-4F11-8983-FE04BB2F4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102" t="4030" r="20374" b="10016"/>
                <a:stretch>
                  <a:fillRect/>
                </a:stretch>
              </p:blipFill>
              <p:spPr bwMode="auto">
                <a:xfrm>
                  <a:off x="1423" y="2786"/>
                  <a:ext cx="1427" cy="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8" name="Text Box 8">
                  <a:extLst>
                    <a:ext uri="{FF2B5EF4-FFF2-40B4-BE49-F238E27FC236}">
                      <a16:creationId xmlns:a16="http://schemas.microsoft.com/office/drawing/2014/main" id="{BAB0D419-4FCA-4D93-AC6F-C4952DBDB610}"/>
                    </a:ext>
                  </a:extLst>
                </p:cNvPr>
                <p:cNvSpPr txBox="1">
                  <a:spLocks noChangeArrowheads="1"/>
                </p:cNvSpPr>
                <p:nvPr/>
              </p:nvSpPr>
              <p:spPr bwMode="auto">
                <a:xfrm>
                  <a:off x="1429" y="2638"/>
                  <a:ext cx="1142"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43" tIns="45570" rIns="91143" bIns="45570">
                  <a:spAutoFit/>
                </a:bodyPr>
                <a:lstStyle>
                  <a:lvl1pPr defTabSz="911225" eaLnBrk="0" hangingPunct="0">
                    <a:defRPr sz="2400">
                      <a:solidFill>
                        <a:schemeClr val="tx1"/>
                      </a:solidFill>
                      <a:latin typeface="Arial" panose="020B0604020202020204" pitchFamily="34" charset="0"/>
                    </a:defRPr>
                  </a:lvl1pPr>
                  <a:lvl2pPr marL="742950" indent="-285750" defTabSz="911225" eaLnBrk="0" hangingPunct="0">
                    <a:defRPr sz="2400">
                      <a:solidFill>
                        <a:schemeClr val="tx1"/>
                      </a:solidFill>
                      <a:latin typeface="Arial" panose="020B0604020202020204" pitchFamily="34" charset="0"/>
                    </a:defRPr>
                  </a:lvl2pPr>
                  <a:lvl3pPr marL="1143000" indent="-228600" defTabSz="911225" eaLnBrk="0" hangingPunct="0">
                    <a:defRPr sz="2400">
                      <a:solidFill>
                        <a:schemeClr val="tx1"/>
                      </a:solidFill>
                      <a:latin typeface="Arial" panose="020B0604020202020204" pitchFamily="34" charset="0"/>
                    </a:defRPr>
                  </a:lvl3pPr>
                  <a:lvl4pPr marL="1600200" indent="-228600" defTabSz="911225" eaLnBrk="0" hangingPunct="0">
                    <a:defRPr sz="2400">
                      <a:solidFill>
                        <a:schemeClr val="tx1"/>
                      </a:solidFill>
                      <a:latin typeface="Arial" panose="020B0604020202020204" pitchFamily="34" charset="0"/>
                    </a:defRPr>
                  </a:lvl4pPr>
                  <a:lvl5pPr marL="2057400" indent="-228600" defTabSz="911225" eaLnBrk="0" hangingPunct="0">
                    <a:defRPr sz="2400">
                      <a:solidFill>
                        <a:schemeClr val="tx1"/>
                      </a:solidFill>
                      <a:latin typeface="Arial" panose="020B0604020202020204" pitchFamily="34" charset="0"/>
                    </a:defRPr>
                  </a:lvl5pPr>
                  <a:lvl6pPr marL="2514600" indent="-228600" defTabSz="91122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122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122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1225"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400" b="1">
                      <a:cs typeface="Arial" panose="020B0604020202020204" pitchFamily="34" charset="0"/>
                    </a:rPr>
                    <a:t>СКР</a:t>
                  </a:r>
                  <a:endParaRPr lang="en-US" altLang="ru-RU" sz="1400" b="1">
                    <a:cs typeface="Arial" panose="020B0604020202020204" pitchFamily="34" charset="0"/>
                  </a:endParaRPr>
                </a:p>
              </p:txBody>
            </p:sp>
            <p:sp>
              <p:nvSpPr>
                <p:cNvPr id="11289" name="Прямоугольник 28">
                  <a:extLst>
                    <a:ext uri="{FF2B5EF4-FFF2-40B4-BE49-F238E27FC236}">
                      <a16:creationId xmlns:a16="http://schemas.microsoft.com/office/drawing/2014/main" id="{A2178BB4-78C3-44A5-8DF7-5AF60FFCC51F}"/>
                    </a:ext>
                  </a:extLst>
                </p:cNvPr>
                <p:cNvSpPr>
                  <a:spLocks noChangeArrowheads="1"/>
                </p:cNvSpPr>
                <p:nvPr/>
              </p:nvSpPr>
              <p:spPr bwMode="auto">
                <a:xfrm>
                  <a:off x="1453" y="4013"/>
                  <a:ext cx="112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ru-RU" altLang="ru-RU" sz="1400">
                      <a:cs typeface="Arial" panose="020B0604020202020204" pitchFamily="34" charset="0"/>
                    </a:rPr>
                    <a:t>температура</a:t>
                  </a:r>
                </a:p>
              </p:txBody>
            </p:sp>
          </p:grpSp>
          <p:grpSp>
            <p:nvGrpSpPr>
              <p:cNvPr id="11283" name="Group 18">
                <a:extLst>
                  <a:ext uri="{FF2B5EF4-FFF2-40B4-BE49-F238E27FC236}">
                    <a16:creationId xmlns:a16="http://schemas.microsoft.com/office/drawing/2014/main" id="{73DDE9C6-1738-4B91-90AC-E3A571756320}"/>
                  </a:ext>
                </a:extLst>
              </p:cNvPr>
              <p:cNvGrpSpPr>
                <a:grpSpLocks/>
              </p:cNvGrpSpPr>
              <p:nvPr/>
            </p:nvGrpSpPr>
            <p:grpSpPr bwMode="auto">
              <a:xfrm>
                <a:off x="2765" y="2607"/>
                <a:ext cx="1685" cy="1627"/>
                <a:chOff x="2783" y="2607"/>
                <a:chExt cx="1685" cy="1627"/>
              </a:xfrm>
            </p:grpSpPr>
            <p:pic>
              <p:nvPicPr>
                <p:cNvPr id="11284" name="Рисунок 5" descr="Описание: P1p2_image_v1_ft35">
                  <a:extLst>
                    <a:ext uri="{FF2B5EF4-FFF2-40B4-BE49-F238E27FC236}">
                      <a16:creationId xmlns:a16="http://schemas.microsoft.com/office/drawing/2014/main" id="{99BEC228-1E98-4B95-AEB6-B3678D5395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5" y="2804"/>
                  <a:ext cx="1269"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5" name="Text Box 8">
                  <a:extLst>
                    <a:ext uri="{FF2B5EF4-FFF2-40B4-BE49-F238E27FC236}">
                      <a16:creationId xmlns:a16="http://schemas.microsoft.com/office/drawing/2014/main" id="{C528C2F3-7CC7-4E67-8054-CFA1D061DDDE}"/>
                    </a:ext>
                  </a:extLst>
                </p:cNvPr>
                <p:cNvSpPr txBox="1">
                  <a:spLocks noChangeArrowheads="1"/>
                </p:cNvSpPr>
                <p:nvPr/>
              </p:nvSpPr>
              <p:spPr bwMode="auto">
                <a:xfrm>
                  <a:off x="3007" y="2607"/>
                  <a:ext cx="1183"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43" tIns="45570" rIns="91143" bIns="45570">
                  <a:spAutoFit/>
                </a:bodyPr>
                <a:lstStyle>
                  <a:lvl1pPr defTabSz="911225" eaLnBrk="0" hangingPunct="0">
                    <a:defRPr sz="2400">
                      <a:solidFill>
                        <a:schemeClr val="tx1"/>
                      </a:solidFill>
                      <a:latin typeface="Arial" panose="020B0604020202020204" pitchFamily="34" charset="0"/>
                    </a:defRPr>
                  </a:lvl1pPr>
                  <a:lvl2pPr marL="742950" indent="-285750" defTabSz="911225" eaLnBrk="0" hangingPunct="0">
                    <a:defRPr sz="2400">
                      <a:solidFill>
                        <a:schemeClr val="tx1"/>
                      </a:solidFill>
                      <a:latin typeface="Arial" panose="020B0604020202020204" pitchFamily="34" charset="0"/>
                    </a:defRPr>
                  </a:lvl2pPr>
                  <a:lvl3pPr marL="1143000" indent="-228600" defTabSz="911225" eaLnBrk="0" hangingPunct="0">
                    <a:defRPr sz="2400">
                      <a:solidFill>
                        <a:schemeClr val="tx1"/>
                      </a:solidFill>
                      <a:latin typeface="Arial" panose="020B0604020202020204" pitchFamily="34" charset="0"/>
                    </a:defRPr>
                  </a:lvl3pPr>
                  <a:lvl4pPr marL="1600200" indent="-228600" defTabSz="911225" eaLnBrk="0" hangingPunct="0">
                    <a:defRPr sz="2400">
                      <a:solidFill>
                        <a:schemeClr val="tx1"/>
                      </a:solidFill>
                      <a:latin typeface="Arial" panose="020B0604020202020204" pitchFamily="34" charset="0"/>
                    </a:defRPr>
                  </a:lvl4pPr>
                  <a:lvl5pPr marL="2057400" indent="-228600" defTabSz="911225" eaLnBrk="0" hangingPunct="0">
                    <a:defRPr sz="2400">
                      <a:solidFill>
                        <a:schemeClr val="tx1"/>
                      </a:solidFill>
                      <a:latin typeface="Arial" panose="020B0604020202020204" pitchFamily="34" charset="0"/>
                    </a:defRPr>
                  </a:lvl5pPr>
                  <a:lvl6pPr marL="2514600" indent="-228600" defTabSz="91122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122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122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1225"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400" b="1">
                      <a:cs typeface="Arial" panose="020B0604020202020204" pitchFamily="34" charset="0"/>
                    </a:rPr>
                    <a:t>ЛИФ (</a:t>
                  </a:r>
                  <a:r>
                    <a:rPr lang="en-US" altLang="ru-RU" sz="1400" b="1">
                      <a:cs typeface="Arial" panose="020B0604020202020204" pitchFamily="34" charset="0"/>
                    </a:rPr>
                    <a:t>OH)</a:t>
                  </a:r>
                </a:p>
              </p:txBody>
            </p:sp>
            <p:sp>
              <p:nvSpPr>
                <p:cNvPr id="11286" name="Прямоугольник 32">
                  <a:extLst>
                    <a:ext uri="{FF2B5EF4-FFF2-40B4-BE49-F238E27FC236}">
                      <a16:creationId xmlns:a16="http://schemas.microsoft.com/office/drawing/2014/main" id="{BED4899C-668D-4C8F-A804-BA28E9408B72}"/>
                    </a:ext>
                  </a:extLst>
                </p:cNvPr>
                <p:cNvSpPr>
                  <a:spLocks noChangeArrowheads="1"/>
                </p:cNvSpPr>
                <p:nvPr/>
              </p:nvSpPr>
              <p:spPr bwMode="auto">
                <a:xfrm>
                  <a:off x="2783" y="4042"/>
                  <a:ext cx="168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ru-RU" altLang="ru-RU" sz="1400">
                      <a:cs typeface="Arial" panose="020B0604020202020204" pitchFamily="34" charset="0"/>
                    </a:rPr>
                    <a:t>концентрация (температура)</a:t>
                  </a:r>
                </a:p>
              </p:txBody>
            </p:sp>
          </p:grpSp>
        </p:grpSp>
        <p:grpSp>
          <p:nvGrpSpPr>
            <p:cNvPr id="11271" name="Group 22">
              <a:extLst>
                <a:ext uri="{FF2B5EF4-FFF2-40B4-BE49-F238E27FC236}">
                  <a16:creationId xmlns:a16="http://schemas.microsoft.com/office/drawing/2014/main" id="{431B6070-B237-4DC1-8921-E144DA19419A}"/>
                </a:ext>
              </a:extLst>
            </p:cNvPr>
            <p:cNvGrpSpPr>
              <a:grpSpLocks/>
            </p:cNvGrpSpPr>
            <p:nvPr/>
          </p:nvGrpSpPr>
          <p:grpSpPr bwMode="auto">
            <a:xfrm>
              <a:off x="4241" y="651"/>
              <a:ext cx="1519" cy="3135"/>
              <a:chOff x="4241" y="482"/>
              <a:chExt cx="1519" cy="3135"/>
            </a:xfrm>
          </p:grpSpPr>
          <p:pic>
            <p:nvPicPr>
              <p:cNvPr id="11274" name="Picture 4" descr="7cr">
                <a:extLst>
                  <a:ext uri="{FF2B5EF4-FFF2-40B4-BE49-F238E27FC236}">
                    <a16:creationId xmlns:a16="http://schemas.microsoft.com/office/drawing/2014/main" id="{E4D28B22-7F1C-4AD1-B8BB-22C840682E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3" y="482"/>
                <a:ext cx="945" cy="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2" descr="flameDynamic">
                <a:extLst>
                  <a:ext uri="{FF2B5EF4-FFF2-40B4-BE49-F238E27FC236}">
                    <a16:creationId xmlns:a16="http://schemas.microsoft.com/office/drawing/2014/main" id="{BCCEAED9-87FF-4C1B-A7DB-00AE7C571EB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95" y="1661"/>
                <a:ext cx="1465"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7">
                <a:extLst>
                  <a:ext uri="{FF2B5EF4-FFF2-40B4-BE49-F238E27FC236}">
                    <a16:creationId xmlns:a16="http://schemas.microsoft.com/office/drawing/2014/main" id="{1D5F3E18-6427-417C-B8B2-FD8678F3B5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3" y="2602"/>
                <a:ext cx="1224" cy="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Прямоугольник 18">
                <a:extLst>
                  <a:ext uri="{FF2B5EF4-FFF2-40B4-BE49-F238E27FC236}">
                    <a16:creationId xmlns:a16="http://schemas.microsoft.com/office/drawing/2014/main" id="{EEEDCCE8-5EB3-45F9-8329-7EFEF9E9068A}"/>
                  </a:ext>
                </a:extLst>
              </p:cNvPr>
              <p:cNvSpPr>
                <a:spLocks noChangeArrowheads="1"/>
              </p:cNvSpPr>
              <p:nvPr/>
            </p:nvSpPr>
            <p:spPr bwMode="auto">
              <a:xfrm>
                <a:off x="4468" y="3425"/>
                <a:ext cx="104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ru-RU" altLang="ru-RU" sz="1400">
                    <a:cs typeface="Arial" panose="020B0604020202020204" pitchFamily="34" charset="0"/>
                  </a:rPr>
                  <a:t>скорость</a:t>
                </a:r>
              </a:p>
            </p:txBody>
          </p:sp>
          <p:sp>
            <p:nvSpPr>
              <p:cNvPr id="11278" name="Rectangle 27">
                <a:extLst>
                  <a:ext uri="{FF2B5EF4-FFF2-40B4-BE49-F238E27FC236}">
                    <a16:creationId xmlns:a16="http://schemas.microsoft.com/office/drawing/2014/main" id="{3ED78090-5572-4279-89A6-E30543FF8128}"/>
                  </a:ext>
                </a:extLst>
              </p:cNvPr>
              <p:cNvSpPr>
                <a:spLocks noChangeArrowheads="1"/>
              </p:cNvSpPr>
              <p:nvPr/>
            </p:nvSpPr>
            <p:spPr bwMode="auto">
              <a:xfrm>
                <a:off x="4241" y="1616"/>
                <a:ext cx="272" cy="9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1279" name="Rectangle 28">
                <a:extLst>
                  <a:ext uri="{FF2B5EF4-FFF2-40B4-BE49-F238E27FC236}">
                    <a16:creationId xmlns:a16="http://schemas.microsoft.com/office/drawing/2014/main" id="{80AA74D4-0B44-49FE-8EB8-A25F75176AAC}"/>
                  </a:ext>
                </a:extLst>
              </p:cNvPr>
              <p:cNvSpPr>
                <a:spLocks noChangeArrowheads="1"/>
              </p:cNvSpPr>
              <p:nvPr/>
            </p:nvSpPr>
            <p:spPr bwMode="auto">
              <a:xfrm>
                <a:off x="5465" y="1570"/>
                <a:ext cx="295" cy="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grpSp>
        <p:pic>
          <p:nvPicPr>
            <p:cNvPr id="11272" name="Picture 29" descr="logo2018_на бланк">
              <a:extLst>
                <a:ext uri="{FF2B5EF4-FFF2-40B4-BE49-F238E27FC236}">
                  <a16:creationId xmlns:a16="http://schemas.microsoft.com/office/drawing/2014/main" id="{BE5A5864-F3A4-44F7-82C1-BC4E23B667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2" y="78"/>
              <a:ext cx="292"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30" descr="нгу">
              <a:extLst>
                <a:ext uri="{FF2B5EF4-FFF2-40B4-BE49-F238E27FC236}">
                  <a16:creationId xmlns:a16="http://schemas.microsoft.com/office/drawing/2014/main" id="{B525F882-5C08-418D-A15F-6416346A1B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 y="63"/>
              <a:ext cx="78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КАРС вид">
            <a:extLst>
              <a:ext uri="{FF2B5EF4-FFF2-40B4-BE49-F238E27FC236}">
                <a16:creationId xmlns:a16="http://schemas.microsoft.com/office/drawing/2014/main" id="{502459C5-DD07-442E-BCD2-739AC9A10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2625"/>
            <a:ext cx="4675188"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12" descr="logo2018_на бланк">
            <a:extLst>
              <a:ext uri="{FF2B5EF4-FFF2-40B4-BE49-F238E27FC236}">
                <a16:creationId xmlns:a16="http://schemas.microsoft.com/office/drawing/2014/main" id="{388B8AB1-D94C-4292-ADDD-10C334E84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152400"/>
            <a:ext cx="4635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2" descr="figure1">
            <a:extLst>
              <a:ext uri="{FF2B5EF4-FFF2-40B4-BE49-F238E27FC236}">
                <a16:creationId xmlns:a16="http://schemas.microsoft.com/office/drawing/2014/main" id="{8566D405-0F3E-4F27-A7BA-3E70E23A2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5675" y="650875"/>
            <a:ext cx="4173538"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a:extLst>
              <a:ext uri="{FF2B5EF4-FFF2-40B4-BE49-F238E27FC236}">
                <a16:creationId xmlns:a16="http://schemas.microsoft.com/office/drawing/2014/main" id="{A68B71FE-7572-4DB5-B992-429BE65FE3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2388" y="5073650"/>
            <a:ext cx="3333750"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5">
            <a:extLst>
              <a:ext uri="{FF2B5EF4-FFF2-40B4-BE49-F238E27FC236}">
                <a16:creationId xmlns:a16="http://schemas.microsoft.com/office/drawing/2014/main" id="{A1A6ADD1-47A9-41F7-A414-E72CC4090F02}"/>
              </a:ext>
            </a:extLst>
          </p:cNvPr>
          <p:cNvSpPr txBox="1">
            <a:spLocks noChangeArrowheads="1"/>
          </p:cNvSpPr>
          <p:nvPr/>
        </p:nvSpPr>
        <p:spPr bwMode="auto">
          <a:xfrm>
            <a:off x="0" y="2946400"/>
            <a:ext cx="30257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1600" b="1"/>
              <a:t>Гильберт-визуализация</a:t>
            </a:r>
            <a:r>
              <a:rPr lang="ru-RU" altLang="ru-RU" sz="1400"/>
              <a:t> Горение в воздухе струи смеси СО2 + Н2 (44 об.%) при </a:t>
            </a:r>
            <a:r>
              <a:rPr lang="en-US" altLang="ru-RU" sz="1400"/>
              <a:t>Re</a:t>
            </a:r>
            <a:r>
              <a:rPr lang="ru-RU" altLang="ru-RU" sz="1400"/>
              <a:t>=1800, частота кадров 50 Гц</a:t>
            </a:r>
            <a:r>
              <a:rPr lang="en-US" altLang="ru-RU" sz="1400"/>
              <a:t>. </a:t>
            </a:r>
            <a:endParaRPr lang="ru-RU" altLang="ru-RU" sz="1400"/>
          </a:p>
        </p:txBody>
      </p:sp>
      <p:sp>
        <p:nvSpPr>
          <p:cNvPr id="17416" name="Text Box 5">
            <a:extLst>
              <a:ext uri="{FF2B5EF4-FFF2-40B4-BE49-F238E27FC236}">
                <a16:creationId xmlns:a16="http://schemas.microsoft.com/office/drawing/2014/main" id="{6AC58156-15A0-4999-8853-B2F08D926D10}"/>
              </a:ext>
            </a:extLst>
          </p:cNvPr>
          <p:cNvSpPr txBox="1">
            <a:spLocks noChangeArrowheads="1"/>
          </p:cNvSpPr>
          <p:nvPr/>
        </p:nvSpPr>
        <p:spPr bwMode="auto">
          <a:xfrm>
            <a:off x="733425" y="160338"/>
            <a:ext cx="8074025" cy="400050"/>
          </a:xfrm>
          <a:prstGeom prst="rect">
            <a:avLst/>
          </a:prstGeom>
          <a:noFill/>
          <a:ln w="9525">
            <a:noFill/>
            <a:miter lim="800000"/>
            <a:headEnd/>
            <a:tailEnd/>
          </a:ln>
        </p:spPr>
        <p:txBody>
          <a:bodyPr>
            <a:spAutoFit/>
          </a:bodyPr>
          <a:lstStyle/>
          <a:p>
            <a:pPr>
              <a:spcBef>
                <a:spcPct val="50000"/>
              </a:spcBef>
              <a:defRPr/>
            </a:pPr>
            <a:r>
              <a:rPr lang="ru-RU" sz="2000" b="1" dirty="0">
                <a:latin typeface="Arial" charset="0"/>
              </a:rPr>
              <a:t>                  КАРС			      </a:t>
            </a:r>
            <a:r>
              <a:rPr lang="en-US" sz="2000" b="1" dirty="0">
                <a:latin typeface="Arial" charset="0"/>
              </a:rPr>
              <a:t>PIV - </a:t>
            </a:r>
            <a:r>
              <a:rPr lang="ru-RU" sz="2000" b="1" cap="all" dirty="0">
                <a:latin typeface="Arial" charset="0"/>
              </a:rPr>
              <a:t>томография</a:t>
            </a:r>
          </a:p>
        </p:txBody>
      </p:sp>
      <p:pic>
        <p:nvPicPr>
          <p:cNvPr id="12296" name="Picture 3" descr="установка погрслой">
            <a:extLst>
              <a:ext uri="{FF2B5EF4-FFF2-40B4-BE49-F238E27FC236}">
                <a16:creationId xmlns:a16="http://schemas.microsoft.com/office/drawing/2014/main" id="{679273DE-5291-4B40-AE26-0A51B55138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4875" y="3600450"/>
            <a:ext cx="32004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4" descr="8% погрслой">
            <a:extLst>
              <a:ext uri="{FF2B5EF4-FFF2-40B4-BE49-F238E27FC236}">
                <a16:creationId xmlns:a16="http://schemas.microsoft.com/office/drawing/2014/main" id="{46E8AE32-2248-420D-909D-45C520523F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7700" y="5119688"/>
            <a:ext cx="214630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Text Box 6">
            <a:extLst>
              <a:ext uri="{FF2B5EF4-FFF2-40B4-BE49-F238E27FC236}">
                <a16:creationId xmlns:a16="http://schemas.microsoft.com/office/drawing/2014/main" id="{9F8CA916-1A71-4D77-A931-9A7EDB6FD127}"/>
              </a:ext>
            </a:extLst>
          </p:cNvPr>
          <p:cNvSpPr txBox="1">
            <a:spLocks noChangeArrowheads="1"/>
          </p:cNvSpPr>
          <p:nvPr/>
        </p:nvSpPr>
        <p:spPr bwMode="auto">
          <a:xfrm>
            <a:off x="4600575" y="5699125"/>
            <a:ext cx="25003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400"/>
              <a:t>Пограничный слой с испарением </a:t>
            </a:r>
            <a:br>
              <a:rPr lang="ru-RU" altLang="ru-RU" sz="1400"/>
            </a:br>
            <a:r>
              <a:rPr lang="ru-RU" altLang="ru-RU" sz="1400"/>
              <a:t>и горением этанола</a:t>
            </a:r>
          </a:p>
        </p:txBody>
      </p:sp>
      <p:pic>
        <p:nvPicPr>
          <p:cNvPr id="12299" name="Picture 2">
            <a:extLst>
              <a:ext uri="{FF2B5EF4-FFF2-40B4-BE49-F238E27FC236}">
                <a16:creationId xmlns:a16="http://schemas.microsoft.com/office/drawing/2014/main" id="{BCDBFDF5-A76C-4706-B27F-D0756DB219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089400"/>
            <a:ext cx="2703513"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39">
            <a:extLst>
              <a:ext uri="{FF2B5EF4-FFF2-40B4-BE49-F238E27FC236}">
                <a16:creationId xmlns:a16="http://schemas.microsoft.com/office/drawing/2014/main" id="{161B93AC-723F-4EF6-B9BF-FA5851CF43BB}"/>
              </a:ext>
            </a:extLst>
          </p:cNvPr>
          <p:cNvGrpSpPr>
            <a:grpSpLocks/>
          </p:cNvGrpSpPr>
          <p:nvPr/>
        </p:nvGrpSpPr>
        <p:grpSpPr bwMode="auto">
          <a:xfrm>
            <a:off x="0" y="152400"/>
            <a:ext cx="9144000" cy="6484938"/>
            <a:chOff x="0" y="60"/>
            <a:chExt cx="5760" cy="4085"/>
          </a:xfrm>
        </p:grpSpPr>
        <p:sp>
          <p:nvSpPr>
            <p:cNvPr id="22531" name="Заголовок 1">
              <a:extLst>
                <a:ext uri="{FF2B5EF4-FFF2-40B4-BE49-F238E27FC236}">
                  <a16:creationId xmlns:a16="http://schemas.microsoft.com/office/drawing/2014/main" id="{A6E53548-89F1-4539-B910-23C99AF18673}"/>
                </a:ext>
              </a:extLst>
            </p:cNvPr>
            <p:cNvSpPr>
              <a:spLocks/>
            </p:cNvSpPr>
            <p:nvPr/>
          </p:nvSpPr>
          <p:spPr bwMode="auto">
            <a:xfrm>
              <a:off x="0" y="60"/>
              <a:ext cx="5760" cy="330"/>
            </a:xfrm>
            <a:prstGeom prst="rect">
              <a:avLst/>
            </a:prstGeom>
            <a:noFill/>
            <a:ln w="9525">
              <a:noFill/>
              <a:miter lim="800000"/>
              <a:headEnd/>
              <a:tailEnd/>
            </a:ln>
          </p:spPr>
          <p:txBody>
            <a:bodyPr anchor="ctr"/>
            <a:lstStyle/>
            <a:p>
              <a:pPr algn="ctr">
                <a:defRPr/>
              </a:pPr>
              <a:r>
                <a:rPr lang="ru-RU" sz="2000" b="1" cap="all" dirty="0">
                  <a:latin typeface="Arial" charset="0"/>
                </a:rPr>
                <a:t>Измерение поля температуры </a:t>
              </a:r>
              <a:br>
                <a:rPr lang="ru-RU" sz="2000" b="1" cap="all" dirty="0">
                  <a:latin typeface="Arial" charset="0"/>
                </a:rPr>
              </a:br>
              <a:r>
                <a:rPr lang="ru-RU" sz="2000" b="1" cap="all" dirty="0">
                  <a:latin typeface="Arial" charset="0"/>
                </a:rPr>
                <a:t>в моделях камер сгорания</a:t>
              </a:r>
            </a:p>
          </p:txBody>
        </p:sp>
        <p:sp>
          <p:nvSpPr>
            <p:cNvPr id="13316" name="Объект 2">
              <a:extLst>
                <a:ext uri="{FF2B5EF4-FFF2-40B4-BE49-F238E27FC236}">
                  <a16:creationId xmlns:a16="http://schemas.microsoft.com/office/drawing/2014/main" id="{3FA6A833-1DE2-48BB-8B8E-9A24B913F795}"/>
                </a:ext>
              </a:extLst>
            </p:cNvPr>
            <p:cNvSpPr>
              <a:spLocks/>
            </p:cNvSpPr>
            <p:nvPr/>
          </p:nvSpPr>
          <p:spPr bwMode="auto">
            <a:xfrm>
              <a:off x="146" y="508"/>
              <a:ext cx="1996" cy="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ts val="1000"/>
                </a:spcBef>
                <a:buFont typeface="Arial" panose="020B0604020202020204" pitchFamily="34" charset="0"/>
                <a:buNone/>
              </a:pPr>
              <a:r>
                <a:rPr lang="ru-RU" altLang="ru-RU" sz="1600"/>
                <a:t>Модель камеры сгорания ГТУ:</a:t>
              </a:r>
              <a:br>
                <a:rPr lang="ru-RU" altLang="ru-RU" sz="1600"/>
              </a:br>
              <a:r>
                <a:rPr lang="ru-RU" altLang="ru-RU" sz="1600"/>
                <a:t>     - модельное фронтовое </a:t>
              </a:r>
              <a:br>
                <a:rPr lang="ru-RU" altLang="ru-RU" sz="1600"/>
              </a:br>
              <a:r>
                <a:rPr lang="ru-RU" altLang="ru-RU" sz="1600"/>
                <a:t>       устройство;</a:t>
              </a:r>
              <a:br>
                <a:rPr lang="ru-RU" altLang="ru-RU" sz="1600"/>
              </a:br>
              <a:r>
                <a:rPr lang="ru-RU" altLang="ru-RU" sz="1600"/>
                <a:t>     - реальная геометрия </a:t>
              </a:r>
              <a:br>
                <a:rPr lang="ru-RU" altLang="ru-RU" sz="1600"/>
              </a:br>
              <a:r>
                <a:rPr lang="ru-RU" altLang="ru-RU" sz="1600"/>
                <a:t>       фронтовых устройств</a:t>
              </a:r>
              <a:br>
                <a:rPr lang="ru-RU" altLang="ru-RU" sz="1600"/>
              </a:br>
              <a:r>
                <a:rPr lang="ru-RU" altLang="ru-RU" sz="1600"/>
                <a:t>       (применения: ЦИАМ, ОДК, </a:t>
              </a:r>
              <a:br>
                <a:rPr lang="ru-RU" altLang="ru-RU" sz="1600"/>
              </a:br>
              <a:r>
                <a:rPr lang="ru-RU" altLang="ru-RU" sz="1600"/>
                <a:t>       Силовые машины)</a:t>
              </a:r>
            </a:p>
            <a:p>
              <a:pPr eaLnBrk="1" hangingPunct="1">
                <a:lnSpc>
                  <a:spcPct val="90000"/>
                </a:lnSpc>
                <a:spcBef>
                  <a:spcPts val="1000"/>
                </a:spcBef>
                <a:buFont typeface="Arial" panose="020B0604020202020204" pitchFamily="34" charset="0"/>
                <a:buNone/>
              </a:pPr>
              <a:r>
                <a:rPr lang="ru-RU" altLang="ru-RU" sz="1600"/>
                <a:t>Повышенная температура </a:t>
              </a:r>
              <a:br>
                <a:rPr lang="ru-RU" altLang="ru-RU" sz="1600"/>
              </a:br>
              <a:r>
                <a:rPr lang="ru-RU" altLang="ru-RU" sz="1600"/>
                <a:t>и давление:</a:t>
              </a:r>
              <a:br>
                <a:rPr lang="ru-RU" altLang="ru-RU" sz="1600"/>
              </a:br>
              <a:r>
                <a:rPr lang="ru-RU" altLang="ru-RU" sz="1600"/>
                <a:t>     - до 8 атм и 500 К </a:t>
              </a:r>
              <a:br>
                <a:rPr lang="ru-RU" altLang="ru-RU" sz="1600"/>
              </a:br>
              <a:r>
                <a:rPr lang="ru-RU" altLang="ru-RU" sz="1600"/>
                <a:t>       на входе в камеру</a:t>
              </a:r>
            </a:p>
            <a:p>
              <a:pPr eaLnBrk="1" hangingPunct="1">
                <a:lnSpc>
                  <a:spcPct val="90000"/>
                </a:lnSpc>
                <a:spcBef>
                  <a:spcPts val="1000"/>
                </a:spcBef>
                <a:buFont typeface="Arial" panose="020B0604020202020204" pitchFamily="34" charset="0"/>
                <a:buNone/>
              </a:pPr>
              <a:r>
                <a:rPr lang="ru-RU" altLang="ru-RU" sz="1600"/>
                <a:t>Оптическая диагностика:</a:t>
              </a:r>
              <a:br>
                <a:rPr lang="ru-RU" altLang="ru-RU" sz="1600"/>
              </a:br>
              <a:r>
                <a:rPr lang="ru-RU" altLang="ru-RU" sz="1600"/>
                <a:t>     - поле скорости;</a:t>
              </a:r>
              <a:br>
                <a:rPr lang="ru-RU" altLang="ru-RU" sz="1600"/>
              </a:br>
              <a:r>
                <a:rPr lang="ru-RU" altLang="ru-RU" sz="1600"/>
                <a:t>     - температура</a:t>
              </a:r>
            </a:p>
          </p:txBody>
        </p:sp>
        <p:grpSp>
          <p:nvGrpSpPr>
            <p:cNvPr id="13317" name="Group 4">
              <a:extLst>
                <a:ext uri="{FF2B5EF4-FFF2-40B4-BE49-F238E27FC236}">
                  <a16:creationId xmlns:a16="http://schemas.microsoft.com/office/drawing/2014/main" id="{1EFDE8CE-7967-4FD2-90CC-03246D1662B6}"/>
                </a:ext>
              </a:extLst>
            </p:cNvPr>
            <p:cNvGrpSpPr>
              <a:grpSpLocks/>
            </p:cNvGrpSpPr>
            <p:nvPr/>
          </p:nvGrpSpPr>
          <p:grpSpPr bwMode="auto">
            <a:xfrm>
              <a:off x="65" y="2641"/>
              <a:ext cx="5663" cy="1504"/>
              <a:chOff x="65" y="2641"/>
              <a:chExt cx="5663" cy="1504"/>
            </a:xfrm>
          </p:grpSpPr>
          <p:grpSp>
            <p:nvGrpSpPr>
              <p:cNvPr id="13344" name="Group 5">
                <a:extLst>
                  <a:ext uri="{FF2B5EF4-FFF2-40B4-BE49-F238E27FC236}">
                    <a16:creationId xmlns:a16="http://schemas.microsoft.com/office/drawing/2014/main" id="{E4366C5A-A4CA-4AFE-ADA2-F4FD4DF10C1A}"/>
                  </a:ext>
                </a:extLst>
              </p:cNvPr>
              <p:cNvGrpSpPr>
                <a:grpSpLocks noChangeAspect="1"/>
              </p:cNvGrpSpPr>
              <p:nvPr/>
            </p:nvGrpSpPr>
            <p:grpSpPr bwMode="auto">
              <a:xfrm>
                <a:off x="65" y="2840"/>
                <a:ext cx="1644" cy="1305"/>
                <a:chOff x="2522" y="971"/>
                <a:chExt cx="1029" cy="817"/>
              </a:xfrm>
            </p:grpSpPr>
            <p:pic>
              <p:nvPicPr>
                <p:cNvPr id="13350" name="Picture 281" descr="Сборка сопла">
                  <a:extLst>
                    <a:ext uri="{FF2B5EF4-FFF2-40B4-BE49-F238E27FC236}">
                      <a16:creationId xmlns:a16="http://schemas.microsoft.com/office/drawing/2014/main" id="{AE455645-9B6B-4417-9456-D8B4B7EEA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0" y="1043"/>
                  <a:ext cx="899" cy="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Прямоугольник 31">
                  <a:extLst>
                    <a:ext uri="{FF2B5EF4-FFF2-40B4-BE49-F238E27FC236}">
                      <a16:creationId xmlns:a16="http://schemas.microsoft.com/office/drawing/2014/main" id="{82057E99-CB03-4394-843F-7393D694D50C}"/>
                    </a:ext>
                  </a:extLst>
                </p:cNvPr>
                <p:cNvSpPr/>
                <p:nvPr/>
              </p:nvSpPr>
              <p:spPr>
                <a:xfrm>
                  <a:off x="2522" y="971"/>
                  <a:ext cx="1029" cy="81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ru-RU" sz="1800"/>
                </a:p>
              </p:txBody>
            </p:sp>
          </p:grpSp>
          <p:pic>
            <p:nvPicPr>
              <p:cNvPr id="13345" name="Рисунок 37">
                <a:extLst>
                  <a:ext uri="{FF2B5EF4-FFF2-40B4-BE49-F238E27FC236}">
                    <a16:creationId xmlns:a16="http://schemas.microsoft.com/office/drawing/2014/main" id="{9147F747-54BD-4632-A117-4CD43923D0B5}"/>
                  </a:ext>
                </a:extLst>
              </p:cNvPr>
              <p:cNvPicPr>
                <a:picLocks noChangeAspect="1"/>
              </p:cNvPicPr>
              <p:nvPr/>
            </p:nvPicPr>
            <p:blipFill>
              <a:blip r:embed="rId3">
                <a:extLst>
                  <a:ext uri="{28A0092B-C50C-407E-A947-70E740481C1C}">
                    <a14:useLocalDpi xmlns:a14="http://schemas.microsoft.com/office/drawing/2010/main" val="0"/>
                  </a:ext>
                </a:extLst>
              </a:blip>
              <a:srcRect l="5502" b="7941"/>
              <a:stretch>
                <a:fillRect/>
              </a:stretch>
            </p:blipFill>
            <p:spPr bwMode="auto">
              <a:xfrm>
                <a:off x="4123" y="2828"/>
                <a:ext cx="1605" cy="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6" name="Прямоугольник 36">
                <a:extLst>
                  <a:ext uri="{FF2B5EF4-FFF2-40B4-BE49-F238E27FC236}">
                    <a16:creationId xmlns:a16="http://schemas.microsoft.com/office/drawing/2014/main" id="{FACC76D2-F6F4-4927-BA89-9582504CB9DC}"/>
                  </a:ext>
                </a:extLst>
              </p:cNvPr>
              <p:cNvSpPr>
                <a:spLocks noChangeArrowheads="1"/>
              </p:cNvSpPr>
              <p:nvPr/>
            </p:nvSpPr>
            <p:spPr bwMode="auto">
              <a:xfrm>
                <a:off x="3051" y="2642"/>
                <a:ext cx="8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ru-RU" altLang="ru-RU" sz="1400">
                    <a:cs typeface="Arial" panose="020B0604020202020204" pitchFamily="34" charset="0"/>
                  </a:rPr>
                  <a:t>2</a:t>
                </a:r>
                <a:r>
                  <a:rPr lang="en-US" altLang="ru-RU" sz="1400">
                    <a:cs typeface="Arial" panose="020B0604020202020204" pitchFamily="34" charset="0"/>
                  </a:rPr>
                  <a:t> </a:t>
                </a:r>
                <a:r>
                  <a:rPr lang="ru-RU" altLang="ru-RU" sz="1400">
                    <a:cs typeface="Arial" panose="020B0604020202020204" pitchFamily="34" charset="0"/>
                  </a:rPr>
                  <a:t>атм, 500 К</a:t>
                </a:r>
              </a:p>
            </p:txBody>
          </p:sp>
          <p:pic>
            <p:nvPicPr>
              <p:cNvPr id="13347" name="Рисунок 5">
                <a:extLst>
                  <a:ext uri="{FF2B5EF4-FFF2-40B4-BE49-F238E27FC236}">
                    <a16:creationId xmlns:a16="http://schemas.microsoft.com/office/drawing/2014/main" id="{D62F401F-7210-4345-8501-9E125DE8C2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5" y="2833"/>
                <a:ext cx="1145" cy="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8" name="Прямоугольник 35">
                <a:extLst>
                  <a:ext uri="{FF2B5EF4-FFF2-40B4-BE49-F238E27FC236}">
                    <a16:creationId xmlns:a16="http://schemas.microsoft.com/office/drawing/2014/main" id="{7DB106F5-E6DE-4CE0-8BDF-6E8E138F40C0}"/>
                  </a:ext>
                </a:extLst>
              </p:cNvPr>
              <p:cNvSpPr>
                <a:spLocks noChangeArrowheads="1"/>
              </p:cNvSpPr>
              <p:nvPr/>
            </p:nvSpPr>
            <p:spPr bwMode="auto">
              <a:xfrm>
                <a:off x="1875" y="2641"/>
                <a:ext cx="89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ru-RU" sz="1400">
                    <a:cs typeface="Arial" panose="020B0604020202020204" pitchFamily="34" charset="0"/>
                  </a:rPr>
                  <a:t>1 </a:t>
                </a:r>
                <a:r>
                  <a:rPr lang="ru-RU" altLang="ru-RU" sz="1400">
                    <a:cs typeface="Arial" panose="020B0604020202020204" pitchFamily="34" charset="0"/>
                  </a:rPr>
                  <a:t>атм, 293 К</a:t>
                </a:r>
              </a:p>
            </p:txBody>
          </p:sp>
          <p:pic>
            <p:nvPicPr>
              <p:cNvPr id="13349" name="Рисунок 32">
                <a:extLst>
                  <a:ext uri="{FF2B5EF4-FFF2-40B4-BE49-F238E27FC236}">
                    <a16:creationId xmlns:a16="http://schemas.microsoft.com/office/drawing/2014/main" id="{DF45F409-3DBF-4473-B2E3-A5E6D899373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31" y="2831"/>
                <a:ext cx="1143"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318" name="Group 13">
              <a:extLst>
                <a:ext uri="{FF2B5EF4-FFF2-40B4-BE49-F238E27FC236}">
                  <a16:creationId xmlns:a16="http://schemas.microsoft.com/office/drawing/2014/main" id="{2635D8D3-08EF-450D-BE5E-13250A91D3C6}"/>
                </a:ext>
              </a:extLst>
            </p:cNvPr>
            <p:cNvGrpSpPr>
              <a:grpSpLocks/>
            </p:cNvGrpSpPr>
            <p:nvPr/>
          </p:nvGrpSpPr>
          <p:grpSpPr bwMode="auto">
            <a:xfrm>
              <a:off x="2212" y="548"/>
              <a:ext cx="3458" cy="2114"/>
              <a:chOff x="2241" y="8629"/>
              <a:chExt cx="8643" cy="5285"/>
            </a:xfrm>
          </p:grpSpPr>
          <p:pic>
            <p:nvPicPr>
              <p:cNvPr id="13321" name="Picture 280">
                <a:extLst>
                  <a:ext uri="{FF2B5EF4-FFF2-40B4-BE49-F238E27FC236}">
                    <a16:creationId xmlns:a16="http://schemas.microsoft.com/office/drawing/2014/main" id="{9EDE5152-A398-4425-865F-970DDB674E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128" r="15614" b="4654"/>
              <a:stretch>
                <a:fillRect/>
              </a:stretch>
            </p:blipFill>
            <p:spPr bwMode="auto">
              <a:xfrm>
                <a:off x="2241" y="8629"/>
                <a:ext cx="8543" cy="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Прямая соединительная линия 193">
                <a:extLst>
                  <a:ext uri="{FF2B5EF4-FFF2-40B4-BE49-F238E27FC236}">
                    <a16:creationId xmlns:a16="http://schemas.microsoft.com/office/drawing/2014/main" id="{6DFCF8BA-64C3-49ED-AB6E-9AB109E2A622}"/>
                  </a:ext>
                </a:extLst>
              </p:cNvPr>
              <p:cNvSpPr>
                <a:spLocks noChangeShapeType="1"/>
              </p:cNvSpPr>
              <p:nvPr/>
            </p:nvSpPr>
            <p:spPr bwMode="auto">
              <a:xfrm flipH="1">
                <a:off x="3891" y="8852"/>
                <a:ext cx="793" cy="0"/>
              </a:xfrm>
              <a:prstGeom prst="line">
                <a:avLst/>
              </a:prstGeom>
              <a:noFill/>
              <a:ln w="12700" algn="ctr">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13323" name="TextBox 10">
                <a:extLst>
                  <a:ext uri="{FF2B5EF4-FFF2-40B4-BE49-F238E27FC236}">
                    <a16:creationId xmlns:a16="http://schemas.microsoft.com/office/drawing/2014/main" id="{F1EBD8B6-1C82-42AB-A907-98EBDA3B619B}"/>
                  </a:ext>
                </a:extLst>
              </p:cNvPr>
              <p:cNvSpPr txBox="1">
                <a:spLocks noChangeArrowheads="1"/>
              </p:cNvSpPr>
              <p:nvPr/>
            </p:nvSpPr>
            <p:spPr bwMode="auto">
              <a:xfrm>
                <a:off x="4609" y="8632"/>
                <a:ext cx="129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1000">
                    <a:solidFill>
                      <a:srgbClr val="000000"/>
                    </a:solidFill>
                    <a:cs typeface="Mangal" panose="02040503050203030202" pitchFamily="18" charset="0"/>
                  </a:rPr>
                  <a:t>PLIF laser</a:t>
                </a:r>
                <a:endParaRPr lang="ru-RU" altLang="ru-RU" sz="1000"/>
              </a:p>
            </p:txBody>
          </p:sp>
          <p:sp>
            <p:nvSpPr>
              <p:cNvPr id="13324" name="Прямая соединительная линия 193">
                <a:extLst>
                  <a:ext uri="{FF2B5EF4-FFF2-40B4-BE49-F238E27FC236}">
                    <a16:creationId xmlns:a16="http://schemas.microsoft.com/office/drawing/2014/main" id="{44680C64-301C-4C8C-AF7D-D28B1C856F07}"/>
                  </a:ext>
                </a:extLst>
              </p:cNvPr>
              <p:cNvSpPr>
                <a:spLocks noChangeShapeType="1"/>
              </p:cNvSpPr>
              <p:nvPr/>
            </p:nvSpPr>
            <p:spPr bwMode="auto">
              <a:xfrm flipH="1" flipV="1">
                <a:off x="6286" y="9669"/>
                <a:ext cx="1438" cy="365"/>
              </a:xfrm>
              <a:prstGeom prst="line">
                <a:avLst/>
              </a:prstGeom>
              <a:noFill/>
              <a:ln w="12700" algn="ctr">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13325" name="TextBox 12">
                <a:extLst>
                  <a:ext uri="{FF2B5EF4-FFF2-40B4-BE49-F238E27FC236}">
                    <a16:creationId xmlns:a16="http://schemas.microsoft.com/office/drawing/2014/main" id="{B9BB3B3D-3A76-4847-B4FD-B585BF576E37}"/>
                  </a:ext>
                </a:extLst>
              </p:cNvPr>
              <p:cNvSpPr txBox="1">
                <a:spLocks noChangeArrowheads="1"/>
              </p:cNvSpPr>
              <p:nvPr/>
            </p:nvSpPr>
            <p:spPr bwMode="auto">
              <a:xfrm>
                <a:off x="5556" y="9269"/>
                <a:ext cx="1358"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1000">
                    <a:solidFill>
                      <a:srgbClr val="000000"/>
                    </a:solidFill>
                    <a:cs typeface="Mangal" panose="02040503050203030202" pitchFamily="18" charset="0"/>
                  </a:rPr>
                  <a:t>Combustor</a:t>
                </a:r>
                <a:endParaRPr lang="ru-RU" altLang="ru-RU" sz="1000"/>
              </a:p>
            </p:txBody>
          </p:sp>
          <p:sp>
            <p:nvSpPr>
              <p:cNvPr id="13326" name="TextBox 13">
                <a:extLst>
                  <a:ext uri="{FF2B5EF4-FFF2-40B4-BE49-F238E27FC236}">
                    <a16:creationId xmlns:a16="http://schemas.microsoft.com/office/drawing/2014/main" id="{F7346829-42A6-400E-9AE1-E63BBB6AFED5}"/>
                  </a:ext>
                </a:extLst>
              </p:cNvPr>
              <p:cNvSpPr txBox="1">
                <a:spLocks noChangeArrowheads="1"/>
              </p:cNvSpPr>
              <p:nvPr/>
            </p:nvSpPr>
            <p:spPr bwMode="auto">
              <a:xfrm>
                <a:off x="9891" y="8689"/>
                <a:ext cx="748" cy="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1000">
                    <a:solidFill>
                      <a:srgbClr val="000000"/>
                    </a:solidFill>
                    <a:cs typeface="Mangal" panose="02040503050203030202" pitchFamily="18" charset="0"/>
                  </a:rPr>
                  <a:t>PIV laser</a:t>
                </a:r>
                <a:endParaRPr lang="ru-RU" altLang="ru-RU" sz="1000"/>
              </a:p>
            </p:txBody>
          </p:sp>
          <p:sp>
            <p:nvSpPr>
              <p:cNvPr id="13327" name="Прямая соединительная линия 193">
                <a:extLst>
                  <a:ext uri="{FF2B5EF4-FFF2-40B4-BE49-F238E27FC236}">
                    <a16:creationId xmlns:a16="http://schemas.microsoft.com/office/drawing/2014/main" id="{C3C06C6D-9A02-43DC-965B-774B43F2131F}"/>
                  </a:ext>
                </a:extLst>
              </p:cNvPr>
              <p:cNvSpPr>
                <a:spLocks noChangeShapeType="1"/>
              </p:cNvSpPr>
              <p:nvPr/>
            </p:nvSpPr>
            <p:spPr bwMode="auto">
              <a:xfrm>
                <a:off x="9550" y="8962"/>
                <a:ext cx="355" cy="208"/>
              </a:xfrm>
              <a:custGeom>
                <a:avLst/>
                <a:gdLst>
                  <a:gd name="T0" fmla="*/ 355 w 355"/>
                  <a:gd name="T1" fmla="*/ 0 h 208"/>
                  <a:gd name="T2" fmla="*/ 0 w 355"/>
                  <a:gd name="T3" fmla="*/ 208 h 208"/>
                  <a:gd name="T4" fmla="*/ 0 60000 65536"/>
                  <a:gd name="T5" fmla="*/ 0 60000 65536"/>
                  <a:gd name="T6" fmla="*/ 0 w 355"/>
                  <a:gd name="T7" fmla="*/ 0 h 208"/>
                  <a:gd name="T8" fmla="*/ 355 w 355"/>
                  <a:gd name="T9" fmla="*/ 208 h 208"/>
                </a:gdLst>
                <a:ahLst/>
                <a:cxnLst>
                  <a:cxn ang="T4">
                    <a:pos x="T0" y="T1"/>
                  </a:cxn>
                  <a:cxn ang="T5">
                    <a:pos x="T2" y="T3"/>
                  </a:cxn>
                </a:cxnLst>
                <a:rect l="T6" t="T7" r="T8" b="T9"/>
                <a:pathLst>
                  <a:path w="355" h="208">
                    <a:moveTo>
                      <a:pt x="355" y="0"/>
                    </a:moveTo>
                    <a:lnTo>
                      <a:pt x="0" y="208"/>
                    </a:lnTo>
                  </a:path>
                </a:pathLst>
              </a:custGeom>
              <a:noFill/>
              <a:ln w="127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3328" name="Прямая соединительная линия 193">
                <a:extLst>
                  <a:ext uri="{FF2B5EF4-FFF2-40B4-BE49-F238E27FC236}">
                    <a16:creationId xmlns:a16="http://schemas.microsoft.com/office/drawing/2014/main" id="{76E0AD13-A050-429F-BCCA-71439F49983E}"/>
                  </a:ext>
                </a:extLst>
              </p:cNvPr>
              <p:cNvSpPr>
                <a:spLocks noChangeShapeType="1"/>
              </p:cNvSpPr>
              <p:nvPr/>
            </p:nvSpPr>
            <p:spPr bwMode="auto">
              <a:xfrm flipH="1" flipV="1">
                <a:off x="9201" y="9872"/>
                <a:ext cx="748" cy="162"/>
              </a:xfrm>
              <a:prstGeom prst="line">
                <a:avLst/>
              </a:prstGeom>
              <a:noFill/>
              <a:ln w="12700" algn="ctr">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13329" name="Прямая соединительная линия 193">
                <a:extLst>
                  <a:ext uri="{FF2B5EF4-FFF2-40B4-BE49-F238E27FC236}">
                    <a16:creationId xmlns:a16="http://schemas.microsoft.com/office/drawing/2014/main" id="{4AC196C4-E306-4434-9909-A3177292A213}"/>
                  </a:ext>
                </a:extLst>
              </p:cNvPr>
              <p:cNvSpPr>
                <a:spLocks noChangeShapeType="1"/>
              </p:cNvSpPr>
              <p:nvPr/>
            </p:nvSpPr>
            <p:spPr bwMode="auto">
              <a:xfrm rot="5400000" flipH="1">
                <a:off x="9748" y="11348"/>
                <a:ext cx="792" cy="0"/>
              </a:xfrm>
              <a:prstGeom prst="line">
                <a:avLst/>
              </a:prstGeom>
              <a:noFill/>
              <a:ln w="12700" algn="ctr">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13330" name="TextBox 18">
                <a:extLst>
                  <a:ext uri="{FF2B5EF4-FFF2-40B4-BE49-F238E27FC236}">
                    <a16:creationId xmlns:a16="http://schemas.microsoft.com/office/drawing/2014/main" id="{3C53AEA7-BF1C-49DF-BEFE-9E1E7A74F1B7}"/>
                  </a:ext>
                </a:extLst>
              </p:cNvPr>
              <p:cNvSpPr txBox="1">
                <a:spLocks noChangeArrowheads="1"/>
              </p:cNvSpPr>
              <p:nvPr/>
            </p:nvSpPr>
            <p:spPr bwMode="auto">
              <a:xfrm>
                <a:off x="9451" y="11642"/>
                <a:ext cx="1433"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1000">
                    <a:solidFill>
                      <a:srgbClr val="000000"/>
                    </a:solidFill>
                    <a:cs typeface="Mangal" panose="02040503050203030202" pitchFamily="18" charset="0"/>
                  </a:rPr>
                  <a:t>PIV camera</a:t>
                </a:r>
                <a:endParaRPr lang="ru-RU" altLang="ru-RU" sz="1000"/>
              </a:p>
            </p:txBody>
          </p:sp>
          <p:sp>
            <p:nvSpPr>
              <p:cNvPr id="13331" name="Прямая соединительная линия 193">
                <a:extLst>
                  <a:ext uri="{FF2B5EF4-FFF2-40B4-BE49-F238E27FC236}">
                    <a16:creationId xmlns:a16="http://schemas.microsoft.com/office/drawing/2014/main" id="{878FDF21-188C-4F18-8B07-A09846A06170}"/>
                  </a:ext>
                </a:extLst>
              </p:cNvPr>
              <p:cNvSpPr>
                <a:spLocks noChangeShapeType="1"/>
              </p:cNvSpPr>
              <p:nvPr/>
            </p:nvSpPr>
            <p:spPr bwMode="auto">
              <a:xfrm flipH="1" flipV="1">
                <a:off x="6684" y="11134"/>
                <a:ext cx="582" cy="425"/>
              </a:xfrm>
              <a:prstGeom prst="line">
                <a:avLst/>
              </a:prstGeom>
              <a:noFill/>
              <a:ln w="12700" algn="ctr">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13332" name="TextBox 20">
                <a:extLst>
                  <a:ext uri="{FF2B5EF4-FFF2-40B4-BE49-F238E27FC236}">
                    <a16:creationId xmlns:a16="http://schemas.microsoft.com/office/drawing/2014/main" id="{18594018-2DD8-402B-9159-3CC83241ED27}"/>
                  </a:ext>
                </a:extLst>
              </p:cNvPr>
              <p:cNvSpPr txBox="1">
                <a:spLocks noChangeArrowheads="1"/>
              </p:cNvSpPr>
              <p:nvPr/>
            </p:nvSpPr>
            <p:spPr bwMode="auto">
              <a:xfrm>
                <a:off x="5824" y="10724"/>
                <a:ext cx="1432"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1000">
                    <a:solidFill>
                      <a:srgbClr val="000000"/>
                    </a:solidFill>
                    <a:cs typeface="Mangal" panose="02040503050203030202" pitchFamily="18" charset="0"/>
                  </a:rPr>
                  <a:t>PIV camera</a:t>
                </a:r>
                <a:endParaRPr lang="ru-RU" altLang="ru-RU" sz="1000"/>
              </a:p>
            </p:txBody>
          </p:sp>
          <p:sp>
            <p:nvSpPr>
              <p:cNvPr id="13333" name="Прямая соединительная линия 193">
                <a:extLst>
                  <a:ext uri="{FF2B5EF4-FFF2-40B4-BE49-F238E27FC236}">
                    <a16:creationId xmlns:a16="http://schemas.microsoft.com/office/drawing/2014/main" id="{DE46133F-1DDF-4CF4-9CD9-6170051E7C1A}"/>
                  </a:ext>
                </a:extLst>
              </p:cNvPr>
              <p:cNvSpPr>
                <a:spLocks noChangeShapeType="1"/>
              </p:cNvSpPr>
              <p:nvPr/>
            </p:nvSpPr>
            <p:spPr bwMode="auto">
              <a:xfrm flipH="1" flipV="1">
                <a:off x="5296" y="11559"/>
                <a:ext cx="900" cy="313"/>
              </a:xfrm>
              <a:prstGeom prst="line">
                <a:avLst/>
              </a:prstGeom>
              <a:noFill/>
              <a:ln w="12700" algn="ctr">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13334" name="TextBox 22">
                <a:extLst>
                  <a:ext uri="{FF2B5EF4-FFF2-40B4-BE49-F238E27FC236}">
                    <a16:creationId xmlns:a16="http://schemas.microsoft.com/office/drawing/2014/main" id="{5A87F858-6317-4745-8EC3-9C8B6A8A1032}"/>
                  </a:ext>
                </a:extLst>
              </p:cNvPr>
              <p:cNvSpPr txBox="1">
                <a:spLocks noChangeArrowheads="1"/>
              </p:cNvSpPr>
              <p:nvPr/>
            </p:nvSpPr>
            <p:spPr bwMode="auto">
              <a:xfrm>
                <a:off x="4794" y="11172"/>
                <a:ext cx="104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1000">
                    <a:solidFill>
                      <a:srgbClr val="000000"/>
                    </a:solidFill>
                    <a:cs typeface="Mangal" panose="02040503050203030202" pitchFamily="18" charset="0"/>
                  </a:rPr>
                  <a:t>Cuvette</a:t>
                </a:r>
                <a:endParaRPr lang="ru-RU" altLang="ru-RU" sz="1000"/>
              </a:p>
            </p:txBody>
          </p:sp>
          <p:sp>
            <p:nvSpPr>
              <p:cNvPr id="13335" name="Прямая соединительная линия 193">
                <a:extLst>
                  <a:ext uri="{FF2B5EF4-FFF2-40B4-BE49-F238E27FC236}">
                    <a16:creationId xmlns:a16="http://schemas.microsoft.com/office/drawing/2014/main" id="{D01EBA03-535A-4AC5-993D-424575C7529D}"/>
                  </a:ext>
                </a:extLst>
              </p:cNvPr>
              <p:cNvSpPr>
                <a:spLocks noChangeShapeType="1"/>
              </p:cNvSpPr>
              <p:nvPr/>
            </p:nvSpPr>
            <p:spPr bwMode="auto">
              <a:xfrm flipH="1" flipV="1">
                <a:off x="4769" y="12544"/>
                <a:ext cx="665" cy="323"/>
              </a:xfrm>
              <a:prstGeom prst="line">
                <a:avLst/>
              </a:prstGeom>
              <a:noFill/>
              <a:ln w="12700" algn="ctr">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13336" name="TextBox 24">
                <a:extLst>
                  <a:ext uri="{FF2B5EF4-FFF2-40B4-BE49-F238E27FC236}">
                    <a16:creationId xmlns:a16="http://schemas.microsoft.com/office/drawing/2014/main" id="{680E26AD-026E-40F7-AA42-16E6838A2630}"/>
                  </a:ext>
                </a:extLst>
              </p:cNvPr>
              <p:cNvSpPr txBox="1">
                <a:spLocks noChangeArrowheads="1"/>
              </p:cNvSpPr>
              <p:nvPr/>
            </p:nvSpPr>
            <p:spPr bwMode="auto">
              <a:xfrm>
                <a:off x="4529" y="12792"/>
                <a:ext cx="179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1000">
                    <a:solidFill>
                      <a:srgbClr val="000000"/>
                    </a:solidFill>
                    <a:cs typeface="Mangal" panose="02040503050203030202" pitchFamily="18" charset="0"/>
                  </a:rPr>
                  <a:t>Cuvette camera</a:t>
                </a:r>
                <a:endParaRPr lang="ru-RU" altLang="ru-RU" sz="1000"/>
              </a:p>
            </p:txBody>
          </p:sp>
          <p:sp>
            <p:nvSpPr>
              <p:cNvPr id="13337" name="TextBox 25">
                <a:extLst>
                  <a:ext uri="{FF2B5EF4-FFF2-40B4-BE49-F238E27FC236}">
                    <a16:creationId xmlns:a16="http://schemas.microsoft.com/office/drawing/2014/main" id="{F1AF5207-8644-48EB-AAFC-F6719773C922}"/>
                  </a:ext>
                </a:extLst>
              </p:cNvPr>
              <p:cNvSpPr txBox="1">
                <a:spLocks noChangeArrowheads="1"/>
              </p:cNvSpPr>
              <p:nvPr/>
            </p:nvSpPr>
            <p:spPr bwMode="auto">
              <a:xfrm>
                <a:off x="5121" y="13374"/>
                <a:ext cx="1460"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1000">
                    <a:solidFill>
                      <a:srgbClr val="000000"/>
                    </a:solidFill>
                    <a:cs typeface="Mangal" panose="02040503050203030202" pitchFamily="18" charset="0"/>
                  </a:rPr>
                  <a:t>Beam dump</a:t>
                </a:r>
                <a:endParaRPr lang="ru-RU" altLang="ru-RU" sz="1000"/>
              </a:p>
            </p:txBody>
          </p:sp>
          <p:sp>
            <p:nvSpPr>
              <p:cNvPr id="13338" name="Прямая соединительная линия 193">
                <a:extLst>
                  <a:ext uri="{FF2B5EF4-FFF2-40B4-BE49-F238E27FC236}">
                    <a16:creationId xmlns:a16="http://schemas.microsoft.com/office/drawing/2014/main" id="{E808E5D8-0E7A-4BF2-BE16-D69079D59B35}"/>
                  </a:ext>
                </a:extLst>
              </p:cNvPr>
              <p:cNvSpPr>
                <a:spLocks noChangeShapeType="1"/>
              </p:cNvSpPr>
              <p:nvPr/>
            </p:nvSpPr>
            <p:spPr bwMode="auto">
              <a:xfrm>
                <a:off x="6550" y="13417"/>
                <a:ext cx="381" cy="173"/>
              </a:xfrm>
              <a:custGeom>
                <a:avLst/>
                <a:gdLst>
                  <a:gd name="T0" fmla="*/ 0 w 381"/>
                  <a:gd name="T1" fmla="*/ 173 h 173"/>
                  <a:gd name="T2" fmla="*/ 381 w 381"/>
                  <a:gd name="T3" fmla="*/ 0 h 173"/>
                  <a:gd name="T4" fmla="*/ 0 60000 65536"/>
                  <a:gd name="T5" fmla="*/ 0 60000 65536"/>
                  <a:gd name="T6" fmla="*/ 0 w 381"/>
                  <a:gd name="T7" fmla="*/ 0 h 173"/>
                  <a:gd name="T8" fmla="*/ 381 w 381"/>
                  <a:gd name="T9" fmla="*/ 173 h 173"/>
                </a:gdLst>
                <a:ahLst/>
                <a:cxnLst>
                  <a:cxn ang="T4">
                    <a:pos x="T0" y="T1"/>
                  </a:cxn>
                  <a:cxn ang="T5">
                    <a:pos x="T2" y="T3"/>
                  </a:cxn>
                </a:cxnLst>
                <a:rect l="T6" t="T7" r="T8" b="T9"/>
                <a:pathLst>
                  <a:path w="381" h="173">
                    <a:moveTo>
                      <a:pt x="0" y="173"/>
                    </a:moveTo>
                    <a:lnTo>
                      <a:pt x="381" y="0"/>
                    </a:lnTo>
                  </a:path>
                </a:pathLst>
              </a:custGeom>
              <a:noFill/>
              <a:ln w="127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3339" name="Прямая соединительная линия 193">
                <a:extLst>
                  <a:ext uri="{FF2B5EF4-FFF2-40B4-BE49-F238E27FC236}">
                    <a16:creationId xmlns:a16="http://schemas.microsoft.com/office/drawing/2014/main" id="{58BC484A-7B55-40FD-B688-2772295D7ED7}"/>
                  </a:ext>
                </a:extLst>
              </p:cNvPr>
              <p:cNvSpPr>
                <a:spLocks noChangeShapeType="1"/>
              </p:cNvSpPr>
              <p:nvPr/>
            </p:nvSpPr>
            <p:spPr bwMode="auto">
              <a:xfrm rot="5400000" flipH="1" flipV="1">
                <a:off x="4840" y="10558"/>
                <a:ext cx="515" cy="127"/>
              </a:xfrm>
              <a:prstGeom prst="line">
                <a:avLst/>
              </a:prstGeom>
              <a:noFill/>
              <a:ln w="12700" algn="ctr">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13340" name="TextBox 28">
                <a:extLst>
                  <a:ext uri="{FF2B5EF4-FFF2-40B4-BE49-F238E27FC236}">
                    <a16:creationId xmlns:a16="http://schemas.microsoft.com/office/drawing/2014/main" id="{4CF7A305-D7D6-4973-ADA3-9F4380597355}"/>
                  </a:ext>
                </a:extLst>
              </p:cNvPr>
              <p:cNvSpPr txBox="1">
                <a:spLocks noChangeArrowheads="1"/>
              </p:cNvSpPr>
              <p:nvPr/>
            </p:nvSpPr>
            <p:spPr bwMode="auto">
              <a:xfrm>
                <a:off x="4529" y="9979"/>
                <a:ext cx="1335"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1000">
                    <a:solidFill>
                      <a:srgbClr val="000000"/>
                    </a:solidFill>
                    <a:cs typeface="Mangal" panose="02040503050203030202" pitchFamily="18" charset="0"/>
                  </a:rPr>
                  <a:t>Collimator</a:t>
                </a:r>
                <a:endParaRPr lang="ru-RU" altLang="ru-RU" sz="1000"/>
              </a:p>
            </p:txBody>
          </p:sp>
          <p:sp>
            <p:nvSpPr>
              <p:cNvPr id="13341" name="Прямая соединительная линия 193">
                <a:extLst>
                  <a:ext uri="{FF2B5EF4-FFF2-40B4-BE49-F238E27FC236}">
                    <a16:creationId xmlns:a16="http://schemas.microsoft.com/office/drawing/2014/main" id="{D2A48DE1-B7E9-4840-BAFA-8062244720A4}"/>
                  </a:ext>
                </a:extLst>
              </p:cNvPr>
              <p:cNvSpPr>
                <a:spLocks noChangeShapeType="1"/>
              </p:cNvSpPr>
              <p:nvPr/>
            </p:nvSpPr>
            <p:spPr bwMode="auto">
              <a:xfrm rot="5400000" flipH="1">
                <a:off x="8309" y="11801"/>
                <a:ext cx="990" cy="1385"/>
              </a:xfrm>
              <a:prstGeom prst="line">
                <a:avLst/>
              </a:prstGeom>
              <a:noFill/>
              <a:ln w="12700" algn="ctr">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13342" name="TextBox 30">
                <a:extLst>
                  <a:ext uri="{FF2B5EF4-FFF2-40B4-BE49-F238E27FC236}">
                    <a16:creationId xmlns:a16="http://schemas.microsoft.com/office/drawing/2014/main" id="{1DF085E0-EAE5-4E98-9D71-AB9CDCADB1CC}"/>
                  </a:ext>
                </a:extLst>
              </p:cNvPr>
              <p:cNvSpPr txBox="1">
                <a:spLocks noChangeArrowheads="1"/>
              </p:cNvSpPr>
              <p:nvPr/>
            </p:nvSpPr>
            <p:spPr bwMode="auto">
              <a:xfrm>
                <a:off x="8691" y="12912"/>
                <a:ext cx="202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1000">
                    <a:solidFill>
                      <a:srgbClr val="000000"/>
                    </a:solidFill>
                    <a:cs typeface="Mangal" panose="02040503050203030202" pitchFamily="18" charset="0"/>
                  </a:rPr>
                  <a:t>PLIF camera with</a:t>
                </a:r>
                <a:br>
                  <a:rPr lang="en-US" altLang="ru-RU" sz="1000">
                    <a:solidFill>
                      <a:srgbClr val="000000"/>
                    </a:solidFill>
                    <a:cs typeface="Mangal" panose="02040503050203030202" pitchFamily="18" charset="0"/>
                  </a:rPr>
                </a:br>
                <a:r>
                  <a:rPr lang="en-US" altLang="ru-RU" sz="1000">
                    <a:solidFill>
                      <a:srgbClr val="000000"/>
                    </a:solidFill>
                    <a:cs typeface="Mangal" panose="02040503050203030202" pitchFamily="18" charset="0"/>
                  </a:rPr>
                  <a:t>intensifier</a:t>
                </a:r>
                <a:endParaRPr lang="ru-RU" altLang="ru-RU" sz="1000"/>
              </a:p>
            </p:txBody>
          </p:sp>
          <p:sp>
            <p:nvSpPr>
              <p:cNvPr id="13343" name="TextBox 16">
                <a:extLst>
                  <a:ext uri="{FF2B5EF4-FFF2-40B4-BE49-F238E27FC236}">
                    <a16:creationId xmlns:a16="http://schemas.microsoft.com/office/drawing/2014/main" id="{7929F252-C57E-473E-930A-24256DDF077D}"/>
                  </a:ext>
                </a:extLst>
              </p:cNvPr>
              <p:cNvSpPr txBox="1">
                <a:spLocks noChangeArrowheads="1"/>
              </p:cNvSpPr>
              <p:nvPr/>
            </p:nvSpPr>
            <p:spPr bwMode="auto">
              <a:xfrm>
                <a:off x="9862" y="9644"/>
                <a:ext cx="900"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1000">
                    <a:solidFill>
                      <a:srgbClr val="000000"/>
                    </a:solidFill>
                    <a:cs typeface="Mangal" panose="02040503050203030202" pitchFamily="18" charset="0"/>
                  </a:rPr>
                  <a:t>Sheet </a:t>
                </a:r>
                <a:br>
                  <a:rPr lang="ru-RU" altLang="ru-RU" sz="1000">
                    <a:solidFill>
                      <a:srgbClr val="000000"/>
                    </a:solidFill>
                    <a:cs typeface="Mangal" panose="02040503050203030202" pitchFamily="18" charset="0"/>
                  </a:rPr>
                </a:br>
                <a:r>
                  <a:rPr lang="en-US" altLang="ru-RU" sz="1000">
                    <a:solidFill>
                      <a:srgbClr val="000000"/>
                    </a:solidFill>
                    <a:cs typeface="Mangal" panose="02040503050203030202" pitchFamily="18" charset="0"/>
                  </a:rPr>
                  <a:t>optics</a:t>
                </a:r>
                <a:endParaRPr lang="ru-RU" altLang="ru-RU" sz="1000"/>
              </a:p>
            </p:txBody>
          </p:sp>
        </p:grpSp>
        <p:pic>
          <p:nvPicPr>
            <p:cNvPr id="13319" name="Picture 37" descr="logo2018_на бланк">
              <a:extLst>
                <a:ext uri="{FF2B5EF4-FFF2-40B4-BE49-F238E27FC236}">
                  <a16:creationId xmlns:a16="http://schemas.microsoft.com/office/drawing/2014/main" id="{C9A76DDD-C19B-4433-96E6-A33B65EAED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2" y="78"/>
              <a:ext cx="292"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38" descr="нгу">
              <a:extLst>
                <a:ext uri="{FF2B5EF4-FFF2-40B4-BE49-F238E27FC236}">
                  <a16:creationId xmlns:a16="http://schemas.microsoft.com/office/drawing/2014/main" id="{6C4E76E3-041A-4687-8C1A-96690FAB04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 y="63"/>
              <a:ext cx="78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2">
            <a:extLst>
              <a:ext uri="{FF2B5EF4-FFF2-40B4-BE49-F238E27FC236}">
                <a16:creationId xmlns:a16="http://schemas.microsoft.com/office/drawing/2014/main" id="{71515087-CDE1-4594-8604-7C2F30178049}"/>
              </a:ext>
            </a:extLst>
          </p:cNvPr>
          <p:cNvGrpSpPr>
            <a:grpSpLocks/>
          </p:cNvGrpSpPr>
          <p:nvPr/>
        </p:nvGrpSpPr>
        <p:grpSpPr bwMode="auto">
          <a:xfrm>
            <a:off x="28575" y="185738"/>
            <a:ext cx="9115425" cy="6376987"/>
            <a:chOff x="18" y="63"/>
            <a:chExt cx="5742" cy="4017"/>
          </a:xfrm>
        </p:grpSpPr>
        <p:sp>
          <p:nvSpPr>
            <p:cNvPr id="23555" name="Заголовок 1">
              <a:extLst>
                <a:ext uri="{FF2B5EF4-FFF2-40B4-BE49-F238E27FC236}">
                  <a16:creationId xmlns:a16="http://schemas.microsoft.com/office/drawing/2014/main" id="{C20CA337-80F2-4980-BA29-7FDAE3B7C381}"/>
                </a:ext>
              </a:extLst>
            </p:cNvPr>
            <p:cNvSpPr>
              <a:spLocks/>
            </p:cNvSpPr>
            <p:nvPr/>
          </p:nvSpPr>
          <p:spPr bwMode="auto">
            <a:xfrm>
              <a:off x="480" y="97"/>
              <a:ext cx="5280" cy="258"/>
            </a:xfrm>
            <a:prstGeom prst="rect">
              <a:avLst/>
            </a:prstGeom>
            <a:noFill/>
            <a:ln w="9525">
              <a:noFill/>
              <a:miter lim="800000"/>
              <a:headEnd/>
              <a:tailEnd/>
            </a:ln>
          </p:spPr>
          <p:txBody>
            <a:bodyPr anchor="ctr"/>
            <a:lstStyle/>
            <a:p>
              <a:pPr algn="ctr">
                <a:lnSpc>
                  <a:spcPct val="90000"/>
                </a:lnSpc>
                <a:defRPr/>
              </a:pPr>
              <a:r>
                <a:rPr lang="ru-RU" sz="2000" b="1" cap="all" dirty="0">
                  <a:latin typeface="Arial" charset="0"/>
                </a:rPr>
                <a:t>Стенд для исследования горения керосина </a:t>
              </a:r>
              <a:endParaRPr lang="en-US" sz="2000" b="1" cap="all" dirty="0">
                <a:latin typeface="Arial" charset="0"/>
              </a:endParaRPr>
            </a:p>
            <a:p>
              <a:pPr algn="ctr">
                <a:lnSpc>
                  <a:spcPct val="90000"/>
                </a:lnSpc>
                <a:defRPr/>
              </a:pPr>
              <a:r>
                <a:rPr lang="ru-RU" sz="2000" b="1" cap="all" dirty="0">
                  <a:latin typeface="Arial" charset="0"/>
                </a:rPr>
                <a:t>и метана</a:t>
              </a:r>
            </a:p>
          </p:txBody>
        </p:sp>
        <p:grpSp>
          <p:nvGrpSpPr>
            <p:cNvPr id="14340" name="Group 3">
              <a:extLst>
                <a:ext uri="{FF2B5EF4-FFF2-40B4-BE49-F238E27FC236}">
                  <a16:creationId xmlns:a16="http://schemas.microsoft.com/office/drawing/2014/main" id="{83785BEB-5AF7-411B-B6C8-032F50527EF4}"/>
                </a:ext>
              </a:extLst>
            </p:cNvPr>
            <p:cNvGrpSpPr>
              <a:grpSpLocks/>
            </p:cNvGrpSpPr>
            <p:nvPr/>
          </p:nvGrpSpPr>
          <p:grpSpPr bwMode="auto">
            <a:xfrm>
              <a:off x="18" y="496"/>
              <a:ext cx="5704" cy="3584"/>
              <a:chOff x="18" y="436"/>
              <a:chExt cx="5704" cy="3584"/>
            </a:xfrm>
          </p:grpSpPr>
          <p:pic>
            <p:nvPicPr>
              <p:cNvPr id="14343" name="Рисунок 7">
                <a:extLst>
                  <a:ext uri="{FF2B5EF4-FFF2-40B4-BE49-F238E27FC236}">
                    <a16:creationId xmlns:a16="http://schemas.microsoft.com/office/drawing/2014/main" id="{DD34903F-8A0C-479B-9A02-8785B392EC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4" y="436"/>
                <a:ext cx="2190" cy="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Объект 2">
                <a:extLst>
                  <a:ext uri="{FF2B5EF4-FFF2-40B4-BE49-F238E27FC236}">
                    <a16:creationId xmlns:a16="http://schemas.microsoft.com/office/drawing/2014/main" id="{D3C1F7FC-6C5E-4972-9A39-9770CF58B334}"/>
                  </a:ext>
                </a:extLst>
              </p:cNvPr>
              <p:cNvSpPr>
                <a:spLocks/>
              </p:cNvSpPr>
              <p:nvPr/>
            </p:nvSpPr>
            <p:spPr bwMode="auto">
              <a:xfrm>
                <a:off x="113" y="451"/>
                <a:ext cx="3311"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ts val="1000"/>
                  </a:spcBef>
                  <a:buFont typeface="Arial" panose="020B0604020202020204" pitchFamily="34" charset="0"/>
                  <a:buNone/>
                </a:pPr>
                <a:r>
                  <a:rPr lang="ru-RU" altLang="ru-RU" sz="1600"/>
                  <a:t>Создан при сотрудничестве с АО «ОДК-Авиадвигатель»:</a:t>
                </a:r>
                <a:br>
                  <a:rPr lang="ru-RU" altLang="ru-RU" sz="1600"/>
                </a:br>
                <a:r>
                  <a:rPr lang="ru-RU" altLang="ru-RU" sz="1600"/>
                  <a:t>- Стенд, обеспечивающий оптические </a:t>
                </a:r>
                <a:br>
                  <a:rPr lang="ru-RU" altLang="ru-RU" sz="1600"/>
                </a:br>
                <a:r>
                  <a:rPr lang="ru-RU" altLang="ru-RU" sz="1600"/>
                  <a:t>  измерения при 20 атм, 873 К;</a:t>
                </a:r>
                <a:br>
                  <a:rPr lang="ru-RU" altLang="ru-RU" sz="1600"/>
                </a:br>
                <a:r>
                  <a:rPr lang="ru-RU" altLang="ru-RU" sz="1600"/>
                  <a:t>- Перспективные фронтовые устройства</a:t>
                </a:r>
                <a:br>
                  <a:rPr lang="ru-RU" altLang="ru-RU" sz="1600"/>
                </a:br>
                <a:r>
                  <a:rPr lang="ru-RU" altLang="ru-RU" sz="1600"/>
                  <a:t>  для ПД-14, ПД-35;</a:t>
                </a:r>
                <a:br>
                  <a:rPr lang="ru-RU" altLang="ru-RU" sz="1600"/>
                </a:br>
                <a:r>
                  <a:rPr lang="ru-RU" altLang="ru-RU" sz="1600"/>
                  <a:t>- Распыл, смесеобразование и горение керосина</a:t>
                </a:r>
                <a:br>
                  <a:rPr lang="ru-RU" altLang="ru-RU" sz="1600"/>
                </a:br>
                <a:r>
                  <a:rPr lang="ru-RU" altLang="ru-RU" sz="1600"/>
                  <a:t>  (реалистичные расходы);</a:t>
                </a:r>
                <a:br>
                  <a:rPr lang="ru-RU" altLang="ru-RU" sz="1600"/>
                </a:br>
                <a:r>
                  <a:rPr lang="ru-RU" altLang="ru-RU" sz="1600"/>
                  <a:t>- Диагностика передовыми оптическими</a:t>
                </a:r>
                <a:br>
                  <a:rPr lang="ru-RU" altLang="ru-RU" sz="1600"/>
                </a:br>
                <a:r>
                  <a:rPr lang="ru-RU" altLang="ru-RU" sz="1600"/>
                  <a:t>  методами (2</a:t>
                </a:r>
                <a:r>
                  <a:rPr lang="en-US" altLang="ru-RU" sz="1600"/>
                  <a:t>D</a:t>
                </a:r>
                <a:r>
                  <a:rPr lang="ru-RU" altLang="ru-RU" sz="1600"/>
                  <a:t>, точечными)</a:t>
                </a:r>
              </a:p>
            </p:txBody>
          </p:sp>
          <p:pic>
            <p:nvPicPr>
              <p:cNvPr id="14345" name="Рисунок 6">
                <a:extLst>
                  <a:ext uri="{FF2B5EF4-FFF2-40B4-BE49-F238E27FC236}">
                    <a16:creationId xmlns:a16="http://schemas.microsoft.com/office/drawing/2014/main" id="{54490CD3-ED57-4BD1-9C58-1628E82F40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 y="2432"/>
                <a:ext cx="1492"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Рисунок 9">
                <a:extLst>
                  <a:ext uri="{FF2B5EF4-FFF2-40B4-BE49-F238E27FC236}">
                    <a16:creationId xmlns:a16="http://schemas.microsoft.com/office/drawing/2014/main" id="{7294CA94-E73A-484F-8CF4-1296ADD9A7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19" y="2432"/>
                <a:ext cx="1537"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Рисунок 5">
                <a:extLst>
                  <a:ext uri="{FF2B5EF4-FFF2-40B4-BE49-F238E27FC236}">
                    <a16:creationId xmlns:a16="http://schemas.microsoft.com/office/drawing/2014/main" id="{86F23452-5FA8-4800-9808-ECD3A797393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51" y="2432"/>
                <a:ext cx="100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Рисунок 8">
                <a:extLst>
                  <a:ext uri="{FF2B5EF4-FFF2-40B4-BE49-F238E27FC236}">
                    <a16:creationId xmlns:a16="http://schemas.microsoft.com/office/drawing/2014/main" id="{CFF2FA0C-189E-4F58-9180-3CEBB971015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10" y="2432"/>
                <a:ext cx="1512"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41" name="Picture 10" descr="logo2018_на бланк">
              <a:extLst>
                <a:ext uri="{FF2B5EF4-FFF2-40B4-BE49-F238E27FC236}">
                  <a16:creationId xmlns:a16="http://schemas.microsoft.com/office/drawing/2014/main" id="{693F30BB-C599-416B-B106-F30F1EF4A0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2" y="78"/>
              <a:ext cx="292"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1" descr="нгу">
              <a:extLst>
                <a:ext uri="{FF2B5EF4-FFF2-40B4-BE49-F238E27FC236}">
                  <a16:creationId xmlns:a16="http://schemas.microsoft.com/office/drawing/2014/main" id="{2760DFC6-64E1-47F8-8A6B-0F6DAE57CB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 y="63"/>
              <a:ext cx="78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Содержимое 5" descr="flame_anim2.gif">
            <a:extLst>
              <a:ext uri="{FF2B5EF4-FFF2-40B4-BE49-F238E27FC236}">
                <a16:creationId xmlns:a16="http://schemas.microsoft.com/office/drawing/2014/main" id="{AFEC4CB7-9151-4E9A-A036-3E35AB53AD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8763" y="1790700"/>
            <a:ext cx="4592638"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a:extLst>
              <a:ext uri="{FF2B5EF4-FFF2-40B4-BE49-F238E27FC236}">
                <a16:creationId xmlns:a16="http://schemas.microsoft.com/office/drawing/2014/main" id="{6E7987A4-3E31-4DE6-A728-0E24FB9A63C2}"/>
              </a:ext>
            </a:extLst>
          </p:cNvPr>
          <p:cNvSpPr>
            <a:spLocks noGrp="1"/>
          </p:cNvSpPr>
          <p:nvPr>
            <p:ph idx="1"/>
          </p:nvPr>
        </p:nvSpPr>
        <p:spPr>
          <a:xfrm>
            <a:off x="279400" y="6267450"/>
            <a:ext cx="3070225" cy="590550"/>
          </a:xfrm>
        </p:spPr>
        <p:txBody>
          <a:bodyPr/>
          <a:lstStyle/>
          <a:p>
            <a:pPr>
              <a:buClr>
                <a:srgbClr val="00007D"/>
              </a:buClr>
              <a:defRPr/>
            </a:pPr>
            <a:r>
              <a:rPr lang="en-US" sz="1600" kern="0" dirty="0">
                <a:solidFill>
                  <a:srgbClr val="000000"/>
                </a:solidFill>
                <a:latin typeface="Arial" pitchFamily="34" charset="0"/>
                <a:cs typeface="Arial" pitchFamily="34" charset="0"/>
              </a:rPr>
              <a:t>Re = 5000, ɸ = 0.7, </a:t>
            </a:r>
            <a:br>
              <a:rPr lang="en-US" sz="1600" kern="0" dirty="0">
                <a:solidFill>
                  <a:srgbClr val="000000"/>
                </a:solidFill>
                <a:latin typeface="Arial" pitchFamily="34" charset="0"/>
                <a:cs typeface="Arial" pitchFamily="34" charset="0"/>
              </a:rPr>
            </a:br>
            <a:r>
              <a:rPr lang="en-US" sz="1600" kern="0" dirty="0">
                <a:solidFill>
                  <a:srgbClr val="000000"/>
                </a:solidFill>
                <a:latin typeface="Arial" pitchFamily="34" charset="0"/>
                <a:cs typeface="Arial" pitchFamily="34" charset="0"/>
              </a:rPr>
              <a:t>S = 1.0</a:t>
            </a:r>
          </a:p>
          <a:p>
            <a:pPr eaLnBrk="1" hangingPunct="1">
              <a:defRPr/>
            </a:pPr>
            <a:endParaRPr lang="ru-RU" dirty="0"/>
          </a:p>
        </p:txBody>
      </p:sp>
      <p:pic>
        <p:nvPicPr>
          <p:cNvPr id="23" name="Picture 2">
            <a:extLst>
              <a:ext uri="{FF2B5EF4-FFF2-40B4-BE49-F238E27FC236}">
                <a16:creationId xmlns:a16="http://schemas.microsoft.com/office/drawing/2014/main" id="{0DB06F3B-1B1B-4283-BAE2-BEEDD4B0E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275" y="4076700"/>
            <a:ext cx="3527425"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6">
            <a:extLst>
              <a:ext uri="{FF2B5EF4-FFF2-40B4-BE49-F238E27FC236}">
                <a16:creationId xmlns:a16="http://schemas.microsoft.com/office/drawing/2014/main" id="{CF34BE17-DED4-4B28-9369-735BCB02D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8600" y="1068388"/>
            <a:ext cx="2503488"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a:extLst>
              <a:ext uri="{FF2B5EF4-FFF2-40B4-BE49-F238E27FC236}">
                <a16:creationId xmlns:a16="http://schemas.microsoft.com/office/drawing/2014/main" id="{FF9ED222-83FF-48F1-83F4-A0F1AD7F6B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5875" y="1109663"/>
            <a:ext cx="2760663"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 name="Object 2">
            <a:extLst>
              <a:ext uri="{FF2B5EF4-FFF2-40B4-BE49-F238E27FC236}">
                <a16:creationId xmlns:a16="http://schemas.microsoft.com/office/drawing/2014/main" id="{E98894C1-3010-4FF4-8AF8-171A7840B3E8}"/>
              </a:ext>
            </a:extLst>
          </p:cNvPr>
          <p:cNvGraphicFramePr>
            <a:graphicFrameLocks noGrp="1" noChangeAspect="1"/>
          </p:cNvGraphicFramePr>
          <p:nvPr/>
        </p:nvGraphicFramePr>
        <p:xfrm>
          <a:off x="8340725" y="3116263"/>
          <a:ext cx="741363" cy="342900"/>
        </p:xfrm>
        <a:graphic>
          <a:graphicData uri="http://schemas.openxmlformats.org/presentationml/2006/ole">
            <mc:AlternateContent xmlns:mc="http://schemas.openxmlformats.org/markup-compatibility/2006">
              <mc:Choice xmlns:v="urn:schemas-microsoft-com:vml" Requires="v">
                <p:oleObj name="Equation" r:id="rId6" imgW="495085" imgH="228501" progId="">
                  <p:embed/>
                </p:oleObj>
              </mc:Choice>
              <mc:Fallback>
                <p:oleObj name="Equation" r:id="rId6" imgW="495085" imgH="228501" progId="">
                  <p:embed/>
                  <p:pic>
                    <p:nvPicPr>
                      <p:cNvPr id="0" name="Object 2"/>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0725" y="3116263"/>
                        <a:ext cx="7413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Text Box 58">
            <a:extLst>
              <a:ext uri="{FF2B5EF4-FFF2-40B4-BE49-F238E27FC236}">
                <a16:creationId xmlns:a16="http://schemas.microsoft.com/office/drawing/2014/main" id="{05F58458-2B3E-40BE-9D97-1EC2CF95EF5F}"/>
              </a:ext>
            </a:extLst>
          </p:cNvPr>
          <p:cNvSpPr txBox="1">
            <a:spLocks noChangeArrowheads="1"/>
          </p:cNvSpPr>
          <p:nvPr/>
        </p:nvSpPr>
        <p:spPr bwMode="auto">
          <a:xfrm>
            <a:off x="5073650" y="6027738"/>
            <a:ext cx="1514475" cy="738187"/>
          </a:xfrm>
          <a:prstGeom prst="rect">
            <a:avLst/>
          </a:prstGeom>
          <a:noFill/>
          <a:ln w="9525" algn="ctr">
            <a:noFill/>
            <a:miter lim="800000"/>
            <a:headEnd/>
            <a:tailEnd/>
          </a:ln>
          <a:effectLst/>
        </p:spPr>
        <p:txBody>
          <a:bodyPr>
            <a:spAutoFit/>
          </a:bodyPr>
          <a:lstStyle/>
          <a:p>
            <a:pPr marL="3175" indent="17463" algn="ctr">
              <a:spcBef>
                <a:spcPct val="20000"/>
              </a:spcBef>
              <a:buClr>
                <a:srgbClr val="00007D"/>
              </a:buClr>
              <a:buSzPct val="75000"/>
              <a:buFont typeface="Wingdings" panose="05000000000000000000" pitchFamily="2" charset="2"/>
              <a:buNone/>
              <a:defRPr/>
            </a:pPr>
            <a:r>
              <a:rPr lang="ru-RU" sz="1400" b="1" dirty="0">
                <a:solidFill>
                  <a:srgbClr val="FF0000"/>
                </a:solidFill>
                <a:effectLst>
                  <a:outerShdw blurRad="38100" dist="38100" dir="2700000" algn="tl">
                    <a:srgbClr val="000000">
                      <a:alpha val="43137"/>
                    </a:srgbClr>
                  </a:outerShdw>
                </a:effectLst>
                <a:latin typeface="Arial" charset="0"/>
                <a:cs typeface="Arial" charset="0"/>
              </a:rPr>
              <a:t>Внешний спиральный вихрь</a:t>
            </a:r>
          </a:p>
        </p:txBody>
      </p:sp>
      <p:cxnSp>
        <p:nvCxnSpPr>
          <p:cNvPr id="30" name="Прямая со стрелкой 29">
            <a:extLst>
              <a:ext uri="{FF2B5EF4-FFF2-40B4-BE49-F238E27FC236}">
                <a16:creationId xmlns:a16="http://schemas.microsoft.com/office/drawing/2014/main" id="{0AD717CF-4DD0-4974-B78B-20633808F48A}"/>
              </a:ext>
            </a:extLst>
          </p:cNvPr>
          <p:cNvCxnSpPr>
            <a:cxnSpLocks noChangeShapeType="1"/>
          </p:cNvCxnSpPr>
          <p:nvPr/>
        </p:nvCxnSpPr>
        <p:spPr bwMode="auto">
          <a:xfrm flipV="1">
            <a:off x="6022975" y="5364163"/>
            <a:ext cx="720725" cy="644525"/>
          </a:xfrm>
          <a:prstGeom prst="straightConnector1">
            <a:avLst/>
          </a:prstGeom>
          <a:noFill/>
          <a:ln w="254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1" name="Text Box 58">
            <a:extLst>
              <a:ext uri="{FF2B5EF4-FFF2-40B4-BE49-F238E27FC236}">
                <a16:creationId xmlns:a16="http://schemas.microsoft.com/office/drawing/2014/main" id="{A3ECED2D-D539-436E-ACF1-AB92FB333EBE}"/>
              </a:ext>
            </a:extLst>
          </p:cNvPr>
          <p:cNvSpPr txBox="1">
            <a:spLocks noChangeArrowheads="1"/>
          </p:cNvSpPr>
          <p:nvPr/>
        </p:nvSpPr>
        <p:spPr bwMode="auto">
          <a:xfrm>
            <a:off x="7783513" y="3716338"/>
            <a:ext cx="1473200" cy="739775"/>
          </a:xfrm>
          <a:prstGeom prst="rect">
            <a:avLst/>
          </a:prstGeom>
          <a:noFill/>
          <a:ln w="9525" algn="ctr">
            <a:noFill/>
            <a:miter lim="800000"/>
            <a:headEnd/>
            <a:tailEnd/>
          </a:ln>
          <a:effectLst/>
        </p:spPr>
        <p:txBody>
          <a:bodyPr>
            <a:spAutoFit/>
          </a:bodyPr>
          <a:lstStyle/>
          <a:p>
            <a:pPr marL="3175" indent="17463" algn="ctr">
              <a:spcBef>
                <a:spcPct val="20000"/>
              </a:spcBef>
              <a:buClr>
                <a:srgbClr val="00007D"/>
              </a:buClr>
              <a:buSzPct val="75000"/>
              <a:buFont typeface="Wingdings" panose="05000000000000000000" pitchFamily="2" charset="2"/>
              <a:buNone/>
              <a:defRPr/>
            </a:pPr>
            <a:r>
              <a:rPr lang="ru-RU" sz="1400" b="1" dirty="0">
                <a:solidFill>
                  <a:srgbClr val="FF0000"/>
                </a:solidFill>
                <a:effectLst>
                  <a:outerShdw blurRad="38100" dist="38100" dir="2700000" algn="tl">
                    <a:srgbClr val="000000">
                      <a:alpha val="43137"/>
                    </a:srgbClr>
                  </a:outerShdw>
                </a:effectLst>
                <a:latin typeface="Arial" charset="0"/>
                <a:cs typeface="Arial" charset="0"/>
              </a:rPr>
              <a:t>Внутренний спиральный вихрь</a:t>
            </a:r>
          </a:p>
        </p:txBody>
      </p:sp>
      <p:cxnSp>
        <p:nvCxnSpPr>
          <p:cNvPr id="32" name="Прямая со стрелкой 31">
            <a:extLst>
              <a:ext uri="{FF2B5EF4-FFF2-40B4-BE49-F238E27FC236}">
                <a16:creationId xmlns:a16="http://schemas.microsoft.com/office/drawing/2014/main" id="{39264A26-7E9D-4570-AACE-F6EF0F93123C}"/>
              </a:ext>
            </a:extLst>
          </p:cNvPr>
          <p:cNvCxnSpPr>
            <a:cxnSpLocks noChangeShapeType="1"/>
          </p:cNvCxnSpPr>
          <p:nvPr/>
        </p:nvCxnSpPr>
        <p:spPr bwMode="auto">
          <a:xfrm flipH="1">
            <a:off x="6886575" y="4437063"/>
            <a:ext cx="1454150" cy="482600"/>
          </a:xfrm>
          <a:prstGeom prst="straightConnector1">
            <a:avLst/>
          </a:prstGeom>
          <a:noFill/>
          <a:ln w="25400" algn="ctr">
            <a:solidFill>
              <a:srgbClr val="C00000"/>
            </a:solidFill>
            <a:round/>
            <a:headEnd/>
            <a:tailEnd type="arrow" w="med" len="med"/>
          </a:ln>
          <a:extLst>
            <a:ext uri="{909E8E84-426E-40DD-AFC4-6F175D3DCCD1}">
              <a14:hiddenFill xmlns:a14="http://schemas.microsoft.com/office/drawing/2010/main">
                <a:noFill/>
              </a14:hiddenFill>
            </a:ext>
          </a:extLst>
        </p:spPr>
      </p:cxnSp>
      <p:pic>
        <p:nvPicPr>
          <p:cNvPr id="15372" name="Picture 2" descr="H:\High_swirl_flame_phi_0p7\_MG_5544.JPG">
            <a:extLst>
              <a:ext uri="{FF2B5EF4-FFF2-40B4-BE49-F238E27FC236}">
                <a16:creationId xmlns:a16="http://schemas.microsoft.com/office/drawing/2014/main" id="{2A92C7D6-2169-4655-898E-6704B31BC2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9616" t="42172" r="39049" b="22627"/>
          <a:stretch>
            <a:fillRect/>
          </a:stretch>
        </p:blipFill>
        <p:spPr bwMode="auto">
          <a:xfrm>
            <a:off x="3419475" y="4868863"/>
            <a:ext cx="1439863"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Freeform 42">
            <a:extLst>
              <a:ext uri="{FF2B5EF4-FFF2-40B4-BE49-F238E27FC236}">
                <a16:creationId xmlns:a16="http://schemas.microsoft.com/office/drawing/2014/main" id="{B5E73D43-7542-4B5E-8030-4E882D2CE3F6}"/>
              </a:ext>
            </a:extLst>
          </p:cNvPr>
          <p:cNvSpPr>
            <a:spLocks/>
          </p:cNvSpPr>
          <p:nvPr/>
        </p:nvSpPr>
        <p:spPr bwMode="auto">
          <a:xfrm>
            <a:off x="6502400" y="6049963"/>
            <a:ext cx="1009650" cy="330200"/>
          </a:xfrm>
          <a:custGeom>
            <a:avLst/>
            <a:gdLst>
              <a:gd name="T0" fmla="*/ 0 w 1590"/>
              <a:gd name="T1" fmla="*/ 0 h 520"/>
              <a:gd name="T2" fmla="*/ 2147483647 w 1590"/>
              <a:gd name="T3" fmla="*/ 0 h 520"/>
              <a:gd name="T4" fmla="*/ 0 60000 65536"/>
              <a:gd name="T5" fmla="*/ 0 60000 65536"/>
              <a:gd name="T6" fmla="*/ 0 w 1590"/>
              <a:gd name="T7" fmla="*/ 0 h 520"/>
              <a:gd name="T8" fmla="*/ 1590 w 1590"/>
              <a:gd name="T9" fmla="*/ 520 h 520"/>
            </a:gdLst>
            <a:ahLst/>
            <a:cxnLst>
              <a:cxn ang="T4">
                <a:pos x="T0" y="T1"/>
              </a:cxn>
              <a:cxn ang="T5">
                <a:pos x="T2" y="T3"/>
              </a:cxn>
            </a:cxnLst>
            <a:rect l="T6" t="T7" r="T8" b="T9"/>
            <a:pathLst>
              <a:path w="1590" h="520">
                <a:moveTo>
                  <a:pt x="0" y="0"/>
                </a:moveTo>
                <a:cubicBezTo>
                  <a:pt x="210" y="520"/>
                  <a:pt x="1430" y="420"/>
                  <a:pt x="1590" y="0"/>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lIns="74295" tIns="8890" rIns="74295" bIns="8890"/>
          <a:lstStyle/>
          <a:p>
            <a:endParaRPr lang="ru-RU"/>
          </a:p>
        </p:txBody>
      </p:sp>
      <p:graphicFrame>
        <p:nvGraphicFramePr>
          <p:cNvPr id="35" name="Object 3">
            <a:extLst>
              <a:ext uri="{FF2B5EF4-FFF2-40B4-BE49-F238E27FC236}">
                <a16:creationId xmlns:a16="http://schemas.microsoft.com/office/drawing/2014/main" id="{545594E0-6C49-4BA7-A456-05434E3AC2D0}"/>
              </a:ext>
            </a:extLst>
          </p:cNvPr>
          <p:cNvGraphicFramePr>
            <a:graphicFrameLocks noGrp="1" noChangeAspect="1"/>
          </p:cNvGraphicFramePr>
          <p:nvPr/>
        </p:nvGraphicFramePr>
        <p:xfrm>
          <a:off x="6346825" y="3957638"/>
          <a:ext cx="1504950" cy="342900"/>
        </p:xfrm>
        <a:graphic>
          <a:graphicData uri="http://schemas.openxmlformats.org/presentationml/2006/ole">
            <mc:AlternateContent xmlns:mc="http://schemas.openxmlformats.org/markup-compatibility/2006">
              <mc:Choice xmlns:v="urn:schemas-microsoft-com:vml" Requires="v">
                <p:oleObj name="Equation" r:id="rId9" imgW="1002865" imgH="228501" progId="">
                  <p:embed/>
                </p:oleObj>
              </mc:Choice>
              <mc:Fallback>
                <p:oleObj name="Equation" r:id="rId9" imgW="1002865" imgH="228501" progId="">
                  <p:embed/>
                  <p:pic>
                    <p:nvPicPr>
                      <p:cNvPr id="0" name="Object 3"/>
                      <p:cNvPicPr>
                        <a:picLocks noGrp="1"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46825" y="3957638"/>
                        <a:ext cx="1504950" cy="342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4">
            <a:extLst>
              <a:ext uri="{FF2B5EF4-FFF2-40B4-BE49-F238E27FC236}">
                <a16:creationId xmlns:a16="http://schemas.microsoft.com/office/drawing/2014/main" id="{A76E78E5-E752-411B-9667-744272881D9C}"/>
              </a:ext>
            </a:extLst>
          </p:cNvPr>
          <p:cNvGraphicFramePr>
            <a:graphicFrameLocks noGrp="1" noChangeAspect="1"/>
          </p:cNvGraphicFramePr>
          <p:nvPr/>
        </p:nvGraphicFramePr>
        <p:xfrm>
          <a:off x="4868863" y="1443038"/>
          <a:ext cx="762000" cy="457200"/>
        </p:xfrm>
        <a:graphic>
          <a:graphicData uri="http://schemas.openxmlformats.org/presentationml/2006/ole">
            <mc:AlternateContent xmlns:mc="http://schemas.openxmlformats.org/markup-compatibility/2006">
              <mc:Choice xmlns:v="urn:schemas-microsoft-com:vml" Requires="v">
                <p:oleObj name="Equation" r:id="rId11" imgW="507780" imgH="304668" progId="">
                  <p:embed/>
                </p:oleObj>
              </mc:Choice>
              <mc:Fallback>
                <p:oleObj name="Equation" r:id="rId11" imgW="507780" imgH="304668" progId="">
                  <p:embed/>
                  <p:pic>
                    <p:nvPicPr>
                      <p:cNvPr id="0" name="Object 4"/>
                      <p:cNvPicPr>
                        <a:picLocks noGrp="1"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68863" y="1443038"/>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 name="Object 5">
            <a:extLst>
              <a:ext uri="{FF2B5EF4-FFF2-40B4-BE49-F238E27FC236}">
                <a16:creationId xmlns:a16="http://schemas.microsoft.com/office/drawing/2014/main" id="{FD64938C-6269-4AAF-8206-4BD0A5AD127E}"/>
              </a:ext>
            </a:extLst>
          </p:cNvPr>
          <p:cNvGraphicFramePr>
            <a:graphicFrameLocks noGrp="1" noChangeAspect="1"/>
          </p:cNvGraphicFramePr>
          <p:nvPr/>
        </p:nvGraphicFramePr>
        <p:xfrm>
          <a:off x="7205663" y="1184275"/>
          <a:ext cx="798512" cy="342900"/>
        </p:xfrm>
        <a:graphic>
          <a:graphicData uri="http://schemas.openxmlformats.org/presentationml/2006/ole">
            <mc:AlternateContent xmlns:mc="http://schemas.openxmlformats.org/markup-compatibility/2006">
              <mc:Choice xmlns:v="urn:schemas-microsoft-com:vml" Requires="v">
                <p:oleObj name="Equation" r:id="rId13" imgW="533169" imgH="228501" progId="">
                  <p:embed/>
                </p:oleObj>
              </mc:Choice>
              <mc:Fallback>
                <p:oleObj name="Equation" r:id="rId13" imgW="533169" imgH="228501" progId="">
                  <p:embed/>
                  <p:pic>
                    <p:nvPicPr>
                      <p:cNvPr id="0" name="Object 5"/>
                      <p:cNvPicPr>
                        <a:picLocks noGrp="1"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05663" y="1184275"/>
                        <a:ext cx="79851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2" name="Object 6">
            <a:extLst>
              <a:ext uri="{FF2B5EF4-FFF2-40B4-BE49-F238E27FC236}">
                <a16:creationId xmlns:a16="http://schemas.microsoft.com/office/drawing/2014/main" id="{3F930D35-F1DD-4340-9EBC-BD59A7A44CD8}"/>
              </a:ext>
            </a:extLst>
          </p:cNvPr>
          <p:cNvGraphicFramePr>
            <a:graphicFrameLocks noGrp="1" noChangeAspect="1"/>
          </p:cNvGraphicFramePr>
          <p:nvPr/>
        </p:nvGraphicFramePr>
        <p:xfrm>
          <a:off x="6026150" y="3592513"/>
          <a:ext cx="131763" cy="228600"/>
        </p:xfrm>
        <a:graphic>
          <a:graphicData uri="http://schemas.openxmlformats.org/presentationml/2006/ole">
            <mc:AlternateContent xmlns:mc="http://schemas.openxmlformats.org/markup-compatibility/2006">
              <mc:Choice xmlns:v="urn:schemas-microsoft-com:vml" Requires="v">
                <p:oleObj name="Equation" r:id="rId15" imgW="88746" imgH="152136" progId="">
                  <p:embed/>
                </p:oleObj>
              </mc:Choice>
              <mc:Fallback>
                <p:oleObj name="Equation" r:id="rId15" imgW="88746" imgH="152136" progId="">
                  <p:embed/>
                  <p:pic>
                    <p:nvPicPr>
                      <p:cNvPr id="0" name="Object 6"/>
                      <p:cNvPicPr>
                        <a:picLocks noGrp="1"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26150" y="3592513"/>
                        <a:ext cx="1317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Rectangle 14">
            <a:extLst>
              <a:ext uri="{FF2B5EF4-FFF2-40B4-BE49-F238E27FC236}">
                <a16:creationId xmlns:a16="http://schemas.microsoft.com/office/drawing/2014/main" id="{B97710EA-8758-4AF8-B24F-4780EAA05616}"/>
              </a:ext>
            </a:extLst>
          </p:cNvPr>
          <p:cNvSpPr>
            <a:spLocks noChangeArrowheads="1"/>
          </p:cNvSpPr>
          <p:nvPr/>
        </p:nvSpPr>
        <p:spPr bwMode="auto">
          <a:xfrm>
            <a:off x="2608263" y="4846638"/>
            <a:ext cx="3022600" cy="523875"/>
          </a:xfrm>
          <a:prstGeom prst="rect">
            <a:avLst/>
          </a:prstGeom>
          <a:noFill/>
          <a:ln>
            <a:noFill/>
          </a:ln>
          <a:effectLst/>
        </p:spPr>
        <p:txBody>
          <a:bodyPr>
            <a:spAutoFit/>
          </a:bodyPr>
          <a:lstStyle/>
          <a:p>
            <a:pPr algn="ctr">
              <a:defRPr/>
            </a:pPr>
            <a:r>
              <a:rPr lang="en-US" altLang="ru-RU" sz="1400" b="1" dirty="0">
                <a:solidFill>
                  <a:srgbClr val="FFFF00"/>
                </a:solidFill>
                <a:effectLst>
                  <a:outerShdw blurRad="38100" dist="38100" dir="2700000" algn="tl">
                    <a:srgbClr val="C0C0C0"/>
                  </a:outerShdw>
                </a:effectLst>
                <a:cs typeface="Arial" panose="020B0604020202020204" pitchFamily="34" charset="0"/>
              </a:rPr>
              <a:t>ɸ = 0.7</a:t>
            </a:r>
          </a:p>
          <a:p>
            <a:pPr algn="ctr">
              <a:defRPr/>
            </a:pPr>
            <a:r>
              <a:rPr lang="en-US" altLang="ru-RU" sz="1400" b="1" dirty="0">
                <a:solidFill>
                  <a:srgbClr val="FFFF00"/>
                </a:solidFill>
                <a:effectLst>
                  <a:outerShdw blurRad="38100" dist="38100" dir="2700000" algn="tl">
                    <a:srgbClr val="C0C0C0"/>
                  </a:outerShdw>
                </a:effectLst>
                <a:cs typeface="Arial" panose="020B0604020202020204" pitchFamily="34" charset="0"/>
              </a:rPr>
              <a:t>Re = 5000</a:t>
            </a:r>
            <a:endParaRPr lang="ru-RU" altLang="ru-RU" sz="1400" b="1" dirty="0">
              <a:solidFill>
                <a:srgbClr val="FFFF00"/>
              </a:solidFill>
              <a:effectLst>
                <a:outerShdw blurRad="38100" dist="38100" dir="2700000" algn="tl">
                  <a:srgbClr val="C0C0C0"/>
                </a:outerShdw>
              </a:effectLst>
              <a:cs typeface="Arial" panose="020B0604020202020204" pitchFamily="34" charset="0"/>
            </a:endParaRPr>
          </a:p>
        </p:txBody>
      </p:sp>
      <p:pic>
        <p:nvPicPr>
          <p:cNvPr id="15379" name="Picture 25" descr="нгу">
            <a:extLst>
              <a:ext uri="{FF2B5EF4-FFF2-40B4-BE49-F238E27FC236}">
                <a16:creationId xmlns:a16="http://schemas.microsoft.com/office/drawing/2014/main" id="{796A5228-0A89-4B1D-9AB1-878BE513360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4300" y="147638"/>
            <a:ext cx="12414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0" name="Picture 20" descr="logo2018_на бланк">
            <a:extLst>
              <a:ext uri="{FF2B5EF4-FFF2-40B4-BE49-F238E27FC236}">
                <a16:creationId xmlns:a16="http://schemas.microsoft.com/office/drawing/2014/main" id="{14BC8347-D54E-462D-8B0E-71C74674026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43925" y="228600"/>
            <a:ext cx="4635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Заголовок 1">
            <a:extLst>
              <a:ext uri="{FF2B5EF4-FFF2-40B4-BE49-F238E27FC236}">
                <a16:creationId xmlns:a16="http://schemas.microsoft.com/office/drawing/2014/main" id="{EDEF7335-DC04-41CD-AA78-C957545620B9}"/>
              </a:ext>
            </a:extLst>
          </p:cNvPr>
          <p:cNvSpPr>
            <a:spLocks noGrp="1"/>
          </p:cNvSpPr>
          <p:nvPr>
            <p:ph type="title"/>
          </p:nvPr>
        </p:nvSpPr>
        <p:spPr>
          <a:xfrm>
            <a:off x="2152650" y="136525"/>
            <a:ext cx="5803900" cy="349250"/>
          </a:xfrm>
        </p:spPr>
        <p:txBody>
          <a:bodyPr/>
          <a:lstStyle/>
          <a:p>
            <a:pPr eaLnBrk="1" hangingPunct="1">
              <a:defRPr/>
            </a:pPr>
            <a:r>
              <a:rPr lang="en-US" sz="2000" b="1" cap="all" dirty="0">
                <a:latin typeface="Arial" charset="0"/>
                <a:cs typeface="Arial" charset="0"/>
              </a:rPr>
              <a:t>PIV - POD </a:t>
            </a:r>
            <a:r>
              <a:rPr lang="ru-RU" sz="2000" b="1" cap="all" dirty="0">
                <a:latin typeface="Arial" charset="0"/>
                <a:cs typeface="Arial" charset="0"/>
              </a:rPr>
              <a:t>диагностика </a:t>
            </a:r>
            <a:r>
              <a:rPr lang="ru-RU" sz="2000" b="1" cap="all" dirty="0" err="1">
                <a:latin typeface="Arial" charset="0"/>
                <a:cs typeface="Arial" charset="0"/>
              </a:rPr>
              <a:t>пламен</a:t>
            </a:r>
            <a:r>
              <a:rPr lang="ru-RU" sz="2000" b="1" cap="all" dirty="0">
                <a:latin typeface="Arial" charset="0"/>
                <a:cs typeface="Arial" charset="0"/>
              </a:rPr>
              <a:t> (задел)</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nodeType="afterGroup">
                            <p:stCondLst>
                              <p:cond delay="500"/>
                            </p:stCondLst>
                            <p:childTnLst>
                              <p:par>
                                <p:cTn id="15" presetID="10"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0" presetClass="entr" presetSubtype="0"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par>
                                <p:cTn id="39" presetID="10"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Заголовок 1">
            <a:extLst>
              <a:ext uri="{FF2B5EF4-FFF2-40B4-BE49-F238E27FC236}">
                <a16:creationId xmlns:a16="http://schemas.microsoft.com/office/drawing/2014/main" id="{6C57455B-41D3-4B8A-800E-862417A0416E}"/>
              </a:ext>
            </a:extLst>
          </p:cNvPr>
          <p:cNvSpPr>
            <a:spLocks noGrp="1"/>
          </p:cNvSpPr>
          <p:nvPr>
            <p:ph type="title"/>
          </p:nvPr>
        </p:nvSpPr>
        <p:spPr>
          <a:xfrm>
            <a:off x="2152650" y="136525"/>
            <a:ext cx="5803900" cy="349250"/>
          </a:xfrm>
        </p:spPr>
        <p:txBody>
          <a:bodyPr/>
          <a:lstStyle/>
          <a:p>
            <a:pPr eaLnBrk="1" hangingPunct="1">
              <a:defRPr/>
            </a:pPr>
            <a:r>
              <a:rPr lang="en-US" sz="2000" b="1" cap="all" dirty="0">
                <a:latin typeface="Arial" charset="0"/>
                <a:cs typeface="Arial" charset="0"/>
              </a:rPr>
              <a:t>PIV-PLIF </a:t>
            </a:r>
            <a:r>
              <a:rPr lang="ru-RU" sz="2000" b="1" cap="all" dirty="0">
                <a:latin typeface="Arial" charset="0"/>
                <a:cs typeface="Arial" charset="0"/>
              </a:rPr>
              <a:t>диагностика </a:t>
            </a:r>
            <a:r>
              <a:rPr lang="ru-RU" sz="2000" b="1" cap="all" dirty="0" err="1">
                <a:latin typeface="Arial" charset="0"/>
                <a:cs typeface="Arial" charset="0"/>
              </a:rPr>
              <a:t>пламен</a:t>
            </a:r>
            <a:r>
              <a:rPr lang="ru-RU" sz="2000" b="1" cap="all" dirty="0">
                <a:latin typeface="Arial" charset="0"/>
                <a:cs typeface="Arial" charset="0"/>
              </a:rPr>
              <a:t> (задел)</a:t>
            </a:r>
          </a:p>
        </p:txBody>
      </p:sp>
      <p:sp>
        <p:nvSpPr>
          <p:cNvPr id="3" name="Объект 2">
            <a:extLst>
              <a:ext uri="{FF2B5EF4-FFF2-40B4-BE49-F238E27FC236}">
                <a16:creationId xmlns:a16="http://schemas.microsoft.com/office/drawing/2014/main" id="{7AAAC154-2DD5-4134-AB2A-4E7884776FAF}"/>
              </a:ext>
            </a:extLst>
          </p:cNvPr>
          <p:cNvSpPr>
            <a:spLocks noGrp="1"/>
          </p:cNvSpPr>
          <p:nvPr>
            <p:ph idx="1"/>
          </p:nvPr>
        </p:nvSpPr>
        <p:spPr>
          <a:xfrm>
            <a:off x="149225" y="911225"/>
            <a:ext cx="2033588" cy="590550"/>
          </a:xfrm>
        </p:spPr>
        <p:txBody>
          <a:bodyPr/>
          <a:lstStyle/>
          <a:p>
            <a:pPr>
              <a:buClr>
                <a:srgbClr val="00007D"/>
              </a:buClr>
              <a:buFont typeface="Arial" panose="020B0604020202020204" pitchFamily="34" charset="0"/>
              <a:buNone/>
              <a:defRPr/>
            </a:pPr>
            <a:r>
              <a:rPr lang="en-US" sz="1600" kern="0" dirty="0">
                <a:solidFill>
                  <a:srgbClr val="000000"/>
                </a:solidFill>
                <a:latin typeface="Arial" pitchFamily="34" charset="0"/>
                <a:cs typeface="Arial" pitchFamily="34" charset="0"/>
              </a:rPr>
              <a:t>Re = 5000, ɸ = 0.7, </a:t>
            </a:r>
          </a:p>
          <a:p>
            <a:pPr>
              <a:buClr>
                <a:srgbClr val="00007D"/>
              </a:buClr>
              <a:buFont typeface="Arial" panose="020B0604020202020204" pitchFamily="34" charset="0"/>
              <a:buNone/>
              <a:defRPr/>
            </a:pPr>
            <a:r>
              <a:rPr lang="en-US" sz="1600" kern="0" dirty="0">
                <a:solidFill>
                  <a:srgbClr val="000000"/>
                </a:solidFill>
                <a:latin typeface="Arial" pitchFamily="34" charset="0"/>
                <a:cs typeface="Arial" pitchFamily="34" charset="0"/>
              </a:rPr>
              <a:t>S = 1.0</a:t>
            </a:r>
          </a:p>
          <a:p>
            <a:pPr eaLnBrk="1" hangingPunct="1">
              <a:defRPr/>
            </a:pPr>
            <a:endParaRPr lang="ru-RU" dirty="0"/>
          </a:p>
        </p:txBody>
      </p:sp>
      <p:pic>
        <p:nvPicPr>
          <p:cNvPr id="16388" name="Picture 25" descr="нгу">
            <a:extLst>
              <a:ext uri="{FF2B5EF4-FFF2-40B4-BE49-F238E27FC236}">
                <a16:creationId xmlns:a16="http://schemas.microsoft.com/office/drawing/2014/main" id="{BA7D5D28-597B-4DF1-8EAE-AAE50389A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47638"/>
            <a:ext cx="12414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0" descr="logo2018_на бланк">
            <a:extLst>
              <a:ext uri="{FF2B5EF4-FFF2-40B4-BE49-F238E27FC236}">
                <a16:creationId xmlns:a16="http://schemas.microsoft.com/office/drawing/2014/main" id="{9B194939-A278-4343-9BAB-574CA074E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3925" y="228600"/>
            <a:ext cx="4635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a:extLst>
              <a:ext uri="{FF2B5EF4-FFF2-40B4-BE49-F238E27FC236}">
                <a16:creationId xmlns:a16="http://schemas.microsoft.com/office/drawing/2014/main" id="{A74FDE7B-F288-48FD-A366-E2B6C61BBC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5375" y="4159250"/>
            <a:ext cx="22367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a:extLst>
              <a:ext uri="{FF2B5EF4-FFF2-40B4-BE49-F238E27FC236}">
                <a16:creationId xmlns:a16="http://schemas.microsoft.com/office/drawing/2014/main" id="{34910E1C-9051-4F4A-8AEE-2F3923D4A1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900" y="4151313"/>
            <a:ext cx="22383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6">
            <a:extLst>
              <a:ext uri="{FF2B5EF4-FFF2-40B4-BE49-F238E27FC236}">
                <a16:creationId xmlns:a16="http://schemas.microsoft.com/office/drawing/2014/main" id="{6496B362-113E-497D-8827-0FD4AB1E6B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6788" y="4146550"/>
            <a:ext cx="2236787"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2" descr="_MG_3592_cut">
            <a:extLst>
              <a:ext uri="{FF2B5EF4-FFF2-40B4-BE49-F238E27FC236}">
                <a16:creationId xmlns:a16="http://schemas.microsoft.com/office/drawing/2014/main" id="{D3D866A8-C3FA-4BDD-9B85-EEE409C3BA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0154" t="61929" r="30823" b="1736"/>
          <a:stretch>
            <a:fillRect/>
          </a:stretch>
        </p:blipFill>
        <p:spPr bwMode="auto">
          <a:xfrm>
            <a:off x="2214563" y="784225"/>
            <a:ext cx="20256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14">
            <a:extLst>
              <a:ext uri="{FF2B5EF4-FFF2-40B4-BE49-F238E27FC236}">
                <a16:creationId xmlns:a16="http://schemas.microsoft.com/office/drawing/2014/main" id="{48B69ADE-7FD4-4BF5-903C-DFF1915B5764}"/>
              </a:ext>
            </a:extLst>
          </p:cNvPr>
          <p:cNvSpPr>
            <a:spLocks noChangeArrowheads="1"/>
          </p:cNvSpPr>
          <p:nvPr/>
        </p:nvSpPr>
        <p:spPr bwMode="auto">
          <a:xfrm>
            <a:off x="2501900" y="769938"/>
            <a:ext cx="1352550" cy="307975"/>
          </a:xfrm>
          <a:prstGeom prst="rect">
            <a:avLst/>
          </a:prstGeom>
          <a:noFill/>
          <a:ln>
            <a:noFill/>
          </a:ln>
          <a:effectLst/>
        </p:spPr>
        <p:txBody>
          <a:bodyPr>
            <a:spAutoFit/>
          </a:bodyPr>
          <a:lstStyle/>
          <a:p>
            <a:pPr algn="ctr">
              <a:defRPr/>
            </a:pPr>
            <a:r>
              <a:rPr lang="en-US" altLang="ru-RU" sz="1400" b="1" dirty="0">
                <a:solidFill>
                  <a:srgbClr val="FFFF00"/>
                </a:solidFill>
                <a:effectLst>
                  <a:outerShdw blurRad="38100" dist="38100" dir="2700000" algn="tl">
                    <a:srgbClr val="C0C0C0"/>
                  </a:outerShdw>
                </a:effectLst>
                <a:cs typeface="Arial" panose="020B0604020202020204" pitchFamily="34" charset="0"/>
              </a:rPr>
              <a:t>ɸ = 0.7</a:t>
            </a:r>
          </a:p>
        </p:txBody>
      </p:sp>
      <p:graphicFrame>
        <p:nvGraphicFramePr>
          <p:cNvPr id="16395" name="Object 2">
            <a:extLst>
              <a:ext uri="{FF2B5EF4-FFF2-40B4-BE49-F238E27FC236}">
                <a16:creationId xmlns:a16="http://schemas.microsoft.com/office/drawing/2014/main" id="{26C0256A-CF21-4B13-A989-5DDA0CC23F75}"/>
              </a:ext>
            </a:extLst>
          </p:cNvPr>
          <p:cNvGraphicFramePr>
            <a:graphicFrameLocks noChangeAspect="1"/>
          </p:cNvGraphicFramePr>
          <p:nvPr/>
        </p:nvGraphicFramePr>
        <p:xfrm>
          <a:off x="711200" y="4302125"/>
          <a:ext cx="287338" cy="247650"/>
        </p:xfrm>
        <a:graphic>
          <a:graphicData uri="http://schemas.openxmlformats.org/presentationml/2006/ole">
            <mc:AlternateContent xmlns:mc="http://schemas.openxmlformats.org/markup-compatibility/2006">
              <mc:Choice xmlns:v="urn:schemas-microsoft-com:vml" Requires="v">
                <p:oleObj name="Equation" r:id="rId8" imgW="190335" imgH="164957" progId="">
                  <p:embed/>
                </p:oleObj>
              </mc:Choice>
              <mc:Fallback>
                <p:oleObj name="Equation" r:id="rId8" imgW="190335" imgH="164957" progId="">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200" y="4302125"/>
                        <a:ext cx="2873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396" name="Object 3">
            <a:extLst>
              <a:ext uri="{FF2B5EF4-FFF2-40B4-BE49-F238E27FC236}">
                <a16:creationId xmlns:a16="http://schemas.microsoft.com/office/drawing/2014/main" id="{C468B77F-09DC-4238-A18E-C7C39086B706}"/>
              </a:ext>
            </a:extLst>
          </p:cNvPr>
          <p:cNvGraphicFramePr>
            <a:graphicFrameLocks noChangeAspect="1"/>
          </p:cNvGraphicFramePr>
          <p:nvPr/>
        </p:nvGraphicFramePr>
        <p:xfrm>
          <a:off x="2584450" y="6296025"/>
          <a:ext cx="287338" cy="247650"/>
        </p:xfrm>
        <a:graphic>
          <a:graphicData uri="http://schemas.openxmlformats.org/presentationml/2006/ole">
            <mc:AlternateContent xmlns:mc="http://schemas.openxmlformats.org/markup-compatibility/2006">
              <mc:Choice xmlns:v="urn:schemas-microsoft-com:vml" Requires="v">
                <p:oleObj name="Equation" r:id="rId10" imgW="190335" imgH="164957" progId="">
                  <p:embed/>
                </p:oleObj>
              </mc:Choice>
              <mc:Fallback>
                <p:oleObj name="Equation" r:id="rId10" imgW="190335" imgH="164957" progId="">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84450" y="6296025"/>
                        <a:ext cx="2873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397" name="Рисунок 50">
            <a:extLst>
              <a:ext uri="{FF2B5EF4-FFF2-40B4-BE49-F238E27FC236}">
                <a16:creationId xmlns:a16="http://schemas.microsoft.com/office/drawing/2014/main" id="{93029EBC-CD08-4DEB-9E34-B41470988212}"/>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116513" y="758825"/>
            <a:ext cx="2208212" cy="2352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16398" name="Object 4">
            <a:extLst>
              <a:ext uri="{FF2B5EF4-FFF2-40B4-BE49-F238E27FC236}">
                <a16:creationId xmlns:a16="http://schemas.microsoft.com/office/drawing/2014/main" id="{AACF7A74-D1AC-4C78-B4E7-2D6FC0918CD3}"/>
              </a:ext>
            </a:extLst>
          </p:cNvPr>
          <p:cNvGraphicFramePr>
            <a:graphicFrameLocks noChangeAspect="1"/>
          </p:cNvGraphicFramePr>
          <p:nvPr/>
        </p:nvGraphicFramePr>
        <p:xfrm>
          <a:off x="4959350" y="893763"/>
          <a:ext cx="287338" cy="247650"/>
        </p:xfrm>
        <a:graphic>
          <a:graphicData uri="http://schemas.openxmlformats.org/presentationml/2006/ole">
            <mc:AlternateContent xmlns:mc="http://schemas.openxmlformats.org/markup-compatibility/2006">
              <mc:Choice xmlns:v="urn:schemas-microsoft-com:vml" Requires="v">
                <p:oleObj name="Equation" r:id="rId12" imgW="190335" imgH="164957" progId="">
                  <p:embed/>
                </p:oleObj>
              </mc:Choice>
              <mc:Fallback>
                <p:oleObj name="Equation" r:id="rId12" imgW="190335" imgH="164957" progId="">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9350" y="893763"/>
                        <a:ext cx="2873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399" name="Object 5">
            <a:extLst>
              <a:ext uri="{FF2B5EF4-FFF2-40B4-BE49-F238E27FC236}">
                <a16:creationId xmlns:a16="http://schemas.microsoft.com/office/drawing/2014/main" id="{1FDEFD42-C2BD-4972-8E29-6A19CD4DD4A1}"/>
              </a:ext>
            </a:extLst>
          </p:cNvPr>
          <p:cNvGraphicFramePr>
            <a:graphicFrameLocks noChangeAspect="1"/>
          </p:cNvGraphicFramePr>
          <p:nvPr/>
        </p:nvGraphicFramePr>
        <p:xfrm>
          <a:off x="6832600" y="2889250"/>
          <a:ext cx="287338" cy="247650"/>
        </p:xfrm>
        <a:graphic>
          <a:graphicData uri="http://schemas.openxmlformats.org/presentationml/2006/ole">
            <mc:AlternateContent xmlns:mc="http://schemas.openxmlformats.org/markup-compatibility/2006">
              <mc:Choice xmlns:v="urn:schemas-microsoft-com:vml" Requires="v">
                <p:oleObj name="Equation" r:id="rId13" imgW="190335" imgH="164957" progId="">
                  <p:embed/>
                </p:oleObj>
              </mc:Choice>
              <mc:Fallback>
                <p:oleObj name="Equation" r:id="rId13" imgW="190335" imgH="164957" progId="">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2600" y="2889250"/>
                        <a:ext cx="2873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400" name="Object 6">
            <a:extLst>
              <a:ext uri="{FF2B5EF4-FFF2-40B4-BE49-F238E27FC236}">
                <a16:creationId xmlns:a16="http://schemas.microsoft.com/office/drawing/2014/main" id="{75D8D553-59AC-42B9-9F1D-DE6E929A7496}"/>
              </a:ext>
            </a:extLst>
          </p:cNvPr>
          <p:cNvGraphicFramePr>
            <a:graphicFrameLocks noChangeAspect="1"/>
          </p:cNvGraphicFramePr>
          <p:nvPr/>
        </p:nvGraphicFramePr>
        <p:xfrm>
          <a:off x="3375025" y="4302125"/>
          <a:ext cx="287338" cy="247650"/>
        </p:xfrm>
        <a:graphic>
          <a:graphicData uri="http://schemas.openxmlformats.org/presentationml/2006/ole">
            <mc:AlternateContent xmlns:mc="http://schemas.openxmlformats.org/markup-compatibility/2006">
              <mc:Choice xmlns:v="urn:schemas-microsoft-com:vml" Requires="v">
                <p:oleObj name="Equation" r:id="rId14" imgW="190335" imgH="164957" progId="">
                  <p:embed/>
                </p:oleObj>
              </mc:Choice>
              <mc:Fallback>
                <p:oleObj name="Equation" r:id="rId14" imgW="190335" imgH="164957" progId="">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5025" y="4302125"/>
                        <a:ext cx="2873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401" name="Object 7">
            <a:extLst>
              <a:ext uri="{FF2B5EF4-FFF2-40B4-BE49-F238E27FC236}">
                <a16:creationId xmlns:a16="http://schemas.microsoft.com/office/drawing/2014/main" id="{BB8D54B6-1115-412C-85E7-3835C51E9C34}"/>
              </a:ext>
            </a:extLst>
          </p:cNvPr>
          <p:cNvGraphicFramePr>
            <a:graphicFrameLocks noChangeAspect="1"/>
          </p:cNvGraphicFramePr>
          <p:nvPr/>
        </p:nvGraphicFramePr>
        <p:xfrm>
          <a:off x="5248275" y="6296025"/>
          <a:ext cx="287338" cy="247650"/>
        </p:xfrm>
        <a:graphic>
          <a:graphicData uri="http://schemas.openxmlformats.org/presentationml/2006/ole">
            <mc:AlternateContent xmlns:mc="http://schemas.openxmlformats.org/markup-compatibility/2006">
              <mc:Choice xmlns:v="urn:schemas-microsoft-com:vml" Requires="v">
                <p:oleObj name="Equation" r:id="rId15" imgW="190335" imgH="164957" progId="">
                  <p:embed/>
                </p:oleObj>
              </mc:Choice>
              <mc:Fallback>
                <p:oleObj name="Equation" r:id="rId15" imgW="190335" imgH="164957" progId="">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48275" y="6296025"/>
                        <a:ext cx="2873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402" name="Рисунок 4">
            <a:extLst>
              <a:ext uri="{FF2B5EF4-FFF2-40B4-BE49-F238E27FC236}">
                <a16:creationId xmlns:a16="http://schemas.microsoft.com/office/drawing/2014/main" id="{238A9E29-7666-40F1-9840-55FF467539C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81888" y="742950"/>
            <a:ext cx="423862"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403" name="Object 8">
            <a:extLst>
              <a:ext uri="{FF2B5EF4-FFF2-40B4-BE49-F238E27FC236}">
                <a16:creationId xmlns:a16="http://schemas.microsoft.com/office/drawing/2014/main" id="{7FFDFBD1-8BD7-4E89-833D-1F71DFC41913}"/>
              </a:ext>
            </a:extLst>
          </p:cNvPr>
          <p:cNvGraphicFramePr>
            <a:graphicFrameLocks noChangeAspect="1"/>
          </p:cNvGraphicFramePr>
          <p:nvPr/>
        </p:nvGraphicFramePr>
        <p:xfrm>
          <a:off x="7789863" y="884238"/>
          <a:ext cx="269875" cy="285750"/>
        </p:xfrm>
        <a:graphic>
          <a:graphicData uri="http://schemas.openxmlformats.org/presentationml/2006/ole">
            <mc:AlternateContent xmlns:mc="http://schemas.openxmlformats.org/markup-compatibility/2006">
              <mc:Choice xmlns:v="urn:schemas-microsoft-com:vml" Requires="v">
                <p:oleObj name="Equation" r:id="rId17" imgW="177646" imgH="190335" progId="">
                  <p:embed/>
                </p:oleObj>
              </mc:Choice>
              <mc:Fallback>
                <p:oleObj name="Equation" r:id="rId17" imgW="177646" imgH="190335" progId="">
                  <p:embed/>
                  <p:pic>
                    <p:nvPicPr>
                      <p:cNvPr id="0"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89863" y="884238"/>
                        <a:ext cx="2698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 name="Object 9">
            <a:extLst>
              <a:ext uri="{FF2B5EF4-FFF2-40B4-BE49-F238E27FC236}">
                <a16:creationId xmlns:a16="http://schemas.microsoft.com/office/drawing/2014/main" id="{2C308C70-10DF-47C8-9497-6DA3AFC575A4}"/>
              </a:ext>
            </a:extLst>
          </p:cNvPr>
          <p:cNvGraphicFramePr>
            <a:graphicFrameLocks noChangeAspect="1"/>
          </p:cNvGraphicFramePr>
          <p:nvPr/>
        </p:nvGraphicFramePr>
        <p:xfrm>
          <a:off x="6045200" y="4302125"/>
          <a:ext cx="287338" cy="247650"/>
        </p:xfrm>
        <a:graphic>
          <a:graphicData uri="http://schemas.openxmlformats.org/presentationml/2006/ole">
            <mc:AlternateContent xmlns:mc="http://schemas.openxmlformats.org/markup-compatibility/2006">
              <mc:Choice xmlns:v="urn:schemas-microsoft-com:vml" Requires="v">
                <p:oleObj name="Equation" r:id="rId19" imgW="190335" imgH="164957" progId="">
                  <p:embed/>
                </p:oleObj>
              </mc:Choice>
              <mc:Fallback>
                <p:oleObj name="Equation" r:id="rId19" imgW="190335" imgH="164957" progId="">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5200" y="4302125"/>
                        <a:ext cx="2873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 name="Object 10">
            <a:extLst>
              <a:ext uri="{FF2B5EF4-FFF2-40B4-BE49-F238E27FC236}">
                <a16:creationId xmlns:a16="http://schemas.microsoft.com/office/drawing/2014/main" id="{76DCBA7B-CEBE-4421-B0D9-07F0F3AC0EDC}"/>
              </a:ext>
            </a:extLst>
          </p:cNvPr>
          <p:cNvGraphicFramePr>
            <a:graphicFrameLocks noChangeAspect="1"/>
          </p:cNvGraphicFramePr>
          <p:nvPr/>
        </p:nvGraphicFramePr>
        <p:xfrm>
          <a:off x="7918450" y="6296025"/>
          <a:ext cx="287338" cy="247650"/>
        </p:xfrm>
        <a:graphic>
          <a:graphicData uri="http://schemas.openxmlformats.org/presentationml/2006/ole">
            <mc:AlternateContent xmlns:mc="http://schemas.openxmlformats.org/markup-compatibility/2006">
              <mc:Choice xmlns:v="urn:schemas-microsoft-com:vml" Requires="v">
                <p:oleObj name="Equation" r:id="rId20" imgW="190335" imgH="164957" progId="">
                  <p:embed/>
                </p:oleObj>
              </mc:Choice>
              <mc:Fallback>
                <p:oleObj name="Equation" r:id="rId20" imgW="190335" imgH="164957" progId="">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18450" y="6296025"/>
                        <a:ext cx="2873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 name="Rectangle 14">
            <a:extLst>
              <a:ext uri="{FF2B5EF4-FFF2-40B4-BE49-F238E27FC236}">
                <a16:creationId xmlns:a16="http://schemas.microsoft.com/office/drawing/2014/main" id="{101B4EB6-E46E-49ED-BAB5-43E132800FA7}"/>
              </a:ext>
            </a:extLst>
          </p:cNvPr>
          <p:cNvSpPr>
            <a:spLocks noChangeArrowheads="1"/>
          </p:cNvSpPr>
          <p:nvPr/>
        </p:nvSpPr>
        <p:spPr bwMode="auto">
          <a:xfrm>
            <a:off x="798513" y="3176588"/>
            <a:ext cx="2433637" cy="954087"/>
          </a:xfrm>
          <a:prstGeom prst="rect">
            <a:avLst/>
          </a:prstGeom>
          <a:noFill/>
          <a:ln>
            <a:noFill/>
          </a:ln>
          <a:effectLst/>
        </p:spPr>
        <p:txBody>
          <a:bodyPr>
            <a:spAutoFit/>
          </a:bodyPr>
          <a:lstStyle/>
          <a:p>
            <a:pPr algn="ctr">
              <a:defRPr/>
            </a:pPr>
            <a:r>
              <a:rPr lang="en-US" altLang="ru-RU" sz="1400" b="1" dirty="0">
                <a:solidFill>
                  <a:srgbClr val="0000F8"/>
                </a:solidFill>
                <a:effectLst>
                  <a:outerShdw blurRad="38100" dist="38100" dir="2700000" algn="tl">
                    <a:srgbClr val="C0C0C0"/>
                  </a:outerShdw>
                </a:effectLst>
                <a:cs typeface="Arial" panose="020B0604020202020204" pitchFamily="34" charset="0"/>
              </a:rPr>
              <a:t>OH PLIF – </a:t>
            </a:r>
            <a:r>
              <a:rPr lang="ru-RU" altLang="ru-RU" sz="1400" b="1" dirty="0">
                <a:solidFill>
                  <a:srgbClr val="0000F8"/>
                </a:solidFill>
                <a:effectLst>
                  <a:outerShdw blurRad="38100" dist="38100" dir="2700000" algn="tl">
                    <a:srgbClr val="C0C0C0"/>
                  </a:outerShdw>
                </a:effectLst>
                <a:cs typeface="Arial" panose="020B0604020202020204" pitchFamily="34" charset="0"/>
              </a:rPr>
              <a:t>«горячие» продукты горения внутри зоны рециркуляции</a:t>
            </a:r>
          </a:p>
        </p:txBody>
      </p:sp>
      <p:sp>
        <p:nvSpPr>
          <p:cNvPr id="62" name="Rectangle 14">
            <a:extLst>
              <a:ext uri="{FF2B5EF4-FFF2-40B4-BE49-F238E27FC236}">
                <a16:creationId xmlns:a16="http://schemas.microsoft.com/office/drawing/2014/main" id="{B32FFC37-1A87-43B2-A22D-09BCCB6D6220}"/>
              </a:ext>
            </a:extLst>
          </p:cNvPr>
          <p:cNvSpPr>
            <a:spLocks noChangeArrowheads="1"/>
          </p:cNvSpPr>
          <p:nvPr/>
        </p:nvSpPr>
        <p:spPr bwMode="auto">
          <a:xfrm>
            <a:off x="3462338" y="3405188"/>
            <a:ext cx="2433637" cy="738187"/>
          </a:xfrm>
          <a:prstGeom prst="rect">
            <a:avLst/>
          </a:prstGeom>
          <a:noFill/>
          <a:ln>
            <a:noFill/>
          </a:ln>
          <a:effectLst/>
        </p:spPr>
        <p:txBody>
          <a:bodyPr>
            <a:spAutoFit/>
          </a:bodyPr>
          <a:lstStyle/>
          <a:p>
            <a:pPr algn="ctr">
              <a:defRPr/>
            </a:pPr>
            <a:r>
              <a:rPr lang="en-US" altLang="ru-RU" sz="1400" b="1" dirty="0">
                <a:solidFill>
                  <a:srgbClr val="0000F8"/>
                </a:solidFill>
                <a:effectLst>
                  <a:outerShdw blurRad="38100" dist="38100" dir="2700000" algn="tl">
                    <a:srgbClr val="C0C0C0"/>
                  </a:outerShdw>
                </a:effectLst>
                <a:cs typeface="Arial" panose="020B0604020202020204" pitchFamily="34" charset="0"/>
              </a:rPr>
              <a:t>HCHO PLIF – </a:t>
            </a:r>
            <a:r>
              <a:rPr lang="ru-RU" altLang="ru-RU" sz="1400" b="1" dirty="0">
                <a:solidFill>
                  <a:srgbClr val="0000F8"/>
                </a:solidFill>
                <a:effectLst>
                  <a:outerShdw blurRad="38100" dist="38100" dir="2700000" algn="tl">
                    <a:srgbClr val="C0C0C0"/>
                  </a:outerShdw>
                </a:effectLst>
                <a:cs typeface="Arial" panose="020B0604020202020204" pitchFamily="34" charset="0"/>
              </a:rPr>
              <a:t>локализация фронта пламени</a:t>
            </a:r>
          </a:p>
        </p:txBody>
      </p:sp>
      <p:sp>
        <p:nvSpPr>
          <p:cNvPr id="63" name="Rectangle 14">
            <a:extLst>
              <a:ext uri="{FF2B5EF4-FFF2-40B4-BE49-F238E27FC236}">
                <a16:creationId xmlns:a16="http://schemas.microsoft.com/office/drawing/2014/main" id="{218E7227-D02C-4DBD-B4E2-05C1DF5F4DCB}"/>
              </a:ext>
            </a:extLst>
          </p:cNvPr>
          <p:cNvSpPr>
            <a:spLocks noChangeArrowheads="1"/>
          </p:cNvSpPr>
          <p:nvPr/>
        </p:nvSpPr>
        <p:spPr bwMode="auto">
          <a:xfrm>
            <a:off x="6164263" y="3200400"/>
            <a:ext cx="2432050" cy="954088"/>
          </a:xfrm>
          <a:prstGeom prst="rect">
            <a:avLst/>
          </a:prstGeom>
          <a:noFill/>
          <a:ln>
            <a:noFill/>
          </a:ln>
          <a:effectLst/>
        </p:spPr>
        <p:txBody>
          <a:bodyPr>
            <a:spAutoFit/>
          </a:bodyPr>
          <a:lstStyle/>
          <a:p>
            <a:pPr algn="ctr">
              <a:defRPr/>
            </a:pPr>
            <a:r>
              <a:rPr lang="en-US" altLang="ru-RU" sz="1400" b="1" dirty="0" err="1">
                <a:solidFill>
                  <a:srgbClr val="0000F8"/>
                </a:solidFill>
                <a:effectLst>
                  <a:outerShdw blurRad="38100" dist="38100" dir="2700000" algn="tl">
                    <a:srgbClr val="C0C0C0"/>
                  </a:outerShdw>
                </a:effectLst>
                <a:cs typeface="Arial" panose="020B0604020202020204" pitchFamily="34" charset="0"/>
              </a:rPr>
              <a:t>HCHOxOH</a:t>
            </a:r>
            <a:r>
              <a:rPr lang="en-US" altLang="ru-RU" sz="1400" b="1" dirty="0">
                <a:solidFill>
                  <a:srgbClr val="0000F8"/>
                </a:solidFill>
                <a:effectLst>
                  <a:outerShdw blurRad="38100" dist="38100" dir="2700000" algn="tl">
                    <a:srgbClr val="C0C0C0"/>
                  </a:outerShdw>
                </a:effectLst>
                <a:cs typeface="Arial" panose="020B0604020202020204" pitchFamily="34" charset="0"/>
              </a:rPr>
              <a:t> PLIF – </a:t>
            </a:r>
            <a:r>
              <a:rPr lang="ru-RU" altLang="ru-RU" sz="1400" b="1" dirty="0">
                <a:solidFill>
                  <a:srgbClr val="0000F8"/>
                </a:solidFill>
                <a:effectLst>
                  <a:outerShdw blurRad="38100" dist="38100" dir="2700000" algn="tl">
                    <a:srgbClr val="C0C0C0"/>
                  </a:outerShdw>
                </a:effectLst>
                <a:cs typeface="Arial" panose="020B0604020202020204" pitchFamily="34" charset="0"/>
              </a:rPr>
              <a:t>локальная интенсивность тепловыделения</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a:extLst>
              <a:ext uri="{FF2B5EF4-FFF2-40B4-BE49-F238E27FC236}">
                <a16:creationId xmlns:a16="http://schemas.microsoft.com/office/drawing/2014/main" id="{D443142A-DF81-48AB-B08D-00410F92EFC2}"/>
              </a:ext>
            </a:extLst>
          </p:cNvPr>
          <p:cNvSpPr>
            <a:spLocks/>
          </p:cNvSpPr>
          <p:nvPr/>
        </p:nvSpPr>
        <p:spPr bwMode="auto">
          <a:xfrm>
            <a:off x="0" y="66675"/>
            <a:ext cx="9144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pPr>
            <a:r>
              <a:rPr lang="ru-RU" altLang="ru-RU" sz="1800" b="1"/>
              <a:t>САЖЕОБРАЗОВАНИЕ В КАМЕРАХ СГОРАНИЯ</a:t>
            </a:r>
          </a:p>
        </p:txBody>
      </p:sp>
      <p:pic>
        <p:nvPicPr>
          <p:cNvPr id="17411" name="Picture 4" descr="A Review of Terminology Used to Describe Soot Formation and Evolution under  Combustion and Pyrolytic Conditions,ACS Nano - X-MOL">
            <a:extLst>
              <a:ext uri="{FF2B5EF4-FFF2-40B4-BE49-F238E27FC236}">
                <a16:creationId xmlns:a16="http://schemas.microsoft.com/office/drawing/2014/main" id="{99129B70-A493-4F5E-9F66-7E9F9D0219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620713"/>
            <a:ext cx="3502025"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2" name="Группа 18">
            <a:extLst>
              <a:ext uri="{FF2B5EF4-FFF2-40B4-BE49-F238E27FC236}">
                <a16:creationId xmlns:a16="http://schemas.microsoft.com/office/drawing/2014/main" id="{340D6A10-35AD-4EFA-9F43-D154F5C8DCC1}"/>
              </a:ext>
            </a:extLst>
          </p:cNvPr>
          <p:cNvGrpSpPr>
            <a:grpSpLocks/>
          </p:cNvGrpSpPr>
          <p:nvPr/>
        </p:nvGrpSpPr>
        <p:grpSpPr bwMode="auto">
          <a:xfrm>
            <a:off x="174625" y="3108325"/>
            <a:ext cx="4886325" cy="2357438"/>
            <a:chOff x="175097" y="3196523"/>
            <a:chExt cx="4886571" cy="2356755"/>
          </a:xfrm>
        </p:grpSpPr>
        <p:pic>
          <p:nvPicPr>
            <p:cNvPr id="17420" name="Picture 9">
              <a:extLst>
                <a:ext uri="{FF2B5EF4-FFF2-40B4-BE49-F238E27FC236}">
                  <a16:creationId xmlns:a16="http://schemas.microsoft.com/office/drawing/2014/main" id="{D7CD65F1-E64A-4894-A9EB-069A5CF18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97" y="3196523"/>
              <a:ext cx="1760301" cy="2266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8">
              <a:extLst>
                <a:ext uri="{FF2B5EF4-FFF2-40B4-BE49-F238E27FC236}">
                  <a16:creationId xmlns:a16="http://schemas.microsoft.com/office/drawing/2014/main" id="{D704C5EB-2949-4C12-9B9A-AF16274B73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466" y="3205250"/>
              <a:ext cx="3069202" cy="2348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413" name="Picture 2" descr="Numerical models for soot emissions from aero engines | Emissions SooT ModEl">
            <a:extLst>
              <a:ext uri="{FF2B5EF4-FFF2-40B4-BE49-F238E27FC236}">
                <a16:creationId xmlns:a16="http://schemas.microsoft.com/office/drawing/2014/main" id="{6DAE4A74-C07F-4B2D-8572-BE2687CAE2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8338" y="2957513"/>
            <a:ext cx="3267075" cy="39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25" descr="нгу">
            <a:extLst>
              <a:ext uri="{FF2B5EF4-FFF2-40B4-BE49-F238E27FC236}">
                <a16:creationId xmlns:a16="http://schemas.microsoft.com/office/drawing/2014/main" id="{3559C88A-C0A3-482F-A019-724EFCE4D7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 y="147638"/>
            <a:ext cx="12414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3" descr="kinetics_c">
            <a:extLst>
              <a:ext uri="{FF2B5EF4-FFF2-40B4-BE49-F238E27FC236}">
                <a16:creationId xmlns:a16="http://schemas.microsoft.com/office/drawing/2014/main" id="{B2B9DBA1-6895-4845-B82D-1E837B0038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4075" y="152400"/>
            <a:ext cx="533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3">
            <a:extLst>
              <a:ext uri="{FF2B5EF4-FFF2-40B4-BE49-F238E27FC236}">
                <a16:creationId xmlns:a16="http://schemas.microsoft.com/office/drawing/2014/main" id="{003F5485-5EB1-439D-BDBF-E9B9881668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38" y="2220913"/>
            <a:ext cx="47244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Inhaltsplatzhalter 2">
            <a:extLst>
              <a:ext uri="{FF2B5EF4-FFF2-40B4-BE49-F238E27FC236}">
                <a16:creationId xmlns:a16="http://schemas.microsoft.com/office/drawing/2014/main" id="{8B046C8E-4E5B-49E1-878E-1FEC36C0CA33}"/>
              </a:ext>
            </a:extLst>
          </p:cNvPr>
          <p:cNvSpPr>
            <a:spLocks/>
          </p:cNvSpPr>
          <p:nvPr/>
        </p:nvSpPr>
        <p:spPr bwMode="auto">
          <a:xfrm>
            <a:off x="4854575" y="763588"/>
            <a:ext cx="42894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2075" indent="-92075"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ts val="600"/>
              </a:spcBef>
              <a:buFont typeface="Arial" panose="020B0604020202020204" pitchFamily="34" charset="0"/>
              <a:buChar char="•"/>
            </a:pPr>
            <a:r>
              <a:rPr lang="ru-RU" altLang="ru-RU" sz="1300" b="1"/>
              <a:t>При горении углеводородов образуются различные промежуточные соединения, часть из которых является прекурсорами полицикли-ческих ароматических углеводородов (ПАУ).</a:t>
            </a:r>
            <a:endParaRPr lang="de-DE" altLang="ru-RU" sz="1300" b="1"/>
          </a:p>
          <a:p>
            <a:pPr eaLnBrk="1" hangingPunct="1">
              <a:lnSpc>
                <a:spcPct val="90000"/>
              </a:lnSpc>
              <a:spcBef>
                <a:spcPts val="600"/>
              </a:spcBef>
              <a:buFont typeface="Arial" panose="020B0604020202020204" pitchFamily="34" charset="0"/>
              <a:buChar char="•"/>
            </a:pPr>
            <a:r>
              <a:rPr lang="ru-RU" altLang="ru-RU" sz="1300" b="1"/>
              <a:t>ПАУ образуются в пламенах в основном за счет реакций молекул легких углеводородов (ацетилена) с другими углеводородами.</a:t>
            </a:r>
          </a:p>
          <a:p>
            <a:pPr eaLnBrk="1" hangingPunct="1">
              <a:lnSpc>
                <a:spcPct val="90000"/>
              </a:lnSpc>
              <a:spcBef>
                <a:spcPts val="600"/>
              </a:spcBef>
              <a:buFont typeface="Arial" panose="020B0604020202020204" pitchFamily="34" charset="0"/>
              <a:buChar char="•"/>
            </a:pPr>
            <a:r>
              <a:rPr lang="ru-RU" altLang="ru-RU" sz="1300" b="1"/>
              <a:t>Первичные сажистые частицы образуются в результате поверхностного роста или коагуляции этих более крупных ароматических соединений.</a:t>
            </a:r>
          </a:p>
        </p:txBody>
      </p:sp>
      <p:sp>
        <p:nvSpPr>
          <p:cNvPr id="17418" name="Прямоугольник 17">
            <a:extLst>
              <a:ext uri="{FF2B5EF4-FFF2-40B4-BE49-F238E27FC236}">
                <a16:creationId xmlns:a16="http://schemas.microsoft.com/office/drawing/2014/main" id="{CFE15C42-1861-4821-B155-AB5F683079A7}"/>
              </a:ext>
            </a:extLst>
          </p:cNvPr>
          <p:cNvSpPr>
            <a:spLocks noChangeArrowheads="1"/>
          </p:cNvSpPr>
          <p:nvPr/>
        </p:nvSpPr>
        <p:spPr bwMode="auto">
          <a:xfrm>
            <a:off x="0" y="5572125"/>
            <a:ext cx="5846763"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ru-RU" altLang="ru-RU" sz="1300" b="1">
                <a:solidFill>
                  <a:srgbClr val="000000"/>
                </a:solidFill>
              </a:rPr>
              <a:t>КНП-2020:</a:t>
            </a:r>
            <a:r>
              <a:rPr lang="ru-RU" altLang="ru-RU" sz="1300">
                <a:solidFill>
                  <a:srgbClr val="000000"/>
                </a:solidFill>
              </a:rPr>
              <a:t> Для ламинарного режима горения углеводородно-воздушных семей на основе метода лазерно-индуцированной инкандесценции реализована методика измерения объемного содержания сажи с импульсным нагревом частиц излучением лазера (532 нм или 1064 нм) до 4000 K и регистрацией их излучения высокочувствительной камерой с усилителем яркости. </a:t>
            </a:r>
          </a:p>
        </p:txBody>
      </p:sp>
      <p:pic>
        <p:nvPicPr>
          <p:cNvPr id="17419" name="Picture 20" descr="logo2018_на бланк">
            <a:extLst>
              <a:ext uri="{FF2B5EF4-FFF2-40B4-BE49-F238E27FC236}">
                <a16:creationId xmlns:a16="http://schemas.microsoft.com/office/drawing/2014/main" id="{A2EFA037-A550-4674-8304-D9ACEC1476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02575" y="200025"/>
            <a:ext cx="4635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112">
            <a:extLst>
              <a:ext uri="{FF2B5EF4-FFF2-40B4-BE49-F238E27FC236}">
                <a16:creationId xmlns:a16="http://schemas.microsoft.com/office/drawing/2014/main" id="{0ED9966A-4C45-4435-8331-1CB6CA0AFD9E}"/>
              </a:ext>
            </a:extLst>
          </p:cNvPr>
          <p:cNvGrpSpPr>
            <a:grpSpLocks/>
          </p:cNvGrpSpPr>
          <p:nvPr/>
        </p:nvGrpSpPr>
        <p:grpSpPr bwMode="auto">
          <a:xfrm>
            <a:off x="0" y="47625"/>
            <a:ext cx="9212263" cy="6750050"/>
            <a:chOff x="0" y="30"/>
            <a:chExt cx="5803" cy="4252"/>
          </a:xfrm>
        </p:grpSpPr>
        <p:sp>
          <p:nvSpPr>
            <p:cNvPr id="48131" name="Text Box 2">
              <a:extLst>
                <a:ext uri="{FF2B5EF4-FFF2-40B4-BE49-F238E27FC236}">
                  <a16:creationId xmlns:a16="http://schemas.microsoft.com/office/drawing/2014/main" id="{ADF2C707-3553-46AA-BF17-0D9F43787C5C}"/>
                </a:ext>
              </a:extLst>
            </p:cNvPr>
            <p:cNvSpPr txBox="1">
              <a:spLocks noChangeArrowheads="1"/>
            </p:cNvSpPr>
            <p:nvPr/>
          </p:nvSpPr>
          <p:spPr bwMode="auto">
            <a:xfrm>
              <a:off x="190" y="30"/>
              <a:ext cx="5613" cy="388"/>
            </a:xfrm>
            <a:prstGeom prst="rect">
              <a:avLst/>
            </a:prstGeom>
            <a:noFill/>
            <a:ln w="9525">
              <a:noFill/>
              <a:miter lim="800000"/>
              <a:headEnd/>
              <a:tailEnd/>
            </a:ln>
          </p:spPr>
          <p:txBody>
            <a:bodyPr>
              <a:spAutoFit/>
            </a:bodyPr>
            <a:lstStyle/>
            <a:p>
              <a:pPr marL="342900" indent="-342900" algn="ctr">
                <a:defRPr/>
              </a:pPr>
              <a:r>
                <a:rPr lang="ru-RU" sz="1700" b="1" cap="all" dirty="0">
                  <a:latin typeface="Arial" charset="0"/>
                  <a:cs typeface="Arial" charset="0"/>
                </a:rPr>
                <a:t>Зондовая молекулярно-пучковая масс-спектрометрия с мягкой </a:t>
              </a:r>
              <a:br>
                <a:rPr lang="ru-RU" sz="1700" b="1" cap="all" dirty="0">
                  <a:latin typeface="Arial" charset="0"/>
                  <a:cs typeface="Arial" charset="0"/>
                </a:rPr>
              </a:br>
              <a:r>
                <a:rPr lang="ru-RU" sz="1700" b="1" cap="all" dirty="0">
                  <a:latin typeface="Arial" charset="0"/>
                  <a:cs typeface="Arial" charset="0"/>
                </a:rPr>
                <a:t>ионизацией электронным ударом (уникальная установка)</a:t>
              </a:r>
              <a:endParaRPr lang="en-US" sz="1700" b="1" cap="all" dirty="0">
                <a:latin typeface="Arial" charset="0"/>
                <a:cs typeface="Arial" charset="0"/>
              </a:endParaRPr>
            </a:p>
          </p:txBody>
        </p:sp>
        <p:pic>
          <p:nvPicPr>
            <p:cNvPr id="18436" name="Picture 3">
              <a:extLst>
                <a:ext uri="{FF2B5EF4-FFF2-40B4-BE49-F238E27FC236}">
                  <a16:creationId xmlns:a16="http://schemas.microsoft.com/office/drawing/2014/main" id="{2352089C-757E-43C5-A8D0-E896AED21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0"/>
              <a:ext cx="1648" cy="18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437" name="Picture 4">
              <a:extLst>
                <a:ext uri="{FF2B5EF4-FFF2-40B4-BE49-F238E27FC236}">
                  <a16:creationId xmlns:a16="http://schemas.microsoft.com/office/drawing/2014/main" id="{6856E4AD-F01F-4C19-BC27-091CEDD952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2334"/>
              <a:ext cx="1101" cy="5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438" name="AutoShape 5">
              <a:extLst>
                <a:ext uri="{FF2B5EF4-FFF2-40B4-BE49-F238E27FC236}">
                  <a16:creationId xmlns:a16="http://schemas.microsoft.com/office/drawing/2014/main" id="{DEF2C208-859B-4431-9C6C-BBBEC32B08C3}"/>
                </a:ext>
              </a:extLst>
            </p:cNvPr>
            <p:cNvSpPr>
              <a:spLocks noChangeArrowheads="1"/>
            </p:cNvSpPr>
            <p:nvPr/>
          </p:nvSpPr>
          <p:spPr bwMode="auto">
            <a:xfrm>
              <a:off x="681" y="2591"/>
              <a:ext cx="135" cy="271"/>
            </a:xfrm>
            <a:prstGeom prst="upArrow">
              <a:avLst>
                <a:gd name="adj1" fmla="val 26991"/>
                <a:gd name="adj2" fmla="val 72415"/>
              </a:avLst>
            </a:pr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439" name="Text Box 6">
              <a:extLst>
                <a:ext uri="{FF2B5EF4-FFF2-40B4-BE49-F238E27FC236}">
                  <a16:creationId xmlns:a16="http://schemas.microsoft.com/office/drawing/2014/main" id="{7D2DE415-512D-4998-89EC-B259EF5775DA}"/>
                </a:ext>
              </a:extLst>
            </p:cNvPr>
            <p:cNvSpPr txBox="1">
              <a:spLocks noChangeArrowheads="1"/>
            </p:cNvSpPr>
            <p:nvPr/>
          </p:nvSpPr>
          <p:spPr bwMode="auto">
            <a:xfrm>
              <a:off x="384" y="2574"/>
              <a:ext cx="72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1000">
                  <a:cs typeface="Arial" panose="020B0604020202020204" pitchFamily="34" charset="0"/>
                </a:rPr>
                <a:t>горючая смесь из испарителя</a:t>
              </a:r>
            </a:p>
          </p:txBody>
        </p:sp>
        <p:sp>
          <p:nvSpPr>
            <p:cNvPr id="18440" name="AutoShape 7">
              <a:extLst>
                <a:ext uri="{FF2B5EF4-FFF2-40B4-BE49-F238E27FC236}">
                  <a16:creationId xmlns:a16="http://schemas.microsoft.com/office/drawing/2014/main" id="{990B5DEE-D6B6-427D-89AC-F01A66682E53}"/>
                </a:ext>
              </a:extLst>
            </p:cNvPr>
            <p:cNvSpPr>
              <a:spLocks noChangeArrowheads="1"/>
            </p:cNvSpPr>
            <p:nvPr/>
          </p:nvSpPr>
          <p:spPr bwMode="auto">
            <a:xfrm>
              <a:off x="1488" y="2622"/>
              <a:ext cx="384" cy="96"/>
            </a:xfrm>
            <a:prstGeom prst="leftArrow">
              <a:avLst>
                <a:gd name="adj1" fmla="val 50000"/>
                <a:gd name="adj2" fmla="val 10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441" name="Text Box 8">
              <a:extLst>
                <a:ext uri="{FF2B5EF4-FFF2-40B4-BE49-F238E27FC236}">
                  <a16:creationId xmlns:a16="http://schemas.microsoft.com/office/drawing/2014/main" id="{848A06CE-8FFD-4626-81E9-39F99C406287}"/>
                </a:ext>
              </a:extLst>
            </p:cNvPr>
            <p:cNvSpPr txBox="1">
              <a:spLocks noChangeArrowheads="1"/>
            </p:cNvSpPr>
            <p:nvPr/>
          </p:nvSpPr>
          <p:spPr bwMode="auto">
            <a:xfrm>
              <a:off x="1872" y="2526"/>
              <a:ext cx="124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1200">
                  <a:cs typeface="Arial" panose="020B0604020202020204" pitchFamily="34" charset="0"/>
                </a:rPr>
                <a:t>Диаметр горелки 1,6 см</a:t>
              </a:r>
            </a:p>
            <a:p>
              <a:pPr eaLnBrk="1" hangingPunct="1">
                <a:spcBef>
                  <a:spcPct val="50000"/>
                </a:spcBef>
              </a:pPr>
              <a:r>
                <a:rPr lang="ru-RU" altLang="ru-RU" sz="1200">
                  <a:cs typeface="Arial" panose="020B0604020202020204" pitchFamily="34" charset="0"/>
                </a:rPr>
                <a:t>Т= 95–185 </a:t>
              </a:r>
              <a:r>
                <a:rPr lang="ru-RU" altLang="ru-RU" sz="1200" baseline="30000">
                  <a:cs typeface="Arial" panose="020B0604020202020204" pitchFamily="34" charset="0"/>
                </a:rPr>
                <a:t>о</a:t>
              </a:r>
              <a:r>
                <a:rPr lang="ru-RU" altLang="ru-RU" sz="1200">
                  <a:cs typeface="Arial" panose="020B0604020202020204" pitchFamily="34" charset="0"/>
                </a:rPr>
                <a:t>С</a:t>
              </a:r>
            </a:p>
          </p:txBody>
        </p:sp>
        <p:sp>
          <p:nvSpPr>
            <p:cNvPr id="18442" name="AutoShape 9">
              <a:extLst>
                <a:ext uri="{FF2B5EF4-FFF2-40B4-BE49-F238E27FC236}">
                  <a16:creationId xmlns:a16="http://schemas.microsoft.com/office/drawing/2014/main" id="{668B5A39-EE2E-4AE2-B7F2-DC19873F9906}"/>
                </a:ext>
              </a:extLst>
            </p:cNvPr>
            <p:cNvSpPr>
              <a:spLocks noChangeArrowheads="1"/>
            </p:cNvSpPr>
            <p:nvPr/>
          </p:nvSpPr>
          <p:spPr bwMode="auto">
            <a:xfrm>
              <a:off x="1488" y="2094"/>
              <a:ext cx="336" cy="96"/>
            </a:xfrm>
            <a:prstGeom prst="leftArrow">
              <a:avLst>
                <a:gd name="adj1" fmla="val 50000"/>
                <a:gd name="adj2" fmla="val 875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443" name="Text Box 10">
              <a:extLst>
                <a:ext uri="{FF2B5EF4-FFF2-40B4-BE49-F238E27FC236}">
                  <a16:creationId xmlns:a16="http://schemas.microsoft.com/office/drawing/2014/main" id="{7CA58716-9FFC-4B78-9498-D930182DF051}"/>
                </a:ext>
              </a:extLst>
            </p:cNvPr>
            <p:cNvSpPr txBox="1">
              <a:spLocks noChangeArrowheads="1"/>
            </p:cNvSpPr>
            <p:nvPr/>
          </p:nvSpPr>
          <p:spPr bwMode="auto">
            <a:xfrm>
              <a:off x="1824" y="1854"/>
              <a:ext cx="1344" cy="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60000"/>
                </a:lnSpc>
                <a:spcBef>
                  <a:spcPct val="50000"/>
                </a:spcBef>
              </a:pPr>
              <a:r>
                <a:rPr lang="ru-RU" altLang="ru-RU" sz="1200">
                  <a:cs typeface="Arial" panose="020B0604020202020204" pitchFamily="34" charset="0"/>
                </a:rPr>
                <a:t>Диаметр отверстия </a:t>
              </a:r>
              <a:r>
                <a:rPr lang="ru-RU" altLang="ru-RU" sz="1200" b="1">
                  <a:cs typeface="Arial" panose="020B0604020202020204" pitchFamily="34" charset="0"/>
                </a:rPr>
                <a:t>80</a:t>
              </a:r>
              <a:r>
                <a:rPr lang="ru-RU" altLang="ru-RU" sz="1200">
                  <a:cs typeface="Arial" panose="020B0604020202020204" pitchFamily="34" charset="0"/>
                </a:rPr>
                <a:t> мкм</a:t>
              </a:r>
            </a:p>
            <a:p>
              <a:pPr eaLnBrk="1" hangingPunct="1">
                <a:lnSpc>
                  <a:spcPct val="70000"/>
                </a:lnSpc>
                <a:spcBef>
                  <a:spcPct val="50000"/>
                </a:spcBef>
              </a:pPr>
              <a:r>
                <a:rPr lang="ru-RU" altLang="ru-RU" sz="1200">
                  <a:cs typeface="Arial" panose="020B0604020202020204" pitchFamily="34" charset="0"/>
                </a:rPr>
                <a:t>Толщина стенок вблизи  вершины </a:t>
              </a:r>
              <a:r>
                <a:rPr lang="en-US" altLang="ru-RU" sz="1200">
                  <a:cs typeface="Arial" panose="020B0604020202020204" pitchFamily="34" charset="0"/>
                </a:rPr>
                <a:t>~</a:t>
              </a:r>
              <a:r>
                <a:rPr lang="ru-RU" altLang="ru-RU" sz="1200">
                  <a:cs typeface="Arial" panose="020B0604020202020204" pitchFamily="34" charset="0"/>
                </a:rPr>
                <a:t>80 мкм</a:t>
              </a:r>
            </a:p>
            <a:p>
              <a:pPr eaLnBrk="1" hangingPunct="1">
                <a:lnSpc>
                  <a:spcPct val="60000"/>
                </a:lnSpc>
                <a:spcBef>
                  <a:spcPct val="50000"/>
                </a:spcBef>
              </a:pPr>
              <a:r>
                <a:rPr lang="ru-RU" altLang="ru-RU" sz="1200">
                  <a:cs typeface="Arial" panose="020B0604020202020204" pitchFamily="34" charset="0"/>
                </a:rPr>
                <a:t>Внутренний угол 40</a:t>
              </a:r>
              <a:r>
                <a:rPr lang="ru-RU" altLang="ru-RU" sz="1200" baseline="30000">
                  <a:cs typeface="Arial" panose="020B0604020202020204" pitchFamily="34" charset="0"/>
                </a:rPr>
                <a:t>о</a:t>
              </a:r>
              <a:endParaRPr lang="ru-RU" altLang="ru-RU" sz="1200" baseline="30000">
                <a:solidFill>
                  <a:srgbClr val="990000"/>
                </a:solidFill>
                <a:cs typeface="Arial" panose="020B0604020202020204" pitchFamily="34" charset="0"/>
              </a:endParaRPr>
            </a:p>
          </p:txBody>
        </p:sp>
        <p:sp>
          <p:nvSpPr>
            <p:cNvPr id="18444" name="AutoShape 11">
              <a:extLst>
                <a:ext uri="{FF2B5EF4-FFF2-40B4-BE49-F238E27FC236}">
                  <a16:creationId xmlns:a16="http://schemas.microsoft.com/office/drawing/2014/main" id="{CBE8D1B3-3CE0-442B-A4E5-45F0C48C747D}"/>
                </a:ext>
              </a:extLst>
            </p:cNvPr>
            <p:cNvSpPr>
              <a:spLocks noChangeArrowheads="1"/>
            </p:cNvSpPr>
            <p:nvPr/>
          </p:nvSpPr>
          <p:spPr bwMode="auto">
            <a:xfrm>
              <a:off x="1440" y="1326"/>
              <a:ext cx="384" cy="96"/>
            </a:xfrm>
            <a:prstGeom prst="leftArrow">
              <a:avLst>
                <a:gd name="adj1" fmla="val 50000"/>
                <a:gd name="adj2" fmla="val 10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445" name="Text Box 12">
              <a:extLst>
                <a:ext uri="{FF2B5EF4-FFF2-40B4-BE49-F238E27FC236}">
                  <a16:creationId xmlns:a16="http://schemas.microsoft.com/office/drawing/2014/main" id="{174280FC-64D2-4CE3-BF62-F5852922E2AE}"/>
                </a:ext>
              </a:extLst>
            </p:cNvPr>
            <p:cNvSpPr txBox="1">
              <a:spLocks noChangeArrowheads="1"/>
            </p:cNvSpPr>
            <p:nvPr/>
          </p:nvSpPr>
          <p:spPr bwMode="auto">
            <a:xfrm>
              <a:off x="1824" y="1278"/>
              <a:ext cx="134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1200">
                  <a:cs typeface="Arial" panose="020B0604020202020204" pitchFamily="34" charset="0"/>
                </a:rPr>
                <a:t>Энергия </a:t>
              </a:r>
              <a:br>
                <a:rPr lang="ru-RU" altLang="ru-RU" sz="1200">
                  <a:cs typeface="Arial" panose="020B0604020202020204" pitchFamily="34" charset="0"/>
                </a:rPr>
              </a:br>
              <a:r>
                <a:rPr lang="ru-RU" altLang="ru-RU" sz="1200">
                  <a:cs typeface="Arial" panose="020B0604020202020204" pitchFamily="34" charset="0"/>
                </a:rPr>
                <a:t>ионизирующих электронов </a:t>
              </a:r>
              <a:br>
                <a:rPr lang="ru-RU" altLang="ru-RU" sz="1200">
                  <a:cs typeface="Arial" panose="020B0604020202020204" pitchFamily="34" charset="0"/>
                </a:rPr>
              </a:br>
              <a:r>
                <a:rPr lang="ru-RU" altLang="ru-RU" sz="1200">
                  <a:cs typeface="Arial" panose="020B0604020202020204" pitchFamily="34" charset="0"/>
                </a:rPr>
                <a:t>от </a:t>
              </a:r>
              <a:r>
                <a:rPr lang="ru-RU" altLang="ru-RU" sz="1200" b="1">
                  <a:cs typeface="Arial" panose="020B0604020202020204" pitchFamily="34" charset="0"/>
                </a:rPr>
                <a:t>8 до 21 эВ</a:t>
              </a:r>
              <a:r>
                <a:rPr lang="ru-RU" altLang="ru-RU" sz="1200">
                  <a:cs typeface="Arial" panose="020B0604020202020204" pitchFamily="34" charset="0"/>
                </a:rPr>
                <a:t> (</a:t>
              </a:r>
              <a:r>
                <a:rPr lang="ru-RU" altLang="ru-RU" sz="1200" u="sng">
                  <a:cs typeface="Arial" panose="020B0604020202020204" pitchFamily="34" charset="0"/>
                </a:rPr>
                <a:t>+</a:t>
              </a:r>
              <a:r>
                <a:rPr lang="ru-RU" altLang="ru-RU" sz="1200">
                  <a:cs typeface="Arial" panose="020B0604020202020204" pitchFamily="34" charset="0"/>
                </a:rPr>
                <a:t>0,25 эВ)</a:t>
              </a:r>
            </a:p>
          </p:txBody>
        </p:sp>
        <p:sp>
          <p:nvSpPr>
            <p:cNvPr id="18446" name="AutoShape 13">
              <a:extLst>
                <a:ext uri="{FF2B5EF4-FFF2-40B4-BE49-F238E27FC236}">
                  <a16:creationId xmlns:a16="http://schemas.microsoft.com/office/drawing/2014/main" id="{6E44D51A-26EE-45DE-B976-2B9C0CD90966}"/>
                </a:ext>
              </a:extLst>
            </p:cNvPr>
            <p:cNvSpPr>
              <a:spLocks noChangeArrowheads="1"/>
            </p:cNvSpPr>
            <p:nvPr/>
          </p:nvSpPr>
          <p:spPr bwMode="auto">
            <a:xfrm>
              <a:off x="1392" y="894"/>
              <a:ext cx="384" cy="96"/>
            </a:xfrm>
            <a:prstGeom prst="leftArrow">
              <a:avLst>
                <a:gd name="adj1" fmla="val 50000"/>
                <a:gd name="adj2" fmla="val 10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447" name="Text Box 14">
              <a:extLst>
                <a:ext uri="{FF2B5EF4-FFF2-40B4-BE49-F238E27FC236}">
                  <a16:creationId xmlns:a16="http://schemas.microsoft.com/office/drawing/2014/main" id="{A52DBEC2-0343-4594-A83E-897B92C7068D}"/>
                </a:ext>
              </a:extLst>
            </p:cNvPr>
            <p:cNvSpPr txBox="1">
              <a:spLocks noChangeArrowheads="1"/>
            </p:cNvSpPr>
            <p:nvPr/>
          </p:nvSpPr>
          <p:spPr bwMode="auto">
            <a:xfrm>
              <a:off x="1824" y="558"/>
              <a:ext cx="1344"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1200">
                  <a:cs typeface="Arial" panose="020B0604020202020204" pitchFamily="34" charset="0"/>
                </a:rPr>
                <a:t>Возможность детектирования соединений и </a:t>
              </a:r>
              <a:r>
                <a:rPr lang="ru-RU" altLang="ru-RU" sz="1200" b="1">
                  <a:cs typeface="Arial" panose="020B0604020202020204" pitchFamily="34" charset="0"/>
                </a:rPr>
                <a:t>радикалов </a:t>
              </a:r>
              <a:r>
                <a:rPr lang="ru-RU" altLang="ru-RU" sz="1200">
                  <a:cs typeface="Arial" panose="020B0604020202020204" pitchFamily="34" charset="0"/>
                </a:rPr>
                <a:t>концентрацией не менее </a:t>
              </a:r>
              <a:r>
                <a:rPr lang="ru-RU" altLang="ru-RU" sz="1200" b="1">
                  <a:cs typeface="Arial" panose="020B0604020202020204" pitchFamily="34" charset="0"/>
                </a:rPr>
                <a:t>10</a:t>
              </a:r>
              <a:r>
                <a:rPr lang="en-US" altLang="ru-RU" sz="1200" b="1" baseline="30000">
                  <a:cs typeface="Arial" panose="020B0604020202020204" pitchFamily="34" charset="0"/>
                </a:rPr>
                <a:t>-5</a:t>
              </a:r>
              <a:r>
                <a:rPr lang="ru-RU" altLang="ru-RU" sz="1200" b="1">
                  <a:cs typeface="Arial" panose="020B0604020202020204" pitchFamily="34" charset="0"/>
                </a:rPr>
                <a:t> </a:t>
              </a:r>
              <a:r>
                <a:rPr lang="ru-RU" altLang="ru-RU" sz="1200">
                  <a:cs typeface="Arial" panose="020B0604020202020204" pitchFamily="34" charset="0"/>
                </a:rPr>
                <a:t>мольных долей</a:t>
              </a:r>
              <a:endParaRPr lang="ru-RU" altLang="ru-RU" sz="1200" baseline="30000">
                <a:cs typeface="Arial" panose="020B0604020202020204" pitchFamily="34" charset="0"/>
              </a:endParaRPr>
            </a:p>
          </p:txBody>
        </p:sp>
        <p:pic>
          <p:nvPicPr>
            <p:cNvPr id="18448" name="Picture 15" descr="IMG_2500m">
              <a:extLst>
                <a:ext uri="{FF2B5EF4-FFF2-40B4-BE49-F238E27FC236}">
                  <a16:creationId xmlns:a16="http://schemas.microsoft.com/office/drawing/2014/main" id="{D52403AA-11D3-457B-9CC7-809E609F2B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8" y="2094"/>
              <a:ext cx="124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144">
              <a:extLst>
                <a:ext uri="{FF2B5EF4-FFF2-40B4-BE49-F238E27FC236}">
                  <a16:creationId xmlns:a16="http://schemas.microsoft.com/office/drawing/2014/main" id="{BEA63213-4E7E-45E7-B18D-138DB47391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 y="603"/>
              <a:ext cx="1246"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6" descr="D:\Google Диск\Ni зонд и пламя.jpg">
              <a:extLst>
                <a:ext uri="{FF2B5EF4-FFF2-40B4-BE49-F238E27FC236}">
                  <a16:creationId xmlns:a16="http://schemas.microsoft.com/office/drawing/2014/main" id="{DE62A77E-E65F-4CBE-9833-A3F539B4F1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2" y="2094"/>
              <a:ext cx="1161"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4" descr="D:\Google Диск\хайден в сборе с ni зондом.jpg">
              <a:extLst>
                <a:ext uri="{FF2B5EF4-FFF2-40B4-BE49-F238E27FC236}">
                  <a16:creationId xmlns:a16="http://schemas.microsoft.com/office/drawing/2014/main" id="{648FCD97-5312-44BB-B970-4E15A76DDA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9" y="610"/>
              <a:ext cx="1162" cy="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Picture 19" descr="Установка">
              <a:extLst>
                <a:ext uri="{FF2B5EF4-FFF2-40B4-BE49-F238E27FC236}">
                  <a16:creationId xmlns:a16="http://schemas.microsoft.com/office/drawing/2014/main" id="{AA390EFE-4119-485D-86C9-B856A64C65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0" y="2882"/>
              <a:ext cx="1728" cy="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53" name="Group 20">
              <a:extLst>
                <a:ext uri="{FF2B5EF4-FFF2-40B4-BE49-F238E27FC236}">
                  <a16:creationId xmlns:a16="http://schemas.microsoft.com/office/drawing/2014/main" id="{78408A95-BE0A-45C8-9214-1FBBCF86CCE3}"/>
                </a:ext>
              </a:extLst>
            </p:cNvPr>
            <p:cNvGrpSpPr>
              <a:grpSpLocks/>
            </p:cNvGrpSpPr>
            <p:nvPr/>
          </p:nvGrpSpPr>
          <p:grpSpPr bwMode="auto">
            <a:xfrm>
              <a:off x="1680" y="3006"/>
              <a:ext cx="2155" cy="1235"/>
              <a:chOff x="1146" y="2092"/>
              <a:chExt cx="2155" cy="1235"/>
            </a:xfrm>
          </p:grpSpPr>
          <p:sp>
            <p:nvSpPr>
              <p:cNvPr id="18462" name="Line 21">
                <a:extLst>
                  <a:ext uri="{FF2B5EF4-FFF2-40B4-BE49-F238E27FC236}">
                    <a16:creationId xmlns:a16="http://schemas.microsoft.com/office/drawing/2014/main" id="{929BD494-208A-4731-B93C-0F0B0CD54234}"/>
                  </a:ext>
                </a:extLst>
              </p:cNvPr>
              <p:cNvSpPr>
                <a:spLocks noChangeShapeType="1"/>
              </p:cNvSpPr>
              <p:nvPr/>
            </p:nvSpPr>
            <p:spPr bwMode="auto">
              <a:xfrm flipH="1" flipV="1">
                <a:off x="1875" y="2500"/>
                <a:ext cx="65" cy="18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ru-RU"/>
              </a:p>
            </p:txBody>
          </p:sp>
          <p:sp>
            <p:nvSpPr>
              <p:cNvPr id="18463" name="Text Box 22">
                <a:extLst>
                  <a:ext uri="{FF2B5EF4-FFF2-40B4-BE49-F238E27FC236}">
                    <a16:creationId xmlns:a16="http://schemas.microsoft.com/office/drawing/2014/main" id="{67EDBE83-42D1-4BB6-84A4-B635A925DE76}"/>
                  </a:ext>
                </a:extLst>
              </p:cNvPr>
              <p:cNvSpPr txBox="1">
                <a:spLocks noChangeArrowheads="1"/>
              </p:cNvSpPr>
              <p:nvPr/>
            </p:nvSpPr>
            <p:spPr bwMode="auto">
              <a:xfrm>
                <a:off x="3139" y="2350"/>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ru-RU" sz="800" b="1">
                    <a:solidFill>
                      <a:schemeClr val="accent2"/>
                    </a:solidFill>
                    <a:latin typeface="Comic Sans MS" panose="030F0702030302020204" pitchFamily="66" charset="0"/>
                    <a:cs typeface="Arial" panose="020B0604020202020204" pitchFamily="34" charset="0"/>
                  </a:rPr>
                  <a:t>Ar</a:t>
                </a:r>
                <a:endParaRPr lang="ru-RU" altLang="ru-RU" sz="800" b="1">
                  <a:solidFill>
                    <a:schemeClr val="accent2"/>
                  </a:solidFill>
                  <a:latin typeface="Comic Sans MS" panose="030F0702030302020204" pitchFamily="66" charset="0"/>
                  <a:cs typeface="Arial" panose="020B0604020202020204" pitchFamily="34" charset="0"/>
                </a:endParaRPr>
              </a:p>
            </p:txBody>
          </p:sp>
          <p:sp>
            <p:nvSpPr>
              <p:cNvPr id="18464" name="AutoShape 23">
                <a:extLst>
                  <a:ext uri="{FF2B5EF4-FFF2-40B4-BE49-F238E27FC236}">
                    <a16:creationId xmlns:a16="http://schemas.microsoft.com/office/drawing/2014/main" id="{12C8FD18-D1BF-43A9-9B25-6A129759862E}"/>
                  </a:ext>
                </a:extLst>
              </p:cNvPr>
              <p:cNvSpPr>
                <a:spLocks noChangeArrowheads="1"/>
              </p:cNvSpPr>
              <p:nvPr/>
            </p:nvSpPr>
            <p:spPr bwMode="auto">
              <a:xfrm rot="5773385">
                <a:off x="2458" y="2138"/>
                <a:ext cx="232" cy="679"/>
              </a:xfrm>
              <a:prstGeom prst="can">
                <a:avLst>
                  <a:gd name="adj" fmla="val 24877"/>
                </a:avLst>
              </a:prstGeom>
              <a:solidFill>
                <a:srgbClr val="CCFFFF">
                  <a:alpha val="92155"/>
                </a:srgbClr>
              </a:solidFill>
              <a:ln w="12700">
                <a:solidFill>
                  <a:schemeClr val="accent2"/>
                </a:solidFill>
                <a:round/>
                <a:headEnd/>
                <a:tailEnd/>
              </a:ln>
            </p:spPr>
            <p:txBody>
              <a:bodyPr wrap="none"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465" name="Line 24">
                <a:extLst>
                  <a:ext uri="{FF2B5EF4-FFF2-40B4-BE49-F238E27FC236}">
                    <a16:creationId xmlns:a16="http://schemas.microsoft.com/office/drawing/2014/main" id="{489D4A0B-C7B4-4C97-BB6C-03D821572B32}"/>
                  </a:ext>
                </a:extLst>
              </p:cNvPr>
              <p:cNvSpPr>
                <a:spLocks noChangeShapeType="1"/>
              </p:cNvSpPr>
              <p:nvPr/>
            </p:nvSpPr>
            <p:spPr bwMode="auto">
              <a:xfrm flipH="1">
                <a:off x="2297" y="2334"/>
                <a:ext cx="10" cy="23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18466" name="Oval 25">
                <a:extLst>
                  <a:ext uri="{FF2B5EF4-FFF2-40B4-BE49-F238E27FC236}">
                    <a16:creationId xmlns:a16="http://schemas.microsoft.com/office/drawing/2014/main" id="{A3E1433A-9EFF-4280-B492-BA5B875A27E9}"/>
                  </a:ext>
                </a:extLst>
              </p:cNvPr>
              <p:cNvSpPr>
                <a:spLocks noChangeArrowheads="1"/>
              </p:cNvSpPr>
              <p:nvPr/>
            </p:nvSpPr>
            <p:spPr bwMode="auto">
              <a:xfrm rot="289187" flipH="1">
                <a:off x="2174" y="2307"/>
                <a:ext cx="37" cy="249"/>
              </a:xfrm>
              <a:prstGeom prst="ellipse">
                <a:avLst/>
              </a:prstGeom>
              <a:gradFill rotWithShape="1">
                <a:gsLst>
                  <a:gs pos="0">
                    <a:srgbClr val="0000FF"/>
                  </a:gs>
                  <a:gs pos="100000">
                    <a:srgbClr val="CC99FF"/>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467" name="AutoShape 26">
                <a:extLst>
                  <a:ext uri="{FF2B5EF4-FFF2-40B4-BE49-F238E27FC236}">
                    <a16:creationId xmlns:a16="http://schemas.microsoft.com/office/drawing/2014/main" id="{C4D85425-0DA2-4549-AEF3-6B80F11FC9CD}"/>
                  </a:ext>
                </a:extLst>
              </p:cNvPr>
              <p:cNvSpPr>
                <a:spLocks noChangeArrowheads="1"/>
              </p:cNvSpPr>
              <p:nvPr/>
            </p:nvSpPr>
            <p:spPr bwMode="auto">
              <a:xfrm rot="5752547">
                <a:off x="2418" y="2168"/>
                <a:ext cx="354" cy="610"/>
              </a:xfrm>
              <a:prstGeom prst="can">
                <a:avLst>
                  <a:gd name="adj" fmla="val 22569"/>
                </a:avLst>
              </a:prstGeom>
              <a:solidFill>
                <a:srgbClr val="CCFFFF">
                  <a:alpha val="74117"/>
                </a:srgbClr>
              </a:solidFill>
              <a:ln w="12700">
                <a:solidFill>
                  <a:schemeClr val="accent2"/>
                </a:solidFill>
                <a:round/>
                <a:headEnd/>
                <a:tailEnd/>
              </a:ln>
            </p:spPr>
            <p:txBody>
              <a:bodyPr wrap="none"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468" name="Oval 27">
                <a:extLst>
                  <a:ext uri="{FF2B5EF4-FFF2-40B4-BE49-F238E27FC236}">
                    <a16:creationId xmlns:a16="http://schemas.microsoft.com/office/drawing/2014/main" id="{882A8FB6-B63F-42D8-8C03-0C3E431AE349}"/>
                  </a:ext>
                </a:extLst>
              </p:cNvPr>
              <p:cNvSpPr>
                <a:spLocks noChangeArrowheads="1"/>
              </p:cNvSpPr>
              <p:nvPr/>
            </p:nvSpPr>
            <p:spPr bwMode="auto">
              <a:xfrm rot="384102">
                <a:off x="2872" y="2404"/>
                <a:ext cx="41" cy="232"/>
              </a:xfrm>
              <a:prstGeom prst="ellipse">
                <a:avLst/>
              </a:prstGeom>
              <a:solidFill>
                <a:srgbClr val="CCFFFF"/>
              </a:solidFill>
              <a:ln w="12700">
                <a:solidFill>
                  <a:schemeClr val="accent2"/>
                </a:solidFill>
                <a:round/>
                <a:headEnd/>
                <a:tailEnd/>
              </a:ln>
            </p:spPr>
            <p:txBody>
              <a:bodyPr wrap="none"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469" name="Line 28">
                <a:extLst>
                  <a:ext uri="{FF2B5EF4-FFF2-40B4-BE49-F238E27FC236}">
                    <a16:creationId xmlns:a16="http://schemas.microsoft.com/office/drawing/2014/main" id="{2CCA1751-B27D-410E-8C28-E67FD9D1C260}"/>
                  </a:ext>
                </a:extLst>
              </p:cNvPr>
              <p:cNvSpPr>
                <a:spLocks noChangeShapeType="1"/>
              </p:cNvSpPr>
              <p:nvPr/>
            </p:nvSpPr>
            <p:spPr bwMode="auto">
              <a:xfrm>
                <a:off x="2838" y="2396"/>
                <a:ext cx="67" cy="9"/>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lIns="0" tIns="0" rIns="0" bIns="0"/>
              <a:lstStyle/>
              <a:p>
                <a:endParaRPr lang="ru-RU"/>
              </a:p>
            </p:txBody>
          </p:sp>
          <p:sp>
            <p:nvSpPr>
              <p:cNvPr id="18470" name="Line 29">
                <a:extLst>
                  <a:ext uri="{FF2B5EF4-FFF2-40B4-BE49-F238E27FC236}">
                    <a16:creationId xmlns:a16="http://schemas.microsoft.com/office/drawing/2014/main" id="{D740A443-1E9E-4F74-BBBE-D8FE0A2C55C6}"/>
                  </a:ext>
                </a:extLst>
              </p:cNvPr>
              <p:cNvSpPr>
                <a:spLocks noChangeShapeType="1"/>
              </p:cNvSpPr>
              <p:nvPr/>
            </p:nvSpPr>
            <p:spPr bwMode="auto">
              <a:xfrm>
                <a:off x="2822" y="2626"/>
                <a:ext cx="63" cy="9"/>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lIns="0" tIns="0" rIns="0" bIns="0"/>
              <a:lstStyle/>
              <a:p>
                <a:endParaRPr lang="ru-RU"/>
              </a:p>
            </p:txBody>
          </p:sp>
          <p:sp>
            <p:nvSpPr>
              <p:cNvPr id="18471" name="AutoShape 30">
                <a:extLst>
                  <a:ext uri="{FF2B5EF4-FFF2-40B4-BE49-F238E27FC236}">
                    <a16:creationId xmlns:a16="http://schemas.microsoft.com/office/drawing/2014/main" id="{1EDF1AF7-DFC8-4A09-BBDB-5AE072D9A4D7}"/>
                  </a:ext>
                </a:extLst>
              </p:cNvPr>
              <p:cNvSpPr>
                <a:spLocks noChangeArrowheads="1"/>
              </p:cNvSpPr>
              <p:nvPr/>
            </p:nvSpPr>
            <p:spPr bwMode="auto">
              <a:xfrm rot="5773385">
                <a:off x="1705" y="2041"/>
                <a:ext cx="229" cy="678"/>
              </a:xfrm>
              <a:prstGeom prst="can">
                <a:avLst>
                  <a:gd name="adj" fmla="val 25166"/>
                </a:avLst>
              </a:prstGeom>
              <a:solidFill>
                <a:srgbClr val="CCFFFF">
                  <a:alpha val="92155"/>
                </a:srgbClr>
              </a:solidFill>
              <a:ln w="12700">
                <a:solidFill>
                  <a:schemeClr val="accent2"/>
                </a:solidFill>
                <a:round/>
                <a:headEnd/>
                <a:tailEnd/>
              </a:ln>
            </p:spPr>
            <p:txBody>
              <a:bodyPr wrap="none"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472" name="Line 31">
                <a:extLst>
                  <a:ext uri="{FF2B5EF4-FFF2-40B4-BE49-F238E27FC236}">
                    <a16:creationId xmlns:a16="http://schemas.microsoft.com/office/drawing/2014/main" id="{14D1C979-5740-4BD6-A2C3-27C8A7E903A0}"/>
                  </a:ext>
                </a:extLst>
              </p:cNvPr>
              <p:cNvSpPr>
                <a:spLocks noChangeShapeType="1"/>
              </p:cNvSpPr>
              <p:nvPr/>
            </p:nvSpPr>
            <p:spPr bwMode="auto">
              <a:xfrm flipH="1">
                <a:off x="1541" y="2235"/>
                <a:ext cx="9" cy="23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18473" name="AutoShape 32">
                <a:extLst>
                  <a:ext uri="{FF2B5EF4-FFF2-40B4-BE49-F238E27FC236}">
                    <a16:creationId xmlns:a16="http://schemas.microsoft.com/office/drawing/2014/main" id="{770549F8-AB67-4D91-8327-06003A47CD75}"/>
                  </a:ext>
                </a:extLst>
              </p:cNvPr>
              <p:cNvSpPr>
                <a:spLocks noChangeArrowheads="1"/>
              </p:cNvSpPr>
              <p:nvPr/>
            </p:nvSpPr>
            <p:spPr bwMode="auto">
              <a:xfrm rot="5752547">
                <a:off x="1669" y="2070"/>
                <a:ext cx="338" cy="610"/>
              </a:xfrm>
              <a:prstGeom prst="can">
                <a:avLst>
                  <a:gd name="adj" fmla="val 23637"/>
                </a:avLst>
              </a:prstGeom>
              <a:solidFill>
                <a:srgbClr val="CCFFFF">
                  <a:alpha val="74117"/>
                </a:srgbClr>
              </a:solidFill>
              <a:ln w="12700">
                <a:solidFill>
                  <a:schemeClr val="accent2"/>
                </a:solidFill>
                <a:round/>
                <a:headEnd/>
                <a:tailEnd/>
              </a:ln>
            </p:spPr>
            <p:txBody>
              <a:bodyPr wrap="none"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grpSp>
            <p:nvGrpSpPr>
              <p:cNvPr id="18474" name="Group 33">
                <a:extLst>
                  <a:ext uri="{FF2B5EF4-FFF2-40B4-BE49-F238E27FC236}">
                    <a16:creationId xmlns:a16="http://schemas.microsoft.com/office/drawing/2014/main" id="{189DA812-5F6B-41A1-9CD8-09B815F35A61}"/>
                  </a:ext>
                </a:extLst>
              </p:cNvPr>
              <p:cNvGrpSpPr>
                <a:grpSpLocks/>
              </p:cNvGrpSpPr>
              <p:nvPr/>
            </p:nvGrpSpPr>
            <p:grpSpPr bwMode="auto">
              <a:xfrm>
                <a:off x="2065" y="2303"/>
                <a:ext cx="91" cy="230"/>
                <a:chOff x="2418" y="3313"/>
                <a:chExt cx="152" cy="338"/>
              </a:xfrm>
            </p:grpSpPr>
            <p:sp>
              <p:nvSpPr>
                <p:cNvPr id="18541" name="Oval 34">
                  <a:extLst>
                    <a:ext uri="{FF2B5EF4-FFF2-40B4-BE49-F238E27FC236}">
                      <a16:creationId xmlns:a16="http://schemas.microsoft.com/office/drawing/2014/main" id="{96172947-5A3E-4A1B-9565-5B71E8AA264A}"/>
                    </a:ext>
                  </a:extLst>
                </p:cNvPr>
                <p:cNvSpPr>
                  <a:spLocks noChangeArrowheads="1"/>
                </p:cNvSpPr>
                <p:nvPr/>
              </p:nvSpPr>
              <p:spPr bwMode="auto">
                <a:xfrm rot="384102">
                  <a:off x="2502" y="3323"/>
                  <a:ext cx="68" cy="328"/>
                </a:xfrm>
                <a:prstGeom prst="ellipse">
                  <a:avLst/>
                </a:prstGeom>
                <a:solidFill>
                  <a:srgbClr val="CCFFFF"/>
                </a:solidFill>
                <a:ln w="12700">
                  <a:solidFill>
                    <a:schemeClr val="accent2"/>
                  </a:solidFill>
                  <a:round/>
                  <a:headEnd/>
                  <a:tailEnd/>
                </a:ln>
              </p:spPr>
              <p:txBody>
                <a:bodyPr wrap="none"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542" name="Line 35">
                  <a:extLst>
                    <a:ext uri="{FF2B5EF4-FFF2-40B4-BE49-F238E27FC236}">
                      <a16:creationId xmlns:a16="http://schemas.microsoft.com/office/drawing/2014/main" id="{71A23E95-2D68-48DB-A2C0-FE3ABB856F9D}"/>
                    </a:ext>
                  </a:extLst>
                </p:cNvPr>
                <p:cNvSpPr>
                  <a:spLocks noChangeShapeType="1"/>
                </p:cNvSpPr>
                <p:nvPr/>
              </p:nvSpPr>
              <p:spPr bwMode="auto">
                <a:xfrm>
                  <a:off x="2445" y="3313"/>
                  <a:ext cx="113" cy="12"/>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lIns="0" tIns="0" rIns="0" bIns="0"/>
                <a:lstStyle/>
                <a:p>
                  <a:endParaRPr lang="ru-RU"/>
                </a:p>
              </p:txBody>
            </p:sp>
            <p:sp>
              <p:nvSpPr>
                <p:cNvPr id="18543" name="Line 36">
                  <a:extLst>
                    <a:ext uri="{FF2B5EF4-FFF2-40B4-BE49-F238E27FC236}">
                      <a16:creationId xmlns:a16="http://schemas.microsoft.com/office/drawing/2014/main" id="{02B860D3-B5C6-423C-A897-2A8BD8160A18}"/>
                    </a:ext>
                  </a:extLst>
                </p:cNvPr>
                <p:cNvSpPr>
                  <a:spLocks noChangeShapeType="1"/>
                </p:cNvSpPr>
                <p:nvPr/>
              </p:nvSpPr>
              <p:spPr bwMode="auto">
                <a:xfrm>
                  <a:off x="2418" y="3637"/>
                  <a:ext cx="106" cy="12"/>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lIns="0" tIns="0" rIns="0" bIns="0"/>
                <a:lstStyle/>
                <a:p>
                  <a:endParaRPr lang="ru-RU"/>
                </a:p>
              </p:txBody>
            </p:sp>
          </p:grpSp>
          <p:sp>
            <p:nvSpPr>
              <p:cNvPr id="18475" name="Line 37">
                <a:extLst>
                  <a:ext uri="{FF2B5EF4-FFF2-40B4-BE49-F238E27FC236}">
                    <a16:creationId xmlns:a16="http://schemas.microsoft.com/office/drawing/2014/main" id="{9AD8D10A-D378-47C0-8688-4ED3E990B98D}"/>
                  </a:ext>
                </a:extLst>
              </p:cNvPr>
              <p:cNvSpPr>
                <a:spLocks noChangeShapeType="1"/>
              </p:cNvSpPr>
              <p:nvPr/>
            </p:nvSpPr>
            <p:spPr bwMode="auto">
              <a:xfrm>
                <a:off x="1333" y="2167"/>
                <a:ext cx="227" cy="33"/>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ru-RU"/>
              </a:p>
            </p:txBody>
          </p:sp>
          <p:sp>
            <p:nvSpPr>
              <p:cNvPr id="18476" name="Line 38">
                <a:extLst>
                  <a:ext uri="{FF2B5EF4-FFF2-40B4-BE49-F238E27FC236}">
                    <a16:creationId xmlns:a16="http://schemas.microsoft.com/office/drawing/2014/main" id="{54BA6D35-F5EC-41A5-A1B2-1033757B0C9E}"/>
                  </a:ext>
                </a:extLst>
              </p:cNvPr>
              <p:cNvSpPr>
                <a:spLocks noChangeShapeType="1"/>
              </p:cNvSpPr>
              <p:nvPr/>
            </p:nvSpPr>
            <p:spPr bwMode="auto">
              <a:xfrm flipH="1" flipV="1">
                <a:off x="2884" y="2513"/>
                <a:ext cx="128" cy="1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ru-RU"/>
              </a:p>
            </p:txBody>
          </p:sp>
          <p:sp>
            <p:nvSpPr>
              <p:cNvPr id="18477" name="Line 39">
                <a:extLst>
                  <a:ext uri="{FF2B5EF4-FFF2-40B4-BE49-F238E27FC236}">
                    <a16:creationId xmlns:a16="http://schemas.microsoft.com/office/drawing/2014/main" id="{4050788B-1618-44B3-A146-70CBA31E83EE}"/>
                  </a:ext>
                </a:extLst>
              </p:cNvPr>
              <p:cNvSpPr>
                <a:spLocks noChangeShapeType="1"/>
              </p:cNvSpPr>
              <p:nvPr/>
            </p:nvSpPr>
            <p:spPr bwMode="auto">
              <a:xfrm>
                <a:off x="1268" y="2297"/>
                <a:ext cx="205" cy="3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ru-RU"/>
              </a:p>
            </p:txBody>
          </p:sp>
          <p:sp>
            <p:nvSpPr>
              <p:cNvPr id="18478" name="Line 40">
                <a:extLst>
                  <a:ext uri="{FF2B5EF4-FFF2-40B4-BE49-F238E27FC236}">
                    <a16:creationId xmlns:a16="http://schemas.microsoft.com/office/drawing/2014/main" id="{4DD53B02-B291-4F7D-B1DF-160EEA1D5215}"/>
                  </a:ext>
                </a:extLst>
              </p:cNvPr>
              <p:cNvSpPr>
                <a:spLocks noChangeShapeType="1"/>
              </p:cNvSpPr>
              <p:nvPr/>
            </p:nvSpPr>
            <p:spPr bwMode="auto">
              <a:xfrm flipH="1" flipV="1">
                <a:off x="2864" y="2378"/>
                <a:ext cx="251" cy="32"/>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ru-RU"/>
              </a:p>
            </p:txBody>
          </p:sp>
          <p:sp>
            <p:nvSpPr>
              <p:cNvPr id="18479" name="AutoShape 41">
                <a:extLst>
                  <a:ext uri="{FF2B5EF4-FFF2-40B4-BE49-F238E27FC236}">
                    <a16:creationId xmlns:a16="http://schemas.microsoft.com/office/drawing/2014/main" id="{A30BD0E3-2ECF-49B3-9C3B-B714AF32721D}"/>
                  </a:ext>
                </a:extLst>
              </p:cNvPr>
              <p:cNvSpPr>
                <a:spLocks noChangeArrowheads="1"/>
              </p:cNvSpPr>
              <p:nvPr/>
            </p:nvSpPr>
            <p:spPr bwMode="auto">
              <a:xfrm flipH="1">
                <a:off x="2241" y="2992"/>
                <a:ext cx="105" cy="59"/>
              </a:xfrm>
              <a:prstGeom prst="leftArrow">
                <a:avLst>
                  <a:gd name="adj1" fmla="val 50000"/>
                  <a:gd name="adj2" fmla="val 44492"/>
                </a:avLst>
              </a:prstGeom>
              <a:solidFill>
                <a:schemeClr val="accent1"/>
              </a:solidFill>
              <a:ln w="9525">
                <a:solidFill>
                  <a:schemeClr val="tx1"/>
                </a:solidFill>
                <a:miter lim="800000"/>
                <a:headEnd/>
                <a:tailEnd/>
              </a:ln>
            </p:spPr>
            <p:txBody>
              <a:bodyPr wrap="none"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grpSp>
            <p:nvGrpSpPr>
              <p:cNvPr id="18480" name="Group 42">
                <a:extLst>
                  <a:ext uri="{FF2B5EF4-FFF2-40B4-BE49-F238E27FC236}">
                    <a16:creationId xmlns:a16="http://schemas.microsoft.com/office/drawing/2014/main" id="{E9658576-373B-4093-BEAF-554E68FF0879}"/>
                  </a:ext>
                </a:extLst>
              </p:cNvPr>
              <p:cNvGrpSpPr>
                <a:grpSpLocks/>
              </p:cNvGrpSpPr>
              <p:nvPr/>
            </p:nvGrpSpPr>
            <p:grpSpPr bwMode="auto">
              <a:xfrm flipH="1">
                <a:off x="2343" y="2863"/>
                <a:ext cx="150" cy="193"/>
                <a:chOff x="3925" y="2956"/>
                <a:chExt cx="251" cy="272"/>
              </a:xfrm>
            </p:grpSpPr>
            <p:sp>
              <p:nvSpPr>
                <p:cNvPr id="18538" name="AutoShape 43">
                  <a:extLst>
                    <a:ext uri="{FF2B5EF4-FFF2-40B4-BE49-F238E27FC236}">
                      <a16:creationId xmlns:a16="http://schemas.microsoft.com/office/drawing/2014/main" id="{D241CAE7-D7E5-4976-A6DE-40A768931A70}"/>
                    </a:ext>
                  </a:extLst>
                </p:cNvPr>
                <p:cNvSpPr>
                  <a:spLocks/>
                </p:cNvSpPr>
                <p:nvPr/>
              </p:nvSpPr>
              <p:spPr bwMode="auto">
                <a:xfrm rot="5400000">
                  <a:off x="3955" y="2963"/>
                  <a:ext cx="181" cy="168"/>
                </a:xfrm>
                <a:prstGeom prst="leftBracket">
                  <a:avLst>
                    <a:gd name="adj" fmla="val 8333"/>
                  </a:avLst>
                </a:prstGeom>
                <a:solidFill>
                  <a:schemeClr val="bg1"/>
                </a:solidFill>
                <a:ln w="12700">
                  <a:solidFill>
                    <a:schemeClr val="tx1"/>
                  </a:solidFill>
                  <a:round/>
                  <a:headEnd/>
                  <a:tailEnd/>
                </a:ln>
              </p:spPr>
              <p:txBody>
                <a:bodyPr wrap="none"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539" name="AutoShape 44">
                  <a:extLst>
                    <a:ext uri="{FF2B5EF4-FFF2-40B4-BE49-F238E27FC236}">
                      <a16:creationId xmlns:a16="http://schemas.microsoft.com/office/drawing/2014/main" id="{8A2FEA56-8284-4CD3-B94A-0E0C7E7B8833}"/>
                    </a:ext>
                  </a:extLst>
                </p:cNvPr>
                <p:cNvSpPr>
                  <a:spLocks/>
                </p:cNvSpPr>
                <p:nvPr/>
              </p:nvSpPr>
              <p:spPr bwMode="auto">
                <a:xfrm rot="5400000">
                  <a:off x="4003" y="3059"/>
                  <a:ext cx="88" cy="244"/>
                </a:xfrm>
                <a:prstGeom prst="leftBracket">
                  <a:avLst>
                    <a:gd name="adj" fmla="val 23106"/>
                  </a:avLst>
                </a:prstGeom>
                <a:solidFill>
                  <a:schemeClr val="bg1"/>
                </a:solidFill>
                <a:ln w="12700">
                  <a:solidFill>
                    <a:schemeClr val="tx1"/>
                  </a:solidFill>
                  <a:round/>
                  <a:headEnd/>
                  <a:tailEnd/>
                </a:ln>
              </p:spPr>
              <p:txBody>
                <a:bodyPr wrap="none"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540" name="Line 45">
                  <a:extLst>
                    <a:ext uri="{FF2B5EF4-FFF2-40B4-BE49-F238E27FC236}">
                      <a16:creationId xmlns:a16="http://schemas.microsoft.com/office/drawing/2014/main" id="{F655C71F-272E-49A5-987A-4E7312C1EB74}"/>
                    </a:ext>
                  </a:extLst>
                </p:cNvPr>
                <p:cNvSpPr>
                  <a:spLocks noChangeShapeType="1"/>
                </p:cNvSpPr>
                <p:nvPr/>
              </p:nvSpPr>
              <p:spPr bwMode="auto">
                <a:xfrm flipH="1">
                  <a:off x="3932" y="3228"/>
                  <a:ext cx="24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ru-RU"/>
                </a:p>
              </p:txBody>
            </p:sp>
          </p:grpSp>
          <p:grpSp>
            <p:nvGrpSpPr>
              <p:cNvPr id="18481" name="Group 46">
                <a:extLst>
                  <a:ext uri="{FF2B5EF4-FFF2-40B4-BE49-F238E27FC236}">
                    <a16:creationId xmlns:a16="http://schemas.microsoft.com/office/drawing/2014/main" id="{8B5692E8-1674-4403-9653-E85827A6716A}"/>
                  </a:ext>
                </a:extLst>
              </p:cNvPr>
              <p:cNvGrpSpPr>
                <a:grpSpLocks/>
              </p:cNvGrpSpPr>
              <p:nvPr/>
            </p:nvGrpSpPr>
            <p:grpSpPr bwMode="auto">
              <a:xfrm flipH="1">
                <a:off x="2312" y="2934"/>
                <a:ext cx="150" cy="193"/>
                <a:chOff x="3925" y="2956"/>
                <a:chExt cx="251" cy="272"/>
              </a:xfrm>
            </p:grpSpPr>
            <p:sp>
              <p:nvSpPr>
                <p:cNvPr id="18535" name="AutoShape 47">
                  <a:extLst>
                    <a:ext uri="{FF2B5EF4-FFF2-40B4-BE49-F238E27FC236}">
                      <a16:creationId xmlns:a16="http://schemas.microsoft.com/office/drawing/2014/main" id="{20457BAA-5C8C-4335-A22A-4DEEB34110AD}"/>
                    </a:ext>
                  </a:extLst>
                </p:cNvPr>
                <p:cNvSpPr>
                  <a:spLocks/>
                </p:cNvSpPr>
                <p:nvPr/>
              </p:nvSpPr>
              <p:spPr bwMode="auto">
                <a:xfrm rot="5400000">
                  <a:off x="3955" y="2963"/>
                  <a:ext cx="181" cy="168"/>
                </a:xfrm>
                <a:prstGeom prst="leftBracket">
                  <a:avLst>
                    <a:gd name="adj" fmla="val 8333"/>
                  </a:avLst>
                </a:prstGeom>
                <a:solidFill>
                  <a:schemeClr val="bg1"/>
                </a:solidFill>
                <a:ln w="12700">
                  <a:solidFill>
                    <a:schemeClr val="tx1"/>
                  </a:solidFill>
                  <a:round/>
                  <a:headEnd/>
                  <a:tailEnd/>
                </a:ln>
              </p:spPr>
              <p:txBody>
                <a:bodyPr wrap="none"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536" name="AutoShape 48">
                  <a:extLst>
                    <a:ext uri="{FF2B5EF4-FFF2-40B4-BE49-F238E27FC236}">
                      <a16:creationId xmlns:a16="http://schemas.microsoft.com/office/drawing/2014/main" id="{446DFA3F-2247-447E-84C9-ECD89078D1F6}"/>
                    </a:ext>
                  </a:extLst>
                </p:cNvPr>
                <p:cNvSpPr>
                  <a:spLocks/>
                </p:cNvSpPr>
                <p:nvPr/>
              </p:nvSpPr>
              <p:spPr bwMode="auto">
                <a:xfrm rot="5400000">
                  <a:off x="4003" y="3059"/>
                  <a:ext cx="88" cy="244"/>
                </a:xfrm>
                <a:prstGeom prst="leftBracket">
                  <a:avLst>
                    <a:gd name="adj" fmla="val 23106"/>
                  </a:avLst>
                </a:prstGeom>
                <a:solidFill>
                  <a:schemeClr val="bg1"/>
                </a:solidFill>
                <a:ln w="12700">
                  <a:solidFill>
                    <a:schemeClr val="tx1"/>
                  </a:solidFill>
                  <a:round/>
                  <a:headEnd/>
                  <a:tailEnd/>
                </a:ln>
              </p:spPr>
              <p:txBody>
                <a:bodyPr wrap="none"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537" name="Line 49">
                  <a:extLst>
                    <a:ext uri="{FF2B5EF4-FFF2-40B4-BE49-F238E27FC236}">
                      <a16:creationId xmlns:a16="http://schemas.microsoft.com/office/drawing/2014/main" id="{4CF58C25-E953-499A-A149-D3FF11C5A798}"/>
                    </a:ext>
                  </a:extLst>
                </p:cNvPr>
                <p:cNvSpPr>
                  <a:spLocks noChangeShapeType="1"/>
                </p:cNvSpPr>
                <p:nvPr/>
              </p:nvSpPr>
              <p:spPr bwMode="auto">
                <a:xfrm flipH="1">
                  <a:off x="3932" y="3228"/>
                  <a:ext cx="24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ru-RU"/>
                </a:p>
              </p:txBody>
            </p:sp>
          </p:grpSp>
          <p:sp>
            <p:nvSpPr>
              <p:cNvPr id="18482" name="AutoShape 50">
                <a:extLst>
                  <a:ext uri="{FF2B5EF4-FFF2-40B4-BE49-F238E27FC236}">
                    <a16:creationId xmlns:a16="http://schemas.microsoft.com/office/drawing/2014/main" id="{3D2351BB-A974-4E5E-B28D-DE15A34E2890}"/>
                  </a:ext>
                </a:extLst>
              </p:cNvPr>
              <p:cNvSpPr>
                <a:spLocks noChangeArrowheads="1"/>
              </p:cNvSpPr>
              <p:nvPr/>
            </p:nvSpPr>
            <p:spPr bwMode="auto">
              <a:xfrm flipH="1">
                <a:off x="2214" y="3071"/>
                <a:ext cx="105" cy="59"/>
              </a:xfrm>
              <a:prstGeom prst="leftArrow">
                <a:avLst>
                  <a:gd name="adj1" fmla="val 50000"/>
                  <a:gd name="adj2" fmla="val 44492"/>
                </a:avLst>
              </a:prstGeom>
              <a:solidFill>
                <a:schemeClr val="accent1"/>
              </a:solidFill>
              <a:ln w="9525">
                <a:solidFill>
                  <a:schemeClr val="tx1"/>
                </a:solidFill>
                <a:miter lim="800000"/>
                <a:headEnd/>
                <a:tailEnd/>
              </a:ln>
            </p:spPr>
            <p:txBody>
              <a:bodyPr wrap="none"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483" name="Text Box 51">
                <a:extLst>
                  <a:ext uri="{FF2B5EF4-FFF2-40B4-BE49-F238E27FC236}">
                    <a16:creationId xmlns:a16="http://schemas.microsoft.com/office/drawing/2014/main" id="{542245FB-E106-4718-8064-6FF628D896FD}"/>
                  </a:ext>
                </a:extLst>
              </p:cNvPr>
              <p:cNvSpPr txBox="1">
                <a:spLocks noChangeArrowheads="1"/>
              </p:cNvSpPr>
              <p:nvPr/>
            </p:nvSpPr>
            <p:spPr bwMode="auto">
              <a:xfrm flipH="1">
                <a:off x="2086" y="3069"/>
                <a:ext cx="7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800" b="1">
                    <a:cs typeface="Arial" panose="020B0604020202020204" pitchFamily="34" charset="0"/>
                  </a:rPr>
                  <a:t>O</a:t>
                </a:r>
                <a:r>
                  <a:rPr lang="en-US" altLang="ru-RU" sz="800" b="1" baseline="-25000">
                    <a:cs typeface="Arial" panose="020B0604020202020204" pitchFamily="34" charset="0"/>
                  </a:rPr>
                  <a:t>2</a:t>
                </a:r>
                <a:endParaRPr lang="ru-RU" altLang="ru-RU" sz="800" b="1" baseline="-25000">
                  <a:cs typeface="Arial" panose="020B0604020202020204" pitchFamily="34" charset="0"/>
                </a:endParaRPr>
              </a:p>
            </p:txBody>
          </p:sp>
          <p:sp>
            <p:nvSpPr>
              <p:cNvPr id="18484" name="Text Box 52">
                <a:extLst>
                  <a:ext uri="{FF2B5EF4-FFF2-40B4-BE49-F238E27FC236}">
                    <a16:creationId xmlns:a16="http://schemas.microsoft.com/office/drawing/2014/main" id="{6BCC89FE-3927-4814-9816-07CA5C1F9F39}"/>
                  </a:ext>
                </a:extLst>
              </p:cNvPr>
              <p:cNvSpPr txBox="1">
                <a:spLocks noChangeArrowheads="1"/>
              </p:cNvSpPr>
              <p:nvPr/>
            </p:nvSpPr>
            <p:spPr bwMode="auto">
              <a:xfrm flipH="1">
                <a:off x="2097" y="2977"/>
                <a:ext cx="7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800" b="1">
                    <a:cs typeface="Arial" panose="020B0604020202020204" pitchFamily="34" charset="0"/>
                  </a:rPr>
                  <a:t>Ar</a:t>
                </a:r>
                <a:endParaRPr lang="ru-RU" altLang="ru-RU" sz="800" b="1">
                  <a:cs typeface="Arial" panose="020B0604020202020204" pitchFamily="34" charset="0"/>
                </a:endParaRPr>
              </a:p>
            </p:txBody>
          </p:sp>
          <p:sp>
            <p:nvSpPr>
              <p:cNvPr id="18485" name="Text Box 53">
                <a:extLst>
                  <a:ext uri="{FF2B5EF4-FFF2-40B4-BE49-F238E27FC236}">
                    <a16:creationId xmlns:a16="http://schemas.microsoft.com/office/drawing/2014/main" id="{37218584-180A-4AFD-A269-5CA28CF5D980}"/>
                  </a:ext>
                </a:extLst>
              </p:cNvPr>
              <p:cNvSpPr txBox="1">
                <a:spLocks noChangeArrowheads="1"/>
              </p:cNvSpPr>
              <p:nvPr/>
            </p:nvSpPr>
            <p:spPr bwMode="auto">
              <a:xfrm>
                <a:off x="1469" y="2563"/>
                <a:ext cx="432"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ja-JP" sz="600" b="1">
                    <a:cs typeface="Arial" panose="020B0604020202020204" pitchFamily="34" charset="0"/>
                  </a:rPr>
                  <a:t>Испаритель с металлическими шариками</a:t>
                </a:r>
                <a:r>
                  <a:rPr lang="en-US" altLang="ja-JP" sz="600" b="1">
                    <a:latin typeface="Calibri" panose="020F0502020204030204" pitchFamily="34" charset="0"/>
                    <a:ea typeface="MS Mincho" panose="02020609040205080304" pitchFamily="49" charset="-128"/>
                    <a:cs typeface="Arial" panose="020B0604020202020204" pitchFamily="34" charset="0"/>
                  </a:rPr>
                  <a:t> </a:t>
                </a:r>
                <a:endParaRPr lang="ru-RU" altLang="ru-RU" sz="600" b="1">
                  <a:cs typeface="Arial" panose="020B0604020202020204" pitchFamily="34" charset="0"/>
                </a:endParaRPr>
              </a:p>
            </p:txBody>
          </p:sp>
          <p:sp>
            <p:nvSpPr>
              <p:cNvPr id="18486" name="AutoShape 54">
                <a:extLst>
                  <a:ext uri="{FF2B5EF4-FFF2-40B4-BE49-F238E27FC236}">
                    <a16:creationId xmlns:a16="http://schemas.microsoft.com/office/drawing/2014/main" id="{18D74ADD-1E7F-4870-A18C-A52BED4F0EFF}"/>
                  </a:ext>
                </a:extLst>
              </p:cNvPr>
              <p:cNvSpPr>
                <a:spLocks noChangeArrowheads="1"/>
              </p:cNvSpPr>
              <p:nvPr/>
            </p:nvSpPr>
            <p:spPr bwMode="auto">
              <a:xfrm>
                <a:off x="1256" y="2892"/>
                <a:ext cx="27" cy="222"/>
              </a:xfrm>
              <a:prstGeom prst="can">
                <a:avLst>
                  <a:gd name="adj" fmla="val 58736"/>
                </a:avLst>
              </a:prstGeom>
              <a:solidFill>
                <a:srgbClr val="C0C0C0"/>
              </a:solidFill>
              <a:ln w="9525">
                <a:solidFill>
                  <a:srgbClr val="000000"/>
                </a:solidFill>
                <a:round/>
                <a:headEnd/>
                <a:tailEnd/>
              </a:ln>
            </p:spPr>
            <p:txBody>
              <a:bodyPr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487" name="AutoShape 55">
                <a:extLst>
                  <a:ext uri="{FF2B5EF4-FFF2-40B4-BE49-F238E27FC236}">
                    <a16:creationId xmlns:a16="http://schemas.microsoft.com/office/drawing/2014/main" id="{E22F02F7-AB8C-4E51-B2A7-C3C1C5309485}"/>
                  </a:ext>
                </a:extLst>
              </p:cNvPr>
              <p:cNvSpPr>
                <a:spLocks noChangeArrowheads="1"/>
              </p:cNvSpPr>
              <p:nvPr/>
            </p:nvSpPr>
            <p:spPr bwMode="auto">
              <a:xfrm>
                <a:off x="1253" y="2796"/>
                <a:ext cx="31" cy="112"/>
              </a:xfrm>
              <a:prstGeom prst="can">
                <a:avLst>
                  <a:gd name="adj" fmla="val 25809"/>
                </a:avLst>
              </a:prstGeom>
              <a:solidFill>
                <a:srgbClr val="C0C0C0"/>
              </a:solidFill>
              <a:ln w="9525">
                <a:solidFill>
                  <a:srgbClr val="000000"/>
                </a:solidFill>
                <a:round/>
                <a:headEnd/>
                <a:tailEnd/>
              </a:ln>
            </p:spPr>
            <p:txBody>
              <a:bodyPr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488" name="AutoShape 56">
                <a:extLst>
                  <a:ext uri="{FF2B5EF4-FFF2-40B4-BE49-F238E27FC236}">
                    <a16:creationId xmlns:a16="http://schemas.microsoft.com/office/drawing/2014/main" id="{7DCD2C9B-9814-4ED4-9AC2-C469A7AADD4F}"/>
                  </a:ext>
                </a:extLst>
              </p:cNvPr>
              <p:cNvSpPr>
                <a:spLocks noChangeArrowheads="1"/>
              </p:cNvSpPr>
              <p:nvPr/>
            </p:nvSpPr>
            <p:spPr bwMode="auto">
              <a:xfrm rot="5641132">
                <a:off x="1339" y="2775"/>
                <a:ext cx="26" cy="160"/>
              </a:xfrm>
              <a:prstGeom prst="can">
                <a:avLst>
                  <a:gd name="adj" fmla="val 43960"/>
                </a:avLst>
              </a:prstGeom>
              <a:solidFill>
                <a:srgbClr val="C0C0C0"/>
              </a:solidFill>
              <a:ln w="9525">
                <a:solidFill>
                  <a:srgbClr val="000000"/>
                </a:solidFill>
                <a:round/>
                <a:headEnd/>
                <a:tailEnd/>
              </a:ln>
            </p:spPr>
            <p:txBody>
              <a:bodyPr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489" name="Arc 57">
                <a:extLst>
                  <a:ext uri="{FF2B5EF4-FFF2-40B4-BE49-F238E27FC236}">
                    <a16:creationId xmlns:a16="http://schemas.microsoft.com/office/drawing/2014/main" id="{3B7CC20D-3BC3-4998-A196-0ECA50A5452B}"/>
                  </a:ext>
                </a:extLst>
              </p:cNvPr>
              <p:cNvSpPr>
                <a:spLocks/>
              </p:cNvSpPr>
              <p:nvPr/>
            </p:nvSpPr>
            <p:spPr bwMode="auto">
              <a:xfrm rot="10336553">
                <a:off x="1255" y="2823"/>
                <a:ext cx="26" cy="18"/>
              </a:xfrm>
              <a:custGeom>
                <a:avLst/>
                <a:gdLst>
                  <a:gd name="T0" fmla="*/ 0 w 30159"/>
                  <a:gd name="T1" fmla="*/ 0 h 21600"/>
                  <a:gd name="T2" fmla="*/ 0 w 30159"/>
                  <a:gd name="T3" fmla="*/ 0 h 21600"/>
                  <a:gd name="T4" fmla="*/ 0 w 30159"/>
                  <a:gd name="T5" fmla="*/ 0 h 21600"/>
                  <a:gd name="T6" fmla="*/ 0 60000 65536"/>
                  <a:gd name="T7" fmla="*/ 0 60000 65536"/>
                  <a:gd name="T8" fmla="*/ 0 60000 65536"/>
                  <a:gd name="T9" fmla="*/ 0 w 30159"/>
                  <a:gd name="T10" fmla="*/ 0 h 21600"/>
                  <a:gd name="T11" fmla="*/ 30159 w 30159"/>
                  <a:gd name="T12" fmla="*/ 21600 h 21600"/>
                </a:gdLst>
                <a:ahLst/>
                <a:cxnLst>
                  <a:cxn ang="T6">
                    <a:pos x="T0" y="T1"/>
                  </a:cxn>
                  <a:cxn ang="T7">
                    <a:pos x="T2" y="T3"/>
                  </a:cxn>
                  <a:cxn ang="T8">
                    <a:pos x="T4" y="T5"/>
                  </a:cxn>
                </a:cxnLst>
                <a:rect l="T9" t="T10" r="T11" b="T12"/>
                <a:pathLst>
                  <a:path w="30159" h="21600" fill="none" extrusionOk="0">
                    <a:moveTo>
                      <a:pt x="0" y="1768"/>
                    </a:moveTo>
                    <a:cubicBezTo>
                      <a:pt x="2702" y="601"/>
                      <a:pt x="5615" y="-1"/>
                      <a:pt x="8559" y="0"/>
                    </a:cubicBezTo>
                    <a:cubicBezTo>
                      <a:pt x="20488" y="0"/>
                      <a:pt x="30159" y="9670"/>
                      <a:pt x="30159" y="21600"/>
                    </a:cubicBezTo>
                  </a:path>
                  <a:path w="30159" h="21600" stroke="0" extrusionOk="0">
                    <a:moveTo>
                      <a:pt x="0" y="1768"/>
                    </a:moveTo>
                    <a:cubicBezTo>
                      <a:pt x="2702" y="601"/>
                      <a:pt x="5615" y="-1"/>
                      <a:pt x="8559" y="0"/>
                    </a:cubicBezTo>
                    <a:cubicBezTo>
                      <a:pt x="20488" y="0"/>
                      <a:pt x="30159" y="9670"/>
                      <a:pt x="30159" y="21600"/>
                    </a:cubicBezTo>
                    <a:lnTo>
                      <a:pt x="8559" y="21600"/>
                    </a:lnTo>
                    <a:lnTo>
                      <a:pt x="0" y="1768"/>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endParaRPr lang="ru-RU"/>
              </a:p>
            </p:txBody>
          </p:sp>
          <p:sp>
            <p:nvSpPr>
              <p:cNvPr id="18490" name="Arc 58">
                <a:extLst>
                  <a:ext uri="{FF2B5EF4-FFF2-40B4-BE49-F238E27FC236}">
                    <a16:creationId xmlns:a16="http://schemas.microsoft.com/office/drawing/2014/main" id="{2299FCEF-DCE7-4029-8848-6442705B5F4D}"/>
                  </a:ext>
                </a:extLst>
              </p:cNvPr>
              <p:cNvSpPr>
                <a:spLocks/>
              </p:cNvSpPr>
              <p:nvPr/>
            </p:nvSpPr>
            <p:spPr bwMode="auto">
              <a:xfrm rot="10336553">
                <a:off x="1254" y="2861"/>
                <a:ext cx="26" cy="18"/>
              </a:xfrm>
              <a:custGeom>
                <a:avLst/>
                <a:gdLst>
                  <a:gd name="T0" fmla="*/ 0 w 30159"/>
                  <a:gd name="T1" fmla="*/ 0 h 21600"/>
                  <a:gd name="T2" fmla="*/ 0 w 30159"/>
                  <a:gd name="T3" fmla="*/ 0 h 21600"/>
                  <a:gd name="T4" fmla="*/ 0 w 30159"/>
                  <a:gd name="T5" fmla="*/ 0 h 21600"/>
                  <a:gd name="T6" fmla="*/ 0 60000 65536"/>
                  <a:gd name="T7" fmla="*/ 0 60000 65536"/>
                  <a:gd name="T8" fmla="*/ 0 60000 65536"/>
                  <a:gd name="T9" fmla="*/ 0 w 30159"/>
                  <a:gd name="T10" fmla="*/ 0 h 21600"/>
                  <a:gd name="T11" fmla="*/ 30159 w 30159"/>
                  <a:gd name="T12" fmla="*/ 21600 h 21600"/>
                </a:gdLst>
                <a:ahLst/>
                <a:cxnLst>
                  <a:cxn ang="T6">
                    <a:pos x="T0" y="T1"/>
                  </a:cxn>
                  <a:cxn ang="T7">
                    <a:pos x="T2" y="T3"/>
                  </a:cxn>
                  <a:cxn ang="T8">
                    <a:pos x="T4" y="T5"/>
                  </a:cxn>
                </a:cxnLst>
                <a:rect l="T9" t="T10" r="T11" b="T12"/>
                <a:pathLst>
                  <a:path w="30159" h="21600" fill="none" extrusionOk="0">
                    <a:moveTo>
                      <a:pt x="0" y="1768"/>
                    </a:moveTo>
                    <a:cubicBezTo>
                      <a:pt x="2702" y="601"/>
                      <a:pt x="5615" y="-1"/>
                      <a:pt x="8559" y="0"/>
                    </a:cubicBezTo>
                    <a:cubicBezTo>
                      <a:pt x="20488" y="0"/>
                      <a:pt x="30159" y="9670"/>
                      <a:pt x="30159" y="21600"/>
                    </a:cubicBezTo>
                  </a:path>
                  <a:path w="30159" h="21600" stroke="0" extrusionOk="0">
                    <a:moveTo>
                      <a:pt x="0" y="1768"/>
                    </a:moveTo>
                    <a:cubicBezTo>
                      <a:pt x="2702" y="601"/>
                      <a:pt x="5615" y="-1"/>
                      <a:pt x="8559" y="0"/>
                    </a:cubicBezTo>
                    <a:cubicBezTo>
                      <a:pt x="20488" y="0"/>
                      <a:pt x="30159" y="9670"/>
                      <a:pt x="30159" y="21600"/>
                    </a:cubicBezTo>
                    <a:lnTo>
                      <a:pt x="8559" y="21600"/>
                    </a:lnTo>
                    <a:lnTo>
                      <a:pt x="0" y="1768"/>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endParaRPr lang="ru-RU"/>
              </a:p>
            </p:txBody>
          </p:sp>
          <p:sp>
            <p:nvSpPr>
              <p:cNvPr id="18491" name="Arc 59">
                <a:extLst>
                  <a:ext uri="{FF2B5EF4-FFF2-40B4-BE49-F238E27FC236}">
                    <a16:creationId xmlns:a16="http://schemas.microsoft.com/office/drawing/2014/main" id="{9225A81B-BA77-4EAB-A425-BA6B02A056C6}"/>
                  </a:ext>
                </a:extLst>
              </p:cNvPr>
              <p:cNvSpPr>
                <a:spLocks/>
              </p:cNvSpPr>
              <p:nvPr/>
            </p:nvSpPr>
            <p:spPr bwMode="auto">
              <a:xfrm rot="-7547797">
                <a:off x="1298" y="2846"/>
                <a:ext cx="27" cy="13"/>
              </a:xfrm>
              <a:custGeom>
                <a:avLst/>
                <a:gdLst>
                  <a:gd name="T0" fmla="*/ 0 w 36909"/>
                  <a:gd name="T1" fmla="*/ 0 h 21600"/>
                  <a:gd name="T2" fmla="*/ 0 w 36909"/>
                  <a:gd name="T3" fmla="*/ 0 h 21600"/>
                  <a:gd name="T4" fmla="*/ 0 w 36909"/>
                  <a:gd name="T5" fmla="*/ 0 h 21600"/>
                  <a:gd name="T6" fmla="*/ 0 60000 65536"/>
                  <a:gd name="T7" fmla="*/ 0 60000 65536"/>
                  <a:gd name="T8" fmla="*/ 0 60000 65536"/>
                  <a:gd name="T9" fmla="*/ 0 w 36909"/>
                  <a:gd name="T10" fmla="*/ 0 h 21600"/>
                  <a:gd name="T11" fmla="*/ 36909 w 36909"/>
                  <a:gd name="T12" fmla="*/ 21600 h 21600"/>
                </a:gdLst>
                <a:ahLst/>
                <a:cxnLst>
                  <a:cxn ang="T6">
                    <a:pos x="T0" y="T1"/>
                  </a:cxn>
                  <a:cxn ang="T7">
                    <a:pos x="T2" y="T3"/>
                  </a:cxn>
                  <a:cxn ang="T8">
                    <a:pos x="T4" y="T5"/>
                  </a:cxn>
                </a:cxnLst>
                <a:rect l="T9" t="T10" r="T11" b="T12"/>
                <a:pathLst>
                  <a:path w="36909" h="21600" fill="none" extrusionOk="0">
                    <a:moveTo>
                      <a:pt x="0" y="6362"/>
                    </a:moveTo>
                    <a:cubicBezTo>
                      <a:pt x="4053" y="2289"/>
                      <a:pt x="9562" y="-1"/>
                      <a:pt x="15309" y="0"/>
                    </a:cubicBezTo>
                    <a:cubicBezTo>
                      <a:pt x="27238" y="0"/>
                      <a:pt x="36909" y="9670"/>
                      <a:pt x="36909" y="21600"/>
                    </a:cubicBezTo>
                  </a:path>
                  <a:path w="36909" h="21600" stroke="0" extrusionOk="0">
                    <a:moveTo>
                      <a:pt x="0" y="6362"/>
                    </a:moveTo>
                    <a:cubicBezTo>
                      <a:pt x="4053" y="2289"/>
                      <a:pt x="9562" y="-1"/>
                      <a:pt x="15309" y="0"/>
                    </a:cubicBezTo>
                    <a:cubicBezTo>
                      <a:pt x="27238" y="0"/>
                      <a:pt x="36909" y="9670"/>
                      <a:pt x="36909" y="21600"/>
                    </a:cubicBezTo>
                    <a:lnTo>
                      <a:pt x="15309" y="21600"/>
                    </a:lnTo>
                    <a:lnTo>
                      <a:pt x="0" y="6362"/>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endParaRPr lang="ru-RU"/>
              </a:p>
            </p:txBody>
          </p:sp>
          <p:sp>
            <p:nvSpPr>
              <p:cNvPr id="18492" name="Arc 60">
                <a:extLst>
                  <a:ext uri="{FF2B5EF4-FFF2-40B4-BE49-F238E27FC236}">
                    <a16:creationId xmlns:a16="http://schemas.microsoft.com/office/drawing/2014/main" id="{5B6DA6DA-1301-42E1-9CDF-47B0965CEBF7}"/>
                  </a:ext>
                </a:extLst>
              </p:cNvPr>
              <p:cNvSpPr>
                <a:spLocks/>
              </p:cNvSpPr>
              <p:nvPr/>
            </p:nvSpPr>
            <p:spPr bwMode="auto">
              <a:xfrm rot="-7547797">
                <a:off x="1342" y="2849"/>
                <a:ext cx="26" cy="13"/>
              </a:xfrm>
              <a:custGeom>
                <a:avLst/>
                <a:gdLst>
                  <a:gd name="T0" fmla="*/ 0 w 36909"/>
                  <a:gd name="T1" fmla="*/ 0 h 21600"/>
                  <a:gd name="T2" fmla="*/ 0 w 36909"/>
                  <a:gd name="T3" fmla="*/ 0 h 21600"/>
                  <a:gd name="T4" fmla="*/ 0 w 36909"/>
                  <a:gd name="T5" fmla="*/ 0 h 21600"/>
                  <a:gd name="T6" fmla="*/ 0 60000 65536"/>
                  <a:gd name="T7" fmla="*/ 0 60000 65536"/>
                  <a:gd name="T8" fmla="*/ 0 60000 65536"/>
                  <a:gd name="T9" fmla="*/ 0 w 36909"/>
                  <a:gd name="T10" fmla="*/ 0 h 21600"/>
                  <a:gd name="T11" fmla="*/ 36909 w 36909"/>
                  <a:gd name="T12" fmla="*/ 21600 h 21600"/>
                </a:gdLst>
                <a:ahLst/>
                <a:cxnLst>
                  <a:cxn ang="T6">
                    <a:pos x="T0" y="T1"/>
                  </a:cxn>
                  <a:cxn ang="T7">
                    <a:pos x="T2" y="T3"/>
                  </a:cxn>
                  <a:cxn ang="T8">
                    <a:pos x="T4" y="T5"/>
                  </a:cxn>
                </a:cxnLst>
                <a:rect l="T9" t="T10" r="T11" b="T12"/>
                <a:pathLst>
                  <a:path w="36909" h="21600" fill="none" extrusionOk="0">
                    <a:moveTo>
                      <a:pt x="0" y="6362"/>
                    </a:moveTo>
                    <a:cubicBezTo>
                      <a:pt x="4053" y="2289"/>
                      <a:pt x="9562" y="-1"/>
                      <a:pt x="15309" y="0"/>
                    </a:cubicBezTo>
                    <a:cubicBezTo>
                      <a:pt x="27238" y="0"/>
                      <a:pt x="36909" y="9670"/>
                      <a:pt x="36909" y="21600"/>
                    </a:cubicBezTo>
                  </a:path>
                  <a:path w="36909" h="21600" stroke="0" extrusionOk="0">
                    <a:moveTo>
                      <a:pt x="0" y="6362"/>
                    </a:moveTo>
                    <a:cubicBezTo>
                      <a:pt x="4053" y="2289"/>
                      <a:pt x="9562" y="-1"/>
                      <a:pt x="15309" y="0"/>
                    </a:cubicBezTo>
                    <a:cubicBezTo>
                      <a:pt x="27238" y="0"/>
                      <a:pt x="36909" y="9670"/>
                      <a:pt x="36909" y="21600"/>
                    </a:cubicBezTo>
                    <a:lnTo>
                      <a:pt x="15309" y="21600"/>
                    </a:lnTo>
                    <a:lnTo>
                      <a:pt x="0" y="6362"/>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endParaRPr lang="ru-RU"/>
              </a:p>
            </p:txBody>
          </p:sp>
          <p:sp>
            <p:nvSpPr>
              <p:cNvPr id="18493" name="Arc 61">
                <a:extLst>
                  <a:ext uri="{FF2B5EF4-FFF2-40B4-BE49-F238E27FC236}">
                    <a16:creationId xmlns:a16="http://schemas.microsoft.com/office/drawing/2014/main" id="{056D3BEE-7210-40AD-922D-29162B6D738D}"/>
                  </a:ext>
                </a:extLst>
              </p:cNvPr>
              <p:cNvSpPr>
                <a:spLocks/>
              </p:cNvSpPr>
              <p:nvPr/>
            </p:nvSpPr>
            <p:spPr bwMode="auto">
              <a:xfrm rot="-7547797">
                <a:off x="1377" y="2851"/>
                <a:ext cx="26" cy="13"/>
              </a:xfrm>
              <a:custGeom>
                <a:avLst/>
                <a:gdLst>
                  <a:gd name="T0" fmla="*/ 0 w 36909"/>
                  <a:gd name="T1" fmla="*/ 0 h 21600"/>
                  <a:gd name="T2" fmla="*/ 0 w 36909"/>
                  <a:gd name="T3" fmla="*/ 0 h 21600"/>
                  <a:gd name="T4" fmla="*/ 0 w 36909"/>
                  <a:gd name="T5" fmla="*/ 0 h 21600"/>
                  <a:gd name="T6" fmla="*/ 0 60000 65536"/>
                  <a:gd name="T7" fmla="*/ 0 60000 65536"/>
                  <a:gd name="T8" fmla="*/ 0 60000 65536"/>
                  <a:gd name="T9" fmla="*/ 0 w 36909"/>
                  <a:gd name="T10" fmla="*/ 0 h 21600"/>
                  <a:gd name="T11" fmla="*/ 36909 w 36909"/>
                  <a:gd name="T12" fmla="*/ 21600 h 21600"/>
                </a:gdLst>
                <a:ahLst/>
                <a:cxnLst>
                  <a:cxn ang="T6">
                    <a:pos x="T0" y="T1"/>
                  </a:cxn>
                  <a:cxn ang="T7">
                    <a:pos x="T2" y="T3"/>
                  </a:cxn>
                  <a:cxn ang="T8">
                    <a:pos x="T4" y="T5"/>
                  </a:cxn>
                </a:cxnLst>
                <a:rect l="T9" t="T10" r="T11" b="T12"/>
                <a:pathLst>
                  <a:path w="36909" h="21600" fill="none" extrusionOk="0">
                    <a:moveTo>
                      <a:pt x="0" y="6362"/>
                    </a:moveTo>
                    <a:cubicBezTo>
                      <a:pt x="4053" y="2289"/>
                      <a:pt x="9562" y="-1"/>
                      <a:pt x="15309" y="0"/>
                    </a:cubicBezTo>
                    <a:cubicBezTo>
                      <a:pt x="27238" y="0"/>
                      <a:pt x="36909" y="9670"/>
                      <a:pt x="36909" y="21600"/>
                    </a:cubicBezTo>
                  </a:path>
                  <a:path w="36909" h="21600" stroke="0" extrusionOk="0">
                    <a:moveTo>
                      <a:pt x="0" y="6362"/>
                    </a:moveTo>
                    <a:cubicBezTo>
                      <a:pt x="4053" y="2289"/>
                      <a:pt x="9562" y="-1"/>
                      <a:pt x="15309" y="0"/>
                    </a:cubicBezTo>
                    <a:cubicBezTo>
                      <a:pt x="27238" y="0"/>
                      <a:pt x="36909" y="9670"/>
                      <a:pt x="36909" y="21600"/>
                    </a:cubicBezTo>
                    <a:lnTo>
                      <a:pt x="15309" y="21600"/>
                    </a:lnTo>
                    <a:lnTo>
                      <a:pt x="0" y="6362"/>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endParaRPr lang="ru-RU"/>
              </a:p>
            </p:txBody>
          </p:sp>
          <p:sp>
            <p:nvSpPr>
              <p:cNvPr id="18494" name="AutoShape 62">
                <a:extLst>
                  <a:ext uri="{FF2B5EF4-FFF2-40B4-BE49-F238E27FC236}">
                    <a16:creationId xmlns:a16="http://schemas.microsoft.com/office/drawing/2014/main" id="{0D683980-5C21-4DCC-AB72-9CF9F26A293B}"/>
                  </a:ext>
                </a:extLst>
              </p:cNvPr>
              <p:cNvSpPr>
                <a:spLocks noChangeArrowheads="1"/>
              </p:cNvSpPr>
              <p:nvPr/>
            </p:nvSpPr>
            <p:spPr bwMode="auto">
              <a:xfrm>
                <a:off x="1198" y="2484"/>
                <a:ext cx="139" cy="327"/>
              </a:xfrm>
              <a:prstGeom prst="can">
                <a:avLst>
                  <a:gd name="adj" fmla="val 16805"/>
                </a:avLst>
              </a:prstGeom>
              <a:solidFill>
                <a:srgbClr val="C0C0C0"/>
              </a:solidFill>
              <a:ln w="9525">
                <a:solidFill>
                  <a:srgbClr val="000000"/>
                </a:solidFill>
                <a:round/>
                <a:headEnd/>
                <a:tailEnd/>
              </a:ln>
            </p:spPr>
            <p:txBody>
              <a:bodyPr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495" name="AutoShape 63">
                <a:extLst>
                  <a:ext uri="{FF2B5EF4-FFF2-40B4-BE49-F238E27FC236}">
                    <a16:creationId xmlns:a16="http://schemas.microsoft.com/office/drawing/2014/main" id="{3AF7208E-33BA-43E1-B587-11DBF7C6DC36}"/>
                  </a:ext>
                </a:extLst>
              </p:cNvPr>
              <p:cNvSpPr>
                <a:spLocks noChangeArrowheads="1"/>
              </p:cNvSpPr>
              <p:nvPr/>
            </p:nvSpPr>
            <p:spPr bwMode="auto">
              <a:xfrm>
                <a:off x="1253" y="2372"/>
                <a:ext cx="29" cy="126"/>
              </a:xfrm>
              <a:prstGeom prst="can">
                <a:avLst>
                  <a:gd name="adj" fmla="val 31037"/>
                </a:avLst>
              </a:prstGeom>
              <a:solidFill>
                <a:srgbClr val="C0C0C0"/>
              </a:solidFill>
              <a:ln w="9525">
                <a:solidFill>
                  <a:srgbClr val="000000"/>
                </a:solidFill>
                <a:round/>
                <a:headEnd/>
                <a:tailEnd/>
              </a:ln>
            </p:spPr>
            <p:txBody>
              <a:bodyPr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496" name="AutoShape 64">
                <a:extLst>
                  <a:ext uri="{FF2B5EF4-FFF2-40B4-BE49-F238E27FC236}">
                    <a16:creationId xmlns:a16="http://schemas.microsoft.com/office/drawing/2014/main" id="{B536CD90-229F-4162-BB30-646A27187109}"/>
                  </a:ext>
                </a:extLst>
              </p:cNvPr>
              <p:cNvSpPr>
                <a:spLocks noChangeArrowheads="1"/>
              </p:cNvSpPr>
              <p:nvPr/>
            </p:nvSpPr>
            <p:spPr bwMode="auto">
              <a:xfrm rot="450000">
                <a:off x="1440" y="2845"/>
                <a:ext cx="69" cy="46"/>
              </a:xfrm>
              <a:prstGeom prst="leftArrow">
                <a:avLst>
                  <a:gd name="adj1" fmla="val 50000"/>
                  <a:gd name="adj2" fmla="val 375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grpSp>
            <p:nvGrpSpPr>
              <p:cNvPr id="18497" name="Group 65">
                <a:extLst>
                  <a:ext uri="{FF2B5EF4-FFF2-40B4-BE49-F238E27FC236}">
                    <a16:creationId xmlns:a16="http://schemas.microsoft.com/office/drawing/2014/main" id="{512A5CD8-1CE0-47F4-885B-CE82DD87FCCC}"/>
                  </a:ext>
                </a:extLst>
              </p:cNvPr>
              <p:cNvGrpSpPr>
                <a:grpSpLocks/>
              </p:cNvGrpSpPr>
              <p:nvPr/>
            </p:nvGrpSpPr>
            <p:grpSpPr bwMode="auto">
              <a:xfrm>
                <a:off x="1203" y="2500"/>
                <a:ext cx="131" cy="114"/>
                <a:chOff x="870" y="899"/>
                <a:chExt cx="281" cy="223"/>
              </a:xfrm>
            </p:grpSpPr>
            <p:sp>
              <p:nvSpPr>
                <p:cNvPr id="18533" name="Arc 66">
                  <a:extLst>
                    <a:ext uri="{FF2B5EF4-FFF2-40B4-BE49-F238E27FC236}">
                      <a16:creationId xmlns:a16="http://schemas.microsoft.com/office/drawing/2014/main" id="{FBA1946B-19C5-49D4-8947-94D71BA7ACFA}"/>
                    </a:ext>
                  </a:extLst>
                </p:cNvPr>
                <p:cNvSpPr>
                  <a:spLocks/>
                </p:cNvSpPr>
                <p:nvPr/>
              </p:nvSpPr>
              <p:spPr bwMode="auto">
                <a:xfrm rot="10336553">
                  <a:off x="870" y="899"/>
                  <a:ext cx="281" cy="127"/>
                </a:xfrm>
                <a:custGeom>
                  <a:avLst/>
                  <a:gdLst>
                    <a:gd name="T0" fmla="*/ 0 w 30159"/>
                    <a:gd name="T1" fmla="*/ 0 h 21600"/>
                    <a:gd name="T2" fmla="*/ 0 w 30159"/>
                    <a:gd name="T3" fmla="*/ 0 h 21600"/>
                    <a:gd name="T4" fmla="*/ 0 w 30159"/>
                    <a:gd name="T5" fmla="*/ 0 h 21600"/>
                    <a:gd name="T6" fmla="*/ 0 60000 65536"/>
                    <a:gd name="T7" fmla="*/ 0 60000 65536"/>
                    <a:gd name="T8" fmla="*/ 0 60000 65536"/>
                    <a:gd name="T9" fmla="*/ 0 w 30159"/>
                    <a:gd name="T10" fmla="*/ 0 h 21600"/>
                    <a:gd name="T11" fmla="*/ 30159 w 30159"/>
                    <a:gd name="T12" fmla="*/ 21600 h 21600"/>
                  </a:gdLst>
                  <a:ahLst/>
                  <a:cxnLst>
                    <a:cxn ang="T6">
                      <a:pos x="T0" y="T1"/>
                    </a:cxn>
                    <a:cxn ang="T7">
                      <a:pos x="T2" y="T3"/>
                    </a:cxn>
                    <a:cxn ang="T8">
                      <a:pos x="T4" y="T5"/>
                    </a:cxn>
                  </a:cxnLst>
                  <a:rect l="T9" t="T10" r="T11" b="T12"/>
                  <a:pathLst>
                    <a:path w="30159" h="21600" fill="none" extrusionOk="0">
                      <a:moveTo>
                        <a:pt x="0" y="1768"/>
                      </a:moveTo>
                      <a:cubicBezTo>
                        <a:pt x="2702" y="601"/>
                        <a:pt x="5615" y="-1"/>
                        <a:pt x="8559" y="0"/>
                      </a:cubicBezTo>
                      <a:cubicBezTo>
                        <a:pt x="20488" y="0"/>
                        <a:pt x="30159" y="9670"/>
                        <a:pt x="30159" y="21600"/>
                      </a:cubicBezTo>
                    </a:path>
                    <a:path w="30159" h="21600" stroke="0" extrusionOk="0">
                      <a:moveTo>
                        <a:pt x="0" y="1768"/>
                      </a:moveTo>
                      <a:cubicBezTo>
                        <a:pt x="2702" y="601"/>
                        <a:pt x="5615" y="-1"/>
                        <a:pt x="8559" y="0"/>
                      </a:cubicBezTo>
                      <a:cubicBezTo>
                        <a:pt x="20488" y="0"/>
                        <a:pt x="30159" y="9670"/>
                        <a:pt x="30159" y="21600"/>
                      </a:cubicBezTo>
                      <a:lnTo>
                        <a:pt x="8559" y="21600"/>
                      </a:lnTo>
                      <a:lnTo>
                        <a:pt x="0" y="1768"/>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endParaRPr lang="ru-RU"/>
                </a:p>
              </p:txBody>
            </p:sp>
            <p:sp>
              <p:nvSpPr>
                <p:cNvPr id="18534" name="Arc 67">
                  <a:extLst>
                    <a:ext uri="{FF2B5EF4-FFF2-40B4-BE49-F238E27FC236}">
                      <a16:creationId xmlns:a16="http://schemas.microsoft.com/office/drawing/2014/main" id="{65FDA72B-C893-4823-A080-3DC299BED0B9}"/>
                    </a:ext>
                  </a:extLst>
                </p:cNvPr>
                <p:cNvSpPr>
                  <a:spLocks/>
                </p:cNvSpPr>
                <p:nvPr/>
              </p:nvSpPr>
              <p:spPr bwMode="auto">
                <a:xfrm rot="10336553">
                  <a:off x="870" y="995"/>
                  <a:ext cx="281" cy="127"/>
                </a:xfrm>
                <a:custGeom>
                  <a:avLst/>
                  <a:gdLst>
                    <a:gd name="T0" fmla="*/ 0 w 30159"/>
                    <a:gd name="T1" fmla="*/ 0 h 21600"/>
                    <a:gd name="T2" fmla="*/ 0 w 30159"/>
                    <a:gd name="T3" fmla="*/ 0 h 21600"/>
                    <a:gd name="T4" fmla="*/ 0 w 30159"/>
                    <a:gd name="T5" fmla="*/ 0 h 21600"/>
                    <a:gd name="T6" fmla="*/ 0 60000 65536"/>
                    <a:gd name="T7" fmla="*/ 0 60000 65536"/>
                    <a:gd name="T8" fmla="*/ 0 60000 65536"/>
                    <a:gd name="T9" fmla="*/ 0 w 30159"/>
                    <a:gd name="T10" fmla="*/ 0 h 21600"/>
                    <a:gd name="T11" fmla="*/ 30159 w 30159"/>
                    <a:gd name="T12" fmla="*/ 21600 h 21600"/>
                  </a:gdLst>
                  <a:ahLst/>
                  <a:cxnLst>
                    <a:cxn ang="T6">
                      <a:pos x="T0" y="T1"/>
                    </a:cxn>
                    <a:cxn ang="T7">
                      <a:pos x="T2" y="T3"/>
                    </a:cxn>
                    <a:cxn ang="T8">
                      <a:pos x="T4" y="T5"/>
                    </a:cxn>
                  </a:cxnLst>
                  <a:rect l="T9" t="T10" r="T11" b="T12"/>
                  <a:pathLst>
                    <a:path w="30159" h="21600" fill="none" extrusionOk="0">
                      <a:moveTo>
                        <a:pt x="0" y="1768"/>
                      </a:moveTo>
                      <a:cubicBezTo>
                        <a:pt x="2702" y="601"/>
                        <a:pt x="5615" y="-1"/>
                        <a:pt x="8559" y="0"/>
                      </a:cubicBezTo>
                      <a:cubicBezTo>
                        <a:pt x="20488" y="0"/>
                        <a:pt x="30159" y="9670"/>
                        <a:pt x="30159" y="21600"/>
                      </a:cubicBezTo>
                    </a:path>
                    <a:path w="30159" h="21600" stroke="0" extrusionOk="0">
                      <a:moveTo>
                        <a:pt x="0" y="1768"/>
                      </a:moveTo>
                      <a:cubicBezTo>
                        <a:pt x="2702" y="601"/>
                        <a:pt x="5615" y="-1"/>
                        <a:pt x="8559" y="0"/>
                      </a:cubicBezTo>
                      <a:cubicBezTo>
                        <a:pt x="20488" y="0"/>
                        <a:pt x="30159" y="9670"/>
                        <a:pt x="30159" y="21600"/>
                      </a:cubicBezTo>
                      <a:lnTo>
                        <a:pt x="8559" y="21600"/>
                      </a:lnTo>
                      <a:lnTo>
                        <a:pt x="0" y="1768"/>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endParaRPr lang="ru-RU"/>
                </a:p>
              </p:txBody>
            </p:sp>
          </p:grpSp>
          <p:grpSp>
            <p:nvGrpSpPr>
              <p:cNvPr id="18498" name="Group 68">
                <a:extLst>
                  <a:ext uri="{FF2B5EF4-FFF2-40B4-BE49-F238E27FC236}">
                    <a16:creationId xmlns:a16="http://schemas.microsoft.com/office/drawing/2014/main" id="{C5E79FEB-C390-48C4-8C58-6E36ECCE1277}"/>
                  </a:ext>
                </a:extLst>
              </p:cNvPr>
              <p:cNvGrpSpPr>
                <a:grpSpLocks/>
              </p:cNvGrpSpPr>
              <p:nvPr/>
            </p:nvGrpSpPr>
            <p:grpSpPr bwMode="auto">
              <a:xfrm>
                <a:off x="1203" y="2601"/>
                <a:ext cx="130" cy="114"/>
                <a:chOff x="870" y="899"/>
                <a:chExt cx="281" cy="223"/>
              </a:xfrm>
            </p:grpSpPr>
            <p:sp>
              <p:nvSpPr>
                <p:cNvPr id="18531" name="Arc 69">
                  <a:extLst>
                    <a:ext uri="{FF2B5EF4-FFF2-40B4-BE49-F238E27FC236}">
                      <a16:creationId xmlns:a16="http://schemas.microsoft.com/office/drawing/2014/main" id="{DFFBA037-7AE1-4DC2-B149-100E5A30871F}"/>
                    </a:ext>
                  </a:extLst>
                </p:cNvPr>
                <p:cNvSpPr>
                  <a:spLocks/>
                </p:cNvSpPr>
                <p:nvPr/>
              </p:nvSpPr>
              <p:spPr bwMode="auto">
                <a:xfrm rot="10336553">
                  <a:off x="870" y="899"/>
                  <a:ext cx="281" cy="127"/>
                </a:xfrm>
                <a:custGeom>
                  <a:avLst/>
                  <a:gdLst>
                    <a:gd name="T0" fmla="*/ 0 w 30159"/>
                    <a:gd name="T1" fmla="*/ 0 h 21600"/>
                    <a:gd name="T2" fmla="*/ 0 w 30159"/>
                    <a:gd name="T3" fmla="*/ 0 h 21600"/>
                    <a:gd name="T4" fmla="*/ 0 w 30159"/>
                    <a:gd name="T5" fmla="*/ 0 h 21600"/>
                    <a:gd name="T6" fmla="*/ 0 60000 65536"/>
                    <a:gd name="T7" fmla="*/ 0 60000 65536"/>
                    <a:gd name="T8" fmla="*/ 0 60000 65536"/>
                    <a:gd name="T9" fmla="*/ 0 w 30159"/>
                    <a:gd name="T10" fmla="*/ 0 h 21600"/>
                    <a:gd name="T11" fmla="*/ 30159 w 30159"/>
                    <a:gd name="T12" fmla="*/ 21600 h 21600"/>
                  </a:gdLst>
                  <a:ahLst/>
                  <a:cxnLst>
                    <a:cxn ang="T6">
                      <a:pos x="T0" y="T1"/>
                    </a:cxn>
                    <a:cxn ang="T7">
                      <a:pos x="T2" y="T3"/>
                    </a:cxn>
                    <a:cxn ang="T8">
                      <a:pos x="T4" y="T5"/>
                    </a:cxn>
                  </a:cxnLst>
                  <a:rect l="T9" t="T10" r="T11" b="T12"/>
                  <a:pathLst>
                    <a:path w="30159" h="21600" fill="none" extrusionOk="0">
                      <a:moveTo>
                        <a:pt x="0" y="1768"/>
                      </a:moveTo>
                      <a:cubicBezTo>
                        <a:pt x="2702" y="601"/>
                        <a:pt x="5615" y="-1"/>
                        <a:pt x="8559" y="0"/>
                      </a:cubicBezTo>
                      <a:cubicBezTo>
                        <a:pt x="20488" y="0"/>
                        <a:pt x="30159" y="9670"/>
                        <a:pt x="30159" y="21600"/>
                      </a:cubicBezTo>
                    </a:path>
                    <a:path w="30159" h="21600" stroke="0" extrusionOk="0">
                      <a:moveTo>
                        <a:pt x="0" y="1768"/>
                      </a:moveTo>
                      <a:cubicBezTo>
                        <a:pt x="2702" y="601"/>
                        <a:pt x="5615" y="-1"/>
                        <a:pt x="8559" y="0"/>
                      </a:cubicBezTo>
                      <a:cubicBezTo>
                        <a:pt x="20488" y="0"/>
                        <a:pt x="30159" y="9670"/>
                        <a:pt x="30159" y="21600"/>
                      </a:cubicBezTo>
                      <a:lnTo>
                        <a:pt x="8559" y="21600"/>
                      </a:lnTo>
                      <a:lnTo>
                        <a:pt x="0" y="1768"/>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endParaRPr lang="ru-RU"/>
                </a:p>
              </p:txBody>
            </p:sp>
            <p:sp>
              <p:nvSpPr>
                <p:cNvPr id="18532" name="Arc 70">
                  <a:extLst>
                    <a:ext uri="{FF2B5EF4-FFF2-40B4-BE49-F238E27FC236}">
                      <a16:creationId xmlns:a16="http://schemas.microsoft.com/office/drawing/2014/main" id="{5C734785-0332-4B4C-9971-D2249D1FF1A2}"/>
                    </a:ext>
                  </a:extLst>
                </p:cNvPr>
                <p:cNvSpPr>
                  <a:spLocks/>
                </p:cNvSpPr>
                <p:nvPr/>
              </p:nvSpPr>
              <p:spPr bwMode="auto">
                <a:xfrm rot="10336553">
                  <a:off x="870" y="995"/>
                  <a:ext cx="281" cy="127"/>
                </a:xfrm>
                <a:custGeom>
                  <a:avLst/>
                  <a:gdLst>
                    <a:gd name="T0" fmla="*/ 0 w 30159"/>
                    <a:gd name="T1" fmla="*/ 0 h 21600"/>
                    <a:gd name="T2" fmla="*/ 0 w 30159"/>
                    <a:gd name="T3" fmla="*/ 0 h 21600"/>
                    <a:gd name="T4" fmla="*/ 0 w 30159"/>
                    <a:gd name="T5" fmla="*/ 0 h 21600"/>
                    <a:gd name="T6" fmla="*/ 0 60000 65536"/>
                    <a:gd name="T7" fmla="*/ 0 60000 65536"/>
                    <a:gd name="T8" fmla="*/ 0 60000 65536"/>
                    <a:gd name="T9" fmla="*/ 0 w 30159"/>
                    <a:gd name="T10" fmla="*/ 0 h 21600"/>
                    <a:gd name="T11" fmla="*/ 30159 w 30159"/>
                    <a:gd name="T12" fmla="*/ 21600 h 21600"/>
                  </a:gdLst>
                  <a:ahLst/>
                  <a:cxnLst>
                    <a:cxn ang="T6">
                      <a:pos x="T0" y="T1"/>
                    </a:cxn>
                    <a:cxn ang="T7">
                      <a:pos x="T2" y="T3"/>
                    </a:cxn>
                    <a:cxn ang="T8">
                      <a:pos x="T4" y="T5"/>
                    </a:cxn>
                  </a:cxnLst>
                  <a:rect l="T9" t="T10" r="T11" b="T12"/>
                  <a:pathLst>
                    <a:path w="30159" h="21600" fill="none" extrusionOk="0">
                      <a:moveTo>
                        <a:pt x="0" y="1768"/>
                      </a:moveTo>
                      <a:cubicBezTo>
                        <a:pt x="2702" y="601"/>
                        <a:pt x="5615" y="-1"/>
                        <a:pt x="8559" y="0"/>
                      </a:cubicBezTo>
                      <a:cubicBezTo>
                        <a:pt x="20488" y="0"/>
                        <a:pt x="30159" y="9670"/>
                        <a:pt x="30159" y="21600"/>
                      </a:cubicBezTo>
                    </a:path>
                    <a:path w="30159" h="21600" stroke="0" extrusionOk="0">
                      <a:moveTo>
                        <a:pt x="0" y="1768"/>
                      </a:moveTo>
                      <a:cubicBezTo>
                        <a:pt x="2702" y="601"/>
                        <a:pt x="5615" y="-1"/>
                        <a:pt x="8559" y="0"/>
                      </a:cubicBezTo>
                      <a:cubicBezTo>
                        <a:pt x="20488" y="0"/>
                        <a:pt x="30159" y="9670"/>
                        <a:pt x="30159" y="21600"/>
                      </a:cubicBezTo>
                      <a:lnTo>
                        <a:pt x="8559" y="21600"/>
                      </a:lnTo>
                      <a:lnTo>
                        <a:pt x="0" y="1768"/>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endParaRPr lang="ru-RU"/>
                </a:p>
              </p:txBody>
            </p:sp>
          </p:grpSp>
          <p:grpSp>
            <p:nvGrpSpPr>
              <p:cNvPr id="18499" name="Group 71">
                <a:extLst>
                  <a:ext uri="{FF2B5EF4-FFF2-40B4-BE49-F238E27FC236}">
                    <a16:creationId xmlns:a16="http://schemas.microsoft.com/office/drawing/2014/main" id="{C79053C5-2DD9-4BF3-A97C-63242472ECCF}"/>
                  </a:ext>
                </a:extLst>
              </p:cNvPr>
              <p:cNvGrpSpPr>
                <a:grpSpLocks/>
              </p:cNvGrpSpPr>
              <p:nvPr/>
            </p:nvGrpSpPr>
            <p:grpSpPr bwMode="auto">
              <a:xfrm>
                <a:off x="1203" y="2696"/>
                <a:ext cx="131" cy="113"/>
                <a:chOff x="870" y="899"/>
                <a:chExt cx="281" cy="223"/>
              </a:xfrm>
            </p:grpSpPr>
            <p:sp>
              <p:nvSpPr>
                <p:cNvPr id="18529" name="Arc 72">
                  <a:extLst>
                    <a:ext uri="{FF2B5EF4-FFF2-40B4-BE49-F238E27FC236}">
                      <a16:creationId xmlns:a16="http://schemas.microsoft.com/office/drawing/2014/main" id="{151C2493-E606-45CF-A5F7-9590CE486339}"/>
                    </a:ext>
                  </a:extLst>
                </p:cNvPr>
                <p:cNvSpPr>
                  <a:spLocks/>
                </p:cNvSpPr>
                <p:nvPr/>
              </p:nvSpPr>
              <p:spPr bwMode="auto">
                <a:xfrm rot="10336553">
                  <a:off x="870" y="899"/>
                  <a:ext cx="281" cy="127"/>
                </a:xfrm>
                <a:custGeom>
                  <a:avLst/>
                  <a:gdLst>
                    <a:gd name="T0" fmla="*/ 0 w 30159"/>
                    <a:gd name="T1" fmla="*/ 0 h 21600"/>
                    <a:gd name="T2" fmla="*/ 0 w 30159"/>
                    <a:gd name="T3" fmla="*/ 0 h 21600"/>
                    <a:gd name="T4" fmla="*/ 0 w 30159"/>
                    <a:gd name="T5" fmla="*/ 0 h 21600"/>
                    <a:gd name="T6" fmla="*/ 0 60000 65536"/>
                    <a:gd name="T7" fmla="*/ 0 60000 65536"/>
                    <a:gd name="T8" fmla="*/ 0 60000 65536"/>
                    <a:gd name="T9" fmla="*/ 0 w 30159"/>
                    <a:gd name="T10" fmla="*/ 0 h 21600"/>
                    <a:gd name="T11" fmla="*/ 30159 w 30159"/>
                    <a:gd name="T12" fmla="*/ 21600 h 21600"/>
                  </a:gdLst>
                  <a:ahLst/>
                  <a:cxnLst>
                    <a:cxn ang="T6">
                      <a:pos x="T0" y="T1"/>
                    </a:cxn>
                    <a:cxn ang="T7">
                      <a:pos x="T2" y="T3"/>
                    </a:cxn>
                    <a:cxn ang="T8">
                      <a:pos x="T4" y="T5"/>
                    </a:cxn>
                  </a:cxnLst>
                  <a:rect l="T9" t="T10" r="T11" b="T12"/>
                  <a:pathLst>
                    <a:path w="30159" h="21600" fill="none" extrusionOk="0">
                      <a:moveTo>
                        <a:pt x="0" y="1768"/>
                      </a:moveTo>
                      <a:cubicBezTo>
                        <a:pt x="2702" y="601"/>
                        <a:pt x="5615" y="-1"/>
                        <a:pt x="8559" y="0"/>
                      </a:cubicBezTo>
                      <a:cubicBezTo>
                        <a:pt x="20488" y="0"/>
                        <a:pt x="30159" y="9670"/>
                        <a:pt x="30159" y="21600"/>
                      </a:cubicBezTo>
                    </a:path>
                    <a:path w="30159" h="21600" stroke="0" extrusionOk="0">
                      <a:moveTo>
                        <a:pt x="0" y="1768"/>
                      </a:moveTo>
                      <a:cubicBezTo>
                        <a:pt x="2702" y="601"/>
                        <a:pt x="5615" y="-1"/>
                        <a:pt x="8559" y="0"/>
                      </a:cubicBezTo>
                      <a:cubicBezTo>
                        <a:pt x="20488" y="0"/>
                        <a:pt x="30159" y="9670"/>
                        <a:pt x="30159" y="21600"/>
                      </a:cubicBezTo>
                      <a:lnTo>
                        <a:pt x="8559" y="21600"/>
                      </a:lnTo>
                      <a:lnTo>
                        <a:pt x="0" y="1768"/>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endParaRPr lang="ru-RU"/>
                </a:p>
              </p:txBody>
            </p:sp>
            <p:sp>
              <p:nvSpPr>
                <p:cNvPr id="18530" name="Arc 73">
                  <a:extLst>
                    <a:ext uri="{FF2B5EF4-FFF2-40B4-BE49-F238E27FC236}">
                      <a16:creationId xmlns:a16="http://schemas.microsoft.com/office/drawing/2014/main" id="{2F9AD7D0-425C-49D3-8F75-FD2DE8E8D4BD}"/>
                    </a:ext>
                  </a:extLst>
                </p:cNvPr>
                <p:cNvSpPr>
                  <a:spLocks/>
                </p:cNvSpPr>
                <p:nvPr/>
              </p:nvSpPr>
              <p:spPr bwMode="auto">
                <a:xfrm rot="10336553">
                  <a:off x="870" y="995"/>
                  <a:ext cx="281" cy="127"/>
                </a:xfrm>
                <a:custGeom>
                  <a:avLst/>
                  <a:gdLst>
                    <a:gd name="T0" fmla="*/ 0 w 30159"/>
                    <a:gd name="T1" fmla="*/ 0 h 21600"/>
                    <a:gd name="T2" fmla="*/ 0 w 30159"/>
                    <a:gd name="T3" fmla="*/ 0 h 21600"/>
                    <a:gd name="T4" fmla="*/ 0 w 30159"/>
                    <a:gd name="T5" fmla="*/ 0 h 21600"/>
                    <a:gd name="T6" fmla="*/ 0 60000 65536"/>
                    <a:gd name="T7" fmla="*/ 0 60000 65536"/>
                    <a:gd name="T8" fmla="*/ 0 60000 65536"/>
                    <a:gd name="T9" fmla="*/ 0 w 30159"/>
                    <a:gd name="T10" fmla="*/ 0 h 21600"/>
                    <a:gd name="T11" fmla="*/ 30159 w 30159"/>
                    <a:gd name="T12" fmla="*/ 21600 h 21600"/>
                  </a:gdLst>
                  <a:ahLst/>
                  <a:cxnLst>
                    <a:cxn ang="T6">
                      <a:pos x="T0" y="T1"/>
                    </a:cxn>
                    <a:cxn ang="T7">
                      <a:pos x="T2" y="T3"/>
                    </a:cxn>
                    <a:cxn ang="T8">
                      <a:pos x="T4" y="T5"/>
                    </a:cxn>
                  </a:cxnLst>
                  <a:rect l="T9" t="T10" r="T11" b="T12"/>
                  <a:pathLst>
                    <a:path w="30159" h="21600" fill="none" extrusionOk="0">
                      <a:moveTo>
                        <a:pt x="0" y="1768"/>
                      </a:moveTo>
                      <a:cubicBezTo>
                        <a:pt x="2702" y="601"/>
                        <a:pt x="5615" y="-1"/>
                        <a:pt x="8559" y="0"/>
                      </a:cubicBezTo>
                      <a:cubicBezTo>
                        <a:pt x="20488" y="0"/>
                        <a:pt x="30159" y="9670"/>
                        <a:pt x="30159" y="21600"/>
                      </a:cubicBezTo>
                    </a:path>
                    <a:path w="30159" h="21600" stroke="0" extrusionOk="0">
                      <a:moveTo>
                        <a:pt x="0" y="1768"/>
                      </a:moveTo>
                      <a:cubicBezTo>
                        <a:pt x="2702" y="601"/>
                        <a:pt x="5615" y="-1"/>
                        <a:pt x="8559" y="0"/>
                      </a:cubicBezTo>
                      <a:cubicBezTo>
                        <a:pt x="20488" y="0"/>
                        <a:pt x="30159" y="9670"/>
                        <a:pt x="30159" y="21600"/>
                      </a:cubicBezTo>
                      <a:lnTo>
                        <a:pt x="8559" y="21600"/>
                      </a:lnTo>
                      <a:lnTo>
                        <a:pt x="0" y="1768"/>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endParaRPr lang="ru-RU"/>
                </a:p>
              </p:txBody>
            </p:sp>
          </p:grpSp>
          <p:sp>
            <p:nvSpPr>
              <p:cNvPr id="18500" name="Arc 74">
                <a:extLst>
                  <a:ext uri="{FF2B5EF4-FFF2-40B4-BE49-F238E27FC236}">
                    <a16:creationId xmlns:a16="http://schemas.microsoft.com/office/drawing/2014/main" id="{AE40EB07-D452-4A8F-B007-4DF7F1CDFA71}"/>
                  </a:ext>
                </a:extLst>
              </p:cNvPr>
              <p:cNvSpPr>
                <a:spLocks/>
              </p:cNvSpPr>
              <p:nvPr/>
            </p:nvSpPr>
            <p:spPr bwMode="auto">
              <a:xfrm rot="10336553">
                <a:off x="1254" y="2438"/>
                <a:ext cx="26" cy="19"/>
              </a:xfrm>
              <a:custGeom>
                <a:avLst/>
                <a:gdLst>
                  <a:gd name="T0" fmla="*/ 0 w 30159"/>
                  <a:gd name="T1" fmla="*/ 0 h 21600"/>
                  <a:gd name="T2" fmla="*/ 0 w 30159"/>
                  <a:gd name="T3" fmla="*/ 0 h 21600"/>
                  <a:gd name="T4" fmla="*/ 0 w 30159"/>
                  <a:gd name="T5" fmla="*/ 0 h 21600"/>
                  <a:gd name="T6" fmla="*/ 0 60000 65536"/>
                  <a:gd name="T7" fmla="*/ 0 60000 65536"/>
                  <a:gd name="T8" fmla="*/ 0 60000 65536"/>
                  <a:gd name="T9" fmla="*/ 0 w 30159"/>
                  <a:gd name="T10" fmla="*/ 0 h 21600"/>
                  <a:gd name="T11" fmla="*/ 30159 w 30159"/>
                  <a:gd name="T12" fmla="*/ 21600 h 21600"/>
                </a:gdLst>
                <a:ahLst/>
                <a:cxnLst>
                  <a:cxn ang="T6">
                    <a:pos x="T0" y="T1"/>
                  </a:cxn>
                  <a:cxn ang="T7">
                    <a:pos x="T2" y="T3"/>
                  </a:cxn>
                  <a:cxn ang="T8">
                    <a:pos x="T4" y="T5"/>
                  </a:cxn>
                </a:cxnLst>
                <a:rect l="T9" t="T10" r="T11" b="T12"/>
                <a:pathLst>
                  <a:path w="30159" h="21600" fill="none" extrusionOk="0">
                    <a:moveTo>
                      <a:pt x="0" y="1768"/>
                    </a:moveTo>
                    <a:cubicBezTo>
                      <a:pt x="2702" y="601"/>
                      <a:pt x="5615" y="-1"/>
                      <a:pt x="8559" y="0"/>
                    </a:cubicBezTo>
                    <a:cubicBezTo>
                      <a:pt x="20488" y="0"/>
                      <a:pt x="30159" y="9670"/>
                      <a:pt x="30159" y="21600"/>
                    </a:cubicBezTo>
                  </a:path>
                  <a:path w="30159" h="21600" stroke="0" extrusionOk="0">
                    <a:moveTo>
                      <a:pt x="0" y="1768"/>
                    </a:moveTo>
                    <a:cubicBezTo>
                      <a:pt x="2702" y="601"/>
                      <a:pt x="5615" y="-1"/>
                      <a:pt x="8559" y="0"/>
                    </a:cubicBezTo>
                    <a:cubicBezTo>
                      <a:pt x="20488" y="0"/>
                      <a:pt x="30159" y="9670"/>
                      <a:pt x="30159" y="21600"/>
                    </a:cubicBezTo>
                    <a:lnTo>
                      <a:pt x="8559" y="21600"/>
                    </a:lnTo>
                    <a:lnTo>
                      <a:pt x="0" y="1768"/>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endParaRPr lang="ru-RU"/>
              </a:p>
            </p:txBody>
          </p:sp>
          <p:sp>
            <p:nvSpPr>
              <p:cNvPr id="18501" name="Arc 75">
                <a:extLst>
                  <a:ext uri="{FF2B5EF4-FFF2-40B4-BE49-F238E27FC236}">
                    <a16:creationId xmlns:a16="http://schemas.microsoft.com/office/drawing/2014/main" id="{6AC1F108-FEA6-43C9-8766-71046183609D}"/>
                  </a:ext>
                </a:extLst>
              </p:cNvPr>
              <p:cNvSpPr>
                <a:spLocks/>
              </p:cNvSpPr>
              <p:nvPr/>
            </p:nvSpPr>
            <p:spPr bwMode="auto">
              <a:xfrm rot="10336553">
                <a:off x="1253" y="2465"/>
                <a:ext cx="27" cy="18"/>
              </a:xfrm>
              <a:custGeom>
                <a:avLst/>
                <a:gdLst>
                  <a:gd name="T0" fmla="*/ 0 w 30159"/>
                  <a:gd name="T1" fmla="*/ 0 h 21600"/>
                  <a:gd name="T2" fmla="*/ 0 w 30159"/>
                  <a:gd name="T3" fmla="*/ 0 h 21600"/>
                  <a:gd name="T4" fmla="*/ 0 w 30159"/>
                  <a:gd name="T5" fmla="*/ 0 h 21600"/>
                  <a:gd name="T6" fmla="*/ 0 60000 65536"/>
                  <a:gd name="T7" fmla="*/ 0 60000 65536"/>
                  <a:gd name="T8" fmla="*/ 0 60000 65536"/>
                  <a:gd name="T9" fmla="*/ 0 w 30159"/>
                  <a:gd name="T10" fmla="*/ 0 h 21600"/>
                  <a:gd name="T11" fmla="*/ 30159 w 30159"/>
                  <a:gd name="T12" fmla="*/ 21600 h 21600"/>
                </a:gdLst>
                <a:ahLst/>
                <a:cxnLst>
                  <a:cxn ang="T6">
                    <a:pos x="T0" y="T1"/>
                  </a:cxn>
                  <a:cxn ang="T7">
                    <a:pos x="T2" y="T3"/>
                  </a:cxn>
                  <a:cxn ang="T8">
                    <a:pos x="T4" y="T5"/>
                  </a:cxn>
                </a:cxnLst>
                <a:rect l="T9" t="T10" r="T11" b="T12"/>
                <a:pathLst>
                  <a:path w="30159" h="21600" fill="none" extrusionOk="0">
                    <a:moveTo>
                      <a:pt x="0" y="1768"/>
                    </a:moveTo>
                    <a:cubicBezTo>
                      <a:pt x="2702" y="601"/>
                      <a:pt x="5615" y="-1"/>
                      <a:pt x="8559" y="0"/>
                    </a:cubicBezTo>
                    <a:cubicBezTo>
                      <a:pt x="20488" y="0"/>
                      <a:pt x="30159" y="9670"/>
                      <a:pt x="30159" y="21600"/>
                    </a:cubicBezTo>
                  </a:path>
                  <a:path w="30159" h="21600" stroke="0" extrusionOk="0">
                    <a:moveTo>
                      <a:pt x="0" y="1768"/>
                    </a:moveTo>
                    <a:cubicBezTo>
                      <a:pt x="2702" y="601"/>
                      <a:pt x="5615" y="-1"/>
                      <a:pt x="8559" y="0"/>
                    </a:cubicBezTo>
                    <a:cubicBezTo>
                      <a:pt x="20488" y="0"/>
                      <a:pt x="30159" y="9670"/>
                      <a:pt x="30159" y="21600"/>
                    </a:cubicBezTo>
                    <a:lnTo>
                      <a:pt x="8559" y="21600"/>
                    </a:lnTo>
                    <a:lnTo>
                      <a:pt x="0" y="1768"/>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endParaRPr lang="ru-RU"/>
              </a:p>
            </p:txBody>
          </p:sp>
          <p:sp>
            <p:nvSpPr>
              <p:cNvPr id="18502" name="Arc 76">
                <a:extLst>
                  <a:ext uri="{FF2B5EF4-FFF2-40B4-BE49-F238E27FC236}">
                    <a16:creationId xmlns:a16="http://schemas.microsoft.com/office/drawing/2014/main" id="{7B62A467-CB07-473E-B902-5E5B6E78381F}"/>
                  </a:ext>
                </a:extLst>
              </p:cNvPr>
              <p:cNvSpPr>
                <a:spLocks/>
              </p:cNvSpPr>
              <p:nvPr/>
            </p:nvSpPr>
            <p:spPr bwMode="auto">
              <a:xfrm rot="10336553">
                <a:off x="1254" y="2413"/>
                <a:ext cx="27" cy="17"/>
              </a:xfrm>
              <a:custGeom>
                <a:avLst/>
                <a:gdLst>
                  <a:gd name="T0" fmla="*/ 0 w 30159"/>
                  <a:gd name="T1" fmla="*/ 0 h 21600"/>
                  <a:gd name="T2" fmla="*/ 0 w 30159"/>
                  <a:gd name="T3" fmla="*/ 0 h 21600"/>
                  <a:gd name="T4" fmla="*/ 0 w 30159"/>
                  <a:gd name="T5" fmla="*/ 0 h 21600"/>
                  <a:gd name="T6" fmla="*/ 0 60000 65536"/>
                  <a:gd name="T7" fmla="*/ 0 60000 65536"/>
                  <a:gd name="T8" fmla="*/ 0 60000 65536"/>
                  <a:gd name="T9" fmla="*/ 0 w 30159"/>
                  <a:gd name="T10" fmla="*/ 0 h 21600"/>
                  <a:gd name="T11" fmla="*/ 30159 w 30159"/>
                  <a:gd name="T12" fmla="*/ 21600 h 21600"/>
                </a:gdLst>
                <a:ahLst/>
                <a:cxnLst>
                  <a:cxn ang="T6">
                    <a:pos x="T0" y="T1"/>
                  </a:cxn>
                  <a:cxn ang="T7">
                    <a:pos x="T2" y="T3"/>
                  </a:cxn>
                  <a:cxn ang="T8">
                    <a:pos x="T4" y="T5"/>
                  </a:cxn>
                </a:cxnLst>
                <a:rect l="T9" t="T10" r="T11" b="T12"/>
                <a:pathLst>
                  <a:path w="30159" h="21600" fill="none" extrusionOk="0">
                    <a:moveTo>
                      <a:pt x="0" y="1768"/>
                    </a:moveTo>
                    <a:cubicBezTo>
                      <a:pt x="2702" y="601"/>
                      <a:pt x="5615" y="-1"/>
                      <a:pt x="8559" y="0"/>
                    </a:cubicBezTo>
                    <a:cubicBezTo>
                      <a:pt x="20488" y="0"/>
                      <a:pt x="30159" y="9670"/>
                      <a:pt x="30159" y="21600"/>
                    </a:cubicBezTo>
                  </a:path>
                  <a:path w="30159" h="21600" stroke="0" extrusionOk="0">
                    <a:moveTo>
                      <a:pt x="0" y="1768"/>
                    </a:moveTo>
                    <a:cubicBezTo>
                      <a:pt x="2702" y="601"/>
                      <a:pt x="5615" y="-1"/>
                      <a:pt x="8559" y="0"/>
                    </a:cubicBezTo>
                    <a:cubicBezTo>
                      <a:pt x="20488" y="0"/>
                      <a:pt x="30159" y="9670"/>
                      <a:pt x="30159" y="21600"/>
                    </a:cubicBezTo>
                    <a:lnTo>
                      <a:pt x="8559" y="21600"/>
                    </a:lnTo>
                    <a:lnTo>
                      <a:pt x="0" y="1768"/>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endParaRPr lang="ru-RU"/>
              </a:p>
            </p:txBody>
          </p:sp>
          <p:sp>
            <p:nvSpPr>
              <p:cNvPr id="18503" name="Line 77">
                <a:extLst>
                  <a:ext uri="{FF2B5EF4-FFF2-40B4-BE49-F238E27FC236}">
                    <a16:creationId xmlns:a16="http://schemas.microsoft.com/office/drawing/2014/main" id="{07741DD7-1E15-4BF3-909F-CE4B954AAC91}"/>
                  </a:ext>
                </a:extLst>
              </p:cNvPr>
              <p:cNvSpPr>
                <a:spLocks noChangeShapeType="1"/>
              </p:cNvSpPr>
              <p:nvPr/>
            </p:nvSpPr>
            <p:spPr bwMode="auto">
              <a:xfrm>
                <a:off x="1322" y="2631"/>
                <a:ext cx="102" cy="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0" tIns="0" rIns="0" bIns="0"/>
              <a:lstStyle/>
              <a:p>
                <a:endParaRPr lang="ru-RU"/>
              </a:p>
            </p:txBody>
          </p:sp>
          <p:sp>
            <p:nvSpPr>
              <p:cNvPr id="18504" name="Line 78">
                <a:extLst>
                  <a:ext uri="{FF2B5EF4-FFF2-40B4-BE49-F238E27FC236}">
                    <a16:creationId xmlns:a16="http://schemas.microsoft.com/office/drawing/2014/main" id="{82D37448-A6EE-4026-88A1-BF878B30815B}"/>
                  </a:ext>
                </a:extLst>
              </p:cNvPr>
              <p:cNvSpPr>
                <a:spLocks noChangeShapeType="1"/>
              </p:cNvSpPr>
              <p:nvPr/>
            </p:nvSpPr>
            <p:spPr bwMode="auto">
              <a:xfrm flipH="1" flipV="1">
                <a:off x="1339" y="2777"/>
                <a:ext cx="300" cy="4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0" tIns="0" rIns="0" bIns="0"/>
              <a:lstStyle/>
              <a:p>
                <a:endParaRPr lang="ru-RU"/>
              </a:p>
            </p:txBody>
          </p:sp>
          <p:sp>
            <p:nvSpPr>
              <p:cNvPr id="18505" name="Text Box 79">
                <a:extLst>
                  <a:ext uri="{FF2B5EF4-FFF2-40B4-BE49-F238E27FC236}">
                    <a16:creationId xmlns:a16="http://schemas.microsoft.com/office/drawing/2014/main" id="{42A73047-49E1-431F-891D-DA17CADA2A2E}"/>
                  </a:ext>
                </a:extLst>
              </p:cNvPr>
              <p:cNvSpPr txBox="1">
                <a:spLocks noChangeArrowheads="1"/>
              </p:cNvSpPr>
              <p:nvPr/>
            </p:nvSpPr>
            <p:spPr bwMode="auto">
              <a:xfrm>
                <a:off x="1605" y="2790"/>
                <a:ext cx="408"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ru-RU" altLang="ja-JP" sz="600" b="1">
                    <a:cs typeface="Arial" panose="020B0604020202020204" pitchFamily="34" charset="0"/>
                  </a:rPr>
                  <a:t>Электрический нагреватель</a:t>
                </a:r>
                <a:endParaRPr lang="ru-RU" altLang="ru-RU" sz="600" b="1">
                  <a:ea typeface="MS PGothic" panose="020B0600070205080204" pitchFamily="34" charset="-128"/>
                  <a:cs typeface="Arial" panose="020B0604020202020204" pitchFamily="34" charset="0"/>
                </a:endParaRPr>
              </a:p>
            </p:txBody>
          </p:sp>
          <p:sp>
            <p:nvSpPr>
              <p:cNvPr id="18506" name="AutoShape 80">
                <a:extLst>
                  <a:ext uri="{FF2B5EF4-FFF2-40B4-BE49-F238E27FC236}">
                    <a16:creationId xmlns:a16="http://schemas.microsoft.com/office/drawing/2014/main" id="{5EFE669A-3EF1-4751-A57F-52654B062AAC}"/>
                  </a:ext>
                </a:extLst>
              </p:cNvPr>
              <p:cNvSpPr>
                <a:spLocks noChangeArrowheads="1"/>
              </p:cNvSpPr>
              <p:nvPr/>
            </p:nvSpPr>
            <p:spPr bwMode="auto">
              <a:xfrm rot="-5400000">
                <a:off x="1767" y="3043"/>
                <a:ext cx="36" cy="105"/>
              </a:xfrm>
              <a:prstGeom prst="cube">
                <a:avLst>
                  <a:gd name="adj" fmla="val 46551"/>
                </a:avLst>
              </a:prstGeom>
              <a:solidFill>
                <a:srgbClr val="BBE0E3"/>
              </a:solidFill>
              <a:ln w="9525">
                <a:solidFill>
                  <a:srgbClr val="000000"/>
                </a:solid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507" name="AutoShape 81">
                <a:extLst>
                  <a:ext uri="{FF2B5EF4-FFF2-40B4-BE49-F238E27FC236}">
                    <a16:creationId xmlns:a16="http://schemas.microsoft.com/office/drawing/2014/main" id="{F7FA91F7-D917-4FA7-AD81-AED93CCF4F7B}"/>
                  </a:ext>
                </a:extLst>
              </p:cNvPr>
              <p:cNvSpPr>
                <a:spLocks noChangeArrowheads="1"/>
              </p:cNvSpPr>
              <p:nvPr/>
            </p:nvSpPr>
            <p:spPr bwMode="auto">
              <a:xfrm rot="-5400000">
                <a:off x="1677" y="3085"/>
                <a:ext cx="138" cy="25"/>
              </a:xfrm>
              <a:prstGeom prst="cube">
                <a:avLst>
                  <a:gd name="adj" fmla="val 77435"/>
                </a:avLst>
              </a:prstGeom>
              <a:solidFill>
                <a:srgbClr val="BBE0E3"/>
              </a:solidFill>
              <a:ln w="9525">
                <a:solidFill>
                  <a:srgbClr val="000000"/>
                </a:solid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508" name="AutoShape 82">
                <a:extLst>
                  <a:ext uri="{FF2B5EF4-FFF2-40B4-BE49-F238E27FC236}">
                    <a16:creationId xmlns:a16="http://schemas.microsoft.com/office/drawing/2014/main" id="{BF8573BD-DBB9-4AAF-ACE7-1D6A3C86F65A}"/>
                  </a:ext>
                </a:extLst>
              </p:cNvPr>
              <p:cNvSpPr>
                <a:spLocks noChangeArrowheads="1"/>
              </p:cNvSpPr>
              <p:nvPr/>
            </p:nvSpPr>
            <p:spPr bwMode="auto">
              <a:xfrm rot="-5400000">
                <a:off x="1318" y="3056"/>
                <a:ext cx="83" cy="80"/>
              </a:xfrm>
              <a:prstGeom prst="can">
                <a:avLst>
                  <a:gd name="adj" fmla="val 25000"/>
                </a:avLst>
              </a:prstGeom>
              <a:solidFill>
                <a:srgbClr val="99CCFF"/>
              </a:solidFill>
              <a:ln w="9525">
                <a:solidFill>
                  <a:srgbClr val="000000"/>
                </a:solidFill>
                <a:round/>
                <a:headEnd/>
                <a:tailEnd/>
              </a:ln>
            </p:spPr>
            <p:txBody>
              <a:bodyPr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509" name="AutoShape 83">
                <a:extLst>
                  <a:ext uri="{FF2B5EF4-FFF2-40B4-BE49-F238E27FC236}">
                    <a16:creationId xmlns:a16="http://schemas.microsoft.com/office/drawing/2014/main" id="{292F92A7-547D-4975-9619-D0288BA2A481}"/>
                  </a:ext>
                </a:extLst>
              </p:cNvPr>
              <p:cNvSpPr>
                <a:spLocks noChangeArrowheads="1"/>
              </p:cNvSpPr>
              <p:nvPr/>
            </p:nvSpPr>
            <p:spPr bwMode="auto">
              <a:xfrm rot="-5400000">
                <a:off x="1686" y="3079"/>
                <a:ext cx="92" cy="36"/>
              </a:xfrm>
              <a:prstGeom prst="can">
                <a:avLst>
                  <a:gd name="adj" fmla="val 50000"/>
                </a:avLst>
              </a:prstGeom>
              <a:solidFill>
                <a:srgbClr val="FFFFFF"/>
              </a:solidFill>
              <a:ln w="9525">
                <a:solidFill>
                  <a:srgbClr val="000000"/>
                </a:solidFill>
                <a:round/>
                <a:headEnd/>
                <a:tailEnd/>
              </a:ln>
            </p:spPr>
            <p:txBody>
              <a:bodyPr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510" name="AutoShape 84">
                <a:extLst>
                  <a:ext uri="{FF2B5EF4-FFF2-40B4-BE49-F238E27FC236}">
                    <a16:creationId xmlns:a16="http://schemas.microsoft.com/office/drawing/2014/main" id="{1BBA5149-1B93-4E5E-80D6-E64CCCCDBB36}"/>
                  </a:ext>
                </a:extLst>
              </p:cNvPr>
              <p:cNvSpPr>
                <a:spLocks noChangeArrowheads="1"/>
              </p:cNvSpPr>
              <p:nvPr/>
            </p:nvSpPr>
            <p:spPr bwMode="auto">
              <a:xfrm rot="-5400000">
                <a:off x="1567" y="2948"/>
                <a:ext cx="24" cy="297"/>
              </a:xfrm>
              <a:prstGeom prst="cube">
                <a:avLst>
                  <a:gd name="adj" fmla="val 25000"/>
                </a:avLst>
              </a:prstGeom>
              <a:solidFill>
                <a:srgbClr val="FFFFFF"/>
              </a:solidFill>
              <a:ln w="9525">
                <a:solidFill>
                  <a:srgbClr val="000000"/>
                </a:solid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511" name="AutoShape 85">
                <a:extLst>
                  <a:ext uri="{FF2B5EF4-FFF2-40B4-BE49-F238E27FC236}">
                    <a16:creationId xmlns:a16="http://schemas.microsoft.com/office/drawing/2014/main" id="{093D55E5-EC42-4115-B983-8E34E979EB73}"/>
                  </a:ext>
                </a:extLst>
              </p:cNvPr>
              <p:cNvSpPr>
                <a:spLocks noChangeArrowheads="1"/>
              </p:cNvSpPr>
              <p:nvPr/>
            </p:nvSpPr>
            <p:spPr bwMode="auto">
              <a:xfrm rot="-5400000">
                <a:off x="1368" y="3068"/>
                <a:ext cx="83" cy="55"/>
              </a:xfrm>
              <a:prstGeom prst="can">
                <a:avLst>
                  <a:gd name="adj" fmla="val 41611"/>
                </a:avLst>
              </a:prstGeom>
              <a:solidFill>
                <a:srgbClr val="000000"/>
              </a:solidFill>
              <a:ln w="9525">
                <a:solidFill>
                  <a:srgbClr val="000000"/>
                </a:solidFill>
                <a:round/>
                <a:headEnd/>
                <a:tailEnd/>
              </a:ln>
            </p:spPr>
            <p:txBody>
              <a:bodyPr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512" name="AutoShape 86">
                <a:extLst>
                  <a:ext uri="{FF2B5EF4-FFF2-40B4-BE49-F238E27FC236}">
                    <a16:creationId xmlns:a16="http://schemas.microsoft.com/office/drawing/2014/main" id="{AB695C70-5CFB-438D-98A7-E154D8635135}"/>
                  </a:ext>
                </a:extLst>
              </p:cNvPr>
              <p:cNvSpPr>
                <a:spLocks noChangeArrowheads="1"/>
              </p:cNvSpPr>
              <p:nvPr/>
            </p:nvSpPr>
            <p:spPr bwMode="auto">
              <a:xfrm rot="-5400000">
                <a:off x="1468" y="2999"/>
                <a:ext cx="83" cy="193"/>
              </a:xfrm>
              <a:prstGeom prst="can">
                <a:avLst>
                  <a:gd name="adj" fmla="val 30294"/>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513" name="AutoShape 87">
                <a:extLst>
                  <a:ext uri="{FF2B5EF4-FFF2-40B4-BE49-F238E27FC236}">
                    <a16:creationId xmlns:a16="http://schemas.microsoft.com/office/drawing/2014/main" id="{1D880008-837E-4479-92C2-6237F8ABD99B}"/>
                  </a:ext>
                </a:extLst>
              </p:cNvPr>
              <p:cNvSpPr>
                <a:spLocks noChangeArrowheads="1"/>
              </p:cNvSpPr>
              <p:nvPr/>
            </p:nvSpPr>
            <p:spPr bwMode="auto">
              <a:xfrm rot="-5400000">
                <a:off x="1852" y="3066"/>
                <a:ext cx="53" cy="69"/>
              </a:xfrm>
              <a:prstGeom prst="upArrow">
                <a:avLst>
                  <a:gd name="adj1" fmla="val 50000"/>
                  <a:gd name="adj2" fmla="val 32547"/>
                </a:avLst>
              </a:prstGeom>
              <a:solidFill>
                <a:srgbClr val="FFFFFF"/>
              </a:solidFill>
              <a:ln w="9525">
                <a:solidFill>
                  <a:srgbClr val="000000"/>
                </a:solid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514" name="Rectangle 88">
                <a:extLst>
                  <a:ext uri="{FF2B5EF4-FFF2-40B4-BE49-F238E27FC236}">
                    <a16:creationId xmlns:a16="http://schemas.microsoft.com/office/drawing/2014/main" id="{81F239A5-5338-4ADC-B1A1-F525414F0918}"/>
                  </a:ext>
                </a:extLst>
              </p:cNvPr>
              <p:cNvSpPr>
                <a:spLocks noChangeArrowheads="1"/>
              </p:cNvSpPr>
              <p:nvPr/>
            </p:nvSpPr>
            <p:spPr bwMode="auto">
              <a:xfrm rot="-5400000">
                <a:off x="1125" y="3225"/>
                <a:ext cx="55" cy="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515" name="Text Box 89">
                <a:extLst>
                  <a:ext uri="{FF2B5EF4-FFF2-40B4-BE49-F238E27FC236}">
                    <a16:creationId xmlns:a16="http://schemas.microsoft.com/office/drawing/2014/main" id="{971BB398-92CA-4560-BD17-C408A1268678}"/>
                  </a:ext>
                </a:extLst>
              </p:cNvPr>
              <p:cNvSpPr txBox="1">
                <a:spLocks noChangeArrowheads="1"/>
              </p:cNvSpPr>
              <p:nvPr/>
            </p:nvSpPr>
            <p:spPr bwMode="auto">
              <a:xfrm>
                <a:off x="1365" y="3142"/>
                <a:ext cx="350"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ja-JP" sz="600" b="1">
                    <a:cs typeface="Arial" panose="020B0604020202020204" pitchFamily="34" charset="0"/>
                  </a:rPr>
                  <a:t>Шприц с жидким топливом</a:t>
                </a:r>
                <a:endParaRPr lang="ru-RU" altLang="ru-RU" sz="600" b="1">
                  <a:ea typeface="MS PGothic" panose="020B0600070205080204" pitchFamily="34" charset="-128"/>
                  <a:cs typeface="Arial" panose="020B0604020202020204" pitchFamily="34" charset="0"/>
                </a:endParaRPr>
              </a:p>
            </p:txBody>
          </p:sp>
          <p:sp>
            <p:nvSpPr>
              <p:cNvPr id="18516" name="Text Box 90">
                <a:extLst>
                  <a:ext uri="{FF2B5EF4-FFF2-40B4-BE49-F238E27FC236}">
                    <a16:creationId xmlns:a16="http://schemas.microsoft.com/office/drawing/2014/main" id="{1F96FAD5-A06D-4054-B3FA-2DFEB8F64714}"/>
                  </a:ext>
                </a:extLst>
              </p:cNvPr>
              <p:cNvSpPr txBox="1">
                <a:spLocks noChangeArrowheads="1"/>
              </p:cNvSpPr>
              <p:nvPr/>
            </p:nvSpPr>
            <p:spPr bwMode="auto">
              <a:xfrm>
                <a:off x="1795" y="3183"/>
                <a:ext cx="355"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ja-JP" sz="600" b="1">
                    <a:cs typeface="Arial" panose="020B0604020202020204" pitchFamily="34" charset="0"/>
                  </a:rPr>
                  <a:t>Привод от ШД</a:t>
                </a:r>
                <a:endParaRPr lang="ru-RU" altLang="ru-RU" sz="600" b="1">
                  <a:ea typeface="MS PGothic" panose="020B0600070205080204" pitchFamily="34" charset="-128"/>
                  <a:cs typeface="Arial" panose="020B0604020202020204" pitchFamily="34" charset="0"/>
                </a:endParaRPr>
              </a:p>
            </p:txBody>
          </p:sp>
          <p:sp>
            <p:nvSpPr>
              <p:cNvPr id="18517" name="Line 91">
                <a:extLst>
                  <a:ext uri="{FF2B5EF4-FFF2-40B4-BE49-F238E27FC236}">
                    <a16:creationId xmlns:a16="http://schemas.microsoft.com/office/drawing/2014/main" id="{D5507B4F-B1F7-4087-BE5D-904F561BF2AF}"/>
                  </a:ext>
                </a:extLst>
              </p:cNvPr>
              <p:cNvSpPr>
                <a:spLocks noChangeShapeType="1"/>
              </p:cNvSpPr>
              <p:nvPr/>
            </p:nvSpPr>
            <p:spPr bwMode="auto">
              <a:xfrm rot="16200000" flipH="1">
                <a:off x="1828" y="3124"/>
                <a:ext cx="31"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0" tIns="0" rIns="0" bIns="0"/>
              <a:lstStyle/>
              <a:p>
                <a:endParaRPr lang="ru-RU"/>
              </a:p>
            </p:txBody>
          </p:sp>
          <p:sp>
            <p:nvSpPr>
              <p:cNvPr id="18518" name="AutoShape 92">
                <a:extLst>
                  <a:ext uri="{FF2B5EF4-FFF2-40B4-BE49-F238E27FC236}">
                    <a16:creationId xmlns:a16="http://schemas.microsoft.com/office/drawing/2014/main" id="{B51B8FE6-96E3-4815-8643-1765C2EE0F82}"/>
                  </a:ext>
                </a:extLst>
              </p:cNvPr>
              <p:cNvSpPr>
                <a:spLocks noChangeArrowheads="1"/>
              </p:cNvSpPr>
              <p:nvPr/>
            </p:nvSpPr>
            <p:spPr bwMode="auto">
              <a:xfrm rot="-5400000">
                <a:off x="1281" y="3058"/>
                <a:ext cx="27" cy="78"/>
              </a:xfrm>
              <a:prstGeom prst="can">
                <a:avLst>
                  <a:gd name="adj" fmla="val 72222"/>
                </a:avLst>
              </a:prstGeom>
              <a:solidFill>
                <a:srgbClr val="BBE0E3"/>
              </a:solidFill>
              <a:ln w="9525">
                <a:solidFill>
                  <a:srgbClr val="000000"/>
                </a:solidFill>
                <a:round/>
                <a:headEnd/>
                <a:tailEnd/>
              </a:ln>
            </p:spPr>
            <p:txBody>
              <a:bodyPr lIns="0" tIns="0" rIns="0" bIns="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519" name="Rectangle 93">
                <a:extLst>
                  <a:ext uri="{FF2B5EF4-FFF2-40B4-BE49-F238E27FC236}">
                    <a16:creationId xmlns:a16="http://schemas.microsoft.com/office/drawing/2014/main" id="{5663BC37-2295-41BD-86AA-8C204168A8C4}"/>
                  </a:ext>
                </a:extLst>
              </p:cNvPr>
              <p:cNvSpPr>
                <a:spLocks noChangeArrowheads="1"/>
              </p:cNvSpPr>
              <p:nvPr/>
            </p:nvSpPr>
            <p:spPr bwMode="auto">
              <a:xfrm>
                <a:off x="1469" y="2880"/>
                <a:ext cx="17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ja-JP" sz="700" b="1">
                    <a:latin typeface="Calibri" panose="020F0502020204030204" pitchFamily="34" charset="0"/>
                    <a:ea typeface="MS Mincho" panose="02020609040205080304" pitchFamily="49" charset="-128"/>
                    <a:cs typeface="Arial" panose="020B0604020202020204" pitchFamily="34" charset="0"/>
                  </a:rPr>
                  <a:t>Ar</a:t>
                </a:r>
                <a:r>
                  <a:rPr lang="ru-RU" altLang="ja-JP" sz="700" b="1">
                    <a:latin typeface="Calibri" panose="020F0502020204030204" pitchFamily="34" charset="0"/>
                    <a:ea typeface="MS Mincho" panose="02020609040205080304" pitchFamily="49" charset="-128"/>
                    <a:cs typeface="Arial" panose="020B0604020202020204" pitchFamily="34" charset="0"/>
                  </a:rPr>
                  <a:t>,</a:t>
                </a:r>
                <a:r>
                  <a:rPr lang="en-US" altLang="ja-JP" sz="700" b="1">
                    <a:latin typeface="Calibri" panose="020F0502020204030204" pitchFamily="34" charset="0"/>
                    <a:cs typeface="Arial" panose="020B0604020202020204" pitchFamily="34" charset="0"/>
                  </a:rPr>
                  <a:t>CH</a:t>
                </a:r>
                <a:r>
                  <a:rPr lang="en-US" altLang="ja-JP" sz="700" b="1" baseline="-25000">
                    <a:latin typeface="Calibri" panose="020F0502020204030204" pitchFamily="34" charset="0"/>
                    <a:cs typeface="Arial" panose="020B0604020202020204" pitchFamily="34" charset="0"/>
                  </a:rPr>
                  <a:t>4</a:t>
                </a:r>
                <a:endParaRPr lang="ru-RU" altLang="ru-RU" sz="700" b="1" baseline="-25000">
                  <a:cs typeface="Arial" panose="020B0604020202020204" pitchFamily="34" charset="0"/>
                </a:endParaRPr>
              </a:p>
            </p:txBody>
          </p:sp>
          <p:sp>
            <p:nvSpPr>
              <p:cNvPr id="18520" name="Line 94">
                <a:extLst>
                  <a:ext uri="{FF2B5EF4-FFF2-40B4-BE49-F238E27FC236}">
                    <a16:creationId xmlns:a16="http://schemas.microsoft.com/office/drawing/2014/main" id="{7FE3C005-1446-4F5B-87C8-ECCC0176D5DD}"/>
                  </a:ext>
                </a:extLst>
              </p:cNvPr>
              <p:cNvSpPr>
                <a:spLocks noChangeShapeType="1"/>
              </p:cNvSpPr>
              <p:nvPr/>
            </p:nvSpPr>
            <p:spPr bwMode="auto">
              <a:xfrm flipH="1" flipV="1">
                <a:off x="1271" y="2296"/>
                <a:ext cx="0" cy="56"/>
              </a:xfrm>
              <a:prstGeom prst="line">
                <a:avLst/>
              </a:prstGeom>
              <a:noFill/>
              <a:ln w="38100">
                <a:solidFill>
                  <a:srgbClr val="800080"/>
                </a:solidFill>
                <a:round/>
                <a:headEnd/>
                <a:tailEnd/>
              </a:ln>
              <a:extLst>
                <a:ext uri="{909E8E84-426E-40DD-AFC4-6F175D3DCCD1}">
                  <a14:hiddenFill xmlns:a14="http://schemas.microsoft.com/office/drawing/2010/main">
                    <a:noFill/>
                  </a14:hiddenFill>
                </a:ext>
              </a:extLst>
            </p:spPr>
            <p:txBody>
              <a:bodyPr lIns="0" tIns="0" rIns="0" bIns="0"/>
              <a:lstStyle/>
              <a:p>
                <a:endParaRPr lang="ru-RU"/>
              </a:p>
            </p:txBody>
          </p:sp>
          <p:sp>
            <p:nvSpPr>
              <p:cNvPr id="18521" name="Line 95">
                <a:extLst>
                  <a:ext uri="{FF2B5EF4-FFF2-40B4-BE49-F238E27FC236}">
                    <a16:creationId xmlns:a16="http://schemas.microsoft.com/office/drawing/2014/main" id="{9A71D3B8-0022-437E-89BF-9BD5A2394366}"/>
                  </a:ext>
                </a:extLst>
              </p:cNvPr>
              <p:cNvSpPr>
                <a:spLocks noChangeShapeType="1"/>
              </p:cNvSpPr>
              <p:nvPr/>
            </p:nvSpPr>
            <p:spPr bwMode="auto">
              <a:xfrm flipH="1" flipV="1">
                <a:off x="3003" y="2526"/>
                <a:ext cx="0" cy="535"/>
              </a:xfrm>
              <a:prstGeom prst="line">
                <a:avLst/>
              </a:prstGeom>
              <a:noFill/>
              <a:ln w="38100">
                <a:solidFill>
                  <a:srgbClr val="800080"/>
                </a:solidFill>
                <a:round/>
                <a:headEnd/>
                <a:tailEnd/>
              </a:ln>
              <a:extLst>
                <a:ext uri="{909E8E84-426E-40DD-AFC4-6F175D3DCCD1}">
                  <a14:hiddenFill xmlns:a14="http://schemas.microsoft.com/office/drawing/2010/main">
                    <a:noFill/>
                  </a14:hiddenFill>
                </a:ext>
              </a:extLst>
            </p:spPr>
            <p:txBody>
              <a:bodyPr lIns="0" tIns="0" rIns="0" bIns="0"/>
              <a:lstStyle/>
              <a:p>
                <a:endParaRPr lang="ru-RU"/>
              </a:p>
            </p:txBody>
          </p:sp>
          <p:sp>
            <p:nvSpPr>
              <p:cNvPr id="18522" name="Text Box 96">
                <a:extLst>
                  <a:ext uri="{FF2B5EF4-FFF2-40B4-BE49-F238E27FC236}">
                    <a16:creationId xmlns:a16="http://schemas.microsoft.com/office/drawing/2014/main" id="{81A28C76-8B2B-405C-A3C4-803CBC470D79}"/>
                  </a:ext>
                </a:extLst>
              </p:cNvPr>
              <p:cNvSpPr txBox="1">
                <a:spLocks noChangeArrowheads="1"/>
              </p:cNvSpPr>
              <p:nvPr/>
            </p:nvSpPr>
            <p:spPr bwMode="auto">
              <a:xfrm flipH="1">
                <a:off x="2330" y="2764"/>
                <a:ext cx="13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800" b="1">
                    <a:cs typeface="Arial" panose="020B0604020202020204" pitchFamily="34" charset="0"/>
                  </a:rPr>
                  <a:t>MFC</a:t>
                </a:r>
                <a:endParaRPr lang="ru-RU" altLang="ru-RU" sz="800" b="1">
                  <a:cs typeface="Arial" panose="020B0604020202020204" pitchFamily="34" charset="0"/>
                </a:endParaRPr>
              </a:p>
            </p:txBody>
          </p:sp>
          <p:sp>
            <p:nvSpPr>
              <p:cNvPr id="18523" name="Line 97">
                <a:extLst>
                  <a:ext uri="{FF2B5EF4-FFF2-40B4-BE49-F238E27FC236}">
                    <a16:creationId xmlns:a16="http://schemas.microsoft.com/office/drawing/2014/main" id="{DB64072A-B6FD-4FF9-B1B3-0883EEB80336}"/>
                  </a:ext>
                </a:extLst>
              </p:cNvPr>
              <p:cNvSpPr>
                <a:spLocks noChangeShapeType="1"/>
              </p:cNvSpPr>
              <p:nvPr/>
            </p:nvSpPr>
            <p:spPr bwMode="auto">
              <a:xfrm flipH="1">
                <a:off x="2488" y="3011"/>
                <a:ext cx="231" cy="1"/>
              </a:xfrm>
              <a:prstGeom prst="line">
                <a:avLst/>
              </a:prstGeom>
              <a:noFill/>
              <a:ln w="38100">
                <a:solidFill>
                  <a:srgbClr val="800080"/>
                </a:solidFill>
                <a:round/>
                <a:headEnd/>
                <a:tailEnd/>
              </a:ln>
              <a:extLst>
                <a:ext uri="{909E8E84-426E-40DD-AFC4-6F175D3DCCD1}">
                  <a14:hiddenFill xmlns:a14="http://schemas.microsoft.com/office/drawing/2010/main">
                    <a:noFill/>
                  </a14:hiddenFill>
                </a:ext>
              </a:extLst>
            </p:spPr>
            <p:txBody>
              <a:bodyPr lIns="0" tIns="0" rIns="0" bIns="0"/>
              <a:lstStyle/>
              <a:p>
                <a:endParaRPr lang="ru-RU"/>
              </a:p>
            </p:txBody>
          </p:sp>
          <p:sp>
            <p:nvSpPr>
              <p:cNvPr id="18524" name="Line 98">
                <a:extLst>
                  <a:ext uri="{FF2B5EF4-FFF2-40B4-BE49-F238E27FC236}">
                    <a16:creationId xmlns:a16="http://schemas.microsoft.com/office/drawing/2014/main" id="{7E19BD97-20E8-4D2A-86A8-03497B3C484F}"/>
                  </a:ext>
                </a:extLst>
              </p:cNvPr>
              <p:cNvSpPr>
                <a:spLocks noChangeShapeType="1"/>
              </p:cNvSpPr>
              <p:nvPr/>
            </p:nvSpPr>
            <p:spPr bwMode="auto">
              <a:xfrm flipH="1">
                <a:off x="2461" y="3103"/>
                <a:ext cx="256" cy="0"/>
              </a:xfrm>
              <a:prstGeom prst="line">
                <a:avLst/>
              </a:prstGeom>
              <a:noFill/>
              <a:ln w="38100">
                <a:solidFill>
                  <a:srgbClr val="800080"/>
                </a:solidFill>
                <a:round/>
                <a:headEnd/>
                <a:tailEnd/>
              </a:ln>
              <a:extLst>
                <a:ext uri="{909E8E84-426E-40DD-AFC4-6F175D3DCCD1}">
                  <a14:hiddenFill xmlns:a14="http://schemas.microsoft.com/office/drawing/2010/main">
                    <a:noFill/>
                  </a14:hiddenFill>
                </a:ext>
              </a:extLst>
            </p:spPr>
            <p:txBody>
              <a:bodyPr lIns="0" tIns="0" rIns="0" bIns="0"/>
              <a:lstStyle/>
              <a:p>
                <a:endParaRPr lang="ru-RU"/>
              </a:p>
            </p:txBody>
          </p:sp>
          <p:sp>
            <p:nvSpPr>
              <p:cNvPr id="18525" name="Line 99">
                <a:extLst>
                  <a:ext uri="{FF2B5EF4-FFF2-40B4-BE49-F238E27FC236}">
                    <a16:creationId xmlns:a16="http://schemas.microsoft.com/office/drawing/2014/main" id="{42A874C7-0734-4D66-B757-1801733692C7}"/>
                  </a:ext>
                </a:extLst>
              </p:cNvPr>
              <p:cNvSpPr>
                <a:spLocks noChangeShapeType="1"/>
              </p:cNvSpPr>
              <p:nvPr/>
            </p:nvSpPr>
            <p:spPr bwMode="auto">
              <a:xfrm flipH="1">
                <a:off x="2714" y="3011"/>
                <a:ext cx="0" cy="94"/>
              </a:xfrm>
              <a:prstGeom prst="line">
                <a:avLst/>
              </a:prstGeom>
              <a:noFill/>
              <a:ln w="38100">
                <a:solidFill>
                  <a:srgbClr val="800080"/>
                </a:solidFill>
                <a:round/>
                <a:headEnd/>
                <a:tailEnd/>
              </a:ln>
              <a:extLst>
                <a:ext uri="{909E8E84-426E-40DD-AFC4-6F175D3DCCD1}">
                  <a14:hiddenFill xmlns:a14="http://schemas.microsoft.com/office/drawing/2010/main">
                    <a:noFill/>
                  </a14:hiddenFill>
                </a:ext>
              </a:extLst>
            </p:spPr>
            <p:txBody>
              <a:bodyPr lIns="0" tIns="0" rIns="0" bIns="0"/>
              <a:lstStyle/>
              <a:p>
                <a:endParaRPr lang="ru-RU"/>
              </a:p>
            </p:txBody>
          </p:sp>
          <p:sp>
            <p:nvSpPr>
              <p:cNvPr id="18526" name="Line 100">
                <a:extLst>
                  <a:ext uri="{FF2B5EF4-FFF2-40B4-BE49-F238E27FC236}">
                    <a16:creationId xmlns:a16="http://schemas.microsoft.com/office/drawing/2014/main" id="{1A0E10E6-822E-4174-901C-12649E8CAE0C}"/>
                  </a:ext>
                </a:extLst>
              </p:cNvPr>
              <p:cNvSpPr>
                <a:spLocks noChangeShapeType="1"/>
              </p:cNvSpPr>
              <p:nvPr/>
            </p:nvSpPr>
            <p:spPr bwMode="auto">
              <a:xfrm flipH="1">
                <a:off x="2719" y="3054"/>
                <a:ext cx="282" cy="0"/>
              </a:xfrm>
              <a:prstGeom prst="line">
                <a:avLst/>
              </a:prstGeom>
              <a:noFill/>
              <a:ln w="38100">
                <a:solidFill>
                  <a:srgbClr val="800080"/>
                </a:solidFill>
                <a:round/>
                <a:headEnd/>
                <a:tailEnd/>
              </a:ln>
              <a:extLst>
                <a:ext uri="{909E8E84-426E-40DD-AFC4-6F175D3DCCD1}">
                  <a14:hiddenFill xmlns:a14="http://schemas.microsoft.com/office/drawing/2010/main">
                    <a:noFill/>
                  </a14:hiddenFill>
                </a:ext>
              </a:extLst>
            </p:spPr>
            <p:txBody>
              <a:bodyPr lIns="0" tIns="0" rIns="0" bIns="0"/>
              <a:lstStyle/>
              <a:p>
                <a:endParaRPr lang="ru-RU"/>
              </a:p>
            </p:txBody>
          </p:sp>
          <p:sp>
            <p:nvSpPr>
              <p:cNvPr id="18527" name="Text Box 101">
                <a:extLst>
                  <a:ext uri="{FF2B5EF4-FFF2-40B4-BE49-F238E27FC236}">
                    <a16:creationId xmlns:a16="http://schemas.microsoft.com/office/drawing/2014/main" id="{3B18697B-9A24-45A2-AAE6-AB847B8A869E}"/>
                  </a:ext>
                </a:extLst>
              </p:cNvPr>
              <p:cNvSpPr txBox="1">
                <a:spLocks noChangeArrowheads="1"/>
              </p:cNvSpPr>
              <p:nvPr/>
            </p:nvSpPr>
            <p:spPr bwMode="auto">
              <a:xfrm>
                <a:off x="1193" y="2092"/>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ru-RU" sz="800" b="1">
                    <a:solidFill>
                      <a:schemeClr val="accent2"/>
                    </a:solidFill>
                    <a:latin typeface="Comic Sans MS" panose="030F0702030302020204" pitchFamily="66" charset="0"/>
                    <a:cs typeface="Arial" panose="020B0604020202020204" pitchFamily="34" charset="0"/>
                  </a:rPr>
                  <a:t>Ar</a:t>
                </a:r>
                <a:endParaRPr lang="ru-RU" altLang="ru-RU" sz="800" b="1">
                  <a:solidFill>
                    <a:schemeClr val="accent2"/>
                  </a:solidFill>
                  <a:latin typeface="Comic Sans MS" panose="030F0702030302020204" pitchFamily="66" charset="0"/>
                  <a:cs typeface="Arial" panose="020B0604020202020204" pitchFamily="34" charset="0"/>
                </a:endParaRPr>
              </a:p>
            </p:txBody>
          </p:sp>
          <p:sp>
            <p:nvSpPr>
              <p:cNvPr id="18528" name="Text Box 102">
                <a:extLst>
                  <a:ext uri="{FF2B5EF4-FFF2-40B4-BE49-F238E27FC236}">
                    <a16:creationId xmlns:a16="http://schemas.microsoft.com/office/drawing/2014/main" id="{24E0BEB8-6FA6-4F8B-A19F-5446119D5CD7}"/>
                  </a:ext>
                </a:extLst>
              </p:cNvPr>
              <p:cNvSpPr txBox="1">
                <a:spLocks noChangeArrowheads="1"/>
              </p:cNvSpPr>
              <p:nvPr/>
            </p:nvSpPr>
            <p:spPr bwMode="auto">
              <a:xfrm>
                <a:off x="1832" y="2699"/>
                <a:ext cx="447"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ru-RU" altLang="ja-JP" sz="600" b="1">
                    <a:cs typeface="Arial" panose="020B0604020202020204" pitchFamily="34" charset="0"/>
                  </a:rPr>
                  <a:t>Электрический нагрев</a:t>
                </a:r>
                <a:endParaRPr lang="ru-RU" altLang="ru-RU" sz="600" b="1">
                  <a:ea typeface="MS PGothic" panose="020B0600070205080204" pitchFamily="34" charset="-128"/>
                  <a:cs typeface="Arial" panose="020B0604020202020204" pitchFamily="34" charset="0"/>
                </a:endParaRPr>
              </a:p>
            </p:txBody>
          </p:sp>
        </p:grpSp>
        <p:sp>
          <p:nvSpPr>
            <p:cNvPr id="18454" name="Text Box 103">
              <a:extLst>
                <a:ext uri="{FF2B5EF4-FFF2-40B4-BE49-F238E27FC236}">
                  <a16:creationId xmlns:a16="http://schemas.microsoft.com/office/drawing/2014/main" id="{04933366-F4F6-4C41-8EF2-4B3A1EA955AA}"/>
                </a:ext>
              </a:extLst>
            </p:cNvPr>
            <p:cNvSpPr txBox="1">
              <a:spLocks noChangeArrowheads="1"/>
            </p:cNvSpPr>
            <p:nvPr/>
          </p:nvSpPr>
          <p:spPr bwMode="auto">
            <a:xfrm>
              <a:off x="96" y="3150"/>
              <a:ext cx="134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1400">
                  <a:cs typeface="Arial" panose="020B0604020202020204" pitchFamily="34" charset="0"/>
                </a:rPr>
                <a:t>Горелка для пламен предварительно перемешанных смесей</a:t>
              </a:r>
            </a:p>
          </p:txBody>
        </p:sp>
        <p:sp>
          <p:nvSpPr>
            <p:cNvPr id="18455" name="Text Box 104">
              <a:extLst>
                <a:ext uri="{FF2B5EF4-FFF2-40B4-BE49-F238E27FC236}">
                  <a16:creationId xmlns:a16="http://schemas.microsoft.com/office/drawing/2014/main" id="{3CF3E055-97F5-4B69-ABB3-C7BB5365C9D8}"/>
                </a:ext>
              </a:extLst>
            </p:cNvPr>
            <p:cNvSpPr txBox="1">
              <a:spLocks noChangeArrowheads="1"/>
            </p:cNvSpPr>
            <p:nvPr/>
          </p:nvSpPr>
          <p:spPr bwMode="auto">
            <a:xfrm>
              <a:off x="336" y="3822"/>
              <a:ext cx="1008"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spcBef>
                  <a:spcPct val="50000"/>
                </a:spcBef>
              </a:pPr>
              <a:r>
                <a:rPr lang="ru-RU" altLang="ru-RU" sz="1400">
                  <a:cs typeface="Arial" panose="020B0604020202020204" pitchFamily="34" charset="0"/>
                </a:rPr>
                <a:t>Горелка для диффузионных пламен </a:t>
              </a:r>
            </a:p>
          </p:txBody>
        </p:sp>
        <p:sp>
          <p:nvSpPr>
            <p:cNvPr id="18456" name="Text Box 105">
              <a:extLst>
                <a:ext uri="{FF2B5EF4-FFF2-40B4-BE49-F238E27FC236}">
                  <a16:creationId xmlns:a16="http://schemas.microsoft.com/office/drawing/2014/main" id="{2B59A557-F235-4CC8-A26A-E4BF87A74CB3}"/>
                </a:ext>
              </a:extLst>
            </p:cNvPr>
            <p:cNvSpPr txBox="1">
              <a:spLocks noChangeArrowheads="1"/>
            </p:cNvSpPr>
            <p:nvPr/>
          </p:nvSpPr>
          <p:spPr bwMode="auto">
            <a:xfrm>
              <a:off x="96" y="2238"/>
              <a:ext cx="43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tIns="0" rIns="1800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ru-RU" sz="1000">
                  <a:solidFill>
                    <a:srgbClr val="FF3300"/>
                  </a:solidFill>
                  <a:cs typeface="Arial" panose="020B0604020202020204" pitchFamily="34" charset="0"/>
                </a:rPr>
                <a:t>P=1-5 </a:t>
              </a:r>
              <a:r>
                <a:rPr lang="ru-RU" altLang="ru-RU" sz="1000">
                  <a:solidFill>
                    <a:srgbClr val="FF3300"/>
                  </a:solidFill>
                  <a:cs typeface="Arial" panose="020B0604020202020204" pitchFamily="34" charset="0"/>
                </a:rPr>
                <a:t>атм</a:t>
              </a:r>
            </a:p>
          </p:txBody>
        </p:sp>
        <p:sp>
          <p:nvSpPr>
            <p:cNvPr id="18457" name="AutoShape 106">
              <a:extLst>
                <a:ext uri="{FF2B5EF4-FFF2-40B4-BE49-F238E27FC236}">
                  <a16:creationId xmlns:a16="http://schemas.microsoft.com/office/drawing/2014/main" id="{B9F5C593-ACF1-4040-B19B-CDA2EB0DFF0E}"/>
                </a:ext>
              </a:extLst>
            </p:cNvPr>
            <p:cNvSpPr>
              <a:spLocks noChangeArrowheads="1"/>
            </p:cNvSpPr>
            <p:nvPr/>
          </p:nvSpPr>
          <p:spPr bwMode="auto">
            <a:xfrm rot="1136526">
              <a:off x="384" y="2910"/>
              <a:ext cx="192" cy="240"/>
            </a:xfrm>
            <a:prstGeom prst="upArrow">
              <a:avLst>
                <a:gd name="adj1" fmla="val 50000"/>
                <a:gd name="adj2" fmla="val 3125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458" name="AutoShape 107">
              <a:extLst>
                <a:ext uri="{FF2B5EF4-FFF2-40B4-BE49-F238E27FC236}">
                  <a16:creationId xmlns:a16="http://schemas.microsoft.com/office/drawing/2014/main" id="{A68DDD72-07BE-4FF2-8F20-7F298AB19AB1}"/>
                </a:ext>
              </a:extLst>
            </p:cNvPr>
            <p:cNvSpPr>
              <a:spLocks noChangeArrowheads="1"/>
            </p:cNvSpPr>
            <p:nvPr/>
          </p:nvSpPr>
          <p:spPr bwMode="auto">
            <a:xfrm rot="3965310">
              <a:off x="1392" y="3726"/>
              <a:ext cx="240" cy="336"/>
            </a:xfrm>
            <a:prstGeom prst="upArrow">
              <a:avLst>
                <a:gd name="adj1" fmla="val 50000"/>
                <a:gd name="adj2" fmla="val 3500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8459" name="Text Box 108">
              <a:extLst>
                <a:ext uri="{FF2B5EF4-FFF2-40B4-BE49-F238E27FC236}">
                  <a16:creationId xmlns:a16="http://schemas.microsoft.com/office/drawing/2014/main" id="{B67853DF-43D5-4870-A2EF-EEF38C816329}"/>
                </a:ext>
              </a:extLst>
            </p:cNvPr>
            <p:cNvSpPr txBox="1">
              <a:spLocks noChangeArrowheads="1"/>
            </p:cNvSpPr>
            <p:nvPr/>
          </p:nvSpPr>
          <p:spPr bwMode="auto">
            <a:xfrm>
              <a:off x="2640" y="2958"/>
              <a:ext cx="43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tIns="0" rIns="1800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1000">
                  <a:cs typeface="Arial" panose="020B0604020202020204" pitchFamily="34" charset="0"/>
                </a:rPr>
                <a:t>пламя</a:t>
              </a:r>
            </a:p>
          </p:txBody>
        </p:sp>
        <p:sp>
          <p:nvSpPr>
            <p:cNvPr id="18460" name="Line 109">
              <a:extLst>
                <a:ext uri="{FF2B5EF4-FFF2-40B4-BE49-F238E27FC236}">
                  <a16:creationId xmlns:a16="http://schemas.microsoft.com/office/drawing/2014/main" id="{6358293E-F9E5-46E2-A33D-E2B73CC2AB0F}"/>
                </a:ext>
              </a:extLst>
            </p:cNvPr>
            <p:cNvSpPr>
              <a:spLocks noChangeShapeType="1"/>
            </p:cNvSpPr>
            <p:nvPr/>
          </p:nvSpPr>
          <p:spPr bwMode="auto">
            <a:xfrm flipH="1">
              <a:off x="2736" y="3054"/>
              <a:ext cx="48"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pic>
          <p:nvPicPr>
            <p:cNvPr id="18461" name="Picture 110" descr="kinetics_c">
              <a:extLst>
                <a:ext uri="{FF2B5EF4-FFF2-40B4-BE49-F238E27FC236}">
                  <a16:creationId xmlns:a16="http://schemas.microsoft.com/office/drawing/2014/main" id="{23413F22-0F43-4C16-948C-8D00529172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 y="78"/>
              <a:ext cx="336"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458" name="Group 12">
            <a:extLst>
              <a:ext uri="{FF2B5EF4-FFF2-40B4-BE49-F238E27FC236}">
                <a16:creationId xmlns:a16="http://schemas.microsoft.com/office/drawing/2014/main" id="{C1AA31DD-F06F-412A-9017-95488885A09C}"/>
              </a:ext>
            </a:extLst>
          </p:cNvPr>
          <p:cNvGrpSpPr>
            <a:grpSpLocks/>
          </p:cNvGrpSpPr>
          <p:nvPr/>
        </p:nvGrpSpPr>
        <p:grpSpPr bwMode="auto">
          <a:xfrm>
            <a:off x="95250" y="68263"/>
            <a:ext cx="9048750" cy="6599237"/>
            <a:chOff x="60" y="-5"/>
            <a:chExt cx="5700" cy="4157"/>
          </a:xfrm>
        </p:grpSpPr>
        <p:sp>
          <p:nvSpPr>
            <p:cNvPr id="19459" name="Text Box 2">
              <a:extLst>
                <a:ext uri="{FF2B5EF4-FFF2-40B4-BE49-F238E27FC236}">
                  <a16:creationId xmlns:a16="http://schemas.microsoft.com/office/drawing/2014/main" id="{ED2C8A0D-16BC-4806-8452-356D898673BF}"/>
                </a:ext>
              </a:extLst>
            </p:cNvPr>
            <p:cNvSpPr txBox="1">
              <a:spLocks noChangeArrowheads="1"/>
            </p:cNvSpPr>
            <p:nvPr/>
          </p:nvSpPr>
          <p:spPr bwMode="auto">
            <a:xfrm>
              <a:off x="60" y="3084"/>
              <a:ext cx="2688" cy="10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tIns="36000" rIns="18000" bIns="3600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a:spcBef>
                  <a:spcPct val="20000"/>
                </a:spcBef>
              </a:pPr>
              <a:r>
                <a:rPr lang="ru-RU" altLang="ru-RU" sz="1500">
                  <a:cs typeface="Arial" panose="020B0604020202020204" pitchFamily="34" charset="0"/>
                </a:rPr>
                <a:t>Профили температуры и концентраций стабильных соединений – С</a:t>
              </a:r>
              <a:r>
                <a:rPr lang="en-US" altLang="ru-RU" sz="1500">
                  <a:cs typeface="Arial" panose="020B0604020202020204" pitchFamily="34" charset="0"/>
                </a:rPr>
                <a:t>H</a:t>
              </a:r>
              <a:r>
                <a:rPr lang="ru-RU" altLang="ru-RU" sz="1500" baseline="-25000">
                  <a:cs typeface="Arial" panose="020B0604020202020204" pitchFamily="34" charset="0"/>
                </a:rPr>
                <a:t>4</a:t>
              </a:r>
              <a:r>
                <a:rPr lang="ru-RU" altLang="ru-RU" sz="1500">
                  <a:cs typeface="Arial" panose="020B0604020202020204" pitchFamily="34" charset="0"/>
                </a:rPr>
                <a:t>, </a:t>
              </a:r>
              <a:r>
                <a:rPr lang="en-US" altLang="ru-RU" sz="1500">
                  <a:cs typeface="Arial" panose="020B0604020202020204" pitchFamily="34" charset="0"/>
                </a:rPr>
                <a:t>O</a:t>
              </a:r>
              <a:r>
                <a:rPr lang="ru-RU" altLang="ru-RU" sz="1500" baseline="-25000">
                  <a:cs typeface="Arial" panose="020B0604020202020204" pitchFamily="34" charset="0"/>
                </a:rPr>
                <a:t>2</a:t>
              </a:r>
              <a:r>
                <a:rPr lang="ru-RU" altLang="ru-RU" sz="1500">
                  <a:cs typeface="Arial" panose="020B0604020202020204" pitchFamily="34" charset="0"/>
                </a:rPr>
                <a:t>, </a:t>
              </a:r>
              <a:r>
                <a:rPr lang="en-US" altLang="ru-RU" sz="1500">
                  <a:cs typeface="Arial" panose="020B0604020202020204" pitchFamily="34" charset="0"/>
                </a:rPr>
                <a:t>H</a:t>
              </a:r>
              <a:r>
                <a:rPr lang="ru-RU" altLang="ru-RU" sz="1500" baseline="-25000">
                  <a:cs typeface="Arial" panose="020B0604020202020204" pitchFamily="34" charset="0"/>
                </a:rPr>
                <a:t>2</a:t>
              </a:r>
              <a:r>
                <a:rPr lang="en-US" altLang="ru-RU" sz="1500">
                  <a:cs typeface="Arial" panose="020B0604020202020204" pitchFamily="34" charset="0"/>
                </a:rPr>
                <a:t>O</a:t>
              </a:r>
              <a:r>
                <a:rPr lang="ru-RU" altLang="ru-RU" sz="1500">
                  <a:cs typeface="Arial" panose="020B0604020202020204" pitchFamily="34" charset="0"/>
                </a:rPr>
                <a:t>, СО</a:t>
              </a:r>
              <a:r>
                <a:rPr lang="ru-RU" altLang="ru-RU" sz="1500" baseline="-25000">
                  <a:cs typeface="Arial" panose="020B0604020202020204" pitchFamily="34" charset="0"/>
                </a:rPr>
                <a:t>2</a:t>
              </a:r>
              <a:r>
                <a:rPr lang="ru-RU" altLang="ru-RU" sz="1500">
                  <a:cs typeface="Arial" panose="020B0604020202020204" pitchFamily="34" charset="0"/>
                </a:rPr>
                <a:t>, СО, Н</a:t>
              </a:r>
              <a:r>
                <a:rPr lang="ru-RU" altLang="ru-RU" sz="1500" baseline="-25000">
                  <a:cs typeface="Arial" panose="020B0604020202020204" pitchFamily="34" charset="0"/>
                </a:rPr>
                <a:t>2</a:t>
              </a:r>
              <a:r>
                <a:rPr lang="ru-RU" altLang="ru-RU" sz="1500">
                  <a:cs typeface="Arial" panose="020B0604020202020204" pitchFamily="34" charset="0"/>
                </a:rPr>
                <a:t> (вверху), атомов и радикалов Н и ОН </a:t>
              </a:r>
              <a:br>
                <a:rPr lang="ru-RU" altLang="ru-RU" sz="1500">
                  <a:cs typeface="Arial" panose="020B0604020202020204" pitchFamily="34" charset="0"/>
                </a:rPr>
              </a:br>
              <a:r>
                <a:rPr lang="ru-RU" altLang="ru-RU" sz="1500">
                  <a:cs typeface="Arial" panose="020B0604020202020204" pitchFamily="34" charset="0"/>
                </a:rPr>
                <a:t>(в середине), а также </a:t>
              </a:r>
              <a:r>
                <a:rPr lang="en-US" altLang="ru-RU" sz="1500">
                  <a:cs typeface="Arial" panose="020B0604020202020204" pitchFamily="34" charset="0"/>
                </a:rPr>
                <a:t>C</a:t>
              </a:r>
              <a:r>
                <a:rPr lang="ru-RU" altLang="ru-RU" sz="1500" baseline="-25000">
                  <a:cs typeface="Arial" panose="020B0604020202020204" pitchFamily="34" charset="0"/>
                </a:rPr>
                <a:t>2</a:t>
              </a:r>
              <a:r>
                <a:rPr lang="en-US" altLang="ru-RU" sz="1500">
                  <a:cs typeface="Arial" panose="020B0604020202020204" pitchFamily="34" charset="0"/>
                </a:rPr>
                <a:t>H</a:t>
              </a:r>
              <a:r>
                <a:rPr lang="ru-RU" altLang="ru-RU" sz="1500" baseline="-25000">
                  <a:cs typeface="Arial" panose="020B0604020202020204" pitchFamily="34" charset="0"/>
                </a:rPr>
                <a:t>2</a:t>
              </a:r>
              <a:r>
                <a:rPr lang="ru-RU" altLang="ru-RU" sz="1500">
                  <a:cs typeface="Arial" panose="020B0604020202020204" pitchFamily="34" charset="0"/>
                </a:rPr>
                <a:t>, </a:t>
              </a:r>
              <a:r>
                <a:rPr lang="en-US" altLang="ru-RU" sz="1500">
                  <a:cs typeface="Arial" panose="020B0604020202020204" pitchFamily="34" charset="0"/>
                </a:rPr>
                <a:t>C</a:t>
              </a:r>
              <a:r>
                <a:rPr lang="ru-RU" altLang="ru-RU" sz="1500" baseline="-25000">
                  <a:cs typeface="Arial" panose="020B0604020202020204" pitchFamily="34" charset="0"/>
                </a:rPr>
                <a:t>2</a:t>
              </a:r>
              <a:r>
                <a:rPr lang="en-US" altLang="ru-RU" sz="1500">
                  <a:cs typeface="Arial" panose="020B0604020202020204" pitchFamily="34" charset="0"/>
                </a:rPr>
                <a:t>H</a:t>
              </a:r>
              <a:r>
                <a:rPr lang="ru-RU" altLang="ru-RU" sz="1500" baseline="-25000">
                  <a:cs typeface="Arial" panose="020B0604020202020204" pitchFamily="34" charset="0"/>
                </a:rPr>
                <a:t>4</a:t>
              </a:r>
              <a:r>
                <a:rPr lang="ru-RU" altLang="ru-RU" sz="1500">
                  <a:cs typeface="Arial" panose="020B0604020202020204" pitchFamily="34" charset="0"/>
                </a:rPr>
                <a:t> </a:t>
              </a:r>
              <a:br>
                <a:rPr lang="ru-RU" altLang="ru-RU" sz="1500">
                  <a:cs typeface="Arial" panose="020B0604020202020204" pitchFamily="34" charset="0"/>
                </a:rPr>
              </a:br>
              <a:r>
                <a:rPr lang="ru-RU" altLang="ru-RU" sz="1500">
                  <a:cs typeface="Arial" panose="020B0604020202020204" pitchFamily="34" charset="0"/>
                </a:rPr>
                <a:t>и радикалов С</a:t>
              </a:r>
              <a:r>
                <a:rPr lang="en-US" altLang="ru-RU" sz="1500">
                  <a:cs typeface="Arial" panose="020B0604020202020204" pitchFamily="34" charset="0"/>
                </a:rPr>
                <a:t>H</a:t>
              </a:r>
              <a:r>
                <a:rPr lang="ru-RU" altLang="ru-RU" sz="1500" baseline="-25000">
                  <a:cs typeface="Arial" panose="020B0604020202020204" pitchFamily="34" charset="0"/>
                </a:rPr>
                <a:t>3</a:t>
              </a:r>
              <a:r>
                <a:rPr lang="ru-RU" altLang="ru-RU" sz="1500">
                  <a:cs typeface="Arial" panose="020B0604020202020204" pitchFamily="34" charset="0"/>
                </a:rPr>
                <a:t> (внизу),  в пламени С</a:t>
              </a:r>
              <a:r>
                <a:rPr lang="en-US" altLang="ru-RU" sz="1500">
                  <a:cs typeface="Arial" panose="020B0604020202020204" pitchFamily="34" charset="0"/>
                </a:rPr>
                <a:t>H</a:t>
              </a:r>
              <a:r>
                <a:rPr lang="ru-RU" altLang="ru-RU" sz="1500" baseline="-25000">
                  <a:cs typeface="Arial" panose="020B0604020202020204" pitchFamily="34" charset="0"/>
                </a:rPr>
                <a:t>4</a:t>
              </a:r>
              <a:r>
                <a:rPr lang="ru-RU" altLang="ru-RU" sz="1500">
                  <a:cs typeface="Arial" panose="020B0604020202020204" pitchFamily="34" charset="0"/>
                </a:rPr>
                <a:t>/О</a:t>
              </a:r>
              <a:r>
                <a:rPr lang="ru-RU" altLang="ru-RU" sz="1500" baseline="-25000">
                  <a:cs typeface="Arial" panose="020B0604020202020204" pitchFamily="34" charset="0"/>
                </a:rPr>
                <a:t>2</a:t>
              </a:r>
              <a:r>
                <a:rPr lang="ru-RU" altLang="ru-RU" sz="1500">
                  <a:cs typeface="Arial" panose="020B0604020202020204" pitchFamily="34" charset="0"/>
                </a:rPr>
                <a:t>/</a:t>
              </a:r>
              <a:r>
                <a:rPr lang="en-US" altLang="ru-RU" sz="1500">
                  <a:cs typeface="Arial" panose="020B0604020202020204" pitchFamily="34" charset="0"/>
                </a:rPr>
                <a:t>Ar</a:t>
              </a:r>
              <a:r>
                <a:rPr lang="ru-RU" altLang="ru-RU" sz="1500">
                  <a:cs typeface="Arial" panose="020B0604020202020204" pitchFamily="34" charset="0"/>
                </a:rPr>
                <a:t> </a:t>
              </a:r>
              <a:r>
                <a:rPr lang="ru-RU" altLang="ru-RU" sz="1500" b="1">
                  <a:cs typeface="Arial" panose="020B0604020202020204" pitchFamily="34" charset="0"/>
                </a:rPr>
                <a:t>при 5 атм</a:t>
              </a:r>
              <a:r>
                <a:rPr lang="ru-RU" altLang="ru-RU" sz="1500">
                  <a:cs typeface="Arial" panose="020B0604020202020204" pitchFamily="34" charset="0"/>
                </a:rPr>
                <a:t> </a:t>
              </a:r>
              <a:r>
                <a:rPr lang="en-US" altLang="ru-RU" sz="1500">
                  <a:cs typeface="Arial" panose="020B0604020202020204" pitchFamily="34" charset="0"/>
                </a:rPr>
                <a:t>c</a:t>
              </a:r>
              <a:r>
                <a:rPr lang="ru-RU" altLang="ru-RU" sz="1500">
                  <a:cs typeface="Arial" panose="020B0604020202020204" pitchFamily="34" charset="0"/>
                </a:rPr>
                <a:t> </a:t>
              </a:r>
              <a:r>
                <a:rPr lang="ru-RU" altLang="ru-RU" sz="1500">
                  <a:cs typeface="Arial" panose="020B0604020202020204" pitchFamily="34" charset="0"/>
                  <a:sym typeface="Symbol" panose="05050102010706020507" pitchFamily="18" charset="2"/>
                </a:rPr>
                <a:t></a:t>
              </a:r>
              <a:r>
                <a:rPr lang="ru-RU" altLang="ru-RU" sz="1500">
                  <a:cs typeface="Arial" panose="020B0604020202020204" pitchFamily="34" charset="0"/>
                </a:rPr>
                <a:t>=1.0.  Линии – численное моделирование, символы – эксперимент. </a:t>
              </a:r>
            </a:p>
          </p:txBody>
        </p:sp>
        <p:pic>
          <p:nvPicPr>
            <p:cNvPr id="19460" name="Picture 3">
              <a:extLst>
                <a:ext uri="{FF2B5EF4-FFF2-40B4-BE49-F238E27FC236}">
                  <a16:creationId xmlns:a16="http://schemas.microsoft.com/office/drawing/2014/main" id="{0D35F245-E6C7-44D3-B6EF-B51AD8B45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 y="264"/>
              <a:ext cx="1724" cy="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4">
              <a:extLst>
                <a:ext uri="{FF2B5EF4-FFF2-40B4-BE49-F238E27FC236}">
                  <a16:creationId xmlns:a16="http://schemas.microsoft.com/office/drawing/2014/main" id="{2305AC86-B74C-4370-8FE0-6E3899AA4A09}"/>
                </a:ext>
              </a:extLst>
            </p:cNvPr>
            <p:cNvSpPr txBox="1">
              <a:spLocks noChangeArrowheads="1"/>
            </p:cNvSpPr>
            <p:nvPr/>
          </p:nvSpPr>
          <p:spPr bwMode="auto">
            <a:xfrm>
              <a:off x="1440" y="768"/>
              <a:ext cx="47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l-GR" altLang="ru-RU" sz="1600" i="1">
                  <a:solidFill>
                    <a:srgbClr val="FF0000"/>
                  </a:solidFill>
                  <a:cs typeface="Times New Roman" panose="02020603050405020304" pitchFamily="18" charset="0"/>
                </a:rPr>
                <a:t>φ</a:t>
              </a:r>
              <a:r>
                <a:rPr lang="ru-RU" altLang="ru-RU" sz="1600">
                  <a:solidFill>
                    <a:srgbClr val="FF0000"/>
                  </a:solidFill>
                  <a:cs typeface="Times New Roman" panose="02020603050405020304" pitchFamily="18" charset="0"/>
                </a:rPr>
                <a:t>=1.0</a:t>
              </a:r>
              <a:endParaRPr lang="el-GR" altLang="ru-RU" sz="1600">
                <a:solidFill>
                  <a:srgbClr val="FF0000"/>
                </a:solidFill>
                <a:cs typeface="Times New Roman" panose="02020603050405020304" pitchFamily="18" charset="0"/>
              </a:endParaRPr>
            </a:p>
          </p:txBody>
        </p:sp>
        <p:sp>
          <p:nvSpPr>
            <p:cNvPr id="7175" name="Text Box 5">
              <a:extLst>
                <a:ext uri="{FF2B5EF4-FFF2-40B4-BE49-F238E27FC236}">
                  <a16:creationId xmlns:a16="http://schemas.microsoft.com/office/drawing/2014/main" id="{AEED2DEE-D9D7-47EC-9E4E-006A86E18428}"/>
                </a:ext>
              </a:extLst>
            </p:cNvPr>
            <p:cNvSpPr txBox="1">
              <a:spLocks noChangeArrowheads="1"/>
            </p:cNvSpPr>
            <p:nvPr/>
          </p:nvSpPr>
          <p:spPr bwMode="auto">
            <a:xfrm>
              <a:off x="490" y="-5"/>
              <a:ext cx="5270" cy="250"/>
            </a:xfrm>
            <a:prstGeom prst="rect">
              <a:avLst/>
            </a:prstGeom>
            <a:noFill/>
            <a:ln w="9525">
              <a:noFill/>
              <a:miter lim="800000"/>
              <a:headEnd/>
              <a:tailEnd/>
            </a:ln>
          </p:spPr>
          <p:txBody>
            <a:bodyPr>
              <a:spAutoFit/>
            </a:bodyPr>
            <a:lstStyle/>
            <a:p>
              <a:pPr algn="ctr">
                <a:spcBef>
                  <a:spcPct val="50000"/>
                </a:spcBef>
                <a:defRPr/>
              </a:pPr>
              <a:r>
                <a:rPr lang="ru-RU" sz="2000" b="1" cap="all" dirty="0">
                  <a:latin typeface="Arial" charset="0"/>
                  <a:cs typeface="Arial" charset="0"/>
                </a:rPr>
                <a:t>Влияние давления на механизм окисления метана</a:t>
              </a:r>
            </a:p>
          </p:txBody>
        </p:sp>
        <p:grpSp>
          <p:nvGrpSpPr>
            <p:cNvPr id="19463" name="Group 6">
              <a:extLst>
                <a:ext uri="{FF2B5EF4-FFF2-40B4-BE49-F238E27FC236}">
                  <a16:creationId xmlns:a16="http://schemas.microsoft.com/office/drawing/2014/main" id="{8E59BCC8-2547-40F9-9194-10D73BBE49C7}"/>
                </a:ext>
              </a:extLst>
            </p:cNvPr>
            <p:cNvGrpSpPr>
              <a:grpSpLocks/>
            </p:cNvGrpSpPr>
            <p:nvPr/>
          </p:nvGrpSpPr>
          <p:grpSpPr bwMode="auto">
            <a:xfrm>
              <a:off x="2304" y="516"/>
              <a:ext cx="3360" cy="2421"/>
              <a:chOff x="2304" y="528"/>
              <a:chExt cx="3360" cy="2421"/>
            </a:xfrm>
          </p:grpSpPr>
          <p:graphicFrame>
            <p:nvGraphicFramePr>
              <p:cNvPr id="19466" name="Object 7">
                <a:extLst>
                  <a:ext uri="{FF2B5EF4-FFF2-40B4-BE49-F238E27FC236}">
                    <a16:creationId xmlns:a16="http://schemas.microsoft.com/office/drawing/2014/main" id="{B79CC318-90E6-40C2-9EBD-5C00DCDD0D0F}"/>
                  </a:ext>
                </a:extLst>
              </p:cNvPr>
              <p:cNvGraphicFramePr>
                <a:graphicFrameLocks noChangeAspect="1"/>
              </p:cNvGraphicFramePr>
              <p:nvPr/>
            </p:nvGraphicFramePr>
            <p:xfrm>
              <a:off x="2304" y="528"/>
              <a:ext cx="3360" cy="2421"/>
            </p:xfrm>
            <a:graphic>
              <a:graphicData uri="http://schemas.openxmlformats.org/presentationml/2006/ole">
                <mc:AlternateContent xmlns:mc="http://schemas.openxmlformats.org/markup-compatibility/2006">
                  <mc:Choice xmlns:v="urn:schemas-microsoft-com:vml" Requires="v">
                    <p:oleObj r:id="rId3" imgW="7354910" imgH="5302530" progId="">
                      <p:embed/>
                    </p:oleObj>
                  </mc:Choice>
                  <mc:Fallback>
                    <p:oleObj r:id="rId3" imgW="7354910" imgH="5302530" progId="">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4" y="528"/>
                            <a:ext cx="3360" cy="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67" name="Rectangle 40">
                <a:extLst>
                  <a:ext uri="{FF2B5EF4-FFF2-40B4-BE49-F238E27FC236}">
                    <a16:creationId xmlns:a16="http://schemas.microsoft.com/office/drawing/2014/main" id="{DE2EFDF1-CF60-470B-B63B-0C8915036BAA}"/>
                  </a:ext>
                </a:extLst>
              </p:cNvPr>
              <p:cNvSpPr>
                <a:spLocks noChangeArrowheads="1"/>
              </p:cNvSpPr>
              <p:nvPr/>
            </p:nvSpPr>
            <p:spPr bwMode="auto">
              <a:xfrm>
                <a:off x="5376" y="2376"/>
                <a:ext cx="272" cy="264"/>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sz="1800">
                  <a:cs typeface="Arial" panose="020B0604020202020204" pitchFamily="34" charset="0"/>
                </a:endParaRPr>
              </a:p>
            </p:txBody>
          </p:sp>
          <p:sp>
            <p:nvSpPr>
              <p:cNvPr id="19468" name="Rectangle 41">
                <a:extLst>
                  <a:ext uri="{FF2B5EF4-FFF2-40B4-BE49-F238E27FC236}">
                    <a16:creationId xmlns:a16="http://schemas.microsoft.com/office/drawing/2014/main" id="{7C855A26-2541-4CA8-8E68-8310234FF4C7}"/>
                  </a:ext>
                </a:extLst>
              </p:cNvPr>
              <p:cNvSpPr>
                <a:spLocks noChangeArrowheads="1"/>
              </p:cNvSpPr>
              <p:nvPr/>
            </p:nvSpPr>
            <p:spPr bwMode="auto">
              <a:xfrm>
                <a:off x="5296" y="1584"/>
                <a:ext cx="176" cy="264"/>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sz="1800">
                  <a:cs typeface="Arial" panose="020B0604020202020204" pitchFamily="34" charset="0"/>
                </a:endParaRPr>
              </a:p>
            </p:txBody>
          </p:sp>
        </p:grpSp>
        <p:sp>
          <p:nvSpPr>
            <p:cNvPr id="19464" name="Text Box 10">
              <a:extLst>
                <a:ext uri="{FF2B5EF4-FFF2-40B4-BE49-F238E27FC236}">
                  <a16:creationId xmlns:a16="http://schemas.microsoft.com/office/drawing/2014/main" id="{326FB0AD-6C04-4659-BF6E-14C55E1B2C08}"/>
                </a:ext>
              </a:extLst>
            </p:cNvPr>
            <p:cNvSpPr txBox="1">
              <a:spLocks noChangeArrowheads="1"/>
            </p:cNvSpPr>
            <p:nvPr/>
          </p:nvSpPr>
          <p:spPr bwMode="auto">
            <a:xfrm>
              <a:off x="2832" y="3072"/>
              <a:ext cx="2928"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a:spcBef>
                  <a:spcPct val="20000"/>
                </a:spcBef>
                <a:buFont typeface="Arial" panose="020B0604020202020204" pitchFamily="34" charset="0"/>
                <a:buNone/>
              </a:pPr>
              <a:r>
                <a:rPr lang="ru-RU" altLang="ru-RU" sz="1500">
                  <a:cs typeface="Arial" panose="020B0604020202020204" pitchFamily="34" charset="0"/>
                </a:rPr>
                <a:t>Главные пути реакций окисления метана </a:t>
              </a:r>
              <a:br>
                <a:rPr lang="ru-RU" altLang="ru-RU" sz="1500">
                  <a:cs typeface="Arial" panose="020B0604020202020204" pitchFamily="34" charset="0"/>
                </a:rPr>
              </a:br>
              <a:r>
                <a:rPr lang="ru-RU" altLang="ru-RU" sz="1500">
                  <a:cs typeface="Arial" panose="020B0604020202020204" pitchFamily="34" charset="0"/>
                </a:rPr>
                <a:t>в стехиометрическом </a:t>
              </a:r>
              <a:r>
                <a:rPr lang="en-US" altLang="ru-RU" sz="1500">
                  <a:cs typeface="Arial" panose="020B0604020202020204" pitchFamily="34" charset="0"/>
                </a:rPr>
                <a:t>CH</a:t>
              </a:r>
              <a:r>
                <a:rPr lang="ru-RU" altLang="ru-RU" sz="1500" baseline="-25000">
                  <a:cs typeface="Arial" panose="020B0604020202020204" pitchFamily="34" charset="0"/>
                </a:rPr>
                <a:t>4</a:t>
              </a:r>
              <a:r>
                <a:rPr lang="ru-RU" altLang="ru-RU" sz="1500">
                  <a:cs typeface="Arial" panose="020B0604020202020204" pitchFamily="34" charset="0"/>
                </a:rPr>
                <a:t>/</a:t>
              </a:r>
              <a:r>
                <a:rPr lang="en-US" altLang="ru-RU" sz="1500">
                  <a:cs typeface="Arial" panose="020B0604020202020204" pitchFamily="34" charset="0"/>
                </a:rPr>
                <a:t>O</a:t>
              </a:r>
              <a:r>
                <a:rPr lang="ru-RU" altLang="ru-RU" sz="1500" baseline="-25000">
                  <a:cs typeface="Arial" panose="020B0604020202020204" pitchFamily="34" charset="0"/>
                </a:rPr>
                <a:t>2</a:t>
              </a:r>
              <a:r>
                <a:rPr lang="ru-RU" altLang="ru-RU" sz="1500">
                  <a:cs typeface="Arial" panose="020B0604020202020204" pitchFamily="34" charset="0"/>
                </a:rPr>
                <a:t>/</a:t>
              </a:r>
              <a:r>
                <a:rPr lang="en-US" altLang="ru-RU" sz="1500">
                  <a:cs typeface="Arial" panose="020B0604020202020204" pitchFamily="34" charset="0"/>
                </a:rPr>
                <a:t>Ar </a:t>
              </a:r>
              <a:r>
                <a:rPr lang="ru-RU" altLang="ru-RU" sz="1500">
                  <a:cs typeface="Arial" panose="020B0604020202020204" pitchFamily="34" charset="0"/>
                </a:rPr>
                <a:t>пламени (</a:t>
              </a:r>
              <a:r>
                <a:rPr lang="ru-RU" altLang="ja-JP" sz="1500">
                  <a:cs typeface="Arial" panose="020B0604020202020204" pitchFamily="34" charset="0"/>
                </a:rPr>
                <a:t>ответственных за рост концентрации прекурсоров сажеобразования при повышении давления в метановых пламенах). </a:t>
              </a:r>
              <a:r>
                <a:rPr lang="ru-RU" altLang="ru-RU" sz="1500">
                  <a:cs typeface="Arial" panose="020B0604020202020204" pitchFamily="34" charset="0"/>
                </a:rPr>
                <a:t>Верхние значения (чёрный): </a:t>
              </a:r>
              <a:r>
                <a:rPr lang="ru-RU" altLang="ru-RU" sz="1500" b="1">
                  <a:cs typeface="Arial" panose="020B0604020202020204" pitchFamily="34" charset="0"/>
                </a:rPr>
                <a:t>1 атм</a:t>
              </a:r>
              <a:r>
                <a:rPr lang="ru-RU" altLang="ru-RU" sz="1500">
                  <a:cs typeface="Arial" panose="020B0604020202020204" pitchFamily="34" charset="0"/>
                </a:rPr>
                <a:t>, значения в середине (</a:t>
              </a:r>
              <a:r>
                <a:rPr lang="ru-RU" altLang="ru-RU" sz="1500">
                  <a:solidFill>
                    <a:srgbClr val="FF3300"/>
                  </a:solidFill>
                  <a:cs typeface="Arial" panose="020B0604020202020204" pitchFamily="34" charset="0"/>
                </a:rPr>
                <a:t>красный</a:t>
              </a:r>
              <a:r>
                <a:rPr lang="ru-RU" altLang="ru-RU" sz="1500">
                  <a:cs typeface="Arial" panose="020B0604020202020204" pitchFamily="34" charset="0"/>
                </a:rPr>
                <a:t>): </a:t>
              </a:r>
              <a:r>
                <a:rPr lang="ru-RU" altLang="ru-RU" sz="1500" b="1">
                  <a:cs typeface="Arial" panose="020B0604020202020204" pitchFamily="34" charset="0"/>
                </a:rPr>
                <a:t>3 атм</a:t>
              </a:r>
              <a:r>
                <a:rPr lang="ru-RU" altLang="ru-RU" sz="1500">
                  <a:cs typeface="Arial" panose="020B0604020202020204" pitchFamily="34" charset="0"/>
                </a:rPr>
                <a:t>, нижние значения (</a:t>
              </a:r>
              <a:r>
                <a:rPr lang="ru-RU" altLang="ru-RU" sz="1500">
                  <a:solidFill>
                    <a:srgbClr val="0000FF"/>
                  </a:solidFill>
                  <a:cs typeface="Arial" panose="020B0604020202020204" pitchFamily="34" charset="0"/>
                </a:rPr>
                <a:t>синий</a:t>
              </a:r>
              <a:r>
                <a:rPr lang="ru-RU" altLang="ru-RU" sz="1500">
                  <a:cs typeface="Arial" panose="020B0604020202020204" pitchFamily="34" charset="0"/>
                </a:rPr>
                <a:t>): </a:t>
              </a:r>
              <a:r>
                <a:rPr lang="ru-RU" altLang="ru-RU" sz="1500" b="1">
                  <a:cs typeface="Arial" panose="020B0604020202020204" pitchFamily="34" charset="0"/>
                </a:rPr>
                <a:t>5 атм</a:t>
              </a:r>
              <a:r>
                <a:rPr lang="ru-RU" altLang="ru-RU" sz="1500">
                  <a:cs typeface="Arial" panose="020B0604020202020204" pitchFamily="34" charset="0"/>
                </a:rPr>
                <a:t>.</a:t>
              </a:r>
            </a:p>
          </p:txBody>
        </p:sp>
        <p:pic>
          <p:nvPicPr>
            <p:cNvPr id="19465" name="Picture 11" descr="kinetics_c">
              <a:extLst>
                <a:ext uri="{FF2B5EF4-FFF2-40B4-BE49-F238E27FC236}">
                  <a16:creationId xmlns:a16="http://schemas.microsoft.com/office/drawing/2014/main" id="{A400256E-DA11-4191-9048-549D3A84C2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 y="30"/>
              <a:ext cx="336"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10">
            <a:extLst>
              <a:ext uri="{FF2B5EF4-FFF2-40B4-BE49-F238E27FC236}">
                <a16:creationId xmlns:a16="http://schemas.microsoft.com/office/drawing/2014/main" id="{EF3EB8B4-B335-4434-8C2E-A1466E3110C0}"/>
              </a:ext>
            </a:extLst>
          </p:cNvPr>
          <p:cNvGrpSpPr>
            <a:grpSpLocks/>
          </p:cNvGrpSpPr>
          <p:nvPr/>
        </p:nvGrpSpPr>
        <p:grpSpPr bwMode="auto">
          <a:xfrm>
            <a:off x="0" y="95250"/>
            <a:ext cx="9144000" cy="6600825"/>
            <a:chOff x="0" y="30"/>
            <a:chExt cx="5760" cy="4158"/>
          </a:xfrm>
        </p:grpSpPr>
        <p:pic>
          <p:nvPicPr>
            <p:cNvPr id="20483" name="Рисунок 3" descr="ROP_13_Konnov">
              <a:extLst>
                <a:ext uri="{FF2B5EF4-FFF2-40B4-BE49-F238E27FC236}">
                  <a16:creationId xmlns:a16="http://schemas.microsoft.com/office/drawing/2014/main" id="{320E0AAC-5868-4D13-8A26-6B5479319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 y="546"/>
              <a:ext cx="3600" cy="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3">
              <a:extLst>
                <a:ext uri="{FF2B5EF4-FFF2-40B4-BE49-F238E27FC236}">
                  <a16:creationId xmlns:a16="http://schemas.microsoft.com/office/drawing/2014/main" id="{EF60DAE3-4F2E-4B62-8F8A-721F7E48F4AE}"/>
                </a:ext>
              </a:extLst>
            </p:cNvPr>
            <p:cNvSpPr txBox="1">
              <a:spLocks noChangeArrowheads="1"/>
            </p:cNvSpPr>
            <p:nvPr/>
          </p:nvSpPr>
          <p:spPr bwMode="auto">
            <a:xfrm>
              <a:off x="3888" y="534"/>
              <a:ext cx="1872" cy="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ru-RU" altLang="ru-RU" sz="1800" b="1">
                  <a:cs typeface="Arial" panose="020B0604020202020204" pitchFamily="34" charset="0"/>
                </a:rPr>
                <a:t>КНП-2020</a:t>
              </a:r>
              <a:r>
                <a:rPr lang="en-US" altLang="ru-RU" sz="1800" b="1">
                  <a:cs typeface="Arial" panose="020B0604020202020204" pitchFamily="34" charset="0"/>
                </a:rPr>
                <a:t>:</a:t>
              </a:r>
              <a:endParaRPr lang="ru-RU" altLang="ru-RU" sz="1800" b="1">
                <a:cs typeface="Arial" panose="020B0604020202020204" pitchFamily="34" charset="0"/>
              </a:endParaRPr>
            </a:p>
            <a:p>
              <a:pPr>
                <a:spcBef>
                  <a:spcPct val="50000"/>
                </a:spcBef>
              </a:pPr>
              <a:r>
                <a:rPr lang="ru-RU" altLang="ru-RU" sz="1600">
                  <a:cs typeface="Arial" panose="020B0604020202020204" pitchFamily="34" charset="0"/>
                </a:rPr>
                <a:t>Оксид пропилена (ОП) рассматривается как перспективная присадка </a:t>
              </a:r>
              <a:br>
                <a:rPr lang="ru-RU" altLang="ru-RU" sz="1600">
                  <a:cs typeface="Arial" panose="020B0604020202020204" pitchFamily="34" charset="0"/>
                </a:rPr>
              </a:br>
              <a:r>
                <a:rPr lang="ru-RU" altLang="ru-RU" sz="1600">
                  <a:cs typeface="Arial" panose="020B0604020202020204" pitchFamily="34" charset="0"/>
                </a:rPr>
                <a:t>к дизельным топливам, снижающая содержание сажи и ПАУ в выхлопных газах. </a:t>
              </a:r>
              <a:br>
                <a:rPr lang="ru-RU" altLang="ru-RU" sz="1600">
                  <a:cs typeface="Arial" panose="020B0604020202020204" pitchFamily="34" charset="0"/>
                </a:rPr>
              </a:br>
              <a:r>
                <a:rPr lang="ru-RU" altLang="ru-RU" sz="1600">
                  <a:cs typeface="Arial" panose="020B0604020202020204" pitchFamily="34" charset="0"/>
                </a:rPr>
                <a:t>Установлены основные пути превращения ОП в пламенах модельных дизельных топлив. </a:t>
              </a:r>
              <a:br>
                <a:rPr lang="ru-RU" altLang="ru-RU" sz="1600">
                  <a:cs typeface="Arial" panose="020B0604020202020204" pitchFamily="34" charset="0"/>
                </a:rPr>
              </a:br>
              <a:r>
                <a:rPr lang="ru-RU" altLang="ru-RU" sz="1600">
                  <a:cs typeface="Arial" panose="020B0604020202020204" pitchFamily="34" charset="0"/>
                </a:rPr>
                <a:t>Показано, что добавка 2% ОП приводит к снижению </a:t>
              </a:r>
              <a:br>
                <a:rPr lang="ru-RU" altLang="ru-RU" sz="1600">
                  <a:cs typeface="Arial" panose="020B0604020202020204" pitchFamily="34" charset="0"/>
                </a:rPr>
              </a:br>
              <a:r>
                <a:rPr lang="ru-RU" altLang="ru-RU" sz="1600">
                  <a:cs typeface="Arial" panose="020B0604020202020204" pitchFamily="34" charset="0"/>
                </a:rPr>
                <a:t>на 30% максимальных концентраций предшественников сажи </a:t>
              </a:r>
              <a:br>
                <a:rPr lang="ru-RU" altLang="ru-RU" sz="1600">
                  <a:cs typeface="Arial" panose="020B0604020202020204" pitchFamily="34" charset="0"/>
                </a:rPr>
              </a:br>
              <a:r>
                <a:rPr lang="ru-RU" altLang="ru-RU" sz="1600">
                  <a:cs typeface="Arial" panose="020B0604020202020204" pitchFamily="34" charset="0"/>
                </a:rPr>
                <a:t>и ПАУ.</a:t>
              </a:r>
            </a:p>
          </p:txBody>
        </p:sp>
        <p:sp>
          <p:nvSpPr>
            <p:cNvPr id="20485" name="Text Box 4">
              <a:extLst>
                <a:ext uri="{FF2B5EF4-FFF2-40B4-BE49-F238E27FC236}">
                  <a16:creationId xmlns:a16="http://schemas.microsoft.com/office/drawing/2014/main" id="{BCBB0926-2456-4A55-81F6-6B3D4186C058}"/>
                </a:ext>
              </a:extLst>
            </p:cNvPr>
            <p:cNvSpPr txBox="1">
              <a:spLocks noChangeArrowheads="1"/>
            </p:cNvSpPr>
            <p:nvPr/>
          </p:nvSpPr>
          <p:spPr bwMode="auto">
            <a:xfrm>
              <a:off x="96" y="3360"/>
              <a:ext cx="3456"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ru-RU" altLang="ru-RU" sz="1600">
                  <a:cs typeface="Arial" panose="020B0604020202020204" pitchFamily="34" charset="0"/>
                </a:rPr>
                <a:t>Основные пути превращения оксида пропилена (ОП) </a:t>
              </a:r>
              <a:br>
                <a:rPr lang="ru-RU" altLang="ru-RU" sz="1600">
                  <a:cs typeface="Arial" panose="020B0604020202020204" pitchFamily="34" charset="0"/>
                </a:rPr>
              </a:br>
              <a:r>
                <a:rPr lang="ru-RU" altLang="ru-RU" sz="1600">
                  <a:cs typeface="Arial" panose="020B0604020202020204" pitchFamily="34" charset="0"/>
                </a:rPr>
                <a:t>в пламени смеси ОП/</a:t>
              </a:r>
              <a:r>
                <a:rPr lang="en-US" altLang="ru-RU" sz="1600">
                  <a:cs typeface="Arial" panose="020B0604020202020204" pitchFamily="34" charset="0"/>
                </a:rPr>
                <a:t>O</a:t>
              </a:r>
              <a:r>
                <a:rPr lang="ru-RU" altLang="ru-RU" sz="1600" baseline="-25000">
                  <a:cs typeface="Arial" panose="020B0604020202020204" pitchFamily="34" charset="0"/>
                </a:rPr>
                <a:t>2</a:t>
              </a:r>
              <a:r>
                <a:rPr lang="ru-RU" altLang="ru-RU" sz="1600">
                  <a:cs typeface="Arial" panose="020B0604020202020204" pitchFamily="34" charset="0"/>
                </a:rPr>
                <a:t>/</a:t>
              </a:r>
              <a:r>
                <a:rPr lang="en-US" altLang="ru-RU" sz="1600">
                  <a:cs typeface="Arial" panose="020B0604020202020204" pitchFamily="34" charset="0"/>
                </a:rPr>
                <a:t>Ar</a:t>
              </a:r>
              <a:r>
                <a:rPr lang="ru-RU" altLang="ru-RU" sz="1600">
                  <a:cs typeface="Arial" panose="020B0604020202020204" pitchFamily="34" charset="0"/>
                </a:rPr>
                <a:t>, </a:t>
              </a:r>
              <a:r>
                <a:rPr lang="en-US" altLang="ru-RU" sz="1600">
                  <a:cs typeface="Arial" panose="020B0604020202020204" pitchFamily="34" charset="0"/>
                </a:rPr>
                <a:t>p=1 atm,</a:t>
              </a:r>
              <a:r>
                <a:rPr lang="ru-RU" altLang="ru-RU" sz="1600">
                  <a:cs typeface="Arial" panose="020B0604020202020204" pitchFamily="34" charset="0"/>
                </a:rPr>
                <a:t> (</a:t>
              </a:r>
              <a:r>
                <a:rPr lang="ru-RU" altLang="ru-RU" sz="1600">
                  <a:cs typeface="Arial" panose="020B0604020202020204" pitchFamily="34" charset="0"/>
                  <a:sym typeface="Symbol" panose="05050102010706020507" pitchFamily="18" charset="2"/>
                </a:rPr>
                <a:t></a:t>
              </a:r>
              <a:r>
                <a:rPr lang="ru-RU" altLang="ru-RU" sz="1600">
                  <a:cs typeface="Arial" panose="020B0604020202020204" pitchFamily="34" charset="0"/>
                </a:rPr>
                <a:t>=1.3). Толщина стрелок пропорциональна вкладу указанных путей </a:t>
              </a:r>
              <a:br>
                <a:rPr lang="ru-RU" altLang="ru-RU" sz="1600">
                  <a:cs typeface="Arial" panose="020B0604020202020204" pitchFamily="34" charset="0"/>
                </a:rPr>
              </a:br>
              <a:r>
                <a:rPr lang="ru-RU" altLang="ru-RU" sz="1600">
                  <a:cs typeface="Arial" panose="020B0604020202020204" pitchFamily="34" charset="0"/>
                </a:rPr>
                <a:t>в скорость превращения соединений. Цифры у стрелок указывают количественный вклад данного пути.</a:t>
              </a:r>
            </a:p>
          </p:txBody>
        </p:sp>
        <p:sp>
          <p:nvSpPr>
            <p:cNvPr id="49158" name="Text Box 5">
              <a:extLst>
                <a:ext uri="{FF2B5EF4-FFF2-40B4-BE49-F238E27FC236}">
                  <a16:creationId xmlns:a16="http://schemas.microsoft.com/office/drawing/2014/main" id="{0497C6F0-BD31-43AD-8CFC-F9EEC9B0D3FA}"/>
                </a:ext>
              </a:extLst>
            </p:cNvPr>
            <p:cNvSpPr txBox="1">
              <a:spLocks noChangeArrowheads="1"/>
            </p:cNvSpPr>
            <p:nvPr/>
          </p:nvSpPr>
          <p:spPr bwMode="auto">
            <a:xfrm>
              <a:off x="0" y="30"/>
              <a:ext cx="5760" cy="442"/>
            </a:xfrm>
            <a:prstGeom prst="rect">
              <a:avLst/>
            </a:prstGeom>
            <a:noFill/>
            <a:ln w="9525">
              <a:noFill/>
              <a:miter lim="800000"/>
              <a:headEnd/>
              <a:tailEnd/>
            </a:ln>
          </p:spPr>
          <p:txBody>
            <a:bodyPr>
              <a:spAutoFit/>
            </a:bodyPr>
            <a:lstStyle/>
            <a:p>
              <a:pPr algn="ctr">
                <a:spcBef>
                  <a:spcPct val="50000"/>
                </a:spcBef>
                <a:defRPr/>
              </a:pPr>
              <a:r>
                <a:rPr lang="ru-RU" sz="2000" b="1" cap="all" dirty="0">
                  <a:latin typeface="Arial" charset="0"/>
                  <a:cs typeface="Arial" charset="0"/>
                </a:rPr>
                <a:t>Механизм превращения модельных </a:t>
              </a:r>
              <a:br>
                <a:rPr lang="ru-RU" sz="2000" b="1" cap="all" dirty="0">
                  <a:latin typeface="Arial" charset="0"/>
                  <a:cs typeface="Arial" charset="0"/>
                </a:rPr>
              </a:br>
              <a:r>
                <a:rPr lang="ru-RU" sz="2000" b="1" cap="all" dirty="0">
                  <a:latin typeface="Arial" charset="0"/>
                  <a:cs typeface="Arial" charset="0"/>
                </a:rPr>
                <a:t>кислородсодержащих топливных присадок</a:t>
              </a:r>
            </a:p>
          </p:txBody>
        </p:sp>
        <p:sp>
          <p:nvSpPr>
            <p:cNvPr id="20487" name="Text Box 6">
              <a:extLst>
                <a:ext uri="{FF2B5EF4-FFF2-40B4-BE49-F238E27FC236}">
                  <a16:creationId xmlns:a16="http://schemas.microsoft.com/office/drawing/2014/main" id="{A2E13625-E440-4A23-9799-7852179F09D8}"/>
                </a:ext>
              </a:extLst>
            </p:cNvPr>
            <p:cNvSpPr txBox="1">
              <a:spLocks noChangeArrowheads="1"/>
            </p:cNvSpPr>
            <p:nvPr/>
          </p:nvSpPr>
          <p:spPr bwMode="auto">
            <a:xfrm>
              <a:off x="48" y="1920"/>
              <a:ext cx="768"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1600">
                  <a:cs typeface="Arial" panose="020B0604020202020204" pitchFamily="34" charset="0"/>
                </a:rPr>
                <a:t>Оксид пропилена (ОП)</a:t>
              </a:r>
            </a:p>
          </p:txBody>
        </p:sp>
        <p:sp>
          <p:nvSpPr>
            <p:cNvPr id="20488" name="Line 7">
              <a:extLst>
                <a:ext uri="{FF2B5EF4-FFF2-40B4-BE49-F238E27FC236}">
                  <a16:creationId xmlns:a16="http://schemas.microsoft.com/office/drawing/2014/main" id="{5D955FDC-D4B0-4714-B030-EEDC5938A914}"/>
                </a:ext>
              </a:extLst>
            </p:cNvPr>
            <p:cNvSpPr>
              <a:spLocks noChangeShapeType="1"/>
            </p:cNvSpPr>
            <p:nvPr/>
          </p:nvSpPr>
          <p:spPr bwMode="auto">
            <a:xfrm flipV="1">
              <a:off x="720" y="1776"/>
              <a:ext cx="336" cy="336"/>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0489" name="Text Box 8">
              <a:extLst>
                <a:ext uri="{FF2B5EF4-FFF2-40B4-BE49-F238E27FC236}">
                  <a16:creationId xmlns:a16="http://schemas.microsoft.com/office/drawing/2014/main" id="{87EB6A9F-BC4C-458F-A9C6-0C7008A4BA6C}"/>
                </a:ext>
              </a:extLst>
            </p:cNvPr>
            <p:cNvSpPr txBox="1">
              <a:spLocks noChangeArrowheads="1"/>
            </p:cNvSpPr>
            <p:nvPr/>
          </p:nvSpPr>
          <p:spPr bwMode="auto">
            <a:xfrm>
              <a:off x="3906" y="3498"/>
              <a:ext cx="1854" cy="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ct val="50000"/>
                </a:spcBef>
              </a:pPr>
              <a:r>
                <a:rPr lang="en-US" altLang="ru-RU" sz="1200">
                  <a:cs typeface="Arial" panose="020B0604020202020204" pitchFamily="34" charset="0"/>
                </a:rPr>
                <a:t>Knyazkov D.A., Dmitriev A.M., Korobeinichev O.P.</a:t>
              </a:r>
              <a:r>
                <a:rPr lang="ru-RU" altLang="ru-RU" sz="1200">
                  <a:cs typeface="Arial" panose="020B0604020202020204" pitchFamily="34" charset="0"/>
                </a:rPr>
                <a:t> </a:t>
              </a:r>
              <a:r>
                <a:rPr lang="en-US" altLang="ru-RU" sz="1200">
                  <a:cs typeface="Arial" panose="020B0604020202020204" pitchFamily="34" charset="0"/>
                </a:rPr>
                <a:t>// Proceedings </a:t>
              </a:r>
              <a:br>
                <a:rPr lang="en-US" altLang="ru-RU" sz="1200">
                  <a:cs typeface="Arial" panose="020B0604020202020204" pitchFamily="34" charset="0"/>
                </a:rPr>
              </a:br>
              <a:r>
                <a:rPr lang="en-US" altLang="ru-RU" sz="1200">
                  <a:cs typeface="Arial" panose="020B0604020202020204" pitchFamily="34" charset="0"/>
                </a:rPr>
                <a:t>of the Combustion Institute. 2020. </a:t>
              </a:r>
              <a:br>
                <a:rPr lang="ru-RU" altLang="ru-RU" sz="1200">
                  <a:cs typeface="Arial" panose="020B0604020202020204" pitchFamily="34" charset="0"/>
                </a:rPr>
              </a:br>
              <a:r>
                <a:rPr lang="en-US" altLang="ru-RU" sz="1200">
                  <a:cs typeface="Arial" panose="020B0604020202020204" pitchFamily="34" charset="0"/>
                </a:rPr>
                <a:t>DOI: 10.1016/j.proci.2020.06.336 </a:t>
              </a:r>
              <a:r>
                <a:rPr lang="ru-RU" altLang="ru-RU" sz="1200">
                  <a:cs typeface="Arial" panose="020B0604020202020204" pitchFamily="34" charset="0"/>
                </a:rPr>
                <a:t>  </a:t>
              </a:r>
              <a:br>
                <a:rPr lang="ru-RU" altLang="ru-RU" sz="1200">
                  <a:cs typeface="Arial" panose="020B0604020202020204" pitchFamily="34" charset="0"/>
                </a:rPr>
              </a:br>
              <a:r>
                <a:rPr lang="en-US" altLang="ru-RU" sz="1200" b="1">
                  <a:cs typeface="Arial" panose="020B0604020202020204" pitchFamily="34" charset="0"/>
                </a:rPr>
                <a:t>Q1 </a:t>
              </a:r>
              <a:r>
                <a:rPr lang="ru-RU" altLang="ru-RU" sz="1200" b="1">
                  <a:cs typeface="Arial" panose="020B0604020202020204" pitchFamily="34" charset="0"/>
                </a:rPr>
                <a:t>  </a:t>
              </a:r>
              <a:r>
                <a:rPr lang="en-US" altLang="ru-RU" sz="1200" b="1">
                  <a:cs typeface="Arial" panose="020B0604020202020204" pitchFamily="34" charset="0"/>
                </a:rPr>
                <a:t>IF=5.627</a:t>
              </a:r>
              <a:endParaRPr lang="ru-RU" altLang="ru-RU" sz="1200" b="1">
                <a:cs typeface="Arial" panose="020B0604020202020204" pitchFamily="34" charset="0"/>
              </a:endParaRPr>
            </a:p>
          </p:txBody>
        </p:sp>
        <p:pic>
          <p:nvPicPr>
            <p:cNvPr id="20490" name="Picture 9" descr="kinetics_c">
              <a:extLst>
                <a:ext uri="{FF2B5EF4-FFF2-40B4-BE49-F238E27FC236}">
                  <a16:creationId xmlns:a16="http://schemas.microsoft.com/office/drawing/2014/main" id="{FA73FAB6-0CE2-4011-85E0-470A0E355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 y="66"/>
              <a:ext cx="336"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60">
            <a:extLst>
              <a:ext uri="{FF2B5EF4-FFF2-40B4-BE49-F238E27FC236}">
                <a16:creationId xmlns:a16="http://schemas.microsoft.com/office/drawing/2014/main" id="{78CE6305-0E67-4C20-B366-C361CB255A02}"/>
              </a:ext>
            </a:extLst>
          </p:cNvPr>
          <p:cNvGrpSpPr>
            <a:grpSpLocks/>
          </p:cNvGrpSpPr>
          <p:nvPr/>
        </p:nvGrpSpPr>
        <p:grpSpPr bwMode="auto">
          <a:xfrm>
            <a:off x="0" y="76200"/>
            <a:ext cx="9144000" cy="6688138"/>
            <a:chOff x="0" y="36"/>
            <a:chExt cx="5760" cy="4213"/>
          </a:xfrm>
        </p:grpSpPr>
        <p:grpSp>
          <p:nvGrpSpPr>
            <p:cNvPr id="3075" name="Group 49">
              <a:extLst>
                <a:ext uri="{FF2B5EF4-FFF2-40B4-BE49-F238E27FC236}">
                  <a16:creationId xmlns:a16="http://schemas.microsoft.com/office/drawing/2014/main" id="{584BF2C9-7D5E-4F69-934C-CD87638E0827}"/>
                </a:ext>
              </a:extLst>
            </p:cNvPr>
            <p:cNvGrpSpPr>
              <a:grpSpLocks/>
            </p:cNvGrpSpPr>
            <p:nvPr/>
          </p:nvGrpSpPr>
          <p:grpSpPr bwMode="auto">
            <a:xfrm>
              <a:off x="48" y="2211"/>
              <a:ext cx="5688" cy="451"/>
              <a:chOff x="48" y="2211"/>
              <a:chExt cx="5688" cy="451"/>
            </a:xfrm>
          </p:grpSpPr>
          <p:pic>
            <p:nvPicPr>
              <p:cNvPr id="3104" name="Рисунок 2">
                <a:extLst>
                  <a:ext uri="{FF2B5EF4-FFF2-40B4-BE49-F238E27FC236}">
                    <a16:creationId xmlns:a16="http://schemas.microsoft.com/office/drawing/2014/main" id="{F5FAE0E4-AEF1-42B7-935A-A162D7B218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 y="2319"/>
                <a:ext cx="730"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5" name="Text Box 11">
                <a:extLst>
                  <a:ext uri="{FF2B5EF4-FFF2-40B4-BE49-F238E27FC236}">
                    <a16:creationId xmlns:a16="http://schemas.microsoft.com/office/drawing/2014/main" id="{9AACD0D1-7F56-4E96-98E7-6FAF7A88558F}"/>
                  </a:ext>
                </a:extLst>
              </p:cNvPr>
              <p:cNvSpPr txBox="1">
                <a:spLocks noChangeArrowheads="1"/>
              </p:cNvSpPr>
              <p:nvPr/>
            </p:nvSpPr>
            <p:spPr bwMode="auto">
              <a:xfrm>
                <a:off x="342" y="2211"/>
                <a:ext cx="5394"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20725"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85000"/>
                  </a:lnSpc>
                  <a:spcBef>
                    <a:spcPct val="30000"/>
                  </a:spcBef>
                </a:pPr>
                <a:r>
                  <a:rPr lang="ru-RU" altLang="ru-RU" sz="1600"/>
                  <a:t>Федеральное государственное бюджетное учреждение науки федеральный исследовательский центр химической физики им. Н.Н. Семенова </a:t>
                </a:r>
                <a:br>
                  <a:rPr lang="ru-RU" altLang="ru-RU" sz="1600"/>
                </a:br>
                <a:r>
                  <a:rPr lang="ru-RU" altLang="ru-RU" sz="1600"/>
                  <a:t>Российской академии наук (ФИЦ ХФ РАН)</a:t>
                </a:r>
              </a:p>
            </p:txBody>
          </p:sp>
        </p:grpSp>
        <p:grpSp>
          <p:nvGrpSpPr>
            <p:cNvPr id="3076" name="Group 59">
              <a:extLst>
                <a:ext uri="{FF2B5EF4-FFF2-40B4-BE49-F238E27FC236}">
                  <a16:creationId xmlns:a16="http://schemas.microsoft.com/office/drawing/2014/main" id="{37BCA3F0-2134-4E9A-97D2-8FB8A7343462}"/>
                </a:ext>
              </a:extLst>
            </p:cNvPr>
            <p:cNvGrpSpPr>
              <a:grpSpLocks/>
            </p:cNvGrpSpPr>
            <p:nvPr/>
          </p:nvGrpSpPr>
          <p:grpSpPr bwMode="auto">
            <a:xfrm>
              <a:off x="78" y="1853"/>
              <a:ext cx="5682" cy="338"/>
              <a:chOff x="78" y="1853"/>
              <a:chExt cx="5682" cy="338"/>
            </a:xfrm>
          </p:grpSpPr>
          <p:pic>
            <p:nvPicPr>
              <p:cNvPr id="3102" name="Picture 9" descr="игил">
                <a:extLst>
                  <a:ext uri="{FF2B5EF4-FFF2-40B4-BE49-F238E27FC236}">
                    <a16:creationId xmlns:a16="http://schemas.microsoft.com/office/drawing/2014/main" id="{47938F9F-A89F-4183-8EDA-B5EF442A2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 y="1853"/>
                <a:ext cx="188"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3" name="Text Box 12">
                <a:extLst>
                  <a:ext uri="{FF2B5EF4-FFF2-40B4-BE49-F238E27FC236}">
                    <a16:creationId xmlns:a16="http://schemas.microsoft.com/office/drawing/2014/main" id="{580743D7-0019-4224-B0E5-B193600EE1F1}"/>
                  </a:ext>
                </a:extLst>
              </p:cNvPr>
              <p:cNvSpPr txBox="1">
                <a:spLocks noChangeArrowheads="1"/>
              </p:cNvSpPr>
              <p:nvPr/>
            </p:nvSpPr>
            <p:spPr bwMode="auto">
              <a:xfrm>
                <a:off x="321" y="1866"/>
                <a:ext cx="5439"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85000"/>
                  </a:lnSpc>
                </a:pPr>
                <a:r>
                  <a:rPr lang="ru-RU" altLang="ru-RU" sz="1600"/>
                  <a:t>Федеральное государственное бюджетное учреждение науки Институт гидродинамики им. М.А. Лаврентьева Сибирского отделения Российской академии наук (ИГиЛ СО РАН) </a:t>
                </a:r>
              </a:p>
            </p:txBody>
          </p:sp>
        </p:grpSp>
        <p:grpSp>
          <p:nvGrpSpPr>
            <p:cNvPr id="3077" name="Group 51">
              <a:extLst>
                <a:ext uri="{FF2B5EF4-FFF2-40B4-BE49-F238E27FC236}">
                  <a16:creationId xmlns:a16="http://schemas.microsoft.com/office/drawing/2014/main" id="{ACCF2629-BA3D-467E-98B3-0C33123BD636}"/>
                </a:ext>
              </a:extLst>
            </p:cNvPr>
            <p:cNvGrpSpPr>
              <a:grpSpLocks/>
            </p:cNvGrpSpPr>
            <p:nvPr/>
          </p:nvGrpSpPr>
          <p:grpSpPr bwMode="auto">
            <a:xfrm>
              <a:off x="78" y="3465"/>
              <a:ext cx="5489" cy="342"/>
              <a:chOff x="78" y="3465"/>
              <a:chExt cx="5489" cy="342"/>
            </a:xfrm>
          </p:grpSpPr>
          <p:pic>
            <p:nvPicPr>
              <p:cNvPr id="3100" name="Picture 10" descr="ДВФУ">
                <a:extLst>
                  <a:ext uri="{FF2B5EF4-FFF2-40B4-BE49-F238E27FC236}">
                    <a16:creationId xmlns:a16="http://schemas.microsoft.com/office/drawing/2014/main" id="{6DBE5E21-9EFC-4843-A2B2-AC3C8382E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 y="3465"/>
                <a:ext cx="193"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1" name="Text Box 13">
                <a:extLst>
                  <a:ext uri="{FF2B5EF4-FFF2-40B4-BE49-F238E27FC236}">
                    <a16:creationId xmlns:a16="http://schemas.microsoft.com/office/drawing/2014/main" id="{7D3D3DEC-D042-4D00-8B63-B79BCBD5E80B}"/>
                  </a:ext>
                </a:extLst>
              </p:cNvPr>
              <p:cNvSpPr txBox="1">
                <a:spLocks noChangeArrowheads="1"/>
              </p:cNvSpPr>
              <p:nvPr/>
            </p:nvSpPr>
            <p:spPr bwMode="auto">
              <a:xfrm>
                <a:off x="323" y="3475"/>
                <a:ext cx="524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85000"/>
                  </a:lnSpc>
                </a:pPr>
                <a:r>
                  <a:rPr lang="ru-RU" altLang="ru-RU" sz="1600"/>
                  <a:t>Федеральное государственное автономное образовательное учреждение </a:t>
                </a:r>
                <a:br>
                  <a:rPr lang="ru-RU" altLang="ru-RU" sz="1600"/>
                </a:br>
                <a:r>
                  <a:rPr lang="ru-RU" altLang="ru-RU" sz="1600"/>
                  <a:t>высшего образования «Дальневосточный федеральный университет» (ДВФУ)</a:t>
                </a:r>
              </a:p>
            </p:txBody>
          </p:sp>
        </p:grpSp>
        <p:grpSp>
          <p:nvGrpSpPr>
            <p:cNvPr id="3078" name="Group 55">
              <a:extLst>
                <a:ext uri="{FF2B5EF4-FFF2-40B4-BE49-F238E27FC236}">
                  <a16:creationId xmlns:a16="http://schemas.microsoft.com/office/drawing/2014/main" id="{E66E794E-6386-48E0-AA33-41A0A114B0BE}"/>
                </a:ext>
              </a:extLst>
            </p:cNvPr>
            <p:cNvGrpSpPr>
              <a:grpSpLocks/>
            </p:cNvGrpSpPr>
            <p:nvPr/>
          </p:nvGrpSpPr>
          <p:grpSpPr bwMode="auto">
            <a:xfrm>
              <a:off x="54" y="1519"/>
              <a:ext cx="5688" cy="320"/>
              <a:chOff x="54" y="1519"/>
              <a:chExt cx="5688" cy="320"/>
            </a:xfrm>
          </p:grpSpPr>
          <p:sp>
            <p:nvSpPr>
              <p:cNvPr id="3098" name="Text Box 16">
                <a:extLst>
                  <a:ext uri="{FF2B5EF4-FFF2-40B4-BE49-F238E27FC236}">
                    <a16:creationId xmlns:a16="http://schemas.microsoft.com/office/drawing/2014/main" id="{B0D7C291-F868-4D64-AB84-D15B5B18F834}"/>
                  </a:ext>
                </a:extLst>
              </p:cNvPr>
              <p:cNvSpPr txBox="1">
                <a:spLocks noChangeArrowheads="1"/>
              </p:cNvSpPr>
              <p:nvPr/>
            </p:nvSpPr>
            <p:spPr bwMode="auto">
              <a:xfrm>
                <a:off x="786" y="1519"/>
                <a:ext cx="495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85000"/>
                  </a:lnSpc>
                </a:pPr>
                <a:r>
                  <a:rPr lang="ru-RU" altLang="ru-RU" sz="1600"/>
                  <a:t>Федеральное государственное бюджетное учреждение науки Объединенный </a:t>
                </a:r>
                <a:br>
                  <a:rPr lang="ru-RU" altLang="ru-RU" sz="1600"/>
                </a:br>
                <a:r>
                  <a:rPr lang="ru-RU" altLang="ru-RU" sz="1600"/>
                  <a:t>институт высоких температур Российской академии наук (ОИВТ РАН)</a:t>
                </a:r>
              </a:p>
            </p:txBody>
          </p:sp>
          <p:pic>
            <p:nvPicPr>
              <p:cNvPr id="3099" name="Picture 21" descr="оивт">
                <a:extLst>
                  <a:ext uri="{FF2B5EF4-FFF2-40B4-BE49-F238E27FC236}">
                    <a16:creationId xmlns:a16="http://schemas.microsoft.com/office/drawing/2014/main" id="{CBDB43B2-1167-4B39-879A-AF9D7D5C8E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 y="1558"/>
                <a:ext cx="62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9" name="Group 58">
              <a:extLst>
                <a:ext uri="{FF2B5EF4-FFF2-40B4-BE49-F238E27FC236}">
                  <a16:creationId xmlns:a16="http://schemas.microsoft.com/office/drawing/2014/main" id="{7DAA71F1-42CB-47F2-B70C-C8D19F1FDD71}"/>
                </a:ext>
              </a:extLst>
            </p:cNvPr>
            <p:cNvGrpSpPr>
              <a:grpSpLocks/>
            </p:cNvGrpSpPr>
            <p:nvPr/>
          </p:nvGrpSpPr>
          <p:grpSpPr bwMode="auto">
            <a:xfrm>
              <a:off x="42" y="3000"/>
              <a:ext cx="5706" cy="451"/>
              <a:chOff x="42" y="3000"/>
              <a:chExt cx="5706" cy="451"/>
            </a:xfrm>
          </p:grpSpPr>
          <p:sp>
            <p:nvSpPr>
              <p:cNvPr id="3096" name="Text Box 18">
                <a:extLst>
                  <a:ext uri="{FF2B5EF4-FFF2-40B4-BE49-F238E27FC236}">
                    <a16:creationId xmlns:a16="http://schemas.microsoft.com/office/drawing/2014/main" id="{24F60B4A-D4AD-4215-9050-F478E5CFB357}"/>
                  </a:ext>
                </a:extLst>
              </p:cNvPr>
              <p:cNvSpPr txBox="1">
                <a:spLocks noChangeArrowheads="1"/>
              </p:cNvSpPr>
              <p:nvPr/>
            </p:nvSpPr>
            <p:spPr bwMode="auto">
              <a:xfrm>
                <a:off x="809" y="3000"/>
                <a:ext cx="4939"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85000"/>
                  </a:lnSpc>
                </a:pPr>
                <a:r>
                  <a:rPr lang="ru-RU" altLang="ru-RU" sz="1600"/>
                  <a:t>Федеральное государственное автономное образовательное </a:t>
                </a:r>
                <a:br>
                  <a:rPr lang="ru-RU" altLang="ru-RU" sz="1600"/>
                </a:br>
                <a:r>
                  <a:rPr lang="ru-RU" altLang="ru-RU" sz="1600"/>
                  <a:t>учреждение высшего образования «Новосибирский национальный </a:t>
                </a:r>
                <a:br>
                  <a:rPr lang="ru-RU" altLang="ru-RU" sz="1600"/>
                </a:br>
                <a:r>
                  <a:rPr lang="ru-RU" altLang="ru-RU" sz="1600"/>
                  <a:t>исследовательский государственный университет» (НГУ)</a:t>
                </a:r>
              </a:p>
            </p:txBody>
          </p:sp>
          <p:pic>
            <p:nvPicPr>
              <p:cNvPr id="3097" name="Picture 23" descr="нгу">
                <a:extLst>
                  <a:ext uri="{FF2B5EF4-FFF2-40B4-BE49-F238E27FC236}">
                    <a16:creationId xmlns:a16="http://schemas.microsoft.com/office/drawing/2014/main" id="{DBDA5C7B-056B-408E-9FD3-3AE6E7F3F0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 y="3117"/>
                <a:ext cx="78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80" name="Group 53">
              <a:extLst>
                <a:ext uri="{FF2B5EF4-FFF2-40B4-BE49-F238E27FC236}">
                  <a16:creationId xmlns:a16="http://schemas.microsoft.com/office/drawing/2014/main" id="{DBD07F27-80E0-48F6-8A0F-1A7652043294}"/>
                </a:ext>
              </a:extLst>
            </p:cNvPr>
            <p:cNvGrpSpPr>
              <a:grpSpLocks/>
            </p:cNvGrpSpPr>
            <p:nvPr/>
          </p:nvGrpSpPr>
          <p:grpSpPr bwMode="auto">
            <a:xfrm>
              <a:off x="66" y="1064"/>
              <a:ext cx="5464" cy="451"/>
              <a:chOff x="66" y="1064"/>
              <a:chExt cx="5464" cy="451"/>
            </a:xfrm>
          </p:grpSpPr>
          <p:sp>
            <p:nvSpPr>
              <p:cNvPr id="3094" name="Text Box 15">
                <a:extLst>
                  <a:ext uri="{FF2B5EF4-FFF2-40B4-BE49-F238E27FC236}">
                    <a16:creationId xmlns:a16="http://schemas.microsoft.com/office/drawing/2014/main" id="{926AE1A9-8E9A-4681-80FC-8AEB96A63A20}"/>
                  </a:ext>
                </a:extLst>
              </p:cNvPr>
              <p:cNvSpPr txBox="1">
                <a:spLocks noChangeArrowheads="1"/>
              </p:cNvSpPr>
              <p:nvPr/>
            </p:nvSpPr>
            <p:spPr bwMode="auto">
              <a:xfrm>
                <a:off x="341" y="1064"/>
                <a:ext cx="5189"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85000"/>
                  </a:lnSpc>
                </a:pPr>
                <a:r>
                  <a:rPr lang="ru-RU" altLang="ru-RU" sz="1600"/>
                  <a:t>Федеральное государственное бюджетное учреждение науки </a:t>
                </a:r>
                <a:br>
                  <a:rPr lang="ru-RU" altLang="ru-RU" sz="1600"/>
                </a:br>
                <a:r>
                  <a:rPr lang="ru-RU" altLang="ru-RU" sz="1600"/>
                  <a:t>Институт химической кинетики и горения им. В.В. Воеводского </a:t>
                </a:r>
                <a:br>
                  <a:rPr lang="ru-RU" altLang="ru-RU" sz="1600"/>
                </a:br>
                <a:r>
                  <a:rPr lang="ru-RU" altLang="ru-RU" sz="1600"/>
                  <a:t>Сибирского отделения Российской академии наук (ИХКГ СО РАН)</a:t>
                </a:r>
              </a:p>
            </p:txBody>
          </p:sp>
          <p:pic>
            <p:nvPicPr>
              <p:cNvPr id="3095" name="Picture 24" descr="kinetics_c">
                <a:extLst>
                  <a:ext uri="{FF2B5EF4-FFF2-40B4-BE49-F238E27FC236}">
                    <a16:creationId xmlns:a16="http://schemas.microsoft.com/office/drawing/2014/main" id="{C42D2977-7FC4-4BDF-916C-E5F3E8B4B8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 y="1143"/>
                <a:ext cx="270"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81" name="Group 50">
              <a:extLst>
                <a:ext uri="{FF2B5EF4-FFF2-40B4-BE49-F238E27FC236}">
                  <a16:creationId xmlns:a16="http://schemas.microsoft.com/office/drawing/2014/main" id="{3D4F27F9-8BA7-4F37-B6BB-13A766E0C075}"/>
                </a:ext>
              </a:extLst>
            </p:cNvPr>
            <p:cNvGrpSpPr>
              <a:grpSpLocks/>
            </p:cNvGrpSpPr>
            <p:nvPr/>
          </p:nvGrpSpPr>
          <p:grpSpPr bwMode="auto">
            <a:xfrm>
              <a:off x="42" y="2667"/>
              <a:ext cx="5718" cy="320"/>
              <a:chOff x="42" y="2667"/>
              <a:chExt cx="5718" cy="320"/>
            </a:xfrm>
          </p:grpSpPr>
          <p:sp>
            <p:nvSpPr>
              <p:cNvPr id="3092" name="Text Box 20">
                <a:extLst>
                  <a:ext uri="{FF2B5EF4-FFF2-40B4-BE49-F238E27FC236}">
                    <a16:creationId xmlns:a16="http://schemas.microsoft.com/office/drawing/2014/main" id="{2DA18088-065C-4FDC-A1CB-7A6676E02952}"/>
                  </a:ext>
                </a:extLst>
              </p:cNvPr>
              <p:cNvSpPr txBox="1">
                <a:spLocks noChangeArrowheads="1"/>
              </p:cNvSpPr>
              <p:nvPr/>
            </p:nvSpPr>
            <p:spPr bwMode="auto">
              <a:xfrm>
                <a:off x="327" y="2667"/>
                <a:ext cx="5433"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85000"/>
                  </a:lnSpc>
                </a:pPr>
                <a:r>
                  <a:rPr lang="ru-RU" altLang="ru-RU" sz="1600"/>
                  <a:t>Федеральное государственное бюджетное образовательное учреждение высшего образования «Московский государственный университет имени М.В.Ломоносова» (МГУ)</a:t>
                </a:r>
              </a:p>
            </p:txBody>
          </p:sp>
          <p:pic>
            <p:nvPicPr>
              <p:cNvPr id="3093" name="Picture 25" descr="мгу_">
                <a:extLst>
                  <a:ext uri="{FF2B5EF4-FFF2-40B4-BE49-F238E27FC236}">
                    <a16:creationId xmlns:a16="http://schemas.microsoft.com/office/drawing/2014/main" id="{764C934E-9CA0-4794-80F3-24673DF09D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 y="2681"/>
                <a:ext cx="313"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82" name="Group 46">
              <a:extLst>
                <a:ext uri="{FF2B5EF4-FFF2-40B4-BE49-F238E27FC236}">
                  <a16:creationId xmlns:a16="http://schemas.microsoft.com/office/drawing/2014/main" id="{F7448E51-C49C-4BA9-831A-DD7BF2A756A1}"/>
                </a:ext>
              </a:extLst>
            </p:cNvPr>
            <p:cNvGrpSpPr>
              <a:grpSpLocks/>
            </p:cNvGrpSpPr>
            <p:nvPr/>
          </p:nvGrpSpPr>
          <p:grpSpPr bwMode="auto">
            <a:xfrm>
              <a:off x="89" y="610"/>
              <a:ext cx="5623" cy="451"/>
              <a:chOff x="89" y="610"/>
              <a:chExt cx="5623" cy="451"/>
            </a:xfrm>
          </p:grpSpPr>
          <p:sp>
            <p:nvSpPr>
              <p:cNvPr id="3090" name="Text Box 19">
                <a:extLst>
                  <a:ext uri="{FF2B5EF4-FFF2-40B4-BE49-F238E27FC236}">
                    <a16:creationId xmlns:a16="http://schemas.microsoft.com/office/drawing/2014/main" id="{3F5A7DF3-9D06-44D6-88D9-66057B68172B}"/>
                  </a:ext>
                </a:extLst>
              </p:cNvPr>
              <p:cNvSpPr txBox="1">
                <a:spLocks noChangeArrowheads="1"/>
              </p:cNvSpPr>
              <p:nvPr/>
            </p:nvSpPr>
            <p:spPr bwMode="auto">
              <a:xfrm>
                <a:off x="771" y="610"/>
                <a:ext cx="4941"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85000"/>
                  </a:lnSpc>
                </a:pPr>
                <a:r>
                  <a:rPr lang="ru-RU" altLang="ru-RU" sz="1600"/>
                  <a:t>Федеральное государственное бюджетное учреждение науки </a:t>
                </a:r>
                <a:br>
                  <a:rPr lang="ru-RU" altLang="ru-RU" sz="1600"/>
                </a:br>
                <a:r>
                  <a:rPr lang="ru-RU" altLang="ru-RU" sz="1600"/>
                  <a:t>Институт теоретической и прикладной механики им. С.А. Христиановича </a:t>
                </a:r>
                <a:br>
                  <a:rPr lang="ru-RU" altLang="ru-RU" sz="1600"/>
                </a:br>
                <a:r>
                  <a:rPr lang="ru-RU" altLang="ru-RU" sz="1600"/>
                  <a:t>Сибирского отделения Российской академии наук (ИТПМ СО РАН)</a:t>
                </a:r>
              </a:p>
            </p:txBody>
          </p:sp>
          <p:pic>
            <p:nvPicPr>
              <p:cNvPr id="3091" name="Picture 27" descr="итпм">
                <a:extLst>
                  <a:ext uri="{FF2B5EF4-FFF2-40B4-BE49-F238E27FC236}">
                    <a16:creationId xmlns:a16="http://schemas.microsoft.com/office/drawing/2014/main" id="{8FB87EE5-943F-4A31-A75A-223C93CB78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 y="686"/>
                <a:ext cx="564"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3" name="Text Box 37">
              <a:extLst>
                <a:ext uri="{FF2B5EF4-FFF2-40B4-BE49-F238E27FC236}">
                  <a16:creationId xmlns:a16="http://schemas.microsoft.com/office/drawing/2014/main" id="{AC6E3ABB-10CF-402B-936E-1BF302763C71}"/>
                </a:ext>
              </a:extLst>
            </p:cNvPr>
            <p:cNvSpPr txBox="1">
              <a:spLocks noChangeArrowheads="1"/>
            </p:cNvSpPr>
            <p:nvPr/>
          </p:nvSpPr>
          <p:spPr bwMode="auto">
            <a:xfrm>
              <a:off x="0" y="36"/>
              <a:ext cx="57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1800" b="1"/>
                <a:t>СОСТАВ   КОНСОРЦИУМА</a:t>
              </a:r>
            </a:p>
          </p:txBody>
        </p:sp>
        <p:grpSp>
          <p:nvGrpSpPr>
            <p:cNvPr id="3084" name="Group 45">
              <a:extLst>
                <a:ext uri="{FF2B5EF4-FFF2-40B4-BE49-F238E27FC236}">
                  <a16:creationId xmlns:a16="http://schemas.microsoft.com/office/drawing/2014/main" id="{758CFFC5-4D02-4B23-B8EA-1AD7FC05E15C}"/>
                </a:ext>
              </a:extLst>
            </p:cNvPr>
            <p:cNvGrpSpPr>
              <a:grpSpLocks/>
            </p:cNvGrpSpPr>
            <p:nvPr/>
          </p:nvGrpSpPr>
          <p:grpSpPr bwMode="auto">
            <a:xfrm>
              <a:off x="71" y="3798"/>
              <a:ext cx="5689" cy="451"/>
              <a:chOff x="71" y="3798"/>
              <a:chExt cx="5689" cy="451"/>
            </a:xfrm>
          </p:grpSpPr>
          <p:sp>
            <p:nvSpPr>
              <p:cNvPr id="3088" name="Text Box 14">
                <a:extLst>
                  <a:ext uri="{FF2B5EF4-FFF2-40B4-BE49-F238E27FC236}">
                    <a16:creationId xmlns:a16="http://schemas.microsoft.com/office/drawing/2014/main" id="{A1E254BC-C060-45AC-A4E2-B26DD263C301}"/>
                  </a:ext>
                </a:extLst>
              </p:cNvPr>
              <p:cNvSpPr txBox="1">
                <a:spLocks noChangeArrowheads="1"/>
              </p:cNvSpPr>
              <p:nvPr/>
            </p:nvSpPr>
            <p:spPr bwMode="auto">
              <a:xfrm>
                <a:off x="482" y="3798"/>
                <a:ext cx="5278"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6575"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85000"/>
                  </a:lnSpc>
                </a:pPr>
                <a:r>
                  <a:rPr lang="ru-RU" altLang="ru-RU" sz="1600"/>
                  <a:t>Федеральное государственное автономное образовательное учреждение </a:t>
                </a:r>
                <a:br>
                  <a:rPr lang="ru-RU" altLang="ru-RU" sz="1600"/>
                </a:br>
                <a:r>
                  <a:rPr lang="ru-RU" altLang="ru-RU" sz="1600"/>
                  <a:t>высшего образования «Национальный исследовательский </a:t>
                </a:r>
                <a:br>
                  <a:rPr lang="ru-RU" altLang="ru-RU" sz="1600"/>
                </a:br>
                <a:r>
                  <a:rPr lang="ru-RU" altLang="ru-RU" sz="1600"/>
                  <a:t>Томский политехнический университет» (ТПУ)</a:t>
                </a:r>
              </a:p>
            </p:txBody>
          </p:sp>
          <p:pic>
            <p:nvPicPr>
              <p:cNvPr id="3089" name="Picture 44" descr="тпу">
                <a:extLst>
                  <a:ext uri="{FF2B5EF4-FFF2-40B4-BE49-F238E27FC236}">
                    <a16:creationId xmlns:a16="http://schemas.microsoft.com/office/drawing/2014/main" id="{8F3AADB3-5C36-47A0-802D-5924C06212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 y="3912"/>
                <a:ext cx="757"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85" name="Group 56">
              <a:extLst>
                <a:ext uri="{FF2B5EF4-FFF2-40B4-BE49-F238E27FC236}">
                  <a16:creationId xmlns:a16="http://schemas.microsoft.com/office/drawing/2014/main" id="{02BF1120-FE8B-4CBA-827B-6993D7943796}"/>
                </a:ext>
              </a:extLst>
            </p:cNvPr>
            <p:cNvGrpSpPr>
              <a:grpSpLocks/>
            </p:cNvGrpSpPr>
            <p:nvPr/>
          </p:nvGrpSpPr>
          <p:grpSpPr bwMode="auto">
            <a:xfrm>
              <a:off x="54" y="238"/>
              <a:ext cx="5616" cy="366"/>
              <a:chOff x="54" y="238"/>
              <a:chExt cx="5616" cy="366"/>
            </a:xfrm>
          </p:grpSpPr>
          <p:sp>
            <p:nvSpPr>
              <p:cNvPr id="3086" name="Text Box 4">
                <a:extLst>
                  <a:ext uri="{FF2B5EF4-FFF2-40B4-BE49-F238E27FC236}">
                    <a16:creationId xmlns:a16="http://schemas.microsoft.com/office/drawing/2014/main" id="{92511EC1-BE96-490D-91BF-A99667B3C59B}"/>
                  </a:ext>
                </a:extLst>
              </p:cNvPr>
              <p:cNvSpPr txBox="1">
                <a:spLocks noChangeArrowheads="1"/>
              </p:cNvSpPr>
              <p:nvPr/>
            </p:nvSpPr>
            <p:spPr bwMode="auto">
              <a:xfrm>
                <a:off x="342" y="238"/>
                <a:ext cx="532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ru-RU" sz="1600"/>
                  <a:t>Федеральное государственное бюджетное учреждение науки Институт теплофизики </a:t>
                </a:r>
                <a:br>
                  <a:rPr lang="ru-RU" altLang="ru-RU" sz="1600"/>
                </a:br>
                <a:r>
                  <a:rPr lang="ru-RU" altLang="ru-RU" sz="1600"/>
                  <a:t>им. С.С. Кутателадзе Сибирского отделения Российской академии наук (ИТ СО РАН) </a:t>
                </a:r>
                <a:endParaRPr lang="ru-RU" altLang="ru-RU" sz="1600" u="sng"/>
              </a:p>
            </p:txBody>
          </p:sp>
          <p:pic>
            <p:nvPicPr>
              <p:cNvPr id="3087" name="Picture 47" descr="logo2018_на бланк">
                <a:extLst>
                  <a:ext uri="{FF2B5EF4-FFF2-40B4-BE49-F238E27FC236}">
                    <a16:creationId xmlns:a16="http://schemas.microsoft.com/office/drawing/2014/main" id="{78C819A3-65B2-4C41-91A1-EEFF4D158D3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 y="270"/>
                <a:ext cx="292"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a:extLst>
              <a:ext uri="{FF2B5EF4-FFF2-40B4-BE49-F238E27FC236}">
                <a16:creationId xmlns:a16="http://schemas.microsoft.com/office/drawing/2014/main" id="{3486FBD1-C309-4B16-865F-36CD98D25072}"/>
              </a:ext>
            </a:extLst>
          </p:cNvPr>
          <p:cNvGraphicFramePr>
            <a:graphicFrameLocks noChangeAspect="1"/>
          </p:cNvGraphicFramePr>
          <p:nvPr/>
        </p:nvGraphicFramePr>
        <p:xfrm>
          <a:off x="5181600" y="3019425"/>
          <a:ext cx="4140200" cy="2898775"/>
        </p:xfrm>
        <a:graphic>
          <a:graphicData uri="http://schemas.openxmlformats.org/presentationml/2006/ole">
            <mc:AlternateContent xmlns:mc="http://schemas.openxmlformats.org/markup-compatibility/2006">
              <mc:Choice xmlns:v="urn:schemas-microsoft-com:vml" Requires="v">
                <p:oleObj name="Graph" r:id="rId2" imgW="4153546" imgH="2898183" progId="Origin50.Graph">
                  <p:embed/>
                </p:oleObj>
              </mc:Choice>
              <mc:Fallback>
                <p:oleObj name="Graph" r:id="rId2" imgW="4153546" imgH="2898183" progId="Origin50.Graph">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019425"/>
                        <a:ext cx="4140200" cy="289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4" name="Text Box 3">
            <a:extLst>
              <a:ext uri="{FF2B5EF4-FFF2-40B4-BE49-F238E27FC236}">
                <a16:creationId xmlns:a16="http://schemas.microsoft.com/office/drawing/2014/main" id="{96C8E194-E90D-452B-A214-A2395A60474A}"/>
              </a:ext>
            </a:extLst>
          </p:cNvPr>
          <p:cNvSpPr txBox="1">
            <a:spLocks noChangeArrowheads="1"/>
          </p:cNvSpPr>
          <p:nvPr/>
        </p:nvSpPr>
        <p:spPr bwMode="auto">
          <a:xfrm>
            <a:off x="631825" y="66675"/>
            <a:ext cx="8415338" cy="366713"/>
          </a:xfrm>
          <a:prstGeom prst="rect">
            <a:avLst/>
          </a:prstGeom>
          <a:noFill/>
          <a:ln w="9525">
            <a:noFill/>
            <a:miter lim="800000"/>
            <a:headEnd/>
            <a:tailEnd/>
          </a:ln>
        </p:spPr>
        <p:txBody>
          <a:bodyPr>
            <a:spAutoFit/>
          </a:bodyPr>
          <a:lstStyle/>
          <a:p>
            <a:pPr algn="ctr">
              <a:defRPr/>
            </a:pPr>
            <a:r>
              <a:rPr lang="ru-RU" sz="1800" b="1" cap="all" dirty="0">
                <a:latin typeface="Arial" charset="0"/>
              </a:rPr>
              <a:t>Влияние к</a:t>
            </a:r>
            <a:r>
              <a:rPr lang="ru-RU" altLang="ru-RU" sz="1800" b="1" cap="all" dirty="0">
                <a:latin typeface="Arial" charset="0"/>
              </a:rPr>
              <a:t>рупномасштабных структур на горение в струе</a:t>
            </a:r>
            <a:endParaRPr lang="ru-RU" sz="1800" b="1" cap="all" dirty="0">
              <a:latin typeface="Arial" charset="0"/>
            </a:endParaRPr>
          </a:p>
        </p:txBody>
      </p:sp>
      <p:grpSp>
        <p:nvGrpSpPr>
          <p:cNvPr id="21508" name="Group 4">
            <a:extLst>
              <a:ext uri="{FF2B5EF4-FFF2-40B4-BE49-F238E27FC236}">
                <a16:creationId xmlns:a16="http://schemas.microsoft.com/office/drawing/2014/main" id="{AE66F635-50F2-4A0E-B417-EE6593175212}"/>
              </a:ext>
            </a:extLst>
          </p:cNvPr>
          <p:cNvGrpSpPr>
            <a:grpSpLocks/>
          </p:cNvGrpSpPr>
          <p:nvPr/>
        </p:nvGrpSpPr>
        <p:grpSpPr bwMode="auto">
          <a:xfrm>
            <a:off x="0" y="3076575"/>
            <a:ext cx="5715000" cy="3244850"/>
            <a:chOff x="0" y="2064"/>
            <a:chExt cx="3600" cy="2044"/>
          </a:xfrm>
        </p:grpSpPr>
        <p:sp>
          <p:nvSpPr>
            <p:cNvPr id="21514" name="Text Box 5">
              <a:extLst>
                <a:ext uri="{FF2B5EF4-FFF2-40B4-BE49-F238E27FC236}">
                  <a16:creationId xmlns:a16="http://schemas.microsoft.com/office/drawing/2014/main" id="{A3CEECC7-C271-4B00-811D-D1FB9AE4F113}"/>
                </a:ext>
              </a:extLst>
            </p:cNvPr>
            <p:cNvSpPr txBox="1">
              <a:spLocks noChangeArrowheads="1"/>
            </p:cNvSpPr>
            <p:nvPr/>
          </p:nvSpPr>
          <p:spPr bwMode="auto">
            <a:xfrm>
              <a:off x="0" y="3648"/>
              <a:ext cx="3600"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1400"/>
                <a:t>Гашение диффузионного горения в струе </a:t>
              </a:r>
              <a:r>
                <a:rPr lang="en-US" altLang="ru-RU" sz="1400"/>
                <a:t>CO</a:t>
              </a:r>
              <a:r>
                <a:rPr lang="ru-RU" altLang="ru-RU" sz="1400"/>
                <a:t>2 + С3Н8 (46 об.%) </a:t>
              </a:r>
              <a:br>
                <a:rPr lang="ru-RU" altLang="ru-RU" sz="1400"/>
              </a:br>
              <a:r>
                <a:rPr lang="ru-RU" altLang="ru-RU" sz="1400"/>
                <a:t>в воздухе при наличии суперструктур в режиме, соответствующем ламинарно-турбулентному переходу (</a:t>
              </a:r>
              <a:r>
                <a:rPr lang="en-US" altLang="ru-RU" sz="1400"/>
                <a:t>Re</a:t>
              </a:r>
              <a:r>
                <a:rPr lang="ru-RU" altLang="ru-RU" sz="1400"/>
                <a:t>=2966)</a:t>
              </a:r>
            </a:p>
          </p:txBody>
        </p:sp>
        <p:grpSp>
          <p:nvGrpSpPr>
            <p:cNvPr id="21515" name="Group 6">
              <a:extLst>
                <a:ext uri="{FF2B5EF4-FFF2-40B4-BE49-F238E27FC236}">
                  <a16:creationId xmlns:a16="http://schemas.microsoft.com/office/drawing/2014/main" id="{FE21F038-2620-4E74-9FC2-7E4234AAE8D5}"/>
                </a:ext>
              </a:extLst>
            </p:cNvPr>
            <p:cNvGrpSpPr>
              <a:grpSpLocks/>
            </p:cNvGrpSpPr>
            <p:nvPr/>
          </p:nvGrpSpPr>
          <p:grpSpPr bwMode="auto">
            <a:xfrm>
              <a:off x="126" y="2064"/>
              <a:ext cx="3419" cy="1587"/>
              <a:chOff x="1134" y="4332"/>
              <a:chExt cx="8549" cy="3969"/>
            </a:xfrm>
          </p:grpSpPr>
          <p:pic>
            <p:nvPicPr>
              <p:cNvPr id="21516" name="Picture 7">
                <a:extLst>
                  <a:ext uri="{FF2B5EF4-FFF2-40B4-BE49-F238E27FC236}">
                    <a16:creationId xmlns:a16="http://schemas.microsoft.com/office/drawing/2014/main" id="{EC636E4F-06BA-4648-8D3E-BA12DDD44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1891" t="52837" r="1064" b="5432"/>
              <a:stretch>
                <a:fillRect/>
              </a:stretch>
            </p:blipFill>
            <p:spPr bwMode="auto">
              <a:xfrm>
                <a:off x="7884" y="4341"/>
                <a:ext cx="1799" cy="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8">
                <a:extLst>
                  <a:ext uri="{FF2B5EF4-FFF2-40B4-BE49-F238E27FC236}">
                    <a16:creationId xmlns:a16="http://schemas.microsoft.com/office/drawing/2014/main" id="{6EEED911-6B2C-422C-B2B8-B94785EED2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1398" t="52837" r="21518" b="5432"/>
              <a:stretch>
                <a:fillRect/>
              </a:stretch>
            </p:blipFill>
            <p:spPr bwMode="auto">
              <a:xfrm>
                <a:off x="6129" y="4332"/>
                <a:ext cx="1802" cy="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9">
                <a:extLst>
                  <a:ext uri="{FF2B5EF4-FFF2-40B4-BE49-F238E27FC236}">
                    <a16:creationId xmlns:a16="http://schemas.microsoft.com/office/drawing/2014/main" id="{FB8BFBA4-C2C5-4C8F-841B-2E707B559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95" t="52837" r="82956" b="5432"/>
              <a:stretch>
                <a:fillRect/>
              </a:stretch>
            </p:blipFill>
            <p:spPr bwMode="auto">
              <a:xfrm>
                <a:off x="1134" y="4332"/>
                <a:ext cx="1620" cy="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0">
                <a:extLst>
                  <a:ext uri="{FF2B5EF4-FFF2-40B4-BE49-F238E27FC236}">
                    <a16:creationId xmlns:a16="http://schemas.microsoft.com/office/drawing/2014/main" id="{350DEF6A-15DF-4033-A04F-2B24CA6582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453" t="52837" r="62463" b="5432"/>
              <a:stretch>
                <a:fillRect/>
              </a:stretch>
            </p:blipFill>
            <p:spPr bwMode="auto">
              <a:xfrm>
                <a:off x="2679" y="4332"/>
                <a:ext cx="1803" cy="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1">
                <a:extLst>
                  <a:ext uri="{FF2B5EF4-FFF2-40B4-BE49-F238E27FC236}">
                    <a16:creationId xmlns:a16="http://schemas.microsoft.com/office/drawing/2014/main" id="{A2F18CFC-B1E9-4EF3-B577-0A707AC839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945" t="52837" r="42010" b="5432"/>
              <a:stretch>
                <a:fillRect/>
              </a:stretch>
            </p:blipFill>
            <p:spPr bwMode="auto">
              <a:xfrm>
                <a:off x="4404" y="4332"/>
                <a:ext cx="1798" cy="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1509" name="Text Box 12">
            <a:extLst>
              <a:ext uri="{FF2B5EF4-FFF2-40B4-BE49-F238E27FC236}">
                <a16:creationId xmlns:a16="http://schemas.microsoft.com/office/drawing/2014/main" id="{5A9536CA-4321-4F72-BF14-02EE5BCD8BD4}"/>
              </a:ext>
            </a:extLst>
          </p:cNvPr>
          <p:cNvSpPr txBox="1">
            <a:spLocks noChangeArrowheads="1"/>
          </p:cNvSpPr>
          <p:nvPr/>
        </p:nvSpPr>
        <p:spPr bwMode="auto">
          <a:xfrm>
            <a:off x="5715000" y="5810250"/>
            <a:ext cx="3429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1400"/>
              <a:t>Регистрация продольной скорости</a:t>
            </a:r>
            <a:r>
              <a:rPr lang="en-US" altLang="ru-RU" sz="1400"/>
              <a:t> (</a:t>
            </a:r>
            <a:r>
              <a:rPr lang="ru-RU" altLang="ru-RU" sz="1400"/>
              <a:t>м</a:t>
            </a:r>
            <a:r>
              <a:rPr lang="en-US" altLang="ru-RU" sz="1400"/>
              <a:t>/</a:t>
            </a:r>
            <a:r>
              <a:rPr lang="ru-RU" altLang="ru-RU" sz="1400"/>
              <a:t>с) в потоке с суперструктурой (</a:t>
            </a:r>
            <a:r>
              <a:rPr lang="en-US" altLang="ru-RU" sz="1400"/>
              <a:t>PIV</a:t>
            </a:r>
            <a:r>
              <a:rPr lang="ru-RU" altLang="ru-RU" sz="1400"/>
              <a:t>)</a:t>
            </a:r>
          </a:p>
        </p:txBody>
      </p:sp>
      <p:sp>
        <p:nvSpPr>
          <p:cNvPr id="21510" name="Text Box 13">
            <a:extLst>
              <a:ext uri="{FF2B5EF4-FFF2-40B4-BE49-F238E27FC236}">
                <a16:creationId xmlns:a16="http://schemas.microsoft.com/office/drawing/2014/main" id="{63E001B1-55B3-4EA6-BF7F-48C879586CEC}"/>
              </a:ext>
            </a:extLst>
          </p:cNvPr>
          <p:cNvSpPr txBox="1">
            <a:spLocks noChangeArrowheads="1"/>
          </p:cNvSpPr>
          <p:nvPr/>
        </p:nvSpPr>
        <p:spPr bwMode="auto">
          <a:xfrm>
            <a:off x="28575" y="419100"/>
            <a:ext cx="91440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spcBef>
                <a:spcPct val="50000"/>
              </a:spcBef>
            </a:pPr>
            <a:r>
              <a:rPr lang="ru-RU" altLang="ru-RU" sz="1400" b="1"/>
              <a:t>                         КНП-2020:</a:t>
            </a:r>
            <a:r>
              <a:rPr lang="ru-RU" altLang="ru-RU" sz="1400"/>
              <a:t> В свободной и импактной струях в режиме ламинарно-турбулентного перехода зарегистрированы суперструктуры, которые, воздействуя на фронт диффузионного пламени, создают возможность активного управления параметрами потока и стабильностью горения. Регистрация суперструктур в импактной струе проведена с использованием метода PIV для измерения распределения скорости в нестационарном потоке (частота видеосъемки до 7 кГц). С применением методов гильберт-оптики исследована структура водородно-воздушного пламени, показана реализуемость мультиволновой оптической диагностики фазовой структуры и поля температуры в осесимметричном пламени. Разработан и экспериментально обоснован алгоритм численного моделирования гильберт- и интерференционных изображений фазовых полей.</a:t>
            </a:r>
          </a:p>
        </p:txBody>
      </p:sp>
      <p:sp>
        <p:nvSpPr>
          <p:cNvPr id="21511" name="Text Box 14">
            <a:extLst>
              <a:ext uri="{FF2B5EF4-FFF2-40B4-BE49-F238E27FC236}">
                <a16:creationId xmlns:a16="http://schemas.microsoft.com/office/drawing/2014/main" id="{13D1564F-4A73-4923-9A8B-5CBEB0922132}"/>
              </a:ext>
            </a:extLst>
          </p:cNvPr>
          <p:cNvSpPr txBox="1">
            <a:spLocks noChangeArrowheads="1"/>
          </p:cNvSpPr>
          <p:nvPr/>
        </p:nvSpPr>
        <p:spPr bwMode="auto">
          <a:xfrm>
            <a:off x="0" y="6350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GB" altLang="ru-RU" sz="1200"/>
              <a:t>Lemanov </a:t>
            </a:r>
            <a:r>
              <a:rPr lang="en-US" altLang="ru-RU" sz="1200"/>
              <a:t>V., </a:t>
            </a:r>
            <a:r>
              <a:rPr lang="en-GB" altLang="ru-RU" sz="1200"/>
              <a:t>Lukashov V.</a:t>
            </a:r>
            <a:r>
              <a:rPr lang="en-US" altLang="ru-RU" sz="1200"/>
              <a:t>, </a:t>
            </a:r>
            <a:r>
              <a:rPr lang="en-GB" altLang="ru-RU" sz="1200"/>
              <a:t>Sharov </a:t>
            </a:r>
            <a:r>
              <a:rPr lang="en-US" altLang="ru-RU" sz="1200"/>
              <a:t>K. </a:t>
            </a:r>
            <a:r>
              <a:rPr lang="en-GB" altLang="ru-RU" sz="1200"/>
              <a:t>Turbulent superstructures in inert jets and diffusion jet flames</a:t>
            </a:r>
            <a:r>
              <a:rPr lang="en-US" altLang="ru-RU" sz="1200"/>
              <a:t> // </a:t>
            </a:r>
            <a:r>
              <a:rPr lang="en-GB" altLang="ru-RU" sz="1200"/>
              <a:t>Experimental Thermal and Fluid Science</a:t>
            </a:r>
            <a:r>
              <a:rPr lang="en-US" altLang="ru-RU" sz="1200"/>
              <a:t>, 2021.   </a:t>
            </a:r>
            <a:r>
              <a:rPr lang="en-GB" altLang="ru-RU" sz="1200" b="1"/>
              <a:t>Q</a:t>
            </a:r>
            <a:r>
              <a:rPr lang="ru-RU" altLang="ru-RU" sz="1200" b="1"/>
              <a:t>1 </a:t>
            </a:r>
            <a:r>
              <a:rPr lang="en-US" altLang="ru-RU" sz="1200" b="1"/>
              <a:t>  IF=3,444</a:t>
            </a:r>
            <a:endParaRPr lang="ru-RU" altLang="ru-RU" sz="1200" b="1"/>
          </a:p>
        </p:txBody>
      </p:sp>
      <p:sp>
        <p:nvSpPr>
          <p:cNvPr id="21512" name="Text Box 15">
            <a:extLst>
              <a:ext uri="{FF2B5EF4-FFF2-40B4-BE49-F238E27FC236}">
                <a16:creationId xmlns:a16="http://schemas.microsoft.com/office/drawing/2014/main" id="{93215898-9747-4DDF-B89C-A7A87DA492B3}"/>
              </a:ext>
            </a:extLst>
          </p:cNvPr>
          <p:cNvSpPr txBox="1">
            <a:spLocks noChangeArrowheads="1"/>
          </p:cNvSpPr>
          <p:nvPr/>
        </p:nvSpPr>
        <p:spPr bwMode="auto">
          <a:xfrm>
            <a:off x="0" y="2343150"/>
            <a:ext cx="9144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spcBef>
                <a:spcPct val="50000"/>
              </a:spcBef>
            </a:pPr>
            <a:r>
              <a:rPr lang="ru-RU" altLang="ru-RU" sz="1400"/>
              <a:t>Продольный размер</a:t>
            </a:r>
            <a:r>
              <a:rPr lang="ru-RU" altLang="ru-RU" sz="1800"/>
              <a:t> </a:t>
            </a:r>
            <a:r>
              <a:rPr lang="ru-RU" altLang="ru-RU" sz="1400" b="1"/>
              <a:t>суперструктуры </a:t>
            </a:r>
            <a:r>
              <a:rPr lang="ru-RU" altLang="ru-RU" sz="1400"/>
              <a:t>(«упаковка» продольных вихрей) составляет десятки диаметров струи, Они наблюдаются в трубах в условиях ламинарно-турбулентного перехода </a:t>
            </a:r>
            <a:r>
              <a:rPr lang="en-US" altLang="ru-RU" sz="1400"/>
              <a:t>[</a:t>
            </a:r>
            <a:r>
              <a:rPr lang="ru-RU" altLang="ru-RU" sz="1400"/>
              <a:t>Никитин, 2017, Marusich, 2020</a:t>
            </a:r>
            <a:r>
              <a:rPr lang="en-US" altLang="ru-RU" sz="1400"/>
              <a:t>]</a:t>
            </a:r>
            <a:r>
              <a:rPr lang="ru-RU" altLang="ru-RU" sz="1400"/>
              <a:t>. Для затопленной струи – обнаружены впервые.</a:t>
            </a:r>
          </a:p>
        </p:txBody>
      </p:sp>
      <p:pic>
        <p:nvPicPr>
          <p:cNvPr id="21513" name="Picture 16" descr="logo2018_на бланк">
            <a:extLst>
              <a:ext uri="{FF2B5EF4-FFF2-40B4-BE49-F238E27FC236}">
                <a16:creationId xmlns:a16="http://schemas.microsoft.com/office/drawing/2014/main" id="{2C66468D-6D6C-4309-8E95-E4F0D42385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 y="171450"/>
            <a:ext cx="4635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17">
            <a:extLst>
              <a:ext uri="{FF2B5EF4-FFF2-40B4-BE49-F238E27FC236}">
                <a16:creationId xmlns:a16="http://schemas.microsoft.com/office/drawing/2014/main" id="{46C143E4-8792-4FDB-A67C-8239452009F4}"/>
              </a:ext>
            </a:extLst>
          </p:cNvPr>
          <p:cNvGrpSpPr>
            <a:grpSpLocks/>
          </p:cNvGrpSpPr>
          <p:nvPr/>
        </p:nvGrpSpPr>
        <p:grpSpPr bwMode="auto">
          <a:xfrm>
            <a:off x="0" y="128588"/>
            <a:ext cx="9286875" cy="6315075"/>
            <a:chOff x="0" y="57"/>
            <a:chExt cx="5850" cy="3978"/>
          </a:xfrm>
        </p:grpSpPr>
        <p:grpSp>
          <p:nvGrpSpPr>
            <p:cNvPr id="22531" name="Group 15">
              <a:extLst>
                <a:ext uri="{FF2B5EF4-FFF2-40B4-BE49-F238E27FC236}">
                  <a16:creationId xmlns:a16="http://schemas.microsoft.com/office/drawing/2014/main" id="{462515BA-5929-44EB-A3DC-019C859EBD1D}"/>
                </a:ext>
              </a:extLst>
            </p:cNvPr>
            <p:cNvGrpSpPr>
              <a:grpSpLocks/>
            </p:cNvGrpSpPr>
            <p:nvPr/>
          </p:nvGrpSpPr>
          <p:grpSpPr bwMode="auto">
            <a:xfrm>
              <a:off x="122" y="826"/>
              <a:ext cx="5728" cy="3209"/>
              <a:chOff x="122" y="826"/>
              <a:chExt cx="5728" cy="3209"/>
            </a:xfrm>
          </p:grpSpPr>
          <p:sp>
            <p:nvSpPr>
              <p:cNvPr id="22534" name="Прямоугольник 4">
                <a:extLst>
                  <a:ext uri="{FF2B5EF4-FFF2-40B4-BE49-F238E27FC236}">
                    <a16:creationId xmlns:a16="http://schemas.microsoft.com/office/drawing/2014/main" id="{E7847E4A-9B23-4EED-95EC-28FF35E68A56}"/>
                  </a:ext>
                </a:extLst>
              </p:cNvPr>
              <p:cNvSpPr>
                <a:spLocks noChangeArrowheads="1"/>
              </p:cNvSpPr>
              <p:nvPr/>
            </p:nvSpPr>
            <p:spPr bwMode="auto">
              <a:xfrm>
                <a:off x="4014" y="3112"/>
                <a:ext cx="1836"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800">
                    <a:cs typeface="Arial" panose="020B0604020202020204" pitchFamily="34" charset="0"/>
                  </a:rPr>
                  <a:t>Бифуркация пламени </a:t>
                </a:r>
                <a:br>
                  <a:rPr lang="ru-RU" altLang="ru-RU" sz="1800">
                    <a:cs typeface="Arial" panose="020B0604020202020204" pitchFamily="34" charset="0"/>
                  </a:rPr>
                </a:br>
                <a:r>
                  <a:rPr lang="ru-RU" altLang="ru-RU" sz="1800">
                    <a:cs typeface="Arial" panose="020B0604020202020204" pitchFamily="34" charset="0"/>
                  </a:rPr>
                  <a:t>при горении плоской микроструи пропана </a:t>
                </a:r>
                <a:br>
                  <a:rPr lang="ru-RU" altLang="ru-RU" sz="1800">
                    <a:cs typeface="Arial" panose="020B0604020202020204" pitchFamily="34" charset="0"/>
                  </a:rPr>
                </a:br>
                <a:r>
                  <a:rPr lang="ru-RU" altLang="ru-RU" sz="1800">
                    <a:cs typeface="Arial" panose="020B0604020202020204" pitchFamily="34" charset="0"/>
                  </a:rPr>
                  <a:t>в поперечном акустическом поле</a:t>
                </a:r>
                <a:endParaRPr lang="en-US" altLang="ru-RU" sz="1800">
                  <a:cs typeface="Arial" panose="020B0604020202020204" pitchFamily="34" charset="0"/>
                </a:endParaRPr>
              </a:p>
            </p:txBody>
          </p:sp>
          <p:pic>
            <p:nvPicPr>
              <p:cNvPr id="22535" name="Picture 2" descr="рис">
                <a:extLst>
                  <a:ext uri="{FF2B5EF4-FFF2-40B4-BE49-F238E27FC236}">
                    <a16:creationId xmlns:a16="http://schemas.microsoft.com/office/drawing/2014/main" id="{2196DCB9-03FF-466F-8986-8BF9921CA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 y="826"/>
                <a:ext cx="1678" cy="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6">
                <a:extLst>
                  <a:ext uri="{FF2B5EF4-FFF2-40B4-BE49-F238E27FC236}">
                    <a16:creationId xmlns:a16="http://schemas.microsoft.com/office/drawing/2014/main" id="{2AD88656-A861-4DED-8732-31ABDDDA1F15}"/>
                  </a:ext>
                </a:extLst>
              </p:cNvPr>
              <p:cNvSpPr txBox="1">
                <a:spLocks noChangeArrowheads="1"/>
              </p:cNvSpPr>
              <p:nvPr/>
            </p:nvSpPr>
            <p:spPr bwMode="auto">
              <a:xfrm>
                <a:off x="158" y="2833"/>
                <a:ext cx="3765"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ru-RU" altLang="ru-RU" sz="1800"/>
                  <a:t>Теневые картины диффузионного горения круглой струи водорода в зависимости от объемного расхода водорода </a:t>
                </a:r>
                <a:r>
                  <a:rPr lang="en-US" altLang="ru-RU" sz="1800"/>
                  <a:t>10-70</a:t>
                </a:r>
                <a:r>
                  <a:rPr lang="ru-RU" altLang="ru-RU" sz="1800"/>
                  <a:t> см</a:t>
                </a:r>
                <a:r>
                  <a:rPr lang="ru-RU" altLang="ru-RU" sz="1800" baseline="30000"/>
                  <a:t>3</a:t>
                </a:r>
                <a:r>
                  <a:rPr lang="ru-RU" altLang="ru-RU" sz="1800"/>
                  <a:t>/с</a:t>
                </a:r>
                <a:r>
                  <a:rPr lang="en-US" altLang="ru-RU" sz="1800"/>
                  <a:t>, </a:t>
                </a:r>
                <a:r>
                  <a:rPr lang="ru-RU" altLang="ru-RU" sz="1800"/>
                  <a:t>диаметр сопла 0,25 мм</a:t>
                </a:r>
                <a:r>
                  <a:rPr lang="ru-RU" altLang="ru-RU" sz="1800">
                    <a:sym typeface="Symbol" panose="05050102010706020507" pitchFamily="18" charset="2"/>
                  </a:rPr>
                  <a:t>.</a:t>
                </a:r>
                <a:endParaRPr lang="ru-RU" altLang="ru-RU" sz="1800"/>
              </a:p>
            </p:txBody>
          </p:sp>
          <p:sp>
            <p:nvSpPr>
              <p:cNvPr id="22537" name="Text Box 7">
                <a:extLst>
                  <a:ext uri="{FF2B5EF4-FFF2-40B4-BE49-F238E27FC236}">
                    <a16:creationId xmlns:a16="http://schemas.microsoft.com/office/drawing/2014/main" id="{30F31733-20A0-45D5-A315-E3F831BA23E9}"/>
                  </a:ext>
                </a:extLst>
              </p:cNvPr>
              <p:cNvSpPr txBox="1">
                <a:spLocks noChangeArrowheads="1"/>
              </p:cNvSpPr>
              <p:nvPr/>
            </p:nvSpPr>
            <p:spPr bwMode="auto">
              <a:xfrm>
                <a:off x="140" y="3455"/>
                <a:ext cx="3789"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spcBef>
                    <a:spcPct val="50000"/>
                  </a:spcBef>
                </a:pPr>
                <a:r>
                  <a:rPr lang="ru-RU" altLang="ru-RU" sz="1600" i="1"/>
                  <a:t>1</a:t>
                </a:r>
                <a:r>
                  <a:rPr lang="en-US" altLang="ru-RU" sz="1600" i="1"/>
                  <a:t> </a:t>
                </a:r>
                <a:r>
                  <a:rPr lang="ru-RU" altLang="ru-RU" sz="1600"/>
                  <a:t>– сопло, 2 – ламинарная струя, </a:t>
                </a:r>
                <a:r>
                  <a:rPr lang="ru-RU" altLang="ru-RU" sz="1600" i="1"/>
                  <a:t>3</a:t>
                </a:r>
                <a:r>
                  <a:rPr lang="ru-RU" altLang="ru-RU" sz="1600"/>
                  <a:t> –</a:t>
                </a:r>
                <a:r>
                  <a:rPr lang="en-US" altLang="ru-RU" sz="1600"/>
                  <a:t> </a:t>
                </a:r>
                <a:r>
                  <a:rPr lang="ru-RU" altLang="ru-RU" sz="1600"/>
                  <a:t>турбулентная струя, </a:t>
                </a:r>
                <a:br>
                  <a:rPr lang="en-US" altLang="ru-RU" sz="1600"/>
                </a:br>
                <a:r>
                  <a:rPr lang="ru-RU" altLang="ru-RU" sz="1600" i="1"/>
                  <a:t>4</a:t>
                </a:r>
                <a:r>
                  <a:rPr lang="ru-RU" altLang="ru-RU" sz="1600"/>
                  <a:t> – перепад плотности среды, </a:t>
                </a:r>
                <a:r>
                  <a:rPr lang="ru-RU" altLang="ru-RU" sz="1600" i="1"/>
                  <a:t>5</a:t>
                </a:r>
                <a:r>
                  <a:rPr lang="ru-RU" altLang="ru-RU" sz="1600"/>
                  <a:t> – «область перетяжки пламени», </a:t>
                </a:r>
                <a:r>
                  <a:rPr lang="ru-RU" altLang="ru-RU" sz="1600" i="1"/>
                  <a:t>6</a:t>
                </a:r>
                <a:r>
                  <a:rPr lang="ru-RU" altLang="ru-RU" sz="1600"/>
                  <a:t> – турбулентное пламя, </a:t>
                </a:r>
                <a:r>
                  <a:rPr lang="ru-RU" altLang="ru-RU" sz="1600" i="1"/>
                  <a:t>7</a:t>
                </a:r>
                <a:r>
                  <a:rPr lang="ru-RU" altLang="ru-RU" sz="1600"/>
                  <a:t> – тороидальный вихрь</a:t>
                </a:r>
              </a:p>
            </p:txBody>
          </p:sp>
          <p:grpSp>
            <p:nvGrpSpPr>
              <p:cNvPr id="22538" name="Group 9">
                <a:extLst>
                  <a:ext uri="{FF2B5EF4-FFF2-40B4-BE49-F238E27FC236}">
                    <a16:creationId xmlns:a16="http://schemas.microsoft.com/office/drawing/2014/main" id="{BE2DEF82-6B98-41AC-B908-E08D53C361A0}"/>
                  </a:ext>
                </a:extLst>
              </p:cNvPr>
              <p:cNvGrpSpPr>
                <a:grpSpLocks noChangeAspect="1"/>
              </p:cNvGrpSpPr>
              <p:nvPr/>
            </p:nvGrpSpPr>
            <p:grpSpPr bwMode="auto">
              <a:xfrm>
                <a:off x="122" y="844"/>
                <a:ext cx="2530" cy="1814"/>
                <a:chOff x="4031" y="5604"/>
                <a:chExt cx="3993" cy="2865"/>
              </a:xfrm>
            </p:grpSpPr>
            <p:pic>
              <p:nvPicPr>
                <p:cNvPr id="22540" name="Picture 2" descr="Рис">
                  <a:extLst>
                    <a:ext uri="{FF2B5EF4-FFF2-40B4-BE49-F238E27FC236}">
                      <a16:creationId xmlns:a16="http://schemas.microsoft.com/office/drawing/2014/main" id="{F35E5E14-EDCF-45B5-AF89-D6B7C3090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1384" r="2789" b="52693"/>
                <a:stretch>
                  <a:fillRect/>
                </a:stretch>
              </p:blipFill>
              <p:spPr bwMode="auto">
                <a:xfrm>
                  <a:off x="5121" y="5634"/>
                  <a:ext cx="1378" cy="2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2" descr="Рис">
                  <a:extLst>
                    <a:ext uri="{FF2B5EF4-FFF2-40B4-BE49-F238E27FC236}">
                      <a16:creationId xmlns:a16="http://schemas.microsoft.com/office/drawing/2014/main" id="{DC1DC874-EC43-4AD7-93B9-255000C36C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3377" t="50229" b="2464"/>
                <a:stretch>
                  <a:fillRect/>
                </a:stretch>
              </p:blipFill>
              <p:spPr bwMode="auto">
                <a:xfrm>
                  <a:off x="6561" y="5604"/>
                  <a:ext cx="1463" cy="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2" descr="Рис">
                  <a:extLst>
                    <a:ext uri="{FF2B5EF4-FFF2-40B4-BE49-F238E27FC236}">
                      <a16:creationId xmlns:a16="http://schemas.microsoft.com/office/drawing/2014/main" id="{76EB5F16-DB47-4FBC-B847-66384E8B72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696" r="48412" b="52693"/>
                <a:stretch>
                  <a:fillRect/>
                </a:stretch>
              </p:blipFill>
              <p:spPr bwMode="auto">
                <a:xfrm>
                  <a:off x="4031" y="5634"/>
                  <a:ext cx="1037" cy="2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539" name="Picture 2" descr="рис">
                <a:extLst>
                  <a:ext uri="{FF2B5EF4-FFF2-40B4-BE49-F238E27FC236}">
                    <a16:creationId xmlns:a16="http://schemas.microsoft.com/office/drawing/2014/main" id="{A4B06818-652B-4EF3-B60F-477EB7FB77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6" y="873"/>
                <a:ext cx="1154" cy="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2" name="TextBox 1">
              <a:extLst>
                <a:ext uri="{FF2B5EF4-FFF2-40B4-BE49-F238E27FC236}">
                  <a16:creationId xmlns:a16="http://schemas.microsoft.com/office/drawing/2014/main" id="{A666C1D3-1707-457C-BD80-460CE9328327}"/>
                </a:ext>
              </a:extLst>
            </p:cNvPr>
            <p:cNvSpPr txBox="1">
              <a:spLocks noChangeArrowheads="1"/>
            </p:cNvSpPr>
            <p:nvPr/>
          </p:nvSpPr>
          <p:spPr bwMode="auto">
            <a:xfrm>
              <a:off x="0" y="57"/>
              <a:ext cx="5760"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800" b="1">
                  <a:cs typeface="Arial" panose="020B0604020202020204" pitchFamily="34" charset="0"/>
                </a:rPr>
                <a:t>СТРУКТУРА ПОТОКА </a:t>
              </a:r>
              <a:r>
                <a:rPr lang="ru-RU" altLang="ru-RU" sz="1800" b="1" dirty="0">
                  <a:cs typeface="Arial" panose="020B0604020202020204" pitchFamily="34" charset="0"/>
                </a:rPr>
                <a:t>ПРИ ГОРЕНИИ МИКРОСТРУЙ </a:t>
              </a:r>
              <a:br>
                <a:rPr lang="ru-RU" altLang="ru-RU" sz="1800" b="1" dirty="0">
                  <a:cs typeface="Arial" panose="020B0604020202020204" pitchFamily="34" charset="0"/>
                </a:rPr>
              </a:br>
              <a:r>
                <a:rPr lang="ru-RU" altLang="ru-RU" sz="1800" b="1" dirty="0">
                  <a:cs typeface="Arial" panose="020B0604020202020204" pitchFamily="34" charset="0"/>
                </a:rPr>
                <a:t>РАЗНОГО СОСТАВА, ИСТЕКАЮЩИХ </a:t>
              </a:r>
              <a:br>
                <a:rPr lang="ru-RU" altLang="ru-RU" sz="1800" b="1" dirty="0">
                  <a:cs typeface="Arial" panose="020B0604020202020204" pitchFamily="34" charset="0"/>
                </a:rPr>
              </a:br>
              <a:r>
                <a:rPr lang="ru-RU" altLang="ru-RU" sz="1800" b="1" dirty="0">
                  <a:cs typeface="Arial" panose="020B0604020202020204" pitchFamily="34" charset="0"/>
                </a:rPr>
                <a:t>ИЗ ЩЕЛЕВЫХ, ЦИЛИНДРИЧЕСКИХ И КОАКСИАЛЬНЫХ КАНАЛОВ </a:t>
              </a:r>
              <a:br>
                <a:rPr lang="ru-RU" altLang="ru-RU" sz="1800" b="1" dirty="0">
                  <a:cs typeface="Arial" panose="020B0604020202020204" pitchFamily="34" charset="0"/>
                </a:rPr>
              </a:br>
              <a:r>
                <a:rPr lang="ru-RU" altLang="ru-RU" sz="1800" b="1" dirty="0">
                  <a:cs typeface="Arial" panose="020B0604020202020204" pitchFamily="34" charset="0"/>
                </a:rPr>
                <a:t>С ДОЗВУКОВОЙ И СВЕРХЗВУКОВОЙ СКОРОСТЬЮ  </a:t>
              </a:r>
            </a:p>
          </p:txBody>
        </p:sp>
        <p:pic>
          <p:nvPicPr>
            <p:cNvPr id="22533" name="Picture 16" descr="итпм">
              <a:extLst>
                <a:ext uri="{FF2B5EF4-FFF2-40B4-BE49-F238E27FC236}">
                  <a16:creationId xmlns:a16="http://schemas.microsoft.com/office/drawing/2014/main" id="{BF0FBA92-A541-45AF-80AA-A6A9EAB38A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 y="90"/>
              <a:ext cx="47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плоская 2mm 0_2mm  поднятое 1700Hz.wmv">
            <a:hlinkClick r:id="" action="ppaction://media"/>
            <a:extLst>
              <a:ext uri="{FF2B5EF4-FFF2-40B4-BE49-F238E27FC236}">
                <a16:creationId xmlns:a16="http://schemas.microsoft.com/office/drawing/2014/main" id="{87F20B3C-E89B-49DB-A9C0-0049AEE27B74}"/>
              </a:ext>
            </a:extLst>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764487"/>
            <a:ext cx="9158833" cy="514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8">
            <a:extLst>
              <a:ext uri="{FF2B5EF4-FFF2-40B4-BE49-F238E27FC236}">
                <a16:creationId xmlns:a16="http://schemas.microsoft.com/office/drawing/2014/main" id="{68C7E362-1198-40B5-89F5-9A8974A55C34}"/>
              </a:ext>
            </a:extLst>
          </p:cNvPr>
          <p:cNvGrpSpPr>
            <a:grpSpLocks/>
          </p:cNvGrpSpPr>
          <p:nvPr/>
        </p:nvGrpSpPr>
        <p:grpSpPr bwMode="auto">
          <a:xfrm>
            <a:off x="104775" y="120650"/>
            <a:ext cx="9039225" cy="6510338"/>
            <a:chOff x="66" y="40"/>
            <a:chExt cx="5694" cy="4101"/>
          </a:xfrm>
        </p:grpSpPr>
        <p:sp>
          <p:nvSpPr>
            <p:cNvPr id="24579" name="TextBox 1">
              <a:extLst>
                <a:ext uri="{FF2B5EF4-FFF2-40B4-BE49-F238E27FC236}">
                  <a16:creationId xmlns:a16="http://schemas.microsoft.com/office/drawing/2014/main" id="{2C5E164B-C489-4EB8-A783-F175AF51F0F8}"/>
                </a:ext>
              </a:extLst>
            </p:cNvPr>
            <p:cNvSpPr txBox="1">
              <a:spLocks noChangeArrowheads="1"/>
            </p:cNvSpPr>
            <p:nvPr/>
          </p:nvSpPr>
          <p:spPr bwMode="auto">
            <a:xfrm>
              <a:off x="522" y="40"/>
              <a:ext cx="523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800" b="1">
                  <a:cs typeface="Arial" panose="020B0604020202020204" pitchFamily="34" charset="0"/>
                </a:rPr>
                <a:t>ДИФФУЗИОННОЕ ГОРЕНИЕ ВОДОРОДА </a:t>
              </a:r>
              <a:br>
                <a:rPr lang="ru-RU" altLang="ru-RU" sz="1800" b="1">
                  <a:cs typeface="Arial" panose="020B0604020202020204" pitchFamily="34" charset="0"/>
                </a:rPr>
              </a:br>
              <a:r>
                <a:rPr lang="ru-RU" altLang="ru-RU" sz="1800" b="1">
                  <a:cs typeface="Arial" panose="020B0604020202020204" pitchFamily="34" charset="0"/>
                </a:rPr>
                <a:t>В СПУТНОЙ ВОЗДУШНОЙ СТРУЕ</a:t>
              </a:r>
            </a:p>
          </p:txBody>
        </p:sp>
        <p:pic>
          <p:nvPicPr>
            <p:cNvPr id="24580" name="Picture 6">
              <a:extLst>
                <a:ext uri="{FF2B5EF4-FFF2-40B4-BE49-F238E27FC236}">
                  <a16:creationId xmlns:a16="http://schemas.microsoft.com/office/drawing/2014/main" id="{06D3664B-B5AB-447E-96B9-C1325E79A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4812"/>
            <a:stretch>
              <a:fillRect/>
            </a:stretch>
          </p:blipFill>
          <p:spPr bwMode="auto">
            <a:xfrm>
              <a:off x="158" y="2387"/>
              <a:ext cx="3332" cy="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Рисунок 6">
              <a:extLst>
                <a:ext uri="{FF2B5EF4-FFF2-40B4-BE49-F238E27FC236}">
                  <a16:creationId xmlns:a16="http://schemas.microsoft.com/office/drawing/2014/main" id="{51558D4A-8454-4EFC-B4DE-4FAD2FB86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 y="466"/>
              <a:ext cx="2707" cy="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5">
              <a:extLst>
                <a:ext uri="{FF2B5EF4-FFF2-40B4-BE49-F238E27FC236}">
                  <a16:creationId xmlns:a16="http://schemas.microsoft.com/office/drawing/2014/main" id="{D212D244-256D-40D0-AD88-C0152740EACC}"/>
                </a:ext>
              </a:extLst>
            </p:cNvPr>
            <p:cNvSpPr txBox="1">
              <a:spLocks noChangeArrowheads="1"/>
            </p:cNvSpPr>
            <p:nvPr/>
          </p:nvSpPr>
          <p:spPr bwMode="auto">
            <a:xfrm>
              <a:off x="3515" y="602"/>
              <a:ext cx="2132" cy="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1600"/>
                <a:t>Схема эксперимента: </a:t>
              </a:r>
              <a:br>
                <a:rPr lang="en-US" altLang="ru-RU" sz="1600"/>
              </a:br>
              <a:r>
                <a:rPr lang="ru-RU" altLang="ru-RU" sz="1600" i="1"/>
                <a:t>1 </a:t>
              </a:r>
              <a:r>
                <a:rPr lang="ru-RU" altLang="ru-RU" sz="1600"/>
                <a:t>– водород, </a:t>
              </a:r>
              <a:r>
                <a:rPr lang="ru-RU" altLang="ru-RU" sz="1600" i="1"/>
                <a:t>2 </a:t>
              </a:r>
              <a:r>
                <a:rPr lang="ru-RU" altLang="ru-RU" sz="1600"/>
                <a:t>– воздух, </a:t>
              </a:r>
              <a:br>
                <a:rPr lang="en-US" altLang="ru-RU" sz="1600"/>
              </a:br>
              <a:r>
                <a:rPr lang="ru-RU" altLang="ru-RU" sz="1600" i="1"/>
                <a:t>3, 4</a:t>
              </a:r>
              <a:r>
                <a:rPr lang="en-US" altLang="ru-RU" sz="1600" i="1"/>
                <a:t> </a:t>
              </a:r>
              <a:r>
                <a:rPr lang="ru-RU" altLang="ru-RU" sz="1600"/>
                <a:t>– регуляторы расхода газа, </a:t>
              </a:r>
              <a:br>
                <a:rPr lang="en-US" altLang="ru-RU" sz="1600"/>
              </a:br>
              <a:r>
                <a:rPr lang="ru-RU" altLang="ru-RU" sz="1600" i="1"/>
                <a:t>5 </a:t>
              </a:r>
              <a:r>
                <a:rPr lang="ru-RU" altLang="ru-RU" sz="1600"/>
                <a:t>– расходомер, </a:t>
              </a:r>
              <a:br>
                <a:rPr lang="en-US" altLang="ru-RU" sz="1600"/>
              </a:br>
              <a:r>
                <a:rPr lang="ru-RU" altLang="ru-RU" sz="1600" i="1"/>
                <a:t>6 </a:t>
              </a:r>
              <a:r>
                <a:rPr lang="ru-RU" altLang="ru-RU" sz="1600"/>
                <a:t>– сопловой аппарат, </a:t>
              </a:r>
              <a:br>
                <a:rPr lang="en-US" altLang="ru-RU" sz="1600"/>
              </a:br>
              <a:r>
                <a:rPr lang="ru-RU" altLang="ru-RU" sz="1600" i="1"/>
                <a:t>7 </a:t>
              </a:r>
              <a:r>
                <a:rPr lang="ru-RU" altLang="ru-RU" sz="1600"/>
                <a:t>– теневой аппарат Теплера</a:t>
              </a:r>
              <a:r>
                <a:rPr lang="ru-RU" altLang="ru-RU" sz="1800"/>
                <a:t> </a:t>
              </a:r>
            </a:p>
          </p:txBody>
        </p:sp>
        <p:sp>
          <p:nvSpPr>
            <p:cNvPr id="24583" name="TextBox 4">
              <a:extLst>
                <a:ext uri="{FF2B5EF4-FFF2-40B4-BE49-F238E27FC236}">
                  <a16:creationId xmlns:a16="http://schemas.microsoft.com/office/drawing/2014/main" id="{5E96DFC4-FE0F-4B1F-97B6-DE8DD3A12670}"/>
                </a:ext>
              </a:extLst>
            </p:cNvPr>
            <p:cNvSpPr txBox="1">
              <a:spLocks noChangeArrowheads="1"/>
            </p:cNvSpPr>
            <p:nvPr/>
          </p:nvSpPr>
          <p:spPr bwMode="auto">
            <a:xfrm>
              <a:off x="3606" y="1888"/>
              <a:ext cx="2154" cy="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ru-RU" sz="1600"/>
                <a:t>Теневые картины – </a:t>
              </a:r>
            </a:p>
            <a:p>
              <a:pPr eaLnBrk="1" hangingPunct="1"/>
              <a:r>
                <a:rPr lang="ru-RU" altLang="ru-RU" sz="1600"/>
                <a:t>стабилизация факела </a:t>
              </a:r>
              <a:br>
                <a:rPr lang="ru-RU" altLang="ru-RU" sz="1600"/>
              </a:br>
              <a:r>
                <a:rPr lang="ru-RU" altLang="ru-RU" sz="1600"/>
                <a:t>при  диффузионном горении круглой микроструи водорода </a:t>
              </a:r>
              <a:br>
                <a:rPr lang="ru-RU" altLang="ru-RU" sz="1600"/>
              </a:br>
              <a:r>
                <a:rPr lang="ru-RU" altLang="ru-RU" sz="1600"/>
                <a:t>в спутной коаксиальной воздушной струе</a:t>
              </a:r>
              <a:r>
                <a:rPr lang="en-US" altLang="ru-RU" sz="1600"/>
                <a:t>:</a:t>
              </a:r>
            </a:p>
            <a:p>
              <a:pPr eaLnBrk="1" hangingPunct="1"/>
              <a:r>
                <a:rPr lang="en-US" altLang="ru-RU" sz="1600" i="1"/>
                <a:t>a</a:t>
              </a:r>
              <a:r>
                <a:rPr lang="ru-RU" altLang="ru-RU" sz="1600" i="1"/>
                <a:t>) </a:t>
              </a:r>
              <a:r>
                <a:rPr lang="en-US" altLang="ru-RU" sz="1600" i="1"/>
                <a:t>U</a:t>
              </a:r>
              <a:r>
                <a:rPr lang="en-US" altLang="ru-RU" sz="1600" i="1" baseline="-25000"/>
                <a:t>H</a:t>
              </a:r>
              <a:r>
                <a:rPr lang="ru-RU" altLang="ru-RU" sz="1600" i="1"/>
                <a:t>=130, </a:t>
              </a:r>
              <a:r>
                <a:rPr lang="en-US" altLang="ru-RU" sz="1600" i="1"/>
                <a:t>U</a:t>
              </a:r>
              <a:r>
                <a:rPr lang="en-US" altLang="ru-RU" sz="1600" i="1" baseline="-25000"/>
                <a:t>air</a:t>
              </a:r>
              <a:r>
                <a:rPr lang="ru-RU" altLang="ru-RU" sz="1600" i="1"/>
                <a:t>=0 м/</a:t>
              </a:r>
              <a:r>
                <a:rPr lang="en-US" altLang="ru-RU" sz="1600" i="1"/>
                <a:t>c</a:t>
              </a:r>
              <a:r>
                <a:rPr lang="ru-RU" altLang="ru-RU" sz="1600" i="1"/>
                <a:t>, </a:t>
              </a:r>
              <a:br>
                <a:rPr lang="ru-RU" altLang="ru-RU" sz="1600" i="1"/>
              </a:br>
              <a:r>
                <a:rPr lang="en-US" altLang="ru-RU" sz="1600" i="1"/>
                <a:t>b</a:t>
              </a:r>
              <a:r>
                <a:rPr lang="ru-RU" altLang="ru-RU" sz="1600" i="1"/>
                <a:t>) </a:t>
              </a:r>
              <a:r>
                <a:rPr lang="en-US" altLang="ru-RU" sz="1600" i="1"/>
                <a:t>U</a:t>
              </a:r>
              <a:r>
                <a:rPr lang="en-US" altLang="ru-RU" sz="1600" i="1" baseline="-25000"/>
                <a:t>H</a:t>
              </a:r>
              <a:r>
                <a:rPr lang="ru-RU" altLang="ru-RU" sz="1600" i="1"/>
                <a:t>=130, </a:t>
              </a:r>
              <a:r>
                <a:rPr lang="en-US" altLang="ru-RU" sz="1600" i="1"/>
                <a:t>U</a:t>
              </a:r>
              <a:r>
                <a:rPr lang="en-US" altLang="ru-RU" sz="1600" i="1" baseline="-25000"/>
                <a:t>air</a:t>
              </a:r>
              <a:r>
                <a:rPr lang="en-US" altLang="ru-RU" sz="1600" i="1"/>
                <a:t> </a:t>
              </a:r>
              <a:r>
                <a:rPr lang="ru-RU" altLang="ru-RU" sz="1600" i="1"/>
                <a:t>=17,5 м/</a:t>
              </a:r>
              <a:r>
                <a:rPr lang="en-US" altLang="ru-RU" sz="1600" i="1"/>
                <a:t>c</a:t>
              </a:r>
            </a:p>
            <a:p>
              <a:pPr eaLnBrk="1" hangingPunct="1"/>
              <a:r>
                <a:rPr lang="en-US" altLang="ru-RU" sz="1600" i="1"/>
                <a:t>c</a:t>
              </a:r>
              <a:r>
                <a:rPr lang="ru-RU" altLang="ru-RU" sz="1600" i="1"/>
                <a:t>) </a:t>
              </a:r>
              <a:r>
                <a:rPr lang="en-US" altLang="ru-RU" sz="1600" i="1"/>
                <a:t>U</a:t>
              </a:r>
              <a:r>
                <a:rPr lang="en-US" altLang="ru-RU" sz="1600" i="1" baseline="-25000"/>
                <a:t>H</a:t>
              </a:r>
              <a:r>
                <a:rPr lang="ru-RU" altLang="ru-RU" sz="1600" i="1"/>
                <a:t>=130, </a:t>
              </a:r>
              <a:r>
                <a:rPr lang="en-US" altLang="ru-RU" sz="1600" i="1"/>
                <a:t>U</a:t>
              </a:r>
              <a:r>
                <a:rPr lang="en-US" altLang="ru-RU" sz="1600" i="1" baseline="-25000"/>
                <a:t>air</a:t>
              </a:r>
              <a:r>
                <a:rPr lang="en-US" altLang="ru-RU" sz="1600" i="1"/>
                <a:t> </a:t>
              </a:r>
              <a:r>
                <a:rPr lang="ru-RU" altLang="ru-RU" sz="1600" i="1"/>
                <a:t>=35 м/</a:t>
              </a:r>
              <a:r>
                <a:rPr lang="en-US" altLang="ru-RU" sz="1600" i="1"/>
                <a:t>c</a:t>
              </a:r>
              <a:r>
                <a:rPr lang="ru-RU" altLang="ru-RU" sz="1600" i="1"/>
                <a:t>, </a:t>
              </a:r>
              <a:br>
                <a:rPr lang="ru-RU" altLang="ru-RU" sz="1600" i="1"/>
              </a:br>
              <a:r>
                <a:rPr lang="en-US" altLang="ru-RU" sz="1600" i="1"/>
                <a:t>d</a:t>
              </a:r>
              <a:r>
                <a:rPr lang="ru-RU" altLang="ru-RU" sz="1600" i="1"/>
                <a:t>) </a:t>
              </a:r>
              <a:r>
                <a:rPr lang="en-US" altLang="ru-RU" sz="1600" i="1"/>
                <a:t>U</a:t>
              </a:r>
              <a:r>
                <a:rPr lang="en-US" altLang="ru-RU" sz="1600" i="1" baseline="-25000"/>
                <a:t>H</a:t>
              </a:r>
              <a:r>
                <a:rPr lang="ru-RU" altLang="ru-RU" sz="1600" i="1"/>
                <a:t>=204, </a:t>
              </a:r>
              <a:r>
                <a:rPr lang="en-US" altLang="ru-RU" sz="1600" i="1"/>
                <a:t>U</a:t>
              </a:r>
              <a:r>
                <a:rPr lang="en-US" altLang="ru-RU" sz="1600" i="1" baseline="-25000"/>
                <a:t>air</a:t>
              </a:r>
              <a:r>
                <a:rPr lang="en-US" altLang="ru-RU" sz="1600" i="1"/>
                <a:t> </a:t>
              </a:r>
              <a:r>
                <a:rPr lang="ru-RU" altLang="ru-RU" sz="1600" i="1"/>
                <a:t>=18 м/</a:t>
              </a:r>
              <a:r>
                <a:rPr lang="en-US" altLang="ru-RU" sz="1600" i="1"/>
                <a:t>c</a:t>
              </a:r>
              <a:r>
                <a:rPr lang="ru-RU" altLang="ru-RU" sz="1600" i="1"/>
                <a:t>.</a:t>
              </a:r>
            </a:p>
            <a:p>
              <a:pPr eaLnBrk="1" hangingPunct="1"/>
              <a:endParaRPr lang="ru-RU" altLang="ru-RU" sz="1600"/>
            </a:p>
            <a:p>
              <a:pPr eaLnBrk="1" hangingPunct="1"/>
              <a:r>
                <a:rPr lang="ru-RU" altLang="ru-RU" sz="1600"/>
                <a:t>В турбулентных режимах горения (</a:t>
              </a:r>
              <a:r>
                <a:rPr lang="en-US" altLang="ru-RU" sz="1600"/>
                <a:t>b, c, d</a:t>
              </a:r>
              <a:r>
                <a:rPr lang="ru-RU" altLang="ru-RU" sz="1600"/>
                <a:t>)</a:t>
              </a:r>
              <a:r>
                <a:rPr lang="en-US" altLang="ru-RU" sz="1600"/>
                <a:t> </a:t>
              </a:r>
              <a:r>
                <a:rPr lang="ru-RU" altLang="ru-RU" sz="1600"/>
                <a:t>реализуется поднятый факел.</a:t>
              </a:r>
            </a:p>
          </p:txBody>
        </p:sp>
        <p:pic>
          <p:nvPicPr>
            <p:cNvPr id="24584" name="Picture 7" descr="итпм">
              <a:extLst>
                <a:ext uri="{FF2B5EF4-FFF2-40B4-BE49-F238E27FC236}">
                  <a16:creationId xmlns:a16="http://schemas.microsoft.com/office/drawing/2014/main" id="{9D918DA6-FFB1-42B6-B042-79FD1EA4D9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 y="90"/>
              <a:ext cx="47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10">
            <a:extLst>
              <a:ext uri="{FF2B5EF4-FFF2-40B4-BE49-F238E27FC236}">
                <a16:creationId xmlns:a16="http://schemas.microsoft.com/office/drawing/2014/main" id="{5CA196C0-5AB1-4C24-B70E-9B96B6451293}"/>
              </a:ext>
            </a:extLst>
          </p:cNvPr>
          <p:cNvGrpSpPr>
            <a:grpSpLocks/>
          </p:cNvGrpSpPr>
          <p:nvPr/>
        </p:nvGrpSpPr>
        <p:grpSpPr bwMode="auto">
          <a:xfrm>
            <a:off x="104775" y="238125"/>
            <a:ext cx="8859838" cy="6421438"/>
            <a:chOff x="66" y="90"/>
            <a:chExt cx="5581" cy="4045"/>
          </a:xfrm>
        </p:grpSpPr>
        <p:sp>
          <p:nvSpPr>
            <p:cNvPr id="25603" name="Text Box 2">
              <a:extLst>
                <a:ext uri="{FF2B5EF4-FFF2-40B4-BE49-F238E27FC236}">
                  <a16:creationId xmlns:a16="http://schemas.microsoft.com/office/drawing/2014/main" id="{8953D18B-07C0-4715-AD45-4FA15401F684}"/>
                </a:ext>
              </a:extLst>
            </p:cNvPr>
            <p:cNvSpPr txBox="1">
              <a:spLocks noChangeArrowheads="1"/>
            </p:cNvSpPr>
            <p:nvPr/>
          </p:nvSpPr>
          <p:spPr bwMode="auto">
            <a:xfrm>
              <a:off x="113" y="210"/>
              <a:ext cx="5489" cy="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spcBef>
                  <a:spcPct val="50000"/>
                </a:spcBef>
              </a:pPr>
              <a:r>
                <a:rPr lang="ru-RU" altLang="ru-RU" sz="1600" b="1"/>
                <a:t>             КНП-2020:</a:t>
              </a:r>
              <a:r>
                <a:rPr lang="ru-RU" altLang="ru-RU" sz="1600"/>
                <a:t> Установлено, что для диффузионного горения одиночной струи водорода, истекающей с дозвуковой скоростью из кольцевого микросопла в затопленное пространство, характерно наличие области «перетяжки» пламени, как для круглых так и для плоских микроструй. Эта область соответствует переходу от ламинарного к турбулентному факелу. Показано, что с ростом скорости коаксиальной струи водорода уменьшается ламинарная область диффузионного факела и горение стабилизируется в турбулентной области факела. </a:t>
              </a:r>
            </a:p>
          </p:txBody>
        </p:sp>
        <p:sp>
          <p:nvSpPr>
            <p:cNvPr id="25604" name="Text Box 4">
              <a:extLst>
                <a:ext uri="{FF2B5EF4-FFF2-40B4-BE49-F238E27FC236}">
                  <a16:creationId xmlns:a16="http://schemas.microsoft.com/office/drawing/2014/main" id="{FA3EB466-4CAA-4F03-9150-444D17E00060}"/>
                </a:ext>
              </a:extLst>
            </p:cNvPr>
            <p:cNvSpPr txBox="1">
              <a:spLocks noChangeArrowheads="1"/>
            </p:cNvSpPr>
            <p:nvPr/>
          </p:nvSpPr>
          <p:spPr bwMode="auto">
            <a:xfrm>
              <a:off x="110" y="3313"/>
              <a:ext cx="2844" cy="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1600"/>
                <a:t>Теневые картины затопленной горящей </a:t>
              </a:r>
              <a:br>
                <a:rPr lang="ru-RU" altLang="ru-RU" sz="1600"/>
              </a:br>
              <a:r>
                <a:rPr lang="ru-RU" altLang="ru-RU" sz="1600"/>
                <a:t>кольцевой струи водорода, истекающей </a:t>
              </a:r>
              <a:br>
                <a:rPr lang="ru-RU" altLang="ru-RU" sz="1600"/>
              </a:br>
              <a:r>
                <a:rPr lang="ru-RU" altLang="ru-RU" sz="1600"/>
                <a:t>с дозвуковой и сверхзвуковой скоростью </a:t>
              </a:r>
              <a:br>
                <a:rPr lang="ru-RU" altLang="ru-RU" sz="1600"/>
              </a:br>
              <a:r>
                <a:rPr lang="ru-RU" altLang="ru-RU" sz="1600"/>
                <a:t>в объем воздуха</a:t>
              </a:r>
            </a:p>
          </p:txBody>
        </p:sp>
        <p:sp>
          <p:nvSpPr>
            <p:cNvPr id="25605" name="Text Box 6">
              <a:extLst>
                <a:ext uri="{FF2B5EF4-FFF2-40B4-BE49-F238E27FC236}">
                  <a16:creationId xmlns:a16="http://schemas.microsoft.com/office/drawing/2014/main" id="{2A5855B7-EF76-4345-8F18-3C81ADEF6990}"/>
                </a:ext>
              </a:extLst>
            </p:cNvPr>
            <p:cNvSpPr txBox="1">
              <a:spLocks noChangeArrowheads="1"/>
            </p:cNvSpPr>
            <p:nvPr/>
          </p:nvSpPr>
          <p:spPr bwMode="auto">
            <a:xfrm>
              <a:off x="3115" y="3307"/>
              <a:ext cx="2532"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1600"/>
                <a:t>Горение кольцевой струи водорода </a:t>
              </a:r>
              <a:br>
                <a:rPr lang="en-US" altLang="ru-RU" sz="1600"/>
              </a:br>
              <a:r>
                <a:rPr lang="ru-RU" altLang="ru-RU" sz="1600"/>
                <a:t>при наличии в центре микроструи воздуха, истекающей со сверхзвуковой скоростью (режимы при разной скорости истечения)</a:t>
              </a:r>
            </a:p>
          </p:txBody>
        </p:sp>
        <p:grpSp>
          <p:nvGrpSpPr>
            <p:cNvPr id="25606" name="Group 8">
              <a:extLst>
                <a:ext uri="{FF2B5EF4-FFF2-40B4-BE49-F238E27FC236}">
                  <a16:creationId xmlns:a16="http://schemas.microsoft.com/office/drawing/2014/main" id="{EAB44EBF-F487-4D93-9C17-6597EA146A25}"/>
                </a:ext>
              </a:extLst>
            </p:cNvPr>
            <p:cNvGrpSpPr>
              <a:grpSpLocks/>
            </p:cNvGrpSpPr>
            <p:nvPr/>
          </p:nvGrpSpPr>
          <p:grpSpPr bwMode="auto">
            <a:xfrm>
              <a:off x="169" y="1533"/>
              <a:ext cx="5368" cy="1664"/>
              <a:chOff x="169" y="1695"/>
              <a:chExt cx="5368" cy="1664"/>
            </a:xfrm>
          </p:grpSpPr>
          <p:pic>
            <p:nvPicPr>
              <p:cNvPr id="25608" name="Рисунок 3">
                <a:extLst>
                  <a:ext uri="{FF2B5EF4-FFF2-40B4-BE49-F238E27FC236}">
                    <a16:creationId xmlns:a16="http://schemas.microsoft.com/office/drawing/2014/main" id="{5B817A87-2FCF-49DA-81F9-CD41B37B9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 y="1703"/>
                <a:ext cx="2813" cy="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Рисунок 2">
                <a:extLst>
                  <a:ext uri="{FF2B5EF4-FFF2-40B4-BE49-F238E27FC236}">
                    <a16:creationId xmlns:a16="http://schemas.microsoft.com/office/drawing/2014/main" id="{F55A5C09-17DC-45BD-9DD2-EF96890AD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6" y="1706"/>
                <a:ext cx="1070" cy="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Рисунок 11">
                <a:extLst>
                  <a:ext uri="{FF2B5EF4-FFF2-40B4-BE49-F238E27FC236}">
                    <a16:creationId xmlns:a16="http://schemas.microsoft.com/office/drawing/2014/main" id="{2816A344-8784-4E4D-B391-939C3694C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6" y="1695"/>
                <a:ext cx="1041" cy="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07" name="Picture 9" descr="итпм">
              <a:extLst>
                <a:ext uri="{FF2B5EF4-FFF2-40B4-BE49-F238E27FC236}">
                  <a16:creationId xmlns:a16="http://schemas.microsoft.com/office/drawing/2014/main" id="{B17C7EB3-C320-426F-B19A-C371DF14AF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 y="90"/>
              <a:ext cx="47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Google Shape;55;p13">
            <a:extLst>
              <a:ext uri="{FF2B5EF4-FFF2-40B4-BE49-F238E27FC236}">
                <a16:creationId xmlns:a16="http://schemas.microsoft.com/office/drawing/2014/main" id="{265A5E03-E633-41EF-878E-98E522E28727}"/>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 y="1073150"/>
            <a:ext cx="3308350"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Google Shape;54;p13">
            <a:extLst>
              <a:ext uri="{FF2B5EF4-FFF2-40B4-BE49-F238E27FC236}">
                <a16:creationId xmlns:a16="http://schemas.microsoft.com/office/drawing/2014/main" id="{DB1F7ABE-598A-43E2-8E78-3E0E98476677}"/>
              </a:ext>
            </a:extLst>
          </p:cNvPr>
          <p:cNvSpPr txBox="1">
            <a:spLocks noChangeArrowheads="1"/>
          </p:cNvSpPr>
          <p:nvPr/>
        </p:nvSpPr>
        <p:spPr bwMode="auto">
          <a:xfrm>
            <a:off x="666750" y="180975"/>
            <a:ext cx="8477250" cy="501650"/>
          </a:xfrm>
          <a:prstGeom prst="rect">
            <a:avLst/>
          </a:prstGeom>
          <a:noFill/>
          <a:ln w="9525">
            <a:noFill/>
            <a:miter lim="800000"/>
            <a:headEnd/>
            <a:tailEnd/>
          </a:ln>
        </p:spPr>
        <p:txBody>
          <a:bodyPr lIns="121897" tIns="121897" rIns="121897" bIns="121897"/>
          <a:lstStyle/>
          <a:p>
            <a:pPr algn="ctr" defTabSz="1219200">
              <a:buClr>
                <a:srgbClr val="000000"/>
              </a:buClr>
              <a:buFont typeface="Arial" charset="0"/>
              <a:buNone/>
              <a:defRPr/>
            </a:pPr>
            <a:r>
              <a:rPr lang="ru-RU" sz="1800" b="1" cap="all" dirty="0">
                <a:solidFill>
                  <a:srgbClr val="1A1A1A"/>
                </a:solidFill>
                <a:latin typeface="Arial" charset="0"/>
                <a:cs typeface="Arial" charset="0"/>
                <a:sym typeface="Raleway" pitchFamily="2" charset="-52"/>
              </a:rPr>
              <a:t>Численное моделирование реагирующего потока</a:t>
            </a:r>
          </a:p>
        </p:txBody>
      </p:sp>
      <p:sp>
        <p:nvSpPr>
          <p:cNvPr id="26628" name="Google Shape;55;p13">
            <a:extLst>
              <a:ext uri="{FF2B5EF4-FFF2-40B4-BE49-F238E27FC236}">
                <a16:creationId xmlns:a16="http://schemas.microsoft.com/office/drawing/2014/main" id="{83B9790F-8CDB-40D1-ABFF-2D2B8FF389FD}"/>
              </a:ext>
            </a:extLst>
          </p:cNvPr>
          <p:cNvSpPr txBox="1">
            <a:spLocks noChangeArrowheads="1"/>
          </p:cNvSpPr>
          <p:nvPr/>
        </p:nvSpPr>
        <p:spPr bwMode="auto">
          <a:xfrm>
            <a:off x="0" y="3089275"/>
            <a:ext cx="4075113" cy="1443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lstStyle>
            <a:lvl1pPr defTabSz="1219200" eaLnBrk="0" hangingPunct="0">
              <a:defRPr sz="2400">
                <a:solidFill>
                  <a:schemeClr val="tx1"/>
                </a:solidFill>
                <a:latin typeface="Arial" panose="020B0604020202020204" pitchFamily="34" charset="0"/>
              </a:defRPr>
            </a:lvl1pPr>
            <a:lvl2pPr marL="742950" indent="-285750" defTabSz="1219200" eaLnBrk="0" hangingPunct="0">
              <a:defRPr sz="2400">
                <a:solidFill>
                  <a:schemeClr val="tx1"/>
                </a:solidFill>
                <a:latin typeface="Arial" panose="020B0604020202020204" pitchFamily="34" charset="0"/>
              </a:defRPr>
            </a:lvl2pPr>
            <a:lvl3pPr marL="1143000" indent="-228600" defTabSz="1219200" eaLnBrk="0" hangingPunct="0">
              <a:defRPr sz="2400">
                <a:solidFill>
                  <a:schemeClr val="tx1"/>
                </a:solidFill>
                <a:latin typeface="Arial" panose="020B0604020202020204" pitchFamily="34" charset="0"/>
              </a:defRPr>
            </a:lvl3pPr>
            <a:lvl4pPr marL="1600200" indent="-228600" defTabSz="1219200" eaLnBrk="0" hangingPunct="0">
              <a:defRPr sz="2400">
                <a:solidFill>
                  <a:schemeClr val="tx1"/>
                </a:solidFill>
                <a:latin typeface="Arial" panose="020B0604020202020204" pitchFamily="34" charset="0"/>
              </a:defRPr>
            </a:lvl4pPr>
            <a:lvl5pPr marL="2057400" indent="-228600" defTabSz="1219200" eaLnBrk="0" hangingPunct="0">
              <a:defRPr sz="2400">
                <a:solidFill>
                  <a:schemeClr val="tx1"/>
                </a:solidFill>
                <a:latin typeface="Arial" panose="020B0604020202020204" pitchFamily="34" charset="0"/>
              </a:defRPr>
            </a:lvl5pPr>
            <a:lvl6pPr marL="2514600" indent="-228600" defTabSz="1219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219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219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2192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ru-RU" altLang="ru-RU" sz="1400">
                <a:solidFill>
                  <a:srgbClr val="000000"/>
                </a:solidFill>
                <a:cs typeface="Arial" panose="020B0604020202020204" pitchFamily="34" charset="0"/>
                <a:sym typeface="Raleway" pitchFamily="2" charset="-52"/>
              </a:rPr>
              <a:t>Детальный анализ динамики закрученных потоков, реализующихся в камерах сгорания. </a:t>
            </a:r>
            <a:br>
              <a:rPr lang="ru-RU" altLang="ru-RU" sz="1400">
                <a:solidFill>
                  <a:srgbClr val="000000"/>
                </a:solidFill>
                <a:cs typeface="Arial" panose="020B0604020202020204" pitchFamily="34" charset="0"/>
                <a:sym typeface="Raleway" pitchFamily="2" charset="-52"/>
              </a:rPr>
            </a:br>
            <a:r>
              <a:rPr lang="ru-RU" altLang="ru-RU" sz="1400">
                <a:solidFill>
                  <a:srgbClr val="000000"/>
                </a:solidFill>
                <a:cs typeface="Arial" panose="020B0604020202020204" pitchFamily="34" charset="0"/>
                <a:sym typeface="Raleway" pitchFamily="2" charset="-52"/>
              </a:rPr>
              <a:t>Метод прямого численного моделирования уравнений Навье-Стокса (DNS) и метод крупных вихрей (LES).</a:t>
            </a:r>
          </a:p>
          <a:p>
            <a:pPr algn="ctr" eaLnBrk="1" hangingPunct="1">
              <a:lnSpc>
                <a:spcPct val="90000"/>
              </a:lnSpc>
              <a:buClr>
                <a:srgbClr val="000000"/>
              </a:buClr>
              <a:buFont typeface="Arial" panose="020B0604020202020204" pitchFamily="34" charset="0"/>
              <a:buNone/>
            </a:pPr>
            <a:r>
              <a:rPr lang="ru-RU" altLang="ru-RU" sz="1400">
                <a:solidFill>
                  <a:srgbClr val="000000"/>
                </a:solidFill>
                <a:cs typeface="Arial" panose="020B0604020202020204" pitchFamily="34" charset="0"/>
                <a:sym typeface="Raleway" pitchFamily="2" charset="-52"/>
              </a:rPr>
              <a:t>Типичные вычислительные сетки ~ 100 млн. узлов. Кластер ИТ СО РВН «Каскад»</a:t>
            </a:r>
          </a:p>
        </p:txBody>
      </p:sp>
      <p:sp>
        <p:nvSpPr>
          <p:cNvPr id="26629" name="Google Shape;56;p13">
            <a:extLst>
              <a:ext uri="{FF2B5EF4-FFF2-40B4-BE49-F238E27FC236}">
                <a16:creationId xmlns:a16="http://schemas.microsoft.com/office/drawing/2014/main" id="{26B8D17F-A254-4A5B-88A8-E285BC4A469B}"/>
              </a:ext>
            </a:extLst>
          </p:cNvPr>
          <p:cNvSpPr txBox="1">
            <a:spLocks noChangeArrowheads="1"/>
          </p:cNvSpPr>
          <p:nvPr/>
        </p:nvSpPr>
        <p:spPr bwMode="auto">
          <a:xfrm>
            <a:off x="3924300" y="3259138"/>
            <a:ext cx="4879975"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lstStyle>
            <a:lvl1pPr defTabSz="1219200" eaLnBrk="0" hangingPunct="0">
              <a:defRPr sz="2400">
                <a:solidFill>
                  <a:schemeClr val="tx1"/>
                </a:solidFill>
                <a:latin typeface="Arial" panose="020B0604020202020204" pitchFamily="34" charset="0"/>
              </a:defRPr>
            </a:lvl1pPr>
            <a:lvl2pPr marL="742950" indent="-285750" defTabSz="1219200" eaLnBrk="0" hangingPunct="0">
              <a:defRPr sz="2400">
                <a:solidFill>
                  <a:schemeClr val="tx1"/>
                </a:solidFill>
                <a:latin typeface="Arial" panose="020B0604020202020204" pitchFamily="34" charset="0"/>
              </a:defRPr>
            </a:lvl2pPr>
            <a:lvl3pPr marL="1143000" indent="-228600" defTabSz="1219200" eaLnBrk="0" hangingPunct="0">
              <a:defRPr sz="2400">
                <a:solidFill>
                  <a:schemeClr val="tx1"/>
                </a:solidFill>
                <a:latin typeface="Arial" panose="020B0604020202020204" pitchFamily="34" charset="0"/>
              </a:defRPr>
            </a:lvl3pPr>
            <a:lvl4pPr marL="1600200" indent="-228600" defTabSz="1219200" eaLnBrk="0" hangingPunct="0">
              <a:defRPr sz="2400">
                <a:solidFill>
                  <a:schemeClr val="tx1"/>
                </a:solidFill>
                <a:latin typeface="Arial" panose="020B0604020202020204" pitchFamily="34" charset="0"/>
              </a:defRPr>
            </a:lvl4pPr>
            <a:lvl5pPr marL="2057400" indent="-228600" defTabSz="1219200" eaLnBrk="0" hangingPunct="0">
              <a:defRPr sz="2400">
                <a:solidFill>
                  <a:schemeClr val="tx1"/>
                </a:solidFill>
                <a:latin typeface="Arial" panose="020B0604020202020204" pitchFamily="34" charset="0"/>
              </a:defRPr>
            </a:lvl5pPr>
            <a:lvl6pPr marL="2514600" indent="-228600" defTabSz="1219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219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219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2192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spcBef>
                <a:spcPts val="1000"/>
              </a:spcBef>
              <a:buClr>
                <a:srgbClr val="000000"/>
              </a:buClr>
              <a:buFont typeface="Arial" panose="020B0604020202020204" pitchFamily="34" charset="0"/>
              <a:buNone/>
            </a:pPr>
            <a:r>
              <a:rPr lang="ru-RU" altLang="ru-RU" sz="1400">
                <a:solidFill>
                  <a:srgbClr val="000000"/>
                </a:solidFill>
                <a:cs typeface="Arial" panose="020B0604020202020204" pitchFamily="34" charset="0"/>
                <a:sym typeface="Raleway" pitchFamily="2" charset="-52"/>
              </a:rPr>
              <a:t>Прямое численное моделирование аэродинамики и химических процессов горения в горелке Бунзена (метан + воздух). </a:t>
            </a:r>
          </a:p>
          <a:p>
            <a:pPr algn="ctr" eaLnBrk="1" hangingPunct="1">
              <a:buClr>
                <a:srgbClr val="000000"/>
              </a:buClr>
              <a:buFont typeface="Arial" panose="020B0604020202020204" pitchFamily="34" charset="0"/>
              <a:buNone/>
            </a:pPr>
            <a:r>
              <a:rPr lang="ru-RU" altLang="ru-RU" sz="1400">
                <a:solidFill>
                  <a:srgbClr val="000000"/>
                </a:solidFill>
                <a:cs typeface="Arial" panose="020B0604020202020204" pitchFamily="34" charset="0"/>
                <a:sym typeface="Raleway" pitchFamily="2" charset="-52"/>
              </a:rPr>
              <a:t>Количество реагентов ~ 300, реакций ~ </a:t>
            </a:r>
            <a:r>
              <a:rPr lang="ru-RU" altLang="ru-RU" sz="1400">
                <a:solidFill>
                  <a:srgbClr val="000000"/>
                </a:solidFill>
                <a:cs typeface="Arial" panose="020B0604020202020204" pitchFamily="34" charset="0"/>
                <a:sym typeface="Arial" panose="020B0604020202020204" pitchFamily="34" charset="0"/>
              </a:rPr>
              <a:t>2000</a:t>
            </a:r>
            <a:r>
              <a:rPr lang="ru-RU" altLang="ru-RU" sz="1200">
                <a:solidFill>
                  <a:srgbClr val="000000"/>
                </a:solidFill>
                <a:cs typeface="Arial" panose="020B0604020202020204" pitchFamily="34" charset="0"/>
                <a:sym typeface="Arial" panose="020B0604020202020204" pitchFamily="34" charset="0"/>
              </a:rPr>
              <a:t>.</a:t>
            </a:r>
            <a:endParaRPr lang="ru-RU" altLang="ru-RU" sz="1200">
              <a:solidFill>
                <a:srgbClr val="000000"/>
              </a:solidFill>
              <a:cs typeface="Arial" panose="020B0604020202020204" pitchFamily="34" charset="0"/>
              <a:sym typeface="Raleway" pitchFamily="2" charset="-52"/>
            </a:endParaRPr>
          </a:p>
        </p:txBody>
      </p:sp>
      <p:grpSp>
        <p:nvGrpSpPr>
          <p:cNvPr id="26630" name="Group 9">
            <a:extLst>
              <a:ext uri="{FF2B5EF4-FFF2-40B4-BE49-F238E27FC236}">
                <a16:creationId xmlns:a16="http://schemas.microsoft.com/office/drawing/2014/main" id="{BB8BA6EC-C949-4DBE-8C18-E9749FB3EB2D}"/>
              </a:ext>
            </a:extLst>
          </p:cNvPr>
          <p:cNvGrpSpPr>
            <a:grpSpLocks/>
          </p:cNvGrpSpPr>
          <p:nvPr/>
        </p:nvGrpSpPr>
        <p:grpSpPr bwMode="auto">
          <a:xfrm>
            <a:off x="3822700" y="750888"/>
            <a:ext cx="5019675" cy="2576512"/>
            <a:chOff x="2180" y="384"/>
            <a:chExt cx="3527" cy="2452"/>
          </a:xfrm>
        </p:grpSpPr>
        <p:grpSp>
          <p:nvGrpSpPr>
            <p:cNvPr id="26634" name="Group 10">
              <a:extLst>
                <a:ext uri="{FF2B5EF4-FFF2-40B4-BE49-F238E27FC236}">
                  <a16:creationId xmlns:a16="http://schemas.microsoft.com/office/drawing/2014/main" id="{BDBC8C1C-F4CC-4551-9F9D-4E6B1A05A2FF}"/>
                </a:ext>
              </a:extLst>
            </p:cNvPr>
            <p:cNvGrpSpPr>
              <a:grpSpLocks/>
            </p:cNvGrpSpPr>
            <p:nvPr/>
          </p:nvGrpSpPr>
          <p:grpSpPr bwMode="auto">
            <a:xfrm>
              <a:off x="3235" y="384"/>
              <a:ext cx="1385" cy="2424"/>
              <a:chOff x="3235" y="384"/>
              <a:chExt cx="1385" cy="2424"/>
            </a:xfrm>
          </p:grpSpPr>
          <p:pic>
            <p:nvPicPr>
              <p:cNvPr id="26642" name="Google Shape;58;p13">
                <a:extLst>
                  <a:ext uri="{FF2B5EF4-FFF2-40B4-BE49-F238E27FC236}">
                    <a16:creationId xmlns:a16="http://schemas.microsoft.com/office/drawing/2014/main" id="{165F6577-85DB-4F40-A30F-4A815066E12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 y="384"/>
                <a:ext cx="1385" cy="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3" name="Rectangle 12">
                <a:extLst>
                  <a:ext uri="{FF2B5EF4-FFF2-40B4-BE49-F238E27FC236}">
                    <a16:creationId xmlns:a16="http://schemas.microsoft.com/office/drawing/2014/main" id="{B31DC06F-428C-4E4A-88F5-E7572F73A358}"/>
                  </a:ext>
                </a:extLst>
              </p:cNvPr>
              <p:cNvSpPr>
                <a:spLocks noChangeArrowheads="1"/>
              </p:cNvSpPr>
              <p:nvPr/>
            </p:nvSpPr>
            <p:spPr bwMode="auto">
              <a:xfrm>
                <a:off x="3329" y="475"/>
                <a:ext cx="91" cy="136"/>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grpSp>
        <p:pic>
          <p:nvPicPr>
            <p:cNvPr id="26635" name="Google Shape;59;p13">
              <a:extLst>
                <a:ext uri="{FF2B5EF4-FFF2-40B4-BE49-F238E27FC236}">
                  <a16:creationId xmlns:a16="http://schemas.microsoft.com/office/drawing/2014/main" id="{E8D619CA-8BD8-4BA1-82F4-2A5E5803DE5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 y="386"/>
              <a:ext cx="1109" cy="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6" name="Rectangle 14">
              <a:extLst>
                <a:ext uri="{FF2B5EF4-FFF2-40B4-BE49-F238E27FC236}">
                  <a16:creationId xmlns:a16="http://schemas.microsoft.com/office/drawing/2014/main" id="{3D196EBD-69D1-4EDE-B079-938A3893ABD6}"/>
                </a:ext>
              </a:extLst>
            </p:cNvPr>
            <p:cNvSpPr>
              <a:spLocks noChangeArrowheads="1"/>
            </p:cNvSpPr>
            <p:nvPr/>
          </p:nvSpPr>
          <p:spPr bwMode="auto">
            <a:xfrm>
              <a:off x="4575" y="386"/>
              <a:ext cx="136" cy="227"/>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pic>
          <p:nvPicPr>
            <p:cNvPr id="26637" name="Google Shape;59;p13">
              <a:extLst>
                <a:ext uri="{FF2B5EF4-FFF2-40B4-BE49-F238E27FC236}">
                  <a16:creationId xmlns:a16="http://schemas.microsoft.com/office/drawing/2014/main" id="{E428FDA7-4F47-48A6-9578-FE54281371B6}"/>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t="70804" b="9604"/>
            <a:stretch>
              <a:fillRect/>
            </a:stretch>
          </p:blipFill>
          <p:spPr bwMode="auto">
            <a:xfrm>
              <a:off x="4598" y="794"/>
              <a:ext cx="1109" cy="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8" name="Rectangle 16">
              <a:extLst>
                <a:ext uri="{FF2B5EF4-FFF2-40B4-BE49-F238E27FC236}">
                  <a16:creationId xmlns:a16="http://schemas.microsoft.com/office/drawing/2014/main" id="{D879932D-A58A-49AF-898E-251416D2B7CA}"/>
                </a:ext>
              </a:extLst>
            </p:cNvPr>
            <p:cNvSpPr>
              <a:spLocks noChangeArrowheads="1"/>
            </p:cNvSpPr>
            <p:nvPr/>
          </p:nvSpPr>
          <p:spPr bwMode="auto">
            <a:xfrm>
              <a:off x="4666" y="612"/>
              <a:ext cx="136" cy="227"/>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grpSp>
          <p:nvGrpSpPr>
            <p:cNvPr id="26639" name="Group 17">
              <a:extLst>
                <a:ext uri="{FF2B5EF4-FFF2-40B4-BE49-F238E27FC236}">
                  <a16:creationId xmlns:a16="http://schemas.microsoft.com/office/drawing/2014/main" id="{9F45A8BD-CEC9-43A6-90A3-6A2C8B7B3C23}"/>
                </a:ext>
              </a:extLst>
            </p:cNvPr>
            <p:cNvGrpSpPr>
              <a:grpSpLocks/>
            </p:cNvGrpSpPr>
            <p:nvPr/>
          </p:nvGrpSpPr>
          <p:grpSpPr bwMode="auto">
            <a:xfrm>
              <a:off x="2180" y="408"/>
              <a:ext cx="1347" cy="2428"/>
              <a:chOff x="1784" y="390"/>
              <a:chExt cx="1347" cy="2428"/>
            </a:xfrm>
          </p:grpSpPr>
          <p:pic>
            <p:nvPicPr>
              <p:cNvPr id="26640" name="Google Shape;57;p13">
                <a:extLst>
                  <a:ext uri="{FF2B5EF4-FFF2-40B4-BE49-F238E27FC236}">
                    <a16:creationId xmlns:a16="http://schemas.microsoft.com/office/drawing/2014/main" id="{D300023A-0E33-49F3-A2F5-5839F043673A}"/>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4" y="390"/>
                <a:ext cx="1347" cy="2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1" name="Rectangle 19">
                <a:extLst>
                  <a:ext uri="{FF2B5EF4-FFF2-40B4-BE49-F238E27FC236}">
                    <a16:creationId xmlns:a16="http://schemas.microsoft.com/office/drawing/2014/main" id="{6D14EB5B-FD37-46F8-ADCC-58ED552645F2}"/>
                  </a:ext>
                </a:extLst>
              </p:cNvPr>
              <p:cNvSpPr>
                <a:spLocks noChangeArrowheads="1"/>
              </p:cNvSpPr>
              <p:nvPr/>
            </p:nvSpPr>
            <p:spPr bwMode="auto">
              <a:xfrm>
                <a:off x="1811" y="436"/>
                <a:ext cx="136" cy="181"/>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grpSp>
      </p:grpSp>
      <p:pic>
        <p:nvPicPr>
          <p:cNvPr id="26631" name="Picture 20" descr="logo2018_на бланк">
            <a:extLst>
              <a:ext uri="{FF2B5EF4-FFF2-40B4-BE49-F238E27FC236}">
                <a16:creationId xmlns:a16="http://schemas.microsoft.com/office/drawing/2014/main" id="{2FAB51C4-CE85-4E20-8571-B447265AEA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3925" y="228600"/>
            <a:ext cx="4635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21" descr="нгу">
            <a:extLst>
              <a:ext uri="{FF2B5EF4-FFF2-40B4-BE49-F238E27FC236}">
                <a16:creationId xmlns:a16="http://schemas.microsoft.com/office/drawing/2014/main" id="{628C0A33-699E-42A5-818F-0694B4827D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 y="204788"/>
            <a:ext cx="12414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Прямоугольник 21">
            <a:extLst>
              <a:ext uri="{FF2B5EF4-FFF2-40B4-BE49-F238E27FC236}">
                <a16:creationId xmlns:a16="http://schemas.microsoft.com/office/drawing/2014/main" id="{1E093FCB-0278-4BD7-8CBB-1DEA5596D555}"/>
              </a:ext>
            </a:extLst>
          </p:cNvPr>
          <p:cNvSpPr>
            <a:spLocks noChangeArrowheads="1"/>
          </p:cNvSpPr>
          <p:nvPr/>
        </p:nvSpPr>
        <p:spPr bwMode="auto">
          <a:xfrm>
            <a:off x="127000" y="4719638"/>
            <a:ext cx="891063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ru-RU" altLang="ru-RU" sz="1600" b="1"/>
              <a:t>КНП-2020: </a:t>
            </a:r>
            <a:r>
              <a:rPr lang="ru-RU" altLang="ru-RU" sz="1600"/>
              <a:t>С использованием модели на основе решателя химических реакций, объединенного с пакетом для разрешения гидродинамики OpenFOAM, для различных смесей получены результаты численного моделирования сажеобразования в ламинарных углеводородных пламенах с контролируемыми начальными условиями. Сопоставление результатов расчетов с экспериментальными данными подтверждает адекватность используемой модели. Программные модули написаны на языке C++, хорошо согласуются между собой и обеспечивают возможность распараллеливания расчета по протоколу MPI.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32">
            <a:extLst>
              <a:ext uri="{FF2B5EF4-FFF2-40B4-BE49-F238E27FC236}">
                <a16:creationId xmlns:a16="http://schemas.microsoft.com/office/drawing/2014/main" id="{03EF06F2-2C09-47EF-8AD1-C55ACFFB0676}"/>
              </a:ext>
            </a:extLst>
          </p:cNvPr>
          <p:cNvGrpSpPr>
            <a:grpSpLocks/>
          </p:cNvGrpSpPr>
          <p:nvPr/>
        </p:nvGrpSpPr>
        <p:grpSpPr bwMode="auto">
          <a:xfrm>
            <a:off x="0" y="85725"/>
            <a:ext cx="9144000" cy="6677025"/>
            <a:chOff x="0" y="60"/>
            <a:chExt cx="5760" cy="4206"/>
          </a:xfrm>
        </p:grpSpPr>
        <p:sp>
          <p:nvSpPr>
            <p:cNvPr id="27651" name="Text Box 9">
              <a:extLst>
                <a:ext uri="{FF2B5EF4-FFF2-40B4-BE49-F238E27FC236}">
                  <a16:creationId xmlns:a16="http://schemas.microsoft.com/office/drawing/2014/main" id="{C04FD81E-C808-496F-B993-D2FFCFB39866}"/>
                </a:ext>
              </a:extLst>
            </p:cNvPr>
            <p:cNvSpPr txBox="1">
              <a:spLocks noChangeArrowheads="1"/>
            </p:cNvSpPr>
            <p:nvPr/>
          </p:nvSpPr>
          <p:spPr bwMode="auto">
            <a:xfrm>
              <a:off x="222" y="60"/>
              <a:ext cx="538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1800" b="1">
                  <a:cs typeface="Arial" panose="020B0604020202020204" pitchFamily="34" charset="0"/>
                </a:rPr>
                <a:t>МОДЕЛИРОВАНИЕ ПРОЦЕССОВ ГОРЕНИЯ С ПАРОМ</a:t>
              </a:r>
              <a:endParaRPr lang="ru-RU" altLang="ru-RU" sz="1800">
                <a:solidFill>
                  <a:srgbClr val="A20000"/>
                </a:solidFill>
                <a:latin typeface="Times New Roman" panose="02020603050405020304" pitchFamily="18" charset="0"/>
                <a:cs typeface="Arial" panose="020B0604020202020204" pitchFamily="34" charset="0"/>
              </a:endParaRPr>
            </a:p>
          </p:txBody>
        </p:sp>
        <p:sp>
          <p:nvSpPr>
            <p:cNvPr id="27652" name="Text Box 26">
              <a:extLst>
                <a:ext uri="{FF2B5EF4-FFF2-40B4-BE49-F238E27FC236}">
                  <a16:creationId xmlns:a16="http://schemas.microsoft.com/office/drawing/2014/main" id="{E49F5FD6-36D0-48EB-B390-1BBBA5A7607E}"/>
                </a:ext>
              </a:extLst>
            </p:cNvPr>
            <p:cNvSpPr txBox="1">
              <a:spLocks noChangeArrowheads="1"/>
            </p:cNvSpPr>
            <p:nvPr/>
          </p:nvSpPr>
          <p:spPr bwMode="auto">
            <a:xfrm>
              <a:off x="0" y="2768"/>
              <a:ext cx="5760" cy="1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ru-RU" altLang="ru-RU" sz="1500" b="1"/>
                <a:t>КНП-2020:</a:t>
              </a:r>
              <a:r>
                <a:rPr lang="ru-RU" altLang="ru-RU" sz="1500"/>
                <a:t> На основе численного моделирования процессов турбулентного горения метана </a:t>
              </a:r>
              <a:br>
                <a:rPr lang="ru-RU" altLang="ru-RU" sz="1500"/>
              </a:br>
              <a:r>
                <a:rPr lang="ru-RU" altLang="ru-RU" sz="1500"/>
                <a:t>в тракте и факеле осесимметричной горелки (7.7 кВт) при аксиальном дутье перегретого водяного пара проведен анализ аэротермохимической структуры многокомпонентного потока. Сделаны выводы о влиянии высокоскоростной струи пара на стехиометрические условия в горелке, проанализирована связь разбавления реагирующей смеси водяным паром вблизи фронта пламени с уровнем эмиссии оксидов азота. Исследования выполнены с применением комплексной физико-математической модели турбулентной аэродинамики, процессов тепломассопереноса </a:t>
              </a:r>
              <a:br>
                <a:rPr lang="ru-RU" altLang="ru-RU" sz="1500"/>
              </a:br>
              <a:r>
                <a:rPr lang="ru-RU" altLang="ru-RU" sz="1500"/>
                <a:t>и газофазного горения (в рамках флеймлет-модели с учетом химической кинетики по </a:t>
              </a:r>
              <a:br>
                <a:rPr lang="ru-RU" altLang="ru-RU" sz="1500"/>
              </a:br>
              <a:r>
                <a:rPr lang="ru-RU" altLang="ru-RU" sz="1500"/>
                <a:t>C1-механизму для метано-воздушных пламён), лучистого теплопереноса, процессов образования сажи и оксидов азота, в условиях недостатка окислителя в горелочном тракте.</a:t>
              </a:r>
            </a:p>
          </p:txBody>
        </p:sp>
        <p:grpSp>
          <p:nvGrpSpPr>
            <p:cNvPr id="27653" name="Group 30">
              <a:extLst>
                <a:ext uri="{FF2B5EF4-FFF2-40B4-BE49-F238E27FC236}">
                  <a16:creationId xmlns:a16="http://schemas.microsoft.com/office/drawing/2014/main" id="{F4EBAA21-0189-492C-891F-F0020519A681}"/>
                </a:ext>
              </a:extLst>
            </p:cNvPr>
            <p:cNvGrpSpPr>
              <a:grpSpLocks/>
            </p:cNvGrpSpPr>
            <p:nvPr/>
          </p:nvGrpSpPr>
          <p:grpSpPr bwMode="auto">
            <a:xfrm>
              <a:off x="0" y="267"/>
              <a:ext cx="5760" cy="2402"/>
              <a:chOff x="0" y="267"/>
              <a:chExt cx="5760" cy="2402"/>
            </a:xfrm>
          </p:grpSpPr>
          <p:grpSp>
            <p:nvGrpSpPr>
              <p:cNvPr id="27655" name="Group 29">
                <a:extLst>
                  <a:ext uri="{FF2B5EF4-FFF2-40B4-BE49-F238E27FC236}">
                    <a16:creationId xmlns:a16="http://schemas.microsoft.com/office/drawing/2014/main" id="{C2885B29-0FD9-4933-9013-2034FE4CB307}"/>
                  </a:ext>
                </a:extLst>
              </p:cNvPr>
              <p:cNvGrpSpPr>
                <a:grpSpLocks/>
              </p:cNvGrpSpPr>
              <p:nvPr/>
            </p:nvGrpSpPr>
            <p:grpSpPr bwMode="auto">
              <a:xfrm>
                <a:off x="139" y="762"/>
                <a:ext cx="5573" cy="1378"/>
                <a:chOff x="139" y="798"/>
                <a:chExt cx="5573" cy="1378"/>
              </a:xfrm>
            </p:grpSpPr>
            <p:grpSp>
              <p:nvGrpSpPr>
                <p:cNvPr id="27659" name="Group 24">
                  <a:extLst>
                    <a:ext uri="{FF2B5EF4-FFF2-40B4-BE49-F238E27FC236}">
                      <a16:creationId xmlns:a16="http://schemas.microsoft.com/office/drawing/2014/main" id="{DBD12620-D9BC-4C2F-B449-B6CA02C67FCF}"/>
                    </a:ext>
                  </a:extLst>
                </p:cNvPr>
                <p:cNvGrpSpPr>
                  <a:grpSpLocks/>
                </p:cNvGrpSpPr>
                <p:nvPr/>
              </p:nvGrpSpPr>
              <p:grpSpPr bwMode="auto">
                <a:xfrm>
                  <a:off x="139" y="798"/>
                  <a:ext cx="2104" cy="1378"/>
                  <a:chOff x="139" y="798"/>
                  <a:chExt cx="2104" cy="1378"/>
                </a:xfrm>
              </p:grpSpPr>
              <p:pic>
                <p:nvPicPr>
                  <p:cNvPr id="27663" name="Picture 4">
                    <a:extLst>
                      <a:ext uri="{FF2B5EF4-FFF2-40B4-BE49-F238E27FC236}">
                        <a16:creationId xmlns:a16="http://schemas.microsoft.com/office/drawing/2014/main" id="{32A7B904-58A7-42B2-9988-1695D02074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1842"/>
                  <a:stretch>
                    <a:fillRect/>
                  </a:stretch>
                </p:blipFill>
                <p:spPr bwMode="auto">
                  <a:xfrm>
                    <a:off x="139" y="1496"/>
                    <a:ext cx="2104"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5" descr="x[H2]_v7e018_(Coxid03,pdfTeq,Tmax2500K)_it=86400">
                    <a:extLst>
                      <a:ext uri="{FF2B5EF4-FFF2-40B4-BE49-F238E27FC236}">
                        <a16:creationId xmlns:a16="http://schemas.microsoft.com/office/drawing/2014/main" id="{23B03563-B5CB-4A90-A183-F8F33B67E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836"/>
                  <a:stretch>
                    <a:fillRect/>
                  </a:stretch>
                </p:blipFill>
                <p:spPr bwMode="auto">
                  <a:xfrm>
                    <a:off x="139" y="798"/>
                    <a:ext cx="2104"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5" name="Text Box 17">
                    <a:extLst>
                      <a:ext uri="{FF2B5EF4-FFF2-40B4-BE49-F238E27FC236}">
                        <a16:creationId xmlns:a16="http://schemas.microsoft.com/office/drawing/2014/main" id="{477C3D2C-464B-4B05-AB1A-7C788A248E65}"/>
                      </a:ext>
                    </a:extLst>
                  </p:cNvPr>
                  <p:cNvSpPr txBox="1">
                    <a:spLocks noChangeArrowheads="1"/>
                  </p:cNvSpPr>
                  <p:nvPr/>
                </p:nvSpPr>
                <p:spPr bwMode="auto">
                  <a:xfrm>
                    <a:off x="1529" y="811"/>
                    <a:ext cx="68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spcBef>
                        <a:spcPct val="50000"/>
                      </a:spcBef>
                    </a:pPr>
                    <a:r>
                      <a:rPr lang="ru-RU" altLang="ru-RU" sz="1400" b="1">
                        <a:solidFill>
                          <a:schemeClr val="bg1"/>
                        </a:solidFill>
                      </a:rPr>
                      <a:t>Н2, об.%</a:t>
                    </a:r>
                  </a:p>
                </p:txBody>
              </p:sp>
              <p:sp>
                <p:nvSpPr>
                  <p:cNvPr id="27666" name="Text Box 18">
                    <a:extLst>
                      <a:ext uri="{FF2B5EF4-FFF2-40B4-BE49-F238E27FC236}">
                        <a16:creationId xmlns:a16="http://schemas.microsoft.com/office/drawing/2014/main" id="{7F1FF11C-6A9F-492D-BEF4-E12FDD6EB2EC}"/>
                      </a:ext>
                    </a:extLst>
                  </p:cNvPr>
                  <p:cNvSpPr txBox="1">
                    <a:spLocks noChangeArrowheads="1"/>
                  </p:cNvSpPr>
                  <p:nvPr/>
                </p:nvSpPr>
                <p:spPr bwMode="auto">
                  <a:xfrm>
                    <a:off x="1579" y="1505"/>
                    <a:ext cx="63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spcBef>
                        <a:spcPct val="50000"/>
                      </a:spcBef>
                    </a:pPr>
                    <a:r>
                      <a:rPr lang="ru-RU" altLang="ru-RU" sz="1400" b="1">
                        <a:solidFill>
                          <a:schemeClr val="bg1"/>
                        </a:solidFill>
                      </a:rPr>
                      <a:t>СО, об.%</a:t>
                    </a:r>
                  </a:p>
                </p:txBody>
              </p:sp>
            </p:grpSp>
            <p:grpSp>
              <p:nvGrpSpPr>
                <p:cNvPr id="27660" name="Group 25">
                  <a:extLst>
                    <a:ext uri="{FF2B5EF4-FFF2-40B4-BE49-F238E27FC236}">
                      <a16:creationId xmlns:a16="http://schemas.microsoft.com/office/drawing/2014/main" id="{13E9B44B-29AB-4774-B98F-627F75351F03}"/>
                    </a:ext>
                  </a:extLst>
                </p:cNvPr>
                <p:cNvGrpSpPr>
                  <a:grpSpLocks/>
                </p:cNvGrpSpPr>
                <p:nvPr/>
              </p:nvGrpSpPr>
              <p:grpSpPr bwMode="auto">
                <a:xfrm>
                  <a:off x="2355" y="812"/>
                  <a:ext cx="3357" cy="1360"/>
                  <a:chOff x="2355" y="812"/>
                  <a:chExt cx="3357" cy="1360"/>
                </a:xfrm>
              </p:grpSpPr>
              <p:pic>
                <p:nvPicPr>
                  <p:cNvPr id="27661" name="Рисунок 1">
                    <a:extLst>
                      <a:ext uri="{FF2B5EF4-FFF2-40B4-BE49-F238E27FC236}">
                        <a16:creationId xmlns:a16="http://schemas.microsoft.com/office/drawing/2014/main" id="{1B82BF12-3656-4B91-A390-A3FFCB7FE4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5" y="812"/>
                    <a:ext cx="3357" cy="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Text Box 21">
                    <a:extLst>
                      <a:ext uri="{FF2B5EF4-FFF2-40B4-BE49-F238E27FC236}">
                        <a16:creationId xmlns:a16="http://schemas.microsoft.com/office/drawing/2014/main" id="{2B01C2B7-67BA-4342-9F78-F88A318403E5}"/>
                      </a:ext>
                    </a:extLst>
                  </p:cNvPr>
                  <p:cNvSpPr txBox="1">
                    <a:spLocks noChangeArrowheads="1"/>
                  </p:cNvSpPr>
                  <p:nvPr/>
                </p:nvSpPr>
                <p:spPr bwMode="auto">
                  <a:xfrm>
                    <a:off x="2416" y="1933"/>
                    <a:ext cx="66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ru-RU" sz="1400" b="1" i="1">
                        <a:solidFill>
                          <a:schemeClr val="bg1"/>
                        </a:solidFill>
                      </a:rPr>
                      <a:t>T</a:t>
                    </a:r>
                    <a:r>
                      <a:rPr lang="ru-RU" altLang="ru-RU" sz="1400" b="1">
                        <a:solidFill>
                          <a:schemeClr val="bg1"/>
                        </a:solidFill>
                      </a:rPr>
                      <a:t>, </a:t>
                    </a:r>
                    <a:r>
                      <a:rPr lang="en-US" altLang="ru-RU" sz="1400" b="1">
                        <a:solidFill>
                          <a:schemeClr val="bg1"/>
                        </a:solidFill>
                        <a:cs typeface="Arial" panose="020B0604020202020204" pitchFamily="34" charset="0"/>
                      </a:rPr>
                      <a:t>°</a:t>
                    </a:r>
                    <a:r>
                      <a:rPr lang="ru-RU" altLang="ru-RU" sz="1400" b="1">
                        <a:solidFill>
                          <a:schemeClr val="bg1"/>
                        </a:solidFill>
                        <a:cs typeface="Arial" panose="020B0604020202020204" pitchFamily="34" charset="0"/>
                      </a:rPr>
                      <a:t>С</a:t>
                    </a:r>
                    <a:endParaRPr lang="en-US" altLang="ru-RU" sz="1400" b="1">
                      <a:solidFill>
                        <a:schemeClr val="bg1"/>
                      </a:solidFill>
                      <a:cs typeface="Arial" panose="020B0604020202020204" pitchFamily="34" charset="0"/>
                    </a:endParaRPr>
                  </a:p>
                </p:txBody>
              </p:sp>
            </p:grpSp>
          </p:grpSp>
          <p:sp>
            <p:nvSpPr>
              <p:cNvPr id="27656" name="Text Box 7">
                <a:extLst>
                  <a:ext uri="{FF2B5EF4-FFF2-40B4-BE49-F238E27FC236}">
                    <a16:creationId xmlns:a16="http://schemas.microsoft.com/office/drawing/2014/main" id="{0E6395FB-AB7C-4BDF-B944-1C5E2BC7D309}"/>
                  </a:ext>
                </a:extLst>
              </p:cNvPr>
              <p:cNvSpPr txBox="1">
                <a:spLocks noChangeArrowheads="1"/>
              </p:cNvSpPr>
              <p:nvPr/>
            </p:nvSpPr>
            <p:spPr bwMode="auto">
              <a:xfrm>
                <a:off x="0" y="2139"/>
                <a:ext cx="2408"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1600"/>
                  <a:t>Паровая газификация жидкого топлива, с образованием синтез-газа (испарительная горелка</a:t>
                </a:r>
                <a:r>
                  <a:rPr lang="en-US" altLang="ru-RU" sz="1600"/>
                  <a:t>, M</a:t>
                </a:r>
                <a:r>
                  <a:rPr lang="ru-RU" altLang="ru-RU" sz="1600"/>
                  <a:t>=1,3)</a:t>
                </a:r>
              </a:p>
            </p:txBody>
          </p:sp>
          <p:sp>
            <p:nvSpPr>
              <p:cNvPr id="27657" name="Text Box 22">
                <a:extLst>
                  <a:ext uri="{FF2B5EF4-FFF2-40B4-BE49-F238E27FC236}">
                    <a16:creationId xmlns:a16="http://schemas.microsoft.com/office/drawing/2014/main" id="{C9972D6D-84B1-4D7A-BBC4-A79955E0A87F}"/>
                  </a:ext>
                </a:extLst>
              </p:cNvPr>
              <p:cNvSpPr txBox="1">
                <a:spLocks noChangeArrowheads="1"/>
              </p:cNvSpPr>
              <p:nvPr/>
            </p:nvSpPr>
            <p:spPr bwMode="auto">
              <a:xfrm>
                <a:off x="2389" y="2130"/>
                <a:ext cx="3173" cy="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1600"/>
                  <a:t>Низкоэмиссионное горение дизельного топлива, распыляемого струей пара</a:t>
                </a:r>
                <a:r>
                  <a:rPr lang="en-US" altLang="ru-RU" sz="1600"/>
                  <a:t>: </a:t>
                </a:r>
                <a:r>
                  <a:rPr lang="ru-RU" altLang="ru-RU" sz="1600"/>
                  <a:t> </a:t>
                </a:r>
                <a:br>
                  <a:rPr lang="ru-RU" altLang="ru-RU" sz="1600"/>
                </a:br>
                <a:r>
                  <a:rPr lang="en-US" altLang="ru-RU" sz="1600" i="1"/>
                  <a:t>F</a:t>
                </a:r>
                <a:r>
                  <a:rPr lang="en-US" altLang="ru-RU" sz="1600" i="1" baseline="-25000"/>
                  <a:t>v</a:t>
                </a:r>
                <a:r>
                  <a:rPr lang="en-US" altLang="ru-RU" sz="1600"/>
                  <a:t> / </a:t>
                </a:r>
                <a:r>
                  <a:rPr lang="en-US" altLang="ru-RU" sz="1600" i="1"/>
                  <a:t>F</a:t>
                </a:r>
                <a:r>
                  <a:rPr lang="en-US" altLang="ru-RU" sz="1600"/>
                  <a:t> = 0,8,</a:t>
                </a:r>
                <a:r>
                  <a:rPr lang="ru-RU" altLang="ru-RU" sz="1800"/>
                  <a:t> </a:t>
                </a:r>
                <a:r>
                  <a:rPr lang="en-US" altLang="ru-RU" sz="1600"/>
                  <a:t>M=1,5, [NOx]</a:t>
                </a:r>
                <a:r>
                  <a:rPr lang="ru-RU" altLang="ru-RU" sz="1600"/>
                  <a:t> </a:t>
                </a:r>
                <a:r>
                  <a:rPr lang="en-US" altLang="ru-RU" sz="1600"/>
                  <a:t>=</a:t>
                </a:r>
                <a:r>
                  <a:rPr lang="ru-RU" altLang="ru-RU" sz="1600"/>
                  <a:t> </a:t>
                </a:r>
                <a:r>
                  <a:rPr lang="en-US" altLang="ru-RU" sz="1600"/>
                  <a:t>33.5 </a:t>
                </a:r>
                <a:r>
                  <a:rPr lang="ru-RU" altLang="ru-RU" sz="1600"/>
                  <a:t>мг/м</a:t>
                </a:r>
                <a:r>
                  <a:rPr lang="ru-RU" altLang="ru-RU" sz="1600" baseline="30000"/>
                  <a:t>3</a:t>
                </a:r>
                <a:r>
                  <a:rPr lang="en-US" altLang="ru-RU" sz="1600"/>
                  <a:t> (</a:t>
                </a:r>
                <a:r>
                  <a:rPr lang="ru-RU" altLang="ru-RU" sz="1600"/>
                  <a:t>в горелке</a:t>
                </a:r>
                <a:r>
                  <a:rPr lang="en-US" altLang="ru-RU" sz="1600"/>
                  <a:t>) </a:t>
                </a:r>
                <a:endParaRPr lang="ru-RU" altLang="ru-RU" sz="1600"/>
              </a:p>
            </p:txBody>
          </p:sp>
          <p:sp>
            <p:nvSpPr>
              <p:cNvPr id="27658" name="Text Box 27">
                <a:extLst>
                  <a:ext uri="{FF2B5EF4-FFF2-40B4-BE49-F238E27FC236}">
                    <a16:creationId xmlns:a16="http://schemas.microsoft.com/office/drawing/2014/main" id="{8AA5FA38-D98C-4E45-9E3F-9272B6CA421C}"/>
                  </a:ext>
                </a:extLst>
              </p:cNvPr>
              <p:cNvSpPr txBox="1">
                <a:spLocks noChangeArrowheads="1"/>
              </p:cNvSpPr>
              <p:nvPr/>
            </p:nvSpPr>
            <p:spPr bwMode="auto">
              <a:xfrm>
                <a:off x="0" y="267"/>
                <a:ext cx="5760"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1500"/>
                  <a:t>Эйлерово описание многокомпонентной сплошной среды в осесимметричной </a:t>
                </a:r>
                <a:br>
                  <a:rPr lang="ru-RU" altLang="ru-RU" sz="1500"/>
                </a:br>
                <a:r>
                  <a:rPr lang="ru-RU" altLang="ru-RU" sz="1500"/>
                  <a:t>постановке, локально-сверхзвуковой турбулентный</a:t>
                </a:r>
                <a:r>
                  <a:rPr lang="en-US" altLang="ru-RU" sz="1500"/>
                  <a:t> </a:t>
                </a:r>
                <a:r>
                  <a:rPr lang="ru-RU" altLang="ru-RU" sz="1500"/>
                  <a:t>реагирующий поток,</a:t>
                </a:r>
                <a:br>
                  <a:rPr lang="ru-RU" altLang="ru-RU" sz="1500"/>
                </a:br>
                <a:r>
                  <a:rPr lang="en-US" altLang="ru-RU" sz="1500"/>
                  <a:t>RANS, URANS </a:t>
                </a:r>
                <a:r>
                  <a:rPr lang="ru-RU" altLang="ru-RU" sz="1500"/>
                  <a:t>(</a:t>
                </a:r>
                <a:r>
                  <a:rPr lang="en-US" altLang="ru-RU" sz="1500"/>
                  <a:t>SST-</a:t>
                </a:r>
                <a:r>
                  <a:rPr lang="ru-RU" altLang="ru-RU" sz="1500" i="1"/>
                  <a:t>k</a:t>
                </a:r>
                <a:r>
                  <a:rPr lang="ru-RU" altLang="ru-RU" sz="1500"/>
                  <a:t>-</a:t>
                </a:r>
                <a:r>
                  <a:rPr lang="ru-RU" altLang="ru-RU" sz="1500">
                    <a:sym typeface="Symbol" panose="05050102010706020507" pitchFamily="18" charset="2"/>
                  </a:rPr>
                  <a:t></a:t>
                </a:r>
                <a:r>
                  <a:rPr lang="ru-RU" altLang="ru-RU" sz="1500"/>
                  <a:t> или </a:t>
                </a:r>
                <a:r>
                  <a:rPr lang="en-US" altLang="ru-RU" sz="1500" i="1"/>
                  <a:t>k</a:t>
                </a:r>
                <a:r>
                  <a:rPr lang="ru-RU" altLang="ru-RU" sz="1500"/>
                  <a:t>-</a:t>
                </a:r>
                <a:r>
                  <a:rPr lang="en-US" altLang="ru-RU" sz="1500">
                    <a:sym typeface="Symbol" panose="05050102010706020507" pitchFamily="18" charset="2"/>
                  </a:rPr>
                  <a:t></a:t>
                </a:r>
                <a:r>
                  <a:rPr lang="ru-RU" altLang="ru-RU" sz="1500"/>
                  <a:t> модели),  расчеты с использованием CFD-пакета FLUENT</a:t>
                </a:r>
              </a:p>
            </p:txBody>
          </p:sp>
        </p:grpSp>
        <p:pic>
          <p:nvPicPr>
            <p:cNvPr id="27654" name="Picture 31" descr="logo2018_на бланк">
              <a:extLst>
                <a:ext uri="{FF2B5EF4-FFF2-40B4-BE49-F238E27FC236}">
                  <a16:creationId xmlns:a16="http://schemas.microsoft.com/office/drawing/2014/main" id="{28F3D679-6F8C-4CF8-84DE-6B85875CD5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 y="102"/>
              <a:ext cx="292"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50">
            <a:extLst>
              <a:ext uri="{FF2B5EF4-FFF2-40B4-BE49-F238E27FC236}">
                <a16:creationId xmlns:a16="http://schemas.microsoft.com/office/drawing/2014/main" id="{41775642-6D0B-411B-B709-BB74913E299C}"/>
              </a:ext>
            </a:extLst>
          </p:cNvPr>
          <p:cNvGrpSpPr>
            <a:grpSpLocks/>
          </p:cNvGrpSpPr>
          <p:nvPr/>
        </p:nvGrpSpPr>
        <p:grpSpPr bwMode="auto">
          <a:xfrm>
            <a:off x="141288" y="136525"/>
            <a:ext cx="8815387" cy="6616700"/>
            <a:chOff x="89" y="86"/>
            <a:chExt cx="5553" cy="4168"/>
          </a:xfrm>
        </p:grpSpPr>
        <p:sp>
          <p:nvSpPr>
            <p:cNvPr id="28675" name="TextBox 5">
              <a:extLst>
                <a:ext uri="{FF2B5EF4-FFF2-40B4-BE49-F238E27FC236}">
                  <a16:creationId xmlns:a16="http://schemas.microsoft.com/office/drawing/2014/main" id="{A919A5BF-873A-4C90-AF94-80D7C53EEF38}"/>
                </a:ext>
              </a:extLst>
            </p:cNvPr>
            <p:cNvSpPr txBox="1">
              <a:spLocks noChangeArrowheads="1"/>
            </p:cNvSpPr>
            <p:nvPr/>
          </p:nvSpPr>
          <p:spPr bwMode="auto">
            <a:xfrm>
              <a:off x="89" y="86"/>
              <a:ext cx="555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800" b="1">
                  <a:solidFill>
                    <a:srgbClr val="000000"/>
                  </a:solidFill>
                </a:rPr>
                <a:t>ГОРЕНИЕ НЕКОНДИЦИОННЫХ ЖИДКИХ УГЛЕВОДОРОДОВ </a:t>
              </a:r>
            </a:p>
            <a:p>
              <a:pPr algn="ctr" eaLnBrk="1" hangingPunct="1"/>
              <a:r>
                <a:rPr lang="ru-RU" altLang="ru-RU" sz="1800" b="1">
                  <a:solidFill>
                    <a:srgbClr val="000000"/>
                  </a:solidFill>
                </a:rPr>
                <a:t>И ОТХОДОВ В ПОТОКЕ ПЕРЕГРЕТОГО ВОДЯНОГО ПАРА</a:t>
              </a:r>
            </a:p>
          </p:txBody>
        </p:sp>
        <p:grpSp>
          <p:nvGrpSpPr>
            <p:cNvPr id="28676" name="Group 16">
              <a:extLst>
                <a:ext uri="{FF2B5EF4-FFF2-40B4-BE49-F238E27FC236}">
                  <a16:creationId xmlns:a16="http://schemas.microsoft.com/office/drawing/2014/main" id="{E06385D9-4785-4AF3-888D-5659B5DA3E2C}"/>
                </a:ext>
              </a:extLst>
            </p:cNvPr>
            <p:cNvGrpSpPr>
              <a:grpSpLocks/>
            </p:cNvGrpSpPr>
            <p:nvPr/>
          </p:nvGrpSpPr>
          <p:grpSpPr bwMode="auto">
            <a:xfrm>
              <a:off x="279" y="613"/>
              <a:ext cx="1972" cy="1730"/>
              <a:chOff x="279" y="613"/>
              <a:chExt cx="1972" cy="1730"/>
            </a:xfrm>
          </p:grpSpPr>
          <p:pic>
            <p:nvPicPr>
              <p:cNvPr id="28700" name="Рисунок 3">
                <a:extLst>
                  <a:ext uri="{FF2B5EF4-FFF2-40B4-BE49-F238E27FC236}">
                    <a16:creationId xmlns:a16="http://schemas.microsoft.com/office/drawing/2014/main" id="{C168D486-5BE4-477F-9B9E-FA3A0DAFF7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 y="636"/>
                <a:ext cx="1972" cy="1707"/>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28701" name="Прямоугольник 13">
                <a:extLst>
                  <a:ext uri="{FF2B5EF4-FFF2-40B4-BE49-F238E27FC236}">
                    <a16:creationId xmlns:a16="http://schemas.microsoft.com/office/drawing/2014/main" id="{79F2B044-D4D2-4D03-AA76-0824D8BC4296}"/>
                  </a:ext>
                </a:extLst>
              </p:cNvPr>
              <p:cNvSpPr>
                <a:spLocks noChangeArrowheads="1"/>
              </p:cNvSpPr>
              <p:nvPr/>
            </p:nvSpPr>
            <p:spPr bwMode="auto">
              <a:xfrm>
                <a:off x="845" y="613"/>
                <a:ext cx="10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ru-RU" sz="1400">
                    <a:solidFill>
                      <a:srgbClr val="008000"/>
                    </a:solidFill>
                  </a:rPr>
                  <a:t>waste-to-energy</a:t>
                </a:r>
                <a:r>
                  <a:rPr lang="ru-RU" altLang="ru-RU" sz="1400">
                    <a:cs typeface="Arial" panose="020B0604020202020204" pitchFamily="34" charset="0"/>
                  </a:rPr>
                  <a:t> </a:t>
                </a:r>
              </a:p>
            </p:txBody>
          </p:sp>
        </p:grpSp>
        <p:grpSp>
          <p:nvGrpSpPr>
            <p:cNvPr id="28677" name="Group 37">
              <a:extLst>
                <a:ext uri="{FF2B5EF4-FFF2-40B4-BE49-F238E27FC236}">
                  <a16:creationId xmlns:a16="http://schemas.microsoft.com/office/drawing/2014/main" id="{F47989CE-B92A-4909-9B74-15172BA329DC}"/>
                </a:ext>
              </a:extLst>
            </p:cNvPr>
            <p:cNvGrpSpPr>
              <a:grpSpLocks/>
            </p:cNvGrpSpPr>
            <p:nvPr/>
          </p:nvGrpSpPr>
          <p:grpSpPr bwMode="auto">
            <a:xfrm>
              <a:off x="2413" y="552"/>
              <a:ext cx="3202" cy="1873"/>
              <a:chOff x="2413" y="552"/>
              <a:chExt cx="3202" cy="1873"/>
            </a:xfrm>
          </p:grpSpPr>
          <p:pic>
            <p:nvPicPr>
              <p:cNvPr id="28696" name="Рисунок 56" descr="D:\Doc\Гранты\Гранты_2017\ФЦП\мероприятие 1_2\выполнение\отчет 2017\Схема распылительной горелки.jpg">
                <a:extLst>
                  <a:ext uri="{FF2B5EF4-FFF2-40B4-BE49-F238E27FC236}">
                    <a16:creationId xmlns:a16="http://schemas.microsoft.com/office/drawing/2014/main" id="{97EED3B0-86D0-4F35-8F20-66D678872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4" y="592"/>
                <a:ext cx="2473" cy="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7" name="Рисунок 9">
                <a:extLst>
                  <a:ext uri="{FF2B5EF4-FFF2-40B4-BE49-F238E27FC236}">
                    <a16:creationId xmlns:a16="http://schemas.microsoft.com/office/drawing/2014/main" id="{66028E49-0B5A-40D2-9832-4712B6D04CB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13" y="1805"/>
                <a:ext cx="426"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8" name="Прямоугольник 11">
                <a:extLst>
                  <a:ext uri="{FF2B5EF4-FFF2-40B4-BE49-F238E27FC236}">
                    <a16:creationId xmlns:a16="http://schemas.microsoft.com/office/drawing/2014/main" id="{B72AA045-3536-4F0A-9972-5D5F5F8AF01F}"/>
                  </a:ext>
                </a:extLst>
              </p:cNvPr>
              <p:cNvSpPr>
                <a:spLocks noChangeArrowheads="1"/>
              </p:cNvSpPr>
              <p:nvPr/>
            </p:nvSpPr>
            <p:spPr bwMode="auto">
              <a:xfrm>
                <a:off x="2816" y="2099"/>
                <a:ext cx="232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ru-RU" altLang="ru-RU" sz="1400">
                    <a:cs typeface="Arial" panose="020B0604020202020204" pitchFamily="34" charset="0"/>
                  </a:rPr>
                  <a:t>Оригинальные горелочные устройства распылительного и испарительного типов</a:t>
                </a:r>
              </a:p>
            </p:txBody>
          </p:sp>
          <p:pic>
            <p:nvPicPr>
              <p:cNvPr id="28699" name="Picture 36" descr="Fig 2-b">
                <a:extLst>
                  <a:ext uri="{FF2B5EF4-FFF2-40B4-BE49-F238E27FC236}">
                    <a16:creationId xmlns:a16="http://schemas.microsoft.com/office/drawing/2014/main" id="{870BC4CB-D496-42D7-9C3C-3C994B2B5752}"/>
                  </a:ext>
                </a:extLst>
              </p:cNvPr>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5123" y="552"/>
                <a:ext cx="492" cy="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678" name="Picture 46" descr="logo2018_на бланк">
              <a:extLst>
                <a:ext uri="{FF2B5EF4-FFF2-40B4-BE49-F238E27FC236}">
                  <a16:creationId xmlns:a16="http://schemas.microsoft.com/office/drawing/2014/main" id="{CD93281B-FFEA-452F-8B47-13F550A77E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 y="102"/>
              <a:ext cx="292"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9" name="Group 49">
              <a:extLst>
                <a:ext uri="{FF2B5EF4-FFF2-40B4-BE49-F238E27FC236}">
                  <a16:creationId xmlns:a16="http://schemas.microsoft.com/office/drawing/2014/main" id="{A30D17EE-1D21-43D4-8879-540D86DEEF7C}"/>
                </a:ext>
              </a:extLst>
            </p:cNvPr>
            <p:cNvGrpSpPr>
              <a:grpSpLocks/>
            </p:cNvGrpSpPr>
            <p:nvPr/>
          </p:nvGrpSpPr>
          <p:grpSpPr bwMode="auto">
            <a:xfrm>
              <a:off x="101" y="2472"/>
              <a:ext cx="5500" cy="1782"/>
              <a:chOff x="101" y="2472"/>
              <a:chExt cx="5500" cy="1782"/>
            </a:xfrm>
          </p:grpSpPr>
          <p:grpSp>
            <p:nvGrpSpPr>
              <p:cNvPr id="28680" name="Group 34">
                <a:extLst>
                  <a:ext uri="{FF2B5EF4-FFF2-40B4-BE49-F238E27FC236}">
                    <a16:creationId xmlns:a16="http://schemas.microsoft.com/office/drawing/2014/main" id="{96A2DBA3-0305-411C-A1FA-87C83F3BD678}"/>
                  </a:ext>
                </a:extLst>
              </p:cNvPr>
              <p:cNvGrpSpPr>
                <a:grpSpLocks/>
              </p:cNvGrpSpPr>
              <p:nvPr/>
            </p:nvGrpSpPr>
            <p:grpSpPr bwMode="auto">
              <a:xfrm>
                <a:off x="101" y="2472"/>
                <a:ext cx="1008" cy="1771"/>
                <a:chOff x="101" y="2472"/>
                <a:chExt cx="1008" cy="1771"/>
              </a:xfrm>
            </p:grpSpPr>
            <p:pic>
              <p:nvPicPr>
                <p:cNvPr id="28694" name="Picture 18">
                  <a:extLst>
                    <a:ext uri="{FF2B5EF4-FFF2-40B4-BE49-F238E27FC236}">
                      <a16:creationId xmlns:a16="http://schemas.microsoft.com/office/drawing/2014/main" id="{4AAB4E23-427C-4BFD-9A2F-471EA4DAB3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 y="2472"/>
                  <a:ext cx="952"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5" name="Прямоугольник 11">
                  <a:extLst>
                    <a:ext uri="{FF2B5EF4-FFF2-40B4-BE49-F238E27FC236}">
                      <a16:creationId xmlns:a16="http://schemas.microsoft.com/office/drawing/2014/main" id="{E5490C7B-CB2C-41F1-9748-205BDC871FEE}"/>
                    </a:ext>
                  </a:extLst>
                </p:cNvPr>
                <p:cNvSpPr>
                  <a:spLocks noChangeArrowheads="1"/>
                </p:cNvSpPr>
                <p:nvPr/>
              </p:nvSpPr>
              <p:spPr bwMode="auto">
                <a:xfrm>
                  <a:off x="101" y="4051"/>
                  <a:ext cx="99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ru-RU" altLang="ru-RU" sz="1400">
                      <a:cs typeface="Arial" panose="020B0604020202020204" pitchFamily="34" charset="0"/>
                    </a:rPr>
                    <a:t>ИК-термография</a:t>
                  </a:r>
                </a:p>
              </p:txBody>
            </p:sp>
          </p:grpSp>
          <p:sp>
            <p:nvSpPr>
              <p:cNvPr id="28681" name="Прямоугольник 16">
                <a:extLst>
                  <a:ext uri="{FF2B5EF4-FFF2-40B4-BE49-F238E27FC236}">
                    <a16:creationId xmlns:a16="http://schemas.microsoft.com/office/drawing/2014/main" id="{E11FBF9E-010D-44CF-A5BC-CA6BDEEA6B16}"/>
                  </a:ext>
                </a:extLst>
              </p:cNvPr>
              <p:cNvSpPr>
                <a:spLocks noChangeArrowheads="1"/>
              </p:cNvSpPr>
              <p:nvPr/>
            </p:nvSpPr>
            <p:spPr bwMode="auto">
              <a:xfrm>
                <a:off x="1139" y="4058"/>
                <a:ext cx="9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ru-RU" sz="1400">
                    <a:cs typeface="Arial" panose="020B0604020202020204" pitchFamily="34" charset="0"/>
                  </a:rPr>
                  <a:t>PIV-</a:t>
                </a:r>
                <a:r>
                  <a:rPr lang="ru-RU" altLang="ru-RU" sz="1400">
                    <a:cs typeface="Arial" panose="020B0604020202020204" pitchFamily="34" charset="0"/>
                  </a:rPr>
                  <a:t>диагностика</a:t>
                </a:r>
              </a:p>
            </p:txBody>
          </p:sp>
          <p:grpSp>
            <p:nvGrpSpPr>
              <p:cNvPr id="28682" name="Group 42">
                <a:extLst>
                  <a:ext uri="{FF2B5EF4-FFF2-40B4-BE49-F238E27FC236}">
                    <a16:creationId xmlns:a16="http://schemas.microsoft.com/office/drawing/2014/main" id="{3DEC6740-DD0D-4CE5-B5FE-CEECC17CF348}"/>
                  </a:ext>
                </a:extLst>
              </p:cNvPr>
              <p:cNvGrpSpPr>
                <a:grpSpLocks/>
              </p:cNvGrpSpPr>
              <p:nvPr/>
            </p:nvGrpSpPr>
            <p:grpSpPr bwMode="auto">
              <a:xfrm>
                <a:off x="1250" y="2486"/>
                <a:ext cx="925" cy="1607"/>
                <a:chOff x="1412" y="2486"/>
                <a:chExt cx="925" cy="1607"/>
              </a:xfrm>
            </p:grpSpPr>
            <p:pic>
              <p:nvPicPr>
                <p:cNvPr id="28692" name="Рисунок 14" descr="D:\Студенты\Шадрин\Статьи\2018\статья по PIV на форсунке\7,6 atm.jpg">
                  <a:extLst>
                    <a:ext uri="{FF2B5EF4-FFF2-40B4-BE49-F238E27FC236}">
                      <a16:creationId xmlns:a16="http://schemas.microsoft.com/office/drawing/2014/main" id="{58BFC880-1D07-4A58-801A-0AEBA6390B3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12" y="2503"/>
                  <a:ext cx="592" cy="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3" name="Рисунок 15" descr="D:\PIV\PIV на паровой форсунке\Для статьи\7,6 atm instant+scale.jpg">
                  <a:extLst>
                    <a:ext uri="{FF2B5EF4-FFF2-40B4-BE49-F238E27FC236}">
                      <a16:creationId xmlns:a16="http://schemas.microsoft.com/office/drawing/2014/main" id="{F710E254-93ED-4D54-97D6-390770055EE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045" y="2486"/>
                  <a:ext cx="292"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83" name="Прямоугольник 11">
                <a:extLst>
                  <a:ext uri="{FF2B5EF4-FFF2-40B4-BE49-F238E27FC236}">
                    <a16:creationId xmlns:a16="http://schemas.microsoft.com/office/drawing/2014/main" id="{6746BA25-9FC5-47AB-B202-E941D65A143F}"/>
                  </a:ext>
                </a:extLst>
              </p:cNvPr>
              <p:cNvSpPr>
                <a:spLocks noChangeArrowheads="1"/>
              </p:cNvSpPr>
              <p:nvPr/>
            </p:nvSpPr>
            <p:spPr bwMode="auto">
              <a:xfrm>
                <a:off x="3504" y="4062"/>
                <a:ext cx="183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ru-RU" altLang="ru-RU" sz="1400">
                    <a:cs typeface="Arial" panose="020B0604020202020204" pitchFamily="34" charset="0"/>
                  </a:rPr>
                  <a:t>Калориметрия, газовый анализ</a:t>
                </a:r>
              </a:p>
            </p:txBody>
          </p:sp>
          <p:pic>
            <p:nvPicPr>
              <p:cNvPr id="28684" name="Picture 39" descr="Схема_калориметр">
                <a:extLst>
                  <a:ext uri="{FF2B5EF4-FFF2-40B4-BE49-F238E27FC236}">
                    <a16:creationId xmlns:a16="http://schemas.microsoft.com/office/drawing/2014/main" id="{9FF1BBC2-2FDA-4FBB-ABA0-305B8503A023}"/>
                  </a:ext>
                </a:extLst>
              </p:cNvPr>
              <p:cNvPicPr>
                <a:picLocks noChangeAspect="1" noChangeArrowheads="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3285" y="2537"/>
                <a:ext cx="2316" cy="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85" name="Group 44">
                <a:extLst>
                  <a:ext uri="{FF2B5EF4-FFF2-40B4-BE49-F238E27FC236}">
                    <a16:creationId xmlns:a16="http://schemas.microsoft.com/office/drawing/2014/main" id="{075CF9BC-EB4A-4B41-977D-E5FAA76D4A02}"/>
                  </a:ext>
                </a:extLst>
              </p:cNvPr>
              <p:cNvGrpSpPr>
                <a:grpSpLocks/>
              </p:cNvGrpSpPr>
              <p:nvPr/>
            </p:nvGrpSpPr>
            <p:grpSpPr bwMode="auto">
              <a:xfrm>
                <a:off x="2101" y="2539"/>
                <a:ext cx="1253" cy="1714"/>
                <a:chOff x="2101" y="2539"/>
                <a:chExt cx="1253" cy="1714"/>
              </a:xfrm>
            </p:grpSpPr>
            <p:grpSp>
              <p:nvGrpSpPr>
                <p:cNvPr id="28687" name="Group 31">
                  <a:extLst>
                    <a:ext uri="{FF2B5EF4-FFF2-40B4-BE49-F238E27FC236}">
                      <a16:creationId xmlns:a16="http://schemas.microsoft.com/office/drawing/2014/main" id="{54B57D3F-F545-4D09-AFC1-9792F8142BD8}"/>
                    </a:ext>
                  </a:extLst>
                </p:cNvPr>
                <p:cNvGrpSpPr>
                  <a:grpSpLocks/>
                </p:cNvGrpSpPr>
                <p:nvPr/>
              </p:nvGrpSpPr>
              <p:grpSpPr bwMode="auto">
                <a:xfrm>
                  <a:off x="2406" y="2539"/>
                  <a:ext cx="573" cy="1480"/>
                  <a:chOff x="2220" y="2599"/>
                  <a:chExt cx="573" cy="1480"/>
                </a:xfrm>
              </p:grpSpPr>
              <p:sp>
                <p:nvSpPr>
                  <p:cNvPr id="22" name="Rectangle 15">
                    <a:extLst>
                      <a:ext uri="{FF2B5EF4-FFF2-40B4-BE49-F238E27FC236}">
                        <a16:creationId xmlns:a16="http://schemas.microsoft.com/office/drawing/2014/main" id="{997DEAD4-5374-470F-A120-313ABB41F782}"/>
                      </a:ext>
                    </a:extLst>
                  </p:cNvPr>
                  <p:cNvSpPr>
                    <a:spLocks noChangeAspect="1" noChangeArrowheads="1"/>
                  </p:cNvSpPr>
                  <p:nvPr/>
                </p:nvSpPr>
                <p:spPr bwMode="auto">
                  <a:xfrm rot="-5400000">
                    <a:off x="1766" y="3051"/>
                    <a:ext cx="1474" cy="571"/>
                  </a:xfrm>
                  <a:prstGeom prst="rect">
                    <a:avLst/>
                  </a:prstGeom>
                  <a:noFill/>
                  <a:ln w="9525">
                    <a:solidFill>
                      <a:srgbClr val="000000"/>
                    </a:solidFill>
                    <a:miter lim="800000"/>
                    <a:headEnd/>
                    <a:tailEnd/>
                  </a:ln>
                </p:spPr>
                <p:txBody>
                  <a:bodyPr vert="eaVert" lIns="68580" tIns="34290" rIns="68580" bIns="34290"/>
                  <a:lstStyle/>
                  <a:p>
                    <a:pPr fontAlgn="auto">
                      <a:spcBef>
                        <a:spcPts val="0"/>
                      </a:spcBef>
                      <a:spcAft>
                        <a:spcPts val="0"/>
                      </a:spcAft>
                      <a:defRPr/>
                    </a:pPr>
                    <a:endParaRPr lang="ru-RU" sz="1350">
                      <a:latin typeface="+mn-lt"/>
                    </a:endParaRPr>
                  </a:p>
                </p:txBody>
              </p:sp>
              <p:pic>
                <p:nvPicPr>
                  <p:cNvPr id="28691" name="Picture 16" descr="Fig_exp_shadow_P=5,5_bar(8bit)">
                    <a:extLst>
                      <a:ext uri="{FF2B5EF4-FFF2-40B4-BE49-F238E27FC236}">
                        <a16:creationId xmlns:a16="http://schemas.microsoft.com/office/drawing/2014/main" id="{3B7320BB-12A5-4AC4-AF13-CF1D0624260E}"/>
                      </a:ext>
                    </a:extLst>
                  </p:cNvPr>
                  <p:cNvPicPr>
                    <a:picLocks noChangeAspect="1" noChangeArrowheads="1"/>
                  </p:cNvPicPr>
                  <p:nvPr/>
                </p:nvPicPr>
                <p:blipFill>
                  <a:blip r:embed="rId11">
                    <a:lum bright="18000" contrast="18000"/>
                    <a:extLst>
                      <a:ext uri="{28A0092B-C50C-407E-A947-70E740481C1C}">
                        <a14:useLocalDpi xmlns:a14="http://schemas.microsoft.com/office/drawing/2010/main" val="0"/>
                      </a:ext>
                    </a:extLst>
                  </a:blip>
                  <a:srcRect/>
                  <a:stretch>
                    <a:fillRect/>
                  </a:stretch>
                </p:blipFill>
                <p:spPr bwMode="auto">
                  <a:xfrm rot="-5400000">
                    <a:off x="1771" y="3056"/>
                    <a:ext cx="1474"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88" name="Прямоугольник 16">
                  <a:extLst>
                    <a:ext uri="{FF2B5EF4-FFF2-40B4-BE49-F238E27FC236}">
                      <a16:creationId xmlns:a16="http://schemas.microsoft.com/office/drawing/2014/main" id="{F17C842A-31C2-4A96-A195-6495F5895E4C}"/>
                    </a:ext>
                  </a:extLst>
                </p:cNvPr>
                <p:cNvSpPr>
                  <a:spLocks noChangeArrowheads="1"/>
                </p:cNvSpPr>
                <p:nvPr/>
              </p:nvSpPr>
              <p:spPr bwMode="auto">
                <a:xfrm>
                  <a:off x="2101" y="4061"/>
                  <a:ext cx="125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400">
                      <a:cs typeface="Arial" panose="020B0604020202020204" pitchFamily="34" charset="0"/>
                    </a:rPr>
                    <a:t>Теневая фотография</a:t>
                  </a:r>
                </a:p>
              </p:txBody>
            </p:sp>
            <p:sp>
              <p:nvSpPr>
                <p:cNvPr id="28689" name="Прямоугольник 16">
                  <a:extLst>
                    <a:ext uri="{FF2B5EF4-FFF2-40B4-BE49-F238E27FC236}">
                      <a16:creationId xmlns:a16="http://schemas.microsoft.com/office/drawing/2014/main" id="{0B1ED585-8050-4036-B8A7-738D7280DC4C}"/>
                    </a:ext>
                  </a:extLst>
                </p:cNvPr>
                <p:cNvSpPr>
                  <a:spLocks noChangeArrowheads="1"/>
                </p:cNvSpPr>
                <p:nvPr/>
              </p:nvSpPr>
              <p:spPr bwMode="auto">
                <a:xfrm>
                  <a:off x="2365" y="2559"/>
                  <a:ext cx="49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300">
                      <a:cs typeface="Arial" panose="020B0604020202020204" pitchFamily="34" charset="0"/>
                    </a:rPr>
                    <a:t>М </a:t>
                  </a:r>
                  <a:r>
                    <a:rPr lang="en-US" altLang="ru-RU" sz="1300">
                      <a:cs typeface="Arial" panose="020B0604020202020204" pitchFamily="34" charset="0"/>
                    </a:rPr>
                    <a:t>&gt; 1</a:t>
                  </a:r>
                  <a:endParaRPr lang="ru-RU" altLang="ru-RU" sz="1300">
                    <a:cs typeface="Arial" panose="020B0604020202020204" pitchFamily="34" charset="0"/>
                  </a:endParaRPr>
                </a:p>
              </p:txBody>
            </p:sp>
          </p:grpSp>
          <p:sp>
            <p:nvSpPr>
              <p:cNvPr id="28686" name="Line 47">
                <a:extLst>
                  <a:ext uri="{FF2B5EF4-FFF2-40B4-BE49-F238E27FC236}">
                    <a16:creationId xmlns:a16="http://schemas.microsoft.com/office/drawing/2014/main" id="{95D616A9-EDE4-4503-8A67-76D61CB6E590}"/>
                  </a:ext>
                </a:extLst>
              </p:cNvPr>
              <p:cNvSpPr>
                <a:spLocks noChangeShapeType="1"/>
              </p:cNvSpPr>
              <p:nvPr/>
            </p:nvSpPr>
            <p:spPr bwMode="auto">
              <a:xfrm>
                <a:off x="2400" y="2538"/>
                <a:ext cx="6" cy="1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gr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14">
            <a:extLst>
              <a:ext uri="{FF2B5EF4-FFF2-40B4-BE49-F238E27FC236}">
                <a16:creationId xmlns:a16="http://schemas.microsoft.com/office/drawing/2014/main" id="{C717C148-E957-4D09-9605-9CBF00AD00EF}"/>
              </a:ext>
            </a:extLst>
          </p:cNvPr>
          <p:cNvGrpSpPr>
            <a:grpSpLocks/>
          </p:cNvGrpSpPr>
          <p:nvPr/>
        </p:nvGrpSpPr>
        <p:grpSpPr bwMode="auto">
          <a:xfrm>
            <a:off x="73025" y="127000"/>
            <a:ext cx="8956675" cy="6640513"/>
            <a:chOff x="76" y="86"/>
            <a:chExt cx="5642" cy="4183"/>
          </a:xfrm>
        </p:grpSpPr>
        <p:sp>
          <p:nvSpPr>
            <p:cNvPr id="29699" name="Прямоугольник 14">
              <a:extLst>
                <a:ext uri="{FF2B5EF4-FFF2-40B4-BE49-F238E27FC236}">
                  <a16:creationId xmlns:a16="http://schemas.microsoft.com/office/drawing/2014/main" id="{58AB880E-F6BD-429A-9F83-91C9E37B5A0A}"/>
                </a:ext>
              </a:extLst>
            </p:cNvPr>
            <p:cNvSpPr>
              <a:spLocks noChangeArrowheads="1"/>
            </p:cNvSpPr>
            <p:nvPr/>
          </p:nvSpPr>
          <p:spPr bwMode="auto">
            <a:xfrm>
              <a:off x="76" y="86"/>
              <a:ext cx="560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800" b="1">
                  <a:cs typeface="Arial" panose="020B0604020202020204" pitchFamily="34" charset="0"/>
                </a:rPr>
                <a:t>УПРАВЛЕНИЕ ГОРЕНИЕМ С ИСПОЛЬЗОВАНИЕМ ПАРА</a:t>
              </a:r>
              <a:endParaRPr lang="ru-RU" altLang="ru-RU" sz="1800" b="1">
                <a:ea typeface="SimSun" panose="02010600030101010101" pitchFamily="2" charset="-122"/>
              </a:endParaRPr>
            </a:p>
          </p:txBody>
        </p:sp>
        <p:pic>
          <p:nvPicPr>
            <p:cNvPr id="29700" name="Рисунок 11" descr="C:\Users\Евгений\Desktop\Regims_map_fuel.jpg">
              <a:extLst>
                <a:ext uri="{FF2B5EF4-FFF2-40B4-BE49-F238E27FC236}">
                  <a16:creationId xmlns:a16="http://schemas.microsoft.com/office/drawing/2014/main" id="{4AA7FE11-EFE6-4FF1-B4DE-538E9F115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 y="375"/>
              <a:ext cx="1727" cy="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19">
              <a:extLst>
                <a:ext uri="{FF2B5EF4-FFF2-40B4-BE49-F238E27FC236}">
                  <a16:creationId xmlns:a16="http://schemas.microsoft.com/office/drawing/2014/main" id="{7629CF13-56BE-4009-9B17-EA3DC3469902}"/>
                </a:ext>
              </a:extLst>
            </p:cNvPr>
            <p:cNvSpPr txBox="1">
              <a:spLocks noChangeArrowheads="1"/>
            </p:cNvSpPr>
            <p:nvPr/>
          </p:nvSpPr>
          <p:spPr bwMode="auto">
            <a:xfrm>
              <a:off x="77" y="3809"/>
              <a:ext cx="1993"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400">
                  <a:ea typeface="SimSun" panose="02010600030101010101" pitchFamily="2" charset="-122"/>
                  <a:cs typeface="Arial" panose="020B0604020202020204" pitchFamily="34" charset="0"/>
                </a:rPr>
                <a:t>Карта режимов:   </a:t>
              </a:r>
              <a:r>
                <a:rPr lang="en-US" altLang="ru-RU" sz="1400">
                  <a:ea typeface="SimSun" panose="02010600030101010101" pitchFamily="2" charset="-122"/>
                  <a:cs typeface="Arial" panose="020B0604020202020204" pitchFamily="34" charset="0"/>
                </a:rPr>
                <a:t>I</a:t>
              </a:r>
              <a:r>
                <a:rPr lang="ru-RU" altLang="ru-RU" sz="1400">
                  <a:ea typeface="SimSun" panose="02010600030101010101" pitchFamily="2" charset="-122"/>
                  <a:cs typeface="Arial" panose="020B0604020202020204" pitchFamily="34" charset="0"/>
                </a:rPr>
                <a:t> – срыв пламени; </a:t>
              </a:r>
            </a:p>
            <a:p>
              <a:pPr algn="ctr" eaLnBrk="1" hangingPunct="1"/>
              <a:r>
                <a:rPr lang="en-US" altLang="ru-RU" sz="1400">
                  <a:ea typeface="SimSun" panose="02010600030101010101" pitchFamily="2" charset="-122"/>
                  <a:cs typeface="Arial" panose="020B0604020202020204" pitchFamily="34" charset="0"/>
                </a:rPr>
                <a:t>II</a:t>
              </a:r>
              <a:r>
                <a:rPr lang="ru-RU" altLang="ru-RU" sz="1400">
                  <a:ea typeface="SimSun" panose="02010600030101010101" pitchFamily="2" charset="-122"/>
                  <a:cs typeface="Arial" panose="020B0604020202020204" pitchFamily="34" charset="0"/>
                </a:rPr>
                <a:t> – устойчивого горения; </a:t>
              </a:r>
            </a:p>
            <a:p>
              <a:pPr algn="ctr" eaLnBrk="1" hangingPunct="1"/>
              <a:r>
                <a:rPr lang="en-US" altLang="ru-RU" sz="1400">
                  <a:ea typeface="SimSun" panose="02010600030101010101" pitchFamily="2" charset="-122"/>
                  <a:cs typeface="Arial" panose="020B0604020202020204" pitchFamily="34" charset="0"/>
                </a:rPr>
                <a:t>III</a:t>
              </a:r>
              <a:r>
                <a:rPr lang="ru-RU" altLang="ru-RU" sz="1400">
                  <a:ea typeface="SimSun" panose="02010600030101010101" pitchFamily="2" charset="-122"/>
                  <a:cs typeface="Arial" panose="020B0604020202020204" pitchFamily="34" charset="0"/>
                </a:rPr>
                <a:t> – неполное сгорание</a:t>
              </a:r>
            </a:p>
          </p:txBody>
        </p:sp>
        <p:pic>
          <p:nvPicPr>
            <p:cNvPr id="29702" name="Рисунок 21">
              <a:extLst>
                <a:ext uri="{FF2B5EF4-FFF2-40B4-BE49-F238E27FC236}">
                  <a16:creationId xmlns:a16="http://schemas.microsoft.com/office/drawing/2014/main" id="{F9DA9D7C-0C6F-41CB-956A-5D2B0E74A0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8" y="1037"/>
              <a:ext cx="3410" cy="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19">
              <a:extLst>
                <a:ext uri="{FF2B5EF4-FFF2-40B4-BE49-F238E27FC236}">
                  <a16:creationId xmlns:a16="http://schemas.microsoft.com/office/drawing/2014/main" id="{EE84F620-C9A8-41D3-8826-87B2A3E472BB}"/>
                </a:ext>
              </a:extLst>
            </p:cNvPr>
            <p:cNvSpPr txBox="1">
              <a:spLocks noChangeArrowheads="1"/>
            </p:cNvSpPr>
            <p:nvPr/>
          </p:nvSpPr>
          <p:spPr bwMode="auto">
            <a:xfrm>
              <a:off x="2225" y="387"/>
              <a:ext cx="3350" cy="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120000"/>
                </a:lnSpc>
              </a:pPr>
              <a:r>
                <a:rPr lang="ru-RU" altLang="ru-RU" sz="1600">
                  <a:cs typeface="Arial" panose="020B0604020202020204" pitchFamily="34" charset="0"/>
                </a:rPr>
                <a:t>Низкоэмиссионный режим</a:t>
              </a:r>
              <a:r>
                <a:rPr lang="en-US" altLang="ru-RU" sz="1600">
                  <a:cs typeface="Arial" panose="020B0604020202020204" pitchFamily="34" charset="0"/>
                </a:rPr>
                <a:t> </a:t>
              </a:r>
              <a:r>
                <a:rPr lang="ru-RU" altLang="ru-RU" sz="1600">
                  <a:cs typeface="Arial" panose="020B0604020202020204" pitchFamily="34" charset="0"/>
                </a:rPr>
                <a:t>горения</a:t>
              </a:r>
            </a:p>
            <a:p>
              <a:pPr algn="ctr" eaLnBrk="1" hangingPunct="1">
                <a:lnSpc>
                  <a:spcPct val="130000"/>
                </a:lnSpc>
              </a:pPr>
              <a:r>
                <a:rPr lang="ru-RU" altLang="ru-RU" sz="1600">
                  <a:cs typeface="Arial" panose="020B0604020202020204" pitchFamily="34" charset="0"/>
                </a:rPr>
                <a:t>при относительном расходе пара </a:t>
              </a:r>
              <a:r>
                <a:rPr lang="en-US" altLang="ru-RU" sz="1600">
                  <a:cs typeface="Arial" panose="020B0604020202020204" pitchFamily="34" charset="0"/>
                </a:rPr>
                <a:t> </a:t>
              </a:r>
              <a:r>
                <a:rPr lang="en-US" altLang="ru-RU" sz="1600" i="1">
                  <a:cs typeface="Arial" panose="020B0604020202020204" pitchFamily="34" charset="0"/>
                </a:rPr>
                <a:t>F</a:t>
              </a:r>
              <a:r>
                <a:rPr lang="en-US" altLang="ru-RU" sz="1600" i="1" baseline="-25000">
                  <a:cs typeface="Arial" panose="020B0604020202020204" pitchFamily="34" charset="0"/>
                </a:rPr>
                <a:t>v</a:t>
              </a:r>
              <a:r>
                <a:rPr lang="en-US" altLang="ru-RU" sz="1600">
                  <a:cs typeface="Arial" panose="020B0604020202020204" pitchFamily="34" charset="0"/>
                </a:rPr>
                <a:t> / </a:t>
              </a:r>
              <a:r>
                <a:rPr lang="en-US" altLang="ru-RU" sz="1600" i="1">
                  <a:cs typeface="Arial" panose="020B0604020202020204" pitchFamily="34" charset="0"/>
                </a:rPr>
                <a:t>F</a:t>
              </a:r>
              <a:r>
                <a:rPr lang="en-US" altLang="ru-RU" sz="1600">
                  <a:cs typeface="Arial" panose="020B0604020202020204" pitchFamily="34" charset="0"/>
                </a:rPr>
                <a:t> = 0,8:</a:t>
              </a:r>
              <a:r>
                <a:rPr lang="en-US" altLang="ru-RU" sz="1400">
                  <a:cs typeface="Arial" panose="020B0604020202020204" pitchFamily="34" charset="0"/>
                </a:rPr>
                <a:t>  </a:t>
              </a:r>
              <a:r>
                <a:rPr lang="ru-RU" altLang="ru-RU" sz="1400">
                  <a:cs typeface="Arial" panose="020B0604020202020204" pitchFamily="34" charset="0"/>
                </a:rPr>
                <a:t> </a:t>
              </a:r>
              <a:r>
                <a:rPr lang="en-US" altLang="ru-RU" sz="1400">
                  <a:cs typeface="Arial" panose="020B0604020202020204" pitchFamily="34" charset="0"/>
                </a:rPr>
                <a:t>[CO]</a:t>
              </a:r>
              <a:r>
                <a:rPr lang="en-US" altLang="ru-RU" sz="1400">
                  <a:ea typeface="SimSun" panose="02010600030101010101" pitchFamily="2" charset="-122"/>
                  <a:cs typeface="Arial" panose="020B0604020202020204" pitchFamily="34" charset="0"/>
                </a:rPr>
                <a:t> &lt; 1</a:t>
              </a:r>
              <a:r>
                <a:rPr lang="ru-RU" altLang="ru-RU" sz="1400">
                  <a:ea typeface="SimSun" panose="02010600030101010101" pitchFamily="2" charset="-122"/>
                  <a:cs typeface="Arial" panose="020B0604020202020204" pitchFamily="34" charset="0"/>
                </a:rPr>
                <a:t>0</a:t>
              </a:r>
              <a:r>
                <a:rPr lang="en-US" altLang="ru-RU" sz="1400">
                  <a:ea typeface="SimSun" panose="02010600030101010101" pitchFamily="2" charset="-122"/>
                  <a:cs typeface="Arial" panose="020B0604020202020204" pitchFamily="34" charset="0"/>
                </a:rPr>
                <a:t> ppm</a:t>
              </a:r>
              <a:r>
                <a:rPr lang="ru-RU" altLang="ru-RU" sz="1400">
                  <a:cs typeface="Arial" panose="020B0604020202020204" pitchFamily="34" charset="0"/>
                </a:rPr>
                <a:t> ; </a:t>
              </a:r>
              <a:r>
                <a:rPr lang="en-US" altLang="ru-RU" sz="1400">
                  <a:ea typeface="SimSun" panose="02010600030101010101" pitchFamily="2" charset="-122"/>
                </a:rPr>
                <a:t>  </a:t>
              </a:r>
              <a:r>
                <a:rPr lang="en-US" altLang="ru-RU" sz="1400">
                  <a:cs typeface="Arial" panose="020B0604020202020204" pitchFamily="34" charset="0"/>
                </a:rPr>
                <a:t>[NOx] = 20-70 ppm</a:t>
              </a:r>
              <a:endParaRPr lang="ru-RU" altLang="ru-RU" sz="1400">
                <a:cs typeface="Arial" panose="020B0604020202020204" pitchFamily="34" charset="0"/>
              </a:endParaRPr>
            </a:p>
          </p:txBody>
        </p:sp>
        <p:sp>
          <p:nvSpPr>
            <p:cNvPr id="29704" name="Text Box 12">
              <a:extLst>
                <a:ext uri="{FF2B5EF4-FFF2-40B4-BE49-F238E27FC236}">
                  <a16:creationId xmlns:a16="http://schemas.microsoft.com/office/drawing/2014/main" id="{39B718F7-2F5F-41E0-A77F-869A3C4205B9}"/>
                </a:ext>
              </a:extLst>
            </p:cNvPr>
            <p:cNvSpPr txBox="1">
              <a:spLocks noChangeArrowheads="1"/>
            </p:cNvSpPr>
            <p:nvPr/>
          </p:nvSpPr>
          <p:spPr bwMode="auto">
            <a:xfrm>
              <a:off x="2186" y="2400"/>
              <a:ext cx="3502" cy="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spcBef>
                  <a:spcPct val="50000"/>
                </a:spcBef>
              </a:pPr>
              <a:r>
                <a:rPr lang="ru-RU" altLang="ru-RU" sz="1200"/>
                <a:t>Подача пара в зону горения жидких углеводородов приводит не только </a:t>
              </a:r>
              <a:br>
                <a:rPr lang="en-US" altLang="ru-RU" sz="1200"/>
              </a:br>
              <a:r>
                <a:rPr lang="ru-RU" altLang="ru-RU" sz="1200"/>
                <a:t>к повышению интенсивности горения, но и позволяет управлять эмиссией токсичных компонентов (СО, </a:t>
              </a:r>
              <a:r>
                <a:rPr lang="en-US" altLang="ru-RU" sz="1200"/>
                <a:t>NOx</a:t>
              </a:r>
              <a:r>
                <a:rPr lang="ru-RU" altLang="ru-RU" sz="1200"/>
                <a:t>). Показано, что основным управляющим параметром служит отношение массовых расходов пара </a:t>
              </a:r>
              <a:r>
                <a:rPr lang="en-US" altLang="ru-RU" sz="1200"/>
                <a:t>(</a:t>
              </a:r>
              <a:r>
                <a:rPr lang="en-US" altLang="ru-RU" sz="1200" i="1"/>
                <a:t>F</a:t>
              </a:r>
              <a:r>
                <a:rPr lang="en-US" altLang="ru-RU" sz="1200" i="1" baseline="-25000"/>
                <a:t>v</a:t>
              </a:r>
              <a:r>
                <a:rPr lang="en-US" altLang="ru-RU" sz="1200"/>
                <a:t>) </a:t>
              </a:r>
              <a:r>
                <a:rPr lang="ru-RU" altLang="ru-RU" sz="1200"/>
                <a:t>и топлива</a:t>
              </a:r>
              <a:r>
                <a:rPr lang="en-US" altLang="ru-RU" sz="1200"/>
                <a:t> (</a:t>
              </a:r>
              <a:r>
                <a:rPr lang="en-US" altLang="ru-RU" sz="1200" i="1"/>
                <a:t>F</a:t>
              </a:r>
              <a:r>
                <a:rPr lang="en-US" altLang="ru-RU" sz="1200"/>
                <a:t>)</a:t>
              </a:r>
              <a:r>
                <a:rPr lang="ru-RU" altLang="ru-RU" sz="1200"/>
                <a:t>. </a:t>
              </a:r>
            </a:p>
            <a:p>
              <a:pPr algn="just" eaLnBrk="1" hangingPunct="1">
                <a:spcBef>
                  <a:spcPct val="50000"/>
                </a:spcBef>
              </a:pPr>
              <a:r>
                <a:rPr lang="ru-RU" altLang="ru-RU" sz="1200"/>
                <a:t>По сравнению с подачей воздуха использование пара обеспечивает снижение температуры факела и значительное уменьшение производства оксидов азота (на единицу тепловой энергии) при высокой полноте сгорания топлива.</a:t>
              </a:r>
            </a:p>
            <a:p>
              <a:pPr algn="just" eaLnBrk="1" hangingPunct="1">
                <a:spcBef>
                  <a:spcPct val="50000"/>
                </a:spcBef>
              </a:pPr>
              <a:r>
                <a:rPr lang="ru-RU" altLang="ru-RU" sz="1200"/>
                <a:t>Исследования проведены на оригинальных горелочных устройствах испарительного и распылительного типов (</a:t>
              </a:r>
              <a:r>
                <a:rPr lang="en-US" altLang="ru-RU" sz="1200"/>
                <a:t>~</a:t>
              </a:r>
              <a:r>
                <a:rPr lang="ru-RU" altLang="ru-RU" sz="1200"/>
                <a:t>10 кВт). Показатели разработанных горелочных устройств с запасом удовлетворяют самым высоким международным экологическим нормативам. </a:t>
              </a:r>
            </a:p>
            <a:p>
              <a:pPr algn="just" eaLnBrk="1" hangingPunct="1">
                <a:spcBef>
                  <a:spcPct val="50000"/>
                </a:spcBef>
              </a:pPr>
              <a:r>
                <a:rPr lang="ru-RU" altLang="ru-RU" sz="1200"/>
                <a:t>Направление дальнейших исследований: «масштабирование» эффекта для условий работы энергетических газовых турбин.</a:t>
              </a:r>
            </a:p>
          </p:txBody>
        </p:sp>
        <p:pic>
          <p:nvPicPr>
            <p:cNvPr id="29705" name="Picture 13" descr="logo2018_на бланк">
              <a:extLst>
                <a:ext uri="{FF2B5EF4-FFF2-40B4-BE49-F238E27FC236}">
                  <a16:creationId xmlns:a16="http://schemas.microsoft.com/office/drawing/2014/main" id="{402F6BDC-9BD2-471B-BBF1-65F769340B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2" y="102"/>
              <a:ext cx="292"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52">
            <a:extLst>
              <a:ext uri="{FF2B5EF4-FFF2-40B4-BE49-F238E27FC236}">
                <a16:creationId xmlns:a16="http://schemas.microsoft.com/office/drawing/2014/main" id="{EFC38208-7BF0-4F84-AF74-A18241C55604}"/>
              </a:ext>
            </a:extLst>
          </p:cNvPr>
          <p:cNvGrpSpPr>
            <a:grpSpLocks/>
          </p:cNvGrpSpPr>
          <p:nvPr/>
        </p:nvGrpSpPr>
        <p:grpSpPr bwMode="auto">
          <a:xfrm>
            <a:off x="19050" y="-211138"/>
            <a:ext cx="9061450" cy="7040563"/>
            <a:chOff x="0" y="-115"/>
            <a:chExt cx="5708" cy="4435"/>
          </a:xfrm>
        </p:grpSpPr>
        <p:sp>
          <p:nvSpPr>
            <p:cNvPr id="30723" name="Rectangle 4">
              <a:extLst>
                <a:ext uri="{FF2B5EF4-FFF2-40B4-BE49-F238E27FC236}">
                  <a16:creationId xmlns:a16="http://schemas.microsoft.com/office/drawing/2014/main" id="{E6FEE63A-26ED-40FA-91BE-937A50522930}"/>
                </a:ext>
              </a:extLst>
            </p:cNvPr>
            <p:cNvSpPr>
              <a:spLocks noChangeArrowheads="1"/>
            </p:cNvSpPr>
            <p:nvPr/>
          </p:nvSpPr>
          <p:spPr bwMode="auto">
            <a:xfrm>
              <a:off x="0" y="-115"/>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sz="1800">
                <a:latin typeface="Calibri" panose="020F0502020204030204" pitchFamily="34" charset="0"/>
              </a:endParaRPr>
            </a:p>
          </p:txBody>
        </p:sp>
        <p:sp>
          <p:nvSpPr>
            <p:cNvPr id="30724" name="Rectangle 6">
              <a:extLst>
                <a:ext uri="{FF2B5EF4-FFF2-40B4-BE49-F238E27FC236}">
                  <a16:creationId xmlns:a16="http://schemas.microsoft.com/office/drawing/2014/main" id="{AC3CB54B-4D0A-4A26-A8EE-894D74A152E6}"/>
                </a:ext>
              </a:extLst>
            </p:cNvPr>
            <p:cNvSpPr>
              <a:spLocks noChangeArrowheads="1"/>
            </p:cNvSpPr>
            <p:nvPr/>
          </p:nvSpPr>
          <p:spPr bwMode="auto">
            <a:xfrm>
              <a:off x="0" y="-115"/>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sz="1800">
                <a:latin typeface="Calibri" panose="020F0502020204030204" pitchFamily="34" charset="0"/>
              </a:endParaRPr>
            </a:p>
          </p:txBody>
        </p:sp>
        <p:sp>
          <p:nvSpPr>
            <p:cNvPr id="30725" name="Прямоугольник 19">
              <a:extLst>
                <a:ext uri="{FF2B5EF4-FFF2-40B4-BE49-F238E27FC236}">
                  <a16:creationId xmlns:a16="http://schemas.microsoft.com/office/drawing/2014/main" id="{8354BAE4-7F70-496C-BFE0-C19B5CE5EA89}"/>
                </a:ext>
              </a:extLst>
            </p:cNvPr>
            <p:cNvSpPr>
              <a:spLocks noChangeArrowheads="1"/>
            </p:cNvSpPr>
            <p:nvPr/>
          </p:nvSpPr>
          <p:spPr bwMode="auto">
            <a:xfrm>
              <a:off x="460" y="86"/>
              <a:ext cx="521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800" b="1">
                  <a:ea typeface="SimSun" panose="02010600030101010101" pitchFamily="2" charset="-122"/>
                  <a:cs typeface="Arial" panose="020B0604020202020204" pitchFamily="34" charset="0"/>
                </a:rPr>
                <a:t>РАСПЫЛЕНИЕ ТОПЛИВА СВЕРХЗВУКОВОЙ СТРУЕЙ ПАРА</a:t>
              </a:r>
            </a:p>
          </p:txBody>
        </p:sp>
        <p:sp>
          <p:nvSpPr>
            <p:cNvPr id="30726" name="Прямоугольник 24">
              <a:extLst>
                <a:ext uri="{FF2B5EF4-FFF2-40B4-BE49-F238E27FC236}">
                  <a16:creationId xmlns:a16="http://schemas.microsoft.com/office/drawing/2014/main" id="{1D3CD664-5772-41C5-9463-8341B4F3828E}"/>
                </a:ext>
              </a:extLst>
            </p:cNvPr>
            <p:cNvSpPr>
              <a:spLocks noChangeArrowheads="1"/>
            </p:cNvSpPr>
            <p:nvPr/>
          </p:nvSpPr>
          <p:spPr bwMode="auto">
            <a:xfrm>
              <a:off x="4032" y="1638"/>
              <a:ext cx="1533"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400">
                  <a:cs typeface="Arial" panose="020B0604020202020204" pitchFamily="34" charset="0"/>
                </a:rPr>
                <a:t>Оптические измерения </a:t>
              </a:r>
              <a:endParaRPr lang="en-US" altLang="ru-RU" sz="1400">
                <a:cs typeface="Arial" panose="020B0604020202020204" pitchFamily="34" charset="0"/>
              </a:endParaRPr>
            </a:p>
            <a:p>
              <a:pPr algn="ctr" eaLnBrk="1" hangingPunct="1"/>
              <a:r>
                <a:rPr lang="ru-RU" altLang="ru-RU" sz="1400">
                  <a:cs typeface="Arial" panose="020B0604020202020204" pitchFamily="34" charset="0"/>
                </a:rPr>
                <a:t>(теневой метод</a:t>
              </a:r>
              <a:r>
                <a:rPr lang="en-US" altLang="ru-RU" sz="1400">
                  <a:cs typeface="Arial" panose="020B0604020202020204" pitchFamily="34" charset="0"/>
                </a:rPr>
                <a:t>, SP</a:t>
              </a:r>
              <a:r>
                <a:rPr lang="ru-RU" altLang="ru-RU" sz="1400">
                  <a:cs typeface="Arial" panose="020B0604020202020204" pitchFamily="34" charset="0"/>
                </a:rPr>
                <a:t>)</a:t>
              </a:r>
            </a:p>
          </p:txBody>
        </p:sp>
        <p:sp>
          <p:nvSpPr>
            <p:cNvPr id="30727" name="Text Box 33">
              <a:extLst>
                <a:ext uri="{FF2B5EF4-FFF2-40B4-BE49-F238E27FC236}">
                  <a16:creationId xmlns:a16="http://schemas.microsoft.com/office/drawing/2014/main" id="{4F487CE3-65A4-4CDB-9722-8855876785D6}"/>
                </a:ext>
              </a:extLst>
            </p:cNvPr>
            <p:cNvSpPr txBox="1">
              <a:spLocks noChangeArrowheads="1"/>
            </p:cNvSpPr>
            <p:nvPr/>
          </p:nvSpPr>
          <p:spPr bwMode="auto">
            <a:xfrm>
              <a:off x="0" y="2668"/>
              <a:ext cx="3757" cy="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80975"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ct val="20000"/>
                </a:spcBef>
              </a:pPr>
              <a:r>
                <a:rPr lang="en-US" altLang="ru-RU" sz="1200"/>
                <a:t>Anufriev I.S. // Renewable &amp; sustainable energy reviews, 138 (2021). </a:t>
              </a:r>
              <a:br>
                <a:rPr lang="en-US" altLang="ru-RU" sz="1200"/>
              </a:br>
              <a:r>
                <a:rPr lang="en-US" altLang="ru-RU" sz="1200"/>
                <a:t>DOI: </a:t>
              </a:r>
              <a:r>
                <a:rPr lang="ru-RU" altLang="ru-RU" sz="1200"/>
                <a:t>10.1016/j.rser.2020.110665  </a:t>
              </a:r>
              <a:r>
                <a:rPr lang="en-US" altLang="ru-RU" sz="1200"/>
                <a:t> </a:t>
              </a:r>
              <a:r>
                <a:rPr lang="en-US" altLang="ru-RU" sz="1200" b="1"/>
                <a:t>Q1</a:t>
              </a:r>
              <a:r>
                <a:rPr lang="ru-RU" altLang="ru-RU" sz="1200" b="1"/>
                <a:t> </a:t>
              </a:r>
              <a:r>
                <a:rPr lang="en-US" altLang="ru-RU" sz="1200" b="1"/>
                <a:t>  IF=12,11</a:t>
              </a:r>
            </a:p>
            <a:p>
              <a:pPr eaLnBrk="1" hangingPunct="1">
                <a:lnSpc>
                  <a:spcPct val="90000"/>
                </a:lnSpc>
                <a:spcBef>
                  <a:spcPct val="20000"/>
                </a:spcBef>
              </a:pPr>
              <a:r>
                <a:rPr lang="en-US" altLang="ru-RU" sz="1200"/>
                <a:t>Anufriev I</a:t>
              </a:r>
              <a:r>
                <a:rPr lang="ru-RU" altLang="ru-RU" sz="1200"/>
                <a:t>.</a:t>
              </a:r>
              <a:r>
                <a:rPr lang="en-US" altLang="ru-RU" sz="1200"/>
                <a:t>S</a:t>
              </a:r>
              <a:r>
                <a:rPr lang="ru-RU" altLang="ru-RU" sz="1200"/>
                <a:t>., </a:t>
              </a:r>
              <a:r>
                <a:rPr lang="en-US" altLang="ru-RU" sz="1200"/>
                <a:t>Alekseenko S</a:t>
              </a:r>
              <a:r>
                <a:rPr lang="ru-RU" altLang="ru-RU" sz="1200"/>
                <a:t>.</a:t>
              </a:r>
              <a:r>
                <a:rPr lang="en-US" altLang="ru-RU" sz="1200"/>
                <a:t>V</a:t>
              </a:r>
              <a:r>
                <a:rPr lang="ru-RU" altLang="ru-RU" sz="1200"/>
                <a:t>., </a:t>
              </a:r>
              <a:r>
                <a:rPr lang="en-US" altLang="ru-RU" sz="1200"/>
                <a:t>Sharypov O</a:t>
              </a:r>
              <a:r>
                <a:rPr lang="ru-RU" altLang="ru-RU" sz="1200"/>
                <a:t>.</a:t>
              </a:r>
              <a:r>
                <a:rPr lang="en-US" altLang="ru-RU" sz="1200"/>
                <a:t>V</a:t>
              </a:r>
              <a:r>
                <a:rPr lang="ru-RU" altLang="ru-RU" sz="1200"/>
                <a:t>., </a:t>
              </a:r>
              <a:r>
                <a:rPr lang="en-US" altLang="ru-RU" sz="1200"/>
                <a:t>Kopyev E</a:t>
              </a:r>
              <a:r>
                <a:rPr lang="ru-RU" altLang="ru-RU" sz="1200"/>
                <a:t>.</a:t>
              </a:r>
              <a:r>
                <a:rPr lang="en-US" altLang="ru-RU" sz="1200"/>
                <a:t>P</a:t>
              </a:r>
              <a:r>
                <a:rPr lang="ru-RU" altLang="ru-RU" sz="1200"/>
                <a:t>. </a:t>
              </a:r>
              <a:r>
                <a:rPr lang="en-US" altLang="ru-RU" sz="1200"/>
                <a:t>// Fuel,</a:t>
              </a:r>
              <a:r>
                <a:rPr lang="ru-RU" altLang="ru-RU" sz="1200"/>
                <a:t> </a:t>
              </a:r>
              <a:br>
                <a:rPr lang="en-US" altLang="ru-RU" sz="1200"/>
              </a:br>
              <a:r>
                <a:rPr lang="ru-RU" altLang="ru-RU" sz="1200"/>
                <a:t>254</a:t>
              </a:r>
              <a:r>
                <a:rPr lang="en-US" altLang="ru-RU" sz="1200"/>
                <a:t> (2019).</a:t>
              </a:r>
              <a:r>
                <a:rPr lang="ru-RU" altLang="ru-RU" sz="1200"/>
                <a:t> </a:t>
              </a:r>
              <a:r>
                <a:rPr lang="en-US" altLang="ru-RU" sz="1200"/>
                <a:t>DOI</a:t>
              </a:r>
              <a:r>
                <a:rPr lang="ru-RU" altLang="ru-RU" sz="1200"/>
                <a:t>: 10.1016/</a:t>
              </a:r>
              <a:r>
                <a:rPr lang="en-US" altLang="ru-RU" sz="1200"/>
                <a:t>j</a:t>
              </a:r>
              <a:r>
                <a:rPr lang="ru-RU" altLang="ru-RU" sz="1200"/>
                <a:t>.</a:t>
              </a:r>
              <a:r>
                <a:rPr lang="en-US" altLang="ru-RU" sz="1200"/>
                <a:t>fuel</a:t>
              </a:r>
              <a:r>
                <a:rPr lang="ru-RU" altLang="ru-RU" sz="1200"/>
                <a:t>.2019.115723   </a:t>
              </a:r>
              <a:r>
                <a:rPr lang="en-US" altLang="ru-RU" sz="1200" b="1"/>
                <a:t>Q1</a:t>
              </a:r>
              <a:r>
                <a:rPr lang="ru-RU" altLang="ru-RU" sz="1200" b="1"/>
                <a:t>   </a:t>
              </a:r>
              <a:r>
                <a:rPr lang="en-US" altLang="ru-RU" sz="1200" b="1"/>
                <a:t>IF=5,578</a:t>
              </a:r>
            </a:p>
            <a:p>
              <a:pPr eaLnBrk="1" hangingPunct="1">
                <a:lnSpc>
                  <a:spcPct val="90000"/>
                </a:lnSpc>
                <a:spcBef>
                  <a:spcPct val="20000"/>
                </a:spcBef>
              </a:pPr>
              <a:r>
                <a:rPr lang="en-US" altLang="ru-RU" sz="1200"/>
                <a:t>Anufriev I.S., Kopyev E.P. // Fuel processing technology, 192 (2019). </a:t>
              </a:r>
              <a:br>
                <a:rPr lang="en-US" altLang="ru-RU" sz="1200"/>
              </a:br>
              <a:r>
                <a:rPr lang="en-US" altLang="ru-RU" sz="1200"/>
                <a:t>DOI: 10.1016/j.fuproc.2019.04.027</a:t>
              </a:r>
              <a:r>
                <a:rPr lang="ru-RU" altLang="ru-RU" sz="1200"/>
                <a:t>   </a:t>
              </a:r>
              <a:r>
                <a:rPr lang="ru-RU" altLang="ru-RU" sz="1200" b="1"/>
                <a:t>Q1   IF=4,982</a:t>
              </a:r>
            </a:p>
            <a:p>
              <a:pPr eaLnBrk="1" hangingPunct="1">
                <a:lnSpc>
                  <a:spcPct val="90000"/>
                </a:lnSpc>
                <a:spcBef>
                  <a:spcPct val="20000"/>
                </a:spcBef>
              </a:pPr>
              <a:r>
                <a:rPr lang="en-US" altLang="ru-RU" sz="1200"/>
                <a:t>Kopyev E.P., Anufriev I.S., Shadrin E.Yu., et al. // Infrared physics &amp; </a:t>
              </a:r>
              <a:br>
                <a:rPr lang="ru-RU" altLang="ru-RU" sz="1200"/>
              </a:br>
              <a:r>
                <a:rPr lang="en-US" altLang="ru-RU" sz="1200"/>
                <a:t>technology, 102</a:t>
              </a:r>
              <a:r>
                <a:rPr lang="ru-RU" altLang="ru-RU" sz="1200"/>
                <a:t> </a:t>
              </a:r>
              <a:r>
                <a:rPr lang="en-US" altLang="ru-RU" sz="1200"/>
                <a:t>(2019). DOI: 10.1016/j.infrared.2019.103028   </a:t>
              </a:r>
              <a:r>
                <a:rPr lang="en-US" altLang="ru-RU" sz="1200" b="1"/>
                <a:t>Q2   IF=2,379</a:t>
              </a:r>
            </a:p>
            <a:p>
              <a:pPr eaLnBrk="1" hangingPunct="1">
                <a:lnSpc>
                  <a:spcPct val="90000"/>
                </a:lnSpc>
                <a:spcBef>
                  <a:spcPct val="20000"/>
                </a:spcBef>
              </a:pPr>
              <a:r>
                <a:rPr lang="en-US" altLang="ru-RU" sz="1200"/>
                <a:t>Anufriev I</a:t>
              </a:r>
              <a:r>
                <a:rPr lang="ru-RU" altLang="ru-RU" sz="1200"/>
                <a:t>.</a:t>
              </a:r>
              <a:r>
                <a:rPr lang="en-US" altLang="ru-RU" sz="1200"/>
                <a:t>S</a:t>
              </a:r>
              <a:r>
                <a:rPr lang="ru-RU" altLang="ru-RU" sz="1200"/>
                <a:t>., </a:t>
              </a:r>
              <a:r>
                <a:rPr lang="en-US" altLang="ru-RU" sz="1200"/>
                <a:t>Shadrin E</a:t>
              </a:r>
              <a:r>
                <a:rPr lang="ru-RU" altLang="ru-RU" sz="1200"/>
                <a:t>.</a:t>
              </a:r>
              <a:r>
                <a:rPr lang="en-US" altLang="ru-RU" sz="1200"/>
                <a:t>Yu</a:t>
              </a:r>
              <a:r>
                <a:rPr lang="ru-RU" altLang="ru-RU" sz="1200"/>
                <a:t>., </a:t>
              </a:r>
              <a:r>
                <a:rPr lang="en-US" altLang="ru-RU" sz="1200"/>
                <a:t>Kopy</a:t>
              </a:r>
              <a:r>
                <a:rPr lang="ru-RU" altLang="ru-RU" sz="1200"/>
                <a:t>’</a:t>
              </a:r>
              <a:r>
                <a:rPr lang="en-US" altLang="ru-RU" sz="1200"/>
                <a:t>ev E</a:t>
              </a:r>
              <a:r>
                <a:rPr lang="ru-RU" altLang="ru-RU" sz="1200"/>
                <a:t>.</a:t>
              </a:r>
              <a:r>
                <a:rPr lang="en-US" altLang="ru-RU" sz="1200"/>
                <a:t>P</a:t>
              </a:r>
              <a:r>
                <a:rPr lang="ru-RU" altLang="ru-RU" sz="1200"/>
                <a:t>., </a:t>
              </a:r>
              <a:r>
                <a:rPr lang="en-US" altLang="ru-RU" sz="1200"/>
                <a:t>et al. // Journal of engineering thermophysics, 29 (</a:t>
              </a:r>
              <a:r>
                <a:rPr lang="ru-RU" altLang="ru-RU" sz="1200"/>
                <a:t>2020</a:t>
              </a:r>
              <a:r>
                <a:rPr lang="en-US" altLang="ru-RU" sz="1200"/>
                <a:t>)</a:t>
              </a:r>
              <a:r>
                <a:rPr lang="ru-RU" altLang="ru-RU" sz="1200"/>
                <a:t>. </a:t>
              </a:r>
              <a:r>
                <a:rPr lang="en-US" altLang="ru-RU" sz="1200"/>
                <a:t>DOI</a:t>
              </a:r>
              <a:r>
                <a:rPr lang="ru-RU" altLang="ru-RU" sz="1200"/>
                <a:t>:10.1134/</a:t>
              </a:r>
              <a:r>
                <a:rPr lang="en-US" altLang="ru-RU" sz="1200"/>
                <a:t>S</a:t>
              </a:r>
              <a:r>
                <a:rPr lang="ru-RU" altLang="ru-RU" sz="1200"/>
                <a:t>1810232820040013</a:t>
              </a:r>
              <a:r>
                <a:rPr lang="en-US" altLang="ru-RU" sz="1200"/>
                <a:t> </a:t>
              </a:r>
              <a:r>
                <a:rPr lang="ru-RU" altLang="ru-RU" sz="1200"/>
                <a:t> </a:t>
              </a:r>
              <a:r>
                <a:rPr lang="en-US" altLang="ru-RU" sz="1200" b="1"/>
                <a:t>Q</a:t>
              </a:r>
              <a:r>
                <a:rPr lang="ru-RU" altLang="ru-RU" sz="1200" b="1"/>
                <a:t>2 </a:t>
              </a:r>
              <a:r>
                <a:rPr lang="en-US" altLang="ru-RU" sz="1200" b="1"/>
                <a:t> IF</a:t>
              </a:r>
              <a:r>
                <a:rPr lang="ru-RU" altLang="ru-RU" sz="1200" b="1"/>
                <a:t>=1,163</a:t>
              </a:r>
            </a:p>
            <a:p>
              <a:pPr eaLnBrk="1" hangingPunct="1">
                <a:lnSpc>
                  <a:spcPct val="90000"/>
                </a:lnSpc>
                <a:spcBef>
                  <a:spcPct val="20000"/>
                </a:spcBef>
              </a:pPr>
              <a:r>
                <a:rPr lang="en-US" altLang="ru-RU" sz="1200"/>
                <a:t>Anufriev I.S., Shadrin E.Yu., Kopyev E.P., et al. // Applied thermal engineering, </a:t>
              </a:r>
              <a:br>
                <a:rPr lang="ru-RU" altLang="ru-RU" sz="1200"/>
              </a:br>
              <a:r>
                <a:rPr lang="en-US" altLang="ru-RU" sz="1200"/>
                <a:t>163 (2019). DOI: 10.1016/j.applthermaleng.2019.114400    </a:t>
              </a:r>
              <a:r>
                <a:rPr lang="en-US" altLang="ru-RU" sz="1200" b="1"/>
                <a:t>Q1   IF=4,725</a:t>
              </a:r>
              <a:r>
                <a:rPr lang="ru-RU" altLang="ru-RU" sz="1200"/>
                <a:t> </a:t>
              </a:r>
            </a:p>
            <a:p>
              <a:pPr eaLnBrk="1" hangingPunct="1">
                <a:lnSpc>
                  <a:spcPct val="90000"/>
                </a:lnSpc>
                <a:spcBef>
                  <a:spcPct val="20000"/>
                </a:spcBef>
              </a:pPr>
              <a:r>
                <a:rPr lang="en-US" altLang="ru-RU" sz="1200"/>
                <a:t>Alekseenko S.V., Anufriev I.S., Dekterev A.A., et al. // I</a:t>
              </a:r>
              <a:r>
                <a:rPr lang="ru-RU" altLang="ru-RU" sz="1200"/>
                <a:t>nternational journal of heat and fluid flow</a:t>
              </a:r>
              <a:r>
                <a:rPr lang="en-US" altLang="ru-RU" sz="1200"/>
                <a:t>, 77 (2019). DOI: 10.1016/j.ijheatfluidflow.2019.04.013  </a:t>
              </a:r>
              <a:r>
                <a:rPr lang="en-US" altLang="ru-RU" sz="1200" b="1"/>
                <a:t>Q2  IF=2,073</a:t>
              </a:r>
              <a:r>
                <a:rPr lang="ru-RU" altLang="ru-RU" sz="1200"/>
                <a:t> </a:t>
              </a:r>
            </a:p>
          </p:txBody>
        </p:sp>
        <p:grpSp>
          <p:nvGrpSpPr>
            <p:cNvPr id="30728" name="Group 50">
              <a:extLst>
                <a:ext uri="{FF2B5EF4-FFF2-40B4-BE49-F238E27FC236}">
                  <a16:creationId xmlns:a16="http://schemas.microsoft.com/office/drawing/2014/main" id="{BFD33787-3288-4AF7-B45C-10D97D25A51A}"/>
                </a:ext>
              </a:extLst>
            </p:cNvPr>
            <p:cNvGrpSpPr>
              <a:grpSpLocks/>
            </p:cNvGrpSpPr>
            <p:nvPr/>
          </p:nvGrpSpPr>
          <p:grpSpPr bwMode="auto">
            <a:xfrm>
              <a:off x="115" y="1588"/>
              <a:ext cx="3149" cy="938"/>
              <a:chOff x="91" y="394"/>
              <a:chExt cx="3149" cy="938"/>
            </a:xfrm>
          </p:grpSpPr>
          <p:grpSp>
            <p:nvGrpSpPr>
              <p:cNvPr id="30739" name="Group 22">
                <a:extLst>
                  <a:ext uri="{FF2B5EF4-FFF2-40B4-BE49-F238E27FC236}">
                    <a16:creationId xmlns:a16="http://schemas.microsoft.com/office/drawing/2014/main" id="{D860CD50-94E0-40FA-B059-072A153F903F}"/>
                  </a:ext>
                </a:extLst>
              </p:cNvPr>
              <p:cNvGrpSpPr>
                <a:grpSpLocks noChangeAspect="1"/>
              </p:cNvGrpSpPr>
              <p:nvPr/>
            </p:nvGrpSpPr>
            <p:grpSpPr bwMode="auto">
              <a:xfrm>
                <a:off x="91" y="394"/>
                <a:ext cx="2204" cy="907"/>
                <a:chOff x="365" y="527"/>
                <a:chExt cx="2976" cy="1225"/>
              </a:xfrm>
            </p:grpSpPr>
            <p:pic>
              <p:nvPicPr>
                <p:cNvPr id="30741" name="Picture 2" descr="Рис 3">
                  <a:extLst>
                    <a:ext uri="{FF2B5EF4-FFF2-40B4-BE49-F238E27FC236}">
                      <a16:creationId xmlns:a16="http://schemas.microsoft.com/office/drawing/2014/main" id="{5AC454CE-6C26-420A-84D4-625A51AF1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 y="527"/>
                  <a:ext cx="927" cy="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2" name="Рисунок 10" descr="Описание: D:\SP and IPI\Shadow_Photo\Паровая форсунка вертикальная\Results_shadow\Oil\Zoom\1_a.jpg">
                  <a:extLst>
                    <a:ext uri="{FF2B5EF4-FFF2-40B4-BE49-F238E27FC236}">
                      <a16:creationId xmlns:a16="http://schemas.microsoft.com/office/drawing/2014/main" id="{5F83D21A-A87F-4501-B0A0-6998727BD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 y="527"/>
                  <a:ext cx="930" cy="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3" name="Рисунок 11" descr="Описание: D:\SP and IPI\Shadow_Photo\Паровая форсунка вертикальная\Results_shadow\Oil\Zoom\2_a.jpg">
                  <a:extLst>
                    <a:ext uri="{FF2B5EF4-FFF2-40B4-BE49-F238E27FC236}">
                      <a16:creationId xmlns:a16="http://schemas.microsoft.com/office/drawing/2014/main" id="{EA64798F-21B7-429C-9196-FDAEF9D6E2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 y="529"/>
                  <a:ext cx="928"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40" name="Прямоугольник 24">
                <a:extLst>
                  <a:ext uri="{FF2B5EF4-FFF2-40B4-BE49-F238E27FC236}">
                    <a16:creationId xmlns:a16="http://schemas.microsoft.com/office/drawing/2014/main" id="{F0FA6E6D-8EC3-4715-812C-BF0F6D2ECBCD}"/>
                  </a:ext>
                </a:extLst>
              </p:cNvPr>
              <p:cNvSpPr>
                <a:spLocks noChangeArrowheads="1"/>
              </p:cNvSpPr>
              <p:nvPr/>
            </p:nvSpPr>
            <p:spPr bwMode="auto">
              <a:xfrm>
                <a:off x="2340" y="604"/>
                <a:ext cx="900"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ru-RU" sz="1400">
                    <a:cs typeface="Arial" panose="020B0604020202020204" pitchFamily="34" charset="0"/>
                  </a:rPr>
                  <a:t>Распыление высоковязкого топлива (отработанное масло)</a:t>
                </a:r>
              </a:p>
            </p:txBody>
          </p:sp>
        </p:grpSp>
        <p:pic>
          <p:nvPicPr>
            <p:cNvPr id="30729" name="Picture 40" descr="IMG_8119">
              <a:extLst>
                <a:ext uri="{FF2B5EF4-FFF2-40B4-BE49-F238E27FC236}">
                  <a16:creationId xmlns:a16="http://schemas.microsoft.com/office/drawing/2014/main" id="{C510D4A7-DC87-4700-B2F3-D054DA62A787}"/>
                </a:ext>
              </a:extLst>
            </p:cNvPr>
            <p:cNvPicPr>
              <a:picLocks noChangeAspect="1" noChangeArrowheads="1"/>
            </p:cNvPicPr>
            <p:nvPr/>
          </p:nvPicPr>
          <p:blipFill>
            <a:blip r:embed="rId5">
              <a:lum bright="-6000" contrast="-12000"/>
              <a:extLst>
                <a:ext uri="{28A0092B-C50C-407E-A947-70E740481C1C}">
                  <a14:useLocalDpi xmlns:a14="http://schemas.microsoft.com/office/drawing/2010/main" val="0"/>
                </a:ext>
              </a:extLst>
            </a:blip>
            <a:srcRect/>
            <a:stretch>
              <a:fillRect/>
            </a:stretch>
          </p:blipFill>
          <p:spPr bwMode="auto">
            <a:xfrm>
              <a:off x="4014" y="394"/>
              <a:ext cx="1596"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30" name="Group 48">
              <a:extLst>
                <a:ext uri="{FF2B5EF4-FFF2-40B4-BE49-F238E27FC236}">
                  <a16:creationId xmlns:a16="http://schemas.microsoft.com/office/drawing/2014/main" id="{AD09BEDC-A76A-4383-B318-AC4D5B206632}"/>
                </a:ext>
              </a:extLst>
            </p:cNvPr>
            <p:cNvGrpSpPr>
              <a:grpSpLocks/>
            </p:cNvGrpSpPr>
            <p:nvPr/>
          </p:nvGrpSpPr>
          <p:grpSpPr bwMode="auto">
            <a:xfrm>
              <a:off x="3467" y="2164"/>
              <a:ext cx="2241" cy="1984"/>
              <a:chOff x="3449" y="2164"/>
              <a:chExt cx="2241" cy="1984"/>
            </a:xfrm>
          </p:grpSpPr>
          <p:sp>
            <p:nvSpPr>
              <p:cNvPr id="30733" name="Прямоугольник 10">
                <a:extLst>
                  <a:ext uri="{FF2B5EF4-FFF2-40B4-BE49-F238E27FC236}">
                    <a16:creationId xmlns:a16="http://schemas.microsoft.com/office/drawing/2014/main" id="{A8938860-6A22-4906-A0E7-F073101C8297}"/>
                  </a:ext>
                </a:extLst>
              </p:cNvPr>
              <p:cNvSpPr>
                <a:spLocks noChangeArrowheads="1"/>
              </p:cNvSpPr>
              <p:nvPr/>
            </p:nvSpPr>
            <p:spPr bwMode="auto">
              <a:xfrm>
                <a:off x="3894" y="2164"/>
                <a:ext cx="9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200">
                    <a:cs typeface="Arial" panose="020B0604020202020204" pitchFamily="34" charset="0"/>
                  </a:rPr>
                  <a:t>Дисперсный состав</a:t>
                </a:r>
                <a:r>
                  <a:rPr lang="en-US" altLang="ru-RU" sz="1200">
                    <a:cs typeface="Arial" panose="020B0604020202020204" pitchFamily="34" charset="0"/>
                  </a:rPr>
                  <a:t> </a:t>
                </a:r>
                <a:r>
                  <a:rPr lang="ru-RU" altLang="ru-RU" sz="1200">
                    <a:cs typeface="Arial" panose="020B0604020202020204" pitchFamily="34" charset="0"/>
                  </a:rPr>
                  <a:t>капель топлива</a:t>
                </a:r>
                <a:endParaRPr lang="en-US" altLang="ru-RU" sz="1200">
                  <a:cs typeface="Arial" panose="020B0604020202020204" pitchFamily="34" charset="0"/>
                </a:endParaRPr>
              </a:p>
            </p:txBody>
          </p:sp>
          <p:pic>
            <p:nvPicPr>
              <p:cNvPr id="30734" name="Picture 8" descr="Рис1-б">
                <a:extLst>
                  <a:ext uri="{FF2B5EF4-FFF2-40B4-BE49-F238E27FC236}">
                    <a16:creationId xmlns:a16="http://schemas.microsoft.com/office/drawing/2014/main" id="{11D9E7F1-AC96-4706-B047-C0AD7CB86632}"/>
                  </a:ext>
                </a:extLst>
              </p:cNvPr>
              <p:cNvPicPr>
                <a:picLocks noChangeAspect="1" noChangeArrowheads="1"/>
              </p:cNvPicPr>
              <p:nvPr/>
            </p:nvPicPr>
            <p:blipFill>
              <a:blip r:embed="rId6">
                <a:lum bright="6000" contrast="6000"/>
                <a:extLst>
                  <a:ext uri="{28A0092B-C50C-407E-A947-70E740481C1C}">
                    <a14:useLocalDpi xmlns:a14="http://schemas.microsoft.com/office/drawing/2010/main" val="0"/>
                  </a:ext>
                </a:extLst>
              </a:blip>
              <a:srcRect/>
              <a:stretch>
                <a:fillRect/>
              </a:stretch>
            </p:blipFill>
            <p:spPr bwMode="auto">
              <a:xfrm>
                <a:off x="5075" y="2167"/>
                <a:ext cx="552" cy="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Picture 7" descr="gamma_06_">
                <a:extLst>
                  <a:ext uri="{FF2B5EF4-FFF2-40B4-BE49-F238E27FC236}">
                    <a16:creationId xmlns:a16="http://schemas.microsoft.com/office/drawing/2014/main" id="{E07F7877-8AD0-4317-9279-404DB5CD17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5460"/>
              <a:stretch>
                <a:fillRect/>
              </a:stretch>
            </p:blipFill>
            <p:spPr bwMode="auto">
              <a:xfrm>
                <a:off x="3461" y="2644"/>
                <a:ext cx="1575"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6" name="Line 43">
                <a:extLst>
                  <a:ext uri="{FF2B5EF4-FFF2-40B4-BE49-F238E27FC236}">
                    <a16:creationId xmlns:a16="http://schemas.microsoft.com/office/drawing/2014/main" id="{5C31510F-3D7A-4F41-8E47-6B2804135106}"/>
                  </a:ext>
                </a:extLst>
              </p:cNvPr>
              <p:cNvSpPr>
                <a:spLocks noChangeShapeType="1"/>
              </p:cNvSpPr>
              <p:nvPr/>
            </p:nvSpPr>
            <p:spPr bwMode="auto">
              <a:xfrm flipH="1">
                <a:off x="4962" y="3295"/>
                <a:ext cx="288" cy="67"/>
              </a:xfrm>
              <a:prstGeom prst="line">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ru-RU"/>
              </a:p>
            </p:txBody>
          </p:sp>
          <p:pic>
            <p:nvPicPr>
              <p:cNvPr id="30737" name="Picture 7" descr="gamma_06_">
                <a:extLst>
                  <a:ext uri="{FF2B5EF4-FFF2-40B4-BE49-F238E27FC236}">
                    <a16:creationId xmlns:a16="http://schemas.microsoft.com/office/drawing/2014/main" id="{03E5F8AC-0569-4A25-BA11-A610A9B3405C}"/>
                  </a:ext>
                </a:extLst>
              </p:cNvPr>
              <p:cNvPicPr>
                <a:picLocks noChangeArrowheads="1"/>
              </p:cNvPicPr>
              <p:nvPr/>
            </p:nvPicPr>
            <p:blipFill>
              <a:blip r:embed="rId7">
                <a:extLst>
                  <a:ext uri="{28A0092B-C50C-407E-A947-70E740481C1C}">
                    <a14:useLocalDpi xmlns:a14="http://schemas.microsoft.com/office/drawing/2010/main" val="0"/>
                  </a:ext>
                </a:extLst>
              </a:blip>
              <a:srcRect t="23915" r="84532" b="37450"/>
              <a:stretch>
                <a:fillRect/>
              </a:stretch>
            </p:blipFill>
            <p:spPr bwMode="auto">
              <a:xfrm>
                <a:off x="3449" y="2278"/>
                <a:ext cx="28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8" name="Прямоугольник 10">
                <a:extLst>
                  <a:ext uri="{FF2B5EF4-FFF2-40B4-BE49-F238E27FC236}">
                    <a16:creationId xmlns:a16="http://schemas.microsoft.com/office/drawing/2014/main" id="{C4E0740E-68F8-4A77-BB1E-156854BA5195}"/>
                  </a:ext>
                </a:extLst>
              </p:cNvPr>
              <p:cNvSpPr>
                <a:spLocks noChangeArrowheads="1"/>
              </p:cNvSpPr>
              <p:nvPr/>
            </p:nvSpPr>
            <p:spPr bwMode="auto">
              <a:xfrm>
                <a:off x="4562" y="3860"/>
                <a:ext cx="11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ru-RU" altLang="ru-RU" sz="1200">
                    <a:cs typeface="Arial" panose="020B0604020202020204" pitchFamily="34" charset="0"/>
                  </a:rPr>
                  <a:t>Газокапельная затопленная струя </a:t>
                </a:r>
                <a:endParaRPr lang="en-US" altLang="ru-RU" sz="1200">
                  <a:cs typeface="Arial" panose="020B0604020202020204" pitchFamily="34" charset="0"/>
                </a:endParaRPr>
              </a:p>
            </p:txBody>
          </p:sp>
        </p:grpSp>
        <p:sp>
          <p:nvSpPr>
            <p:cNvPr id="30731" name="Text Box 49">
              <a:extLst>
                <a:ext uri="{FF2B5EF4-FFF2-40B4-BE49-F238E27FC236}">
                  <a16:creationId xmlns:a16="http://schemas.microsoft.com/office/drawing/2014/main" id="{748CA658-328E-4C09-84E1-25ECBBA47CEF}"/>
                </a:ext>
              </a:extLst>
            </p:cNvPr>
            <p:cNvSpPr txBox="1">
              <a:spLocks noChangeArrowheads="1"/>
            </p:cNvSpPr>
            <p:nvPr/>
          </p:nvSpPr>
          <p:spPr bwMode="auto">
            <a:xfrm>
              <a:off x="42" y="345"/>
              <a:ext cx="3876" cy="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spcBef>
                  <a:spcPct val="50000"/>
                </a:spcBef>
              </a:pPr>
              <a:r>
                <a:rPr lang="ru-RU" altLang="ru-RU" sz="1400" b="1"/>
                <a:t>                            КНП-2020:</a:t>
              </a:r>
              <a:r>
                <a:rPr lang="ru-RU" altLang="ru-RU" sz="1400"/>
                <a:t> Экспериментально исследован процесс диффузионного горения жидких углеводородов на примере дизельного топлива при впрыске перегретого водяного пара с управляемыми расходами топлива и пара, а также коэффициентом избытка воздуха в зоне горения. Получены данные о газовом составе продуктов сгорания и температуре в факеле в зависимости от указанных параметров. Показано, что увеличение расхода воздуха повышает температуру факела и полноту сгорания топлива, но приводит к росту эмиссии NOx. </a:t>
              </a:r>
            </a:p>
          </p:txBody>
        </p:sp>
        <p:pic>
          <p:nvPicPr>
            <p:cNvPr id="30732" name="Picture 51" descr="logo2018_на бланк">
              <a:extLst>
                <a:ext uri="{FF2B5EF4-FFF2-40B4-BE49-F238E27FC236}">
                  <a16:creationId xmlns:a16="http://schemas.microsoft.com/office/drawing/2014/main" id="{C7D7A804-0E4A-4940-AABF-0CCEB10039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 y="102"/>
              <a:ext cx="292"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a:extLst>
              <a:ext uri="{FF2B5EF4-FFF2-40B4-BE49-F238E27FC236}">
                <a16:creationId xmlns:a16="http://schemas.microsoft.com/office/drawing/2014/main" id="{6BB3CA43-DA80-42F3-B1A2-607BF0E0A896}"/>
              </a:ext>
            </a:extLst>
          </p:cNvPr>
          <p:cNvSpPr txBox="1">
            <a:spLocks noChangeArrowheads="1"/>
          </p:cNvSpPr>
          <p:nvPr/>
        </p:nvSpPr>
        <p:spPr bwMode="auto">
          <a:xfrm>
            <a:off x="398463" y="717550"/>
            <a:ext cx="815181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2000" b="1"/>
              <a:t>Фундаментальные исследования в рамках КНП </a:t>
            </a:r>
          </a:p>
          <a:p>
            <a:pPr algn="ctr" eaLnBrk="1" hangingPunct="1"/>
            <a:r>
              <a:rPr lang="ru-RU" altLang="ru-RU" sz="2000" b="1"/>
              <a:t>направлены на изучение:</a:t>
            </a:r>
          </a:p>
          <a:p>
            <a:pPr algn="ctr" eaLnBrk="1" hangingPunct="1"/>
            <a:endParaRPr lang="ru-RU" altLang="ru-RU" sz="2000" b="1"/>
          </a:p>
          <a:p>
            <a:pPr algn="just" eaLnBrk="1" hangingPunct="1"/>
            <a:r>
              <a:rPr lang="ru-RU" altLang="ru-RU" sz="1800"/>
              <a:t>нестационарных процессов переноса в одно- и многофазных многокомпонентных реагирующих системах, закрученных турбулентных потоках, влияния физических факторов на кинетику и показатели горения топливных смесей; динамики детонационных режимов в газовых (моно- и многотопливных) смесях и многофазных системах, потоках со сложной пространственной структурой.</a:t>
            </a:r>
          </a:p>
          <a:p>
            <a:pPr algn="ctr" eaLnBrk="1" hangingPunct="1"/>
            <a:endParaRPr lang="ru-RU" altLang="ru-RU" sz="1800"/>
          </a:p>
          <a:p>
            <a:pPr algn="ctr" eaLnBrk="1" hangingPunct="1"/>
            <a:r>
              <a:rPr lang="ru-RU" altLang="ru-RU" sz="2000" b="1"/>
              <a:t>Будут обоснованы:</a:t>
            </a:r>
          </a:p>
          <a:p>
            <a:pPr algn="ctr" eaLnBrk="1" hangingPunct="1"/>
            <a:endParaRPr lang="ru-RU" altLang="ru-RU" sz="2000" b="1"/>
          </a:p>
          <a:p>
            <a:pPr algn="just" eaLnBrk="1" hangingPunct="1"/>
            <a:r>
              <a:rPr lang="ru-RU" altLang="ru-RU" sz="1800"/>
              <a:t>детальные химико-кинетические модели, свойства перспективных видов топлива и новые методы управления горением газофазного и дисперсного органического топлива, составных смесей, в том числе на основе создания нейросетевых алгоритмов; условия инициирования, срыва и восстановления детонации, методы эффективного подавления детонации и горения неоднородных, многокомпонентных </a:t>
            </a:r>
            <a:br>
              <a:rPr lang="ru-RU" altLang="ru-RU" sz="1800"/>
            </a:br>
            <a:r>
              <a:rPr lang="ru-RU" altLang="ru-RU" sz="1800"/>
              <a:t>и многофазных горючих смесей.</a:t>
            </a:r>
          </a:p>
          <a:p>
            <a:pPr algn="ctr" eaLnBrk="1" hangingPunct="1"/>
            <a:endParaRPr lang="ru-RU" altLang="ru-RU" sz="1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1746" name="Group 17">
            <a:extLst>
              <a:ext uri="{FF2B5EF4-FFF2-40B4-BE49-F238E27FC236}">
                <a16:creationId xmlns:a16="http://schemas.microsoft.com/office/drawing/2014/main" id="{7566C6A9-A1CB-4B1E-8A5A-5AECB1F2B07F}"/>
              </a:ext>
            </a:extLst>
          </p:cNvPr>
          <p:cNvGrpSpPr>
            <a:grpSpLocks/>
          </p:cNvGrpSpPr>
          <p:nvPr/>
        </p:nvGrpSpPr>
        <p:grpSpPr bwMode="auto">
          <a:xfrm>
            <a:off x="0" y="57150"/>
            <a:ext cx="9144000" cy="6697663"/>
            <a:chOff x="0" y="48"/>
            <a:chExt cx="5760" cy="4219"/>
          </a:xfrm>
        </p:grpSpPr>
        <p:sp>
          <p:nvSpPr>
            <p:cNvPr id="31747" name="Text Box 2">
              <a:extLst>
                <a:ext uri="{FF2B5EF4-FFF2-40B4-BE49-F238E27FC236}">
                  <a16:creationId xmlns:a16="http://schemas.microsoft.com/office/drawing/2014/main" id="{4885A545-9016-42FE-B07E-2EA27162B373}"/>
                </a:ext>
              </a:extLst>
            </p:cNvPr>
            <p:cNvSpPr txBox="1">
              <a:spLocks noChangeArrowheads="1"/>
            </p:cNvSpPr>
            <p:nvPr/>
          </p:nvSpPr>
          <p:spPr bwMode="auto">
            <a:xfrm>
              <a:off x="0" y="304"/>
              <a:ext cx="3424" cy="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600"/>
                <a:t>           Цель исследований:  повышение эффективности хранения и транспортировки </a:t>
              </a:r>
              <a:br>
                <a:rPr lang="ru-RU" altLang="ru-RU" sz="1600"/>
              </a:br>
              <a:r>
                <a:rPr lang="ru-RU" altLang="ru-RU" sz="1600"/>
                <a:t>гидрата метана, эффективности горения </a:t>
              </a:r>
              <a:br>
                <a:rPr lang="ru-RU" altLang="ru-RU" sz="1600"/>
              </a:br>
              <a:r>
                <a:rPr lang="ru-RU" altLang="ru-RU" sz="1600"/>
                <a:t>и экологических показателей.</a:t>
              </a:r>
            </a:p>
          </p:txBody>
        </p:sp>
        <p:sp>
          <p:nvSpPr>
            <p:cNvPr id="31748" name="Text Box 3">
              <a:extLst>
                <a:ext uri="{FF2B5EF4-FFF2-40B4-BE49-F238E27FC236}">
                  <a16:creationId xmlns:a16="http://schemas.microsoft.com/office/drawing/2014/main" id="{8A1B3E6B-145F-42FD-BD32-5465DB908734}"/>
                </a:ext>
              </a:extLst>
            </p:cNvPr>
            <p:cNvSpPr txBox="1">
              <a:spLocks noChangeArrowheads="1"/>
            </p:cNvSpPr>
            <p:nvPr/>
          </p:nvSpPr>
          <p:spPr bwMode="auto">
            <a:xfrm>
              <a:off x="0" y="48"/>
              <a:ext cx="57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1800" b="1"/>
                <a:t>ГОРЕНИЕ ГАЗОВЫХ ГИДРАТОВ В АТМОСФЕРЕ ВОЗДУХА</a:t>
              </a:r>
            </a:p>
          </p:txBody>
        </p:sp>
        <p:pic>
          <p:nvPicPr>
            <p:cNvPr id="31749" name="Picture 4" descr="D:\Мисюра\ВАЖНЕЙШИЕ РЕЗУЛЬТАТЫ\Фотография Установки\IMG_4197-06-10-17-12-25.JPG">
              <a:extLst>
                <a:ext uri="{FF2B5EF4-FFF2-40B4-BE49-F238E27FC236}">
                  <a16:creationId xmlns:a16="http://schemas.microsoft.com/office/drawing/2014/main" id="{86A5D267-16C0-43E1-A1A6-6DCA54D14D73}"/>
                </a:ext>
              </a:extLst>
            </p:cNvPr>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476" y="981"/>
              <a:ext cx="1512"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7">
              <a:extLst>
                <a:ext uri="{FF2B5EF4-FFF2-40B4-BE49-F238E27FC236}">
                  <a16:creationId xmlns:a16="http://schemas.microsoft.com/office/drawing/2014/main" id="{FF32F0FF-A01A-48EB-8759-D9D79722523C}"/>
                </a:ext>
              </a:extLst>
            </p:cNvPr>
            <p:cNvSpPr txBox="1">
              <a:spLocks noChangeArrowheads="1"/>
            </p:cNvSpPr>
            <p:nvPr/>
          </p:nvSpPr>
          <p:spPr bwMode="auto">
            <a:xfrm>
              <a:off x="2" y="2795"/>
              <a:ext cx="2588"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600"/>
                <a:t>Установка по горению газовых гидратов: </a:t>
              </a:r>
            </a:p>
            <a:p>
              <a:pPr algn="ctr" eaLnBrk="1" hangingPunct="1"/>
              <a:r>
                <a:rPr lang="ru-RU" altLang="ru-RU" sz="1600"/>
                <a:t>Измерение скорости диссоциации </a:t>
              </a:r>
              <a:br>
                <a:rPr lang="en-US" altLang="ru-RU" sz="1600"/>
              </a:br>
              <a:r>
                <a:rPr lang="ru-RU" altLang="ru-RU" sz="1600"/>
                <a:t>(гравиметрический метод)</a:t>
              </a:r>
            </a:p>
            <a:p>
              <a:pPr algn="ctr" eaLnBrk="1" hangingPunct="1"/>
              <a:r>
                <a:rPr lang="ru-RU" altLang="ru-RU" sz="1600"/>
                <a:t>Измерение состава продуктов горения </a:t>
              </a:r>
            </a:p>
            <a:p>
              <a:pPr algn="ctr" eaLnBrk="1" hangingPunct="1"/>
              <a:r>
                <a:rPr lang="ru-RU" altLang="ru-RU" sz="1600"/>
                <a:t>(хроматографический метод)</a:t>
              </a:r>
            </a:p>
          </p:txBody>
        </p:sp>
        <p:sp>
          <p:nvSpPr>
            <p:cNvPr id="31751" name="Text Box 6">
              <a:extLst>
                <a:ext uri="{FF2B5EF4-FFF2-40B4-BE49-F238E27FC236}">
                  <a16:creationId xmlns:a16="http://schemas.microsoft.com/office/drawing/2014/main" id="{83E1834C-9039-48EE-8E23-7A36EE0DD51C}"/>
                </a:ext>
              </a:extLst>
            </p:cNvPr>
            <p:cNvSpPr txBox="1">
              <a:spLocks noChangeArrowheads="1"/>
            </p:cNvSpPr>
            <p:nvPr/>
          </p:nvSpPr>
          <p:spPr bwMode="auto">
            <a:xfrm>
              <a:off x="3439" y="2772"/>
              <a:ext cx="224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1600"/>
                <a:t>Измерение скорости потоков (</a:t>
              </a:r>
              <a:r>
                <a:rPr lang="en-US" altLang="ru-RU" sz="1600"/>
                <a:t>PTV</a:t>
              </a:r>
              <a:r>
                <a:rPr lang="ru-RU" altLang="ru-RU" sz="1600"/>
                <a:t>)</a:t>
              </a:r>
            </a:p>
          </p:txBody>
        </p:sp>
        <p:grpSp>
          <p:nvGrpSpPr>
            <p:cNvPr id="31752" name="Group 7">
              <a:extLst>
                <a:ext uri="{FF2B5EF4-FFF2-40B4-BE49-F238E27FC236}">
                  <a16:creationId xmlns:a16="http://schemas.microsoft.com/office/drawing/2014/main" id="{9287012C-68C7-46DE-B0DD-FA03D90230DE}"/>
                </a:ext>
              </a:extLst>
            </p:cNvPr>
            <p:cNvGrpSpPr>
              <a:grpSpLocks/>
            </p:cNvGrpSpPr>
            <p:nvPr/>
          </p:nvGrpSpPr>
          <p:grpSpPr bwMode="auto">
            <a:xfrm>
              <a:off x="3615" y="2999"/>
              <a:ext cx="1900" cy="1219"/>
              <a:chOff x="66" y="2614"/>
              <a:chExt cx="1900" cy="1219"/>
            </a:xfrm>
          </p:grpSpPr>
          <p:pic>
            <p:nvPicPr>
              <p:cNvPr id="31760" name="Рисунок 12" descr="C:\Users\Владимир\Desktop\PTV.jpg">
                <a:extLst>
                  <a:ext uri="{FF2B5EF4-FFF2-40B4-BE49-F238E27FC236}">
                    <a16:creationId xmlns:a16="http://schemas.microsoft.com/office/drawing/2014/main" id="{7A32A73E-4112-46F6-AD50-83EFEDFA0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 y="2614"/>
                <a:ext cx="1043" cy="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Рисунок 13">
                <a:extLst>
                  <a:ext uri="{FF2B5EF4-FFF2-40B4-BE49-F238E27FC236}">
                    <a16:creationId xmlns:a16="http://schemas.microsoft.com/office/drawing/2014/main" id="{AECFE829-1BF8-4EEF-827F-6F7A289375E2}"/>
                  </a:ext>
                </a:extLst>
              </p:cNvPr>
              <p:cNvPicPr>
                <a:picLocks noChangeAspect="1" noChangeArrowheads="1"/>
              </p:cNvPicPr>
              <p:nvPr/>
            </p:nvPicPr>
            <p:blipFill>
              <a:blip r:embed="rId4">
                <a:lum contrast="10000"/>
                <a:extLst>
                  <a:ext uri="{28A0092B-C50C-407E-A947-70E740481C1C}">
                    <a14:useLocalDpi xmlns:a14="http://schemas.microsoft.com/office/drawing/2010/main" val="0"/>
                  </a:ext>
                </a:extLst>
              </a:blip>
              <a:srcRect/>
              <a:stretch>
                <a:fillRect/>
              </a:stretch>
            </p:blipFill>
            <p:spPr bwMode="auto">
              <a:xfrm>
                <a:off x="1156" y="2614"/>
                <a:ext cx="810" cy="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53" name="Рисунок 14">
              <a:extLst>
                <a:ext uri="{FF2B5EF4-FFF2-40B4-BE49-F238E27FC236}">
                  <a16:creationId xmlns:a16="http://schemas.microsoft.com/office/drawing/2014/main" id="{D1D4BFD3-4931-4BCB-AE3B-C717A8E92B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5" y="1093"/>
              <a:ext cx="1127"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4" name="Text Box 11">
              <a:extLst>
                <a:ext uri="{FF2B5EF4-FFF2-40B4-BE49-F238E27FC236}">
                  <a16:creationId xmlns:a16="http://schemas.microsoft.com/office/drawing/2014/main" id="{4A11D50F-5FE0-4BD1-8D27-C64ACC10CD10}"/>
                </a:ext>
              </a:extLst>
            </p:cNvPr>
            <p:cNvSpPr txBox="1">
              <a:spLocks noChangeArrowheads="1"/>
            </p:cNvSpPr>
            <p:nvPr/>
          </p:nvSpPr>
          <p:spPr bwMode="auto">
            <a:xfrm>
              <a:off x="3560" y="1534"/>
              <a:ext cx="19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spcBef>
                  <a:spcPct val="50000"/>
                </a:spcBef>
              </a:pPr>
              <a:r>
                <a:rPr lang="ru-RU" altLang="ru-RU" sz="1600"/>
                <a:t>Измерение скорости пламени</a:t>
              </a:r>
            </a:p>
          </p:txBody>
        </p:sp>
        <p:pic>
          <p:nvPicPr>
            <p:cNvPr id="31755" name="Рисунок 16" descr="C:\Users\Vladimir\Desktop\7 эксп 0,1 мс+++++++.jpg">
              <a:extLst>
                <a:ext uri="{FF2B5EF4-FFF2-40B4-BE49-F238E27FC236}">
                  <a16:creationId xmlns:a16="http://schemas.microsoft.com/office/drawing/2014/main" id="{3A453327-8B6B-47B3-8A1D-EDE45D620C30}"/>
                </a:ext>
              </a:extLst>
            </p:cNvPr>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a:stretch>
              <a:fillRect/>
            </a:stretch>
          </p:blipFill>
          <p:spPr bwMode="auto">
            <a:xfrm>
              <a:off x="3750" y="1737"/>
              <a:ext cx="1620"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Рисунок 88">
              <a:extLst>
                <a:ext uri="{FF2B5EF4-FFF2-40B4-BE49-F238E27FC236}">
                  <a16:creationId xmlns:a16="http://schemas.microsoft.com/office/drawing/2014/main" id="{3C5D276D-49A6-4F41-9742-48A6A4FAD2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0" y="485"/>
              <a:ext cx="2199" cy="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7" name="Text Box 14">
              <a:extLst>
                <a:ext uri="{FF2B5EF4-FFF2-40B4-BE49-F238E27FC236}">
                  <a16:creationId xmlns:a16="http://schemas.microsoft.com/office/drawing/2014/main" id="{82E6A668-4F67-4717-BE47-5A1D49BB27D1}"/>
                </a:ext>
              </a:extLst>
            </p:cNvPr>
            <p:cNvSpPr txBox="1">
              <a:spLocks noChangeArrowheads="1"/>
            </p:cNvSpPr>
            <p:nvPr/>
          </p:nvSpPr>
          <p:spPr bwMode="auto">
            <a:xfrm>
              <a:off x="3470" y="319"/>
              <a:ext cx="199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1600"/>
                <a:t>ИК-термография поверхности</a:t>
              </a:r>
            </a:p>
          </p:txBody>
        </p:sp>
        <p:sp>
          <p:nvSpPr>
            <p:cNvPr id="31758" name="Text Box 15">
              <a:extLst>
                <a:ext uri="{FF2B5EF4-FFF2-40B4-BE49-F238E27FC236}">
                  <a16:creationId xmlns:a16="http://schemas.microsoft.com/office/drawing/2014/main" id="{BA92A056-0A0C-4969-A5EA-CA48EA14A9B2}"/>
                </a:ext>
              </a:extLst>
            </p:cNvPr>
            <p:cNvSpPr txBox="1">
              <a:spLocks noChangeArrowheads="1"/>
            </p:cNvSpPr>
            <p:nvPr/>
          </p:nvSpPr>
          <p:spPr bwMode="auto">
            <a:xfrm>
              <a:off x="0" y="3673"/>
              <a:ext cx="3515"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spcBef>
                  <a:spcPct val="50000"/>
                </a:spcBef>
              </a:pPr>
              <a:r>
                <a:rPr lang="ru-RU" altLang="ru-RU" sz="1400"/>
                <a:t>В 2013-2020 г. опубликованы 17 статей в журналах</a:t>
              </a:r>
              <a:r>
                <a:rPr lang="en-US" altLang="ru-RU" sz="1400"/>
                <a:t> Q</a:t>
              </a:r>
              <a:r>
                <a:rPr lang="ru-RU" altLang="ru-RU" sz="1400"/>
                <a:t>1</a:t>
              </a:r>
              <a:r>
                <a:rPr lang="en-US" altLang="ru-RU" sz="1400"/>
                <a:t> </a:t>
              </a:r>
              <a:r>
                <a:rPr lang="ru-RU" altLang="ru-RU" sz="1400"/>
                <a:t>и</a:t>
              </a:r>
              <a:r>
                <a:rPr lang="en-US" altLang="ru-RU" sz="1400"/>
                <a:t> Q</a:t>
              </a:r>
              <a:r>
                <a:rPr lang="ru-RU" altLang="ru-RU" sz="1400"/>
                <a:t>2 (</a:t>
              </a:r>
              <a:r>
                <a:rPr lang="en-US" altLang="ru-RU" sz="1400"/>
                <a:t>Applied Energy, Energy, Fuel, Combustion and Flame, Journal </a:t>
              </a:r>
              <a:br>
                <a:rPr lang="ru-RU" altLang="ru-RU" sz="1400"/>
              </a:br>
              <a:r>
                <a:rPr lang="en-US" altLang="ru-RU" sz="1400"/>
                <a:t>of CO2 Utilization, Fuel Processing Technology, Journal of Natural  Gas Science and Engineering, Energy &amp; Fuels, Entropy, Energies</a:t>
              </a:r>
              <a:r>
                <a:rPr lang="ru-RU" altLang="ru-RU" sz="1400"/>
                <a:t>)</a:t>
              </a:r>
            </a:p>
          </p:txBody>
        </p:sp>
        <p:pic>
          <p:nvPicPr>
            <p:cNvPr id="31759" name="Picture 16" descr="logo2018_на бланк">
              <a:extLst>
                <a:ext uri="{FF2B5EF4-FFF2-40B4-BE49-F238E27FC236}">
                  <a16:creationId xmlns:a16="http://schemas.microsoft.com/office/drawing/2014/main" id="{E36A230A-A61D-4950-931F-E523FF6979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 y="102"/>
              <a:ext cx="292"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1557" name="Group 53">
            <a:extLst>
              <a:ext uri="{FF2B5EF4-FFF2-40B4-BE49-F238E27FC236}">
                <a16:creationId xmlns:a16="http://schemas.microsoft.com/office/drawing/2014/main" id="{F77F8D9F-6AF4-40DE-875D-54331BD6051A}"/>
              </a:ext>
            </a:extLst>
          </p:cNvPr>
          <p:cNvGraphicFramePr>
            <a:graphicFrameLocks noGrp="1"/>
          </p:cNvGraphicFramePr>
          <p:nvPr/>
        </p:nvGraphicFramePr>
        <p:xfrm>
          <a:off x="303213" y="5094288"/>
          <a:ext cx="3500437" cy="1371600"/>
        </p:xfrm>
        <a:graphic>
          <a:graphicData uri="http://schemas.openxmlformats.org/drawingml/2006/table">
            <a:tbl>
              <a:tblPr/>
              <a:tblGrid>
                <a:gridCol w="644525">
                  <a:extLst>
                    <a:ext uri="{9D8B030D-6E8A-4147-A177-3AD203B41FA5}">
                      <a16:colId xmlns:a16="http://schemas.microsoft.com/office/drawing/2014/main" val="20000"/>
                    </a:ext>
                  </a:extLst>
                </a:gridCol>
                <a:gridCol w="706437">
                  <a:extLst>
                    <a:ext uri="{9D8B030D-6E8A-4147-A177-3AD203B41FA5}">
                      <a16:colId xmlns:a16="http://schemas.microsoft.com/office/drawing/2014/main" val="20001"/>
                    </a:ext>
                  </a:extLst>
                </a:gridCol>
                <a:gridCol w="715963">
                  <a:extLst>
                    <a:ext uri="{9D8B030D-6E8A-4147-A177-3AD203B41FA5}">
                      <a16:colId xmlns:a16="http://schemas.microsoft.com/office/drawing/2014/main" val="20002"/>
                    </a:ext>
                  </a:extLst>
                </a:gridCol>
                <a:gridCol w="717550">
                  <a:extLst>
                    <a:ext uri="{9D8B030D-6E8A-4147-A177-3AD203B41FA5}">
                      <a16:colId xmlns:a16="http://schemas.microsoft.com/office/drawing/2014/main" val="20003"/>
                    </a:ext>
                  </a:extLst>
                </a:gridCol>
                <a:gridCol w="715962">
                  <a:extLst>
                    <a:ext uri="{9D8B030D-6E8A-4147-A177-3AD203B41FA5}">
                      <a16:colId xmlns:a16="http://schemas.microsoft.com/office/drawing/2014/main" val="20004"/>
                    </a:ext>
                  </a:extLst>
                </a:gridCol>
              </a:tblGrid>
              <a:tr h="22860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1" u="none" strike="noStrike" cap="none" normalizeH="0" baseline="0">
                          <a:ln>
                            <a:noFill/>
                          </a:ln>
                          <a:solidFill>
                            <a:schemeClr val="tx1"/>
                          </a:solidFill>
                          <a:effectLst/>
                          <a:latin typeface="Times New Roman" pitchFamily="18" charset="0"/>
                          <a:ea typeface="Times New Roman" pitchFamily="18" charset="0"/>
                          <a:cs typeface="Kartika" pitchFamily="18" charset="0"/>
                        </a:rPr>
                        <a:t>T</a:t>
                      </a:r>
                      <a:r>
                        <a:rPr kumimoji="0" lang="en-US"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 °C</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Times New Roman" pitchFamily="18" charset="0"/>
                          <a:ea typeface="Times New Roman" pitchFamily="18" charset="0"/>
                          <a:cs typeface="Kartika" pitchFamily="18" charset="0"/>
                        </a:rPr>
                        <a:t>H</a:t>
                      </a:r>
                      <a:r>
                        <a:rPr kumimoji="0" lang="en-US" sz="1100" b="0" i="0" u="none" strike="noStrike" cap="none" normalizeH="0" baseline="-25000">
                          <a:ln>
                            <a:noFill/>
                          </a:ln>
                          <a:solidFill>
                            <a:srgbClr val="000000"/>
                          </a:solidFill>
                          <a:effectLst/>
                          <a:latin typeface="Times New Roman" pitchFamily="18" charset="0"/>
                          <a:ea typeface="Times New Roman" pitchFamily="18" charset="0"/>
                          <a:cs typeface="Kartika" pitchFamily="18" charset="0"/>
                        </a:rPr>
                        <a:t>2</a:t>
                      </a:r>
                      <a:r>
                        <a:rPr kumimoji="0" lang="ru-RU" sz="1100" b="0" i="0" u="none" strike="noStrike" cap="none" normalizeH="0" baseline="0">
                          <a:ln>
                            <a:noFill/>
                          </a:ln>
                          <a:solidFill>
                            <a:srgbClr val="000000"/>
                          </a:solidFill>
                          <a:effectLst/>
                          <a:latin typeface="Times New Roman" pitchFamily="18" charset="0"/>
                          <a:ea typeface="Times New Roman" pitchFamily="18" charset="0"/>
                          <a:cs typeface="Kartika" pitchFamily="18" charset="0"/>
                        </a:rPr>
                        <a:t>, %</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Times New Roman" pitchFamily="18" charset="0"/>
                          <a:ea typeface="Times New Roman" pitchFamily="18" charset="0"/>
                          <a:cs typeface="Kartika" pitchFamily="18" charset="0"/>
                        </a:rPr>
                        <a:t>CO</a:t>
                      </a:r>
                      <a:r>
                        <a:rPr kumimoji="0" lang="ru-RU" sz="1100" b="0" i="0" u="none" strike="noStrike" cap="none" normalizeH="0" baseline="0">
                          <a:ln>
                            <a:noFill/>
                          </a:ln>
                          <a:solidFill>
                            <a:srgbClr val="000000"/>
                          </a:solidFill>
                          <a:effectLst/>
                          <a:latin typeface="Times New Roman" pitchFamily="18" charset="0"/>
                          <a:ea typeface="Times New Roman" pitchFamily="18" charset="0"/>
                          <a:cs typeface="Kartika" pitchFamily="18" charset="0"/>
                        </a:rPr>
                        <a:t>, %</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NO</a:t>
                      </a:r>
                      <a:r>
                        <a:rPr kumimoji="0" lang="en-US" sz="1100" b="0" i="0" u="none" strike="noStrike" cap="none" normalizeH="0" baseline="-25000">
                          <a:ln>
                            <a:noFill/>
                          </a:ln>
                          <a:solidFill>
                            <a:schemeClr val="tx1"/>
                          </a:solidFill>
                          <a:effectLst/>
                          <a:latin typeface="Times New Roman" pitchFamily="18" charset="0"/>
                          <a:ea typeface="Times New Roman" pitchFamily="18" charset="0"/>
                          <a:cs typeface="Kartika" pitchFamily="18" charset="0"/>
                        </a:rPr>
                        <a:t>x</a:t>
                      </a:r>
                      <a:r>
                        <a:rPr kumimoji="0" lang="en-US"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 </a:t>
                      </a:r>
                      <a:r>
                        <a:rPr kumimoji="0" lang="ru-RU"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Times New Roman" pitchFamily="18" charset="0"/>
                          <a:ea typeface="Times New Roman" pitchFamily="18" charset="0"/>
                          <a:cs typeface="Kartika" pitchFamily="18" charset="0"/>
                        </a:rPr>
                        <a:t>SO</a:t>
                      </a:r>
                      <a:r>
                        <a:rPr kumimoji="0" lang="en-US" sz="1100" b="0" i="0" u="none" strike="noStrike" cap="none" normalizeH="0" baseline="-25000">
                          <a:ln>
                            <a:noFill/>
                          </a:ln>
                          <a:solidFill>
                            <a:srgbClr val="000000"/>
                          </a:solidFill>
                          <a:effectLst/>
                          <a:latin typeface="Times New Roman" pitchFamily="18" charset="0"/>
                          <a:ea typeface="Times New Roman" pitchFamily="18" charset="0"/>
                          <a:cs typeface="Kartika" pitchFamily="18" charset="0"/>
                        </a:rPr>
                        <a:t>x</a:t>
                      </a:r>
                      <a:r>
                        <a:rPr kumimoji="0" lang="en-US" sz="1100" b="0" i="0" u="none" strike="noStrike" cap="none" normalizeH="0" baseline="0">
                          <a:ln>
                            <a:noFill/>
                          </a:ln>
                          <a:solidFill>
                            <a:srgbClr val="000000"/>
                          </a:solidFill>
                          <a:effectLst/>
                          <a:latin typeface="Times New Roman" pitchFamily="18" charset="0"/>
                          <a:ea typeface="Times New Roman" pitchFamily="18" charset="0"/>
                          <a:cs typeface="Kartika" pitchFamily="18" charset="0"/>
                        </a:rPr>
                        <a:t>, %</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860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Times New Roman" pitchFamily="18" charset="0"/>
                          <a:ea typeface="Times New Roman" pitchFamily="18" charset="0"/>
                          <a:cs typeface="Kartika" pitchFamily="18" charset="0"/>
                        </a:rPr>
                        <a:t>600</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9,</a:t>
                      </a:r>
                      <a:r>
                        <a:rPr kumimoji="0" lang="ru-RU"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2</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8.1</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0</a:t>
                      </a:r>
                      <a:r>
                        <a:rPr kumimoji="0" lang="ru-RU"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a:t>
                      </a:r>
                      <a:r>
                        <a:rPr kumimoji="0" lang="en-US"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0</a:t>
                      </a:r>
                      <a:r>
                        <a:rPr kumimoji="0" lang="ru-RU"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25</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Times New Roman" pitchFamily="18" charset="0"/>
                          <a:ea typeface="Times New Roman" pitchFamily="18" charset="0"/>
                          <a:cs typeface="Kartika" pitchFamily="18" charset="0"/>
                        </a:rPr>
                        <a:t>-</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60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700</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6</a:t>
                      </a:r>
                      <a:r>
                        <a:rPr kumimoji="0" lang="en-US"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a:t>
                      </a:r>
                      <a:r>
                        <a:rPr kumimoji="0" lang="ru-RU"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9</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7.4</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0</a:t>
                      </a:r>
                      <a:r>
                        <a:rPr kumimoji="0" lang="ru-RU"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a:t>
                      </a:r>
                      <a:r>
                        <a:rPr kumimoji="0" lang="en-US"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02</a:t>
                      </a:r>
                      <a:r>
                        <a:rPr kumimoji="0" lang="ru-RU"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2</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Times New Roman" pitchFamily="18" charset="0"/>
                          <a:ea typeface="Times New Roman" pitchFamily="18" charset="0"/>
                          <a:cs typeface="Kartika" pitchFamily="18" charset="0"/>
                        </a:rPr>
                        <a:t>-</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860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800</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6,</a:t>
                      </a:r>
                      <a:r>
                        <a:rPr kumimoji="0" lang="ru-RU"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8</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6.2</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0</a:t>
                      </a:r>
                      <a:r>
                        <a:rPr kumimoji="0" lang="ru-RU"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a:t>
                      </a:r>
                      <a:r>
                        <a:rPr kumimoji="0" lang="en-US"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02</a:t>
                      </a:r>
                      <a:r>
                        <a:rPr kumimoji="0" lang="ru-RU"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5</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Times New Roman" pitchFamily="18" charset="0"/>
                          <a:ea typeface="Times New Roman" pitchFamily="18" charset="0"/>
                          <a:cs typeface="Kartika" pitchFamily="18" charset="0"/>
                        </a:rPr>
                        <a:t>-</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2860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900</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5</a:t>
                      </a:r>
                      <a:r>
                        <a:rPr kumimoji="0" lang="en-US"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,9</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5.5</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0</a:t>
                      </a:r>
                      <a:r>
                        <a:rPr kumimoji="0" lang="ru-RU"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a:t>
                      </a:r>
                      <a:r>
                        <a:rPr kumimoji="0" lang="en-US"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0</a:t>
                      </a:r>
                      <a:r>
                        <a:rPr kumimoji="0" lang="ru-RU"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15</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Times New Roman" pitchFamily="18" charset="0"/>
                          <a:ea typeface="Times New Roman" pitchFamily="18" charset="0"/>
                          <a:cs typeface="Kartika" pitchFamily="18" charset="0"/>
                        </a:rPr>
                        <a:t>-</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2860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1000</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5</a:t>
                      </a:r>
                      <a:r>
                        <a:rPr kumimoji="0" lang="en-US"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,2</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4.5</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0</a:t>
                      </a:r>
                      <a:r>
                        <a:rPr kumimoji="0" lang="ru-RU"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a:t>
                      </a:r>
                      <a:r>
                        <a:rPr kumimoji="0" lang="en-US"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0</a:t>
                      </a:r>
                      <a:r>
                        <a:rPr kumimoji="0" lang="ru-RU" sz="1100" b="0" i="0" u="none" strike="noStrike" cap="none" normalizeH="0" baseline="0">
                          <a:ln>
                            <a:noFill/>
                          </a:ln>
                          <a:solidFill>
                            <a:schemeClr val="tx1"/>
                          </a:solidFill>
                          <a:effectLst/>
                          <a:latin typeface="Times New Roman" pitchFamily="18" charset="0"/>
                          <a:ea typeface="Times New Roman" pitchFamily="18" charset="0"/>
                          <a:cs typeface="Kartika" pitchFamily="18" charset="0"/>
                        </a:rPr>
                        <a:t>15</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Times New Roman" pitchFamily="18" charset="0"/>
                          <a:ea typeface="Times New Roman" pitchFamily="18" charset="0"/>
                          <a:cs typeface="Kartika" pitchFamily="18" charset="0"/>
                        </a:rPr>
                        <a:t>-</a:t>
                      </a:r>
                      <a:endParaRPr kumimoji="0" lang="ru-RU" sz="1000" b="0" i="0" u="none" strike="noStrike" cap="none" normalizeH="0" baseline="0">
                        <a:ln>
                          <a:noFill/>
                        </a:ln>
                        <a:solidFill>
                          <a:schemeClr val="tx1"/>
                        </a:solidFill>
                        <a:effectLst/>
                        <a:latin typeface="Times New Roman" pitchFamily="18" charset="0"/>
                        <a:ea typeface="Times New Roman" pitchFamily="18" charset="0"/>
                        <a:cs typeface="Kartika"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2814" name="TextBox 6">
            <a:extLst>
              <a:ext uri="{FF2B5EF4-FFF2-40B4-BE49-F238E27FC236}">
                <a16:creationId xmlns:a16="http://schemas.microsoft.com/office/drawing/2014/main" id="{1D96C926-FB2C-4A1E-9504-389D069966B2}"/>
              </a:ext>
            </a:extLst>
          </p:cNvPr>
          <p:cNvSpPr txBox="1">
            <a:spLocks noChangeArrowheads="1"/>
          </p:cNvSpPr>
          <p:nvPr/>
        </p:nvSpPr>
        <p:spPr bwMode="auto">
          <a:xfrm>
            <a:off x="274638" y="4192588"/>
            <a:ext cx="350043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400"/>
              <a:t>Объемная доля </a:t>
            </a:r>
            <a:r>
              <a:rPr lang="en-US" altLang="ru-RU" sz="1400"/>
              <a:t>H</a:t>
            </a:r>
            <a:r>
              <a:rPr lang="ru-RU" altLang="ru-RU" sz="1400"/>
              <a:t>2, </a:t>
            </a:r>
            <a:r>
              <a:rPr lang="en-US" altLang="ru-RU" sz="1400"/>
              <a:t>CO</a:t>
            </a:r>
            <a:r>
              <a:rPr lang="ru-RU" altLang="ru-RU" sz="1400"/>
              <a:t> и </a:t>
            </a:r>
            <a:r>
              <a:rPr lang="en-US" altLang="ru-RU" sz="1400"/>
              <a:t>NOx</a:t>
            </a:r>
            <a:r>
              <a:rPr lang="ru-RU" altLang="ru-RU" sz="1400"/>
              <a:t> </a:t>
            </a:r>
            <a:br>
              <a:rPr lang="ru-RU" altLang="ru-RU" sz="1400"/>
            </a:br>
            <a:r>
              <a:rPr lang="ru-RU" altLang="ru-RU" sz="1400"/>
              <a:t>в продуктах сгорания двойного гидрата метан-этан в муфельной печи</a:t>
            </a:r>
            <a:endParaRPr lang="ru-RU" altLang="ru-RU" sz="1400">
              <a:cs typeface="Times New Roman" panose="02020603050405020304" pitchFamily="18" charset="0"/>
            </a:endParaRPr>
          </a:p>
        </p:txBody>
      </p:sp>
      <p:sp>
        <p:nvSpPr>
          <p:cNvPr id="32815" name="Text Box 49">
            <a:extLst>
              <a:ext uri="{FF2B5EF4-FFF2-40B4-BE49-F238E27FC236}">
                <a16:creationId xmlns:a16="http://schemas.microsoft.com/office/drawing/2014/main" id="{80A3ABA7-D6CE-42BA-84C0-16012F72B77D}"/>
              </a:ext>
            </a:extLst>
          </p:cNvPr>
          <p:cNvSpPr txBox="1">
            <a:spLocks noChangeArrowheads="1"/>
          </p:cNvSpPr>
          <p:nvPr/>
        </p:nvSpPr>
        <p:spPr bwMode="auto">
          <a:xfrm>
            <a:off x="250825" y="333375"/>
            <a:ext cx="8677275"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ru-RU" altLang="ru-RU" sz="1600" b="1"/>
              <a:t>           КНП-2020:</a:t>
            </a:r>
            <a:r>
              <a:rPr lang="ru-RU" altLang="ru-RU" sz="1600"/>
              <a:t> Созданы установки для получения и исследования горения двойного </a:t>
            </a:r>
            <a:br>
              <a:rPr lang="ru-RU" altLang="ru-RU" sz="1600"/>
            </a:br>
            <a:r>
              <a:rPr lang="ru-RU" altLang="ru-RU" sz="1600"/>
              <a:t>           гидрата метан-этан и метангидрата. Показано, что зависимость скорости диссоциации газгидратов от скорости вынужденного потока воздуха носит немонотонный характер. Реализованный метод удаления до 90% воды позволяет повысить скорость диссоциации. Зафиксировано двукратное снижение концентрации CO и NOx и резкое уменьшение задержки воспламенения при повышении температуры окружающей среды в диапазоне 600-1000</a:t>
            </a:r>
            <a:r>
              <a:rPr lang="en-US" altLang="ru-RU" sz="1600">
                <a:cs typeface="Arial" panose="020B0604020202020204" pitchFamily="34" charset="0"/>
              </a:rPr>
              <a:t>°</a:t>
            </a:r>
            <a:r>
              <a:rPr lang="ru-RU" altLang="ru-RU" sz="1600"/>
              <a:t>С.</a:t>
            </a:r>
          </a:p>
          <a:p>
            <a:pPr algn="just" eaLnBrk="1" hangingPunct="1"/>
            <a:r>
              <a:rPr lang="ru-RU" altLang="ru-RU" sz="1600"/>
              <a:t>Синтезируемые газгидраты использовались в виде порошка частиц 0,3-0,5 мм </a:t>
            </a:r>
            <a:br>
              <a:rPr lang="ru-RU" altLang="ru-RU" sz="1600"/>
            </a:br>
            <a:r>
              <a:rPr lang="ru-RU" altLang="ru-RU" sz="1600"/>
              <a:t>и прессованных таблеток 10-20 мм. Диссоциация и горение газгидратов изучалось </a:t>
            </a:r>
            <a:br>
              <a:rPr lang="ru-RU" altLang="ru-RU" sz="1600"/>
            </a:br>
            <a:r>
              <a:rPr lang="ru-RU" altLang="ru-RU" sz="1600"/>
              <a:t>в различных режимах (температура до 1000°С, скорость потока воздуха до 4 м/с) </a:t>
            </a:r>
            <a:br>
              <a:rPr lang="ru-RU" altLang="ru-RU" sz="1600"/>
            </a:br>
            <a:r>
              <a:rPr lang="ru-RU" altLang="ru-RU" sz="1600"/>
              <a:t>с применением методов термогравиметрии, газового анализа, ИК-термографии). Удаление воды обеспечивалось за счет естественного стекания пленки и применения поглощающего материала. </a:t>
            </a:r>
          </a:p>
          <a:p>
            <a:pPr algn="just" eaLnBrk="1" hangingPunct="1"/>
            <a:r>
              <a:rPr lang="ru-RU" altLang="ru-RU" sz="1600"/>
              <a:t>Получены расчётные зависимости времени задержки воспламенения от температуры внешней среды (в муфельной печи).</a:t>
            </a:r>
          </a:p>
        </p:txBody>
      </p:sp>
      <p:grpSp>
        <p:nvGrpSpPr>
          <p:cNvPr id="32816" name="Group 55">
            <a:extLst>
              <a:ext uri="{FF2B5EF4-FFF2-40B4-BE49-F238E27FC236}">
                <a16:creationId xmlns:a16="http://schemas.microsoft.com/office/drawing/2014/main" id="{8CD697A4-CEC5-4E48-9B41-17830CC46200}"/>
              </a:ext>
            </a:extLst>
          </p:cNvPr>
          <p:cNvGrpSpPr>
            <a:grpSpLocks/>
          </p:cNvGrpSpPr>
          <p:nvPr/>
        </p:nvGrpSpPr>
        <p:grpSpPr bwMode="auto">
          <a:xfrm>
            <a:off x="3876675" y="4187825"/>
            <a:ext cx="5060950" cy="2633663"/>
            <a:chOff x="2442" y="2638"/>
            <a:chExt cx="3188" cy="1659"/>
          </a:xfrm>
        </p:grpSpPr>
        <p:pic>
          <p:nvPicPr>
            <p:cNvPr id="32818" name="Рисунок 8">
              <a:extLst>
                <a:ext uri="{FF2B5EF4-FFF2-40B4-BE49-F238E27FC236}">
                  <a16:creationId xmlns:a16="http://schemas.microsoft.com/office/drawing/2014/main" id="{315F29E6-57EC-4CF9-AE6C-6F4021788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837" t="10841" r="11703" b="1077"/>
            <a:stretch>
              <a:fillRect/>
            </a:stretch>
          </p:blipFill>
          <p:spPr bwMode="auto">
            <a:xfrm>
              <a:off x="3470" y="2722"/>
              <a:ext cx="2160" cy="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19" name="TextBox 10">
              <a:extLst>
                <a:ext uri="{FF2B5EF4-FFF2-40B4-BE49-F238E27FC236}">
                  <a16:creationId xmlns:a16="http://schemas.microsoft.com/office/drawing/2014/main" id="{8828F60C-468C-4E61-A87C-C4F291527636}"/>
                </a:ext>
              </a:extLst>
            </p:cNvPr>
            <p:cNvSpPr txBox="1">
              <a:spLocks noChangeArrowheads="1"/>
            </p:cNvSpPr>
            <p:nvPr/>
          </p:nvSpPr>
          <p:spPr bwMode="auto">
            <a:xfrm>
              <a:off x="2442" y="2638"/>
              <a:ext cx="93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400"/>
                <a:t>Горение </a:t>
              </a:r>
            </a:p>
            <a:p>
              <a:pPr algn="ctr" eaLnBrk="1" hangingPunct="1"/>
              <a:r>
                <a:rPr lang="ru-RU" altLang="ru-RU" sz="1400"/>
                <a:t>прессованного гидрата метана</a:t>
              </a:r>
              <a:endParaRPr lang="ru-RU" altLang="ru-RU"/>
            </a:p>
          </p:txBody>
        </p:sp>
        <p:pic>
          <p:nvPicPr>
            <p:cNvPr id="32820" name="Рисунок 9">
              <a:extLst>
                <a:ext uri="{FF2B5EF4-FFF2-40B4-BE49-F238E27FC236}">
                  <a16:creationId xmlns:a16="http://schemas.microsoft.com/office/drawing/2014/main" id="{E07B1AA3-481A-4F67-8CC9-03C25ACC81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560"/>
            <a:stretch>
              <a:fillRect/>
            </a:stretch>
          </p:blipFill>
          <p:spPr bwMode="auto">
            <a:xfrm>
              <a:off x="2604" y="3115"/>
              <a:ext cx="680" cy="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817" name="Picture 54" descr="logo2018_на бланк">
            <a:extLst>
              <a:ext uri="{FF2B5EF4-FFF2-40B4-BE49-F238E27FC236}">
                <a16:creationId xmlns:a16="http://schemas.microsoft.com/office/drawing/2014/main" id="{77DFC410-5F9E-4C08-A3B7-0883F02BD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314325"/>
            <a:ext cx="4635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0">
            <a:extLst>
              <a:ext uri="{FF2B5EF4-FFF2-40B4-BE49-F238E27FC236}">
                <a16:creationId xmlns:a16="http://schemas.microsoft.com/office/drawing/2014/main" id="{DBB13F27-5B69-4E8B-8CBD-1F1120E35A04}"/>
              </a:ext>
            </a:extLst>
          </p:cNvPr>
          <p:cNvGrpSpPr>
            <a:grpSpLocks/>
          </p:cNvGrpSpPr>
          <p:nvPr/>
        </p:nvGrpSpPr>
        <p:grpSpPr bwMode="auto">
          <a:xfrm>
            <a:off x="0" y="88900"/>
            <a:ext cx="9144000" cy="6750050"/>
            <a:chOff x="0" y="62"/>
            <a:chExt cx="5760" cy="4252"/>
          </a:xfrm>
        </p:grpSpPr>
        <p:sp>
          <p:nvSpPr>
            <p:cNvPr id="33795" name="Прямоугольник 2">
              <a:extLst>
                <a:ext uri="{FF2B5EF4-FFF2-40B4-BE49-F238E27FC236}">
                  <a16:creationId xmlns:a16="http://schemas.microsoft.com/office/drawing/2014/main" id="{FD08840B-340D-44F9-BE0F-7183ADF413C8}"/>
                </a:ext>
              </a:extLst>
            </p:cNvPr>
            <p:cNvSpPr>
              <a:spLocks noChangeArrowheads="1"/>
            </p:cNvSpPr>
            <p:nvPr/>
          </p:nvSpPr>
          <p:spPr bwMode="auto">
            <a:xfrm>
              <a:off x="0" y="62"/>
              <a:ext cx="576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ru-RU" altLang="ru-RU" sz="1700" b="1">
                  <a:cs typeface="Arial" panose="020B0604020202020204" pitchFamily="34" charset="0"/>
                </a:rPr>
                <a:t>ГОРЕНИЕ И ГАЗИФИКАЦИЯ УГЛЕРОДОСОДЕРЖАЩЕГО</a:t>
              </a:r>
              <a:r>
                <a:rPr lang="en-US" altLang="ru-RU" sz="1700" b="1">
                  <a:cs typeface="Arial" panose="020B0604020202020204" pitchFamily="34" charset="0"/>
                </a:rPr>
                <a:t> </a:t>
              </a:r>
              <a:r>
                <a:rPr lang="ru-RU" altLang="ru-RU" sz="1700" b="1">
                  <a:cs typeface="Arial" panose="020B0604020202020204" pitchFamily="34" charset="0"/>
                </a:rPr>
                <a:t>ТВЕРДОГО ТОПЛИВА</a:t>
              </a:r>
              <a:endParaRPr lang="ru-RU" altLang="ru-RU" sz="1700" b="1"/>
            </a:p>
          </p:txBody>
        </p:sp>
        <p:pic>
          <p:nvPicPr>
            <p:cNvPr id="33796" name="Рисунок 12">
              <a:extLst>
                <a:ext uri="{FF2B5EF4-FFF2-40B4-BE49-F238E27FC236}">
                  <a16:creationId xmlns:a16="http://schemas.microsoft.com/office/drawing/2014/main" id="{7F870312-4F92-46B6-B490-7126F4E563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 y="1701"/>
              <a:ext cx="2040" cy="12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797" name="Рисунок 5">
              <a:extLst>
                <a:ext uri="{FF2B5EF4-FFF2-40B4-BE49-F238E27FC236}">
                  <a16:creationId xmlns:a16="http://schemas.microsoft.com/office/drawing/2014/main" id="{FDC43F3F-10CB-4E4C-95E3-2FBC580B13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 y="742"/>
              <a:ext cx="2040"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Прямоугольник 5">
              <a:extLst>
                <a:ext uri="{FF2B5EF4-FFF2-40B4-BE49-F238E27FC236}">
                  <a16:creationId xmlns:a16="http://schemas.microsoft.com/office/drawing/2014/main" id="{3791F770-CDA4-4C6D-8BA6-4766EEE47A4F}"/>
                </a:ext>
              </a:extLst>
            </p:cNvPr>
            <p:cNvSpPr>
              <a:spLocks noChangeArrowheads="1"/>
            </p:cNvSpPr>
            <p:nvPr/>
          </p:nvSpPr>
          <p:spPr bwMode="auto">
            <a:xfrm>
              <a:off x="0" y="362"/>
              <a:ext cx="224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800"/>
                <a:t>Экспериментальный тепловой </a:t>
              </a:r>
              <a:br>
                <a:rPr lang="ru-RU" altLang="ru-RU" sz="1800"/>
              </a:br>
              <a:r>
                <a:rPr lang="ru-RU" altLang="ru-RU" sz="1800"/>
                <a:t>стенд мощностью 5 МВт </a:t>
              </a:r>
            </a:p>
          </p:txBody>
        </p:sp>
        <p:sp>
          <p:nvSpPr>
            <p:cNvPr id="33799" name="TextBox 13">
              <a:extLst>
                <a:ext uri="{FF2B5EF4-FFF2-40B4-BE49-F238E27FC236}">
                  <a16:creationId xmlns:a16="http://schemas.microsoft.com/office/drawing/2014/main" id="{EE938FE6-4DEE-427E-ADAD-B19D465C2488}"/>
                </a:ext>
              </a:extLst>
            </p:cNvPr>
            <p:cNvSpPr txBox="1">
              <a:spLocks noChangeArrowheads="1"/>
            </p:cNvSpPr>
            <p:nvPr/>
          </p:nvSpPr>
          <p:spPr bwMode="auto">
            <a:xfrm>
              <a:off x="2216" y="368"/>
              <a:ext cx="1788"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800"/>
                <a:t>Высоковольтное плазменное запальное устройство для растопки и поддержания горения угольного топлива </a:t>
              </a:r>
              <a:br>
                <a:rPr lang="ru-RU" altLang="ru-RU" sz="1800"/>
              </a:br>
              <a:r>
                <a:rPr lang="ru-RU" altLang="ru-RU" sz="1800"/>
                <a:t>и отходов в котлах </a:t>
              </a:r>
              <a:endParaRPr lang="ru-RU" altLang="ru-RU" sz="1600"/>
            </a:p>
          </p:txBody>
        </p:sp>
        <p:sp>
          <p:nvSpPr>
            <p:cNvPr id="33800" name="Прямоугольник 5">
              <a:extLst>
                <a:ext uri="{FF2B5EF4-FFF2-40B4-BE49-F238E27FC236}">
                  <a16:creationId xmlns:a16="http://schemas.microsoft.com/office/drawing/2014/main" id="{B8B77F20-24C7-46D7-8550-8C4745F46AB4}"/>
                </a:ext>
              </a:extLst>
            </p:cNvPr>
            <p:cNvSpPr>
              <a:spLocks noChangeArrowheads="1"/>
            </p:cNvSpPr>
            <p:nvPr/>
          </p:nvSpPr>
          <p:spPr bwMode="auto">
            <a:xfrm>
              <a:off x="4112" y="364"/>
              <a:ext cx="1552"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800"/>
                <a:t>Технология использования угля микропомола (механоактивация)</a:t>
              </a:r>
            </a:p>
          </p:txBody>
        </p:sp>
        <p:grpSp>
          <p:nvGrpSpPr>
            <p:cNvPr id="33801" name="Group 8">
              <a:extLst>
                <a:ext uri="{FF2B5EF4-FFF2-40B4-BE49-F238E27FC236}">
                  <a16:creationId xmlns:a16="http://schemas.microsoft.com/office/drawing/2014/main" id="{07206D48-68B4-4B7D-9114-92E01217A9BF}"/>
                </a:ext>
              </a:extLst>
            </p:cNvPr>
            <p:cNvGrpSpPr>
              <a:grpSpLocks/>
            </p:cNvGrpSpPr>
            <p:nvPr/>
          </p:nvGrpSpPr>
          <p:grpSpPr bwMode="auto">
            <a:xfrm>
              <a:off x="2432" y="1539"/>
              <a:ext cx="1385" cy="908"/>
              <a:chOff x="2432" y="1989"/>
              <a:chExt cx="1385" cy="908"/>
            </a:xfrm>
          </p:grpSpPr>
          <p:pic>
            <p:nvPicPr>
              <p:cNvPr id="33809" name="Рисунок 2">
                <a:extLst>
                  <a:ext uri="{FF2B5EF4-FFF2-40B4-BE49-F238E27FC236}">
                    <a16:creationId xmlns:a16="http://schemas.microsoft.com/office/drawing/2014/main" id="{BA659418-7E56-4986-8F38-42A983F1B3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0" y="1990"/>
                <a:ext cx="677" cy="9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810" name="Рисунок 14">
                <a:extLst>
                  <a:ext uri="{FF2B5EF4-FFF2-40B4-BE49-F238E27FC236}">
                    <a16:creationId xmlns:a16="http://schemas.microsoft.com/office/drawing/2014/main" id="{CA258769-18DF-4FBD-8249-A90652F333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2" y="1989"/>
                <a:ext cx="606" cy="9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3802" name="Group 11">
              <a:extLst>
                <a:ext uri="{FF2B5EF4-FFF2-40B4-BE49-F238E27FC236}">
                  <a16:creationId xmlns:a16="http://schemas.microsoft.com/office/drawing/2014/main" id="{09403926-0D75-4759-BA27-DF924E3DC917}"/>
                </a:ext>
              </a:extLst>
            </p:cNvPr>
            <p:cNvGrpSpPr>
              <a:grpSpLocks/>
            </p:cNvGrpSpPr>
            <p:nvPr/>
          </p:nvGrpSpPr>
          <p:grpSpPr bwMode="auto">
            <a:xfrm>
              <a:off x="4496" y="1162"/>
              <a:ext cx="1066" cy="1734"/>
              <a:chOff x="4088" y="1210"/>
              <a:chExt cx="1066" cy="1734"/>
            </a:xfrm>
          </p:grpSpPr>
          <p:pic>
            <p:nvPicPr>
              <p:cNvPr id="33807" name="Рисунок 8">
                <a:extLst>
                  <a:ext uri="{FF2B5EF4-FFF2-40B4-BE49-F238E27FC236}">
                    <a16:creationId xmlns:a16="http://schemas.microsoft.com/office/drawing/2014/main" id="{57BFB546-1284-4F95-B8CE-1EB059BB2CEF}"/>
                  </a:ext>
                </a:extLst>
              </p:cNvPr>
              <p:cNvPicPr>
                <a:picLocks noChangeAspect="1"/>
              </p:cNvPicPr>
              <p:nvPr/>
            </p:nvPicPr>
            <p:blipFill>
              <a:blip r:embed="rId7">
                <a:extLst>
                  <a:ext uri="{28A0092B-C50C-407E-A947-70E740481C1C}">
                    <a14:useLocalDpi xmlns:a14="http://schemas.microsoft.com/office/drawing/2010/main" val="0"/>
                  </a:ext>
                </a:extLst>
              </a:blip>
              <a:srcRect l="30186" t="13254" r="9525" b="7024"/>
              <a:stretch>
                <a:fillRect/>
              </a:stretch>
            </p:blipFill>
            <p:spPr bwMode="auto">
              <a:xfrm>
                <a:off x="4088" y="1210"/>
                <a:ext cx="1065" cy="100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808" name="Рисунок 8">
                <a:extLst>
                  <a:ext uri="{FF2B5EF4-FFF2-40B4-BE49-F238E27FC236}">
                    <a16:creationId xmlns:a16="http://schemas.microsoft.com/office/drawing/2014/main" id="{07A7D3A2-03B7-4F5A-9586-2F84246775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4222" y="2012"/>
                <a:ext cx="798" cy="1066"/>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33803" name="Picture 2">
              <a:extLst>
                <a:ext uri="{FF2B5EF4-FFF2-40B4-BE49-F238E27FC236}">
                  <a16:creationId xmlns:a16="http://schemas.microsoft.com/office/drawing/2014/main" id="{88BD8DF6-1A71-47F1-AAA1-1B80B92A65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6" y="1687"/>
              <a:ext cx="465" cy="68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804" name="Text Box 15">
              <a:extLst>
                <a:ext uri="{FF2B5EF4-FFF2-40B4-BE49-F238E27FC236}">
                  <a16:creationId xmlns:a16="http://schemas.microsoft.com/office/drawing/2014/main" id="{AF85EEB8-52EB-41ED-92F4-731EDA27B74C}"/>
                </a:ext>
              </a:extLst>
            </p:cNvPr>
            <p:cNvSpPr txBox="1">
              <a:spLocks noChangeArrowheads="1"/>
            </p:cNvSpPr>
            <p:nvPr/>
          </p:nvSpPr>
          <p:spPr bwMode="auto">
            <a:xfrm>
              <a:off x="0" y="3024"/>
              <a:ext cx="5760" cy="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a:spcBef>
                  <a:spcPct val="50000"/>
                </a:spcBef>
              </a:pPr>
              <a:r>
                <a:rPr lang="ru-RU" altLang="ru-RU" sz="1600" b="1"/>
                <a:t>КНП-2020:</a:t>
              </a:r>
              <a:r>
                <a:rPr lang="ru-RU" altLang="ru-RU" sz="1600"/>
                <a:t> На основе синхронного термического анализа определены температурные характеристики и кинетические параметры процессов при термическом разложении, воспламенении и горении различных видов дисперсного твердого топлива, измельченного в высоконапряженных мельницах: образцов угольного топлива различной степени метаморфизма, отходов углеобогащения, древесных опилок. Сформирован корпус обучающих данных для нейронной сети (НС), создана оптимальная расчетная модель на основе искусственной НС для прогнозирования термического разложения угольного топлива (термогравиметрические кривые моделируются с коэффициентом детерминации 95-99%.</a:t>
              </a:r>
            </a:p>
          </p:txBody>
        </p:sp>
        <p:sp>
          <p:nvSpPr>
            <p:cNvPr id="33805" name="Text Box 16">
              <a:extLst>
                <a:ext uri="{FF2B5EF4-FFF2-40B4-BE49-F238E27FC236}">
                  <a16:creationId xmlns:a16="http://schemas.microsoft.com/office/drawing/2014/main" id="{D79C68C5-B82F-463C-ADE7-4FFD467B66AC}"/>
                </a:ext>
              </a:extLst>
            </p:cNvPr>
            <p:cNvSpPr txBox="1">
              <a:spLocks noChangeArrowheads="1"/>
            </p:cNvSpPr>
            <p:nvPr/>
          </p:nvSpPr>
          <p:spPr bwMode="auto">
            <a:xfrm>
              <a:off x="2280" y="2472"/>
              <a:ext cx="1632"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ru-RU" altLang="ru-RU" sz="1400"/>
                <a:t>Безмазутная растопка </a:t>
              </a:r>
              <a:br>
                <a:rPr lang="ru-RU" altLang="ru-RU" sz="1400"/>
              </a:br>
              <a:r>
                <a:rPr lang="ru-RU" altLang="ru-RU" sz="1400"/>
                <a:t>угольного котла ТЭЦ-10 </a:t>
              </a:r>
              <a:br>
                <a:rPr lang="ru-RU" altLang="ru-RU" sz="1400"/>
              </a:br>
              <a:r>
                <a:rPr lang="ru-RU" altLang="ru-RU" sz="1400"/>
                <a:t>ПАО «Иркутскэнерго»</a:t>
              </a:r>
              <a:endParaRPr lang="ru-RU" altLang="ru-RU" sz="1800"/>
            </a:p>
          </p:txBody>
        </p:sp>
        <p:pic>
          <p:nvPicPr>
            <p:cNvPr id="33806" name="Picture 18" descr="logo2018_на бланк">
              <a:extLst>
                <a:ext uri="{FF2B5EF4-FFF2-40B4-BE49-F238E27FC236}">
                  <a16:creationId xmlns:a16="http://schemas.microsoft.com/office/drawing/2014/main" id="{F4FEA886-21DD-4210-A100-BEFADB7E80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 y="72"/>
              <a:ext cx="292"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19">
            <a:extLst>
              <a:ext uri="{FF2B5EF4-FFF2-40B4-BE49-F238E27FC236}">
                <a16:creationId xmlns:a16="http://schemas.microsoft.com/office/drawing/2014/main" id="{8D692F81-A782-4216-94B5-EDDC18DE1777}"/>
              </a:ext>
            </a:extLst>
          </p:cNvPr>
          <p:cNvGrpSpPr>
            <a:grpSpLocks/>
          </p:cNvGrpSpPr>
          <p:nvPr/>
        </p:nvGrpSpPr>
        <p:grpSpPr bwMode="auto">
          <a:xfrm>
            <a:off x="-12700" y="161925"/>
            <a:ext cx="9156700" cy="6507163"/>
            <a:chOff x="-8" y="102"/>
            <a:chExt cx="5768" cy="4099"/>
          </a:xfrm>
        </p:grpSpPr>
        <p:pic>
          <p:nvPicPr>
            <p:cNvPr id="34819" name="Picture 14">
              <a:extLst>
                <a:ext uri="{FF2B5EF4-FFF2-40B4-BE49-F238E27FC236}">
                  <a16:creationId xmlns:a16="http://schemas.microsoft.com/office/drawing/2014/main" id="{5885AC67-1BA7-4484-8D18-619ED7E78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 y="1107"/>
              <a:ext cx="821"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17">
              <a:extLst>
                <a:ext uri="{FF2B5EF4-FFF2-40B4-BE49-F238E27FC236}">
                  <a16:creationId xmlns:a16="http://schemas.microsoft.com/office/drawing/2014/main" id="{2CF5C7CF-A7EC-4268-8911-FF9F708502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9" y="1119"/>
              <a:ext cx="818"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Прямоугольник 32">
              <a:extLst>
                <a:ext uri="{FF2B5EF4-FFF2-40B4-BE49-F238E27FC236}">
                  <a16:creationId xmlns:a16="http://schemas.microsoft.com/office/drawing/2014/main" id="{93FDBF43-9B26-4E91-B5C6-461E9A6463A9}"/>
                </a:ext>
              </a:extLst>
            </p:cNvPr>
            <p:cNvSpPr>
              <a:spLocks noChangeArrowheads="1"/>
            </p:cNvSpPr>
            <p:nvPr/>
          </p:nvSpPr>
          <p:spPr bwMode="auto">
            <a:xfrm>
              <a:off x="315" y="123"/>
              <a:ext cx="5445" cy="223"/>
            </a:xfrm>
            <a:prstGeom prst="rect">
              <a:avLst/>
            </a:prstGeom>
            <a:noFill/>
            <a:ln w="9525">
              <a:noFill/>
              <a:miter lim="800000"/>
              <a:headEnd/>
              <a:tailEnd/>
            </a:ln>
          </p:spPr>
          <p:txBody>
            <a:bodyPr>
              <a:spAutoFit/>
            </a:bodyPr>
            <a:lstStyle/>
            <a:p>
              <a:pPr algn="ctr">
                <a:defRPr/>
              </a:pPr>
              <a:r>
                <a:rPr lang="ru-RU" altLang="ru-RU" sz="1700" b="1" cap="all" dirty="0">
                  <a:latin typeface="Arial" charset="0"/>
                  <a:cs typeface="Arial" charset="0"/>
                </a:rPr>
                <a:t>Модель нейронной сети для диагностики режимов работы котла</a:t>
              </a:r>
            </a:p>
          </p:txBody>
        </p:sp>
        <p:sp>
          <p:nvSpPr>
            <p:cNvPr id="34822" name="TextBox 6">
              <a:extLst>
                <a:ext uri="{FF2B5EF4-FFF2-40B4-BE49-F238E27FC236}">
                  <a16:creationId xmlns:a16="http://schemas.microsoft.com/office/drawing/2014/main" id="{156C62F0-B138-4088-8E14-E2B406023539}"/>
                </a:ext>
              </a:extLst>
            </p:cNvPr>
            <p:cNvSpPr txBox="1">
              <a:spLocks noChangeArrowheads="1"/>
            </p:cNvSpPr>
            <p:nvPr/>
          </p:nvSpPr>
          <p:spPr bwMode="auto">
            <a:xfrm>
              <a:off x="108" y="1920"/>
              <a:ext cx="284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ru-RU" sz="1400"/>
                <a:t>эксперимент        нормальный режим         аномалия</a:t>
              </a:r>
            </a:p>
          </p:txBody>
        </p:sp>
        <p:sp>
          <p:nvSpPr>
            <p:cNvPr id="34823" name="Text Box 6">
              <a:extLst>
                <a:ext uri="{FF2B5EF4-FFF2-40B4-BE49-F238E27FC236}">
                  <a16:creationId xmlns:a16="http://schemas.microsoft.com/office/drawing/2014/main" id="{02B6FA71-8B78-4354-99E3-A1AF69E8F70F}"/>
                </a:ext>
              </a:extLst>
            </p:cNvPr>
            <p:cNvSpPr txBox="1">
              <a:spLocks noChangeArrowheads="1"/>
            </p:cNvSpPr>
            <p:nvPr/>
          </p:nvSpPr>
          <p:spPr bwMode="auto">
            <a:xfrm>
              <a:off x="3456" y="392"/>
              <a:ext cx="2016"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ru-RU" altLang="ru-RU" sz="1400"/>
                <a:t>Обучение НС проводилось </a:t>
              </a:r>
              <a:br>
                <a:rPr lang="ru-RU" altLang="ru-RU" sz="1400"/>
              </a:br>
              <a:r>
                <a:rPr lang="ru-RU" altLang="ru-RU" sz="1400"/>
                <a:t>на газовом факеле с вариацией коэффициента избытка воздуха </a:t>
              </a:r>
              <a:br>
                <a:rPr lang="ru-RU" altLang="ru-RU" sz="1400"/>
              </a:br>
              <a:r>
                <a:rPr lang="ru-RU" altLang="ru-RU" sz="1400"/>
                <a:t>и закрутки (12 режимов)</a:t>
              </a:r>
            </a:p>
          </p:txBody>
        </p:sp>
        <p:grpSp>
          <p:nvGrpSpPr>
            <p:cNvPr id="34824" name="Group 7">
              <a:extLst>
                <a:ext uri="{FF2B5EF4-FFF2-40B4-BE49-F238E27FC236}">
                  <a16:creationId xmlns:a16="http://schemas.microsoft.com/office/drawing/2014/main" id="{596EBD59-081E-4BFC-BD32-B44C9057122A}"/>
                </a:ext>
              </a:extLst>
            </p:cNvPr>
            <p:cNvGrpSpPr>
              <a:grpSpLocks/>
            </p:cNvGrpSpPr>
            <p:nvPr/>
          </p:nvGrpSpPr>
          <p:grpSpPr bwMode="auto">
            <a:xfrm>
              <a:off x="130" y="2613"/>
              <a:ext cx="3374" cy="1588"/>
              <a:chOff x="2095" y="2205"/>
              <a:chExt cx="3374" cy="1588"/>
            </a:xfrm>
          </p:grpSpPr>
          <p:pic>
            <p:nvPicPr>
              <p:cNvPr id="34834" name="Рисунок 8">
                <a:extLst>
                  <a:ext uri="{FF2B5EF4-FFF2-40B4-BE49-F238E27FC236}">
                    <a16:creationId xmlns:a16="http://schemas.microsoft.com/office/drawing/2014/main" id="{D13F84E9-9C03-4A8F-BCCA-BCF3E5D2C9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 y="2205"/>
                <a:ext cx="164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5" name="Рисунок 9">
                <a:extLst>
                  <a:ext uri="{FF2B5EF4-FFF2-40B4-BE49-F238E27FC236}">
                    <a16:creationId xmlns:a16="http://schemas.microsoft.com/office/drawing/2014/main" id="{D535FFB6-A131-4D4C-ABF8-425B8A6A9F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8" y="2205"/>
                <a:ext cx="1731"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25" name="Text Box 10">
              <a:extLst>
                <a:ext uri="{FF2B5EF4-FFF2-40B4-BE49-F238E27FC236}">
                  <a16:creationId xmlns:a16="http://schemas.microsoft.com/office/drawing/2014/main" id="{8A5D4E8D-7C00-4419-BA54-8188B62A91E9}"/>
                </a:ext>
              </a:extLst>
            </p:cNvPr>
            <p:cNvSpPr txBox="1">
              <a:spLocks noChangeArrowheads="1"/>
            </p:cNvSpPr>
            <p:nvPr/>
          </p:nvSpPr>
          <p:spPr bwMode="auto">
            <a:xfrm>
              <a:off x="32" y="376"/>
              <a:ext cx="3360"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a:spcBef>
                  <a:spcPct val="50000"/>
                </a:spcBef>
              </a:pPr>
              <a:r>
                <a:rPr lang="ru-RU" altLang="ru-RU" sz="1400"/>
                <a:t>На угольном стенде 5 МВт исследованы методы компьютерного зрения, в частности глубоких нейронных сетей для обнаружения аномальных режимов горения угольной пыли в камере сгорания, соответствующих низким значениям коэффициента избытка воздуха</a:t>
              </a:r>
            </a:p>
          </p:txBody>
        </p:sp>
        <p:pic>
          <p:nvPicPr>
            <p:cNvPr id="34826" name="Picture 1">
              <a:extLst>
                <a:ext uri="{FF2B5EF4-FFF2-40B4-BE49-F238E27FC236}">
                  <a16:creationId xmlns:a16="http://schemas.microsoft.com/office/drawing/2014/main" id="{6FC11CA7-9E7D-446D-BCBF-57696FB593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 y="1070"/>
              <a:ext cx="1000"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7" name="Group 12">
              <a:extLst>
                <a:ext uri="{FF2B5EF4-FFF2-40B4-BE49-F238E27FC236}">
                  <a16:creationId xmlns:a16="http://schemas.microsoft.com/office/drawing/2014/main" id="{4D3DA1DF-6BBF-426F-A99E-1A7C39388150}"/>
                </a:ext>
              </a:extLst>
            </p:cNvPr>
            <p:cNvGrpSpPr>
              <a:grpSpLocks/>
            </p:cNvGrpSpPr>
            <p:nvPr/>
          </p:nvGrpSpPr>
          <p:grpSpPr bwMode="auto">
            <a:xfrm>
              <a:off x="3680" y="2082"/>
              <a:ext cx="1682" cy="906"/>
              <a:chOff x="168" y="2178"/>
              <a:chExt cx="1682" cy="906"/>
            </a:xfrm>
          </p:grpSpPr>
          <p:pic>
            <p:nvPicPr>
              <p:cNvPr id="34832" name="Рисунок 16">
                <a:extLst>
                  <a:ext uri="{FF2B5EF4-FFF2-40B4-BE49-F238E27FC236}">
                    <a16:creationId xmlns:a16="http://schemas.microsoft.com/office/drawing/2014/main" id="{CD7B8EE4-9802-4854-9399-E6C11517AF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 y="2178"/>
                <a:ext cx="1682" cy="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Text Box 14">
                <a:extLst>
                  <a:ext uri="{FF2B5EF4-FFF2-40B4-BE49-F238E27FC236}">
                    <a16:creationId xmlns:a16="http://schemas.microsoft.com/office/drawing/2014/main" id="{9AC05E65-8848-421A-9076-D77E643255E5}"/>
                  </a:ext>
                </a:extLst>
              </p:cNvPr>
              <p:cNvSpPr txBox="1">
                <a:spLocks noChangeArrowheads="1"/>
              </p:cNvSpPr>
              <p:nvPr/>
            </p:nvSpPr>
            <p:spPr bwMode="auto">
              <a:xfrm>
                <a:off x="784" y="2192"/>
                <a:ext cx="10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ru-RU" altLang="ru-RU" sz="1400"/>
                  <a:t>камера сгорания</a:t>
                </a:r>
              </a:p>
            </p:txBody>
          </p:sp>
        </p:grpSp>
        <p:sp>
          <p:nvSpPr>
            <p:cNvPr id="34828" name="Прямоугольник 10">
              <a:extLst>
                <a:ext uri="{FF2B5EF4-FFF2-40B4-BE49-F238E27FC236}">
                  <a16:creationId xmlns:a16="http://schemas.microsoft.com/office/drawing/2014/main" id="{555EE4BB-1CC0-4AB9-AD17-69C5426E9CBC}"/>
                </a:ext>
              </a:extLst>
            </p:cNvPr>
            <p:cNvSpPr>
              <a:spLocks noChangeArrowheads="1"/>
            </p:cNvSpPr>
            <p:nvPr/>
          </p:nvSpPr>
          <p:spPr bwMode="auto">
            <a:xfrm>
              <a:off x="0" y="2156"/>
              <a:ext cx="3448"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400"/>
                <a:t>Экспериментальные данные (синие кривые) </a:t>
              </a:r>
              <a:br>
                <a:rPr lang="ru-RU" altLang="ru-RU" sz="1400"/>
              </a:br>
              <a:r>
                <a:rPr lang="ru-RU" altLang="ru-RU" sz="1400"/>
                <a:t>и предсказания рекуррентной НС (красные кривые) температурного и газового анализа на тепловом стенде 1 МВт</a:t>
              </a:r>
              <a:endParaRPr lang="ru-RU" altLang="ru-RU" sz="2800">
                <a:latin typeface="Calibri" panose="020F0502020204030204" pitchFamily="34" charset="0"/>
              </a:endParaRPr>
            </a:p>
          </p:txBody>
        </p:sp>
        <p:sp>
          <p:nvSpPr>
            <p:cNvPr id="34829" name="Text Box 16">
              <a:extLst>
                <a:ext uri="{FF2B5EF4-FFF2-40B4-BE49-F238E27FC236}">
                  <a16:creationId xmlns:a16="http://schemas.microsoft.com/office/drawing/2014/main" id="{2F9632AD-5B71-451E-A8D4-E7DC2580109B}"/>
                </a:ext>
              </a:extLst>
            </p:cNvPr>
            <p:cNvSpPr txBox="1">
              <a:spLocks noChangeArrowheads="1"/>
            </p:cNvSpPr>
            <p:nvPr/>
          </p:nvSpPr>
          <p:spPr bwMode="auto">
            <a:xfrm>
              <a:off x="3784" y="3097"/>
              <a:ext cx="1976" cy="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90000"/>
                </a:lnSpc>
              </a:pPr>
              <a:r>
                <a:rPr lang="en-US" altLang="ru-RU" sz="1300"/>
                <a:t>Abaimov N.A., Butakov E.B., Burdukov A.P., et al. // Fuel, 271 (2020), 117487. </a:t>
              </a:r>
              <a:br>
                <a:rPr lang="ru-RU" altLang="ru-RU" sz="1300"/>
              </a:br>
              <a:r>
                <a:rPr lang="en-US" altLang="ru-RU" sz="1300"/>
                <a:t>DOI: 10.1016/j.fuel.2020.117487</a:t>
              </a:r>
              <a:r>
                <a:rPr lang="ru-RU" altLang="ru-RU" sz="1300"/>
                <a:t>   </a:t>
              </a:r>
              <a:r>
                <a:rPr lang="en-US" altLang="ru-RU" sz="1300" b="1"/>
                <a:t>Q1</a:t>
              </a:r>
            </a:p>
            <a:p>
              <a:pPr>
                <a:lnSpc>
                  <a:spcPct val="90000"/>
                </a:lnSpc>
                <a:spcBef>
                  <a:spcPct val="30000"/>
                </a:spcBef>
              </a:pPr>
              <a:r>
                <a:rPr lang="en-US" altLang="ru-RU" sz="1300"/>
                <a:t>Butakov E.B., Burdukov A.P. // Thermal </a:t>
              </a:r>
              <a:br>
                <a:rPr lang="ru-RU" altLang="ru-RU" sz="1300"/>
              </a:br>
              <a:r>
                <a:rPr lang="en-US" altLang="ru-RU" sz="1300"/>
                <a:t>Science, 2020. </a:t>
              </a:r>
              <a:br>
                <a:rPr lang="ru-RU" altLang="ru-RU" sz="1300"/>
              </a:br>
              <a:r>
                <a:rPr lang="ru-RU" altLang="ru-RU" sz="1300"/>
                <a:t>DOI: </a:t>
              </a:r>
              <a:r>
                <a:rPr lang="ru-RU" altLang="ru-RU" sz="1300">
                  <a:hlinkClick r:id="rId9"/>
                </a:rPr>
                <a:t>10.2298/TSCI200601211B</a:t>
              </a:r>
              <a:endParaRPr lang="ru-RU" altLang="ru-RU" sz="1300"/>
            </a:p>
            <a:p>
              <a:pPr>
                <a:lnSpc>
                  <a:spcPct val="90000"/>
                </a:lnSpc>
                <a:spcBef>
                  <a:spcPct val="30000"/>
                </a:spcBef>
              </a:pPr>
              <a:r>
                <a:rPr lang="ru-RU" altLang="ru-RU" sz="1300"/>
                <a:t>Абдуракипов С.С., Бутаков Е.Б. // Автометрия. – 2020. – Т. 56, № 6.</a:t>
              </a:r>
            </a:p>
          </p:txBody>
        </p:sp>
        <p:pic>
          <p:nvPicPr>
            <p:cNvPr id="34830" name="Picture 2" descr="regimes_samples2">
              <a:extLst>
                <a:ext uri="{FF2B5EF4-FFF2-40B4-BE49-F238E27FC236}">
                  <a16:creationId xmlns:a16="http://schemas.microsoft.com/office/drawing/2014/main" id="{63ED21FD-EDC3-4F65-9E9E-780FCF817B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1953" t="55043" r="6889" b="1064"/>
            <a:stretch>
              <a:fillRect/>
            </a:stretch>
          </p:blipFill>
          <p:spPr bwMode="auto">
            <a:xfrm>
              <a:off x="3489" y="1098"/>
              <a:ext cx="2118" cy="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Picture 18" descr="logo2018_на бланк">
              <a:extLst>
                <a:ext uri="{FF2B5EF4-FFF2-40B4-BE49-F238E27FC236}">
                  <a16:creationId xmlns:a16="http://schemas.microsoft.com/office/drawing/2014/main" id="{572AA36C-4A93-41A7-BCC2-4D849D7AE9A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 y="102"/>
              <a:ext cx="292"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68DF9200-DA45-4679-AEE3-03F9419160B8}"/>
              </a:ext>
            </a:extLst>
          </p:cNvPr>
          <p:cNvSpPr>
            <a:spLocks noGrp="1"/>
          </p:cNvSpPr>
          <p:nvPr>
            <p:ph type="title"/>
          </p:nvPr>
        </p:nvSpPr>
        <p:spPr>
          <a:xfrm>
            <a:off x="666750" y="104775"/>
            <a:ext cx="8477250" cy="476250"/>
          </a:xfrm>
        </p:spPr>
        <p:txBody>
          <a:bodyPr/>
          <a:lstStyle/>
          <a:p>
            <a:pPr algn="ctr" eaLnBrk="1" hangingPunct="1"/>
            <a:r>
              <a:rPr lang="ru-RU" altLang="ru-RU" sz="1800" b="1">
                <a:latin typeface="Arial" panose="020B0604020202020204" pitchFamily="34" charset="0"/>
              </a:rPr>
              <a:t>ПРОЦЕССЫ ПЕРЕНОСА И РЕЖИМЫ ГОРЕНИЯ В ЭНЕРГОУСТАНОВКАХ</a:t>
            </a:r>
            <a:endParaRPr lang="ru-RU" altLang="ru-RU" sz="1800">
              <a:latin typeface="Arial" panose="020B0604020202020204" pitchFamily="34" charset="0"/>
            </a:endParaRPr>
          </a:p>
        </p:txBody>
      </p:sp>
      <p:grpSp>
        <p:nvGrpSpPr>
          <p:cNvPr id="35843" name="Group 20">
            <a:extLst>
              <a:ext uri="{FF2B5EF4-FFF2-40B4-BE49-F238E27FC236}">
                <a16:creationId xmlns:a16="http://schemas.microsoft.com/office/drawing/2014/main" id="{28FE4657-2061-4779-B27D-B4AACF7AFF79}"/>
              </a:ext>
            </a:extLst>
          </p:cNvPr>
          <p:cNvGrpSpPr>
            <a:grpSpLocks/>
          </p:cNvGrpSpPr>
          <p:nvPr/>
        </p:nvGrpSpPr>
        <p:grpSpPr bwMode="auto">
          <a:xfrm>
            <a:off x="0" y="657225"/>
            <a:ext cx="9144000" cy="6184900"/>
            <a:chOff x="0" y="384"/>
            <a:chExt cx="5760" cy="3896"/>
          </a:xfrm>
        </p:grpSpPr>
        <p:sp>
          <p:nvSpPr>
            <p:cNvPr id="35845" name="Text Box 4">
              <a:extLst>
                <a:ext uri="{FF2B5EF4-FFF2-40B4-BE49-F238E27FC236}">
                  <a16:creationId xmlns:a16="http://schemas.microsoft.com/office/drawing/2014/main" id="{27EA943B-E7CD-40F6-9063-03B5FEDF2E07}"/>
                </a:ext>
              </a:extLst>
            </p:cNvPr>
            <p:cNvSpPr txBox="1">
              <a:spLocks noChangeArrowheads="1"/>
            </p:cNvSpPr>
            <p:nvPr/>
          </p:nvSpPr>
          <p:spPr bwMode="auto">
            <a:xfrm>
              <a:off x="3648" y="384"/>
              <a:ext cx="2112"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1800"/>
                <a:t>Факельный и беспламенный режимы горения </a:t>
              </a:r>
              <a:br>
                <a:rPr lang="ru-RU" altLang="ru-RU" sz="1800"/>
              </a:br>
              <a:r>
                <a:rPr lang="ru-RU" altLang="ru-RU" sz="1800"/>
                <a:t>(</a:t>
              </a:r>
              <a:r>
                <a:rPr lang="ru-RU" altLang="ru-RU" sz="1400"/>
                <a:t>пропано-воздушная смесь)</a:t>
              </a:r>
            </a:p>
          </p:txBody>
        </p:sp>
        <p:grpSp>
          <p:nvGrpSpPr>
            <p:cNvPr id="35846" name="Group 5">
              <a:extLst>
                <a:ext uri="{FF2B5EF4-FFF2-40B4-BE49-F238E27FC236}">
                  <a16:creationId xmlns:a16="http://schemas.microsoft.com/office/drawing/2014/main" id="{8CD33D32-BF19-4988-862D-924D9DC37931}"/>
                </a:ext>
              </a:extLst>
            </p:cNvPr>
            <p:cNvGrpSpPr>
              <a:grpSpLocks/>
            </p:cNvGrpSpPr>
            <p:nvPr/>
          </p:nvGrpSpPr>
          <p:grpSpPr bwMode="auto">
            <a:xfrm>
              <a:off x="48" y="582"/>
              <a:ext cx="3114" cy="3698"/>
              <a:chOff x="-6" y="582"/>
              <a:chExt cx="3114" cy="3698"/>
            </a:xfrm>
          </p:grpSpPr>
          <p:pic>
            <p:nvPicPr>
              <p:cNvPr id="35854" name="Picture 6">
                <a:extLst>
                  <a:ext uri="{FF2B5EF4-FFF2-40B4-BE49-F238E27FC236}">
                    <a16:creationId xmlns:a16="http://schemas.microsoft.com/office/drawing/2014/main" id="{10E489F1-0978-4914-9DF9-71106064E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 y="582"/>
                <a:ext cx="1387"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5" name="Picture 7" descr="IMG_20140730_142349">
                <a:extLst>
                  <a:ext uri="{FF2B5EF4-FFF2-40B4-BE49-F238E27FC236}">
                    <a16:creationId xmlns:a16="http://schemas.microsoft.com/office/drawing/2014/main" id="{97C6083F-A58C-425B-ADC1-E47D25621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 y="2442"/>
                <a:ext cx="1056"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6" name="Text Box 8">
                <a:extLst>
                  <a:ext uri="{FF2B5EF4-FFF2-40B4-BE49-F238E27FC236}">
                    <a16:creationId xmlns:a16="http://schemas.microsoft.com/office/drawing/2014/main" id="{14FF2B3C-E0A1-4644-8542-DDA0D49DFABC}"/>
                  </a:ext>
                </a:extLst>
              </p:cNvPr>
              <p:cNvSpPr txBox="1">
                <a:spLocks noChangeArrowheads="1"/>
              </p:cNvSpPr>
              <p:nvPr/>
            </p:nvSpPr>
            <p:spPr bwMode="auto">
              <a:xfrm>
                <a:off x="96" y="3820"/>
                <a:ext cx="1248"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400"/>
                  <a:t>ЛДА-диагностика </a:t>
                </a:r>
                <a:br>
                  <a:rPr lang="ru-RU" altLang="ru-RU" sz="1400"/>
                </a:br>
                <a:r>
                  <a:rPr lang="ru-RU" altLang="ru-RU" sz="1400"/>
                  <a:t>закрученного </a:t>
                </a:r>
              </a:p>
              <a:p>
                <a:pPr algn="ctr" eaLnBrk="1" hangingPunct="1"/>
                <a:r>
                  <a:rPr lang="ru-RU" altLang="ru-RU" sz="1400"/>
                  <a:t>двухфазного потока</a:t>
                </a:r>
              </a:p>
            </p:txBody>
          </p:sp>
          <p:graphicFrame>
            <p:nvGraphicFramePr>
              <p:cNvPr id="35857" name="Object 9">
                <a:extLst>
                  <a:ext uri="{FF2B5EF4-FFF2-40B4-BE49-F238E27FC236}">
                    <a16:creationId xmlns:a16="http://schemas.microsoft.com/office/drawing/2014/main" id="{A3CD8C33-1CD3-4313-8FC4-A8C69E8DE785}"/>
                  </a:ext>
                </a:extLst>
              </p:cNvPr>
              <p:cNvGraphicFramePr>
                <a:graphicFrameLocks noChangeAspect="1"/>
              </p:cNvGraphicFramePr>
              <p:nvPr/>
            </p:nvGraphicFramePr>
            <p:xfrm>
              <a:off x="1411" y="2394"/>
              <a:ext cx="1630" cy="1537"/>
            </p:xfrm>
            <a:graphic>
              <a:graphicData uri="http://schemas.openxmlformats.org/presentationml/2006/ole">
                <mc:AlternateContent xmlns:mc="http://schemas.openxmlformats.org/markup-compatibility/2006">
                  <mc:Choice xmlns:v="urn:schemas-microsoft-com:vml" Requires="v">
                    <p:oleObj name="Graph" r:id="rId4" imgW="4141694" imgH="2913529" progId="Origin50.Graph">
                      <p:embed/>
                    </p:oleObj>
                  </mc:Choice>
                  <mc:Fallback>
                    <p:oleObj name="Graph" r:id="rId4" imgW="4141694" imgH="2913529" progId="Origin50.Graph">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l="3548" t="7259" r="27513" b="615"/>
                          <a:stretch>
                            <a:fillRect/>
                          </a:stretch>
                        </p:blipFill>
                        <p:spPr bwMode="auto">
                          <a:xfrm>
                            <a:off x="1411" y="2394"/>
                            <a:ext cx="1630" cy="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5858" name="Picture 10" descr="M150 cololred">
                <a:extLst>
                  <a:ext uri="{FF2B5EF4-FFF2-40B4-BE49-F238E27FC236}">
                    <a16:creationId xmlns:a16="http://schemas.microsoft.com/office/drawing/2014/main" id="{328AC777-0EFC-46E2-85FC-066CA2075F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2" y="624"/>
                <a:ext cx="896"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9" name="Text Box 11">
                <a:extLst>
                  <a:ext uri="{FF2B5EF4-FFF2-40B4-BE49-F238E27FC236}">
                    <a16:creationId xmlns:a16="http://schemas.microsoft.com/office/drawing/2014/main" id="{A7244A69-0496-4EEE-A2A3-19B8720D2320}"/>
                  </a:ext>
                </a:extLst>
              </p:cNvPr>
              <p:cNvSpPr txBox="1">
                <a:spLocks noChangeArrowheads="1"/>
              </p:cNvSpPr>
              <p:nvPr/>
            </p:nvSpPr>
            <p:spPr bwMode="auto">
              <a:xfrm>
                <a:off x="2340" y="1248"/>
                <a:ext cx="768" cy="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ru-RU" sz="1400"/>
                  <a:t>Расчет </a:t>
                </a:r>
              </a:p>
              <a:p>
                <a:pPr eaLnBrk="1" hangingPunct="1"/>
                <a:r>
                  <a:rPr lang="ru-RU" altLang="ru-RU" sz="1400"/>
                  <a:t>объёмного </a:t>
                </a:r>
              </a:p>
              <a:p>
                <a:pPr eaLnBrk="1" hangingPunct="1"/>
                <a:r>
                  <a:rPr lang="ru-RU" altLang="ru-RU" sz="1400"/>
                  <a:t>содержания </a:t>
                </a:r>
              </a:p>
              <a:p>
                <a:pPr eaLnBrk="1" hangingPunct="1"/>
                <a:r>
                  <a:rPr lang="ru-RU" altLang="ru-RU" sz="1400"/>
                  <a:t>частиц </a:t>
                </a:r>
                <a:br>
                  <a:rPr lang="ru-RU" altLang="ru-RU" sz="1400"/>
                </a:br>
                <a:r>
                  <a:rPr lang="ru-RU" altLang="ru-RU" sz="1400"/>
                  <a:t>и окружной скорости потока</a:t>
                </a:r>
              </a:p>
            </p:txBody>
          </p:sp>
          <p:sp>
            <p:nvSpPr>
              <p:cNvPr id="35860" name="Text Box 12">
                <a:extLst>
                  <a:ext uri="{FF2B5EF4-FFF2-40B4-BE49-F238E27FC236}">
                    <a16:creationId xmlns:a16="http://schemas.microsoft.com/office/drawing/2014/main" id="{F236DBEE-D7C8-4B07-ABF0-CC4E3107FF00}"/>
                  </a:ext>
                </a:extLst>
              </p:cNvPr>
              <p:cNvSpPr txBox="1">
                <a:spLocks noChangeArrowheads="1"/>
              </p:cNvSpPr>
              <p:nvPr/>
            </p:nvSpPr>
            <p:spPr bwMode="auto">
              <a:xfrm>
                <a:off x="1710" y="3879"/>
                <a:ext cx="1344"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1400"/>
                  <a:t>Окружная компонента скорости частиц, ЛДА</a:t>
                </a:r>
              </a:p>
            </p:txBody>
          </p:sp>
        </p:grpSp>
        <p:sp>
          <p:nvSpPr>
            <p:cNvPr id="35847" name="Text Box 13">
              <a:extLst>
                <a:ext uri="{FF2B5EF4-FFF2-40B4-BE49-F238E27FC236}">
                  <a16:creationId xmlns:a16="http://schemas.microsoft.com/office/drawing/2014/main" id="{BE59D187-0DC9-4A50-8DFD-478AEC6F8B04}"/>
                </a:ext>
              </a:extLst>
            </p:cNvPr>
            <p:cNvSpPr txBox="1">
              <a:spLocks noChangeArrowheads="1"/>
            </p:cNvSpPr>
            <p:nvPr/>
          </p:nvSpPr>
          <p:spPr bwMode="auto">
            <a:xfrm>
              <a:off x="0" y="384"/>
              <a:ext cx="36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1800"/>
                <a:t>Вихревая камера</a:t>
              </a:r>
              <a:r>
                <a:rPr lang="en-US" altLang="ru-RU" sz="1800"/>
                <a:t> c </a:t>
              </a:r>
              <a:r>
                <a:rPr lang="ru-RU" altLang="ru-RU" sz="1800"/>
                <a:t>кипящим центробежным слоем</a:t>
              </a:r>
            </a:p>
          </p:txBody>
        </p:sp>
        <p:pic>
          <p:nvPicPr>
            <p:cNvPr id="35848" name="Picture 14">
              <a:extLst>
                <a:ext uri="{FF2B5EF4-FFF2-40B4-BE49-F238E27FC236}">
                  <a16:creationId xmlns:a16="http://schemas.microsoft.com/office/drawing/2014/main" id="{FDF5AE14-ED29-453C-8394-26566ED0E2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6" y="1008"/>
              <a:ext cx="1186" cy="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15">
              <a:extLst>
                <a:ext uri="{FF2B5EF4-FFF2-40B4-BE49-F238E27FC236}">
                  <a16:creationId xmlns:a16="http://schemas.microsoft.com/office/drawing/2014/main" id="{6C6F116C-4DE6-44F6-B69C-770C110491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62" y="1008"/>
              <a:ext cx="512" cy="907"/>
            </a:xfrm>
            <a:prstGeom prst="rect">
              <a:avLst/>
            </a:prstGeom>
            <a:solidFill>
              <a:srgbClr val="FBFEE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5850" name="Text Box 16">
              <a:extLst>
                <a:ext uri="{FF2B5EF4-FFF2-40B4-BE49-F238E27FC236}">
                  <a16:creationId xmlns:a16="http://schemas.microsoft.com/office/drawing/2014/main" id="{D1314BD9-4FAA-45BC-9FC7-79C6B05B945E}"/>
                </a:ext>
              </a:extLst>
            </p:cNvPr>
            <p:cNvSpPr txBox="1">
              <a:spLocks noChangeArrowheads="1"/>
            </p:cNvSpPr>
            <p:nvPr/>
          </p:nvSpPr>
          <p:spPr bwMode="auto">
            <a:xfrm>
              <a:off x="3168" y="2046"/>
              <a:ext cx="2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spcBef>
                  <a:spcPct val="50000"/>
                </a:spcBef>
              </a:pPr>
              <a:r>
                <a:rPr lang="ru-RU" altLang="ru-RU" sz="1800"/>
                <a:t>Горение богатых и бедных смесей</a:t>
              </a:r>
            </a:p>
          </p:txBody>
        </p:sp>
        <p:sp>
          <p:nvSpPr>
            <p:cNvPr id="35851" name="Text Box 17">
              <a:extLst>
                <a:ext uri="{FF2B5EF4-FFF2-40B4-BE49-F238E27FC236}">
                  <a16:creationId xmlns:a16="http://schemas.microsoft.com/office/drawing/2014/main" id="{46A3D402-4A7E-4C65-8B08-5C419DFEED13}"/>
                </a:ext>
              </a:extLst>
            </p:cNvPr>
            <p:cNvSpPr txBox="1">
              <a:spLocks noChangeArrowheads="1"/>
            </p:cNvSpPr>
            <p:nvPr/>
          </p:nvSpPr>
          <p:spPr bwMode="auto">
            <a:xfrm>
              <a:off x="4656" y="2952"/>
              <a:ext cx="1056"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1400"/>
                <a:t>Ячеистое пламя </a:t>
              </a:r>
              <a:br>
                <a:rPr lang="ru-RU" altLang="ru-RU" sz="1400"/>
              </a:br>
              <a:r>
                <a:rPr lang="ru-RU" altLang="ru-RU" sz="1400"/>
                <a:t>(богатая смесь </a:t>
              </a:r>
              <a:br>
                <a:rPr lang="ru-RU" altLang="ru-RU" sz="1400"/>
              </a:br>
              <a:r>
                <a:rPr lang="ru-RU" altLang="ru-RU" sz="1400"/>
                <a:t>пропан-бутан + воздух)</a:t>
              </a:r>
            </a:p>
          </p:txBody>
        </p:sp>
        <p:pic>
          <p:nvPicPr>
            <p:cNvPr id="35852" name="Picture 18">
              <a:extLst>
                <a:ext uri="{FF2B5EF4-FFF2-40B4-BE49-F238E27FC236}">
                  <a16:creationId xmlns:a16="http://schemas.microsoft.com/office/drawing/2014/main" id="{AF938D46-EDF0-491D-AB00-E69B7D5630D5}"/>
                </a:ext>
              </a:extLst>
            </p:cNvPr>
            <p:cNvPicPr>
              <a:picLocks noChangeAspect="1" noChangeArrowheads="1"/>
            </p:cNvPicPr>
            <p:nvPr/>
          </p:nvPicPr>
          <p:blipFill>
            <a:blip r:embed="rId9">
              <a:lum contrast="18000"/>
              <a:extLst>
                <a:ext uri="{28A0092B-C50C-407E-A947-70E740481C1C}">
                  <a14:useLocalDpi xmlns:a14="http://schemas.microsoft.com/office/drawing/2010/main" val="0"/>
                </a:ext>
              </a:extLst>
            </a:blip>
            <a:srcRect/>
            <a:stretch>
              <a:fillRect/>
            </a:stretch>
          </p:blipFill>
          <p:spPr bwMode="auto">
            <a:xfrm>
              <a:off x="3432" y="2310"/>
              <a:ext cx="1181" cy="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3" name="Text Box 19">
              <a:extLst>
                <a:ext uri="{FF2B5EF4-FFF2-40B4-BE49-F238E27FC236}">
                  <a16:creationId xmlns:a16="http://schemas.microsoft.com/office/drawing/2014/main" id="{FB9A161D-8A46-4AD6-A56A-39BC1575170E}"/>
                </a:ext>
              </a:extLst>
            </p:cNvPr>
            <p:cNvSpPr txBox="1">
              <a:spLocks noChangeArrowheads="1"/>
            </p:cNvSpPr>
            <p:nvPr/>
          </p:nvSpPr>
          <p:spPr bwMode="auto">
            <a:xfrm>
              <a:off x="3312" y="3643"/>
              <a:ext cx="244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spcBef>
                  <a:spcPct val="50000"/>
                </a:spcBef>
              </a:pPr>
              <a:r>
                <a:rPr lang="ru-RU" altLang="ru-RU" sz="1200"/>
                <a:t>Boyarshinov</a:t>
              </a:r>
              <a:r>
                <a:rPr lang="en-US" altLang="ru-RU" sz="1200"/>
                <a:t> B.F., </a:t>
              </a:r>
              <a:r>
                <a:rPr lang="ru-RU" altLang="ru-RU" sz="1200"/>
                <a:t> Fedorov </a:t>
              </a:r>
              <a:r>
                <a:rPr lang="en-US" altLang="ru-RU" sz="1200"/>
                <a:t>S.Yu. </a:t>
              </a:r>
              <a:r>
                <a:rPr lang="ru-RU" altLang="ru-RU" sz="1200"/>
                <a:t>Experimental study of momentum transfer in a cellular flame of rich and lean propane-butane/air mixture </a:t>
              </a:r>
              <a:r>
                <a:rPr lang="en-US" altLang="ru-RU" sz="1200"/>
                <a:t>// </a:t>
              </a:r>
              <a:r>
                <a:rPr lang="ru-RU" altLang="ru-RU" sz="1200"/>
                <a:t>Thermophysics and Aeromechanics</a:t>
              </a:r>
              <a:r>
                <a:rPr lang="en-US" altLang="ru-RU" sz="1200"/>
                <a:t>. – 2</a:t>
              </a:r>
              <a:r>
                <a:rPr lang="ru-RU" altLang="ru-RU" sz="1200"/>
                <a:t>020</a:t>
              </a:r>
              <a:r>
                <a:rPr lang="en-US" altLang="ru-RU" sz="1200"/>
                <a:t>. – </a:t>
              </a:r>
              <a:r>
                <a:rPr lang="ru-RU" altLang="ru-RU" sz="1200"/>
                <a:t>Vol. 27, No. 3</a:t>
              </a:r>
              <a:r>
                <a:rPr lang="en-US" altLang="ru-RU" sz="1200"/>
                <a:t>. – P. 409-416.  </a:t>
              </a:r>
              <a:r>
                <a:rPr lang="ru-RU" altLang="ru-RU" sz="1200"/>
                <a:t>DOI: 10.1134/S0869864320030099</a:t>
              </a:r>
            </a:p>
          </p:txBody>
        </p:sp>
      </p:grpSp>
      <p:pic>
        <p:nvPicPr>
          <p:cNvPr id="35844" name="Picture 21" descr="logo2018_на бланк">
            <a:extLst>
              <a:ext uri="{FF2B5EF4-FFF2-40B4-BE49-F238E27FC236}">
                <a16:creationId xmlns:a16="http://schemas.microsoft.com/office/drawing/2014/main" id="{23130E55-017C-4EFF-B4C7-DD16184EE0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0975" y="161925"/>
            <a:ext cx="4635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13">
            <a:extLst>
              <a:ext uri="{FF2B5EF4-FFF2-40B4-BE49-F238E27FC236}">
                <a16:creationId xmlns:a16="http://schemas.microsoft.com/office/drawing/2014/main" id="{11F52DA1-6FF4-4AE3-AB5B-EE7CE5229886}"/>
              </a:ext>
            </a:extLst>
          </p:cNvPr>
          <p:cNvGrpSpPr>
            <a:grpSpLocks/>
          </p:cNvGrpSpPr>
          <p:nvPr/>
        </p:nvGrpSpPr>
        <p:grpSpPr bwMode="auto">
          <a:xfrm>
            <a:off x="0" y="123825"/>
            <a:ext cx="9153525" cy="6613525"/>
            <a:chOff x="0" y="78"/>
            <a:chExt cx="5766" cy="4166"/>
          </a:xfrm>
        </p:grpSpPr>
        <p:sp>
          <p:nvSpPr>
            <p:cNvPr id="36867" name="Text Box 5">
              <a:extLst>
                <a:ext uri="{FF2B5EF4-FFF2-40B4-BE49-F238E27FC236}">
                  <a16:creationId xmlns:a16="http://schemas.microsoft.com/office/drawing/2014/main" id="{34E8BC73-AB69-4258-B130-FD72E1565A49}"/>
                </a:ext>
              </a:extLst>
            </p:cNvPr>
            <p:cNvSpPr txBox="1">
              <a:spLocks noChangeArrowheads="1"/>
            </p:cNvSpPr>
            <p:nvPr/>
          </p:nvSpPr>
          <p:spPr bwMode="auto">
            <a:xfrm>
              <a:off x="1812" y="78"/>
              <a:ext cx="3948"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85000"/>
                </a:lnSpc>
              </a:pPr>
              <a:r>
                <a:rPr lang="ru-RU" altLang="ru-RU" sz="2800"/>
                <a:t>Объединенный </a:t>
              </a:r>
              <a:br>
                <a:rPr lang="ru-RU" altLang="ru-RU" sz="2800"/>
              </a:br>
              <a:r>
                <a:rPr lang="ru-RU" altLang="ru-RU" sz="2800"/>
                <a:t>институт высоких температур  РАН</a:t>
              </a:r>
            </a:p>
          </p:txBody>
        </p:sp>
        <p:pic>
          <p:nvPicPr>
            <p:cNvPr id="36868" name="Picture 7" descr="оивт">
              <a:extLst>
                <a:ext uri="{FF2B5EF4-FFF2-40B4-BE49-F238E27FC236}">
                  <a16:creationId xmlns:a16="http://schemas.microsoft.com/office/drawing/2014/main" id="{FEDEFE32-C6A6-49D6-9EED-F079C222DC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 y="112"/>
              <a:ext cx="1254"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8">
              <a:extLst>
                <a:ext uri="{FF2B5EF4-FFF2-40B4-BE49-F238E27FC236}">
                  <a16:creationId xmlns:a16="http://schemas.microsoft.com/office/drawing/2014/main" id="{8FAAFBA3-1267-4323-B12E-0A0678120527}"/>
                </a:ext>
              </a:extLst>
            </p:cNvPr>
            <p:cNvSpPr>
              <a:spLocks/>
            </p:cNvSpPr>
            <p:nvPr/>
          </p:nvSpPr>
          <p:spPr bwMode="auto">
            <a:xfrm>
              <a:off x="6" y="798"/>
              <a:ext cx="5760" cy="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spcBef>
                  <a:spcPts val="1000"/>
                </a:spcBef>
                <a:buFont typeface="Arial" panose="020B0604020202020204" pitchFamily="34" charset="0"/>
                <a:buNone/>
              </a:pPr>
              <a:r>
                <a:rPr lang="ru-RU" altLang="ru-RU" sz="1600"/>
                <a:t>Основные научные направления:</a:t>
              </a:r>
            </a:p>
            <a:p>
              <a:pPr algn="just" eaLnBrk="1" hangingPunct="1">
                <a:lnSpc>
                  <a:spcPct val="90000"/>
                </a:lnSpc>
                <a:spcBef>
                  <a:spcPts val="500"/>
                </a:spcBef>
                <a:buFont typeface="Arial" panose="020B0604020202020204" pitchFamily="34" charset="0"/>
                <a:buNone/>
              </a:pPr>
              <a:r>
                <a:rPr lang="ru-RU" altLang="ru-RU" sz="1600"/>
                <a:t>- решение проблем создания эффективной, безопасной, надежной и экологически чистой современной энергетики, в том числе атомной, водородной, авиационной, космической и криогенной;</a:t>
              </a:r>
            </a:p>
            <a:p>
              <a:pPr algn="just" eaLnBrk="1" hangingPunct="1">
                <a:lnSpc>
                  <a:spcPct val="90000"/>
                </a:lnSpc>
                <a:spcBef>
                  <a:spcPts val="500"/>
                </a:spcBef>
                <a:buFont typeface="Arial" panose="020B0604020202020204" pitchFamily="34" charset="0"/>
                <a:buNone/>
              </a:pPr>
              <a:r>
                <a:rPr lang="ru-RU" altLang="ru-RU" sz="1600"/>
                <a:t>- исследования теплофизических, электрофизических, оптических и динамических свойств веществ и низкотемпературной плазмы в широком диапазоне параметров, включая экстремальные;</a:t>
              </a:r>
            </a:p>
            <a:p>
              <a:pPr algn="just" eaLnBrk="1" hangingPunct="1">
                <a:lnSpc>
                  <a:spcPct val="90000"/>
                </a:lnSpc>
                <a:spcBef>
                  <a:spcPts val="500"/>
                </a:spcBef>
                <a:buFont typeface="Arial" panose="020B0604020202020204" pitchFamily="34" charset="0"/>
                <a:buNone/>
              </a:pPr>
              <a:r>
                <a:rPr lang="ru-RU" altLang="ru-RU" sz="1600"/>
                <a:t>- исследования процессов тепло- и массообмена, физической газо- и плазмодинамики, преобразования видов энергии при переменных свойствах рабочих тел и высокой плотности энергетических потоков;</a:t>
              </a:r>
            </a:p>
            <a:p>
              <a:pPr algn="just" eaLnBrk="1" hangingPunct="1">
                <a:lnSpc>
                  <a:spcPct val="90000"/>
                </a:lnSpc>
                <a:spcBef>
                  <a:spcPts val="500"/>
                </a:spcBef>
                <a:buFont typeface="Arial" panose="020B0604020202020204" pitchFamily="34" charset="0"/>
                <a:buNone/>
              </a:pPr>
              <a:r>
                <a:rPr lang="ru-RU" altLang="ru-RU" sz="1600"/>
                <a:t>- исследования в области теплофизики интенсивных импульсных воздействий на вещество, материалы и конструкции; разработка методов и создание средств генерации высоких плотностей энергии;</a:t>
              </a:r>
            </a:p>
            <a:p>
              <a:pPr algn="just" eaLnBrk="1" hangingPunct="1">
                <a:lnSpc>
                  <a:spcPct val="90000"/>
                </a:lnSpc>
                <a:spcBef>
                  <a:spcPts val="500"/>
                </a:spcBef>
                <a:buFont typeface="Arial" panose="020B0604020202020204" pitchFamily="34" charset="0"/>
                <a:buNone/>
              </a:pPr>
              <a:r>
                <a:rPr lang="ru-RU" altLang="ru-RU" sz="1600"/>
                <a:t>- исследования в области энергоресурсосбережения и энергоэффективных технологий, химической энергетики, повышения эффективности использования природных топлив и сырья, использования возобновляемых источников энергии.</a:t>
              </a:r>
            </a:p>
          </p:txBody>
        </p:sp>
        <p:sp>
          <p:nvSpPr>
            <p:cNvPr id="36870" name="Text Box 10">
              <a:extLst>
                <a:ext uri="{FF2B5EF4-FFF2-40B4-BE49-F238E27FC236}">
                  <a16:creationId xmlns:a16="http://schemas.microsoft.com/office/drawing/2014/main" id="{18C7E68C-17A5-4984-B4F9-6AEC95886346}"/>
                </a:ext>
              </a:extLst>
            </p:cNvPr>
            <p:cNvSpPr txBox="1">
              <a:spLocks noChangeArrowheads="1"/>
            </p:cNvSpPr>
            <p:nvPr/>
          </p:nvSpPr>
          <p:spPr bwMode="auto">
            <a:xfrm>
              <a:off x="0" y="3324"/>
              <a:ext cx="576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1600"/>
                <a:t>В ОИВТ РАН: 560 научных сотрудников, в том числе 6 академиков РАН и 3 чл.-корр. РАН, </a:t>
              </a:r>
              <a:br>
                <a:rPr lang="ru-RU" altLang="ru-RU" sz="1600"/>
              </a:br>
              <a:r>
                <a:rPr lang="ru-RU" altLang="ru-RU" sz="1600"/>
                <a:t>около 130 докторов и 230 кандидатов наук </a:t>
              </a:r>
            </a:p>
          </p:txBody>
        </p:sp>
        <p:sp>
          <p:nvSpPr>
            <p:cNvPr id="36871" name="Text Box 11">
              <a:extLst>
                <a:ext uri="{FF2B5EF4-FFF2-40B4-BE49-F238E27FC236}">
                  <a16:creationId xmlns:a16="http://schemas.microsoft.com/office/drawing/2014/main" id="{FCF41DED-A988-4B4E-B5B6-7FC63DFBE245}"/>
                </a:ext>
              </a:extLst>
            </p:cNvPr>
            <p:cNvSpPr txBox="1">
              <a:spLocks noChangeArrowheads="1"/>
            </p:cNvSpPr>
            <p:nvPr/>
          </p:nvSpPr>
          <p:spPr bwMode="auto">
            <a:xfrm>
              <a:off x="0" y="3723"/>
              <a:ext cx="5760"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lnSpc>
                  <a:spcPct val="90000"/>
                </a:lnSpc>
                <a:spcBef>
                  <a:spcPct val="20000"/>
                </a:spcBef>
              </a:pPr>
              <a:r>
                <a:rPr lang="ru-RU" altLang="ru-RU" sz="1600"/>
                <a:t>Руководитель работ по КНП: Сон Э.Е., зав.отделом, академик РАН, д.ф.-м.н., профессор, заслуженный деятель науки РФ, лауреат Премии Правительства РФ (2010).</a:t>
              </a:r>
            </a:p>
            <a:p>
              <a:pPr eaLnBrk="1" hangingPunct="1">
                <a:spcBef>
                  <a:spcPct val="20000"/>
                </a:spcBef>
              </a:pPr>
              <a:r>
                <a:rPr lang="ru-RU" altLang="ru-RU" sz="1600"/>
                <a:t>В составе коллектива исполнителей КНП:  4 доктора и 14 кандидатов наук, 5 аспирантов.</a:t>
              </a:r>
            </a:p>
          </p:txBody>
        </p:sp>
        <p:sp>
          <p:nvSpPr>
            <p:cNvPr id="36872" name="Text Box 12">
              <a:extLst>
                <a:ext uri="{FF2B5EF4-FFF2-40B4-BE49-F238E27FC236}">
                  <a16:creationId xmlns:a16="http://schemas.microsoft.com/office/drawing/2014/main" id="{219F825B-C8C1-4488-A9A4-C5FEEA384CDB}"/>
                </a:ext>
              </a:extLst>
            </p:cNvPr>
            <p:cNvSpPr txBox="1">
              <a:spLocks noChangeArrowheads="1"/>
            </p:cNvSpPr>
            <p:nvPr/>
          </p:nvSpPr>
          <p:spPr bwMode="auto">
            <a:xfrm>
              <a:off x="144" y="563"/>
              <a:ext cx="150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1600"/>
                <a:t>Основан в 1960 г.</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7">
            <a:extLst>
              <a:ext uri="{FF2B5EF4-FFF2-40B4-BE49-F238E27FC236}">
                <a16:creationId xmlns:a16="http://schemas.microsoft.com/office/drawing/2014/main" id="{4F2490D2-F62F-436B-8131-D56D1DAD1A89}"/>
              </a:ext>
            </a:extLst>
          </p:cNvPr>
          <p:cNvGrpSpPr>
            <a:grpSpLocks/>
          </p:cNvGrpSpPr>
          <p:nvPr/>
        </p:nvGrpSpPr>
        <p:grpSpPr bwMode="auto">
          <a:xfrm>
            <a:off x="0" y="153988"/>
            <a:ext cx="9144000" cy="6494462"/>
            <a:chOff x="0" y="43"/>
            <a:chExt cx="5760" cy="4091"/>
          </a:xfrm>
        </p:grpSpPr>
        <p:pic>
          <p:nvPicPr>
            <p:cNvPr id="37891" name="Shape">
              <a:extLst>
                <a:ext uri="{FF2B5EF4-FFF2-40B4-BE49-F238E27FC236}">
                  <a16:creationId xmlns:a16="http://schemas.microsoft.com/office/drawing/2014/main" id="{50744CE4-76F9-4829-A77A-AF9569F35A77}"/>
                </a:ext>
              </a:extLst>
            </p:cNvPr>
            <p:cNvPicPr>
              <a:picLocks noChangeAspect="1"/>
            </p:cNvPicPr>
            <p:nvPr/>
          </p:nvPicPr>
          <p:blipFill>
            <a:blip r:embed="rId2">
              <a:extLst>
                <a:ext uri="{28A0092B-C50C-407E-A947-70E740481C1C}">
                  <a14:useLocalDpi xmlns:a14="http://schemas.microsoft.com/office/drawing/2010/main" val="0"/>
                </a:ext>
              </a:extLst>
            </a:blip>
            <a:srcRect l="7921"/>
            <a:stretch>
              <a:fillRect/>
            </a:stretch>
          </p:blipFill>
          <p:spPr bwMode="auto">
            <a:xfrm>
              <a:off x="96" y="2506"/>
              <a:ext cx="1674"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Shape">
              <a:extLst>
                <a:ext uri="{FF2B5EF4-FFF2-40B4-BE49-F238E27FC236}">
                  <a16:creationId xmlns:a16="http://schemas.microsoft.com/office/drawing/2014/main" id="{B99BCB19-826C-45E8-B770-B2C85173DB57}"/>
                </a:ext>
              </a:extLst>
            </p:cNvPr>
            <p:cNvSpPr>
              <a:spLocks noChangeArrowheads="1"/>
            </p:cNvSpPr>
            <p:nvPr/>
          </p:nvSpPr>
          <p:spPr bwMode="auto">
            <a:xfrm>
              <a:off x="324" y="43"/>
              <a:ext cx="5436" cy="8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2000" b="1"/>
                <a:t>Направление 1.   Разработка фундаментальных основ </a:t>
              </a:r>
              <a:br>
                <a:rPr lang="ru-RU" altLang="ru-RU" sz="2000" b="1"/>
              </a:br>
              <a:r>
                <a:rPr lang="ru-RU" altLang="ru-RU" sz="2000" b="1"/>
                <a:t>управления процессами горения ряда перспективных топлив, </a:t>
              </a:r>
              <a:br>
                <a:rPr lang="ru-RU" altLang="ru-RU" sz="2000" b="1"/>
              </a:br>
              <a:r>
                <a:rPr lang="ru-RU" altLang="ru-RU" sz="2000" b="1"/>
                <a:t>включая проблемы стабилизации и интенсификации горения </a:t>
              </a:r>
              <a:br>
                <a:rPr lang="ru-RU" altLang="ru-RU" sz="2000" b="1"/>
              </a:br>
              <a:r>
                <a:rPr lang="ru-RU" altLang="ru-RU" sz="2000" b="1"/>
                <a:t>в энергосиловых установках</a:t>
              </a:r>
            </a:p>
          </p:txBody>
        </p:sp>
        <p:pic>
          <p:nvPicPr>
            <p:cNvPr id="37893" name="Shape">
              <a:extLst>
                <a:ext uri="{FF2B5EF4-FFF2-40B4-BE49-F238E27FC236}">
                  <a16:creationId xmlns:a16="http://schemas.microsoft.com/office/drawing/2014/main" id="{9B32EAD0-22B7-41F3-8380-26A990544E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0" y="2225"/>
              <a:ext cx="2340" cy="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Shape">
              <a:extLst>
                <a:ext uri="{FF2B5EF4-FFF2-40B4-BE49-F238E27FC236}">
                  <a16:creationId xmlns:a16="http://schemas.microsoft.com/office/drawing/2014/main" id="{1E012F3B-18F1-4673-B10D-47CAE79EC380}"/>
                </a:ext>
              </a:extLst>
            </p:cNvPr>
            <p:cNvSpPr>
              <a:spLocks noChangeArrowheads="1"/>
            </p:cNvSpPr>
            <p:nvPr/>
          </p:nvSpPr>
          <p:spPr bwMode="auto">
            <a:xfrm>
              <a:off x="0" y="934"/>
              <a:ext cx="1429" cy="10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85725"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7000"/>
                </a:lnSpc>
              </a:pPr>
              <a:r>
                <a:rPr lang="ru-RU" altLang="ru-RU" sz="1400"/>
                <a:t>Проанализированы возможные методы управления горением: создание обратных токов, стабилизация за плохо обтекаемыми телами, электроразрядная стабилизация, детонация.</a:t>
              </a:r>
            </a:p>
          </p:txBody>
        </p:sp>
        <p:sp>
          <p:nvSpPr>
            <p:cNvPr id="37895" name="Shape">
              <a:extLst>
                <a:ext uri="{FF2B5EF4-FFF2-40B4-BE49-F238E27FC236}">
                  <a16:creationId xmlns:a16="http://schemas.microsoft.com/office/drawing/2014/main" id="{A205E394-29F2-49E9-8F09-7F9884892C95}"/>
                </a:ext>
              </a:extLst>
            </p:cNvPr>
            <p:cNvSpPr>
              <a:spLocks noChangeArrowheads="1"/>
            </p:cNvSpPr>
            <p:nvPr/>
          </p:nvSpPr>
          <p:spPr bwMode="auto">
            <a:xfrm>
              <a:off x="1510" y="934"/>
              <a:ext cx="1967" cy="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7000"/>
                </a:lnSpc>
              </a:pPr>
              <a:r>
                <a:rPr lang="ru-RU" altLang="ru-RU" sz="1400"/>
                <a:t>Проанализированы существующие и разработаны адаптированные подходы для моделирования макрокинетических механизмов при горении водорода и углеводородов в различных условиях. Предложены новые методики обработки экспериментальных данных и нормирования результатов оригинальных и проведенных другими авторами экспериментов.</a:t>
              </a:r>
            </a:p>
          </p:txBody>
        </p:sp>
        <p:sp>
          <p:nvSpPr>
            <p:cNvPr id="37896" name="Shape">
              <a:extLst>
                <a:ext uri="{FF2B5EF4-FFF2-40B4-BE49-F238E27FC236}">
                  <a16:creationId xmlns:a16="http://schemas.microsoft.com/office/drawing/2014/main" id="{6E8E06AB-CBAB-4EDC-8BB6-757A1A5AC5DC}"/>
                </a:ext>
              </a:extLst>
            </p:cNvPr>
            <p:cNvSpPr>
              <a:spLocks noChangeArrowheads="1"/>
            </p:cNvSpPr>
            <p:nvPr/>
          </p:nvSpPr>
          <p:spPr bwMode="auto">
            <a:xfrm>
              <a:off x="3658" y="939"/>
              <a:ext cx="2006" cy="12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7000"/>
                </a:lnSpc>
              </a:pPr>
              <a:r>
                <a:rPr lang="ru-RU" altLang="ru-RU" sz="1400"/>
                <a:t>Создана экспериментальная установка для исследования методов стабилизации и интенсификации горения водорода, метана, пропана, этилена и др. углеводородов в воздушном потоке при температурах на входе до </a:t>
              </a:r>
              <a:r>
                <a:rPr lang="en-US" altLang="ru-RU" sz="1400"/>
                <a:t>2300 </a:t>
              </a:r>
              <a:r>
                <a:rPr lang="ru-RU" altLang="ru-RU" sz="1400"/>
                <a:t>К с возможностью использования электрического, плазменного и огневого подогрева.</a:t>
              </a:r>
            </a:p>
          </p:txBody>
        </p:sp>
        <p:grpSp>
          <p:nvGrpSpPr>
            <p:cNvPr id="37897" name="Group 23">
              <a:extLst>
                <a:ext uri="{FF2B5EF4-FFF2-40B4-BE49-F238E27FC236}">
                  <a16:creationId xmlns:a16="http://schemas.microsoft.com/office/drawing/2014/main" id="{3FBB0742-82F0-4003-837F-9D4FEED99D6A}"/>
                </a:ext>
              </a:extLst>
            </p:cNvPr>
            <p:cNvGrpSpPr>
              <a:grpSpLocks/>
            </p:cNvGrpSpPr>
            <p:nvPr/>
          </p:nvGrpSpPr>
          <p:grpSpPr bwMode="auto">
            <a:xfrm>
              <a:off x="1529" y="2585"/>
              <a:ext cx="1811" cy="1549"/>
              <a:chOff x="1229" y="2771"/>
              <a:chExt cx="1811" cy="1549"/>
            </a:xfrm>
          </p:grpSpPr>
          <p:pic>
            <p:nvPicPr>
              <p:cNvPr id="37899" name="Shape">
                <a:extLst>
                  <a:ext uri="{FF2B5EF4-FFF2-40B4-BE49-F238E27FC236}">
                    <a16:creationId xmlns:a16="http://schemas.microsoft.com/office/drawing/2014/main" id="{AE86D463-F91E-4DC5-B3B4-2E030019B4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9" y="2771"/>
                <a:ext cx="1778" cy="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Shape">
                <a:extLst>
                  <a:ext uri="{FF2B5EF4-FFF2-40B4-BE49-F238E27FC236}">
                    <a16:creationId xmlns:a16="http://schemas.microsoft.com/office/drawing/2014/main" id="{D2716BA5-0D3C-4BE4-8687-50BF897916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6" y="2806"/>
                <a:ext cx="1544" cy="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1" name="Shape">
                <a:extLst>
                  <a:ext uri="{FF2B5EF4-FFF2-40B4-BE49-F238E27FC236}">
                    <a16:creationId xmlns:a16="http://schemas.microsoft.com/office/drawing/2014/main" id="{305624C0-9EAD-4F18-A596-4806827B88CC}"/>
                  </a:ext>
                </a:extLst>
              </p:cNvPr>
              <p:cNvSpPr>
                <a:spLocks noChangeArrowheads="1"/>
              </p:cNvSpPr>
              <p:nvPr/>
            </p:nvSpPr>
            <p:spPr bwMode="auto">
              <a:xfrm>
                <a:off x="1926" y="2820"/>
                <a:ext cx="1114"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spcAft>
                    <a:spcPts val="275"/>
                  </a:spcAft>
                </a:pPr>
                <a:r>
                  <a:rPr lang="en-US" altLang="ru-RU" sz="1000" b="1">
                    <a:solidFill>
                      <a:schemeClr val="hlink"/>
                    </a:solidFill>
                    <a:latin typeface="Times New Roman" panose="02020603050405020304" pitchFamily="18" charset="0"/>
                  </a:rPr>
                  <a:t>----</a:t>
                </a:r>
                <a:r>
                  <a:rPr lang="en-US" altLang="ru-RU" sz="1000">
                    <a:latin typeface="Times New Roman" panose="02020603050405020304" pitchFamily="18" charset="0"/>
                  </a:rPr>
                  <a:t>4 </a:t>
                </a:r>
                <a:r>
                  <a:rPr lang="ru-RU" altLang="ru-RU" sz="1000">
                    <a:latin typeface="Times New Roman" panose="02020603050405020304" pitchFamily="18" charset="0"/>
                  </a:rPr>
                  <a:t>вещества, </a:t>
                </a:r>
                <a:r>
                  <a:rPr lang="en-US" altLang="ru-RU" sz="1000">
                    <a:latin typeface="Times New Roman" panose="02020603050405020304" pitchFamily="18" charset="0"/>
                  </a:rPr>
                  <a:t>1 </a:t>
                </a:r>
                <a:r>
                  <a:rPr lang="ru-RU" altLang="ru-RU" sz="1000">
                    <a:latin typeface="Times New Roman" panose="02020603050405020304" pitchFamily="18" charset="0"/>
                  </a:rPr>
                  <a:t>реакция</a:t>
                </a:r>
              </a:p>
              <a:p>
                <a:pPr algn="r" eaLnBrk="1" hangingPunct="1">
                  <a:spcAft>
                    <a:spcPts val="275"/>
                  </a:spcAft>
                </a:pPr>
                <a:r>
                  <a:rPr lang="en-US" altLang="ru-RU" sz="1000" b="1">
                    <a:solidFill>
                      <a:srgbClr val="008000"/>
                    </a:solidFill>
                    <a:latin typeface="Times New Roman" panose="02020603050405020304" pitchFamily="18" charset="0"/>
                  </a:rPr>
                  <a:t>----</a:t>
                </a:r>
                <a:r>
                  <a:rPr lang="en-US" altLang="ru-RU" sz="1000">
                    <a:latin typeface="Times New Roman" panose="02020603050405020304" pitchFamily="18" charset="0"/>
                  </a:rPr>
                  <a:t>5 </a:t>
                </a:r>
                <a:r>
                  <a:rPr lang="ru-RU" altLang="ru-RU" sz="1000">
                    <a:latin typeface="Times New Roman" panose="02020603050405020304" pitchFamily="18" charset="0"/>
                  </a:rPr>
                  <a:t>веществ, </a:t>
                </a:r>
                <a:r>
                  <a:rPr lang="en-US" altLang="ru-RU" sz="1000">
                    <a:latin typeface="Times New Roman" panose="02020603050405020304" pitchFamily="18" charset="0"/>
                  </a:rPr>
                  <a:t>2 </a:t>
                </a:r>
                <a:r>
                  <a:rPr lang="ru-RU" altLang="ru-RU" sz="1000">
                    <a:latin typeface="Times New Roman" panose="02020603050405020304" pitchFamily="18" charset="0"/>
                  </a:rPr>
                  <a:t>реакции</a:t>
                </a:r>
              </a:p>
              <a:p>
                <a:pPr algn="r" eaLnBrk="1" hangingPunct="1">
                  <a:spcAft>
                    <a:spcPts val="275"/>
                  </a:spcAft>
                </a:pPr>
                <a:r>
                  <a:rPr lang="ru-RU" altLang="ru-RU" sz="1000">
                    <a:latin typeface="Times New Roman" panose="02020603050405020304" pitchFamily="18" charset="0"/>
                  </a:rPr>
                  <a:t>10 веществ, 6 реакций</a:t>
                </a:r>
              </a:p>
              <a:p>
                <a:pPr algn="r" eaLnBrk="1" hangingPunct="1">
                  <a:spcAft>
                    <a:spcPts val="275"/>
                  </a:spcAft>
                </a:pPr>
                <a:r>
                  <a:rPr lang="ru-RU" altLang="ru-RU" sz="1000" b="1">
                    <a:solidFill>
                      <a:srgbClr val="FF0000"/>
                    </a:solidFill>
                    <a:latin typeface="Times New Roman" panose="02020603050405020304" pitchFamily="18" charset="0"/>
                  </a:rPr>
                  <a:t>----</a:t>
                </a:r>
                <a:r>
                  <a:rPr lang="ru-RU" altLang="ru-RU" sz="1000">
                    <a:latin typeface="Times New Roman" panose="02020603050405020304" pitchFamily="18" charset="0"/>
                  </a:rPr>
                  <a:t>53 вещества, 325 реакций</a:t>
                </a:r>
              </a:p>
              <a:p>
                <a:pPr algn="r" eaLnBrk="1" hangingPunct="1"/>
                <a:r>
                  <a:rPr lang="en-US" altLang="ru-RU" sz="1000">
                    <a:latin typeface="Times New Roman" panose="02020603050405020304" pitchFamily="18" charset="0"/>
                  </a:rPr>
                  <a:t>--•--Terra</a:t>
                </a:r>
              </a:p>
            </p:txBody>
          </p:sp>
        </p:grpSp>
        <p:pic>
          <p:nvPicPr>
            <p:cNvPr id="37898" name="Picture 26" descr="оивт">
              <a:extLst>
                <a:ext uri="{FF2B5EF4-FFF2-40B4-BE49-F238E27FC236}">
                  <a16:creationId xmlns:a16="http://schemas.microsoft.com/office/drawing/2014/main" id="{34DFC565-5B3A-4A19-B530-C79EB7C1CA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528" t="7066" r="73322" b="6056"/>
            <a:stretch>
              <a:fillRect/>
            </a:stretch>
          </p:blipFill>
          <p:spPr bwMode="auto">
            <a:xfrm>
              <a:off x="86" y="74"/>
              <a:ext cx="264"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45">
            <a:extLst>
              <a:ext uri="{FF2B5EF4-FFF2-40B4-BE49-F238E27FC236}">
                <a16:creationId xmlns:a16="http://schemas.microsoft.com/office/drawing/2014/main" id="{CECA619F-253C-47DD-9F2A-A47D1C740A07}"/>
              </a:ext>
            </a:extLst>
          </p:cNvPr>
          <p:cNvGrpSpPr>
            <a:grpSpLocks/>
          </p:cNvGrpSpPr>
          <p:nvPr/>
        </p:nvGrpSpPr>
        <p:grpSpPr bwMode="auto">
          <a:xfrm>
            <a:off x="79375" y="66675"/>
            <a:ext cx="9064625" cy="6705600"/>
            <a:chOff x="50" y="42"/>
            <a:chExt cx="5710" cy="4224"/>
          </a:xfrm>
        </p:grpSpPr>
        <p:sp>
          <p:nvSpPr>
            <p:cNvPr id="38915" name="Shape">
              <a:extLst>
                <a:ext uri="{FF2B5EF4-FFF2-40B4-BE49-F238E27FC236}">
                  <a16:creationId xmlns:a16="http://schemas.microsoft.com/office/drawing/2014/main" id="{6801121B-0346-4935-8A61-BCC797DA2183}"/>
                </a:ext>
              </a:extLst>
            </p:cNvPr>
            <p:cNvSpPr>
              <a:spLocks noChangeArrowheads="1"/>
            </p:cNvSpPr>
            <p:nvPr/>
          </p:nvSpPr>
          <p:spPr bwMode="auto">
            <a:xfrm>
              <a:off x="192" y="42"/>
              <a:ext cx="5568" cy="4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85725"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2000" b="1"/>
                <a:t>Направление 2.   Эндотермические синтетические топлива – энергоносители нового поколения </a:t>
              </a:r>
            </a:p>
          </p:txBody>
        </p:sp>
        <p:sp>
          <p:nvSpPr>
            <p:cNvPr id="38916" name="Text Box 16">
              <a:extLst>
                <a:ext uri="{FF2B5EF4-FFF2-40B4-BE49-F238E27FC236}">
                  <a16:creationId xmlns:a16="http://schemas.microsoft.com/office/drawing/2014/main" id="{A56679F4-6315-4684-9C3C-48AD08150A8B}"/>
                </a:ext>
              </a:extLst>
            </p:cNvPr>
            <p:cNvSpPr txBox="1">
              <a:spLocks noChangeArrowheads="1"/>
            </p:cNvSpPr>
            <p:nvPr/>
          </p:nvSpPr>
          <p:spPr bwMode="auto">
            <a:xfrm>
              <a:off x="1008" y="480"/>
              <a:ext cx="393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1600"/>
                <a:t>Жидкие топлива для сверхзвуковых и гиперзвуковых ЛА с ВРД. Функции топлива: охладитель, рабочее тело, горючее.</a:t>
              </a:r>
            </a:p>
          </p:txBody>
        </p:sp>
        <p:grpSp>
          <p:nvGrpSpPr>
            <p:cNvPr id="38917" name="Group 43">
              <a:extLst>
                <a:ext uri="{FF2B5EF4-FFF2-40B4-BE49-F238E27FC236}">
                  <a16:creationId xmlns:a16="http://schemas.microsoft.com/office/drawing/2014/main" id="{A8115629-719D-4A06-B965-6598D2E2AE26}"/>
                </a:ext>
              </a:extLst>
            </p:cNvPr>
            <p:cNvGrpSpPr>
              <a:grpSpLocks/>
            </p:cNvGrpSpPr>
            <p:nvPr/>
          </p:nvGrpSpPr>
          <p:grpSpPr bwMode="auto">
            <a:xfrm>
              <a:off x="50" y="899"/>
              <a:ext cx="5632" cy="3367"/>
              <a:chOff x="50" y="899"/>
              <a:chExt cx="5632" cy="3367"/>
            </a:xfrm>
          </p:grpSpPr>
          <p:grpSp>
            <p:nvGrpSpPr>
              <p:cNvPr id="38919" name="Group 35">
                <a:extLst>
                  <a:ext uri="{FF2B5EF4-FFF2-40B4-BE49-F238E27FC236}">
                    <a16:creationId xmlns:a16="http://schemas.microsoft.com/office/drawing/2014/main" id="{03277742-EB8C-45CA-81D6-88D9AA5806D8}"/>
                  </a:ext>
                </a:extLst>
              </p:cNvPr>
              <p:cNvGrpSpPr>
                <a:grpSpLocks/>
              </p:cNvGrpSpPr>
              <p:nvPr/>
            </p:nvGrpSpPr>
            <p:grpSpPr bwMode="auto">
              <a:xfrm>
                <a:off x="50" y="917"/>
                <a:ext cx="4042" cy="938"/>
                <a:chOff x="134" y="755"/>
                <a:chExt cx="4042" cy="938"/>
              </a:xfrm>
            </p:grpSpPr>
            <p:grpSp>
              <p:nvGrpSpPr>
                <p:cNvPr id="38936" name="Group 10">
                  <a:extLst>
                    <a:ext uri="{FF2B5EF4-FFF2-40B4-BE49-F238E27FC236}">
                      <a16:creationId xmlns:a16="http://schemas.microsoft.com/office/drawing/2014/main" id="{FCC6E984-1D8F-445E-B403-4FFDC6BA68E2}"/>
                    </a:ext>
                  </a:extLst>
                </p:cNvPr>
                <p:cNvGrpSpPr>
                  <a:grpSpLocks/>
                </p:cNvGrpSpPr>
                <p:nvPr/>
              </p:nvGrpSpPr>
              <p:grpSpPr bwMode="auto">
                <a:xfrm>
                  <a:off x="1440" y="755"/>
                  <a:ext cx="1095" cy="907"/>
                  <a:chOff x="2172" y="461"/>
                  <a:chExt cx="1095" cy="907"/>
                </a:xfrm>
              </p:grpSpPr>
              <p:pic>
                <p:nvPicPr>
                  <p:cNvPr id="38940" name="Shape">
                    <a:extLst>
                      <a:ext uri="{FF2B5EF4-FFF2-40B4-BE49-F238E27FC236}">
                        <a16:creationId xmlns:a16="http://schemas.microsoft.com/office/drawing/2014/main" id="{683A5EEF-537A-4A51-9591-A6F9D723F181}"/>
                      </a:ext>
                    </a:extLst>
                  </p:cNvPr>
                  <p:cNvPicPr>
                    <a:picLocks noChangeAspect="1"/>
                  </p:cNvPicPr>
                  <p:nvPr/>
                </p:nvPicPr>
                <p:blipFill>
                  <a:blip r:embed="rId2">
                    <a:extLst>
                      <a:ext uri="{28A0092B-C50C-407E-A947-70E740481C1C}">
                        <a14:useLocalDpi xmlns:a14="http://schemas.microsoft.com/office/drawing/2010/main" val="0"/>
                      </a:ext>
                    </a:extLst>
                  </a:blip>
                  <a:srcRect l="2870" t="7927" r="62381" b="42203"/>
                  <a:stretch>
                    <a:fillRect/>
                  </a:stretch>
                </p:blipFill>
                <p:spPr bwMode="auto">
                  <a:xfrm>
                    <a:off x="2276" y="461"/>
                    <a:ext cx="991"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41" name="Text Box 7">
                    <a:extLst>
                      <a:ext uri="{FF2B5EF4-FFF2-40B4-BE49-F238E27FC236}">
                        <a16:creationId xmlns:a16="http://schemas.microsoft.com/office/drawing/2014/main" id="{5F78419A-E41B-41F0-85C9-8092703CD548}"/>
                      </a:ext>
                    </a:extLst>
                  </p:cNvPr>
                  <p:cNvSpPr txBox="1">
                    <a:spLocks noChangeArrowheads="1"/>
                  </p:cNvSpPr>
                  <p:nvPr/>
                </p:nvSpPr>
                <p:spPr bwMode="auto">
                  <a:xfrm>
                    <a:off x="2172" y="516"/>
                    <a:ext cx="594" cy="1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900">
                        <a:sym typeface="Euclid Extra" pitchFamily="18" charset="2"/>
                      </a:rPr>
                      <a:t>Н, МДж</a:t>
                    </a:r>
                    <a:r>
                      <a:rPr lang="en-US" altLang="ru-RU" sz="900">
                        <a:sym typeface="Euclid Extra" pitchFamily="18" charset="2"/>
                      </a:rPr>
                      <a:t>/</a:t>
                    </a:r>
                    <a:r>
                      <a:rPr lang="ru-RU" altLang="ru-RU" sz="900">
                        <a:sym typeface="Euclid Extra" pitchFamily="18" charset="2"/>
                      </a:rPr>
                      <a:t>кг</a:t>
                    </a:r>
                  </a:p>
                </p:txBody>
              </p:sp>
              <p:sp>
                <p:nvSpPr>
                  <p:cNvPr id="38942" name="Text Box 8">
                    <a:extLst>
                      <a:ext uri="{FF2B5EF4-FFF2-40B4-BE49-F238E27FC236}">
                        <a16:creationId xmlns:a16="http://schemas.microsoft.com/office/drawing/2014/main" id="{4F1134E9-D9A7-419E-BFE8-71D7C303637A}"/>
                      </a:ext>
                    </a:extLst>
                  </p:cNvPr>
                  <p:cNvSpPr txBox="1">
                    <a:spLocks noChangeArrowheads="1"/>
                  </p:cNvSpPr>
                  <p:nvPr/>
                </p:nvSpPr>
                <p:spPr bwMode="auto">
                  <a:xfrm>
                    <a:off x="2752" y="1132"/>
                    <a:ext cx="504" cy="1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spcBef>
                        <a:spcPct val="50000"/>
                      </a:spcBef>
                    </a:pPr>
                    <a:r>
                      <a:rPr lang="ru-RU" altLang="ru-RU" sz="900">
                        <a:sym typeface="Euclid Extra" pitchFamily="18" charset="2"/>
                      </a:rPr>
                      <a:t>М полета</a:t>
                    </a:r>
                  </a:p>
                </p:txBody>
              </p:sp>
              <p:sp>
                <p:nvSpPr>
                  <p:cNvPr id="38943" name="Line 9">
                    <a:extLst>
                      <a:ext uri="{FF2B5EF4-FFF2-40B4-BE49-F238E27FC236}">
                        <a16:creationId xmlns:a16="http://schemas.microsoft.com/office/drawing/2014/main" id="{9D48821D-02A1-45DC-8F54-B307F5199014}"/>
                      </a:ext>
                    </a:extLst>
                  </p:cNvPr>
                  <p:cNvSpPr>
                    <a:spLocks noChangeShapeType="1"/>
                  </p:cNvSpPr>
                  <p:nvPr/>
                </p:nvSpPr>
                <p:spPr bwMode="auto">
                  <a:xfrm>
                    <a:off x="3258" y="486"/>
                    <a:ext cx="0" cy="81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grpSp>
            <p:pic>
              <p:nvPicPr>
                <p:cNvPr id="38937" name="Shape">
                  <a:extLst>
                    <a:ext uri="{FF2B5EF4-FFF2-40B4-BE49-F238E27FC236}">
                      <a16:creationId xmlns:a16="http://schemas.microsoft.com/office/drawing/2014/main" id="{3AC0BF2A-E527-4E81-ABE5-F5666AE8ED77}"/>
                    </a:ext>
                  </a:extLst>
                </p:cNvPr>
                <p:cNvPicPr>
                  <a:picLocks noChangeAspect="1"/>
                </p:cNvPicPr>
                <p:nvPr/>
              </p:nvPicPr>
              <p:blipFill>
                <a:blip r:embed="rId2">
                  <a:extLst>
                    <a:ext uri="{28A0092B-C50C-407E-A947-70E740481C1C}">
                      <a14:useLocalDpi xmlns:a14="http://schemas.microsoft.com/office/drawing/2010/main" val="0"/>
                    </a:ext>
                  </a:extLst>
                </a:blip>
                <a:srcRect l="49188" t="4335" b="63911"/>
                <a:stretch>
                  <a:fillRect/>
                </a:stretch>
              </p:blipFill>
              <p:spPr bwMode="auto">
                <a:xfrm>
                  <a:off x="134" y="877"/>
                  <a:ext cx="1264"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8" name="Picture 12">
                  <a:extLst>
                    <a:ext uri="{FF2B5EF4-FFF2-40B4-BE49-F238E27FC236}">
                      <a16:creationId xmlns:a16="http://schemas.microsoft.com/office/drawing/2014/main" id="{1FDFE26E-17D6-48B6-AC50-2ABC6C302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 y="786"/>
                  <a:ext cx="1383"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9" name="Text Box 13">
                  <a:extLst>
                    <a:ext uri="{FF2B5EF4-FFF2-40B4-BE49-F238E27FC236}">
                      <a16:creationId xmlns:a16="http://schemas.microsoft.com/office/drawing/2014/main" id="{5760434C-B94E-47AD-94AD-2F82884C564A}"/>
                    </a:ext>
                  </a:extLst>
                </p:cNvPr>
                <p:cNvSpPr txBox="1">
                  <a:spLocks noChangeArrowheads="1"/>
                </p:cNvSpPr>
                <p:nvPr/>
              </p:nvSpPr>
              <p:spPr bwMode="auto">
                <a:xfrm>
                  <a:off x="3816" y="828"/>
                  <a:ext cx="3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900" b="1"/>
                    <a:t>900</a:t>
                  </a:r>
                  <a:r>
                    <a:rPr lang="en-US" altLang="ru-RU" sz="900" b="1">
                      <a:cs typeface="Arial" panose="020B0604020202020204" pitchFamily="34" charset="0"/>
                    </a:rPr>
                    <a:t>°</a:t>
                  </a:r>
                  <a:r>
                    <a:rPr lang="ru-RU" altLang="ru-RU" sz="900" b="1">
                      <a:cs typeface="Arial" panose="020B0604020202020204" pitchFamily="34" charset="0"/>
                    </a:rPr>
                    <a:t>С</a:t>
                  </a:r>
                  <a:endParaRPr lang="en-US" altLang="ru-RU" sz="900" b="1">
                    <a:cs typeface="Arial" panose="020B0604020202020204" pitchFamily="34" charset="0"/>
                  </a:endParaRPr>
                </a:p>
              </p:txBody>
            </p:sp>
          </p:grpSp>
          <p:grpSp>
            <p:nvGrpSpPr>
              <p:cNvPr id="38920" name="Group 34">
                <a:extLst>
                  <a:ext uri="{FF2B5EF4-FFF2-40B4-BE49-F238E27FC236}">
                    <a16:creationId xmlns:a16="http://schemas.microsoft.com/office/drawing/2014/main" id="{949BFC17-DFF2-41B3-97AD-140DF336CAD2}"/>
                  </a:ext>
                </a:extLst>
              </p:cNvPr>
              <p:cNvGrpSpPr>
                <a:grpSpLocks/>
              </p:cNvGrpSpPr>
              <p:nvPr/>
            </p:nvGrpSpPr>
            <p:grpSpPr bwMode="auto">
              <a:xfrm>
                <a:off x="3618" y="2335"/>
                <a:ext cx="2060" cy="1858"/>
                <a:chOff x="84" y="2167"/>
                <a:chExt cx="2060" cy="1858"/>
              </a:xfrm>
            </p:grpSpPr>
            <p:pic>
              <p:nvPicPr>
                <p:cNvPr id="38934" name="Shape">
                  <a:extLst>
                    <a:ext uri="{FF2B5EF4-FFF2-40B4-BE49-F238E27FC236}">
                      <a16:creationId xmlns:a16="http://schemas.microsoft.com/office/drawing/2014/main" id="{68F38A8F-C6AF-4A9F-AC40-0D26D64E88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 y="2167"/>
                  <a:ext cx="2055" cy="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5" name="Shape">
                  <a:extLst>
                    <a:ext uri="{FF2B5EF4-FFF2-40B4-BE49-F238E27FC236}">
                      <a16:creationId xmlns:a16="http://schemas.microsoft.com/office/drawing/2014/main" id="{B3FBC2D1-CCB7-4383-9AE3-64CA31A0CF88}"/>
                    </a:ext>
                  </a:extLst>
                </p:cNvPr>
                <p:cNvSpPr>
                  <a:spLocks noChangeArrowheads="1"/>
                </p:cNvSpPr>
                <p:nvPr/>
              </p:nvSpPr>
              <p:spPr bwMode="auto">
                <a:xfrm>
                  <a:off x="84" y="3233"/>
                  <a:ext cx="2060" cy="7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111000"/>
                    </a:lnSpc>
                  </a:pPr>
                  <a:r>
                    <a:rPr lang="ru-RU" altLang="ru-RU" sz="1400"/>
                    <a:t>Ударная труба (ИПХФ РАН) </a:t>
                  </a:r>
                  <a:br>
                    <a:rPr lang="ru-RU" altLang="ru-RU" sz="1400"/>
                  </a:br>
                  <a:r>
                    <a:rPr lang="ru-RU" altLang="ru-RU" sz="1400"/>
                    <a:t>Длина КВД = 1,5м, КНД = 4,5 м,</a:t>
                  </a:r>
                </a:p>
                <a:p>
                  <a:pPr algn="ctr" eaLnBrk="1" hangingPunct="1">
                    <a:lnSpc>
                      <a:spcPct val="111000"/>
                    </a:lnSpc>
                  </a:pPr>
                  <a:r>
                    <a:rPr lang="ru-RU" altLang="ru-RU" sz="1400"/>
                    <a:t>Рмах в КВД =250атм, в КНД = 100 атм, температура в КНД </a:t>
                  </a:r>
                  <a:br>
                    <a:rPr lang="ru-RU" altLang="ru-RU" sz="1400"/>
                  </a:br>
                  <a:r>
                    <a:rPr lang="ru-RU" altLang="ru-RU" sz="1400"/>
                    <a:t>за фронтом волны: 700-10000 К</a:t>
                  </a:r>
                </a:p>
              </p:txBody>
            </p:sp>
          </p:grpSp>
          <p:grpSp>
            <p:nvGrpSpPr>
              <p:cNvPr id="38921" name="Group 42">
                <a:extLst>
                  <a:ext uri="{FF2B5EF4-FFF2-40B4-BE49-F238E27FC236}">
                    <a16:creationId xmlns:a16="http://schemas.microsoft.com/office/drawing/2014/main" id="{031B7810-134D-426E-89CA-6880FE2D462B}"/>
                  </a:ext>
                </a:extLst>
              </p:cNvPr>
              <p:cNvGrpSpPr>
                <a:grpSpLocks/>
              </p:cNvGrpSpPr>
              <p:nvPr/>
            </p:nvGrpSpPr>
            <p:grpSpPr bwMode="auto">
              <a:xfrm>
                <a:off x="4386" y="899"/>
                <a:ext cx="1296" cy="1345"/>
                <a:chOff x="4386" y="923"/>
                <a:chExt cx="1296" cy="1345"/>
              </a:xfrm>
            </p:grpSpPr>
            <p:grpSp>
              <p:nvGrpSpPr>
                <p:cNvPr id="38929" name="Group 28">
                  <a:extLst>
                    <a:ext uri="{FF2B5EF4-FFF2-40B4-BE49-F238E27FC236}">
                      <a16:creationId xmlns:a16="http://schemas.microsoft.com/office/drawing/2014/main" id="{23D14128-D1CD-425D-AC3B-D041C4B1A3FD}"/>
                    </a:ext>
                  </a:extLst>
                </p:cNvPr>
                <p:cNvGrpSpPr>
                  <a:grpSpLocks/>
                </p:cNvGrpSpPr>
                <p:nvPr/>
              </p:nvGrpSpPr>
              <p:grpSpPr bwMode="auto">
                <a:xfrm>
                  <a:off x="4430" y="1134"/>
                  <a:ext cx="1152" cy="1134"/>
                  <a:chOff x="2258" y="1896"/>
                  <a:chExt cx="1152" cy="1134"/>
                </a:xfrm>
              </p:grpSpPr>
              <p:pic>
                <p:nvPicPr>
                  <p:cNvPr id="38931" name="Shape">
                    <a:extLst>
                      <a:ext uri="{FF2B5EF4-FFF2-40B4-BE49-F238E27FC236}">
                        <a16:creationId xmlns:a16="http://schemas.microsoft.com/office/drawing/2014/main" id="{FB6F2D49-D274-4AEC-B71B-E03D117080C7}"/>
                      </a:ext>
                    </a:extLst>
                  </p:cNvPr>
                  <p:cNvPicPr>
                    <a:picLocks/>
                  </p:cNvPicPr>
                  <p:nvPr/>
                </p:nvPicPr>
                <p:blipFill>
                  <a:blip r:embed="rId5">
                    <a:lum bright="6000" contrast="-6000"/>
                    <a:extLst>
                      <a:ext uri="{28A0092B-C50C-407E-A947-70E740481C1C}">
                        <a14:useLocalDpi xmlns:a14="http://schemas.microsoft.com/office/drawing/2010/main" val="0"/>
                      </a:ext>
                    </a:extLst>
                  </a:blip>
                  <a:srcRect r="10577"/>
                  <a:stretch>
                    <a:fillRect/>
                  </a:stretch>
                </p:blipFill>
                <p:spPr bwMode="auto">
                  <a:xfrm>
                    <a:off x="2258" y="1896"/>
                    <a:ext cx="1152"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2" name="Text Box 26">
                    <a:extLst>
                      <a:ext uri="{FF2B5EF4-FFF2-40B4-BE49-F238E27FC236}">
                        <a16:creationId xmlns:a16="http://schemas.microsoft.com/office/drawing/2014/main" id="{636C5BC0-D46C-41AF-A97E-B5A780D0DBED}"/>
                      </a:ext>
                    </a:extLst>
                  </p:cNvPr>
                  <p:cNvSpPr txBox="1">
                    <a:spLocks noChangeArrowheads="1"/>
                  </p:cNvSpPr>
                  <p:nvPr/>
                </p:nvSpPr>
                <p:spPr bwMode="auto">
                  <a:xfrm>
                    <a:off x="2940" y="1974"/>
                    <a:ext cx="31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900" i="1"/>
                      <a:t>Т</a:t>
                    </a:r>
                    <a:r>
                      <a:rPr lang="ru-RU" altLang="ru-RU" sz="900"/>
                      <a:t>, К</a:t>
                    </a:r>
                  </a:p>
                </p:txBody>
              </p:sp>
              <p:sp>
                <p:nvSpPr>
                  <p:cNvPr id="38933" name="Freeform 27">
                    <a:extLst>
                      <a:ext uri="{FF2B5EF4-FFF2-40B4-BE49-F238E27FC236}">
                        <a16:creationId xmlns:a16="http://schemas.microsoft.com/office/drawing/2014/main" id="{768FE6C6-C3D4-417B-904F-5C97B7F4F00C}"/>
                      </a:ext>
                    </a:extLst>
                  </p:cNvPr>
                  <p:cNvSpPr>
                    <a:spLocks/>
                  </p:cNvSpPr>
                  <p:nvPr/>
                </p:nvSpPr>
                <p:spPr bwMode="auto">
                  <a:xfrm>
                    <a:off x="3402" y="1968"/>
                    <a:ext cx="6" cy="978"/>
                  </a:xfrm>
                  <a:custGeom>
                    <a:avLst/>
                    <a:gdLst>
                      <a:gd name="T0" fmla="*/ 0 w 6"/>
                      <a:gd name="T1" fmla="*/ 0 h 978"/>
                      <a:gd name="T2" fmla="*/ 6 w 6"/>
                      <a:gd name="T3" fmla="*/ 978 h 978"/>
                      <a:gd name="T4" fmla="*/ 0 60000 65536"/>
                      <a:gd name="T5" fmla="*/ 0 60000 65536"/>
                      <a:gd name="T6" fmla="*/ 0 w 6"/>
                      <a:gd name="T7" fmla="*/ 0 h 978"/>
                      <a:gd name="T8" fmla="*/ 6 w 6"/>
                      <a:gd name="T9" fmla="*/ 978 h 978"/>
                    </a:gdLst>
                    <a:ahLst/>
                    <a:cxnLst>
                      <a:cxn ang="T4">
                        <a:pos x="T0" y="T1"/>
                      </a:cxn>
                      <a:cxn ang="T5">
                        <a:pos x="T2" y="T3"/>
                      </a:cxn>
                    </a:cxnLst>
                    <a:rect l="T6" t="T7" r="T8" b="T9"/>
                    <a:pathLst>
                      <a:path w="6" h="978">
                        <a:moveTo>
                          <a:pt x="0" y="0"/>
                        </a:moveTo>
                        <a:lnTo>
                          <a:pt x="6" y="978"/>
                        </a:ln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ru-RU"/>
                  </a:p>
                </p:txBody>
              </p:sp>
            </p:grpSp>
            <p:sp>
              <p:nvSpPr>
                <p:cNvPr id="38930" name="Text Box 29">
                  <a:extLst>
                    <a:ext uri="{FF2B5EF4-FFF2-40B4-BE49-F238E27FC236}">
                      <a16:creationId xmlns:a16="http://schemas.microsoft.com/office/drawing/2014/main" id="{2C797E08-19DA-4044-BE27-A45156302FDB}"/>
                    </a:ext>
                  </a:extLst>
                </p:cNvPr>
                <p:cNvSpPr txBox="1">
                  <a:spLocks noChangeArrowheads="1"/>
                </p:cNvSpPr>
                <p:nvPr/>
              </p:nvSpPr>
              <p:spPr bwMode="auto">
                <a:xfrm>
                  <a:off x="4386" y="923"/>
                  <a:ext cx="129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1400"/>
                    <a:t>Период индукции ТВС</a:t>
                  </a:r>
                </a:p>
              </p:txBody>
            </p:sp>
          </p:grpSp>
          <p:grpSp>
            <p:nvGrpSpPr>
              <p:cNvPr id="38922" name="Group 33">
                <a:extLst>
                  <a:ext uri="{FF2B5EF4-FFF2-40B4-BE49-F238E27FC236}">
                    <a16:creationId xmlns:a16="http://schemas.microsoft.com/office/drawing/2014/main" id="{8DECE8C9-088E-48B1-8435-E96E0CA9D5CA}"/>
                  </a:ext>
                </a:extLst>
              </p:cNvPr>
              <p:cNvGrpSpPr>
                <a:grpSpLocks/>
              </p:cNvGrpSpPr>
              <p:nvPr/>
            </p:nvGrpSpPr>
            <p:grpSpPr bwMode="auto">
              <a:xfrm>
                <a:off x="96" y="2171"/>
                <a:ext cx="1938" cy="2059"/>
                <a:chOff x="3672" y="1913"/>
                <a:chExt cx="1938" cy="2059"/>
              </a:xfrm>
            </p:grpSpPr>
            <p:pic>
              <p:nvPicPr>
                <p:cNvPr id="38926" name="Picture 30">
                  <a:extLst>
                    <a:ext uri="{FF2B5EF4-FFF2-40B4-BE49-F238E27FC236}">
                      <a16:creationId xmlns:a16="http://schemas.microsoft.com/office/drawing/2014/main" id="{1CF45937-19E6-470E-819D-7DDA26E4AF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2" y="1913"/>
                  <a:ext cx="1882" cy="2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7" name="Rectangle 31">
                  <a:extLst>
                    <a:ext uri="{FF2B5EF4-FFF2-40B4-BE49-F238E27FC236}">
                      <a16:creationId xmlns:a16="http://schemas.microsoft.com/office/drawing/2014/main" id="{2A085CA8-B491-439F-8D13-958F06CCD8C0}"/>
                    </a:ext>
                  </a:extLst>
                </p:cNvPr>
                <p:cNvSpPr>
                  <a:spLocks noChangeArrowheads="1"/>
                </p:cNvSpPr>
                <p:nvPr/>
              </p:nvSpPr>
              <p:spPr bwMode="auto">
                <a:xfrm>
                  <a:off x="5112" y="3312"/>
                  <a:ext cx="498" cy="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38928" name="Line 32">
                  <a:extLst>
                    <a:ext uri="{FF2B5EF4-FFF2-40B4-BE49-F238E27FC236}">
                      <a16:creationId xmlns:a16="http://schemas.microsoft.com/office/drawing/2014/main" id="{C53AC9AE-618E-49E5-A0D2-17546B206CFF}"/>
                    </a:ext>
                  </a:extLst>
                </p:cNvPr>
                <p:cNvSpPr>
                  <a:spLocks noChangeShapeType="1"/>
                </p:cNvSpPr>
                <p:nvPr/>
              </p:nvSpPr>
              <p:spPr bwMode="auto">
                <a:xfrm flipH="1">
                  <a:off x="3684" y="2868"/>
                  <a:ext cx="6" cy="44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grpSp>
          <p:sp>
            <p:nvSpPr>
              <p:cNvPr id="38923" name="Shape">
                <a:extLst>
                  <a:ext uri="{FF2B5EF4-FFF2-40B4-BE49-F238E27FC236}">
                    <a16:creationId xmlns:a16="http://schemas.microsoft.com/office/drawing/2014/main" id="{108EDA57-64BC-441D-B483-236123A2B99A}"/>
                  </a:ext>
                </a:extLst>
              </p:cNvPr>
              <p:cNvSpPr>
                <a:spLocks noChangeArrowheads="1"/>
              </p:cNvSpPr>
              <p:nvPr/>
            </p:nvSpPr>
            <p:spPr bwMode="auto">
              <a:xfrm>
                <a:off x="186" y="1915"/>
                <a:ext cx="3873" cy="1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600"/>
                  <a:t>Проблема: создание эндотоплива оптимального состава</a:t>
                </a:r>
              </a:p>
            </p:txBody>
          </p:sp>
          <p:sp>
            <p:nvSpPr>
              <p:cNvPr id="38924" name="Shape">
                <a:extLst>
                  <a:ext uri="{FF2B5EF4-FFF2-40B4-BE49-F238E27FC236}">
                    <a16:creationId xmlns:a16="http://schemas.microsoft.com/office/drawing/2014/main" id="{88004027-34AC-4091-AD24-A7CBE3C20465}"/>
                  </a:ext>
                </a:extLst>
              </p:cNvPr>
              <p:cNvSpPr>
                <a:spLocks noChangeArrowheads="1"/>
              </p:cNvSpPr>
              <p:nvPr/>
            </p:nvSpPr>
            <p:spPr bwMode="auto">
              <a:xfrm>
                <a:off x="2005" y="2170"/>
                <a:ext cx="1566" cy="14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Aft>
                    <a:spcPct val="20000"/>
                  </a:spcAft>
                </a:pPr>
                <a:r>
                  <a:rPr lang="ru-RU" altLang="ru-RU" sz="1400"/>
                  <a:t>Эндотермический </a:t>
                </a:r>
                <a:br>
                  <a:rPr lang="ru-RU" altLang="ru-RU" sz="1400"/>
                </a:br>
                <a:r>
                  <a:rPr lang="ru-RU" altLang="ru-RU" sz="1400"/>
                  <a:t>тепловой эффект реакций:</a:t>
                </a:r>
              </a:p>
              <a:p>
                <a:pPr algn="ctr" eaLnBrk="1" hangingPunct="1">
                  <a:spcAft>
                    <a:spcPct val="20000"/>
                  </a:spcAft>
                </a:pPr>
                <a:r>
                  <a:rPr lang="ru-RU" altLang="ru-RU" sz="1400"/>
                  <a:t>- термический </a:t>
                </a:r>
                <a:br>
                  <a:rPr lang="ru-RU" altLang="ru-RU" sz="1400"/>
                </a:br>
                <a:r>
                  <a:rPr lang="ru-RU" altLang="ru-RU" sz="1400"/>
                  <a:t>и каталитический пиролиз, </a:t>
                </a:r>
                <a:br>
                  <a:rPr lang="ru-RU" altLang="ru-RU" sz="1400"/>
                </a:br>
                <a:r>
                  <a:rPr lang="en-US" altLang="ru-RU" sz="1400"/>
                  <a:t>Qmax </a:t>
                </a:r>
                <a:r>
                  <a:rPr lang="ru-RU" altLang="ru-RU" sz="1400"/>
                  <a:t>= 1-2 МДж/кг;</a:t>
                </a:r>
              </a:p>
              <a:p>
                <a:pPr algn="ctr" eaLnBrk="1" hangingPunct="1">
                  <a:spcAft>
                    <a:spcPct val="20000"/>
                  </a:spcAft>
                </a:pPr>
                <a:r>
                  <a:rPr lang="ru-RU" altLang="ru-RU" sz="1400"/>
                  <a:t>- дегидрирование, </a:t>
                </a:r>
                <a:br>
                  <a:rPr lang="ru-RU" altLang="ru-RU" sz="1400"/>
                </a:br>
                <a:r>
                  <a:rPr lang="en-US" altLang="ru-RU" sz="1400"/>
                  <a:t>Qmax </a:t>
                </a:r>
                <a:r>
                  <a:rPr lang="ru-RU" altLang="ru-RU" sz="1400"/>
                  <a:t>= 2-3 МДж/кг;</a:t>
                </a:r>
              </a:p>
              <a:p>
                <a:pPr algn="ctr" eaLnBrk="1" hangingPunct="1">
                  <a:spcAft>
                    <a:spcPct val="20000"/>
                  </a:spcAft>
                </a:pPr>
                <a:r>
                  <a:rPr lang="ru-RU" altLang="ru-RU" sz="1400"/>
                  <a:t>- пароводяная </a:t>
                </a:r>
                <a:br>
                  <a:rPr lang="ru-RU" altLang="ru-RU" sz="1400"/>
                </a:br>
                <a:r>
                  <a:rPr lang="ru-RU" altLang="ru-RU" sz="1400"/>
                  <a:t>и углекислотная конверсия, </a:t>
                </a:r>
                <a:br>
                  <a:rPr lang="ru-RU" altLang="ru-RU" sz="1400"/>
                </a:br>
                <a:r>
                  <a:rPr lang="en-US" altLang="ru-RU" sz="1400"/>
                  <a:t>Qmax</a:t>
                </a:r>
                <a:r>
                  <a:rPr lang="ru-RU" altLang="ru-RU" sz="1400"/>
                  <a:t> </a:t>
                </a:r>
                <a:r>
                  <a:rPr lang="en-US" altLang="ru-RU" sz="1400"/>
                  <a:t>= </a:t>
                </a:r>
                <a:r>
                  <a:rPr lang="ru-RU" altLang="ru-RU" sz="1400"/>
                  <a:t>4-6 МДж/кг.</a:t>
                </a:r>
              </a:p>
            </p:txBody>
          </p:sp>
          <p:sp>
            <p:nvSpPr>
              <p:cNvPr id="38925" name="Shape">
                <a:extLst>
                  <a:ext uri="{FF2B5EF4-FFF2-40B4-BE49-F238E27FC236}">
                    <a16:creationId xmlns:a16="http://schemas.microsoft.com/office/drawing/2014/main" id="{FB6B2040-6BD4-486F-8F14-6C64825982F3}"/>
                  </a:ext>
                </a:extLst>
              </p:cNvPr>
              <p:cNvSpPr>
                <a:spLocks noChangeArrowheads="1"/>
              </p:cNvSpPr>
              <p:nvPr/>
            </p:nvSpPr>
            <p:spPr bwMode="auto">
              <a:xfrm>
                <a:off x="1896" y="3659"/>
                <a:ext cx="1752" cy="60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127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200"/>
                  <a:t>Яновский Л.С., Шигабиев </a:t>
                </a:r>
                <a:r>
                  <a:rPr lang="en-US" altLang="ru-RU" sz="1200"/>
                  <a:t>T</a:t>
                </a:r>
                <a:r>
                  <a:rPr lang="ru-RU" altLang="ru-RU" sz="1200"/>
                  <a:t>.</a:t>
                </a:r>
                <a:r>
                  <a:rPr lang="en-US" altLang="ru-RU" sz="1200"/>
                  <a:t>H</a:t>
                </a:r>
                <a:r>
                  <a:rPr lang="ru-RU" altLang="ru-RU" sz="1200"/>
                  <a:t>., Галимов Ф.М. Эндотермические топлива и рабочие тела силовых и энергетических установок. – Казань. Изд-во КНЦ РАН, 2016. – 264 с.</a:t>
                </a:r>
              </a:p>
            </p:txBody>
          </p:sp>
        </p:grpSp>
        <p:pic>
          <p:nvPicPr>
            <p:cNvPr id="38918" name="Picture 44" descr="оивт">
              <a:extLst>
                <a:ext uri="{FF2B5EF4-FFF2-40B4-BE49-F238E27FC236}">
                  <a16:creationId xmlns:a16="http://schemas.microsoft.com/office/drawing/2014/main" id="{31AE6AD4-07D9-4E27-BB5D-648D6523C6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528" t="7066" r="73322" b="6056"/>
            <a:stretch>
              <a:fillRect/>
            </a:stretch>
          </p:blipFill>
          <p:spPr bwMode="auto">
            <a:xfrm>
              <a:off x="86" y="92"/>
              <a:ext cx="264"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24">
            <a:extLst>
              <a:ext uri="{FF2B5EF4-FFF2-40B4-BE49-F238E27FC236}">
                <a16:creationId xmlns:a16="http://schemas.microsoft.com/office/drawing/2014/main" id="{99AAADDB-FA54-4635-BDFA-4EFB4DD36FC2}"/>
              </a:ext>
            </a:extLst>
          </p:cNvPr>
          <p:cNvGrpSpPr>
            <a:grpSpLocks/>
          </p:cNvGrpSpPr>
          <p:nvPr/>
        </p:nvGrpSpPr>
        <p:grpSpPr bwMode="auto">
          <a:xfrm>
            <a:off x="0" y="85725"/>
            <a:ext cx="9144000" cy="6718300"/>
            <a:chOff x="0" y="42"/>
            <a:chExt cx="5760" cy="4232"/>
          </a:xfrm>
        </p:grpSpPr>
        <p:sp>
          <p:nvSpPr>
            <p:cNvPr id="39939" name="Shape">
              <a:extLst>
                <a:ext uri="{FF2B5EF4-FFF2-40B4-BE49-F238E27FC236}">
                  <a16:creationId xmlns:a16="http://schemas.microsoft.com/office/drawing/2014/main" id="{86D8ACB4-8217-434B-85AA-14ACD838FC43}"/>
                </a:ext>
              </a:extLst>
            </p:cNvPr>
            <p:cNvSpPr>
              <a:spLocks noChangeArrowheads="1"/>
            </p:cNvSpPr>
            <p:nvPr/>
          </p:nvSpPr>
          <p:spPr bwMode="auto">
            <a:xfrm>
              <a:off x="0" y="42"/>
              <a:ext cx="5760" cy="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2000" b="1"/>
                <a:t>Направление 3.   Кинетические механизмы образования </a:t>
              </a:r>
              <a:br>
                <a:rPr lang="ru-RU" altLang="ru-RU" sz="2000" b="1"/>
              </a:br>
              <a:r>
                <a:rPr lang="ru-RU" altLang="ru-RU" sz="2000" b="1"/>
                <a:t>окиси углерода при окислении биоспиртов и эфиров</a:t>
              </a:r>
            </a:p>
          </p:txBody>
        </p:sp>
        <p:grpSp>
          <p:nvGrpSpPr>
            <p:cNvPr id="39940" name="Group 21">
              <a:extLst>
                <a:ext uri="{FF2B5EF4-FFF2-40B4-BE49-F238E27FC236}">
                  <a16:creationId xmlns:a16="http://schemas.microsoft.com/office/drawing/2014/main" id="{2E698531-D7FC-45D5-BC13-61506B5B4E6D}"/>
                </a:ext>
              </a:extLst>
            </p:cNvPr>
            <p:cNvGrpSpPr>
              <a:grpSpLocks/>
            </p:cNvGrpSpPr>
            <p:nvPr/>
          </p:nvGrpSpPr>
          <p:grpSpPr bwMode="auto">
            <a:xfrm>
              <a:off x="0" y="600"/>
              <a:ext cx="5760" cy="1454"/>
              <a:chOff x="0" y="528"/>
              <a:chExt cx="5760" cy="1454"/>
            </a:xfrm>
          </p:grpSpPr>
          <p:sp>
            <p:nvSpPr>
              <p:cNvPr id="39948" name="Shape">
                <a:extLst>
                  <a:ext uri="{FF2B5EF4-FFF2-40B4-BE49-F238E27FC236}">
                    <a16:creationId xmlns:a16="http://schemas.microsoft.com/office/drawing/2014/main" id="{9A47C706-B202-49B7-81C0-E57F3914F41F}"/>
                  </a:ext>
                </a:extLst>
              </p:cNvPr>
              <p:cNvSpPr>
                <a:spLocks noChangeArrowheads="1"/>
              </p:cNvSpPr>
              <p:nvPr/>
            </p:nvSpPr>
            <p:spPr bwMode="auto">
              <a:xfrm>
                <a:off x="0" y="528"/>
                <a:ext cx="5760" cy="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600" b="1"/>
                  <a:t>Стенд «НЕФРИТ» («НЕравновесные Функции Распределения в Импульсных Течениях»)</a:t>
                </a:r>
              </a:p>
            </p:txBody>
          </p:sp>
          <p:sp>
            <p:nvSpPr>
              <p:cNvPr id="39949" name="Shape">
                <a:extLst>
                  <a:ext uri="{FF2B5EF4-FFF2-40B4-BE49-F238E27FC236}">
                    <a16:creationId xmlns:a16="http://schemas.microsoft.com/office/drawing/2014/main" id="{F65C537D-770F-43F9-B569-096206D2A6A0}"/>
                  </a:ext>
                </a:extLst>
              </p:cNvPr>
              <p:cNvSpPr>
                <a:spLocks noChangeArrowheads="1"/>
              </p:cNvSpPr>
              <p:nvPr/>
            </p:nvSpPr>
            <p:spPr bwMode="auto">
              <a:xfrm>
                <a:off x="72" y="755"/>
                <a:ext cx="5604" cy="8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lnSpc>
                    <a:spcPct val="97000"/>
                  </a:lnSpc>
                </a:pPr>
                <a:r>
                  <a:rPr lang="ru-RU" altLang="ru-RU" sz="1400"/>
                  <a:t>Высоковакуумная кинетическая ударная труба, оборудованная современным диагностическим комплексом атомно-резонансной абсорбционной спектроскопии (АРАС), позволяющим с высокой чувствительностью и точностью получать количественные данные о временных профилях атомных концентраций в</a:t>
                </a:r>
                <a:r>
                  <a:rPr lang="en-US" altLang="ru-RU" sz="1400"/>
                  <a:t> </a:t>
                </a:r>
                <a:r>
                  <a:rPr lang="ru-RU" altLang="ru-RU" sz="1400"/>
                  <a:t>высокотемпературных реакциях за ударными волнами. Данные используются для прямого определения</a:t>
                </a:r>
                <a:r>
                  <a:rPr lang="en-US" altLang="ru-RU" sz="1400"/>
                  <a:t> </a:t>
                </a:r>
                <a:r>
                  <a:rPr lang="ru-RU" altLang="ru-RU" sz="1400"/>
                  <a:t>констант скоростей химических реакций, позволяя изучать кинетику элементарных химических реакций</a:t>
                </a:r>
                <a:r>
                  <a:rPr lang="en-US" altLang="ru-RU" sz="1400"/>
                  <a:t> </a:t>
                </a:r>
                <a:r>
                  <a:rPr lang="ru-RU" altLang="ru-RU" sz="1400"/>
                  <a:t>в широком диапазоне температуры и давления.</a:t>
                </a:r>
              </a:p>
            </p:txBody>
          </p:sp>
          <p:sp>
            <p:nvSpPr>
              <p:cNvPr id="39950" name="Shape">
                <a:extLst>
                  <a:ext uri="{FF2B5EF4-FFF2-40B4-BE49-F238E27FC236}">
                    <a16:creationId xmlns:a16="http://schemas.microsoft.com/office/drawing/2014/main" id="{CBFA4778-28D3-4881-8C82-44C10E0CBFAB}"/>
                  </a:ext>
                </a:extLst>
              </p:cNvPr>
              <p:cNvSpPr>
                <a:spLocks noChangeArrowheads="1"/>
              </p:cNvSpPr>
              <p:nvPr/>
            </p:nvSpPr>
            <p:spPr bwMode="auto">
              <a:xfrm>
                <a:off x="78" y="1566"/>
                <a:ext cx="5592" cy="4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127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lnSpc>
                    <a:spcPct val="97000"/>
                  </a:lnSpc>
                  <a:spcBef>
                    <a:spcPts val="1400"/>
                  </a:spcBef>
                  <a:spcAft>
                    <a:spcPts val="975"/>
                  </a:spcAft>
                </a:pPr>
                <a:r>
                  <a:rPr lang="ru-RU" altLang="ru-RU" sz="1400"/>
                  <a:t>Впервые в России реализована прецизионная методика атомно-резонансной абсорбционной спектроскопии (АРАС) в ВУФ области спектра за ударными волнами. Прямыми измерениями получены константы скоростей реакций пиролиза и окисления перспективных биотоплив</a:t>
                </a:r>
              </a:p>
            </p:txBody>
          </p:sp>
        </p:grpSp>
        <p:grpSp>
          <p:nvGrpSpPr>
            <p:cNvPr id="39941" name="Group 22">
              <a:extLst>
                <a:ext uri="{FF2B5EF4-FFF2-40B4-BE49-F238E27FC236}">
                  <a16:creationId xmlns:a16="http://schemas.microsoft.com/office/drawing/2014/main" id="{ED7D8C20-839B-4A28-A337-73831AD68DE3}"/>
                </a:ext>
              </a:extLst>
            </p:cNvPr>
            <p:cNvGrpSpPr>
              <a:grpSpLocks/>
            </p:cNvGrpSpPr>
            <p:nvPr/>
          </p:nvGrpSpPr>
          <p:grpSpPr bwMode="auto">
            <a:xfrm>
              <a:off x="73" y="2177"/>
              <a:ext cx="5651" cy="2097"/>
              <a:chOff x="73" y="2177"/>
              <a:chExt cx="5651" cy="2097"/>
            </a:xfrm>
          </p:grpSpPr>
          <p:sp>
            <p:nvSpPr>
              <p:cNvPr id="39943" name="Shape">
                <a:extLst>
                  <a:ext uri="{FF2B5EF4-FFF2-40B4-BE49-F238E27FC236}">
                    <a16:creationId xmlns:a16="http://schemas.microsoft.com/office/drawing/2014/main" id="{B4A837EB-BC37-4C58-8868-698191C65867}"/>
                  </a:ext>
                </a:extLst>
              </p:cNvPr>
              <p:cNvSpPr>
                <a:spLocks noChangeArrowheads="1"/>
              </p:cNvSpPr>
              <p:nvPr/>
            </p:nvSpPr>
            <p:spPr bwMode="auto">
              <a:xfrm>
                <a:off x="73" y="2197"/>
                <a:ext cx="2429" cy="2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127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ru-RU" altLang="ru-RU" sz="1400"/>
                  <a:t>Экспериментально изучена кинетика образования моноксида углерода при высокотемпературном окислении диметилэфира </a:t>
                </a:r>
                <a:r>
                  <a:rPr lang="en-US" altLang="ru-RU" sz="1400"/>
                  <a:t>CH</a:t>
                </a:r>
                <a:r>
                  <a:rPr lang="en-US" altLang="ru-RU" sz="1400" b="1" baseline="-25000"/>
                  <a:t>3</a:t>
                </a:r>
                <a:r>
                  <a:rPr lang="en-US" altLang="ru-RU" sz="1400"/>
                  <a:t>OCH</a:t>
                </a:r>
                <a:r>
                  <a:rPr lang="en-US" altLang="ru-RU" sz="1400" b="1" baseline="-25000"/>
                  <a:t>3</a:t>
                </a:r>
                <a:r>
                  <a:rPr lang="en-US" altLang="ru-RU" sz="1400"/>
                  <a:t>, </a:t>
                </a:r>
                <a:r>
                  <a:rPr lang="ru-RU" altLang="ru-RU" sz="1400"/>
                  <a:t>бутанола </a:t>
                </a:r>
                <a:r>
                  <a:rPr lang="en-US" altLang="ru-RU" sz="1400"/>
                  <a:t>C</a:t>
                </a:r>
                <a:r>
                  <a:rPr lang="en-US" altLang="ru-RU" sz="1400" b="1" baseline="-25000"/>
                  <a:t>4</a:t>
                </a:r>
                <a:r>
                  <a:rPr lang="en-US" altLang="ru-RU" sz="1400"/>
                  <a:t>H</a:t>
                </a:r>
                <a:r>
                  <a:rPr lang="en-US" altLang="ru-RU" sz="1400" b="1" baseline="-25000"/>
                  <a:t>9</a:t>
                </a:r>
                <a:r>
                  <a:rPr lang="en-US" altLang="ru-RU" sz="1400"/>
                  <a:t>OH </a:t>
                </a:r>
                <a:r>
                  <a:rPr lang="ru-RU" altLang="ru-RU" sz="1400"/>
                  <a:t>и метана в широком диапазоне температур. Во всех исследованных смесях впервые зафиксировано неравновесное излучение триплета </a:t>
                </a:r>
                <a:r>
                  <a:rPr lang="en-US" altLang="ru-RU" sz="1400"/>
                  <a:t>CO(</a:t>
                </a:r>
                <a:r>
                  <a:rPr lang="en-US" altLang="ru-RU" sz="1400" b="1" i="1"/>
                  <a:t>a</a:t>
                </a:r>
                <a:r>
                  <a:rPr lang="en-US" altLang="ru-RU" sz="1400" b="1" baseline="30000"/>
                  <a:t>3</a:t>
                </a:r>
                <a:r>
                  <a:rPr lang="en-US" altLang="ru-RU" sz="1400"/>
                  <a:t>n</a:t>
                </a:r>
                <a:r>
                  <a:rPr lang="en-US" altLang="ru-RU" sz="1400" i="1" baseline="-25000"/>
                  <a:t>r</a:t>
                </a:r>
                <a:r>
                  <a:rPr lang="en-US" altLang="ru-RU" sz="1400"/>
                  <a:t>). </a:t>
                </a:r>
                <a:r>
                  <a:rPr lang="ru-RU" altLang="ru-RU" sz="1400"/>
                  <a:t>Разработан и внедрен в современные кинетические модели механизм его формирования и расходования, позволяющий удовлетворительно описать все полученные данные. Предложена новая эмиссионная диагностика СО, пригодная для изучения процессов горения большого класса углеводородных соединений.</a:t>
                </a:r>
              </a:p>
            </p:txBody>
          </p:sp>
          <p:sp>
            <p:nvSpPr>
              <p:cNvPr id="39944" name="Shape">
                <a:extLst>
                  <a:ext uri="{FF2B5EF4-FFF2-40B4-BE49-F238E27FC236}">
                    <a16:creationId xmlns:a16="http://schemas.microsoft.com/office/drawing/2014/main" id="{E30BD987-196B-4C2C-B088-2AD0086BF0D6}"/>
                  </a:ext>
                </a:extLst>
              </p:cNvPr>
              <p:cNvSpPr>
                <a:spLocks noChangeArrowheads="1"/>
              </p:cNvSpPr>
              <p:nvPr/>
            </p:nvSpPr>
            <p:spPr bwMode="auto">
              <a:xfrm>
                <a:off x="2649" y="3668"/>
                <a:ext cx="3075" cy="5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Aft>
                    <a:spcPct val="20000"/>
                  </a:spcAft>
                </a:pPr>
                <a:r>
                  <a:rPr lang="en-US" altLang="ru-RU" sz="1200"/>
                  <a:t>N. Bystrov, A. Emelianov, A. Eremin, B. Loukhovitski, A. Sharipov, </a:t>
                </a:r>
                <a:br>
                  <a:rPr lang="ru-RU" altLang="ru-RU" sz="1200"/>
                </a:br>
                <a:r>
                  <a:rPr lang="en-US" altLang="ru-RU" sz="1200"/>
                  <a:t>P. Yatsenko</a:t>
                </a:r>
                <a:r>
                  <a:rPr lang="ru-RU" altLang="ru-RU" sz="1200"/>
                  <a:t> </a:t>
                </a:r>
                <a:r>
                  <a:rPr lang="en-US" altLang="ru-RU" sz="1200"/>
                  <a:t>// Combustion &amp; Flame, </a:t>
                </a:r>
                <a:r>
                  <a:rPr lang="ru-RU" altLang="ru-RU" sz="1200"/>
                  <a:t>2020, </a:t>
                </a:r>
                <a:r>
                  <a:rPr lang="en-US" altLang="ru-RU" sz="1200"/>
                  <a:t>Vol</a:t>
                </a:r>
                <a:r>
                  <a:rPr lang="ru-RU" altLang="ru-RU" sz="1200"/>
                  <a:t>.</a:t>
                </a:r>
                <a:r>
                  <a:rPr lang="en-US" altLang="ru-RU" sz="1200"/>
                  <a:t> </a:t>
                </a:r>
                <a:r>
                  <a:rPr lang="ru-RU" altLang="ru-RU" sz="1200"/>
                  <a:t>218, </a:t>
                </a:r>
                <a:r>
                  <a:rPr lang="en-US" altLang="ru-RU" sz="1200"/>
                  <a:t>P. </a:t>
                </a:r>
                <a:r>
                  <a:rPr lang="ru-RU" altLang="ru-RU" sz="1200"/>
                  <a:t>121-133.   </a:t>
                </a:r>
                <a:r>
                  <a:rPr lang="en-US" altLang="ru-RU" sz="1200" b="1"/>
                  <a:t>Q1</a:t>
                </a:r>
              </a:p>
              <a:p>
                <a:pPr eaLnBrk="1" hangingPunct="1">
                  <a:lnSpc>
                    <a:spcPct val="97000"/>
                  </a:lnSpc>
                </a:pPr>
                <a:r>
                  <a:rPr lang="en-US" altLang="ru-RU" sz="1200"/>
                  <a:t>G.Capriolo, N.Bystrov, A.Emelianov, A.Eremin, P</a:t>
                </a:r>
                <a:r>
                  <a:rPr lang="ru-RU" altLang="ru-RU" sz="1200"/>
                  <a:t>.</a:t>
                </a:r>
                <a:r>
                  <a:rPr lang="en-US" altLang="ru-RU" sz="1200"/>
                  <a:t>Yatsenko, A.Konnov High-temperature oxidation of propanol isomers in the mixtures with N</a:t>
                </a:r>
                <a:r>
                  <a:rPr lang="en-US" altLang="ru-RU" sz="1200" baseline="-25000"/>
                  <a:t>2</a:t>
                </a:r>
                <a:r>
                  <a:rPr lang="en-US" altLang="ru-RU" sz="1200"/>
                  <a:t>O at high Ar dilution conditions // FUEL, </a:t>
                </a:r>
                <a:r>
                  <a:rPr lang="ru-RU" altLang="ru-RU" sz="1200"/>
                  <a:t>2020, </a:t>
                </a:r>
                <a:r>
                  <a:rPr lang="en-US" altLang="ru-RU" sz="1200"/>
                  <a:t>Vol</a:t>
                </a:r>
                <a:r>
                  <a:rPr lang="ru-RU" altLang="ru-RU" sz="1200"/>
                  <a:t>.</a:t>
                </a:r>
                <a:r>
                  <a:rPr lang="en-US" altLang="ru-RU" sz="1200"/>
                  <a:t> </a:t>
                </a:r>
                <a:r>
                  <a:rPr lang="ru-RU" altLang="ru-RU" sz="1200"/>
                  <a:t>287.  </a:t>
                </a:r>
                <a:r>
                  <a:rPr lang="en-US" altLang="ru-RU" sz="1200" b="1"/>
                  <a:t>Q1</a:t>
                </a:r>
              </a:p>
            </p:txBody>
          </p:sp>
          <p:sp>
            <p:nvSpPr>
              <p:cNvPr id="39945" name="Shape">
                <a:extLst>
                  <a:ext uri="{FF2B5EF4-FFF2-40B4-BE49-F238E27FC236}">
                    <a16:creationId xmlns:a16="http://schemas.microsoft.com/office/drawing/2014/main" id="{7DA2B53C-1747-4B48-BB90-C36F88ED8429}"/>
                  </a:ext>
                </a:extLst>
              </p:cNvPr>
              <p:cNvSpPr>
                <a:spLocks noChangeArrowheads="1"/>
              </p:cNvSpPr>
              <p:nvPr/>
            </p:nvSpPr>
            <p:spPr bwMode="auto">
              <a:xfrm>
                <a:off x="2713" y="2177"/>
                <a:ext cx="2966" cy="2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400"/>
                  <a:t>Экспериментальные и расчетные профили </a:t>
                </a:r>
                <a:r>
                  <a:rPr lang="en-US" altLang="ru-RU" sz="1400"/>
                  <a:t>[O] </a:t>
                </a:r>
                <a:br>
                  <a:rPr lang="en-US" altLang="ru-RU" sz="1400"/>
                </a:br>
                <a:r>
                  <a:rPr lang="ru-RU" altLang="ru-RU" sz="1400"/>
                  <a:t>и [СО(а</a:t>
                </a:r>
                <a:r>
                  <a:rPr lang="ru-RU" altLang="ru-RU" sz="1400" baseline="30000"/>
                  <a:t>3</a:t>
                </a:r>
                <a:r>
                  <a:rPr lang="ru-RU" altLang="ru-RU" sz="1400"/>
                  <a:t>П</a:t>
                </a:r>
                <a:r>
                  <a:rPr lang="ru-RU" altLang="ru-RU" sz="1400" baseline="-25000"/>
                  <a:t>г</a:t>
                </a:r>
                <a:r>
                  <a:rPr lang="ru-RU" altLang="ru-RU" sz="1400"/>
                  <a:t>)] при окислении диметилэфира </a:t>
                </a:r>
                <a:r>
                  <a:rPr lang="en-US" altLang="ru-RU" sz="1400"/>
                  <a:t>CH</a:t>
                </a:r>
                <a:r>
                  <a:rPr lang="en-US" altLang="ru-RU" sz="1400" baseline="-25000"/>
                  <a:t>3</a:t>
                </a:r>
                <a:r>
                  <a:rPr lang="en-US" altLang="ru-RU" sz="1400"/>
                  <a:t>OCH</a:t>
                </a:r>
                <a:r>
                  <a:rPr lang="en-US" altLang="ru-RU" sz="1400" baseline="-25000"/>
                  <a:t>3</a:t>
                </a:r>
              </a:p>
            </p:txBody>
          </p:sp>
          <p:pic>
            <p:nvPicPr>
              <p:cNvPr id="39946" name="Shape">
                <a:extLst>
                  <a:ext uri="{FF2B5EF4-FFF2-40B4-BE49-F238E27FC236}">
                    <a16:creationId xmlns:a16="http://schemas.microsoft.com/office/drawing/2014/main" id="{6A5025AF-FCC5-4A66-9177-7A417272D400}"/>
                  </a:ext>
                </a:extLst>
              </p:cNvPr>
              <p:cNvPicPr>
                <a:picLocks noChangeAspect="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2642" y="2495"/>
                <a:ext cx="1442" cy="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Shape">
                <a:extLst>
                  <a:ext uri="{FF2B5EF4-FFF2-40B4-BE49-F238E27FC236}">
                    <a16:creationId xmlns:a16="http://schemas.microsoft.com/office/drawing/2014/main" id="{105C0B23-3394-4931-90A4-4B8133FB0079}"/>
                  </a:ext>
                </a:extLst>
              </p:cNvPr>
              <p:cNvPicPr>
                <a:picLocks noChangeAspect="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4076" y="2501"/>
                <a:ext cx="1636" cy="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942" name="Picture 23" descr="оивт">
              <a:extLst>
                <a:ext uri="{FF2B5EF4-FFF2-40B4-BE49-F238E27FC236}">
                  <a16:creationId xmlns:a16="http://schemas.microsoft.com/office/drawing/2014/main" id="{FB5FB21E-994F-48F6-AFEE-2DA3FCB1F7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28" t="7066" r="73322" b="6056"/>
            <a:stretch>
              <a:fillRect/>
            </a:stretch>
          </p:blipFill>
          <p:spPr bwMode="auto">
            <a:xfrm>
              <a:off x="86" y="92"/>
              <a:ext cx="264"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24">
            <a:extLst>
              <a:ext uri="{FF2B5EF4-FFF2-40B4-BE49-F238E27FC236}">
                <a16:creationId xmlns:a16="http://schemas.microsoft.com/office/drawing/2014/main" id="{12B826FE-54D0-4A5B-99B5-0D039D7AC1D3}"/>
              </a:ext>
            </a:extLst>
          </p:cNvPr>
          <p:cNvGrpSpPr>
            <a:grpSpLocks/>
          </p:cNvGrpSpPr>
          <p:nvPr/>
        </p:nvGrpSpPr>
        <p:grpSpPr bwMode="auto">
          <a:xfrm>
            <a:off x="0" y="123825"/>
            <a:ext cx="9144000" cy="6635750"/>
            <a:chOff x="0" y="36"/>
            <a:chExt cx="5760" cy="4180"/>
          </a:xfrm>
        </p:grpSpPr>
        <p:sp>
          <p:nvSpPr>
            <p:cNvPr id="40963" name="Shape">
              <a:extLst>
                <a:ext uri="{FF2B5EF4-FFF2-40B4-BE49-F238E27FC236}">
                  <a16:creationId xmlns:a16="http://schemas.microsoft.com/office/drawing/2014/main" id="{532797EF-0F0E-4057-BF30-2EE973B558D3}"/>
                </a:ext>
              </a:extLst>
            </p:cNvPr>
            <p:cNvSpPr>
              <a:spLocks noChangeArrowheads="1"/>
            </p:cNvSpPr>
            <p:nvPr/>
          </p:nvSpPr>
          <p:spPr bwMode="auto">
            <a:xfrm>
              <a:off x="0" y="36"/>
              <a:ext cx="5760" cy="4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1905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112000"/>
                </a:lnSpc>
              </a:pPr>
              <a:r>
                <a:rPr lang="ru-RU" altLang="ru-RU" sz="2000" b="1"/>
                <a:t>Направление 4.   Научные основы управления </a:t>
              </a:r>
              <a:br>
                <a:rPr lang="ru-RU" altLang="ru-RU" sz="2000" b="1"/>
              </a:br>
              <a:r>
                <a:rPr lang="ru-RU" altLang="ru-RU" sz="2000" b="1"/>
                <a:t>горением, взрывом и детонацией методами ингибирования</a:t>
              </a:r>
            </a:p>
          </p:txBody>
        </p:sp>
        <p:sp>
          <p:nvSpPr>
            <p:cNvPr id="40964" name="Shape">
              <a:extLst>
                <a:ext uri="{FF2B5EF4-FFF2-40B4-BE49-F238E27FC236}">
                  <a16:creationId xmlns:a16="http://schemas.microsoft.com/office/drawing/2014/main" id="{17FB1C8D-E1EF-48D7-A976-F9EFE659CEA0}"/>
                </a:ext>
              </a:extLst>
            </p:cNvPr>
            <p:cNvSpPr>
              <a:spLocks noChangeArrowheads="1"/>
            </p:cNvSpPr>
            <p:nvPr/>
          </p:nvSpPr>
          <p:spPr bwMode="auto">
            <a:xfrm>
              <a:off x="6" y="544"/>
              <a:ext cx="5682" cy="16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85725"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lnSpc>
                  <a:spcPct val="90000"/>
                </a:lnSpc>
                <a:spcBef>
                  <a:spcPct val="20000"/>
                </a:spcBef>
                <a:spcAft>
                  <a:spcPts val="488"/>
                </a:spcAft>
              </a:pPr>
              <a:r>
                <a:rPr lang="ru-RU" altLang="ru-RU" sz="1400"/>
                <a:t>Показано, что вопреки общепринятым представлениям, горение газов протекает по цепному механизму не только при низком давлении и разлмчных тепловых режимах. </a:t>
              </a:r>
            </a:p>
            <a:p>
              <a:pPr algn="just" eaLnBrk="1" hangingPunct="1">
                <a:lnSpc>
                  <a:spcPct val="90000"/>
                </a:lnSpc>
                <a:spcBef>
                  <a:spcPct val="20000"/>
                </a:spcBef>
                <a:spcAft>
                  <a:spcPts val="488"/>
                </a:spcAft>
              </a:pPr>
              <a:r>
                <a:rPr lang="ru-RU" altLang="ru-RU" sz="1400"/>
                <a:t>Выявлены кинетические механизмы горения, взрыва и детонации газов, определяющие расход реагентов в этих процессах за 10</a:t>
              </a:r>
              <a:r>
                <a:rPr lang="ru-RU" altLang="ru-RU" sz="1400" baseline="30000"/>
                <a:t>-5</a:t>
              </a:r>
              <a:r>
                <a:rPr lang="ru-RU" altLang="ru-RU" sz="1400"/>
                <a:t> - 10</a:t>
              </a:r>
              <a:r>
                <a:rPr lang="ru-RU" altLang="ru-RU" sz="1400" baseline="30000"/>
                <a:t>-6</a:t>
              </a:r>
              <a:r>
                <a:rPr lang="ru-RU" altLang="ru-RU" sz="1400"/>
                <a:t> с. На этой базе получили объяснение основные закономерности, не имеющие объяснения ранее.</a:t>
              </a:r>
            </a:p>
            <a:p>
              <a:pPr algn="just" eaLnBrk="1" hangingPunct="1">
                <a:lnSpc>
                  <a:spcPct val="90000"/>
                </a:lnSpc>
                <a:spcBef>
                  <a:spcPct val="20000"/>
                </a:spcBef>
                <a:spcAft>
                  <a:spcPts val="488"/>
                </a:spcAft>
              </a:pPr>
              <a:r>
                <a:rPr lang="ru-RU" altLang="ru-RU" sz="1400"/>
                <a:t>Разработаны эффективные химические методы управления горением, взрывом и детонацией, испытанные на примерах водорода, метана, синтез газа (предотвращение возгорания, гашения, взрыва и детонации с использованием экологически безопасных ингибиторов. Разработаны и испытаны при межведомственных комиссиях химические методы управления переходом горения водорода в детонацию в действующей модели ПВРД, а также горения и взрыва метана в шахтах. Испытания успешно проведены также совместно с Институтом им. М. Планка и Институтом физической химии в Геттингене.</a:t>
              </a:r>
            </a:p>
            <a:p>
              <a:pPr algn="just" eaLnBrk="1" hangingPunct="1">
                <a:lnSpc>
                  <a:spcPct val="90000"/>
                </a:lnSpc>
                <a:spcBef>
                  <a:spcPct val="20000"/>
                </a:spcBef>
              </a:pPr>
              <a:r>
                <a:rPr lang="ru-RU" altLang="ru-RU" sz="1400"/>
                <a:t>Результаты явились базой для разработки цепной теории горения, взрыва и детонации газов.</a:t>
              </a:r>
            </a:p>
          </p:txBody>
        </p:sp>
        <p:grpSp>
          <p:nvGrpSpPr>
            <p:cNvPr id="40965" name="Group 22">
              <a:extLst>
                <a:ext uri="{FF2B5EF4-FFF2-40B4-BE49-F238E27FC236}">
                  <a16:creationId xmlns:a16="http://schemas.microsoft.com/office/drawing/2014/main" id="{458A049E-5E84-4646-A383-10504609480E}"/>
                </a:ext>
              </a:extLst>
            </p:cNvPr>
            <p:cNvGrpSpPr>
              <a:grpSpLocks/>
            </p:cNvGrpSpPr>
            <p:nvPr/>
          </p:nvGrpSpPr>
          <p:grpSpPr bwMode="auto">
            <a:xfrm>
              <a:off x="90" y="2398"/>
              <a:ext cx="5524" cy="1818"/>
              <a:chOff x="60" y="2398"/>
              <a:chExt cx="5524" cy="1818"/>
            </a:xfrm>
          </p:grpSpPr>
          <p:pic>
            <p:nvPicPr>
              <p:cNvPr id="40967" name="Shape">
                <a:extLst>
                  <a:ext uri="{FF2B5EF4-FFF2-40B4-BE49-F238E27FC236}">
                    <a16:creationId xmlns:a16="http://schemas.microsoft.com/office/drawing/2014/main" id="{17779EFC-DD6D-4147-B30C-59C58ABCCA40}"/>
                  </a:ext>
                </a:extLst>
              </p:cNvPr>
              <p:cNvPicPr>
                <a:picLocks noChangeAspect="1"/>
              </p:cNvPicPr>
              <p:nvPr/>
            </p:nvPicPr>
            <p:blipFill>
              <a:blip r:embed="rId2">
                <a:lum bright="-6000" contrast="24000"/>
                <a:extLst>
                  <a:ext uri="{28A0092B-C50C-407E-A947-70E740481C1C}">
                    <a14:useLocalDpi xmlns:a14="http://schemas.microsoft.com/office/drawing/2010/main" val="0"/>
                  </a:ext>
                </a:extLst>
              </a:blip>
              <a:srcRect l="5478" t="7883" r="15663" b="6631"/>
              <a:stretch>
                <a:fillRect/>
              </a:stretch>
            </p:blipFill>
            <p:spPr bwMode="auto">
              <a:xfrm>
                <a:off x="1616" y="2398"/>
                <a:ext cx="1421" cy="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6">
                <a:extLst>
                  <a:ext uri="{FF2B5EF4-FFF2-40B4-BE49-F238E27FC236}">
                    <a16:creationId xmlns:a16="http://schemas.microsoft.com/office/drawing/2014/main" id="{0BE94661-7F0D-4968-BCCA-6BE5F740E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 y="2406"/>
                <a:ext cx="1369" cy="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Text Box 7">
                <a:extLst>
                  <a:ext uri="{FF2B5EF4-FFF2-40B4-BE49-F238E27FC236}">
                    <a16:creationId xmlns:a16="http://schemas.microsoft.com/office/drawing/2014/main" id="{4A7BA50B-C4FC-493F-B4B0-A213CB370495}"/>
                  </a:ext>
                </a:extLst>
              </p:cNvPr>
              <p:cNvSpPr txBox="1">
                <a:spLocks noChangeArrowheads="1"/>
              </p:cNvSpPr>
              <p:nvPr/>
            </p:nvSpPr>
            <p:spPr bwMode="auto">
              <a:xfrm>
                <a:off x="60" y="3755"/>
                <a:ext cx="1548"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1400"/>
                  <a:t>Ингибирование перехода </a:t>
                </a:r>
                <a:br>
                  <a:rPr lang="en-US" altLang="ru-RU" sz="1400"/>
                </a:br>
                <a:r>
                  <a:rPr lang="ru-RU" altLang="ru-RU" sz="1400"/>
                  <a:t>горения в детонацию </a:t>
                </a:r>
                <a:br>
                  <a:rPr lang="ru-RU" altLang="ru-RU" sz="1400"/>
                </a:br>
                <a:r>
                  <a:rPr lang="ru-RU" altLang="ru-RU" sz="1400"/>
                  <a:t>в</a:t>
                </a:r>
                <a:r>
                  <a:rPr lang="en-US" altLang="ru-RU" sz="1400"/>
                  <a:t> </a:t>
                </a:r>
                <a:r>
                  <a:rPr lang="ru-RU" altLang="ru-RU" sz="1400"/>
                  <a:t>смесях </a:t>
                </a:r>
                <a:r>
                  <a:rPr lang="en-US" altLang="ru-RU" sz="1400"/>
                  <a:t>H2 </a:t>
                </a:r>
                <a:r>
                  <a:rPr lang="ru-RU" altLang="ru-RU" sz="1400"/>
                  <a:t>+</a:t>
                </a:r>
                <a:r>
                  <a:rPr lang="en-US" altLang="ru-RU" sz="1400"/>
                  <a:t> O2</a:t>
                </a:r>
                <a:endParaRPr lang="ru-RU" altLang="ru-RU" sz="1400"/>
              </a:p>
            </p:txBody>
          </p:sp>
          <p:sp>
            <p:nvSpPr>
              <p:cNvPr id="40970" name="Text Box 8">
                <a:extLst>
                  <a:ext uri="{FF2B5EF4-FFF2-40B4-BE49-F238E27FC236}">
                    <a16:creationId xmlns:a16="http://schemas.microsoft.com/office/drawing/2014/main" id="{E079F8F8-9596-4296-B09E-5AB285D20980}"/>
                  </a:ext>
                </a:extLst>
              </p:cNvPr>
              <p:cNvSpPr txBox="1">
                <a:spLocks noChangeArrowheads="1"/>
              </p:cNvSpPr>
              <p:nvPr/>
            </p:nvSpPr>
            <p:spPr bwMode="auto">
              <a:xfrm>
                <a:off x="1122" y="3642"/>
                <a:ext cx="384" cy="1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ru-RU" sz="900"/>
                  <a:t>In, </a:t>
                </a:r>
                <a:r>
                  <a:rPr lang="ru-RU" altLang="ru-RU" sz="900"/>
                  <a:t>об.</a:t>
                </a:r>
                <a:r>
                  <a:rPr lang="en-US" altLang="ru-RU" sz="900"/>
                  <a:t>%</a:t>
                </a:r>
                <a:endParaRPr lang="ru-RU" altLang="ru-RU" sz="900"/>
              </a:p>
            </p:txBody>
          </p:sp>
          <p:sp>
            <p:nvSpPr>
              <p:cNvPr id="40971" name="Text Box 9">
                <a:extLst>
                  <a:ext uri="{FF2B5EF4-FFF2-40B4-BE49-F238E27FC236}">
                    <a16:creationId xmlns:a16="http://schemas.microsoft.com/office/drawing/2014/main" id="{6584421D-8F43-4058-8047-A0B7613CD7CC}"/>
                  </a:ext>
                </a:extLst>
              </p:cNvPr>
              <p:cNvSpPr txBox="1">
                <a:spLocks noChangeArrowheads="1"/>
              </p:cNvSpPr>
              <p:nvPr/>
            </p:nvSpPr>
            <p:spPr bwMode="auto">
              <a:xfrm>
                <a:off x="232" y="2404"/>
                <a:ext cx="47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ru-RU" sz="900"/>
                  <a:t>H2, </a:t>
                </a:r>
                <a:r>
                  <a:rPr lang="ru-RU" altLang="ru-RU" sz="900"/>
                  <a:t>об.</a:t>
                </a:r>
                <a:r>
                  <a:rPr lang="en-US" altLang="ru-RU" sz="900"/>
                  <a:t>%</a:t>
                </a:r>
                <a:endParaRPr lang="ru-RU" altLang="ru-RU" sz="900"/>
              </a:p>
            </p:txBody>
          </p:sp>
          <p:sp>
            <p:nvSpPr>
              <p:cNvPr id="40972" name="Text Box 13">
                <a:extLst>
                  <a:ext uri="{FF2B5EF4-FFF2-40B4-BE49-F238E27FC236}">
                    <a16:creationId xmlns:a16="http://schemas.microsoft.com/office/drawing/2014/main" id="{BAA30566-9420-4479-8DD6-AA73CE2A5804}"/>
                  </a:ext>
                </a:extLst>
              </p:cNvPr>
              <p:cNvSpPr txBox="1">
                <a:spLocks noChangeArrowheads="1"/>
              </p:cNvSpPr>
              <p:nvPr/>
            </p:nvSpPr>
            <p:spPr bwMode="auto">
              <a:xfrm>
                <a:off x="1512" y="3756"/>
                <a:ext cx="179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1400"/>
                  <a:t>Влияние трифторметана азота на пределы воспламенения метановоздушных смесей</a:t>
                </a:r>
              </a:p>
            </p:txBody>
          </p:sp>
          <p:sp>
            <p:nvSpPr>
              <p:cNvPr id="40973" name="Text Box 14">
                <a:extLst>
                  <a:ext uri="{FF2B5EF4-FFF2-40B4-BE49-F238E27FC236}">
                    <a16:creationId xmlns:a16="http://schemas.microsoft.com/office/drawing/2014/main" id="{8A335F0A-081A-49D1-A452-A7398E503E52}"/>
                  </a:ext>
                </a:extLst>
              </p:cNvPr>
              <p:cNvSpPr txBox="1">
                <a:spLocks noChangeArrowheads="1"/>
              </p:cNvSpPr>
              <p:nvPr/>
            </p:nvSpPr>
            <p:spPr bwMode="auto">
              <a:xfrm>
                <a:off x="2656" y="3454"/>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ru-RU" sz="900"/>
                  <a:t>In, </a:t>
                </a:r>
                <a:r>
                  <a:rPr lang="ru-RU" altLang="ru-RU" sz="900"/>
                  <a:t>об.</a:t>
                </a:r>
                <a:r>
                  <a:rPr lang="en-US" altLang="ru-RU" sz="900"/>
                  <a:t>%</a:t>
                </a:r>
                <a:endParaRPr lang="ru-RU" altLang="ru-RU" sz="900"/>
              </a:p>
            </p:txBody>
          </p:sp>
          <p:sp>
            <p:nvSpPr>
              <p:cNvPr id="40974" name="Text Box 15">
                <a:extLst>
                  <a:ext uri="{FF2B5EF4-FFF2-40B4-BE49-F238E27FC236}">
                    <a16:creationId xmlns:a16="http://schemas.microsoft.com/office/drawing/2014/main" id="{D5A778D4-880A-415D-BB66-B58DFCDEFB9F}"/>
                  </a:ext>
                </a:extLst>
              </p:cNvPr>
              <p:cNvSpPr txBox="1">
                <a:spLocks noChangeArrowheads="1"/>
              </p:cNvSpPr>
              <p:nvPr/>
            </p:nvSpPr>
            <p:spPr bwMode="auto">
              <a:xfrm>
                <a:off x="1730" y="2402"/>
                <a:ext cx="47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900"/>
                  <a:t>С</a:t>
                </a:r>
                <a:r>
                  <a:rPr lang="en-US" altLang="ru-RU" sz="900"/>
                  <a:t>H</a:t>
                </a:r>
                <a:r>
                  <a:rPr lang="ru-RU" altLang="ru-RU" sz="900"/>
                  <a:t>4</a:t>
                </a:r>
                <a:r>
                  <a:rPr lang="en-US" altLang="ru-RU" sz="900"/>
                  <a:t>, </a:t>
                </a:r>
                <a:r>
                  <a:rPr lang="ru-RU" altLang="ru-RU" sz="900"/>
                  <a:t>об.</a:t>
                </a:r>
                <a:r>
                  <a:rPr lang="en-US" altLang="ru-RU" sz="900"/>
                  <a:t>%</a:t>
                </a:r>
                <a:endParaRPr lang="ru-RU" altLang="ru-RU" sz="900"/>
              </a:p>
            </p:txBody>
          </p:sp>
          <p:pic>
            <p:nvPicPr>
              <p:cNvPr id="40975" name="Picture 19">
                <a:extLst>
                  <a:ext uri="{FF2B5EF4-FFF2-40B4-BE49-F238E27FC236}">
                    <a16:creationId xmlns:a16="http://schemas.microsoft.com/office/drawing/2014/main" id="{CE756DBB-7EAB-4FDF-A123-FF55165FD5D4}"/>
                  </a:ext>
                </a:extLst>
              </p:cNvPr>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3348" y="2442"/>
                <a:ext cx="2236" cy="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6" name="Text Box 20">
                <a:extLst>
                  <a:ext uri="{FF2B5EF4-FFF2-40B4-BE49-F238E27FC236}">
                    <a16:creationId xmlns:a16="http://schemas.microsoft.com/office/drawing/2014/main" id="{A9CF68BE-2E53-4505-B67E-58DCDB599198}"/>
                  </a:ext>
                </a:extLst>
              </p:cNvPr>
              <p:cNvSpPr txBox="1">
                <a:spLocks noChangeArrowheads="1"/>
              </p:cNvSpPr>
              <p:nvPr/>
            </p:nvSpPr>
            <p:spPr bwMode="auto">
              <a:xfrm>
                <a:off x="2994" y="2508"/>
                <a:ext cx="47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spcBef>
                    <a:spcPct val="50000"/>
                  </a:spcBef>
                </a:pPr>
                <a:r>
                  <a:rPr lang="ru-RU" altLang="ru-RU" sz="900"/>
                  <a:t>С</a:t>
                </a:r>
                <a:r>
                  <a:rPr lang="en-US" altLang="ru-RU" sz="900"/>
                  <a:t>H</a:t>
                </a:r>
                <a:r>
                  <a:rPr lang="ru-RU" altLang="ru-RU" sz="900"/>
                  <a:t>4</a:t>
                </a:r>
                <a:r>
                  <a:rPr lang="en-US" altLang="ru-RU" sz="900"/>
                  <a:t>, </a:t>
                </a:r>
                <a:r>
                  <a:rPr lang="ru-RU" altLang="ru-RU" sz="900"/>
                  <a:t>об.</a:t>
                </a:r>
                <a:r>
                  <a:rPr lang="en-US" altLang="ru-RU" sz="900"/>
                  <a:t>%</a:t>
                </a:r>
                <a:endParaRPr lang="ru-RU" altLang="ru-RU" sz="900"/>
              </a:p>
            </p:txBody>
          </p:sp>
          <p:sp>
            <p:nvSpPr>
              <p:cNvPr id="40977" name="Text Box 21">
                <a:extLst>
                  <a:ext uri="{FF2B5EF4-FFF2-40B4-BE49-F238E27FC236}">
                    <a16:creationId xmlns:a16="http://schemas.microsoft.com/office/drawing/2014/main" id="{FCDFED59-68B4-4564-9CB7-1F3BBAE2DDD9}"/>
                  </a:ext>
                </a:extLst>
              </p:cNvPr>
              <p:cNvSpPr txBox="1">
                <a:spLocks noChangeArrowheads="1"/>
              </p:cNvSpPr>
              <p:nvPr/>
            </p:nvSpPr>
            <p:spPr bwMode="auto">
              <a:xfrm>
                <a:off x="5102" y="3896"/>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ru-RU" sz="900"/>
                  <a:t>In, </a:t>
                </a:r>
                <a:r>
                  <a:rPr lang="ru-RU" altLang="ru-RU" sz="900"/>
                  <a:t>об.</a:t>
                </a:r>
                <a:r>
                  <a:rPr lang="en-US" altLang="ru-RU" sz="900"/>
                  <a:t>%</a:t>
                </a:r>
                <a:endParaRPr lang="ru-RU" altLang="ru-RU" sz="900"/>
              </a:p>
            </p:txBody>
          </p:sp>
        </p:grpSp>
        <p:pic>
          <p:nvPicPr>
            <p:cNvPr id="40966" name="Picture 23" descr="оивт">
              <a:extLst>
                <a:ext uri="{FF2B5EF4-FFF2-40B4-BE49-F238E27FC236}">
                  <a16:creationId xmlns:a16="http://schemas.microsoft.com/office/drawing/2014/main" id="{5365332A-DBC9-40CB-BCB1-EA2168F7BE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28" t="7066" r="73322" b="6056"/>
            <a:stretch>
              <a:fillRect/>
            </a:stretch>
          </p:blipFill>
          <p:spPr bwMode="auto">
            <a:xfrm>
              <a:off x="86" y="92"/>
              <a:ext cx="264"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a:extLst>
              <a:ext uri="{FF2B5EF4-FFF2-40B4-BE49-F238E27FC236}">
                <a16:creationId xmlns:a16="http://schemas.microsoft.com/office/drawing/2014/main" id="{16A1C728-5F1A-40A2-82EC-2C3FA2C567CC}"/>
              </a:ext>
            </a:extLst>
          </p:cNvPr>
          <p:cNvSpPr txBox="1">
            <a:spLocks noChangeArrowheads="1"/>
          </p:cNvSpPr>
          <p:nvPr/>
        </p:nvSpPr>
        <p:spPr bwMode="auto">
          <a:xfrm>
            <a:off x="369888" y="114300"/>
            <a:ext cx="8267700" cy="658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2000" b="1"/>
              <a:t>Планируемые результаты фундаментальных исследований ориентированы на:</a:t>
            </a:r>
          </a:p>
          <a:p>
            <a:pPr algn="just" eaLnBrk="1" hangingPunct="1"/>
            <a:r>
              <a:rPr lang="ru-RU" altLang="ru-RU" sz="1800"/>
              <a:t>- создание перспективных технологий в области тепловой энергетики и энергомашиностроения (повышение эффективности производства энергии с использованием органического топлива, горелочные устройства, топки котлов, ГТУ), двигателестроения (ДВС, детонационные ВРД);</a:t>
            </a:r>
          </a:p>
          <a:p>
            <a:pPr algn="just" eaLnBrk="1" hangingPunct="1"/>
            <a:r>
              <a:rPr lang="ru-RU" altLang="ru-RU" sz="1800"/>
              <a:t>- использование новых видов топлива (бинарные, композиционные, эндотермические); </a:t>
            </a:r>
          </a:p>
          <a:p>
            <a:pPr algn="just" eaLnBrk="1" hangingPunct="1"/>
            <a:r>
              <a:rPr lang="ru-RU" altLang="ru-RU" sz="1800"/>
              <a:t>- повышение пожаро- и взрывобезопасности технологий (ингибирование, водородная энергетика, угледобыча);</a:t>
            </a:r>
          </a:p>
          <a:p>
            <a:pPr algn="just" eaLnBrk="1" hangingPunct="1">
              <a:buFontTx/>
              <a:buChar char="-"/>
            </a:pPr>
            <a:r>
              <a:rPr lang="ru-RU" altLang="ru-RU" sz="1800"/>
              <a:t> снижение производства токсичных продуктов сгорания (сажа, ПАУ, оксиды азота и углерода).</a:t>
            </a:r>
          </a:p>
          <a:p>
            <a:pPr algn="ctr" eaLnBrk="1" hangingPunct="1"/>
            <a:endParaRPr lang="ru-RU" altLang="ru-RU" sz="1800"/>
          </a:p>
          <a:p>
            <a:pPr algn="ctr" eaLnBrk="1" hangingPunct="1"/>
            <a:r>
              <a:rPr lang="ru-RU" altLang="ru-RU" sz="2000" b="1"/>
              <a:t>Исследования соответствуют приоритетным направленям научно-технологического развития РФ:</a:t>
            </a:r>
          </a:p>
          <a:p>
            <a:pPr algn="just" eaLnBrk="1" hangingPunct="1"/>
            <a:r>
              <a:rPr lang="ru-RU" altLang="ru-RU" sz="1800"/>
              <a:t>- переход к экологически чистой и ресурсосберегающей энергетике…</a:t>
            </a:r>
          </a:p>
          <a:p>
            <a:pPr algn="just" eaLnBrk="1" hangingPunct="1"/>
            <a:r>
              <a:rPr lang="ru-RU" altLang="ru-RU" sz="1800"/>
              <a:t>- противодействие техногенным угрозам;</a:t>
            </a:r>
          </a:p>
          <a:p>
            <a:pPr algn="just" eaLnBrk="1" hangingPunct="1"/>
            <a:r>
              <a:rPr lang="ru-RU" altLang="ru-RU" sz="1800"/>
              <a:t>- переход к передовым цифровым, интеллектуальным производственным технологиям;</a:t>
            </a:r>
          </a:p>
          <a:p>
            <a:pPr algn="just" eaLnBrk="1" hangingPunct="1"/>
            <a:r>
              <a:rPr lang="ru-RU" altLang="ru-RU" sz="1800"/>
              <a:t>- развитие транспорта для обеспечения связанности территории РФ, освоения … воздушного пространства, Мирового океана, Арктики;</a:t>
            </a:r>
          </a:p>
          <a:p>
            <a:pPr algn="just" eaLnBrk="1" hangingPunct="1"/>
            <a:r>
              <a:rPr lang="ru-RU" altLang="ru-RU" sz="1800"/>
              <a:t>- эффективный ответ на большие вызовы, связанные с антропогенным воздействием на окружающую среду.</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25">
            <a:extLst>
              <a:ext uri="{FF2B5EF4-FFF2-40B4-BE49-F238E27FC236}">
                <a16:creationId xmlns:a16="http://schemas.microsoft.com/office/drawing/2014/main" id="{90F307EC-A9D7-46F5-81CC-50CDCFADDD32}"/>
              </a:ext>
            </a:extLst>
          </p:cNvPr>
          <p:cNvGrpSpPr>
            <a:grpSpLocks/>
          </p:cNvGrpSpPr>
          <p:nvPr/>
        </p:nvGrpSpPr>
        <p:grpSpPr bwMode="auto">
          <a:xfrm>
            <a:off x="33338" y="165100"/>
            <a:ext cx="9110662" cy="6472238"/>
            <a:chOff x="21" y="92"/>
            <a:chExt cx="5739" cy="4077"/>
          </a:xfrm>
        </p:grpSpPr>
        <p:sp>
          <p:nvSpPr>
            <p:cNvPr id="41987" name="Shape">
              <a:extLst>
                <a:ext uri="{FF2B5EF4-FFF2-40B4-BE49-F238E27FC236}">
                  <a16:creationId xmlns:a16="http://schemas.microsoft.com/office/drawing/2014/main" id="{2CD502F1-8AA0-41DC-BC22-D62077E3E87E}"/>
                </a:ext>
              </a:extLst>
            </p:cNvPr>
            <p:cNvSpPr>
              <a:spLocks noChangeArrowheads="1"/>
            </p:cNvSpPr>
            <p:nvPr/>
          </p:nvSpPr>
          <p:spPr bwMode="auto">
            <a:xfrm>
              <a:off x="324" y="96"/>
              <a:ext cx="5436" cy="4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105000"/>
                </a:lnSpc>
              </a:pPr>
              <a:r>
                <a:rPr lang="ru-RU" altLang="ru-RU" sz="2000" b="1"/>
                <a:t>Направление </a:t>
              </a:r>
              <a:r>
                <a:rPr lang="en-US" altLang="ru-RU" sz="2000" b="1"/>
                <a:t>5. </a:t>
              </a:r>
              <a:r>
                <a:rPr lang="ru-RU" altLang="ru-RU" sz="2000" b="1"/>
                <a:t>Фундаментальные проблемы горения в условиях микрогравитации и акустического воздействия на пламена</a:t>
              </a:r>
            </a:p>
          </p:txBody>
        </p:sp>
        <p:pic>
          <p:nvPicPr>
            <p:cNvPr id="41988" name="Shape">
              <a:extLst>
                <a:ext uri="{FF2B5EF4-FFF2-40B4-BE49-F238E27FC236}">
                  <a16:creationId xmlns:a16="http://schemas.microsoft.com/office/drawing/2014/main" id="{FF792748-6747-44C3-8B61-B07801D288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 y="717"/>
              <a:ext cx="1467" cy="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Shape">
              <a:extLst>
                <a:ext uri="{FF2B5EF4-FFF2-40B4-BE49-F238E27FC236}">
                  <a16:creationId xmlns:a16="http://schemas.microsoft.com/office/drawing/2014/main" id="{9581675B-3125-4CF0-B4CF-8031208B33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 y="2429"/>
              <a:ext cx="5737" cy="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Shape">
              <a:extLst>
                <a:ext uri="{FF2B5EF4-FFF2-40B4-BE49-F238E27FC236}">
                  <a16:creationId xmlns:a16="http://schemas.microsoft.com/office/drawing/2014/main" id="{60CF7734-05ED-4E82-A75F-38560DA031F6}"/>
                </a:ext>
              </a:extLst>
            </p:cNvPr>
            <p:cNvSpPr>
              <a:spLocks noChangeArrowheads="1"/>
            </p:cNvSpPr>
            <p:nvPr/>
          </p:nvSpPr>
          <p:spPr bwMode="auto">
            <a:xfrm>
              <a:off x="4208" y="2582"/>
              <a:ext cx="37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lnSpc>
                  <a:spcPct val="115000"/>
                </a:lnSpc>
              </a:pPr>
              <a:r>
                <a:rPr lang="en-US" altLang="ru-RU" sz="600">
                  <a:solidFill>
                    <a:srgbClr val="262525"/>
                  </a:solidFill>
                </a:rPr>
                <a:t>M-&gt;V(+g)</a:t>
              </a:r>
            </a:p>
            <a:p>
              <a:pPr algn="r" eaLnBrk="1" hangingPunct="1">
                <a:lnSpc>
                  <a:spcPct val="115000"/>
                </a:lnSpc>
              </a:pPr>
              <a:r>
                <a:rPr lang="en-US" altLang="ru-RU" sz="600">
                  <a:solidFill>
                    <a:srgbClr val="262525"/>
                  </a:solidFill>
                </a:rPr>
                <a:t>V-&gt;M(+g)</a:t>
              </a:r>
              <a:br>
                <a:rPr lang="ru-RU" altLang="ru-RU" sz="600">
                  <a:solidFill>
                    <a:srgbClr val="262525"/>
                  </a:solidFill>
                </a:rPr>
              </a:br>
              <a:r>
                <a:rPr lang="en-US" altLang="ru-RU" sz="600">
                  <a:solidFill>
                    <a:srgbClr val="262525"/>
                  </a:solidFill>
                </a:rPr>
                <a:t>blow-off (+g)</a:t>
              </a:r>
            </a:p>
            <a:p>
              <a:pPr algn="r" eaLnBrk="1" hangingPunct="1">
                <a:lnSpc>
                  <a:spcPct val="115000"/>
                </a:lnSpc>
              </a:pPr>
              <a:r>
                <a:rPr lang="en-US" altLang="ru-RU" sz="600">
                  <a:solidFill>
                    <a:srgbClr val="262525"/>
                  </a:solidFill>
                </a:rPr>
                <a:t>M-&gt;V(-g)</a:t>
              </a:r>
              <a:br>
                <a:rPr lang="ru-RU" altLang="ru-RU" sz="600">
                  <a:solidFill>
                    <a:srgbClr val="262525"/>
                  </a:solidFill>
                </a:rPr>
              </a:br>
              <a:r>
                <a:rPr lang="en-US" altLang="ru-RU" sz="600">
                  <a:solidFill>
                    <a:srgbClr val="262525"/>
                  </a:solidFill>
                </a:rPr>
                <a:t> blow-off (-g)</a:t>
              </a:r>
            </a:p>
          </p:txBody>
        </p:sp>
        <p:sp>
          <p:nvSpPr>
            <p:cNvPr id="41991" name="Shape">
              <a:extLst>
                <a:ext uri="{FF2B5EF4-FFF2-40B4-BE49-F238E27FC236}">
                  <a16:creationId xmlns:a16="http://schemas.microsoft.com/office/drawing/2014/main" id="{BFC0654D-14D7-49E3-833C-5094DA20344D}"/>
                </a:ext>
              </a:extLst>
            </p:cNvPr>
            <p:cNvSpPr>
              <a:spLocks noChangeArrowheads="1"/>
            </p:cNvSpPr>
            <p:nvPr/>
          </p:nvSpPr>
          <p:spPr bwMode="auto">
            <a:xfrm>
              <a:off x="21" y="2533"/>
              <a:ext cx="278" cy="15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lnSpc>
                  <a:spcPct val="105000"/>
                </a:lnSpc>
                <a:spcAft>
                  <a:spcPts val="1538"/>
                </a:spcAft>
              </a:pPr>
              <a:r>
                <a:rPr lang="ru-RU" altLang="ru-RU" sz="800">
                  <a:solidFill>
                    <a:srgbClr val="262525"/>
                  </a:solidFill>
                </a:rPr>
                <a:t>12000</a:t>
              </a:r>
            </a:p>
            <a:p>
              <a:pPr algn="r" eaLnBrk="1" hangingPunct="1">
                <a:lnSpc>
                  <a:spcPct val="105000"/>
                </a:lnSpc>
                <a:spcAft>
                  <a:spcPts val="1538"/>
                </a:spcAft>
              </a:pPr>
              <a:r>
                <a:rPr lang="ru-RU" altLang="ru-RU" sz="800">
                  <a:solidFill>
                    <a:srgbClr val="262525"/>
                  </a:solidFill>
                </a:rPr>
                <a:t>10000</a:t>
              </a:r>
            </a:p>
            <a:p>
              <a:pPr algn="r" eaLnBrk="1" hangingPunct="1">
                <a:lnSpc>
                  <a:spcPct val="105000"/>
                </a:lnSpc>
                <a:spcAft>
                  <a:spcPts val="975"/>
                </a:spcAft>
              </a:pPr>
              <a:r>
                <a:rPr lang="ru-RU" altLang="ru-RU" sz="800">
                  <a:solidFill>
                    <a:srgbClr val="262525"/>
                  </a:solidFill>
                </a:rPr>
                <a:t>8000</a:t>
              </a:r>
            </a:p>
            <a:p>
              <a:pPr algn="just" eaLnBrk="1" hangingPunct="1">
                <a:lnSpc>
                  <a:spcPct val="105000"/>
                </a:lnSpc>
                <a:spcAft>
                  <a:spcPts val="1325"/>
                </a:spcAft>
              </a:pPr>
              <a:endParaRPr lang="ru-RU" altLang="ru-RU" sz="800">
                <a:solidFill>
                  <a:srgbClr val="262525"/>
                </a:solidFill>
              </a:endParaRPr>
            </a:p>
            <a:p>
              <a:pPr algn="ctr" eaLnBrk="1" hangingPunct="1">
                <a:lnSpc>
                  <a:spcPct val="105000"/>
                </a:lnSpc>
                <a:spcAft>
                  <a:spcPts val="1000"/>
                </a:spcAft>
              </a:pPr>
              <a:r>
                <a:rPr lang="en-US" altLang="ru-RU" sz="1100">
                  <a:solidFill>
                    <a:srgbClr val="262525"/>
                  </a:solidFill>
                </a:rPr>
                <a:t>Re</a:t>
              </a:r>
              <a:endParaRPr lang="ru-RU" altLang="ru-RU" sz="1100">
                <a:solidFill>
                  <a:srgbClr val="262525"/>
                </a:solidFill>
              </a:endParaRPr>
            </a:p>
            <a:p>
              <a:pPr algn="r" eaLnBrk="1" hangingPunct="1">
                <a:lnSpc>
                  <a:spcPct val="105000"/>
                </a:lnSpc>
                <a:spcAft>
                  <a:spcPts val="1538"/>
                </a:spcAft>
              </a:pPr>
              <a:r>
                <a:rPr lang="ru-RU" altLang="ru-RU" sz="800">
                  <a:solidFill>
                    <a:srgbClr val="262525"/>
                  </a:solidFill>
                </a:rPr>
                <a:t>4000</a:t>
              </a:r>
            </a:p>
            <a:p>
              <a:pPr algn="r" eaLnBrk="1" hangingPunct="1">
                <a:lnSpc>
                  <a:spcPct val="105000"/>
                </a:lnSpc>
                <a:spcAft>
                  <a:spcPts val="1538"/>
                </a:spcAft>
              </a:pPr>
              <a:r>
                <a:rPr lang="ru-RU" altLang="ru-RU" sz="800">
                  <a:solidFill>
                    <a:srgbClr val="262525"/>
                  </a:solidFill>
                </a:rPr>
                <a:t>2000</a:t>
              </a:r>
            </a:p>
            <a:p>
              <a:pPr algn="r" eaLnBrk="1" hangingPunct="1">
                <a:lnSpc>
                  <a:spcPct val="105000"/>
                </a:lnSpc>
              </a:pPr>
              <a:r>
                <a:rPr lang="ru-RU" altLang="ru-RU" sz="800">
                  <a:solidFill>
                    <a:srgbClr val="262525"/>
                  </a:solidFill>
                </a:rPr>
                <a:t>0</a:t>
              </a:r>
            </a:p>
            <a:p>
              <a:pPr eaLnBrk="1" hangingPunct="1"/>
              <a:endParaRPr lang="ru-RU" altLang="ru-RU" sz="800">
                <a:solidFill>
                  <a:srgbClr val="262525"/>
                </a:solidFill>
              </a:endParaRPr>
            </a:p>
          </p:txBody>
        </p:sp>
        <p:sp>
          <p:nvSpPr>
            <p:cNvPr id="9" name="Shape">
              <a:extLst>
                <a:ext uri="{FF2B5EF4-FFF2-40B4-BE49-F238E27FC236}">
                  <a16:creationId xmlns:a16="http://schemas.microsoft.com/office/drawing/2014/main" id="{12260770-FFCB-42F8-ACCD-515585D2C4A1}"/>
                </a:ext>
              </a:extLst>
            </p:cNvPr>
            <p:cNvSpPr/>
            <p:nvPr/>
          </p:nvSpPr>
          <p:spPr>
            <a:xfrm>
              <a:off x="2047" y="2533"/>
              <a:ext cx="138" cy="63"/>
            </a:xfrm>
            <a:prstGeom prst="rect">
              <a:avLst/>
            </a:prstGeom>
            <a:solidFill>
              <a:srgbClr val="FFFFFF"/>
            </a:solidFill>
          </p:spPr>
          <p:txBody>
            <a:bodyPr wrap="none" lIns="0" tIns="0" rIns="0" bIns="0"/>
            <a:lstStyle/>
            <a:p>
              <a:pPr fontAlgn="auto">
                <a:spcBef>
                  <a:spcPts val="0"/>
                </a:spcBef>
                <a:spcAft>
                  <a:spcPts val="0"/>
                </a:spcAft>
                <a:defRPr/>
              </a:pPr>
              <a:r>
                <a:rPr lang="ru" sz="750">
                  <a:solidFill>
                    <a:srgbClr val="262525"/>
                  </a:solidFill>
                  <a:latin typeface="Times New Roman"/>
                </a:rPr>
                <a:t>5000</a:t>
              </a:r>
            </a:p>
          </p:txBody>
        </p:sp>
        <p:sp>
          <p:nvSpPr>
            <p:cNvPr id="10" name="Shape">
              <a:extLst>
                <a:ext uri="{FF2B5EF4-FFF2-40B4-BE49-F238E27FC236}">
                  <a16:creationId xmlns:a16="http://schemas.microsoft.com/office/drawing/2014/main" id="{3BE733F0-A2FD-4725-882F-62B9AB59EC26}"/>
                </a:ext>
              </a:extLst>
            </p:cNvPr>
            <p:cNvSpPr/>
            <p:nvPr/>
          </p:nvSpPr>
          <p:spPr>
            <a:xfrm>
              <a:off x="2045" y="2809"/>
              <a:ext cx="140" cy="65"/>
            </a:xfrm>
            <a:prstGeom prst="rect">
              <a:avLst/>
            </a:prstGeom>
            <a:solidFill>
              <a:srgbClr val="FFFFFF"/>
            </a:solidFill>
          </p:spPr>
          <p:txBody>
            <a:bodyPr wrap="none" lIns="0" tIns="0" rIns="0" bIns="0"/>
            <a:lstStyle/>
            <a:p>
              <a:pPr fontAlgn="auto">
                <a:spcBef>
                  <a:spcPts val="0"/>
                </a:spcBef>
                <a:spcAft>
                  <a:spcPts val="0"/>
                </a:spcAft>
                <a:defRPr/>
              </a:pPr>
              <a:r>
                <a:rPr lang="ru" sz="750">
                  <a:solidFill>
                    <a:srgbClr val="262525"/>
                  </a:solidFill>
                  <a:latin typeface="Times New Roman"/>
                </a:rPr>
                <a:t>4000</a:t>
              </a:r>
            </a:p>
          </p:txBody>
        </p:sp>
        <p:sp>
          <p:nvSpPr>
            <p:cNvPr id="11" name="Shape">
              <a:extLst>
                <a:ext uri="{FF2B5EF4-FFF2-40B4-BE49-F238E27FC236}">
                  <a16:creationId xmlns:a16="http://schemas.microsoft.com/office/drawing/2014/main" id="{A31E544B-0216-41BE-B459-512D17A13BC4}"/>
                </a:ext>
              </a:extLst>
            </p:cNvPr>
            <p:cNvSpPr/>
            <p:nvPr/>
          </p:nvSpPr>
          <p:spPr>
            <a:xfrm>
              <a:off x="2047" y="3090"/>
              <a:ext cx="138" cy="63"/>
            </a:xfrm>
            <a:prstGeom prst="rect">
              <a:avLst/>
            </a:prstGeom>
            <a:solidFill>
              <a:srgbClr val="FFFFFF"/>
            </a:solidFill>
          </p:spPr>
          <p:txBody>
            <a:bodyPr wrap="none" lIns="0" tIns="0" rIns="0" bIns="0"/>
            <a:lstStyle/>
            <a:p>
              <a:pPr fontAlgn="auto">
                <a:spcBef>
                  <a:spcPts val="0"/>
                </a:spcBef>
                <a:spcAft>
                  <a:spcPts val="0"/>
                </a:spcAft>
                <a:defRPr/>
              </a:pPr>
              <a:r>
                <a:rPr lang="ru" sz="750">
                  <a:solidFill>
                    <a:srgbClr val="262525"/>
                  </a:solidFill>
                  <a:latin typeface="Times New Roman"/>
                </a:rPr>
                <a:t>3000</a:t>
              </a:r>
            </a:p>
          </p:txBody>
        </p:sp>
        <p:sp>
          <p:nvSpPr>
            <p:cNvPr id="12" name="Shape">
              <a:extLst>
                <a:ext uri="{FF2B5EF4-FFF2-40B4-BE49-F238E27FC236}">
                  <a16:creationId xmlns:a16="http://schemas.microsoft.com/office/drawing/2014/main" id="{1224B075-F52E-4E77-A292-CD5324B128C1}"/>
                </a:ext>
              </a:extLst>
            </p:cNvPr>
            <p:cNvSpPr/>
            <p:nvPr/>
          </p:nvSpPr>
          <p:spPr>
            <a:xfrm>
              <a:off x="2045" y="3366"/>
              <a:ext cx="140" cy="65"/>
            </a:xfrm>
            <a:prstGeom prst="rect">
              <a:avLst/>
            </a:prstGeom>
            <a:solidFill>
              <a:srgbClr val="FFFFFF"/>
            </a:solidFill>
          </p:spPr>
          <p:txBody>
            <a:bodyPr wrap="none" lIns="0" tIns="0" rIns="0" bIns="0"/>
            <a:lstStyle/>
            <a:p>
              <a:pPr fontAlgn="auto">
                <a:spcBef>
                  <a:spcPts val="0"/>
                </a:spcBef>
                <a:spcAft>
                  <a:spcPts val="0"/>
                </a:spcAft>
                <a:defRPr/>
              </a:pPr>
              <a:r>
                <a:rPr lang="ru" sz="750">
                  <a:solidFill>
                    <a:srgbClr val="262525"/>
                  </a:solidFill>
                  <a:latin typeface="Times New Roman"/>
                </a:rPr>
                <a:t>2000</a:t>
              </a:r>
            </a:p>
          </p:txBody>
        </p:sp>
        <p:sp>
          <p:nvSpPr>
            <p:cNvPr id="13" name="Shape">
              <a:extLst>
                <a:ext uri="{FF2B5EF4-FFF2-40B4-BE49-F238E27FC236}">
                  <a16:creationId xmlns:a16="http://schemas.microsoft.com/office/drawing/2014/main" id="{9F678FFB-8738-44FA-8F1D-F88086FDC840}"/>
                </a:ext>
              </a:extLst>
            </p:cNvPr>
            <p:cNvSpPr/>
            <p:nvPr/>
          </p:nvSpPr>
          <p:spPr>
            <a:xfrm>
              <a:off x="2052" y="3642"/>
              <a:ext cx="133" cy="66"/>
            </a:xfrm>
            <a:prstGeom prst="rect">
              <a:avLst/>
            </a:prstGeom>
            <a:solidFill>
              <a:srgbClr val="FFFFFF"/>
            </a:solidFill>
          </p:spPr>
          <p:txBody>
            <a:bodyPr wrap="none" lIns="0" tIns="0" rIns="0" bIns="0"/>
            <a:lstStyle/>
            <a:p>
              <a:pPr fontAlgn="auto">
                <a:spcBef>
                  <a:spcPts val="0"/>
                </a:spcBef>
                <a:spcAft>
                  <a:spcPts val="0"/>
                </a:spcAft>
                <a:defRPr/>
              </a:pPr>
              <a:r>
                <a:rPr lang="ru" sz="750">
                  <a:solidFill>
                    <a:srgbClr val="262525"/>
                  </a:solidFill>
                  <a:latin typeface="Times New Roman"/>
                </a:rPr>
                <a:t>1000</a:t>
              </a:r>
            </a:p>
          </p:txBody>
        </p:sp>
        <p:sp>
          <p:nvSpPr>
            <p:cNvPr id="41997" name="Shape">
              <a:extLst>
                <a:ext uri="{FF2B5EF4-FFF2-40B4-BE49-F238E27FC236}">
                  <a16:creationId xmlns:a16="http://schemas.microsoft.com/office/drawing/2014/main" id="{F0FC7134-B602-4E9D-BDA4-221F23BD5BED}"/>
                </a:ext>
              </a:extLst>
            </p:cNvPr>
            <p:cNvSpPr>
              <a:spLocks noChangeArrowheads="1"/>
            </p:cNvSpPr>
            <p:nvPr/>
          </p:nvSpPr>
          <p:spPr bwMode="auto">
            <a:xfrm>
              <a:off x="305" y="4011"/>
              <a:ext cx="1577" cy="1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Aft>
                  <a:spcPts val="275"/>
                </a:spcAft>
              </a:pPr>
              <a:r>
                <a:rPr lang="en-US" altLang="ru-RU" sz="800">
                  <a:solidFill>
                    <a:srgbClr val="262525"/>
                  </a:solidFill>
                  <a:latin typeface="Times New Roman" panose="02020603050405020304" pitchFamily="18" charset="0"/>
                </a:rPr>
                <a:t>0</a:t>
              </a:r>
              <a:r>
                <a:rPr lang="ru-RU" altLang="ru-RU" sz="800">
                  <a:solidFill>
                    <a:srgbClr val="262525"/>
                  </a:solidFill>
                  <a:latin typeface="Times New Roman" panose="02020603050405020304" pitchFamily="18" charset="0"/>
                </a:rPr>
                <a:t>.5      0.6      0.7      0.8      0.9       1</a:t>
              </a:r>
              <a:r>
                <a:rPr lang="en-US" altLang="ru-RU" sz="800">
                  <a:solidFill>
                    <a:srgbClr val="262525"/>
                  </a:solidFill>
                  <a:latin typeface="Times New Roman" panose="02020603050405020304" pitchFamily="18" charset="0"/>
                </a:rPr>
                <a:t>,0</a:t>
              </a:r>
              <a:r>
                <a:rPr lang="ru-RU" altLang="ru-RU" sz="800">
                  <a:solidFill>
                    <a:srgbClr val="262525"/>
                  </a:solidFill>
                  <a:latin typeface="Times New Roman" panose="02020603050405020304" pitchFamily="18" charset="0"/>
                </a:rPr>
                <a:t>        1.1       1.2      1.3</a:t>
              </a:r>
            </a:p>
            <a:p>
              <a:pPr algn="ctr" eaLnBrk="1" hangingPunct="1"/>
              <a:r>
                <a:rPr lang="ru-RU" altLang="ru-RU" sz="1000">
                  <a:solidFill>
                    <a:srgbClr val="262525"/>
                  </a:solidFill>
                  <a:latin typeface="Times New Roman" panose="02020603050405020304" pitchFamily="18" charset="0"/>
                </a:rPr>
                <a:t>Коэффициент избытка горючего, ф</a:t>
              </a:r>
            </a:p>
          </p:txBody>
        </p:sp>
        <p:sp>
          <p:nvSpPr>
            <p:cNvPr id="41998" name="Shape">
              <a:extLst>
                <a:ext uri="{FF2B5EF4-FFF2-40B4-BE49-F238E27FC236}">
                  <a16:creationId xmlns:a16="http://schemas.microsoft.com/office/drawing/2014/main" id="{37D29E2D-F4F2-4FF7-BBCB-6F7ED34D0545}"/>
                </a:ext>
              </a:extLst>
            </p:cNvPr>
            <p:cNvSpPr>
              <a:spLocks noChangeArrowheads="1"/>
            </p:cNvSpPr>
            <p:nvPr/>
          </p:nvSpPr>
          <p:spPr bwMode="auto">
            <a:xfrm>
              <a:off x="4285" y="3960"/>
              <a:ext cx="1265"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Aft>
                  <a:spcPts val="275"/>
                </a:spcAft>
              </a:pPr>
              <a:r>
                <a:rPr lang="ru-RU" altLang="ru-RU" sz="1000">
                  <a:solidFill>
                    <a:srgbClr val="262525"/>
                  </a:solidFill>
                  <a:latin typeface="Times New Roman" panose="02020603050405020304" pitchFamily="18" charset="0"/>
                </a:rPr>
                <a:t> </a:t>
              </a:r>
              <a:r>
                <a:rPr lang="ru-RU" altLang="ru-RU" sz="1000">
                  <a:solidFill>
                    <a:srgbClr val="898989"/>
                  </a:solidFill>
                  <a:latin typeface="Times New Roman" panose="02020603050405020304" pitchFamily="18" charset="0"/>
                </a:rPr>
                <a:t>1 </a:t>
              </a:r>
              <a:endParaRPr lang="ru-RU" altLang="ru-RU" sz="1000">
                <a:solidFill>
                  <a:srgbClr val="262525"/>
                </a:solidFill>
                <a:latin typeface="Times New Roman" panose="02020603050405020304" pitchFamily="18" charset="0"/>
              </a:endParaRPr>
            </a:p>
            <a:p>
              <a:pPr eaLnBrk="1" hangingPunct="1"/>
              <a:r>
                <a:rPr lang="ru-RU" altLang="ru-RU" sz="1000">
                  <a:solidFill>
                    <a:srgbClr val="262525"/>
                  </a:solidFill>
                  <a:latin typeface="Times New Roman" panose="02020603050405020304" pitchFamily="18" charset="0"/>
                </a:rPr>
                <a:t>Коэффициент избытка горючего, ф</a:t>
              </a:r>
            </a:p>
          </p:txBody>
        </p:sp>
        <p:sp>
          <p:nvSpPr>
            <p:cNvPr id="17" name="Shape">
              <a:extLst>
                <a:ext uri="{FF2B5EF4-FFF2-40B4-BE49-F238E27FC236}">
                  <a16:creationId xmlns:a16="http://schemas.microsoft.com/office/drawing/2014/main" id="{621349FA-3D66-404F-B2CF-35BFACCE12E2}"/>
                </a:ext>
              </a:extLst>
            </p:cNvPr>
            <p:cNvSpPr/>
            <p:nvPr/>
          </p:nvSpPr>
          <p:spPr>
            <a:xfrm>
              <a:off x="3963" y="2880"/>
              <a:ext cx="84" cy="66"/>
            </a:xfrm>
            <a:prstGeom prst="rect">
              <a:avLst/>
            </a:prstGeom>
            <a:solidFill>
              <a:srgbClr val="FFFFFF"/>
            </a:solidFill>
          </p:spPr>
          <p:txBody>
            <a:bodyPr wrap="none" lIns="0" tIns="0" rIns="0" bIns="0"/>
            <a:lstStyle/>
            <a:p>
              <a:pPr fontAlgn="auto">
                <a:spcBef>
                  <a:spcPts val="0"/>
                </a:spcBef>
                <a:spcAft>
                  <a:spcPts val="0"/>
                </a:spcAft>
                <a:defRPr/>
              </a:pPr>
              <a:r>
                <a:rPr lang="ru" sz="750">
                  <a:solidFill>
                    <a:srgbClr val="262525"/>
                  </a:solidFill>
                  <a:latin typeface="Times New Roman"/>
                </a:rPr>
                <a:t>1.5</a:t>
              </a:r>
            </a:p>
          </p:txBody>
        </p:sp>
        <p:sp>
          <p:nvSpPr>
            <p:cNvPr id="18" name="Shape">
              <a:extLst>
                <a:ext uri="{FF2B5EF4-FFF2-40B4-BE49-F238E27FC236}">
                  <a16:creationId xmlns:a16="http://schemas.microsoft.com/office/drawing/2014/main" id="{32F53EF4-B4ED-4A52-990F-CF16B7ADF9B7}"/>
                </a:ext>
              </a:extLst>
            </p:cNvPr>
            <p:cNvSpPr/>
            <p:nvPr/>
          </p:nvSpPr>
          <p:spPr>
            <a:xfrm>
              <a:off x="3955" y="3573"/>
              <a:ext cx="92" cy="68"/>
            </a:xfrm>
            <a:prstGeom prst="rect">
              <a:avLst/>
            </a:prstGeom>
            <a:solidFill>
              <a:srgbClr val="FFFFFF"/>
            </a:solidFill>
          </p:spPr>
          <p:txBody>
            <a:bodyPr wrap="none" lIns="0" tIns="0" rIns="0" bIns="0"/>
            <a:lstStyle/>
            <a:p>
              <a:pPr fontAlgn="auto">
                <a:spcBef>
                  <a:spcPts val="0"/>
                </a:spcBef>
                <a:spcAft>
                  <a:spcPts val="0"/>
                </a:spcAft>
                <a:defRPr/>
              </a:pPr>
              <a:r>
                <a:rPr lang="ru" sz="750">
                  <a:solidFill>
                    <a:srgbClr val="262525"/>
                  </a:solidFill>
                  <a:latin typeface="Times New Roman"/>
                </a:rPr>
                <a:t>0.5</a:t>
              </a:r>
            </a:p>
          </p:txBody>
        </p:sp>
        <p:sp>
          <p:nvSpPr>
            <p:cNvPr id="42001" name="Shape">
              <a:extLst>
                <a:ext uri="{FF2B5EF4-FFF2-40B4-BE49-F238E27FC236}">
                  <a16:creationId xmlns:a16="http://schemas.microsoft.com/office/drawing/2014/main" id="{DA94FF69-3D09-40EE-976E-063A200FF49B}"/>
                </a:ext>
              </a:extLst>
            </p:cNvPr>
            <p:cNvSpPr>
              <a:spLocks noChangeArrowheads="1"/>
            </p:cNvSpPr>
            <p:nvPr/>
          </p:nvSpPr>
          <p:spPr bwMode="auto">
            <a:xfrm>
              <a:off x="2502" y="4090"/>
              <a:ext cx="926" cy="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ru-RU" sz="1000">
                  <a:solidFill>
                    <a:srgbClr val="262525"/>
                  </a:solidFill>
                  <a:latin typeface="Times New Roman" panose="02020603050405020304" pitchFamily="18" charset="0"/>
                </a:rPr>
                <a:t>Коэффициент избытка горючего, </a:t>
              </a:r>
              <a:r>
                <a:rPr lang="ru-RU" altLang="ru-RU" sz="1000">
                  <a:solidFill>
                    <a:srgbClr val="262525"/>
                  </a:solidFill>
                </a:rPr>
                <a:t>ф</a:t>
              </a:r>
            </a:p>
          </p:txBody>
        </p:sp>
        <p:sp>
          <p:nvSpPr>
            <p:cNvPr id="42002" name="Shape">
              <a:extLst>
                <a:ext uri="{FF2B5EF4-FFF2-40B4-BE49-F238E27FC236}">
                  <a16:creationId xmlns:a16="http://schemas.microsoft.com/office/drawing/2014/main" id="{8FEDAC12-7CF2-44EE-9DE5-9060B355E07A}"/>
                </a:ext>
              </a:extLst>
            </p:cNvPr>
            <p:cNvSpPr>
              <a:spLocks noChangeArrowheads="1"/>
            </p:cNvSpPr>
            <p:nvPr/>
          </p:nvSpPr>
          <p:spPr bwMode="auto">
            <a:xfrm>
              <a:off x="390" y="2579"/>
              <a:ext cx="338" cy="4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lnSpc>
                  <a:spcPct val="105000"/>
                </a:lnSpc>
              </a:pPr>
              <a:r>
                <a:rPr lang="en-US" altLang="ru-RU" sz="600">
                  <a:latin typeface="Times New Roman" panose="02020603050405020304" pitchFamily="18" charset="0"/>
                </a:rPr>
                <a:t>M-&gt;V(+g)</a:t>
              </a:r>
            </a:p>
            <a:p>
              <a:pPr algn="r" eaLnBrk="1" hangingPunct="1">
                <a:lnSpc>
                  <a:spcPct val="105000"/>
                </a:lnSpc>
              </a:pPr>
              <a:r>
                <a:rPr lang="en-US" altLang="ru-RU" sz="600">
                  <a:latin typeface="Times New Roman" panose="02020603050405020304" pitchFamily="18" charset="0"/>
                </a:rPr>
                <a:t>V-&gt;M(+g) </a:t>
              </a:r>
              <a:br>
                <a:rPr lang="en-US" altLang="ru-RU" sz="600">
                  <a:latin typeface="Times New Roman" panose="02020603050405020304" pitchFamily="18" charset="0"/>
                </a:rPr>
              </a:br>
              <a:r>
                <a:rPr lang="ru-RU" altLang="ru-RU" sz="600">
                  <a:latin typeface="Times New Roman" panose="02020603050405020304" pitchFamily="18" charset="0"/>
                </a:rPr>
                <a:t>Проскоки</a:t>
              </a:r>
              <a:r>
                <a:rPr lang="en-US" altLang="ru-RU" sz="600">
                  <a:latin typeface="Times New Roman" panose="02020603050405020304" pitchFamily="18" charset="0"/>
                </a:rPr>
                <a:t>(+g) </a:t>
              </a:r>
              <a:r>
                <a:rPr lang="ru-RU" altLang="ru-RU" sz="600">
                  <a:latin typeface="Times New Roman" panose="02020603050405020304" pitchFamily="18" charset="0"/>
                </a:rPr>
                <a:t>Срывы</a:t>
              </a:r>
              <a:r>
                <a:rPr lang="en-US" altLang="ru-RU" sz="600">
                  <a:latin typeface="Times New Roman" panose="02020603050405020304" pitchFamily="18" charset="0"/>
                </a:rPr>
                <a:t>(+g) </a:t>
              </a:r>
              <a:r>
                <a:rPr lang="ru-RU" altLang="ru-RU" sz="600">
                  <a:latin typeface="Times New Roman" panose="02020603050405020304" pitchFamily="18" charset="0"/>
                </a:rPr>
                <a:t>Срывы</a:t>
              </a:r>
              <a:r>
                <a:rPr lang="en-US" altLang="ru-RU" sz="600">
                  <a:latin typeface="Times New Roman" panose="02020603050405020304" pitchFamily="18" charset="0"/>
                </a:rPr>
                <a:t>(-g)</a:t>
              </a:r>
              <a:br>
                <a:rPr lang="ru-RU" altLang="ru-RU" sz="600">
                  <a:latin typeface="Times New Roman" panose="02020603050405020304" pitchFamily="18" charset="0"/>
                </a:rPr>
              </a:br>
              <a:r>
                <a:rPr lang="en-US" altLang="ru-RU" sz="600">
                  <a:latin typeface="Times New Roman" panose="02020603050405020304" pitchFamily="18" charset="0"/>
                </a:rPr>
                <a:t> M-&gt;V(-g) </a:t>
              </a:r>
              <a:br>
                <a:rPr lang="ru-RU" altLang="ru-RU" sz="600">
                  <a:latin typeface="Times New Roman" panose="02020603050405020304" pitchFamily="18" charset="0"/>
                </a:rPr>
              </a:br>
              <a:r>
                <a:rPr lang="en-US" altLang="ru-RU" sz="600">
                  <a:latin typeface="Times New Roman" panose="02020603050405020304" pitchFamily="18" charset="0"/>
                </a:rPr>
                <a:t>V-&gt;M(-g)</a:t>
              </a:r>
            </a:p>
          </p:txBody>
        </p:sp>
        <p:sp>
          <p:nvSpPr>
            <p:cNvPr id="42003" name="Shape">
              <a:extLst>
                <a:ext uri="{FF2B5EF4-FFF2-40B4-BE49-F238E27FC236}">
                  <a16:creationId xmlns:a16="http://schemas.microsoft.com/office/drawing/2014/main" id="{B974E55E-0F62-4163-B998-795972CDF99B}"/>
                </a:ext>
              </a:extLst>
            </p:cNvPr>
            <p:cNvSpPr>
              <a:spLocks noChangeArrowheads="1"/>
            </p:cNvSpPr>
            <p:nvPr/>
          </p:nvSpPr>
          <p:spPr bwMode="auto">
            <a:xfrm>
              <a:off x="2289" y="2592"/>
              <a:ext cx="378"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600">
                  <a:solidFill>
                    <a:srgbClr val="262525"/>
                  </a:solidFill>
                </a:rPr>
                <a:t>M-&gt;V(-g)  </a:t>
              </a:r>
              <a:r>
                <a:rPr lang="en-US" altLang="ru-RU" sz="600">
                  <a:solidFill>
                    <a:srgbClr val="159A16"/>
                  </a:solidFill>
                </a:rPr>
                <a:t>□</a:t>
              </a:r>
            </a:p>
            <a:p>
              <a:pPr eaLnBrk="1" hangingPunct="1"/>
              <a:r>
                <a:rPr lang="en-US" altLang="ru-RU" sz="600">
                  <a:solidFill>
                    <a:srgbClr val="262525"/>
                  </a:solidFill>
                </a:rPr>
                <a:t>V-&gt;M(-g)</a:t>
              </a:r>
              <a:r>
                <a:rPr lang="ru-RU" altLang="ru-RU" sz="600">
                  <a:solidFill>
                    <a:srgbClr val="262525"/>
                  </a:solidFill>
                </a:rPr>
                <a:t> </a:t>
              </a:r>
              <a:r>
                <a:rPr lang="en-US" altLang="ru-RU" sz="600">
                  <a:solidFill>
                    <a:srgbClr val="262525"/>
                  </a:solidFill>
                </a:rPr>
                <a:t> </a:t>
              </a:r>
              <a:r>
                <a:rPr lang="en-US" altLang="ru-RU" sz="600">
                  <a:solidFill>
                    <a:srgbClr val="FF0000"/>
                  </a:solidFill>
                </a:rPr>
                <a:t>□</a:t>
              </a:r>
            </a:p>
          </p:txBody>
        </p:sp>
        <p:pic>
          <p:nvPicPr>
            <p:cNvPr id="42004" name="Shape">
              <a:extLst>
                <a:ext uri="{FF2B5EF4-FFF2-40B4-BE49-F238E27FC236}">
                  <a16:creationId xmlns:a16="http://schemas.microsoft.com/office/drawing/2014/main" id="{C2A7268B-FEEF-45E0-A325-4311A084CDE0}"/>
                </a:ext>
              </a:extLst>
            </p:cNvPr>
            <p:cNvPicPr>
              <a:picLocks noChangeAspect="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2294" y="784"/>
              <a:ext cx="3265" cy="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5" name="Picture 24" descr="оивт">
              <a:extLst>
                <a:ext uri="{FF2B5EF4-FFF2-40B4-BE49-F238E27FC236}">
                  <a16:creationId xmlns:a16="http://schemas.microsoft.com/office/drawing/2014/main" id="{550ED64B-1BBE-4818-AE6F-1E4F6048D3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28" t="7066" r="73322" b="6056"/>
            <a:stretch>
              <a:fillRect/>
            </a:stretch>
          </p:blipFill>
          <p:spPr bwMode="auto">
            <a:xfrm>
              <a:off x="86" y="92"/>
              <a:ext cx="264"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26">
            <a:extLst>
              <a:ext uri="{FF2B5EF4-FFF2-40B4-BE49-F238E27FC236}">
                <a16:creationId xmlns:a16="http://schemas.microsoft.com/office/drawing/2014/main" id="{14B4E019-B8CD-4956-82A9-9DB92BF3BA00}"/>
              </a:ext>
            </a:extLst>
          </p:cNvPr>
          <p:cNvGrpSpPr>
            <a:grpSpLocks/>
          </p:cNvGrpSpPr>
          <p:nvPr/>
        </p:nvGrpSpPr>
        <p:grpSpPr bwMode="auto">
          <a:xfrm>
            <a:off x="0" y="106363"/>
            <a:ext cx="9144000" cy="6697662"/>
            <a:chOff x="0" y="55"/>
            <a:chExt cx="5760" cy="4219"/>
          </a:xfrm>
        </p:grpSpPr>
        <p:sp>
          <p:nvSpPr>
            <p:cNvPr id="43011" name="Shape">
              <a:extLst>
                <a:ext uri="{FF2B5EF4-FFF2-40B4-BE49-F238E27FC236}">
                  <a16:creationId xmlns:a16="http://schemas.microsoft.com/office/drawing/2014/main" id="{AA136B63-2326-46FE-B09C-EA8FCD45C63F}"/>
                </a:ext>
              </a:extLst>
            </p:cNvPr>
            <p:cNvSpPr>
              <a:spLocks noChangeArrowheads="1"/>
            </p:cNvSpPr>
            <p:nvPr/>
          </p:nvSpPr>
          <p:spPr bwMode="auto">
            <a:xfrm>
              <a:off x="330" y="55"/>
              <a:ext cx="5430" cy="4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2000" b="1"/>
                <a:t>Направление 6. Теоретическое исследование закономерностей </a:t>
              </a:r>
              <a:br>
                <a:rPr lang="ru-RU" altLang="ru-RU" sz="2000" b="1"/>
              </a:br>
              <a:r>
                <a:rPr lang="ru-RU" altLang="ru-RU" sz="2000" b="1"/>
                <a:t>при нестационарных режимах распространения пламени</a:t>
              </a:r>
            </a:p>
          </p:txBody>
        </p:sp>
        <p:sp>
          <p:nvSpPr>
            <p:cNvPr id="43012" name="Shape">
              <a:extLst>
                <a:ext uri="{FF2B5EF4-FFF2-40B4-BE49-F238E27FC236}">
                  <a16:creationId xmlns:a16="http://schemas.microsoft.com/office/drawing/2014/main" id="{EA586F66-705B-4B10-863D-CFF0C53801AD}"/>
                </a:ext>
              </a:extLst>
            </p:cNvPr>
            <p:cNvSpPr>
              <a:spLocks noChangeArrowheads="1"/>
            </p:cNvSpPr>
            <p:nvPr/>
          </p:nvSpPr>
          <p:spPr bwMode="auto">
            <a:xfrm>
              <a:off x="84" y="521"/>
              <a:ext cx="4242" cy="8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spcBef>
                  <a:spcPts val="1675"/>
                </a:spcBef>
              </a:pPr>
              <a:r>
                <a:rPr lang="ru-RU" altLang="ru-RU" sz="1400"/>
                <a:t>На основе современных подходов к разработке программного обеспечения создан уникальный эффективный комплекс вычислительной газовой динамики, ориентированный на использование высокопроизводительных суперкомпьютеров для решения многомерных нестационарных задач горения и взрыва в газообразных и дисперсных средах.</a:t>
              </a:r>
            </a:p>
          </p:txBody>
        </p:sp>
        <p:pic>
          <p:nvPicPr>
            <p:cNvPr id="43013" name="Shape">
              <a:extLst>
                <a:ext uri="{FF2B5EF4-FFF2-40B4-BE49-F238E27FC236}">
                  <a16:creationId xmlns:a16="http://schemas.microsoft.com/office/drawing/2014/main" id="{53D3C714-9B66-4374-A83F-01A180D3505B}"/>
                </a:ext>
              </a:extLst>
            </p:cNvPr>
            <p:cNvPicPr>
              <a:picLocks noChangeAspect="1"/>
            </p:cNvPicPr>
            <p:nvPr/>
          </p:nvPicPr>
          <p:blipFill>
            <a:blip r:embed="rId2">
              <a:extLst>
                <a:ext uri="{28A0092B-C50C-407E-A947-70E740481C1C}">
                  <a14:useLocalDpi xmlns:a14="http://schemas.microsoft.com/office/drawing/2010/main" val="0"/>
                </a:ext>
              </a:extLst>
            </a:blip>
            <a:srcRect b="4950"/>
            <a:stretch>
              <a:fillRect/>
            </a:stretch>
          </p:blipFill>
          <p:spPr bwMode="auto">
            <a:xfrm>
              <a:off x="4412" y="502"/>
              <a:ext cx="1190" cy="1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Shape">
              <a:extLst>
                <a:ext uri="{FF2B5EF4-FFF2-40B4-BE49-F238E27FC236}">
                  <a16:creationId xmlns:a16="http://schemas.microsoft.com/office/drawing/2014/main" id="{AAC98268-281C-4AE3-B4DF-D00EDC3E195A}"/>
                </a:ext>
              </a:extLst>
            </p:cNvPr>
            <p:cNvSpPr>
              <a:spLocks noChangeArrowheads="1"/>
            </p:cNvSpPr>
            <p:nvPr/>
          </p:nvSpPr>
          <p:spPr bwMode="auto">
            <a:xfrm>
              <a:off x="216" y="1344"/>
              <a:ext cx="4116" cy="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800"/>
                <a:t>Структура расходящегося пламени и роль формируемых акустических полей в динамике горения</a:t>
              </a:r>
            </a:p>
          </p:txBody>
        </p:sp>
        <p:pic>
          <p:nvPicPr>
            <p:cNvPr id="43015" name="Shape">
              <a:extLst>
                <a:ext uri="{FF2B5EF4-FFF2-40B4-BE49-F238E27FC236}">
                  <a16:creationId xmlns:a16="http://schemas.microsoft.com/office/drawing/2014/main" id="{CF1C0182-EFFC-4AC6-820D-0F56C17D2379}"/>
                </a:ext>
              </a:extLst>
            </p:cNvPr>
            <p:cNvPicPr>
              <a:picLocks noChangeAspect="1"/>
            </p:cNvPicPr>
            <p:nvPr/>
          </p:nvPicPr>
          <p:blipFill>
            <a:blip r:embed="rId3">
              <a:extLst>
                <a:ext uri="{28A0092B-C50C-407E-A947-70E740481C1C}">
                  <a14:useLocalDpi xmlns:a14="http://schemas.microsoft.com/office/drawing/2010/main" val="0"/>
                </a:ext>
              </a:extLst>
            </a:blip>
            <a:srcRect l="4909" t="20335" b="4881"/>
            <a:stretch>
              <a:fillRect/>
            </a:stretch>
          </p:blipFill>
          <p:spPr bwMode="auto">
            <a:xfrm>
              <a:off x="63" y="1776"/>
              <a:ext cx="1222" cy="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Shape">
              <a:extLst>
                <a:ext uri="{FF2B5EF4-FFF2-40B4-BE49-F238E27FC236}">
                  <a16:creationId xmlns:a16="http://schemas.microsoft.com/office/drawing/2014/main" id="{90AEDCAB-E779-49D6-853E-A98DDA109927}"/>
                </a:ext>
              </a:extLst>
            </p:cNvPr>
            <p:cNvPicPr>
              <a:picLocks noChangeAspect="1"/>
            </p:cNvPicPr>
            <p:nvPr/>
          </p:nvPicPr>
          <p:blipFill>
            <a:blip r:embed="rId4">
              <a:extLst>
                <a:ext uri="{28A0092B-C50C-407E-A947-70E740481C1C}">
                  <a14:useLocalDpi xmlns:a14="http://schemas.microsoft.com/office/drawing/2010/main" val="0"/>
                </a:ext>
              </a:extLst>
            </a:blip>
            <a:srcRect t="11357"/>
            <a:stretch>
              <a:fillRect/>
            </a:stretch>
          </p:blipFill>
          <p:spPr bwMode="auto">
            <a:xfrm>
              <a:off x="1539" y="2586"/>
              <a:ext cx="2061" cy="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Text Box 11">
              <a:extLst>
                <a:ext uri="{FF2B5EF4-FFF2-40B4-BE49-F238E27FC236}">
                  <a16:creationId xmlns:a16="http://schemas.microsoft.com/office/drawing/2014/main" id="{13BEDF90-1394-4898-B78D-9E1B49A1A048}"/>
                </a:ext>
              </a:extLst>
            </p:cNvPr>
            <p:cNvSpPr txBox="1">
              <a:spLocks noChangeArrowheads="1"/>
            </p:cNvSpPr>
            <p:nvPr/>
          </p:nvSpPr>
          <p:spPr bwMode="auto">
            <a:xfrm>
              <a:off x="1530" y="3540"/>
              <a:ext cx="2100"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1400"/>
                <a:t>Переход горения в детонацию: картина течения в последовательные моменты времени через 5 мкс (штриховая линия – фронт ударной волны, ДФ - детонационный фронт)</a:t>
              </a:r>
            </a:p>
          </p:txBody>
        </p:sp>
        <p:pic>
          <p:nvPicPr>
            <p:cNvPr id="43018" name="Shape">
              <a:extLst>
                <a:ext uri="{FF2B5EF4-FFF2-40B4-BE49-F238E27FC236}">
                  <a16:creationId xmlns:a16="http://schemas.microsoft.com/office/drawing/2014/main" id="{6DEA81D4-5EF2-4FD8-95A9-8B8BB649F3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 y="2744"/>
              <a:ext cx="1251" cy="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9" name="Text Box 14">
              <a:extLst>
                <a:ext uri="{FF2B5EF4-FFF2-40B4-BE49-F238E27FC236}">
                  <a16:creationId xmlns:a16="http://schemas.microsoft.com/office/drawing/2014/main" id="{6177B063-2C33-4C3A-A1E2-6FB9EC30E5B9}"/>
                </a:ext>
              </a:extLst>
            </p:cNvPr>
            <p:cNvSpPr txBox="1">
              <a:spLocks noChangeArrowheads="1"/>
            </p:cNvSpPr>
            <p:nvPr/>
          </p:nvSpPr>
          <p:spPr bwMode="auto">
            <a:xfrm>
              <a:off x="0" y="3810"/>
              <a:ext cx="1452"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1400"/>
                <a:t>Давление и температура в окрестности ведущей точки фронта пламени</a:t>
              </a:r>
            </a:p>
          </p:txBody>
        </p:sp>
        <p:sp>
          <p:nvSpPr>
            <p:cNvPr id="43020" name="Shape">
              <a:extLst>
                <a:ext uri="{FF2B5EF4-FFF2-40B4-BE49-F238E27FC236}">
                  <a16:creationId xmlns:a16="http://schemas.microsoft.com/office/drawing/2014/main" id="{7A2B13EC-0988-4D9D-AC68-A77C1F921493}"/>
                </a:ext>
              </a:extLst>
            </p:cNvPr>
            <p:cNvSpPr>
              <a:spLocks noChangeArrowheads="1"/>
            </p:cNvSpPr>
            <p:nvPr/>
          </p:nvSpPr>
          <p:spPr bwMode="auto">
            <a:xfrm>
              <a:off x="1556" y="1768"/>
              <a:ext cx="3916" cy="7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ru-RU" altLang="ru-RU" sz="1400"/>
                <a:t>В рамках численного моделирования впервые продемонстрированы ведущие механизмы возникновения и усиления волн сжатия </a:t>
              </a:r>
              <a:br>
                <a:rPr lang="ru-RU" altLang="ru-RU" sz="1400"/>
              </a:br>
              <a:r>
                <a:rPr lang="ru-RU" altLang="ru-RU" sz="1400"/>
                <a:t>при свободном распространении волны дефлаграционного горения </a:t>
              </a:r>
              <a:br>
                <a:rPr lang="ru-RU" altLang="ru-RU" sz="1400"/>
              </a:br>
              <a:r>
                <a:rPr lang="ru-RU" altLang="ru-RU" sz="1400"/>
                <a:t>в газообразных и дисперсных смесях в открытом пространстве</a:t>
              </a:r>
              <a:r>
                <a:rPr lang="en-US" altLang="ru-RU" sz="1400"/>
                <a:t>.</a:t>
              </a:r>
              <a:r>
                <a:rPr lang="ru-RU" altLang="ru-RU" sz="1400"/>
                <a:t> </a:t>
              </a:r>
              <a:br>
                <a:rPr lang="en-US" altLang="ru-RU" sz="1400"/>
              </a:br>
              <a:r>
                <a:rPr lang="en-US" altLang="ru-RU" sz="1400"/>
                <a:t>[Kiverin A.D., Yakovenko I.S. //</a:t>
              </a:r>
              <a:r>
                <a:rPr lang="ru-RU" altLang="ru-RU" sz="1400"/>
                <a:t> А</a:t>
              </a:r>
              <a:r>
                <a:rPr lang="en-US" altLang="ru-RU" sz="1400"/>
                <a:t>cta</a:t>
              </a:r>
              <a:r>
                <a:rPr lang="ru-RU" altLang="ru-RU" sz="1400"/>
                <a:t> </a:t>
              </a:r>
              <a:r>
                <a:rPr lang="en-US" altLang="ru-RU" sz="1400"/>
                <a:t>astronautica, </a:t>
              </a:r>
              <a:r>
                <a:rPr lang="ru-RU" altLang="ru-RU" sz="1400"/>
                <a:t>2021 </a:t>
              </a:r>
              <a:r>
                <a:rPr lang="en-US" altLang="ru-RU" sz="1400"/>
                <a:t>(in press), Q1, IF</a:t>
              </a:r>
              <a:r>
                <a:rPr lang="ru-RU" altLang="ru-RU" sz="1400"/>
                <a:t>=2.83</a:t>
              </a:r>
              <a:r>
                <a:rPr lang="en-US" altLang="ru-RU" sz="1400"/>
                <a:t>]</a:t>
              </a:r>
              <a:endParaRPr lang="ru-RU" altLang="ru-RU" sz="1400"/>
            </a:p>
            <a:p>
              <a:pPr algn="just" eaLnBrk="1" hangingPunct="1"/>
              <a:endParaRPr lang="ru-RU" altLang="ru-RU" sz="1400"/>
            </a:p>
          </p:txBody>
        </p:sp>
        <p:grpSp>
          <p:nvGrpSpPr>
            <p:cNvPr id="43021" name="Group 21">
              <a:extLst>
                <a:ext uri="{FF2B5EF4-FFF2-40B4-BE49-F238E27FC236}">
                  <a16:creationId xmlns:a16="http://schemas.microsoft.com/office/drawing/2014/main" id="{3DABE3BC-DC35-47E0-B75F-1F37D0E4C714}"/>
                </a:ext>
              </a:extLst>
            </p:cNvPr>
            <p:cNvGrpSpPr>
              <a:grpSpLocks/>
            </p:cNvGrpSpPr>
            <p:nvPr/>
          </p:nvGrpSpPr>
          <p:grpSpPr bwMode="auto">
            <a:xfrm>
              <a:off x="3854" y="2611"/>
              <a:ext cx="1669" cy="911"/>
              <a:chOff x="3818" y="2413"/>
              <a:chExt cx="1669" cy="911"/>
            </a:xfrm>
          </p:grpSpPr>
          <p:pic>
            <p:nvPicPr>
              <p:cNvPr id="43024" name="Shape">
                <a:extLst>
                  <a:ext uri="{FF2B5EF4-FFF2-40B4-BE49-F238E27FC236}">
                    <a16:creationId xmlns:a16="http://schemas.microsoft.com/office/drawing/2014/main" id="{2FC8BBF1-A341-4ECD-BECF-819CE3529C5B}"/>
                  </a:ext>
                </a:extLst>
              </p:cNvPr>
              <p:cNvPicPr>
                <a:picLocks noChangeAspect="1"/>
              </p:cNvPicPr>
              <p:nvPr/>
            </p:nvPicPr>
            <p:blipFill>
              <a:blip r:embed="rId6">
                <a:extLst>
                  <a:ext uri="{28A0092B-C50C-407E-A947-70E740481C1C}">
                    <a14:useLocalDpi xmlns:a14="http://schemas.microsoft.com/office/drawing/2010/main" val="0"/>
                  </a:ext>
                </a:extLst>
              </a:blip>
              <a:srcRect l="68704" t="9264" r="5635" b="2779"/>
              <a:stretch>
                <a:fillRect/>
              </a:stretch>
            </p:blipFill>
            <p:spPr bwMode="auto">
              <a:xfrm>
                <a:off x="4694" y="2413"/>
                <a:ext cx="793"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5" name="Shape">
                <a:extLst>
                  <a:ext uri="{FF2B5EF4-FFF2-40B4-BE49-F238E27FC236}">
                    <a16:creationId xmlns:a16="http://schemas.microsoft.com/office/drawing/2014/main" id="{B2750487-9A6F-437C-A201-BCD04BB87D28}"/>
                  </a:ext>
                </a:extLst>
              </p:cNvPr>
              <p:cNvPicPr>
                <a:picLocks noChangeAspect="1"/>
              </p:cNvPicPr>
              <p:nvPr/>
            </p:nvPicPr>
            <p:blipFill>
              <a:blip r:embed="rId6">
                <a:extLst>
                  <a:ext uri="{28A0092B-C50C-407E-A947-70E740481C1C}">
                    <a14:useLocalDpi xmlns:a14="http://schemas.microsoft.com/office/drawing/2010/main" val="0"/>
                  </a:ext>
                </a:extLst>
              </a:blip>
              <a:srcRect l="36823" t="9264" r="38675" b="2548"/>
              <a:stretch>
                <a:fillRect/>
              </a:stretch>
            </p:blipFill>
            <p:spPr bwMode="auto">
              <a:xfrm>
                <a:off x="3818" y="2417"/>
                <a:ext cx="756"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022" name="Text Box 20">
              <a:extLst>
                <a:ext uri="{FF2B5EF4-FFF2-40B4-BE49-F238E27FC236}">
                  <a16:creationId xmlns:a16="http://schemas.microsoft.com/office/drawing/2014/main" id="{EE8D28BE-3775-426A-B190-07A041EC1A88}"/>
                </a:ext>
              </a:extLst>
            </p:cNvPr>
            <p:cNvSpPr txBox="1">
              <a:spLocks noChangeArrowheads="1"/>
            </p:cNvSpPr>
            <p:nvPr/>
          </p:nvSpPr>
          <p:spPr bwMode="auto">
            <a:xfrm>
              <a:off x="3678" y="3546"/>
              <a:ext cx="2034"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400"/>
                <a:t>Картина течения в области фронта пламени на стадии нелинейной стабилизации неустойчивости </a:t>
              </a:r>
              <a:br>
                <a:rPr lang="ru-RU" altLang="ru-RU" sz="1400"/>
              </a:br>
              <a:r>
                <a:rPr lang="ru-RU" altLang="ru-RU" sz="1400"/>
                <a:t>и образование ударной волны (штриховая линия) </a:t>
              </a:r>
            </a:p>
          </p:txBody>
        </p:sp>
        <p:pic>
          <p:nvPicPr>
            <p:cNvPr id="43023" name="Picture 25" descr="оивт">
              <a:extLst>
                <a:ext uri="{FF2B5EF4-FFF2-40B4-BE49-F238E27FC236}">
                  <a16:creationId xmlns:a16="http://schemas.microsoft.com/office/drawing/2014/main" id="{38FABD06-6514-48D6-A8FF-5C65BFDC77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528" t="7066" r="73322" b="6056"/>
            <a:stretch>
              <a:fillRect/>
            </a:stretch>
          </p:blipFill>
          <p:spPr bwMode="auto">
            <a:xfrm>
              <a:off x="86" y="92"/>
              <a:ext cx="264"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4">
            <a:extLst>
              <a:ext uri="{FF2B5EF4-FFF2-40B4-BE49-F238E27FC236}">
                <a16:creationId xmlns:a16="http://schemas.microsoft.com/office/drawing/2014/main" id="{66FF6690-E101-4A8C-850C-54D20D31B807}"/>
              </a:ext>
            </a:extLst>
          </p:cNvPr>
          <p:cNvGrpSpPr>
            <a:grpSpLocks/>
          </p:cNvGrpSpPr>
          <p:nvPr/>
        </p:nvGrpSpPr>
        <p:grpSpPr bwMode="auto">
          <a:xfrm>
            <a:off x="0" y="146050"/>
            <a:ext cx="9144000" cy="6648450"/>
            <a:chOff x="0" y="92"/>
            <a:chExt cx="5760" cy="4188"/>
          </a:xfrm>
        </p:grpSpPr>
        <p:sp>
          <p:nvSpPr>
            <p:cNvPr id="44035" name="Text Box 2">
              <a:extLst>
                <a:ext uri="{FF2B5EF4-FFF2-40B4-BE49-F238E27FC236}">
                  <a16:creationId xmlns:a16="http://schemas.microsoft.com/office/drawing/2014/main" id="{6576A888-83E5-47F6-85E4-0008E85D0115}"/>
                </a:ext>
              </a:extLst>
            </p:cNvPr>
            <p:cNvSpPr txBox="1">
              <a:spLocks noChangeArrowheads="1"/>
            </p:cNvSpPr>
            <p:nvPr/>
          </p:nvSpPr>
          <p:spPr bwMode="auto">
            <a:xfrm>
              <a:off x="0" y="246"/>
              <a:ext cx="5760" cy="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ru-RU" sz="1500" b="1"/>
                <a:t>              КНП-2020:</a:t>
              </a:r>
            </a:p>
            <a:p>
              <a:pPr algn="just" eaLnBrk="1" hangingPunct="1">
                <a:spcBef>
                  <a:spcPct val="40000"/>
                </a:spcBef>
              </a:pPr>
              <a:r>
                <a:rPr lang="ru-RU" altLang="ru-RU" sz="1500"/>
                <a:t>Получены новые экспериментальные данные по кинетике образования монооксида углерода </a:t>
              </a:r>
              <a:br>
                <a:rPr lang="ru-RU" altLang="ru-RU" sz="1500"/>
              </a:br>
              <a:r>
                <a:rPr lang="ru-RU" altLang="ru-RU" sz="1500"/>
                <a:t>при высокотемпературном окислении биоспиртов и эфиров в широком диапазоне температуры. </a:t>
              </a:r>
              <a:br>
                <a:rPr lang="ru-RU" altLang="ru-RU" sz="1500"/>
              </a:br>
              <a:r>
                <a:rPr lang="ru-RU" altLang="ru-RU" sz="1500"/>
                <a:t>Во всех смесях впервые зафиксировано излучение триплета монооксида углерода. Впервые предложен и внедрен в современные кинетические модели под-механизм его формирования </a:t>
              </a:r>
              <a:br>
                <a:rPr lang="ru-RU" altLang="ru-RU" sz="1500"/>
              </a:br>
              <a:r>
                <a:rPr lang="ru-RU" altLang="ru-RU" sz="1500"/>
                <a:t>и расходования. Определены элементарные реакции, уточнены константы скоростей реакций. Разработанные механизмы удовлетворительно описывают все экспериментальные зависимости. </a:t>
              </a:r>
            </a:p>
            <a:p>
              <a:pPr algn="just" eaLnBrk="1" hangingPunct="1">
                <a:spcBef>
                  <a:spcPct val="40000"/>
                </a:spcBef>
              </a:pPr>
              <a:r>
                <a:rPr lang="ru-RU" altLang="ru-RU" sz="1500"/>
                <a:t>На основе численного моделирования описана структура расходящегося пламени и определена роль формируемых акустических полей в динамике горения газообразных и дисперсных смесей. Показано, что генерация акустических волн происходит в результате локального ускорения участков пламени на линейной стадии развития гидродинамически неустойчивого фронта горения, а также на нелинейной стадии – вследствие локального повышения интенсивности горения </a:t>
              </a:r>
              <a:br>
                <a:rPr lang="ru-RU" altLang="ru-RU" sz="1500"/>
              </a:br>
              <a:r>
                <a:rPr lang="ru-RU" altLang="ru-RU" sz="1500"/>
                <a:t>в складках поверхности пламени. Возникающие поперечные волны усиливаются в пламени </a:t>
              </a:r>
              <a:br>
                <a:rPr lang="ru-RU" altLang="ru-RU" sz="1500"/>
              </a:br>
              <a:r>
                <a:rPr lang="ru-RU" altLang="ru-RU" sz="1500"/>
                <a:t>по механизму термоакустической неустойчивости.</a:t>
              </a:r>
            </a:p>
            <a:p>
              <a:pPr algn="just" eaLnBrk="1" hangingPunct="1">
                <a:spcBef>
                  <a:spcPct val="40000"/>
                </a:spcBef>
              </a:pPr>
              <a:r>
                <a:rPr lang="ru-RU" altLang="ru-RU" sz="1500"/>
                <a:t>На примере обратного конического метано-воздушного пламени экспериментально получены интегральные характеристики горения в условиях нормальной и реверсной гравитации. Показана независимость параметров срыва такого пламени от гравитационных условий. Оценены границы перехода такого пламени от формы М к V и обратно для условий нормальной и реверсной гравитации. Обоснован вывод о том, что срыв и переход в безразмерных координатах скорости </a:t>
              </a:r>
              <a:br>
                <a:rPr lang="ru-RU" altLang="ru-RU" sz="1500"/>
              </a:br>
              <a:r>
                <a:rPr lang="ru-RU" altLang="ru-RU" sz="1500"/>
                <a:t>для заданной смеси происходит при одинаковых параметрах.</a:t>
              </a:r>
            </a:p>
            <a:p>
              <a:pPr algn="just" eaLnBrk="1" hangingPunct="1">
                <a:spcBef>
                  <a:spcPct val="40000"/>
                </a:spcBef>
              </a:pPr>
              <a:r>
                <a:rPr lang="ru-RU" altLang="ru-RU" sz="1500"/>
                <a:t>Разработана новая методика измерения задержки воспламенения с использованием ударной трубы, обеспечивающей начальный нагрев газа до 970 К и перепад давления до 900 атм. </a:t>
              </a:r>
              <a:br>
                <a:rPr lang="ru-RU" altLang="ru-RU" sz="1500"/>
              </a:br>
              <a:r>
                <a:rPr lang="ru-RU" altLang="ru-RU" sz="1500"/>
                <a:t>За фронтом отраженной ударной волны температура может достигать 10000 К, что превосходит возможности известных стендов. Методика позволяет получать данные о задержке воспламенения при повышенных температурах для ранее не исследованных высокоэнергетических углеводородных соединений (жидких или твердых при нормальных условиях).</a:t>
              </a:r>
            </a:p>
          </p:txBody>
        </p:sp>
        <p:pic>
          <p:nvPicPr>
            <p:cNvPr id="44036" name="Picture 3" descr="оивт">
              <a:extLst>
                <a:ext uri="{FF2B5EF4-FFF2-40B4-BE49-F238E27FC236}">
                  <a16:creationId xmlns:a16="http://schemas.microsoft.com/office/drawing/2014/main" id="{177EAE14-8228-4C75-8582-755FBB7FF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28" t="7066" r="73322" b="6056"/>
            <a:stretch>
              <a:fillRect/>
            </a:stretch>
          </p:blipFill>
          <p:spPr bwMode="auto">
            <a:xfrm>
              <a:off x="86" y="92"/>
              <a:ext cx="264"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13">
            <a:extLst>
              <a:ext uri="{FF2B5EF4-FFF2-40B4-BE49-F238E27FC236}">
                <a16:creationId xmlns:a16="http://schemas.microsoft.com/office/drawing/2014/main" id="{D6C5FF77-FD79-431E-BA4A-836E1D64641F}"/>
              </a:ext>
            </a:extLst>
          </p:cNvPr>
          <p:cNvGrpSpPr>
            <a:grpSpLocks/>
          </p:cNvGrpSpPr>
          <p:nvPr/>
        </p:nvGrpSpPr>
        <p:grpSpPr bwMode="auto">
          <a:xfrm>
            <a:off x="0" y="142875"/>
            <a:ext cx="9144000" cy="6572250"/>
            <a:chOff x="0" y="90"/>
            <a:chExt cx="5760" cy="4140"/>
          </a:xfrm>
        </p:grpSpPr>
        <p:pic>
          <p:nvPicPr>
            <p:cNvPr id="45059" name="Рисунок 1">
              <a:extLst>
                <a:ext uri="{FF2B5EF4-FFF2-40B4-BE49-F238E27FC236}">
                  <a16:creationId xmlns:a16="http://schemas.microsoft.com/office/drawing/2014/main" id="{28512C94-09A9-4C63-8CD8-D6DECD604C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 y="929"/>
              <a:ext cx="725" cy="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10" descr="ДВФУ">
              <a:extLst>
                <a:ext uri="{FF2B5EF4-FFF2-40B4-BE49-F238E27FC236}">
                  <a16:creationId xmlns:a16="http://schemas.microsoft.com/office/drawing/2014/main" id="{1BD2DE87-BB6C-419A-AA44-9266608F3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 y="90"/>
              <a:ext cx="384"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11">
              <a:extLst>
                <a:ext uri="{FF2B5EF4-FFF2-40B4-BE49-F238E27FC236}">
                  <a16:creationId xmlns:a16="http://schemas.microsoft.com/office/drawing/2014/main" id="{CC74B139-FCFD-4CC1-95D2-82E30EF31618}"/>
                </a:ext>
              </a:extLst>
            </p:cNvPr>
            <p:cNvSpPr txBox="1">
              <a:spLocks noChangeArrowheads="1"/>
            </p:cNvSpPr>
            <p:nvPr/>
          </p:nvSpPr>
          <p:spPr bwMode="auto">
            <a:xfrm>
              <a:off x="434" y="144"/>
              <a:ext cx="4151" cy="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spcBef>
                  <a:spcPct val="50000"/>
                </a:spcBef>
                <a:buFont typeface="Arial" panose="020B0604020202020204" pitchFamily="34" charset="0"/>
                <a:buNone/>
              </a:pPr>
              <a:r>
                <a:rPr lang="ru-RU" altLang="ru-RU" sz="2800" b="1"/>
                <a:t>Дальневосточный федеральный </a:t>
              </a:r>
              <a:br>
                <a:rPr lang="ru-RU" altLang="ru-RU" sz="2800" b="1"/>
              </a:br>
              <a:r>
                <a:rPr lang="ru-RU" altLang="ru-RU" sz="2800" b="1"/>
                <a:t>университет</a:t>
              </a:r>
            </a:p>
          </p:txBody>
        </p:sp>
        <p:sp>
          <p:nvSpPr>
            <p:cNvPr id="45062" name="Text Box 12">
              <a:extLst>
                <a:ext uri="{FF2B5EF4-FFF2-40B4-BE49-F238E27FC236}">
                  <a16:creationId xmlns:a16="http://schemas.microsoft.com/office/drawing/2014/main" id="{FD710371-5E25-4353-9CEA-EA50B571268B}"/>
                </a:ext>
              </a:extLst>
            </p:cNvPr>
            <p:cNvSpPr txBox="1">
              <a:spLocks noChangeArrowheads="1"/>
            </p:cNvSpPr>
            <p:nvPr/>
          </p:nvSpPr>
          <p:spPr bwMode="auto">
            <a:xfrm>
              <a:off x="570" y="938"/>
              <a:ext cx="5190"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buFont typeface="Arial" panose="020B0604020202020204" pitchFamily="34" charset="0"/>
                <a:buNone/>
              </a:pPr>
              <a:r>
                <a:rPr lang="ru-RU" altLang="ru-RU" b="1"/>
                <a:t>Международная лаборатория горения и энергетики</a:t>
              </a:r>
              <a:endParaRPr lang="ru-RU" altLang="ru-RU"/>
            </a:p>
          </p:txBody>
        </p:sp>
        <p:sp>
          <p:nvSpPr>
            <p:cNvPr id="45063" name="Text Box 13">
              <a:extLst>
                <a:ext uri="{FF2B5EF4-FFF2-40B4-BE49-F238E27FC236}">
                  <a16:creationId xmlns:a16="http://schemas.microsoft.com/office/drawing/2014/main" id="{C2D4DDB7-12C2-4C23-9F97-CBA7B7426618}"/>
                </a:ext>
              </a:extLst>
            </p:cNvPr>
            <p:cNvSpPr txBox="1">
              <a:spLocks noChangeArrowheads="1"/>
            </p:cNvSpPr>
            <p:nvPr/>
          </p:nvSpPr>
          <p:spPr bwMode="auto">
            <a:xfrm>
              <a:off x="0" y="1288"/>
              <a:ext cx="5760"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buFont typeface="Arial" panose="020B0604020202020204" pitchFamily="34" charset="0"/>
                <a:buNone/>
              </a:pPr>
              <a:r>
                <a:rPr lang="ru-RU" altLang="ru-RU" sz="1600"/>
                <a:t>Образована в 2014 г. в рамках Мегагранта (профессор К. Марута, </a:t>
              </a:r>
              <a:br>
                <a:rPr lang="ru-RU" altLang="ru-RU" sz="1600"/>
              </a:br>
              <a:r>
                <a:rPr lang="ru-RU" altLang="ru-RU" sz="1600"/>
                <a:t>университет Тохоку, Япония), коллектив имеет 20 летний опыт сотрудничества </a:t>
              </a:r>
              <a:br>
                <a:rPr lang="ru-RU" altLang="ru-RU" sz="1600"/>
              </a:br>
              <a:r>
                <a:rPr lang="ru-RU" altLang="ru-RU" sz="1600"/>
                <a:t>с ведущими зарубежными и российскими  лабораториями в области горения</a:t>
              </a:r>
            </a:p>
          </p:txBody>
        </p:sp>
        <p:pic>
          <p:nvPicPr>
            <p:cNvPr id="45064" name="Picture 15" descr="двфу фото">
              <a:extLst>
                <a:ext uri="{FF2B5EF4-FFF2-40B4-BE49-F238E27FC236}">
                  <a16:creationId xmlns:a16="http://schemas.microsoft.com/office/drawing/2014/main" id="{2FE84817-2E9A-4173-818C-D324B62C0C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6" y="90"/>
              <a:ext cx="1156" cy="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Text Box 16">
              <a:extLst>
                <a:ext uri="{FF2B5EF4-FFF2-40B4-BE49-F238E27FC236}">
                  <a16:creationId xmlns:a16="http://schemas.microsoft.com/office/drawing/2014/main" id="{1A153A54-4C88-49E8-BF80-E238A871A2B6}"/>
                </a:ext>
              </a:extLst>
            </p:cNvPr>
            <p:cNvSpPr txBox="1">
              <a:spLocks noChangeArrowheads="1"/>
            </p:cNvSpPr>
            <p:nvPr/>
          </p:nvSpPr>
          <p:spPr bwMode="auto">
            <a:xfrm>
              <a:off x="25" y="2864"/>
              <a:ext cx="5735" cy="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buFont typeface="Arial" panose="020B0604020202020204" pitchFamily="34" charset="0"/>
                <a:buNone/>
              </a:pPr>
              <a:r>
                <a:rPr lang="ru-RU" altLang="ru-RU" sz="1400" b="1"/>
                <a:t>КНП-2020:</a:t>
              </a:r>
              <a:r>
                <a:rPr lang="ru-RU" altLang="ru-RU" sz="1400"/>
                <a:t> Разработан метод диагностики горения твердого топлива под действием внешнего потока излучения, позволяющий получить данные о положении зон пиролиза, состава продуктов горения и др. в зависимости от расхода газа, угля и мощности излучения. Выполнены термогравиметрические измерения характеристик мелкодисперсного бурого угля; на основе ИК-спектрометрии получены данные о составе продуктов термического разложения угля при различной температуре. Выполнены тестовые эксперименты по исследованию воспламенения угольной пыли на пилотных установках. Разработаны схемы использования радиационных горелок для создания контролируемых радиационных потоков для горения угольно-воздушных смесей.</a:t>
              </a:r>
            </a:p>
            <a:p>
              <a:pPr algn="just" eaLnBrk="1" hangingPunct="1">
                <a:lnSpc>
                  <a:spcPct val="90000"/>
                </a:lnSpc>
                <a:spcBef>
                  <a:spcPct val="30000"/>
                </a:spcBef>
                <a:buFont typeface="Arial" panose="020B0604020202020204" pitchFamily="34" charset="0"/>
                <a:buNone/>
              </a:pPr>
              <a:endParaRPr lang="ru-RU" altLang="ru-RU" sz="1000"/>
            </a:p>
            <a:p>
              <a:pPr algn="just" eaLnBrk="1" hangingPunct="1">
                <a:lnSpc>
                  <a:spcPct val="90000"/>
                </a:lnSpc>
                <a:buFont typeface="Arial" panose="020B0604020202020204" pitchFamily="34" charset="0"/>
                <a:buNone/>
              </a:pPr>
              <a:r>
                <a:rPr lang="ru-RU" altLang="ru-RU" sz="1400"/>
                <a:t>В составе исполнителей КНП:  2 доктора и 2 кандидата наук, 1 аспирант</a:t>
              </a:r>
            </a:p>
          </p:txBody>
        </p:sp>
        <p:pic>
          <p:nvPicPr>
            <p:cNvPr id="45066" name="Изображение 1">
              <a:extLst>
                <a:ext uri="{FF2B5EF4-FFF2-40B4-BE49-F238E27FC236}">
                  <a16:creationId xmlns:a16="http://schemas.microsoft.com/office/drawing/2014/main" id="{669A45D5-544C-47B0-B57F-25D2EC4EF27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 y="1856"/>
              <a:ext cx="1612" cy="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7" name="Прямоугольник 1">
              <a:extLst>
                <a:ext uri="{FF2B5EF4-FFF2-40B4-BE49-F238E27FC236}">
                  <a16:creationId xmlns:a16="http://schemas.microsoft.com/office/drawing/2014/main" id="{BCD1BAC3-F349-4029-87BE-856C72381B48}"/>
                </a:ext>
              </a:extLst>
            </p:cNvPr>
            <p:cNvSpPr>
              <a:spLocks noChangeArrowheads="1"/>
            </p:cNvSpPr>
            <p:nvPr/>
          </p:nvSpPr>
          <p:spPr bwMode="auto">
            <a:xfrm>
              <a:off x="1631" y="1800"/>
              <a:ext cx="2215"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120000"/>
                </a:lnSpc>
                <a:spcAft>
                  <a:spcPct val="20000"/>
                </a:spcAft>
                <a:buFont typeface="Arial" panose="020B0604020202020204" pitchFamily="34" charset="0"/>
                <a:buNone/>
              </a:pPr>
              <a:r>
                <a:rPr lang="ru-RU" altLang="ru-RU" sz="1400" b="1"/>
                <a:t>Цель исследований: </a:t>
              </a:r>
              <a:r>
                <a:rPr lang="ru-RU" altLang="ru-RU" sz="1400"/>
                <a:t>создание основ эффективных и экологически чистых технологий совместного сжигания угольных частиц и газообразного топлива, разработка технологий мультитопливной энергетики</a:t>
              </a:r>
              <a:r>
                <a:rPr lang="ru-RU" altLang="ja-JP" sz="1600">
                  <a:cs typeface="Times New Roman" panose="02020603050405020304" pitchFamily="18" charset="0"/>
                </a:rPr>
                <a:t>.</a:t>
              </a:r>
              <a:r>
                <a:rPr lang="ru-RU" altLang="ja-JP" sz="1400">
                  <a:latin typeface="Times New Roman" panose="02020603050405020304" pitchFamily="18" charset="0"/>
                  <a:cs typeface="Times New Roman" panose="02020603050405020304" pitchFamily="18" charset="0"/>
                </a:rPr>
                <a:t> </a:t>
              </a:r>
              <a:endParaRPr lang="en-US" altLang="ja-JP" sz="1400">
                <a:latin typeface="Times New Roman" panose="02020603050405020304" pitchFamily="18" charset="0"/>
                <a:cs typeface="Times New Roman" panose="02020603050405020304" pitchFamily="18" charset="0"/>
              </a:endParaRPr>
            </a:p>
          </p:txBody>
        </p:sp>
        <p:pic>
          <p:nvPicPr>
            <p:cNvPr id="45068" name="Изображение 15">
              <a:extLst>
                <a:ext uri="{FF2B5EF4-FFF2-40B4-BE49-F238E27FC236}">
                  <a16:creationId xmlns:a16="http://schemas.microsoft.com/office/drawing/2014/main" id="{BB97DDA6-E31D-4026-A370-6D0D4A91113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91" y="1866"/>
              <a:ext cx="1872" cy="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36">
            <a:extLst>
              <a:ext uri="{FF2B5EF4-FFF2-40B4-BE49-F238E27FC236}">
                <a16:creationId xmlns:a16="http://schemas.microsoft.com/office/drawing/2014/main" id="{825DA56D-B859-41A8-BCA5-05351F7FC3E3}"/>
              </a:ext>
            </a:extLst>
          </p:cNvPr>
          <p:cNvGrpSpPr>
            <a:grpSpLocks/>
          </p:cNvGrpSpPr>
          <p:nvPr/>
        </p:nvGrpSpPr>
        <p:grpSpPr bwMode="auto">
          <a:xfrm>
            <a:off x="0" y="152400"/>
            <a:ext cx="9144000" cy="6410325"/>
            <a:chOff x="0" y="60"/>
            <a:chExt cx="5760" cy="4038"/>
          </a:xfrm>
        </p:grpSpPr>
        <p:sp>
          <p:nvSpPr>
            <p:cNvPr id="51203" name="Прямоугольник 1">
              <a:extLst>
                <a:ext uri="{FF2B5EF4-FFF2-40B4-BE49-F238E27FC236}">
                  <a16:creationId xmlns:a16="http://schemas.microsoft.com/office/drawing/2014/main" id="{39585CFB-CB32-4F85-8BF3-C76CC7E116E3}"/>
                </a:ext>
              </a:extLst>
            </p:cNvPr>
            <p:cNvSpPr>
              <a:spLocks noChangeArrowheads="1"/>
            </p:cNvSpPr>
            <p:nvPr/>
          </p:nvSpPr>
          <p:spPr bwMode="auto">
            <a:xfrm>
              <a:off x="1440" y="79"/>
              <a:ext cx="2880" cy="231"/>
            </a:xfrm>
            <a:prstGeom prst="rect">
              <a:avLst/>
            </a:prstGeom>
            <a:noFill/>
            <a:ln w="9525">
              <a:noFill/>
              <a:miter lim="800000"/>
              <a:headEnd/>
              <a:tailEnd/>
            </a:ln>
          </p:spPr>
          <p:txBody>
            <a:bodyPr>
              <a:spAutoFit/>
            </a:bodyPr>
            <a:lstStyle/>
            <a:p>
              <a:pPr algn="ctr">
                <a:lnSpc>
                  <a:spcPct val="90000"/>
                </a:lnSpc>
                <a:buFont typeface="Arial" charset="0"/>
                <a:buNone/>
                <a:defRPr/>
              </a:pPr>
              <a:r>
                <a:rPr lang="ru-RU" altLang="ru-RU" sz="2000" b="1" cap="all" dirty="0">
                  <a:latin typeface="Arial" charset="0"/>
                </a:rPr>
                <a:t>Научный задел и методы</a:t>
              </a:r>
            </a:p>
          </p:txBody>
        </p:sp>
        <p:pic>
          <p:nvPicPr>
            <p:cNvPr id="46084" name="Рисунок 13">
              <a:extLst>
                <a:ext uri="{FF2B5EF4-FFF2-40B4-BE49-F238E27FC236}">
                  <a16:creationId xmlns:a16="http://schemas.microsoft.com/office/drawing/2014/main" id="{EA8ACEDE-96B6-418D-92A6-2075365C7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 y="3127"/>
              <a:ext cx="1802" cy="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25">
              <a:extLst>
                <a:ext uri="{FF2B5EF4-FFF2-40B4-BE49-F238E27FC236}">
                  <a16:creationId xmlns:a16="http://schemas.microsoft.com/office/drawing/2014/main" id="{4B66D356-78AB-4496-8B72-E285D52EBC2B}"/>
                </a:ext>
              </a:extLst>
            </p:cNvPr>
            <p:cNvSpPr txBox="1">
              <a:spLocks noChangeArrowheads="1"/>
            </p:cNvSpPr>
            <p:nvPr/>
          </p:nvSpPr>
          <p:spPr bwMode="auto">
            <a:xfrm>
              <a:off x="1998" y="3115"/>
              <a:ext cx="876" cy="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buFont typeface="Arial" panose="020B0604020202020204" pitchFamily="34" charset="0"/>
                <a:buNone/>
              </a:pPr>
              <a:r>
                <a:rPr lang="ru-RU" altLang="ru-RU" sz="1400">
                  <a:ea typeface="MS PGothic" panose="020B0600070205080204" pitchFamily="34" charset="-128"/>
                  <a:cs typeface="Arial" panose="020B0604020202020204" pitchFamily="34" charset="0"/>
                </a:rPr>
                <a:t>Пламена жидкого топлива </a:t>
              </a:r>
              <a:br>
                <a:rPr lang="ru-RU" altLang="ru-RU" sz="1400">
                  <a:ea typeface="MS PGothic" panose="020B0600070205080204" pitchFamily="34" charset="-128"/>
                  <a:cs typeface="Arial" panose="020B0604020202020204" pitchFamily="34" charset="0"/>
                </a:rPr>
              </a:br>
              <a:r>
                <a:rPr lang="ru-RU" altLang="ru-RU" sz="1400">
                  <a:ea typeface="MS PGothic" panose="020B0600070205080204" pitchFamily="34" charset="-128"/>
                  <a:cs typeface="Arial" panose="020B0604020202020204" pitchFamily="34" charset="0"/>
                </a:rPr>
                <a:t>с различным октановым числом</a:t>
              </a:r>
            </a:p>
          </p:txBody>
        </p:sp>
        <p:grpSp>
          <p:nvGrpSpPr>
            <p:cNvPr id="46086" name="Group 39">
              <a:extLst>
                <a:ext uri="{FF2B5EF4-FFF2-40B4-BE49-F238E27FC236}">
                  <a16:creationId xmlns:a16="http://schemas.microsoft.com/office/drawing/2014/main" id="{E73C58DB-0D4D-4BED-A3F2-E5B259D3BB0B}"/>
                </a:ext>
              </a:extLst>
            </p:cNvPr>
            <p:cNvGrpSpPr>
              <a:grpSpLocks/>
            </p:cNvGrpSpPr>
            <p:nvPr/>
          </p:nvGrpSpPr>
          <p:grpSpPr bwMode="auto">
            <a:xfrm>
              <a:off x="92" y="1879"/>
              <a:ext cx="2782" cy="1172"/>
              <a:chOff x="302" y="2026"/>
              <a:chExt cx="2782" cy="1172"/>
            </a:xfrm>
          </p:grpSpPr>
          <p:pic>
            <p:nvPicPr>
              <p:cNvPr id="46108" name="Picture 6" descr="1">
                <a:extLst>
                  <a:ext uri="{FF2B5EF4-FFF2-40B4-BE49-F238E27FC236}">
                    <a16:creationId xmlns:a16="http://schemas.microsoft.com/office/drawing/2014/main" id="{08FF9D66-42AB-4BF7-94A9-69362177C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 y="2051"/>
                <a:ext cx="1395" cy="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9" name="Rectangle 21">
                <a:extLst>
                  <a:ext uri="{FF2B5EF4-FFF2-40B4-BE49-F238E27FC236}">
                    <a16:creationId xmlns:a16="http://schemas.microsoft.com/office/drawing/2014/main" id="{5CA78AFE-2EF8-4B8D-A0BA-BAF067F41D29}"/>
                  </a:ext>
                </a:extLst>
              </p:cNvPr>
              <p:cNvSpPr>
                <a:spLocks noChangeArrowheads="1"/>
              </p:cNvSpPr>
              <p:nvPr/>
            </p:nvSpPr>
            <p:spPr bwMode="auto">
              <a:xfrm flipH="1">
                <a:off x="1809" y="2361"/>
                <a:ext cx="1204" cy="11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buFont typeface="Arial" panose="020B0604020202020204" pitchFamily="34" charset="0"/>
                  <a:buNone/>
                </a:pPr>
                <a:endParaRPr lang="en-US" altLang="ru-RU" sz="1800">
                  <a:solidFill>
                    <a:srgbClr val="0000FF"/>
                  </a:solidFill>
                  <a:latin typeface="Times New Roman" panose="02020603050405020304" pitchFamily="18" charset="0"/>
                </a:endParaRPr>
              </a:p>
            </p:txBody>
          </p:sp>
          <p:sp>
            <p:nvSpPr>
              <p:cNvPr id="46110" name="Line 22">
                <a:extLst>
                  <a:ext uri="{FF2B5EF4-FFF2-40B4-BE49-F238E27FC236}">
                    <a16:creationId xmlns:a16="http://schemas.microsoft.com/office/drawing/2014/main" id="{FABBA148-A3CD-4A4F-82CD-872A555A5800}"/>
                  </a:ext>
                </a:extLst>
              </p:cNvPr>
              <p:cNvSpPr>
                <a:spLocks noChangeShapeType="1"/>
              </p:cNvSpPr>
              <p:nvPr/>
            </p:nvSpPr>
            <p:spPr bwMode="auto">
              <a:xfrm flipH="1">
                <a:off x="2678" y="2423"/>
                <a:ext cx="386"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6111" name="Line 23">
                <a:extLst>
                  <a:ext uri="{FF2B5EF4-FFF2-40B4-BE49-F238E27FC236}">
                    <a16:creationId xmlns:a16="http://schemas.microsoft.com/office/drawing/2014/main" id="{6BA38AA9-E9B1-4C63-8227-F138304DD4B0}"/>
                  </a:ext>
                </a:extLst>
              </p:cNvPr>
              <p:cNvSpPr>
                <a:spLocks noChangeShapeType="1"/>
              </p:cNvSpPr>
              <p:nvPr/>
            </p:nvSpPr>
            <p:spPr bwMode="auto">
              <a:xfrm flipH="1">
                <a:off x="2425" y="2361"/>
                <a:ext cx="1" cy="118"/>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6112" name="AutoShape 24">
                <a:extLst>
                  <a:ext uri="{FF2B5EF4-FFF2-40B4-BE49-F238E27FC236}">
                    <a16:creationId xmlns:a16="http://schemas.microsoft.com/office/drawing/2014/main" id="{7D85EFC5-FED8-4F9B-A7B1-81F56CCC39E9}"/>
                  </a:ext>
                </a:extLst>
              </p:cNvPr>
              <p:cNvSpPr>
                <a:spLocks noChangeArrowheads="1"/>
              </p:cNvSpPr>
              <p:nvPr/>
            </p:nvSpPr>
            <p:spPr bwMode="auto">
              <a:xfrm rot="5400000" flipH="1">
                <a:off x="2067" y="2529"/>
                <a:ext cx="346" cy="30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1 w 21600"/>
                  <a:gd name="T13" fmla="*/ 5400 h 21600"/>
                  <a:gd name="T14" fmla="*/ 18916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rgbClr val="0000FF"/>
                </a:solidFill>
                <a:miter lim="800000"/>
                <a:headEnd/>
                <a:tailEnd/>
              </a:ln>
            </p:spPr>
            <p:txBody>
              <a:bodyPr rot="10800000" vert="eaVert"/>
              <a:lstStyle/>
              <a:p>
                <a:endParaRPr lang="ru-RU"/>
              </a:p>
            </p:txBody>
          </p:sp>
          <p:sp>
            <p:nvSpPr>
              <p:cNvPr id="46113" name="Text Box 25">
                <a:extLst>
                  <a:ext uri="{FF2B5EF4-FFF2-40B4-BE49-F238E27FC236}">
                    <a16:creationId xmlns:a16="http://schemas.microsoft.com/office/drawing/2014/main" id="{E686E53F-E9BB-49B2-BC56-8DCD02E2DCF3}"/>
                  </a:ext>
                </a:extLst>
              </p:cNvPr>
              <p:cNvSpPr txBox="1">
                <a:spLocks noChangeArrowheads="1"/>
              </p:cNvSpPr>
              <p:nvPr/>
            </p:nvSpPr>
            <p:spPr bwMode="auto">
              <a:xfrm>
                <a:off x="2369" y="2550"/>
                <a:ext cx="665"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buFont typeface="Arial" panose="020B0604020202020204" pitchFamily="34" charset="0"/>
                  <a:buNone/>
                </a:pPr>
                <a:r>
                  <a:rPr lang="ru-RU" altLang="ru-RU" sz="1400">
                    <a:latin typeface="Times New Roman" panose="02020603050405020304" pitchFamily="18" charset="0"/>
                    <a:ea typeface="MS PGothic" panose="020B0600070205080204" pitchFamily="34" charset="-128"/>
                    <a:cs typeface="Arial" panose="020B0604020202020204" pitchFamily="34" charset="0"/>
                  </a:rPr>
                  <a:t>Внешний нагрев</a:t>
                </a:r>
              </a:p>
            </p:txBody>
          </p:sp>
          <p:sp>
            <p:nvSpPr>
              <p:cNvPr id="46114" name="Text Box 120">
                <a:extLst>
                  <a:ext uri="{FF2B5EF4-FFF2-40B4-BE49-F238E27FC236}">
                    <a16:creationId xmlns:a16="http://schemas.microsoft.com/office/drawing/2014/main" id="{5F7049D1-35B9-4276-B082-46E3801CBC37}"/>
                  </a:ext>
                </a:extLst>
              </p:cNvPr>
              <p:cNvSpPr txBox="1">
                <a:spLocks noChangeArrowheads="1"/>
              </p:cNvSpPr>
              <p:nvPr/>
            </p:nvSpPr>
            <p:spPr bwMode="auto">
              <a:xfrm>
                <a:off x="302" y="3019"/>
                <a:ext cx="192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buFont typeface="Arial" panose="020B0604020202020204" pitchFamily="34" charset="0"/>
                  <a:buNone/>
                </a:pPr>
                <a:r>
                  <a:rPr lang="ru-RU" altLang="ru-RU" sz="1400">
                    <a:cs typeface="Arial" panose="020B0604020202020204" pitchFamily="34" charset="0"/>
                  </a:rPr>
                  <a:t>Микроканал с внешней горелкой</a:t>
                </a:r>
              </a:p>
            </p:txBody>
          </p:sp>
          <p:sp>
            <p:nvSpPr>
              <p:cNvPr id="46115" name="Text Box 25">
                <a:extLst>
                  <a:ext uri="{FF2B5EF4-FFF2-40B4-BE49-F238E27FC236}">
                    <a16:creationId xmlns:a16="http://schemas.microsoft.com/office/drawing/2014/main" id="{D2A5C798-9D67-41FB-8F5B-E3D2546D07BA}"/>
                  </a:ext>
                </a:extLst>
              </p:cNvPr>
              <p:cNvSpPr txBox="1">
                <a:spLocks noChangeArrowheads="1"/>
              </p:cNvSpPr>
              <p:nvPr/>
            </p:nvSpPr>
            <p:spPr bwMode="auto">
              <a:xfrm>
                <a:off x="2425" y="2026"/>
                <a:ext cx="659"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buFont typeface="Arial" panose="020B0604020202020204" pitchFamily="34" charset="0"/>
                  <a:buNone/>
                </a:pPr>
                <a:r>
                  <a:rPr lang="ru-RU" altLang="ru-RU" sz="1400">
                    <a:solidFill>
                      <a:srgbClr val="0000FF"/>
                    </a:solidFill>
                    <a:latin typeface="Times New Roman" panose="02020603050405020304" pitchFamily="18" charset="0"/>
                    <a:ea typeface="MS PGothic" panose="020B0600070205080204" pitchFamily="34" charset="-128"/>
                    <a:cs typeface="Arial" panose="020B0604020202020204" pitchFamily="34" charset="0"/>
                  </a:rPr>
                  <a:t>горючая смесь</a:t>
                </a:r>
              </a:p>
            </p:txBody>
          </p:sp>
          <p:sp>
            <p:nvSpPr>
              <p:cNvPr id="46116" name="Text Box 25">
                <a:extLst>
                  <a:ext uri="{FF2B5EF4-FFF2-40B4-BE49-F238E27FC236}">
                    <a16:creationId xmlns:a16="http://schemas.microsoft.com/office/drawing/2014/main" id="{0F84C44D-849E-4B7E-AF1B-33A1357A71AF}"/>
                  </a:ext>
                </a:extLst>
              </p:cNvPr>
              <p:cNvSpPr txBox="1">
                <a:spLocks noChangeArrowheads="1"/>
              </p:cNvSpPr>
              <p:nvPr/>
            </p:nvSpPr>
            <p:spPr bwMode="auto">
              <a:xfrm>
                <a:off x="2001" y="2096"/>
                <a:ext cx="506"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buFont typeface="Arial" panose="020B0604020202020204" pitchFamily="34" charset="0"/>
                  <a:buNone/>
                </a:pPr>
                <a:r>
                  <a:rPr lang="ru-RU" altLang="ru-RU" sz="1400">
                    <a:solidFill>
                      <a:srgbClr val="FF0000"/>
                    </a:solidFill>
                    <a:latin typeface="Times New Roman" panose="02020603050405020304" pitchFamily="18" charset="0"/>
                    <a:ea typeface="MS PGothic" panose="020B0600070205080204" pitchFamily="34" charset="-128"/>
                    <a:cs typeface="Arial" panose="020B0604020202020204" pitchFamily="34" charset="0"/>
                  </a:rPr>
                  <a:t>пламя</a:t>
                </a:r>
              </a:p>
            </p:txBody>
          </p:sp>
        </p:grpSp>
        <p:grpSp>
          <p:nvGrpSpPr>
            <p:cNvPr id="46087" name="Group 34">
              <a:extLst>
                <a:ext uri="{FF2B5EF4-FFF2-40B4-BE49-F238E27FC236}">
                  <a16:creationId xmlns:a16="http://schemas.microsoft.com/office/drawing/2014/main" id="{09B42C1D-E1B2-48F6-A18F-4B7857292605}"/>
                </a:ext>
              </a:extLst>
            </p:cNvPr>
            <p:cNvGrpSpPr>
              <a:grpSpLocks/>
            </p:cNvGrpSpPr>
            <p:nvPr/>
          </p:nvGrpSpPr>
          <p:grpSpPr bwMode="auto">
            <a:xfrm>
              <a:off x="0" y="414"/>
              <a:ext cx="5760" cy="1434"/>
              <a:chOff x="0" y="336"/>
              <a:chExt cx="5760" cy="1434"/>
            </a:xfrm>
          </p:grpSpPr>
          <p:sp>
            <p:nvSpPr>
              <p:cNvPr id="46104" name="Прямоугольник 2">
                <a:extLst>
                  <a:ext uri="{FF2B5EF4-FFF2-40B4-BE49-F238E27FC236}">
                    <a16:creationId xmlns:a16="http://schemas.microsoft.com/office/drawing/2014/main" id="{33D62E89-40B3-4F15-AAFA-5134618C6BC6}"/>
                  </a:ext>
                </a:extLst>
              </p:cNvPr>
              <p:cNvSpPr>
                <a:spLocks noChangeArrowheads="1"/>
              </p:cNvSpPr>
              <p:nvPr/>
            </p:nvSpPr>
            <p:spPr bwMode="auto">
              <a:xfrm>
                <a:off x="0" y="336"/>
                <a:ext cx="2790"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buFont typeface="Arial" panose="020B0604020202020204" pitchFamily="34" charset="0"/>
                  <a:buNone/>
                </a:pPr>
                <a:r>
                  <a:rPr lang="ru-RU" altLang="ru-RU" sz="1800"/>
                  <a:t>Микропотоковый реактор </a:t>
                </a:r>
                <a:br>
                  <a:rPr lang="ru-RU" altLang="ru-RU" sz="1800"/>
                </a:br>
                <a:r>
                  <a:rPr lang="ru-RU" altLang="ru-RU" sz="1800"/>
                  <a:t>для диагностики пламен, микрогорение</a:t>
                </a:r>
              </a:p>
            </p:txBody>
          </p:sp>
          <p:sp>
            <p:nvSpPr>
              <p:cNvPr id="46105" name="Прямоугольник 3">
                <a:extLst>
                  <a:ext uri="{FF2B5EF4-FFF2-40B4-BE49-F238E27FC236}">
                    <a16:creationId xmlns:a16="http://schemas.microsoft.com/office/drawing/2014/main" id="{A5BBEBE9-C497-438D-A414-E796FF66CE3A}"/>
                  </a:ext>
                </a:extLst>
              </p:cNvPr>
              <p:cNvSpPr>
                <a:spLocks noChangeArrowheads="1"/>
              </p:cNvSpPr>
              <p:nvPr/>
            </p:nvSpPr>
            <p:spPr bwMode="auto">
              <a:xfrm>
                <a:off x="89" y="744"/>
                <a:ext cx="2869" cy="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lnSpc>
                    <a:spcPct val="90000"/>
                  </a:lnSpc>
                  <a:buFont typeface="Arial" panose="020B0604020202020204" pitchFamily="34" charset="0"/>
                  <a:buNone/>
                </a:pPr>
                <a:r>
                  <a:rPr lang="ru-RU" altLang="ru-RU" sz="1400"/>
                  <a:t>На основе исследований горения газа в микроканале с постоянным градиентом температуры в стенках, создан микрореактор для диагностики структуры пламени. Восстановление  механизма химических реакций и данные о кинетических параметрах получены из сравнения данных о положении пламени относительно нагретых стенок микроканала с расчетами. </a:t>
                </a:r>
              </a:p>
            </p:txBody>
          </p:sp>
          <p:sp>
            <p:nvSpPr>
              <p:cNvPr id="46106" name="Прямоугольник 17">
                <a:extLst>
                  <a:ext uri="{FF2B5EF4-FFF2-40B4-BE49-F238E27FC236}">
                    <a16:creationId xmlns:a16="http://schemas.microsoft.com/office/drawing/2014/main" id="{2A57A99F-A987-4EC1-AEB6-7E909E19665B}"/>
                  </a:ext>
                </a:extLst>
              </p:cNvPr>
              <p:cNvSpPr>
                <a:spLocks noChangeArrowheads="1"/>
              </p:cNvSpPr>
              <p:nvPr/>
            </p:nvSpPr>
            <p:spPr bwMode="auto">
              <a:xfrm>
                <a:off x="2874" y="336"/>
                <a:ext cx="2886"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buFont typeface="Arial" panose="020B0604020202020204" pitchFamily="34" charset="0"/>
                  <a:buNone/>
                </a:pPr>
                <a:r>
                  <a:rPr lang="ru-RU" altLang="ru-RU" sz="1800"/>
                  <a:t>Фильтрационное горение газов в</a:t>
                </a:r>
                <a:br>
                  <a:rPr lang="ru-RU" altLang="ru-RU" sz="1800"/>
                </a:br>
                <a:r>
                  <a:rPr lang="ru-RU" altLang="ru-RU" sz="1800"/>
                  <a:t>пористой среде, радиационные горелки</a:t>
                </a:r>
              </a:p>
            </p:txBody>
          </p:sp>
          <p:sp>
            <p:nvSpPr>
              <p:cNvPr id="46107" name="Text Box 25">
                <a:extLst>
                  <a:ext uri="{FF2B5EF4-FFF2-40B4-BE49-F238E27FC236}">
                    <a16:creationId xmlns:a16="http://schemas.microsoft.com/office/drawing/2014/main" id="{5236A0FF-BEA4-4EDE-80E3-B2B41A2B15B4}"/>
                  </a:ext>
                </a:extLst>
              </p:cNvPr>
              <p:cNvSpPr txBox="1">
                <a:spLocks noChangeArrowheads="1"/>
              </p:cNvSpPr>
              <p:nvPr/>
            </p:nvSpPr>
            <p:spPr bwMode="auto">
              <a:xfrm>
                <a:off x="2992" y="746"/>
                <a:ext cx="2768"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lnSpc>
                    <a:spcPct val="90000"/>
                  </a:lnSpc>
                  <a:buFont typeface="Arial" panose="020B0604020202020204" pitchFamily="34" charset="0"/>
                  <a:buNone/>
                </a:pPr>
                <a:r>
                  <a:rPr lang="ru-RU" altLang="ru-RU" sz="1400">
                    <a:ea typeface="MS PGothic" panose="020B0600070205080204" pitchFamily="34" charset="-128"/>
                    <a:cs typeface="Arial" panose="020B0604020202020204" pitchFamily="34" charset="0"/>
                  </a:rPr>
                  <a:t>Исследованы режимы горения газа </a:t>
                </a:r>
                <a:br>
                  <a:rPr lang="ru-RU" altLang="ru-RU" sz="1400">
                    <a:ea typeface="MS PGothic" panose="020B0600070205080204" pitchFamily="34" charset="-128"/>
                    <a:cs typeface="Arial" panose="020B0604020202020204" pitchFamily="34" charset="0"/>
                  </a:rPr>
                </a:br>
                <a:r>
                  <a:rPr lang="ru-RU" altLang="ru-RU" sz="1400">
                    <a:ea typeface="MS PGothic" panose="020B0600070205080204" pitchFamily="34" charset="-128"/>
                    <a:cs typeface="Arial" panose="020B0604020202020204" pitchFamily="34" charset="0"/>
                  </a:rPr>
                  <a:t>в цилиндрической пористой горелке. Разработаны радиационные горелки с эффективностью преобразования тепла от горения газа </a:t>
                </a:r>
                <a:br>
                  <a:rPr lang="ru-RU" altLang="ru-RU" sz="1400">
                    <a:ea typeface="MS PGothic" panose="020B0600070205080204" pitchFamily="34" charset="-128"/>
                    <a:cs typeface="Arial" panose="020B0604020202020204" pitchFamily="34" charset="0"/>
                  </a:rPr>
                </a:br>
                <a:r>
                  <a:rPr lang="ru-RU" altLang="ru-RU" sz="1400">
                    <a:ea typeface="MS PGothic" panose="020B0600070205080204" pitchFamily="34" charset="-128"/>
                    <a:cs typeface="Arial" panose="020B0604020202020204" pitchFamily="34" charset="0"/>
                  </a:rPr>
                  <a:t>в излучение – до 70%.</a:t>
                </a:r>
              </a:p>
            </p:txBody>
          </p:sp>
        </p:grpSp>
        <p:sp>
          <p:nvSpPr>
            <p:cNvPr id="46088" name="Прямоугольник 24">
              <a:extLst>
                <a:ext uri="{FF2B5EF4-FFF2-40B4-BE49-F238E27FC236}">
                  <a16:creationId xmlns:a16="http://schemas.microsoft.com/office/drawing/2014/main" id="{2AD5ACCD-7445-4D74-A38E-47AEA7D51DD7}"/>
                </a:ext>
              </a:extLst>
            </p:cNvPr>
            <p:cNvSpPr>
              <a:spLocks noChangeArrowheads="1"/>
            </p:cNvSpPr>
            <p:nvPr/>
          </p:nvSpPr>
          <p:spPr bwMode="auto">
            <a:xfrm>
              <a:off x="3074" y="2469"/>
              <a:ext cx="2472"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buFont typeface="Arial" panose="020B0604020202020204" pitchFamily="34" charset="0"/>
                <a:buNone/>
              </a:pPr>
              <a:r>
                <a:rPr lang="ru-RU" altLang="ru-RU" sz="1800"/>
                <a:t>Новый метод диагностики </a:t>
              </a:r>
              <a:br>
                <a:rPr lang="ru-RU" altLang="ru-RU" sz="1800"/>
              </a:br>
              <a:r>
                <a:rPr lang="ru-RU" altLang="ru-RU" sz="1800"/>
                <a:t>горения газо-угольных смесей </a:t>
              </a:r>
              <a:br>
                <a:rPr lang="ru-RU" altLang="ru-RU" sz="1800"/>
              </a:br>
              <a:r>
                <a:rPr lang="ru-RU" altLang="ru-RU" sz="1800"/>
                <a:t>в потоке излучения</a:t>
              </a:r>
            </a:p>
          </p:txBody>
        </p:sp>
        <p:grpSp>
          <p:nvGrpSpPr>
            <p:cNvPr id="46089" name="Group 43">
              <a:extLst>
                <a:ext uri="{FF2B5EF4-FFF2-40B4-BE49-F238E27FC236}">
                  <a16:creationId xmlns:a16="http://schemas.microsoft.com/office/drawing/2014/main" id="{E2481F95-12FF-41EB-8EF3-231D8FBA7C13}"/>
                </a:ext>
              </a:extLst>
            </p:cNvPr>
            <p:cNvGrpSpPr>
              <a:grpSpLocks/>
            </p:cNvGrpSpPr>
            <p:nvPr/>
          </p:nvGrpSpPr>
          <p:grpSpPr bwMode="auto">
            <a:xfrm>
              <a:off x="3125" y="3073"/>
              <a:ext cx="2433" cy="1025"/>
              <a:chOff x="3125" y="3073"/>
              <a:chExt cx="2433" cy="1025"/>
            </a:xfrm>
          </p:grpSpPr>
          <p:sp>
            <p:nvSpPr>
              <p:cNvPr id="46095" name="Text Box 25">
                <a:extLst>
                  <a:ext uri="{FF2B5EF4-FFF2-40B4-BE49-F238E27FC236}">
                    <a16:creationId xmlns:a16="http://schemas.microsoft.com/office/drawing/2014/main" id="{D9217672-7347-44AF-B416-C776A23F75DE}"/>
                  </a:ext>
                </a:extLst>
              </p:cNvPr>
              <p:cNvSpPr txBox="1">
                <a:spLocks noChangeArrowheads="1"/>
              </p:cNvSpPr>
              <p:nvPr/>
            </p:nvSpPr>
            <p:spPr bwMode="auto">
              <a:xfrm>
                <a:off x="3477" y="3073"/>
                <a:ext cx="1803"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buFont typeface="Arial" panose="020B0604020202020204" pitchFamily="34" charset="0"/>
                  <a:buNone/>
                </a:pPr>
                <a:r>
                  <a:rPr lang="ru-RU" altLang="ru-RU" sz="1400">
                    <a:ea typeface="MS PGothic" panose="020B0600070205080204" pitchFamily="34" charset="-128"/>
                    <a:cs typeface="Arial" panose="020B0604020202020204" pitchFamily="34" charset="0"/>
                  </a:rPr>
                  <a:t>Нагрев смеси ИК излучением </a:t>
                </a:r>
                <a:br>
                  <a:rPr lang="ru-RU" altLang="ru-RU" sz="1400">
                    <a:ea typeface="MS PGothic" panose="020B0600070205080204" pitchFamily="34" charset="-128"/>
                    <a:cs typeface="Arial" panose="020B0604020202020204" pitchFamily="34" charset="0"/>
                  </a:rPr>
                </a:br>
                <a:r>
                  <a:rPr lang="ru-RU" altLang="ru-RU" sz="1400">
                    <a:ea typeface="MS PGothic" panose="020B0600070205080204" pitchFamily="34" charset="-128"/>
                    <a:cs typeface="Arial" panose="020B0604020202020204" pitchFamily="34" charset="0"/>
                  </a:rPr>
                  <a:t>от пористой горелки </a:t>
                </a:r>
              </a:p>
            </p:txBody>
          </p:sp>
          <p:sp>
            <p:nvSpPr>
              <p:cNvPr id="46096" name="Text Box 25">
                <a:extLst>
                  <a:ext uri="{FF2B5EF4-FFF2-40B4-BE49-F238E27FC236}">
                    <a16:creationId xmlns:a16="http://schemas.microsoft.com/office/drawing/2014/main" id="{44156E06-E5ED-4074-AE4D-D9FED82488EF}"/>
                  </a:ext>
                </a:extLst>
              </p:cNvPr>
              <p:cNvSpPr txBox="1">
                <a:spLocks noChangeArrowheads="1"/>
              </p:cNvSpPr>
              <p:nvPr/>
            </p:nvSpPr>
            <p:spPr bwMode="auto">
              <a:xfrm>
                <a:off x="3939" y="3691"/>
                <a:ext cx="1619"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buFont typeface="Arial" panose="020B0604020202020204" pitchFamily="34" charset="0"/>
                  <a:buNone/>
                </a:pPr>
                <a:r>
                  <a:rPr lang="ru-RU" altLang="ru-RU" sz="1400">
                    <a:solidFill>
                      <a:srgbClr val="FF00FF"/>
                    </a:solidFill>
                    <a:cs typeface="Arial" panose="020B0604020202020204" pitchFamily="34" charset="0"/>
                  </a:rPr>
                  <a:t>п</a:t>
                </a:r>
                <a:r>
                  <a:rPr lang="ru-RU" altLang="ru-RU" sz="1400">
                    <a:solidFill>
                      <a:srgbClr val="FF00FF"/>
                    </a:solidFill>
                    <a:ea typeface="MS PGothic" panose="020B0600070205080204" pitchFamily="34" charset="-128"/>
                    <a:cs typeface="Arial" panose="020B0604020202020204" pitchFamily="34" charset="0"/>
                  </a:rPr>
                  <a:t>иролиз</a:t>
                </a:r>
                <a:r>
                  <a:rPr lang="en-US" altLang="ru-RU" sz="1400">
                    <a:ea typeface="MS PGothic" panose="020B0600070205080204" pitchFamily="34" charset="-128"/>
                    <a:cs typeface="Arial" panose="020B0604020202020204" pitchFamily="34" charset="0"/>
                  </a:rPr>
                  <a:t>, </a:t>
                </a:r>
                <a:r>
                  <a:rPr lang="ru-RU" altLang="ru-RU" sz="1400">
                    <a:solidFill>
                      <a:srgbClr val="FF0000"/>
                    </a:solidFill>
                    <a:ea typeface="MS PGothic" panose="020B0600070205080204" pitchFamily="34" charset="-128"/>
                    <a:cs typeface="Arial" panose="020B0604020202020204" pitchFamily="34" charset="0"/>
                  </a:rPr>
                  <a:t>пламя</a:t>
                </a:r>
                <a:r>
                  <a:rPr lang="ru-RU" altLang="ru-RU" sz="1400">
                    <a:ea typeface="MS PGothic" panose="020B0600070205080204" pitchFamily="34" charset="-128"/>
                    <a:cs typeface="Arial" panose="020B0604020202020204" pitchFamily="34" charset="0"/>
                  </a:rPr>
                  <a:t>, </a:t>
                </a:r>
                <a:r>
                  <a:rPr lang="ru-RU" altLang="ru-RU" sz="1400">
                    <a:solidFill>
                      <a:srgbClr val="009900"/>
                    </a:solidFill>
                    <a:ea typeface="MS PGothic" panose="020B0600070205080204" pitchFamily="34" charset="-128"/>
                    <a:cs typeface="Arial" panose="020B0604020202020204" pitchFamily="34" charset="0"/>
                  </a:rPr>
                  <a:t>завершение горения </a:t>
                </a:r>
                <a:r>
                  <a:rPr lang="ru-RU" altLang="ru-RU" sz="1400">
                    <a:ea typeface="MS PGothic" panose="020B0600070205080204" pitchFamily="34" charset="-128"/>
                    <a:cs typeface="Arial" panose="020B0604020202020204" pitchFamily="34" charset="0"/>
                  </a:rPr>
                  <a:t>угольных частиц</a:t>
                </a:r>
              </a:p>
            </p:txBody>
          </p:sp>
          <p:sp>
            <p:nvSpPr>
              <p:cNvPr id="46097" name="Text Box 25">
                <a:extLst>
                  <a:ext uri="{FF2B5EF4-FFF2-40B4-BE49-F238E27FC236}">
                    <a16:creationId xmlns:a16="http://schemas.microsoft.com/office/drawing/2014/main" id="{6831CCF0-940E-4FB1-827E-60CE1503B100}"/>
                  </a:ext>
                </a:extLst>
              </p:cNvPr>
              <p:cNvSpPr txBox="1">
                <a:spLocks noChangeArrowheads="1"/>
              </p:cNvSpPr>
              <p:nvPr/>
            </p:nvSpPr>
            <p:spPr bwMode="auto">
              <a:xfrm>
                <a:off x="3125" y="3690"/>
                <a:ext cx="814"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70000"/>
                  </a:lnSpc>
                  <a:buFont typeface="Arial" panose="020B0604020202020204" pitchFamily="34" charset="0"/>
                  <a:buNone/>
                </a:pPr>
                <a:r>
                  <a:rPr lang="ru-RU" altLang="ru-RU" sz="1400">
                    <a:solidFill>
                      <a:srgbClr val="C00000"/>
                    </a:solidFill>
                    <a:cs typeface="Arial" panose="020B0604020202020204" pitchFamily="34" charset="0"/>
                  </a:rPr>
                  <a:t>г</a:t>
                </a:r>
                <a:r>
                  <a:rPr lang="ru-RU" altLang="ru-RU" sz="1400">
                    <a:solidFill>
                      <a:srgbClr val="C00000"/>
                    </a:solidFill>
                    <a:ea typeface="MS PGothic" panose="020B0600070205080204" pitchFamily="34" charset="-128"/>
                    <a:cs typeface="Arial" panose="020B0604020202020204" pitchFamily="34" charset="0"/>
                  </a:rPr>
                  <a:t>азо</a:t>
                </a:r>
                <a:r>
                  <a:rPr lang="ru-RU" altLang="ru-RU" sz="1400">
                    <a:solidFill>
                      <a:srgbClr val="C00000"/>
                    </a:solidFill>
                    <a:cs typeface="Arial" panose="020B0604020202020204" pitchFamily="34" charset="0"/>
                  </a:rPr>
                  <a:t>-</a:t>
                </a:r>
                <a:r>
                  <a:rPr lang="ru-RU" altLang="ru-RU" sz="1400">
                    <a:solidFill>
                      <a:srgbClr val="C00000"/>
                    </a:solidFill>
                    <a:ea typeface="MS PGothic" panose="020B0600070205080204" pitchFamily="34" charset="-128"/>
                  </a:rPr>
                  <a:t>угольная </a:t>
                </a:r>
              </a:p>
              <a:p>
                <a:pPr eaLnBrk="1" hangingPunct="1">
                  <a:lnSpc>
                    <a:spcPct val="70000"/>
                  </a:lnSpc>
                  <a:buFont typeface="Arial" panose="020B0604020202020204" pitchFamily="34" charset="0"/>
                  <a:buNone/>
                </a:pPr>
                <a:r>
                  <a:rPr lang="ru-RU" altLang="ru-RU" sz="1400">
                    <a:solidFill>
                      <a:srgbClr val="C00000"/>
                    </a:solidFill>
                    <a:ea typeface="MS PGothic" panose="020B0600070205080204" pitchFamily="34" charset="-128"/>
                  </a:rPr>
                  <a:t>смесь</a:t>
                </a:r>
              </a:p>
            </p:txBody>
          </p:sp>
          <p:sp>
            <p:nvSpPr>
              <p:cNvPr id="46098" name="Rectangle 21">
                <a:extLst>
                  <a:ext uri="{FF2B5EF4-FFF2-40B4-BE49-F238E27FC236}">
                    <a16:creationId xmlns:a16="http://schemas.microsoft.com/office/drawing/2014/main" id="{ECC46F71-AE77-4CD2-99DA-29765148A3F5}"/>
                  </a:ext>
                </a:extLst>
              </p:cNvPr>
              <p:cNvSpPr>
                <a:spLocks noChangeArrowheads="1"/>
              </p:cNvSpPr>
              <p:nvPr/>
            </p:nvSpPr>
            <p:spPr bwMode="auto">
              <a:xfrm>
                <a:off x="3571" y="3465"/>
                <a:ext cx="1789" cy="18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buFont typeface="Arial" panose="020B0604020202020204" pitchFamily="34" charset="0"/>
                  <a:buNone/>
                </a:pPr>
                <a:endParaRPr lang="en-US" altLang="ru-RU" sz="1800">
                  <a:solidFill>
                    <a:srgbClr val="0000FF"/>
                  </a:solidFill>
                  <a:latin typeface="Times New Roman" panose="02020603050405020304" pitchFamily="18" charset="0"/>
                </a:endParaRPr>
              </a:p>
            </p:txBody>
          </p:sp>
          <p:sp>
            <p:nvSpPr>
              <p:cNvPr id="46099" name="Line 23">
                <a:extLst>
                  <a:ext uri="{FF2B5EF4-FFF2-40B4-BE49-F238E27FC236}">
                    <a16:creationId xmlns:a16="http://schemas.microsoft.com/office/drawing/2014/main" id="{CAE9BD95-C963-4ECC-A36C-59FB7B6DB051}"/>
                  </a:ext>
                </a:extLst>
              </p:cNvPr>
              <p:cNvSpPr>
                <a:spLocks noChangeShapeType="1"/>
              </p:cNvSpPr>
              <p:nvPr/>
            </p:nvSpPr>
            <p:spPr bwMode="auto">
              <a:xfrm>
                <a:off x="4551" y="3465"/>
                <a:ext cx="1" cy="18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 name="Прямоугольник 33">
                <a:extLst>
                  <a:ext uri="{FF2B5EF4-FFF2-40B4-BE49-F238E27FC236}">
                    <a16:creationId xmlns:a16="http://schemas.microsoft.com/office/drawing/2014/main" id="{6E451148-C1FB-4A64-A3CF-2A33E027D808}"/>
                  </a:ext>
                </a:extLst>
              </p:cNvPr>
              <p:cNvSpPr>
                <a:spLocks noChangeArrowheads="1"/>
              </p:cNvSpPr>
              <p:nvPr/>
            </p:nvSpPr>
            <p:spPr bwMode="auto">
              <a:xfrm flipH="1">
                <a:off x="3571" y="3470"/>
                <a:ext cx="751" cy="172"/>
              </a:xfrm>
              <a:prstGeom prst="rect">
                <a:avLst/>
              </a:prstGeom>
              <a:pattFill prst="lgConfetti">
                <a:fgClr>
                  <a:srgbClr val="C00000"/>
                </a:fgClr>
                <a:bgClr>
                  <a:schemeClr val="bg1"/>
                </a:bgClr>
              </a:pattFill>
              <a:ln>
                <a:noFill/>
              </a:ln>
            </p:spPr>
            <p:txBody>
              <a:bodyPr anchor="ctr"/>
              <a:lstStyle/>
              <a:p>
                <a:pPr algn="ctr" eaLnBrk="0" hangingPunct="0">
                  <a:defRPr/>
                </a:pPr>
                <a:endParaRPr lang="ru-RU" sz="1800">
                  <a:solidFill>
                    <a:schemeClr val="lt1"/>
                  </a:solidFill>
                  <a:latin typeface="+mn-lt"/>
                </a:endParaRPr>
              </a:p>
            </p:txBody>
          </p:sp>
          <p:sp>
            <p:nvSpPr>
              <p:cNvPr id="46101" name="Line 23">
                <a:extLst>
                  <a:ext uri="{FF2B5EF4-FFF2-40B4-BE49-F238E27FC236}">
                    <a16:creationId xmlns:a16="http://schemas.microsoft.com/office/drawing/2014/main" id="{EB0166CE-2D36-44E5-AFAD-DCA584E0B86C}"/>
                  </a:ext>
                </a:extLst>
              </p:cNvPr>
              <p:cNvSpPr>
                <a:spLocks noChangeShapeType="1"/>
              </p:cNvSpPr>
              <p:nvPr/>
            </p:nvSpPr>
            <p:spPr bwMode="auto">
              <a:xfrm>
                <a:off x="4329" y="3461"/>
                <a:ext cx="2" cy="182"/>
              </a:xfrm>
              <a:prstGeom prst="line">
                <a:avLst/>
              </a:prstGeom>
              <a:noFill/>
              <a:ln w="57150">
                <a:solidFill>
                  <a:srgbClr val="FF00FF"/>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6102" name="Line 23">
                <a:extLst>
                  <a:ext uri="{FF2B5EF4-FFF2-40B4-BE49-F238E27FC236}">
                    <a16:creationId xmlns:a16="http://schemas.microsoft.com/office/drawing/2014/main" id="{47BAE19F-3D38-4876-A606-432479CAD6F2}"/>
                  </a:ext>
                </a:extLst>
              </p:cNvPr>
              <p:cNvSpPr>
                <a:spLocks noChangeShapeType="1"/>
              </p:cNvSpPr>
              <p:nvPr/>
            </p:nvSpPr>
            <p:spPr bwMode="auto">
              <a:xfrm>
                <a:off x="5094" y="3462"/>
                <a:ext cx="1" cy="182"/>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1" name="Стрелка влево 40">
                <a:extLst>
                  <a:ext uri="{FF2B5EF4-FFF2-40B4-BE49-F238E27FC236}">
                    <a16:creationId xmlns:a16="http://schemas.microsoft.com/office/drawing/2014/main" id="{C7082D1B-6812-4484-849B-49252ADD837E}"/>
                  </a:ext>
                </a:extLst>
              </p:cNvPr>
              <p:cNvSpPr>
                <a:spLocks noChangeArrowheads="1"/>
              </p:cNvSpPr>
              <p:nvPr/>
            </p:nvSpPr>
            <p:spPr bwMode="auto">
              <a:xfrm flipH="1">
                <a:off x="3237" y="3480"/>
                <a:ext cx="268" cy="151"/>
              </a:xfrm>
              <a:prstGeom prst="leftArrow">
                <a:avLst>
                  <a:gd name="adj1" fmla="val 50000"/>
                  <a:gd name="adj2" fmla="val 49999"/>
                </a:avLst>
              </a:prstGeom>
              <a:pattFill prst="lgConfetti">
                <a:fgClr>
                  <a:srgbClr val="C00000"/>
                </a:fgClr>
                <a:bgClr>
                  <a:schemeClr val="bg1"/>
                </a:bgClr>
              </a:pattFill>
              <a:ln w="3175" algn="ctr">
                <a:solidFill>
                  <a:schemeClr val="tx1"/>
                </a:solidFill>
                <a:miter lim="800000"/>
                <a:headEnd/>
                <a:tailEnd/>
              </a:ln>
            </p:spPr>
            <p:txBody>
              <a:bodyPr anchor="ctr"/>
              <a:lstStyle/>
              <a:p>
                <a:pPr algn="ctr" eaLnBrk="0" hangingPunct="0">
                  <a:defRPr/>
                </a:pPr>
                <a:endParaRPr lang="ru-RU" sz="1800">
                  <a:solidFill>
                    <a:schemeClr val="lt1"/>
                  </a:solidFill>
                  <a:latin typeface="+mn-lt"/>
                </a:endParaRPr>
              </a:p>
            </p:txBody>
          </p:sp>
        </p:grpSp>
        <p:grpSp>
          <p:nvGrpSpPr>
            <p:cNvPr id="46090" name="Group 42">
              <a:extLst>
                <a:ext uri="{FF2B5EF4-FFF2-40B4-BE49-F238E27FC236}">
                  <a16:creationId xmlns:a16="http://schemas.microsoft.com/office/drawing/2014/main" id="{A764DBA1-01B7-47A0-AFC5-5B4BEC93A676}"/>
                </a:ext>
              </a:extLst>
            </p:cNvPr>
            <p:cNvGrpSpPr>
              <a:grpSpLocks noChangeAspect="1"/>
            </p:cNvGrpSpPr>
            <p:nvPr/>
          </p:nvGrpSpPr>
          <p:grpSpPr bwMode="auto">
            <a:xfrm>
              <a:off x="3059" y="1564"/>
              <a:ext cx="2627" cy="726"/>
              <a:chOff x="3231" y="1750"/>
              <a:chExt cx="2476" cy="684"/>
            </a:xfrm>
          </p:grpSpPr>
          <p:pic>
            <p:nvPicPr>
              <p:cNvPr id="46093" name="Рисунок 21">
                <a:extLst>
                  <a:ext uri="{FF2B5EF4-FFF2-40B4-BE49-F238E27FC236}">
                    <a16:creationId xmlns:a16="http://schemas.microsoft.com/office/drawing/2014/main" id="{F8117C8F-A30E-40EE-8DD6-0A7CE9EDA7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42" y="1750"/>
                <a:ext cx="1665"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4" name="Рисунок 20">
                <a:extLst>
                  <a:ext uri="{FF2B5EF4-FFF2-40B4-BE49-F238E27FC236}">
                    <a16:creationId xmlns:a16="http://schemas.microsoft.com/office/drawing/2014/main" id="{6D40433A-E5CE-475C-A7C0-2C6C40881C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1" y="1750"/>
                <a:ext cx="810"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6091" name="Picture 10" descr="ДВФУ">
              <a:extLst>
                <a:ext uri="{FF2B5EF4-FFF2-40B4-BE49-F238E27FC236}">
                  <a16:creationId xmlns:a16="http://schemas.microsoft.com/office/drawing/2014/main" id="{C44F1484-2B77-4290-8BD2-6811148395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 y="72"/>
              <a:ext cx="256"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Рисунок 1">
              <a:extLst>
                <a:ext uri="{FF2B5EF4-FFF2-40B4-BE49-F238E27FC236}">
                  <a16:creationId xmlns:a16="http://schemas.microsoft.com/office/drawing/2014/main" id="{64C561B9-B323-4DD2-8205-15785AD5F52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09" y="60"/>
              <a:ext cx="494"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1">
            <a:extLst>
              <a:ext uri="{FF2B5EF4-FFF2-40B4-BE49-F238E27FC236}">
                <a16:creationId xmlns:a16="http://schemas.microsoft.com/office/drawing/2014/main" id="{BCBEF12D-2A0E-4399-8579-72ED36882BEA}"/>
              </a:ext>
            </a:extLst>
          </p:cNvPr>
          <p:cNvGrpSpPr>
            <a:grpSpLocks/>
          </p:cNvGrpSpPr>
          <p:nvPr/>
        </p:nvGrpSpPr>
        <p:grpSpPr bwMode="auto">
          <a:xfrm>
            <a:off x="0" y="120650"/>
            <a:ext cx="9144000" cy="6664325"/>
            <a:chOff x="0" y="52"/>
            <a:chExt cx="5760" cy="4198"/>
          </a:xfrm>
        </p:grpSpPr>
        <p:sp>
          <p:nvSpPr>
            <p:cNvPr id="52227" name="Прямоугольник 1">
              <a:extLst>
                <a:ext uri="{FF2B5EF4-FFF2-40B4-BE49-F238E27FC236}">
                  <a16:creationId xmlns:a16="http://schemas.microsoft.com/office/drawing/2014/main" id="{5EC2F6FC-1622-42F9-A893-5BC07C1FA64B}"/>
                </a:ext>
              </a:extLst>
            </p:cNvPr>
            <p:cNvSpPr>
              <a:spLocks noChangeArrowheads="1"/>
            </p:cNvSpPr>
            <p:nvPr/>
          </p:nvSpPr>
          <p:spPr bwMode="auto">
            <a:xfrm>
              <a:off x="0" y="52"/>
              <a:ext cx="5760" cy="231"/>
            </a:xfrm>
            <a:prstGeom prst="rect">
              <a:avLst/>
            </a:prstGeom>
            <a:noFill/>
            <a:ln w="9525">
              <a:noFill/>
              <a:miter lim="800000"/>
              <a:headEnd/>
              <a:tailEnd/>
            </a:ln>
          </p:spPr>
          <p:txBody>
            <a:bodyPr>
              <a:spAutoFit/>
            </a:bodyPr>
            <a:lstStyle/>
            <a:p>
              <a:pPr algn="ctr">
                <a:lnSpc>
                  <a:spcPct val="90000"/>
                </a:lnSpc>
                <a:buFont typeface="Arial" charset="0"/>
                <a:buNone/>
                <a:defRPr/>
              </a:pPr>
              <a:r>
                <a:rPr lang="ru-RU" altLang="ru-RU" sz="2000" b="1" cap="all" dirty="0">
                  <a:latin typeface="Arial" charset="0"/>
                </a:rPr>
                <a:t>Исследования и практические разработки</a:t>
              </a:r>
            </a:p>
          </p:txBody>
        </p:sp>
        <p:grpSp>
          <p:nvGrpSpPr>
            <p:cNvPr id="47108" name="Group 18">
              <a:extLst>
                <a:ext uri="{FF2B5EF4-FFF2-40B4-BE49-F238E27FC236}">
                  <a16:creationId xmlns:a16="http://schemas.microsoft.com/office/drawing/2014/main" id="{093CD0F7-7B6A-4318-B7BE-CFFDB031F73C}"/>
                </a:ext>
              </a:extLst>
            </p:cNvPr>
            <p:cNvGrpSpPr>
              <a:grpSpLocks/>
            </p:cNvGrpSpPr>
            <p:nvPr/>
          </p:nvGrpSpPr>
          <p:grpSpPr bwMode="auto">
            <a:xfrm>
              <a:off x="0" y="372"/>
              <a:ext cx="5718" cy="3878"/>
              <a:chOff x="0" y="372"/>
              <a:chExt cx="5718" cy="3878"/>
            </a:xfrm>
          </p:grpSpPr>
          <p:grpSp>
            <p:nvGrpSpPr>
              <p:cNvPr id="47111" name="Group 17">
                <a:extLst>
                  <a:ext uri="{FF2B5EF4-FFF2-40B4-BE49-F238E27FC236}">
                    <a16:creationId xmlns:a16="http://schemas.microsoft.com/office/drawing/2014/main" id="{04D99FFC-7F00-481A-AC73-EBBF5B8AF7D4}"/>
                  </a:ext>
                </a:extLst>
              </p:cNvPr>
              <p:cNvGrpSpPr>
                <a:grpSpLocks/>
              </p:cNvGrpSpPr>
              <p:nvPr/>
            </p:nvGrpSpPr>
            <p:grpSpPr bwMode="auto">
              <a:xfrm>
                <a:off x="442" y="957"/>
                <a:ext cx="1723" cy="1542"/>
                <a:chOff x="136" y="432"/>
                <a:chExt cx="1723" cy="1542"/>
              </a:xfrm>
            </p:grpSpPr>
            <p:pic>
              <p:nvPicPr>
                <p:cNvPr id="47123" name="Picture 2" descr="C:\Users\Администратор\Documents\Alina\прибор\IMG_0080.JPG">
                  <a:extLst>
                    <a:ext uri="{FF2B5EF4-FFF2-40B4-BE49-F238E27FC236}">
                      <a16:creationId xmlns:a16="http://schemas.microsoft.com/office/drawing/2014/main" id="{E8C77572-C177-4111-943E-CBCCDC7D5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 y="432"/>
                  <a:ext cx="991" cy="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4" name="Рисунок 3">
                  <a:extLst>
                    <a:ext uri="{FF2B5EF4-FFF2-40B4-BE49-F238E27FC236}">
                      <a16:creationId xmlns:a16="http://schemas.microsoft.com/office/drawing/2014/main" id="{54AC941D-EED4-4BB7-A3D0-3FEA3A87B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750" r="22057" b="-127"/>
                <a:stretch>
                  <a:fillRect/>
                </a:stretch>
              </p:blipFill>
              <p:spPr bwMode="auto">
                <a:xfrm>
                  <a:off x="1173" y="432"/>
                  <a:ext cx="686" cy="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112" name="Прямоугольник 4">
                <a:extLst>
                  <a:ext uri="{FF2B5EF4-FFF2-40B4-BE49-F238E27FC236}">
                    <a16:creationId xmlns:a16="http://schemas.microsoft.com/office/drawing/2014/main" id="{F8F565EE-FEB5-4C57-B390-FF2A8478C319}"/>
                  </a:ext>
                </a:extLst>
              </p:cNvPr>
              <p:cNvSpPr>
                <a:spLocks noChangeArrowheads="1"/>
              </p:cNvSpPr>
              <p:nvPr/>
            </p:nvSpPr>
            <p:spPr bwMode="auto">
              <a:xfrm>
                <a:off x="0" y="372"/>
                <a:ext cx="2676" cy="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buFont typeface="Arial" panose="020B0604020202020204" pitchFamily="34" charset="0"/>
                  <a:buNone/>
                </a:pPr>
                <a:r>
                  <a:rPr lang="ru-RU" altLang="ru-RU" sz="1400">
                    <a:cs typeface="Arial" panose="020B0604020202020204" pitchFamily="34" charset="0"/>
                  </a:rPr>
                  <a:t>Сочетание методов </a:t>
                </a:r>
                <a:br>
                  <a:rPr lang="ru-RU" altLang="ru-RU" sz="1400">
                    <a:cs typeface="Arial" panose="020B0604020202020204" pitchFamily="34" charset="0"/>
                  </a:rPr>
                </a:br>
                <a:r>
                  <a:rPr lang="ru-RU" altLang="ru-RU" sz="1400">
                    <a:cs typeface="Arial" panose="020B0604020202020204" pitchFamily="34" charset="0"/>
                  </a:rPr>
                  <a:t>термогравиметрии и ИК-спектроскопии, позволяет получить данные о пиролизе, составе продуктов и другие характеристики угля </a:t>
                </a:r>
              </a:p>
            </p:txBody>
          </p:sp>
          <p:sp>
            <p:nvSpPr>
              <p:cNvPr id="47113" name="Text Box 120">
                <a:extLst>
                  <a:ext uri="{FF2B5EF4-FFF2-40B4-BE49-F238E27FC236}">
                    <a16:creationId xmlns:a16="http://schemas.microsoft.com/office/drawing/2014/main" id="{7975AEDB-0A34-4746-960C-A39CCD05C67F}"/>
                  </a:ext>
                </a:extLst>
              </p:cNvPr>
              <p:cNvSpPr txBox="1">
                <a:spLocks noChangeArrowheads="1"/>
              </p:cNvSpPr>
              <p:nvPr/>
            </p:nvSpPr>
            <p:spPr bwMode="auto">
              <a:xfrm>
                <a:off x="163" y="2509"/>
                <a:ext cx="2253"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buFont typeface="Arial" panose="020B0604020202020204" pitchFamily="34" charset="0"/>
                  <a:buNone/>
                </a:pPr>
                <a:r>
                  <a:rPr lang="ru-RU" altLang="ru-RU" sz="1400">
                    <a:latin typeface="Calibri" panose="020F0502020204030204" pitchFamily="34" charset="0"/>
                    <a:cs typeface="Arial" panose="020B0604020202020204" pitchFamily="34" charset="0"/>
                  </a:rPr>
                  <a:t>Установка для термогравиметрии</a:t>
                </a:r>
              </a:p>
            </p:txBody>
          </p:sp>
          <p:pic>
            <p:nvPicPr>
              <p:cNvPr id="47114" name="Picture 10">
                <a:extLst>
                  <a:ext uri="{FF2B5EF4-FFF2-40B4-BE49-F238E27FC236}">
                    <a16:creationId xmlns:a16="http://schemas.microsoft.com/office/drawing/2014/main" id="{4ECE3329-84AD-4475-AD63-97382580E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546" r="1363" b="21733"/>
              <a:stretch>
                <a:fillRect/>
              </a:stretch>
            </p:blipFill>
            <p:spPr bwMode="auto">
              <a:xfrm>
                <a:off x="407" y="2801"/>
                <a:ext cx="1886" cy="66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15" name="Прямоугольник 7">
                <a:extLst>
                  <a:ext uri="{FF2B5EF4-FFF2-40B4-BE49-F238E27FC236}">
                    <a16:creationId xmlns:a16="http://schemas.microsoft.com/office/drawing/2014/main" id="{90D6AEBE-EF36-4539-8729-30F66B3846B2}"/>
                  </a:ext>
                </a:extLst>
              </p:cNvPr>
              <p:cNvSpPr>
                <a:spLocks noChangeArrowheads="1"/>
              </p:cNvSpPr>
              <p:nvPr/>
            </p:nvSpPr>
            <p:spPr bwMode="auto">
              <a:xfrm>
                <a:off x="59" y="3466"/>
                <a:ext cx="2759" cy="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buFont typeface="Arial" panose="020B0604020202020204" pitchFamily="34" charset="0"/>
                  <a:buNone/>
                </a:pPr>
                <a:r>
                  <a:rPr lang="ru-RU" altLang="ru-RU" sz="1400">
                    <a:cs typeface="Arial" panose="020B0604020202020204" pitchFamily="34" charset="0"/>
                  </a:rPr>
                  <a:t>Впервые выполнено численное моделирование фильтрационного горения газов в пористой среде с описанием горения на уровне микропор.</a:t>
                </a:r>
              </a:p>
              <a:p>
                <a:pPr algn="ctr" eaLnBrk="1" hangingPunct="1">
                  <a:lnSpc>
                    <a:spcPct val="90000"/>
                  </a:lnSpc>
                  <a:buFont typeface="Arial" panose="020B0604020202020204" pitchFamily="34" charset="0"/>
                  <a:buNone/>
                </a:pPr>
                <a:r>
                  <a:rPr lang="ru-RU" altLang="ru-RU" sz="1400">
                    <a:cs typeface="Arial" panose="020B0604020202020204" pitchFamily="34" charset="0"/>
                  </a:rPr>
                  <a:t>Созданы  модели горения газа с каплями воды, которые будут использованы в моделях горения бинарных смесей. </a:t>
                </a:r>
              </a:p>
            </p:txBody>
          </p:sp>
          <p:pic>
            <p:nvPicPr>
              <p:cNvPr id="47116" name="Picture 1">
                <a:extLst>
                  <a:ext uri="{FF2B5EF4-FFF2-40B4-BE49-F238E27FC236}">
                    <a16:creationId xmlns:a16="http://schemas.microsoft.com/office/drawing/2014/main" id="{030F1AC4-49EE-4CCC-9F6D-CBBC28B8A99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94" y="912"/>
                <a:ext cx="1206" cy="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7" name="Прямоугольник 9">
                <a:extLst>
                  <a:ext uri="{FF2B5EF4-FFF2-40B4-BE49-F238E27FC236}">
                    <a16:creationId xmlns:a16="http://schemas.microsoft.com/office/drawing/2014/main" id="{D24D186B-22D2-41AA-A71B-4FCB51B8E5BC}"/>
                  </a:ext>
                </a:extLst>
              </p:cNvPr>
              <p:cNvSpPr>
                <a:spLocks noChangeArrowheads="1"/>
              </p:cNvSpPr>
              <p:nvPr/>
            </p:nvSpPr>
            <p:spPr bwMode="auto">
              <a:xfrm>
                <a:off x="3426" y="432"/>
                <a:ext cx="2238"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lnSpc>
                    <a:spcPct val="90000"/>
                  </a:lnSpc>
                  <a:buFont typeface="Arial" panose="020B0604020202020204" pitchFamily="34" charset="0"/>
                  <a:buNone/>
                </a:pPr>
                <a:r>
                  <a:rPr lang="ru-RU" altLang="ru-RU" sz="1400">
                    <a:cs typeface="Arial" panose="020B0604020202020204" pitchFamily="34" charset="0"/>
                  </a:rPr>
                  <a:t>Розжиг и подсветка </a:t>
                </a:r>
                <a:br>
                  <a:rPr lang="ru-RU" altLang="ru-RU" sz="1400">
                    <a:cs typeface="Arial" panose="020B0604020202020204" pitchFamily="34" charset="0"/>
                  </a:rPr>
                </a:br>
                <a:r>
                  <a:rPr lang="ru-RU" altLang="ru-RU" sz="1400">
                    <a:cs typeface="Arial" panose="020B0604020202020204" pitchFamily="34" charset="0"/>
                  </a:rPr>
                  <a:t>пылеугольного факела излучением </a:t>
                </a:r>
                <a:br>
                  <a:rPr lang="ru-RU" altLang="ru-RU" sz="1400">
                    <a:cs typeface="Arial" panose="020B0604020202020204" pitchFamily="34" charset="0"/>
                  </a:rPr>
                </a:br>
                <a:r>
                  <a:rPr lang="ru-RU" altLang="ru-RU" sz="1400">
                    <a:cs typeface="Arial" panose="020B0604020202020204" pitchFamily="34" charset="0"/>
                  </a:rPr>
                  <a:t>от радиационных горелок</a:t>
                </a:r>
              </a:p>
            </p:txBody>
          </p:sp>
          <p:pic>
            <p:nvPicPr>
              <p:cNvPr id="47118" name="Picture 2">
                <a:extLst>
                  <a:ext uri="{FF2B5EF4-FFF2-40B4-BE49-F238E27FC236}">
                    <a16:creationId xmlns:a16="http://schemas.microsoft.com/office/drawing/2014/main" id="{4F7C7FBC-DCB7-4E9F-A5DD-094DEE547B2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11" y="1994"/>
                <a:ext cx="1312" cy="11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19" name="Прямоугольник 11">
                <a:extLst>
                  <a:ext uri="{FF2B5EF4-FFF2-40B4-BE49-F238E27FC236}">
                    <a16:creationId xmlns:a16="http://schemas.microsoft.com/office/drawing/2014/main" id="{6B2C4954-B37D-449E-A4F0-2B600AEEA74B}"/>
                  </a:ext>
                </a:extLst>
              </p:cNvPr>
              <p:cNvSpPr>
                <a:spLocks noChangeArrowheads="1"/>
              </p:cNvSpPr>
              <p:nvPr/>
            </p:nvSpPr>
            <p:spPr bwMode="auto">
              <a:xfrm>
                <a:off x="2549" y="922"/>
                <a:ext cx="1591"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buFont typeface="Arial" panose="020B0604020202020204" pitchFamily="34" charset="0"/>
                  <a:buNone/>
                </a:pPr>
                <a:r>
                  <a:rPr lang="ru-RU" altLang="ru-RU" sz="1400">
                    <a:cs typeface="Arial" panose="020B0604020202020204" pitchFamily="34" charset="0"/>
                  </a:rPr>
                  <a:t>Разрабатывается циклонно-вихревой предтопок </a:t>
                </a:r>
                <a:br>
                  <a:rPr lang="ru-RU" altLang="ru-RU" sz="1400">
                    <a:cs typeface="Arial" panose="020B0604020202020204" pitchFamily="34" charset="0"/>
                  </a:rPr>
                </a:br>
                <a:r>
                  <a:rPr lang="ru-RU" altLang="ru-RU" sz="1400">
                    <a:cs typeface="Arial" panose="020B0604020202020204" pitchFamily="34" charset="0"/>
                  </a:rPr>
                  <a:t>для сжигания </a:t>
                </a:r>
                <a:br>
                  <a:rPr lang="ru-RU" altLang="ru-RU" sz="1400">
                    <a:cs typeface="Arial" panose="020B0604020202020204" pitchFamily="34" charset="0"/>
                  </a:rPr>
                </a:br>
                <a:r>
                  <a:rPr lang="ru-RU" altLang="ru-RU" sz="1400">
                    <a:cs typeface="Arial" panose="020B0604020202020204" pitchFamily="34" charset="0"/>
                  </a:rPr>
                  <a:t>трех видов топлива:</a:t>
                </a:r>
              </a:p>
              <a:p>
                <a:pPr algn="ctr" eaLnBrk="1" hangingPunct="1">
                  <a:lnSpc>
                    <a:spcPct val="90000"/>
                  </a:lnSpc>
                  <a:buFont typeface="Arial" panose="020B0604020202020204" pitchFamily="34" charset="0"/>
                  <a:buNone/>
                </a:pPr>
                <a:r>
                  <a:rPr lang="ru-RU" altLang="ru-RU" sz="1400">
                    <a:cs typeface="Arial" panose="020B0604020202020204" pitchFamily="34" charset="0"/>
                  </a:rPr>
                  <a:t> угля, газа </a:t>
                </a:r>
                <a:br>
                  <a:rPr lang="ru-RU" altLang="ru-RU" sz="1400">
                    <a:cs typeface="Arial" panose="020B0604020202020204" pitchFamily="34" charset="0"/>
                  </a:rPr>
                </a:br>
                <a:r>
                  <a:rPr lang="ru-RU" altLang="ru-RU" sz="1400">
                    <a:cs typeface="Arial" panose="020B0604020202020204" pitchFamily="34" charset="0"/>
                  </a:rPr>
                  <a:t>и жидкого топлива</a:t>
                </a:r>
              </a:p>
            </p:txBody>
          </p:sp>
          <p:pic>
            <p:nvPicPr>
              <p:cNvPr id="47120" name="Picture 1">
                <a:extLst>
                  <a:ext uri="{FF2B5EF4-FFF2-40B4-BE49-F238E27FC236}">
                    <a16:creationId xmlns:a16="http://schemas.microsoft.com/office/drawing/2014/main" id="{55B916E9-5D4E-49CC-8CE2-4F408B36B2A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33" y="2418"/>
                <a:ext cx="966" cy="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1" name="Прямоугольник 13">
                <a:extLst>
                  <a:ext uri="{FF2B5EF4-FFF2-40B4-BE49-F238E27FC236}">
                    <a16:creationId xmlns:a16="http://schemas.microsoft.com/office/drawing/2014/main" id="{2F1EDE8F-B71F-452E-9D2B-B88398F52CA8}"/>
                  </a:ext>
                </a:extLst>
              </p:cNvPr>
              <p:cNvSpPr>
                <a:spLocks noChangeArrowheads="1"/>
              </p:cNvSpPr>
              <p:nvPr/>
            </p:nvSpPr>
            <p:spPr bwMode="auto">
              <a:xfrm>
                <a:off x="4284" y="3665"/>
                <a:ext cx="1434"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buFont typeface="Arial" panose="020B0604020202020204" pitchFamily="34" charset="0"/>
                  <a:buNone/>
                </a:pPr>
                <a:r>
                  <a:rPr lang="ru-RU" altLang="ru-RU" sz="1400">
                    <a:cs typeface="Arial" panose="020B0604020202020204" pitchFamily="34" charset="0"/>
                  </a:rPr>
                  <a:t>Разработаны бытовые котлы с радиационными горелками</a:t>
                </a:r>
              </a:p>
            </p:txBody>
          </p:sp>
          <p:sp>
            <p:nvSpPr>
              <p:cNvPr id="47122" name="Прямоугольник 14">
                <a:extLst>
                  <a:ext uri="{FF2B5EF4-FFF2-40B4-BE49-F238E27FC236}">
                    <a16:creationId xmlns:a16="http://schemas.microsoft.com/office/drawing/2014/main" id="{F880D2E4-F8CA-40C0-8893-164630F25DBC}"/>
                  </a:ext>
                </a:extLst>
              </p:cNvPr>
              <p:cNvSpPr>
                <a:spLocks noChangeArrowheads="1"/>
              </p:cNvSpPr>
              <p:nvPr/>
            </p:nvSpPr>
            <p:spPr bwMode="auto">
              <a:xfrm>
                <a:off x="2762" y="3402"/>
                <a:ext cx="1378"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buFont typeface="Arial" panose="020B0604020202020204" pitchFamily="34" charset="0"/>
                  <a:buNone/>
                </a:pPr>
                <a:r>
                  <a:rPr lang="ru-RU" altLang="ru-RU" sz="1400">
                    <a:cs typeface="Arial" panose="020B0604020202020204" pitchFamily="34" charset="0"/>
                  </a:rPr>
                  <a:t>Совместные проекты </a:t>
                </a:r>
                <a:br>
                  <a:rPr lang="ru-RU" altLang="ru-RU" sz="1400">
                    <a:cs typeface="Arial" panose="020B0604020202020204" pitchFamily="34" charset="0"/>
                  </a:rPr>
                </a:br>
                <a:r>
                  <a:rPr lang="en-US" altLang="ru-RU" sz="1400">
                    <a:cs typeface="Arial" panose="020B0604020202020204" pitchFamily="34" charset="0"/>
                  </a:rPr>
                  <a:t>IC&amp;E Lab </a:t>
                </a:r>
                <a:r>
                  <a:rPr lang="ru-RU" altLang="ru-RU" sz="1400">
                    <a:cs typeface="Arial" panose="020B0604020202020204" pitchFamily="34" charset="0"/>
                  </a:rPr>
                  <a:t>(ДВФУ) </a:t>
                </a:r>
                <a:br>
                  <a:rPr lang="ru-RU" altLang="ru-RU" sz="1400">
                    <a:cs typeface="Arial" panose="020B0604020202020204" pitchFamily="34" charset="0"/>
                  </a:rPr>
                </a:br>
                <a:r>
                  <a:rPr lang="ru-RU" altLang="ru-RU" sz="1400">
                    <a:cs typeface="Arial" panose="020B0604020202020204" pitchFamily="34" charset="0"/>
                  </a:rPr>
                  <a:t>с ПАО РусГидро</a:t>
                </a:r>
              </a:p>
            </p:txBody>
          </p:sp>
        </p:grpSp>
        <p:pic>
          <p:nvPicPr>
            <p:cNvPr id="47109" name="Picture 10" descr="ДВФУ">
              <a:extLst>
                <a:ext uri="{FF2B5EF4-FFF2-40B4-BE49-F238E27FC236}">
                  <a16:creationId xmlns:a16="http://schemas.microsoft.com/office/drawing/2014/main" id="{D0ACF8FC-A67C-4CBA-A70A-D4799E8D1F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 y="66"/>
              <a:ext cx="256"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Рисунок 1">
              <a:extLst>
                <a:ext uri="{FF2B5EF4-FFF2-40B4-BE49-F238E27FC236}">
                  <a16:creationId xmlns:a16="http://schemas.microsoft.com/office/drawing/2014/main" id="{FE363E20-E426-457B-8BC2-DA1C473DD11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209" y="60"/>
              <a:ext cx="494"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2" name="Group 34">
            <a:extLst>
              <a:ext uri="{FF2B5EF4-FFF2-40B4-BE49-F238E27FC236}">
                <a16:creationId xmlns:a16="http://schemas.microsoft.com/office/drawing/2014/main" id="{AAA3AE4D-3F80-42A5-B891-F278038CCA9B}"/>
              </a:ext>
            </a:extLst>
          </p:cNvPr>
          <p:cNvGrpSpPr>
            <a:grpSpLocks/>
          </p:cNvGrpSpPr>
          <p:nvPr/>
        </p:nvGrpSpPr>
        <p:grpSpPr bwMode="auto">
          <a:xfrm>
            <a:off x="0" y="0"/>
            <a:ext cx="9563100" cy="6858000"/>
            <a:chOff x="0" y="0"/>
            <a:chExt cx="6024" cy="4320"/>
          </a:xfrm>
        </p:grpSpPr>
        <p:grpSp>
          <p:nvGrpSpPr>
            <p:cNvPr id="2054" name="Group 6">
              <a:extLst>
                <a:ext uri="{FF2B5EF4-FFF2-40B4-BE49-F238E27FC236}">
                  <a16:creationId xmlns:a16="http://schemas.microsoft.com/office/drawing/2014/main" id="{71FDA490-C352-4624-91B3-A3DD99685F44}"/>
                </a:ext>
              </a:extLst>
            </p:cNvPr>
            <p:cNvGrpSpPr>
              <a:grpSpLocks/>
            </p:cNvGrpSpPr>
            <p:nvPr/>
          </p:nvGrpSpPr>
          <p:grpSpPr bwMode="auto">
            <a:xfrm>
              <a:off x="0" y="0"/>
              <a:ext cx="6024" cy="4320"/>
              <a:chOff x="0" y="0"/>
              <a:chExt cx="6024" cy="4320"/>
            </a:xfrm>
          </p:grpSpPr>
          <p:pic>
            <p:nvPicPr>
              <p:cNvPr id="2055" name="Picture 4" descr="Ауди_1">
                <a:extLst>
                  <a:ext uri="{FF2B5EF4-FFF2-40B4-BE49-F238E27FC236}">
                    <a16:creationId xmlns:a16="http://schemas.microsoft.com/office/drawing/2014/main" id="{3D3267C9-435A-48AF-8188-E623CBD2D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056" name="Freeform 5">
                <a:extLst>
                  <a:ext uri="{FF2B5EF4-FFF2-40B4-BE49-F238E27FC236}">
                    <a16:creationId xmlns:a16="http://schemas.microsoft.com/office/drawing/2014/main" id="{F85E1844-9631-46AB-825C-77B79322ACC1}"/>
                  </a:ext>
                </a:extLst>
              </p:cNvPr>
              <p:cNvSpPr>
                <a:spLocks/>
              </p:cNvSpPr>
              <p:nvPr/>
            </p:nvSpPr>
            <p:spPr bwMode="auto">
              <a:xfrm>
                <a:off x="4992" y="1106"/>
                <a:ext cx="212" cy="137"/>
              </a:xfrm>
              <a:custGeom>
                <a:avLst/>
                <a:gdLst>
                  <a:gd name="T0" fmla="*/ 0 w 212"/>
                  <a:gd name="T1" fmla="*/ 0 h 137"/>
                  <a:gd name="T2" fmla="*/ 2147483646 w 212"/>
                  <a:gd name="T3" fmla="*/ 2147483646 h 137"/>
                  <a:gd name="T4" fmla="*/ 2147483646 w 212"/>
                  <a:gd name="T5" fmla="*/ 2147483646 h 137"/>
                  <a:gd name="T6" fmla="*/ 0 60000 65536"/>
                  <a:gd name="T7" fmla="*/ 0 60000 65536"/>
                  <a:gd name="T8" fmla="*/ 0 60000 65536"/>
                </a:gdLst>
                <a:ahLst/>
                <a:cxnLst>
                  <a:cxn ang="T6">
                    <a:pos x="T0" y="T1"/>
                  </a:cxn>
                  <a:cxn ang="T7">
                    <a:pos x="T2" y="T3"/>
                  </a:cxn>
                  <a:cxn ang="T8">
                    <a:pos x="T4" y="T5"/>
                  </a:cxn>
                </a:cxnLst>
                <a:rect l="0" t="0" r="r" b="b"/>
                <a:pathLst>
                  <a:path w="212" h="137">
                    <a:moveTo>
                      <a:pt x="0" y="0"/>
                    </a:moveTo>
                    <a:cubicBezTo>
                      <a:pt x="55" y="7"/>
                      <a:pt x="110" y="14"/>
                      <a:pt x="137" y="37"/>
                    </a:cubicBezTo>
                    <a:cubicBezTo>
                      <a:pt x="164" y="60"/>
                      <a:pt x="212" y="137"/>
                      <a:pt x="165" y="137"/>
                    </a:cubicBezTo>
                  </a:path>
                </a:pathLst>
              </a:custGeom>
              <a:noFill/>
              <a:ln w="38100" cmpd="sng">
                <a:solidFill>
                  <a:srgbClr val="0000FF"/>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6" name="Text Box 6">
                <a:extLst>
                  <a:ext uri="{FF2B5EF4-FFF2-40B4-BE49-F238E27FC236}">
                    <a16:creationId xmlns:a16="http://schemas.microsoft.com/office/drawing/2014/main" id="{E9A87F14-7FDB-4A70-AEDD-01435048E3D4}"/>
                  </a:ext>
                </a:extLst>
              </p:cNvPr>
              <p:cNvSpPr txBox="1">
                <a:spLocks noChangeArrowheads="1"/>
              </p:cNvSpPr>
              <p:nvPr/>
            </p:nvSpPr>
            <p:spPr bwMode="auto">
              <a:xfrm>
                <a:off x="5155" y="1201"/>
                <a:ext cx="869" cy="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rPr>
                  <a:t>IFS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rPr>
                  <a:t>Tohoku University</a:t>
                </a:r>
                <a:endParaRPr kumimoji="0" lang="ru-RU"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endParaRPr>
              </a:p>
            </p:txBody>
          </p:sp>
          <p:sp>
            <p:nvSpPr>
              <p:cNvPr id="2058" name="Freeform 7">
                <a:extLst>
                  <a:ext uri="{FF2B5EF4-FFF2-40B4-BE49-F238E27FC236}">
                    <a16:creationId xmlns:a16="http://schemas.microsoft.com/office/drawing/2014/main" id="{E33E716E-A440-4124-9D3A-6FB5A4EAA0B0}"/>
                  </a:ext>
                </a:extLst>
              </p:cNvPr>
              <p:cNvSpPr>
                <a:spLocks/>
              </p:cNvSpPr>
              <p:nvPr/>
            </p:nvSpPr>
            <p:spPr bwMode="auto">
              <a:xfrm>
                <a:off x="4846" y="1106"/>
                <a:ext cx="199" cy="485"/>
              </a:xfrm>
              <a:custGeom>
                <a:avLst/>
                <a:gdLst>
                  <a:gd name="T0" fmla="*/ 2147483646 w 199"/>
                  <a:gd name="T1" fmla="*/ 0 h 485"/>
                  <a:gd name="T2" fmla="*/ 2147483646 w 199"/>
                  <a:gd name="T3" fmla="*/ 2147483646 h 485"/>
                  <a:gd name="T4" fmla="*/ 0 w 199"/>
                  <a:gd name="T5" fmla="*/ 2147483646 h 485"/>
                  <a:gd name="T6" fmla="*/ 0 60000 65536"/>
                  <a:gd name="T7" fmla="*/ 0 60000 65536"/>
                  <a:gd name="T8" fmla="*/ 0 60000 65536"/>
                </a:gdLst>
                <a:ahLst/>
                <a:cxnLst>
                  <a:cxn ang="T6">
                    <a:pos x="T0" y="T1"/>
                  </a:cxn>
                  <a:cxn ang="T7">
                    <a:pos x="T2" y="T3"/>
                  </a:cxn>
                  <a:cxn ang="T8">
                    <a:pos x="T4" y="T5"/>
                  </a:cxn>
                </a:cxnLst>
                <a:rect l="0" t="0" r="r" b="b"/>
                <a:pathLst>
                  <a:path w="199" h="485">
                    <a:moveTo>
                      <a:pt x="155" y="0"/>
                    </a:moveTo>
                    <a:cubicBezTo>
                      <a:pt x="158" y="49"/>
                      <a:pt x="199" y="212"/>
                      <a:pt x="173" y="293"/>
                    </a:cubicBezTo>
                    <a:cubicBezTo>
                      <a:pt x="147" y="374"/>
                      <a:pt x="36" y="445"/>
                      <a:pt x="0" y="485"/>
                    </a:cubicBezTo>
                  </a:path>
                </a:pathLst>
              </a:custGeom>
              <a:noFill/>
              <a:ln w="38100" cmpd="sng">
                <a:solidFill>
                  <a:srgbClr val="0000FF"/>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8" name="Text Box 8">
                <a:extLst>
                  <a:ext uri="{FF2B5EF4-FFF2-40B4-BE49-F238E27FC236}">
                    <a16:creationId xmlns:a16="http://schemas.microsoft.com/office/drawing/2014/main" id="{52299DB1-329E-4E84-82FB-AA39EED2EB64}"/>
                  </a:ext>
                </a:extLst>
              </p:cNvPr>
              <p:cNvSpPr txBox="1">
                <a:spLocks noChangeArrowheads="1"/>
              </p:cNvSpPr>
              <p:nvPr/>
            </p:nvSpPr>
            <p:spPr bwMode="auto">
              <a:xfrm>
                <a:off x="4866" y="1589"/>
                <a:ext cx="869" cy="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rPr>
                  <a:t>NCU,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rPr>
                  <a:t>Cheng-Kung University</a:t>
                </a:r>
                <a:endParaRPr kumimoji="0" lang="ru-RU"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endParaRPr>
              </a:p>
            </p:txBody>
          </p:sp>
          <p:sp>
            <p:nvSpPr>
              <p:cNvPr id="2060" name="Freeform 9">
                <a:extLst>
                  <a:ext uri="{FF2B5EF4-FFF2-40B4-BE49-F238E27FC236}">
                    <a16:creationId xmlns:a16="http://schemas.microsoft.com/office/drawing/2014/main" id="{05D1B732-7CA9-49CA-9656-FDB2A2B15A03}"/>
                  </a:ext>
                </a:extLst>
              </p:cNvPr>
              <p:cNvSpPr>
                <a:spLocks/>
              </p:cNvSpPr>
              <p:nvPr/>
            </p:nvSpPr>
            <p:spPr bwMode="auto">
              <a:xfrm>
                <a:off x="4069" y="1115"/>
                <a:ext cx="941" cy="622"/>
              </a:xfrm>
              <a:custGeom>
                <a:avLst/>
                <a:gdLst>
                  <a:gd name="T0" fmla="*/ 2147483646 w 941"/>
                  <a:gd name="T1" fmla="*/ 0 h 622"/>
                  <a:gd name="T2" fmla="*/ 2147483646 w 941"/>
                  <a:gd name="T3" fmla="*/ 2147483646 h 622"/>
                  <a:gd name="T4" fmla="*/ 0 w 941"/>
                  <a:gd name="T5" fmla="*/ 2147483646 h 622"/>
                  <a:gd name="T6" fmla="*/ 0 60000 65536"/>
                  <a:gd name="T7" fmla="*/ 0 60000 65536"/>
                  <a:gd name="T8" fmla="*/ 0 60000 65536"/>
                </a:gdLst>
                <a:ahLst/>
                <a:cxnLst>
                  <a:cxn ang="T6">
                    <a:pos x="T0" y="T1"/>
                  </a:cxn>
                  <a:cxn ang="T7">
                    <a:pos x="T2" y="T3"/>
                  </a:cxn>
                  <a:cxn ang="T8">
                    <a:pos x="T4" y="T5"/>
                  </a:cxn>
                </a:cxnLst>
                <a:rect l="0" t="0" r="r" b="b"/>
                <a:pathLst>
                  <a:path w="941" h="622">
                    <a:moveTo>
                      <a:pt x="941" y="0"/>
                    </a:moveTo>
                    <a:cubicBezTo>
                      <a:pt x="704" y="17"/>
                      <a:pt x="467" y="34"/>
                      <a:pt x="310" y="138"/>
                    </a:cubicBezTo>
                    <a:cubicBezTo>
                      <a:pt x="153" y="242"/>
                      <a:pt x="76" y="432"/>
                      <a:pt x="0" y="622"/>
                    </a:cubicBezTo>
                  </a:path>
                </a:pathLst>
              </a:custGeom>
              <a:noFill/>
              <a:ln w="38100" cmpd="sng">
                <a:solidFill>
                  <a:srgbClr val="0000FF"/>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80" name="Text Box 10">
                <a:extLst>
                  <a:ext uri="{FF2B5EF4-FFF2-40B4-BE49-F238E27FC236}">
                    <a16:creationId xmlns:a16="http://schemas.microsoft.com/office/drawing/2014/main" id="{71DFBFCE-5ED9-41BD-89E0-D3C96FA9E40F}"/>
                  </a:ext>
                </a:extLst>
              </p:cNvPr>
              <p:cNvSpPr txBox="1">
                <a:spLocks noChangeArrowheads="1"/>
              </p:cNvSpPr>
              <p:nvPr/>
            </p:nvSpPr>
            <p:spPr bwMode="auto">
              <a:xfrm>
                <a:off x="3809" y="1866"/>
                <a:ext cx="869"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rPr>
                  <a:t>MTI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rPr>
                  <a:t>Mumbai</a:t>
                </a:r>
                <a:endParaRPr kumimoji="0" lang="ru-RU"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endParaRPr>
              </a:p>
            </p:txBody>
          </p:sp>
          <p:sp>
            <p:nvSpPr>
              <p:cNvPr id="2062" name="Freeform 11">
                <a:extLst>
                  <a:ext uri="{FF2B5EF4-FFF2-40B4-BE49-F238E27FC236}">
                    <a16:creationId xmlns:a16="http://schemas.microsoft.com/office/drawing/2014/main" id="{9B7BD4C3-5D0C-49B7-90D8-ADE876358A91}"/>
                  </a:ext>
                </a:extLst>
              </p:cNvPr>
              <p:cNvSpPr>
                <a:spLocks/>
              </p:cNvSpPr>
              <p:nvPr/>
            </p:nvSpPr>
            <p:spPr bwMode="auto">
              <a:xfrm>
                <a:off x="1618" y="421"/>
                <a:ext cx="3383" cy="850"/>
              </a:xfrm>
              <a:custGeom>
                <a:avLst/>
                <a:gdLst>
                  <a:gd name="T0" fmla="*/ 2147483646 w 3383"/>
                  <a:gd name="T1" fmla="*/ 2147483646 h 850"/>
                  <a:gd name="T2" fmla="*/ 2147483646 w 3383"/>
                  <a:gd name="T3" fmla="*/ 2147483646 h 850"/>
                  <a:gd name="T4" fmla="*/ 0 w 3383"/>
                  <a:gd name="T5" fmla="*/ 2147483646 h 850"/>
                  <a:gd name="T6" fmla="*/ 0 60000 65536"/>
                  <a:gd name="T7" fmla="*/ 0 60000 65536"/>
                  <a:gd name="T8" fmla="*/ 0 60000 65536"/>
                </a:gdLst>
                <a:ahLst/>
                <a:cxnLst>
                  <a:cxn ang="T6">
                    <a:pos x="T0" y="T1"/>
                  </a:cxn>
                  <a:cxn ang="T7">
                    <a:pos x="T2" y="T3"/>
                  </a:cxn>
                  <a:cxn ang="T8">
                    <a:pos x="T4" y="T5"/>
                  </a:cxn>
                </a:cxnLst>
                <a:rect l="0" t="0" r="r" b="b"/>
                <a:pathLst>
                  <a:path w="3383" h="850">
                    <a:moveTo>
                      <a:pt x="3383" y="685"/>
                    </a:moveTo>
                    <a:cubicBezTo>
                      <a:pt x="2581" y="342"/>
                      <a:pt x="1780" y="0"/>
                      <a:pt x="1216" y="27"/>
                    </a:cubicBezTo>
                    <a:cubicBezTo>
                      <a:pt x="652" y="54"/>
                      <a:pt x="326" y="452"/>
                      <a:pt x="0" y="850"/>
                    </a:cubicBezTo>
                  </a:path>
                </a:pathLst>
              </a:custGeom>
              <a:noFill/>
              <a:ln w="38100" cmpd="sng">
                <a:solidFill>
                  <a:srgbClr val="0000FF"/>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82" name="Text Box 12">
                <a:extLst>
                  <a:ext uri="{FF2B5EF4-FFF2-40B4-BE49-F238E27FC236}">
                    <a16:creationId xmlns:a16="http://schemas.microsoft.com/office/drawing/2014/main" id="{7EA6B07F-E6EC-4246-AB3B-BB397CCC0E48}"/>
                  </a:ext>
                </a:extLst>
              </p:cNvPr>
              <p:cNvSpPr txBox="1">
                <a:spLocks noChangeArrowheads="1"/>
              </p:cNvSpPr>
              <p:nvPr/>
            </p:nvSpPr>
            <p:spPr bwMode="auto">
              <a:xfrm>
                <a:off x="1655" y="1165"/>
                <a:ext cx="86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rPr>
                  <a:t>Princeton</a:t>
                </a:r>
                <a:endParaRPr kumimoji="0" lang="ru-RU"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endParaRPr>
              </a:p>
            </p:txBody>
          </p:sp>
          <p:sp>
            <p:nvSpPr>
              <p:cNvPr id="2064" name="Freeform 13">
                <a:extLst>
                  <a:ext uri="{FF2B5EF4-FFF2-40B4-BE49-F238E27FC236}">
                    <a16:creationId xmlns:a16="http://schemas.microsoft.com/office/drawing/2014/main" id="{46BA6B8E-372E-4A9A-8C46-B1FE64D01AE8}"/>
                  </a:ext>
                </a:extLst>
              </p:cNvPr>
              <p:cNvSpPr>
                <a:spLocks/>
              </p:cNvSpPr>
              <p:nvPr/>
            </p:nvSpPr>
            <p:spPr bwMode="auto">
              <a:xfrm>
                <a:off x="3438" y="1106"/>
                <a:ext cx="1554" cy="247"/>
              </a:xfrm>
              <a:custGeom>
                <a:avLst/>
                <a:gdLst>
                  <a:gd name="T0" fmla="*/ 2147483646 w 1554"/>
                  <a:gd name="T1" fmla="*/ 0 h 247"/>
                  <a:gd name="T2" fmla="*/ 2147483646 w 1554"/>
                  <a:gd name="T3" fmla="*/ 2147483646 h 247"/>
                  <a:gd name="T4" fmla="*/ 0 w 1554"/>
                  <a:gd name="T5" fmla="*/ 2147483646 h 247"/>
                  <a:gd name="T6" fmla="*/ 0 60000 65536"/>
                  <a:gd name="T7" fmla="*/ 0 60000 65536"/>
                  <a:gd name="T8" fmla="*/ 0 60000 65536"/>
                </a:gdLst>
                <a:ahLst/>
                <a:cxnLst>
                  <a:cxn ang="T6">
                    <a:pos x="T0" y="T1"/>
                  </a:cxn>
                  <a:cxn ang="T7">
                    <a:pos x="T2" y="T3"/>
                  </a:cxn>
                  <a:cxn ang="T8">
                    <a:pos x="T4" y="T5"/>
                  </a:cxn>
                </a:cxnLst>
                <a:rect l="0" t="0" r="r" b="b"/>
                <a:pathLst>
                  <a:path w="1554" h="247">
                    <a:moveTo>
                      <a:pt x="1554" y="0"/>
                    </a:moveTo>
                    <a:cubicBezTo>
                      <a:pt x="1139" y="25"/>
                      <a:pt x="725" y="51"/>
                      <a:pt x="466" y="92"/>
                    </a:cubicBezTo>
                    <a:cubicBezTo>
                      <a:pt x="207" y="133"/>
                      <a:pt x="103" y="190"/>
                      <a:pt x="0" y="247"/>
                    </a:cubicBezTo>
                  </a:path>
                </a:pathLst>
              </a:custGeom>
              <a:noFill/>
              <a:ln w="38100" cmpd="sng">
                <a:solidFill>
                  <a:srgbClr val="0000FF"/>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84" name="Text Box 14">
                <a:extLst>
                  <a:ext uri="{FF2B5EF4-FFF2-40B4-BE49-F238E27FC236}">
                    <a16:creationId xmlns:a16="http://schemas.microsoft.com/office/drawing/2014/main" id="{4EA962A3-C989-476B-B5A0-FF1C04A75906}"/>
                  </a:ext>
                </a:extLst>
              </p:cNvPr>
              <p:cNvSpPr txBox="1">
                <a:spLocks noChangeArrowheads="1"/>
              </p:cNvSpPr>
              <p:nvPr/>
            </p:nvSpPr>
            <p:spPr bwMode="auto">
              <a:xfrm>
                <a:off x="3090" y="1448"/>
                <a:ext cx="622"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rPr>
                  <a:t>Tel-Aviv University</a:t>
                </a:r>
                <a:endParaRPr kumimoji="0" lang="ru-RU"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endParaRPr>
              </a:p>
            </p:txBody>
          </p:sp>
          <p:sp>
            <p:nvSpPr>
              <p:cNvPr id="3085" name="Text Box 15">
                <a:extLst>
                  <a:ext uri="{FF2B5EF4-FFF2-40B4-BE49-F238E27FC236}">
                    <a16:creationId xmlns:a16="http://schemas.microsoft.com/office/drawing/2014/main" id="{39607E26-42FC-42F9-A993-E187380E6672}"/>
                  </a:ext>
                </a:extLst>
              </p:cNvPr>
              <p:cNvSpPr txBox="1">
                <a:spLocks noChangeArrowheads="1"/>
              </p:cNvSpPr>
              <p:nvPr/>
            </p:nvSpPr>
            <p:spPr bwMode="auto">
              <a:xfrm>
                <a:off x="2273" y="969"/>
                <a:ext cx="578"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rPr>
                  <a:t>CIEMAT</a:t>
                </a:r>
                <a:endParaRPr kumimoji="0" lang="en-US"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rPr>
                  <a:t>Spain</a:t>
                </a:r>
                <a:endParaRPr kumimoji="0" lang="ru-RU"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endParaRPr>
              </a:p>
            </p:txBody>
          </p:sp>
          <p:sp>
            <p:nvSpPr>
              <p:cNvPr id="2067" name="Freeform 16">
                <a:extLst>
                  <a:ext uri="{FF2B5EF4-FFF2-40B4-BE49-F238E27FC236}">
                    <a16:creationId xmlns:a16="http://schemas.microsoft.com/office/drawing/2014/main" id="{4B84AAB3-8333-4AFF-8C34-3579F0EB4C9A}"/>
                  </a:ext>
                </a:extLst>
              </p:cNvPr>
              <p:cNvSpPr>
                <a:spLocks/>
              </p:cNvSpPr>
              <p:nvPr/>
            </p:nvSpPr>
            <p:spPr bwMode="auto">
              <a:xfrm>
                <a:off x="2752" y="967"/>
                <a:ext cx="2240" cy="203"/>
              </a:xfrm>
              <a:custGeom>
                <a:avLst/>
                <a:gdLst>
                  <a:gd name="T0" fmla="*/ 2147483646 w 2240"/>
                  <a:gd name="T1" fmla="*/ 2147483646 h 203"/>
                  <a:gd name="T2" fmla="*/ 2147483646 w 2240"/>
                  <a:gd name="T3" fmla="*/ 2147483646 h 203"/>
                  <a:gd name="T4" fmla="*/ 0 w 2240"/>
                  <a:gd name="T5" fmla="*/ 2147483646 h 203"/>
                  <a:gd name="T6" fmla="*/ 0 60000 65536"/>
                  <a:gd name="T7" fmla="*/ 0 60000 65536"/>
                  <a:gd name="T8" fmla="*/ 0 60000 65536"/>
                </a:gdLst>
                <a:ahLst/>
                <a:cxnLst>
                  <a:cxn ang="T6">
                    <a:pos x="T0" y="T1"/>
                  </a:cxn>
                  <a:cxn ang="T7">
                    <a:pos x="T2" y="T3"/>
                  </a:cxn>
                  <a:cxn ang="T8">
                    <a:pos x="T4" y="T5"/>
                  </a:cxn>
                </a:cxnLst>
                <a:rect l="0" t="0" r="r" b="b"/>
                <a:pathLst>
                  <a:path w="2240" h="203">
                    <a:moveTo>
                      <a:pt x="2240" y="139"/>
                    </a:moveTo>
                    <a:cubicBezTo>
                      <a:pt x="1827" y="69"/>
                      <a:pt x="1415" y="0"/>
                      <a:pt x="1042" y="11"/>
                    </a:cubicBezTo>
                    <a:cubicBezTo>
                      <a:pt x="669" y="22"/>
                      <a:pt x="334" y="112"/>
                      <a:pt x="0" y="203"/>
                    </a:cubicBezTo>
                  </a:path>
                </a:pathLst>
              </a:custGeom>
              <a:noFill/>
              <a:ln w="38100" cmpd="sng">
                <a:solidFill>
                  <a:srgbClr val="0000FF"/>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8" name="Freeform 17">
                <a:extLst>
                  <a:ext uri="{FF2B5EF4-FFF2-40B4-BE49-F238E27FC236}">
                    <a16:creationId xmlns:a16="http://schemas.microsoft.com/office/drawing/2014/main" id="{D7772502-092E-4846-BBB2-525FF2DB6C8E}"/>
                  </a:ext>
                </a:extLst>
              </p:cNvPr>
              <p:cNvSpPr>
                <a:spLocks/>
              </p:cNvSpPr>
              <p:nvPr/>
            </p:nvSpPr>
            <p:spPr bwMode="auto">
              <a:xfrm>
                <a:off x="3026" y="439"/>
                <a:ext cx="1957" cy="640"/>
              </a:xfrm>
              <a:custGeom>
                <a:avLst/>
                <a:gdLst>
                  <a:gd name="T0" fmla="*/ 2147483646 w 1957"/>
                  <a:gd name="T1" fmla="*/ 2147483646 h 640"/>
                  <a:gd name="T2" fmla="*/ 2147483646 w 1957"/>
                  <a:gd name="T3" fmla="*/ 2147483646 h 640"/>
                  <a:gd name="T4" fmla="*/ 0 w 1957"/>
                  <a:gd name="T5" fmla="*/ 2147483646 h 640"/>
                  <a:gd name="T6" fmla="*/ 0 60000 65536"/>
                  <a:gd name="T7" fmla="*/ 0 60000 65536"/>
                  <a:gd name="T8" fmla="*/ 0 60000 65536"/>
                </a:gdLst>
                <a:ahLst/>
                <a:cxnLst>
                  <a:cxn ang="T6">
                    <a:pos x="T0" y="T1"/>
                  </a:cxn>
                  <a:cxn ang="T7">
                    <a:pos x="T2" y="T3"/>
                  </a:cxn>
                  <a:cxn ang="T8">
                    <a:pos x="T4" y="T5"/>
                  </a:cxn>
                </a:cxnLst>
                <a:rect l="0" t="0" r="r" b="b"/>
                <a:pathLst>
                  <a:path w="1957" h="640">
                    <a:moveTo>
                      <a:pt x="1957" y="640"/>
                    </a:moveTo>
                    <a:cubicBezTo>
                      <a:pt x="1562" y="347"/>
                      <a:pt x="1167" y="54"/>
                      <a:pt x="841" y="27"/>
                    </a:cubicBezTo>
                    <a:cubicBezTo>
                      <a:pt x="515" y="0"/>
                      <a:pt x="257" y="237"/>
                      <a:pt x="0" y="475"/>
                    </a:cubicBezTo>
                  </a:path>
                </a:pathLst>
              </a:custGeom>
              <a:noFill/>
              <a:ln w="38100" cmpd="sng">
                <a:solidFill>
                  <a:srgbClr val="0000FF"/>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88" name="Text Box 18">
                <a:extLst>
                  <a:ext uri="{FF2B5EF4-FFF2-40B4-BE49-F238E27FC236}">
                    <a16:creationId xmlns:a16="http://schemas.microsoft.com/office/drawing/2014/main" id="{E655CC05-3A26-455C-82D3-053CF7AA6CDC}"/>
                  </a:ext>
                </a:extLst>
              </p:cNvPr>
              <p:cNvSpPr txBox="1">
                <a:spLocks noChangeArrowheads="1"/>
              </p:cNvSpPr>
              <p:nvPr/>
            </p:nvSpPr>
            <p:spPr bwMode="auto">
              <a:xfrm>
                <a:off x="2332" y="626"/>
                <a:ext cx="57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rPr>
                  <a:t>KIT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rPr>
                  <a:t>Germany</a:t>
                </a:r>
                <a:endParaRPr kumimoji="0" lang="ru-RU"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endParaRPr>
              </a:p>
            </p:txBody>
          </p:sp>
          <p:sp>
            <p:nvSpPr>
              <p:cNvPr id="2070" name="Freeform 19">
                <a:extLst>
                  <a:ext uri="{FF2B5EF4-FFF2-40B4-BE49-F238E27FC236}">
                    <a16:creationId xmlns:a16="http://schemas.microsoft.com/office/drawing/2014/main" id="{252F80EB-5E69-499D-9F48-BA50DDEE7291}"/>
                  </a:ext>
                </a:extLst>
              </p:cNvPr>
              <p:cNvSpPr>
                <a:spLocks/>
              </p:cNvSpPr>
              <p:nvPr/>
            </p:nvSpPr>
            <p:spPr bwMode="auto">
              <a:xfrm>
                <a:off x="4983" y="951"/>
                <a:ext cx="795" cy="146"/>
              </a:xfrm>
              <a:custGeom>
                <a:avLst/>
                <a:gdLst>
                  <a:gd name="T0" fmla="*/ 0 w 795"/>
                  <a:gd name="T1" fmla="*/ 2147483646 h 146"/>
                  <a:gd name="T2" fmla="*/ 2147483646 w 795"/>
                  <a:gd name="T3" fmla="*/ 2147483646 h 146"/>
                  <a:gd name="T4" fmla="*/ 2147483646 w 795"/>
                  <a:gd name="T5" fmla="*/ 0 h 146"/>
                  <a:gd name="T6" fmla="*/ 0 60000 65536"/>
                  <a:gd name="T7" fmla="*/ 0 60000 65536"/>
                  <a:gd name="T8" fmla="*/ 0 60000 65536"/>
                </a:gdLst>
                <a:ahLst/>
                <a:cxnLst>
                  <a:cxn ang="T6">
                    <a:pos x="T0" y="T1"/>
                  </a:cxn>
                  <a:cxn ang="T7">
                    <a:pos x="T2" y="T3"/>
                  </a:cxn>
                  <a:cxn ang="T8">
                    <a:pos x="T4" y="T5"/>
                  </a:cxn>
                </a:cxnLst>
                <a:rect l="0" t="0" r="r" b="b"/>
                <a:pathLst>
                  <a:path w="795" h="146">
                    <a:moveTo>
                      <a:pt x="0" y="146"/>
                    </a:moveTo>
                    <a:cubicBezTo>
                      <a:pt x="245" y="98"/>
                      <a:pt x="490" y="51"/>
                      <a:pt x="622" y="27"/>
                    </a:cubicBezTo>
                    <a:cubicBezTo>
                      <a:pt x="754" y="3"/>
                      <a:pt x="772" y="4"/>
                      <a:pt x="795" y="0"/>
                    </a:cubicBezTo>
                  </a:path>
                </a:pathLst>
              </a:custGeom>
              <a:noFill/>
              <a:ln w="28575" cmpd="sng">
                <a:solidFill>
                  <a:srgbClr val="0000FF"/>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1" name="Freeform 20">
                <a:extLst>
                  <a:ext uri="{FF2B5EF4-FFF2-40B4-BE49-F238E27FC236}">
                    <a16:creationId xmlns:a16="http://schemas.microsoft.com/office/drawing/2014/main" id="{26B171B0-500D-4716-AD63-A3FFDCFC717C}"/>
                  </a:ext>
                </a:extLst>
              </p:cNvPr>
              <p:cNvSpPr>
                <a:spLocks/>
              </p:cNvSpPr>
              <p:nvPr/>
            </p:nvSpPr>
            <p:spPr bwMode="auto">
              <a:xfrm>
                <a:off x="9" y="1097"/>
                <a:ext cx="988" cy="229"/>
              </a:xfrm>
              <a:custGeom>
                <a:avLst/>
                <a:gdLst>
                  <a:gd name="T0" fmla="*/ 0 w 988"/>
                  <a:gd name="T1" fmla="*/ 0 h 229"/>
                  <a:gd name="T2" fmla="*/ 2147483646 w 988"/>
                  <a:gd name="T3" fmla="*/ 2147483646 h 229"/>
                  <a:gd name="T4" fmla="*/ 2147483646 w 988"/>
                  <a:gd name="T5" fmla="*/ 2147483646 h 229"/>
                  <a:gd name="T6" fmla="*/ 0 60000 65536"/>
                  <a:gd name="T7" fmla="*/ 0 60000 65536"/>
                  <a:gd name="T8" fmla="*/ 0 60000 65536"/>
                </a:gdLst>
                <a:ahLst/>
                <a:cxnLst>
                  <a:cxn ang="T6">
                    <a:pos x="T0" y="T1"/>
                  </a:cxn>
                  <a:cxn ang="T7">
                    <a:pos x="T2" y="T3"/>
                  </a:cxn>
                  <a:cxn ang="T8">
                    <a:pos x="T4" y="T5"/>
                  </a:cxn>
                </a:cxnLst>
                <a:rect l="0" t="0" r="r" b="b"/>
                <a:pathLst>
                  <a:path w="988" h="229">
                    <a:moveTo>
                      <a:pt x="0" y="0"/>
                    </a:moveTo>
                    <a:cubicBezTo>
                      <a:pt x="269" y="54"/>
                      <a:pt x="539" y="108"/>
                      <a:pt x="704" y="146"/>
                    </a:cubicBezTo>
                    <a:cubicBezTo>
                      <a:pt x="869" y="184"/>
                      <a:pt x="928" y="206"/>
                      <a:pt x="988" y="229"/>
                    </a:cubicBezTo>
                  </a:path>
                </a:pathLst>
              </a:custGeom>
              <a:noFill/>
              <a:ln w="28575" cmpd="sng">
                <a:solidFill>
                  <a:srgbClr val="0000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91" name="Text Box 21">
                <a:extLst>
                  <a:ext uri="{FF2B5EF4-FFF2-40B4-BE49-F238E27FC236}">
                    <a16:creationId xmlns:a16="http://schemas.microsoft.com/office/drawing/2014/main" id="{CDEDC631-311A-43C3-BDAC-CB002CDE30D9}"/>
                  </a:ext>
                </a:extLst>
              </p:cNvPr>
              <p:cNvSpPr txBox="1">
                <a:spLocks noChangeArrowheads="1"/>
              </p:cNvSpPr>
              <p:nvPr/>
            </p:nvSpPr>
            <p:spPr bwMode="auto">
              <a:xfrm>
                <a:off x="360" y="1277"/>
                <a:ext cx="869" cy="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rPr>
                  <a:t>Southern California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rPr>
                  <a:t>University</a:t>
                </a:r>
                <a:endParaRPr kumimoji="0" lang="ru-RU"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endParaRPr>
              </a:p>
            </p:txBody>
          </p:sp>
          <p:sp>
            <p:nvSpPr>
              <p:cNvPr id="3092" name="Text Box 22">
                <a:extLst>
                  <a:ext uri="{FF2B5EF4-FFF2-40B4-BE49-F238E27FC236}">
                    <a16:creationId xmlns:a16="http://schemas.microsoft.com/office/drawing/2014/main" id="{081AC8C7-3F31-415E-B549-B2E958456C0E}"/>
                  </a:ext>
                </a:extLst>
              </p:cNvPr>
              <p:cNvSpPr txBox="1">
                <a:spLocks noChangeArrowheads="1"/>
              </p:cNvSpPr>
              <p:nvPr/>
            </p:nvSpPr>
            <p:spPr bwMode="auto">
              <a:xfrm>
                <a:off x="4140" y="1310"/>
                <a:ext cx="869"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rPr>
                  <a:t>Peking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rPr>
                  <a:t>University</a:t>
                </a:r>
                <a:endParaRPr kumimoji="0" lang="ru-RU" altLang="ru-RU" sz="1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endParaRPr>
              </a:p>
            </p:txBody>
          </p:sp>
          <p:sp>
            <p:nvSpPr>
              <p:cNvPr id="2074" name="Freeform 23">
                <a:extLst>
                  <a:ext uri="{FF2B5EF4-FFF2-40B4-BE49-F238E27FC236}">
                    <a16:creationId xmlns:a16="http://schemas.microsoft.com/office/drawing/2014/main" id="{3E906C92-6BD3-497F-96B4-1BA9BCE6B147}"/>
                  </a:ext>
                </a:extLst>
              </p:cNvPr>
              <p:cNvSpPr>
                <a:spLocks/>
              </p:cNvSpPr>
              <p:nvPr/>
            </p:nvSpPr>
            <p:spPr bwMode="auto">
              <a:xfrm>
                <a:off x="4635" y="1106"/>
                <a:ext cx="348" cy="284"/>
              </a:xfrm>
              <a:custGeom>
                <a:avLst/>
                <a:gdLst>
                  <a:gd name="T0" fmla="*/ 2147483646 w 348"/>
                  <a:gd name="T1" fmla="*/ 0 h 284"/>
                  <a:gd name="T2" fmla="*/ 0 w 348"/>
                  <a:gd name="T3" fmla="*/ 2147483646 h 284"/>
                  <a:gd name="T4" fmla="*/ 0 60000 65536"/>
                  <a:gd name="T5" fmla="*/ 0 60000 65536"/>
                </a:gdLst>
                <a:ahLst/>
                <a:cxnLst>
                  <a:cxn ang="T4">
                    <a:pos x="T0" y="T1"/>
                  </a:cxn>
                  <a:cxn ang="T5">
                    <a:pos x="T2" y="T3"/>
                  </a:cxn>
                </a:cxnLst>
                <a:rect l="0" t="0" r="r" b="b"/>
                <a:pathLst>
                  <a:path w="348" h="284">
                    <a:moveTo>
                      <a:pt x="348" y="0"/>
                    </a:moveTo>
                    <a:cubicBezTo>
                      <a:pt x="348" y="0"/>
                      <a:pt x="174" y="142"/>
                      <a:pt x="0" y="284"/>
                    </a:cubicBezTo>
                  </a:path>
                </a:pathLst>
              </a:custGeom>
              <a:noFill/>
              <a:ln w="38100" cmpd="sng">
                <a:solidFill>
                  <a:srgbClr val="0000FF"/>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94" name="Text Box 24">
                <a:extLst>
                  <a:ext uri="{FF2B5EF4-FFF2-40B4-BE49-F238E27FC236}">
                    <a16:creationId xmlns:a16="http://schemas.microsoft.com/office/drawing/2014/main" id="{A37CBB32-9A8E-433C-AE6E-0F167FF233FB}"/>
                  </a:ext>
                </a:extLst>
              </p:cNvPr>
              <p:cNvSpPr txBox="1">
                <a:spLocks noChangeArrowheads="1"/>
              </p:cNvSpPr>
              <p:nvPr/>
            </p:nvSpPr>
            <p:spPr bwMode="auto">
              <a:xfrm>
                <a:off x="3749" y="662"/>
                <a:ext cx="869" cy="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0" u="sng"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Novosibirsk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0" u="sng"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Tomsk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0" u="sng"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SB RAS</a:t>
                </a:r>
                <a:endParaRPr kumimoji="0" lang="ru-RU" altLang="ru-RU" sz="1400" b="1" i="0" u="sng"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076" name="Freeform 25">
                <a:extLst>
                  <a:ext uri="{FF2B5EF4-FFF2-40B4-BE49-F238E27FC236}">
                    <a16:creationId xmlns:a16="http://schemas.microsoft.com/office/drawing/2014/main" id="{7D6E15C1-EF92-4E18-9F3C-4D2407BF7569}"/>
                  </a:ext>
                </a:extLst>
              </p:cNvPr>
              <p:cNvSpPr>
                <a:spLocks/>
              </p:cNvSpPr>
              <p:nvPr/>
            </p:nvSpPr>
            <p:spPr bwMode="auto">
              <a:xfrm>
                <a:off x="4206" y="799"/>
                <a:ext cx="786" cy="262"/>
              </a:xfrm>
              <a:custGeom>
                <a:avLst/>
                <a:gdLst>
                  <a:gd name="T0" fmla="*/ 2147483646 w 786"/>
                  <a:gd name="T1" fmla="*/ 2147483646 h 262"/>
                  <a:gd name="T2" fmla="*/ 2147483646 w 786"/>
                  <a:gd name="T3" fmla="*/ 2147483646 h 262"/>
                  <a:gd name="T4" fmla="*/ 0 w 786"/>
                  <a:gd name="T5" fmla="*/ 2147483646 h 262"/>
                  <a:gd name="T6" fmla="*/ 0 60000 65536"/>
                  <a:gd name="T7" fmla="*/ 0 60000 65536"/>
                  <a:gd name="T8" fmla="*/ 0 60000 65536"/>
                </a:gdLst>
                <a:ahLst/>
                <a:cxnLst>
                  <a:cxn ang="T6">
                    <a:pos x="T0" y="T1"/>
                  </a:cxn>
                  <a:cxn ang="T7">
                    <a:pos x="T2" y="T3"/>
                  </a:cxn>
                  <a:cxn ang="T8">
                    <a:pos x="T4" y="T5"/>
                  </a:cxn>
                </a:cxnLst>
                <a:rect l="0" t="0" r="r" b="b"/>
                <a:pathLst>
                  <a:path w="786" h="262">
                    <a:moveTo>
                      <a:pt x="786" y="262"/>
                    </a:moveTo>
                    <a:cubicBezTo>
                      <a:pt x="600" y="155"/>
                      <a:pt x="414" y="48"/>
                      <a:pt x="283" y="24"/>
                    </a:cubicBezTo>
                    <a:cubicBezTo>
                      <a:pt x="152" y="0"/>
                      <a:pt x="76" y="57"/>
                      <a:pt x="0" y="115"/>
                    </a:cubicBezTo>
                  </a:path>
                </a:pathLst>
              </a:custGeom>
              <a:noFill/>
              <a:ln w="38100" cmpd="sng">
                <a:solidFill>
                  <a:schemeClr val="bg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96" name="Text Box 26">
                <a:extLst>
                  <a:ext uri="{FF2B5EF4-FFF2-40B4-BE49-F238E27FC236}">
                    <a16:creationId xmlns:a16="http://schemas.microsoft.com/office/drawing/2014/main" id="{245177AF-B61E-48A9-B6B6-66E536FB8527}"/>
                  </a:ext>
                </a:extLst>
              </p:cNvPr>
              <p:cNvSpPr txBox="1">
                <a:spLocks noChangeArrowheads="1"/>
              </p:cNvSpPr>
              <p:nvPr/>
            </p:nvSpPr>
            <p:spPr bwMode="auto">
              <a:xfrm>
                <a:off x="3093" y="574"/>
                <a:ext cx="869"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0" u="sng"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LPI RAS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0" u="sng"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Moskow</a:t>
                </a:r>
                <a:endParaRPr kumimoji="0" lang="ru-RU" altLang="ru-RU" sz="1400" b="1" i="0" u="sng"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078" name="Freeform 27">
                <a:extLst>
                  <a:ext uri="{FF2B5EF4-FFF2-40B4-BE49-F238E27FC236}">
                    <a16:creationId xmlns:a16="http://schemas.microsoft.com/office/drawing/2014/main" id="{3B0739D5-2BCB-44D5-B7EE-E307C08A307B}"/>
                  </a:ext>
                </a:extLst>
              </p:cNvPr>
              <p:cNvSpPr>
                <a:spLocks/>
              </p:cNvSpPr>
              <p:nvPr/>
            </p:nvSpPr>
            <p:spPr bwMode="auto">
              <a:xfrm>
                <a:off x="3584" y="243"/>
                <a:ext cx="1399" cy="836"/>
              </a:xfrm>
              <a:custGeom>
                <a:avLst/>
                <a:gdLst>
                  <a:gd name="T0" fmla="*/ 2147483646 w 1399"/>
                  <a:gd name="T1" fmla="*/ 2147483646 h 836"/>
                  <a:gd name="T2" fmla="*/ 2147483646 w 1399"/>
                  <a:gd name="T3" fmla="*/ 2147483646 h 836"/>
                  <a:gd name="T4" fmla="*/ 0 w 1399"/>
                  <a:gd name="T5" fmla="*/ 2147483646 h 836"/>
                  <a:gd name="T6" fmla="*/ 0 60000 65536"/>
                  <a:gd name="T7" fmla="*/ 0 60000 65536"/>
                  <a:gd name="T8" fmla="*/ 0 60000 65536"/>
                </a:gdLst>
                <a:ahLst/>
                <a:cxnLst>
                  <a:cxn ang="T6">
                    <a:pos x="T0" y="T1"/>
                  </a:cxn>
                  <a:cxn ang="T7">
                    <a:pos x="T2" y="T3"/>
                  </a:cxn>
                  <a:cxn ang="T8">
                    <a:pos x="T4" y="T5"/>
                  </a:cxn>
                </a:cxnLst>
                <a:rect l="0" t="0" r="r" b="b"/>
                <a:pathLst>
                  <a:path w="1399" h="836">
                    <a:moveTo>
                      <a:pt x="1399" y="836"/>
                    </a:moveTo>
                    <a:cubicBezTo>
                      <a:pt x="1035" y="468"/>
                      <a:pt x="672" y="100"/>
                      <a:pt x="439" y="50"/>
                    </a:cubicBezTo>
                    <a:cubicBezTo>
                      <a:pt x="206" y="0"/>
                      <a:pt x="103" y="267"/>
                      <a:pt x="0" y="534"/>
                    </a:cubicBezTo>
                  </a:path>
                </a:pathLst>
              </a:custGeom>
              <a:noFill/>
              <a:ln w="38100" cmpd="sng">
                <a:solidFill>
                  <a:schemeClr val="bg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98" name="Text Box 28">
                <a:extLst>
                  <a:ext uri="{FF2B5EF4-FFF2-40B4-BE49-F238E27FC236}">
                    <a16:creationId xmlns:a16="http://schemas.microsoft.com/office/drawing/2014/main" id="{8081562F-43AC-43FE-BC04-90AC364FC33E}"/>
                  </a:ext>
                </a:extLst>
              </p:cNvPr>
              <p:cNvSpPr txBox="1">
                <a:spLocks noChangeArrowheads="1"/>
              </p:cNvSpPr>
              <p:nvPr/>
            </p:nvSpPr>
            <p:spPr bwMode="auto">
              <a:xfrm>
                <a:off x="2168" y="3180"/>
                <a:ext cx="126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18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Arial" panose="020B0604020202020204" pitchFamily="34" charset="0"/>
                  </a:rPr>
                  <a:t>Научные связи</a:t>
                </a:r>
                <a:endParaRPr kumimoji="0" lang="en-US" altLang="ru-RU" sz="18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18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Arial" panose="020B0604020202020204" pitchFamily="34" charset="0"/>
                  </a:rPr>
                  <a:t> </a:t>
                </a:r>
                <a:r>
                  <a:rPr kumimoji="0" lang="en-US" altLang="ru-RU" sz="18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Arial" panose="020B0604020202020204" pitchFamily="34" charset="0"/>
                  </a:rPr>
                  <a:t>IC&amp;E Lab </a:t>
                </a:r>
                <a:r>
                  <a:rPr kumimoji="0" lang="ru-RU" altLang="ru-RU" sz="18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Arial" panose="020B0604020202020204" pitchFamily="34" charset="0"/>
                  </a:rPr>
                  <a:t>ДВФУ</a:t>
                </a:r>
              </a:p>
            </p:txBody>
          </p:sp>
          <p:pic>
            <p:nvPicPr>
              <p:cNvPr id="2080" name="Изображение 1" descr="DSCN3796.JPG">
                <a:extLst>
                  <a:ext uri="{FF2B5EF4-FFF2-40B4-BE49-F238E27FC236}">
                    <a16:creationId xmlns:a16="http://schemas.microsoft.com/office/drawing/2014/main" id="{17D98E50-04F7-4270-A43A-8BC68CF9F2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4" y="2748"/>
                <a:ext cx="1710" cy="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Изображение 30">
                <a:extLst>
                  <a:ext uri="{FF2B5EF4-FFF2-40B4-BE49-F238E27FC236}">
                    <a16:creationId xmlns:a16="http://schemas.microsoft.com/office/drawing/2014/main" id="{839F95ED-0A06-46C8-A395-06CDF336D85E}"/>
                  </a:ext>
                </a:extLst>
              </p:cNvPr>
              <p:cNvPicPr>
                <a:picLocks noChangeAspect="1"/>
              </p:cNvPicPr>
              <p:nvPr/>
            </p:nvPicPr>
            <p:blipFill>
              <a:blip r:embed="rId4">
                <a:extLst>
                  <a:ext uri="{28A0092B-C50C-407E-A947-70E740481C1C}">
                    <a14:useLocalDpi xmlns:a14="http://schemas.microsoft.com/office/drawing/2010/main" val="0"/>
                  </a:ext>
                </a:extLst>
              </a:blip>
              <a:srcRect l="18925" t="-2652" r="19545" b="-2652"/>
              <a:stretch>
                <a:fillRect/>
              </a:stretch>
            </p:blipFill>
            <p:spPr bwMode="auto">
              <a:xfrm>
                <a:off x="3749" y="2692"/>
                <a:ext cx="1799" cy="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3" name="Рисунок 1">
              <a:extLst>
                <a:ext uri="{FF2B5EF4-FFF2-40B4-BE49-F238E27FC236}">
                  <a16:creationId xmlns:a16="http://schemas.microsoft.com/office/drawing/2014/main" id="{71FF4A19-C3AB-426E-BA77-625B973993B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09" y="84"/>
              <a:ext cx="494"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10" descr="ДВФУ">
              <a:extLst>
                <a:ext uri="{FF2B5EF4-FFF2-40B4-BE49-F238E27FC236}">
                  <a16:creationId xmlns:a16="http://schemas.microsoft.com/office/drawing/2014/main" id="{4F7B0BA1-36B9-49B0-A841-A9E8A0EAF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 y="90"/>
              <a:ext cx="256"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16">
            <a:extLst>
              <a:ext uri="{FF2B5EF4-FFF2-40B4-BE49-F238E27FC236}">
                <a16:creationId xmlns:a16="http://schemas.microsoft.com/office/drawing/2014/main" id="{67A72806-28B7-41AA-9427-A4B2B247FF20}"/>
              </a:ext>
            </a:extLst>
          </p:cNvPr>
          <p:cNvGrpSpPr>
            <a:grpSpLocks/>
          </p:cNvGrpSpPr>
          <p:nvPr/>
        </p:nvGrpSpPr>
        <p:grpSpPr bwMode="auto">
          <a:xfrm>
            <a:off x="0" y="117475"/>
            <a:ext cx="9144000" cy="5719763"/>
            <a:chOff x="0" y="8"/>
            <a:chExt cx="5760" cy="3603"/>
          </a:xfrm>
        </p:grpSpPr>
        <p:sp>
          <p:nvSpPr>
            <p:cNvPr id="48131" name="Rectangle 2">
              <a:extLst>
                <a:ext uri="{FF2B5EF4-FFF2-40B4-BE49-F238E27FC236}">
                  <a16:creationId xmlns:a16="http://schemas.microsoft.com/office/drawing/2014/main" id="{09E0DAC7-0F89-4E39-9DE0-DFC70D1552EA}"/>
                </a:ext>
              </a:extLst>
            </p:cNvPr>
            <p:cNvSpPr txBox="1">
              <a:spLocks noChangeArrowheads="1"/>
            </p:cNvSpPr>
            <p:nvPr/>
          </p:nvSpPr>
          <p:spPr bwMode="auto">
            <a:xfrm>
              <a:off x="1599" y="52"/>
              <a:ext cx="3193" cy="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2800" b="1"/>
                <a:t>Национальный исследовательский Томский политехнический </a:t>
              </a:r>
              <a:br>
                <a:rPr lang="ru-RU" altLang="ru-RU" sz="2800" b="1"/>
              </a:br>
              <a:r>
                <a:rPr lang="ru-RU" altLang="ru-RU" sz="2800" b="1"/>
                <a:t>университет</a:t>
              </a:r>
            </a:p>
          </p:txBody>
        </p:sp>
        <p:grpSp>
          <p:nvGrpSpPr>
            <p:cNvPr id="48132" name="Group 15">
              <a:extLst>
                <a:ext uri="{FF2B5EF4-FFF2-40B4-BE49-F238E27FC236}">
                  <a16:creationId xmlns:a16="http://schemas.microsoft.com/office/drawing/2014/main" id="{E947B914-B46C-45ED-9926-C1B34A9D1BBD}"/>
                </a:ext>
              </a:extLst>
            </p:cNvPr>
            <p:cNvGrpSpPr>
              <a:grpSpLocks/>
            </p:cNvGrpSpPr>
            <p:nvPr/>
          </p:nvGrpSpPr>
          <p:grpSpPr bwMode="auto">
            <a:xfrm>
              <a:off x="14" y="8"/>
              <a:ext cx="1808" cy="663"/>
              <a:chOff x="14" y="8"/>
              <a:chExt cx="1808" cy="663"/>
            </a:xfrm>
          </p:grpSpPr>
          <p:sp>
            <p:nvSpPr>
              <p:cNvPr id="5" name="AutoShape 26">
                <a:extLst>
                  <a:ext uri="{FF2B5EF4-FFF2-40B4-BE49-F238E27FC236}">
                    <a16:creationId xmlns:a16="http://schemas.microsoft.com/office/drawing/2014/main" id="{EAD05332-DDAC-4789-A85A-8E155E6748C3}"/>
                  </a:ext>
                </a:extLst>
              </p:cNvPr>
              <p:cNvSpPr>
                <a:spLocks noChangeAspect="1" noChangeArrowheads="1" noTextEdit="1"/>
              </p:cNvSpPr>
              <p:nvPr/>
            </p:nvSpPr>
            <p:spPr bwMode="auto">
              <a:xfrm>
                <a:off x="14" y="8"/>
                <a:ext cx="1808" cy="663"/>
              </a:xfrm>
              <a:prstGeom prst="rect">
                <a:avLst/>
              </a:prstGeom>
              <a:noFill/>
              <a:ln>
                <a:noFill/>
              </a:ln>
            </p:spPr>
            <p:txBody>
              <a:bodyPr/>
              <a:lstStyle/>
              <a:p>
                <a:pPr fontAlgn="auto">
                  <a:spcBef>
                    <a:spcPts val="0"/>
                  </a:spcBef>
                  <a:spcAft>
                    <a:spcPts val="0"/>
                  </a:spcAft>
                  <a:defRPr/>
                </a:pPr>
                <a:endParaRPr lang="ru-RU" sz="2539" dirty="0">
                  <a:latin typeface="+mn-lt"/>
                </a:endParaRPr>
              </a:p>
            </p:txBody>
          </p:sp>
          <p:sp>
            <p:nvSpPr>
              <p:cNvPr id="48139" name="Rectangle 29">
                <a:extLst>
                  <a:ext uri="{FF2B5EF4-FFF2-40B4-BE49-F238E27FC236}">
                    <a16:creationId xmlns:a16="http://schemas.microsoft.com/office/drawing/2014/main" id="{AE50D967-EC59-4F37-9772-49A5B0D25114}"/>
                  </a:ext>
                </a:extLst>
              </p:cNvPr>
              <p:cNvSpPr>
                <a:spLocks noChangeArrowheads="1"/>
              </p:cNvSpPr>
              <p:nvPr/>
            </p:nvSpPr>
            <p:spPr bwMode="auto">
              <a:xfrm>
                <a:off x="14" y="16"/>
                <a:ext cx="1536" cy="555"/>
              </a:xfrm>
              <a:prstGeom prst="rect">
                <a:avLst/>
              </a:prstGeom>
              <a:solidFill>
                <a:srgbClr val="FFFFFF"/>
              </a:solidFill>
              <a:ln w="0">
                <a:solidFill>
                  <a:srgbClr val="FFFFFF"/>
                </a:solidFill>
                <a:miter lim="800000"/>
                <a:headEnd/>
                <a:tailEnd/>
              </a:ln>
            </p:spPr>
            <p:txBody>
              <a:bodyPr lIns="145124" tIns="72562" rIns="145124" bIns="72562"/>
              <a:lstStyle>
                <a:lvl1pPr defTabSz="1450975" eaLnBrk="0" hangingPunct="0">
                  <a:defRPr sz="2400">
                    <a:solidFill>
                      <a:schemeClr val="tx1"/>
                    </a:solidFill>
                    <a:latin typeface="Arial" panose="020B0604020202020204" pitchFamily="34" charset="0"/>
                  </a:defRPr>
                </a:lvl1pPr>
                <a:lvl2pPr marL="742950" indent="-285750" defTabSz="1450975" eaLnBrk="0" hangingPunct="0">
                  <a:defRPr sz="2400">
                    <a:solidFill>
                      <a:schemeClr val="tx1"/>
                    </a:solidFill>
                    <a:latin typeface="Arial" panose="020B0604020202020204" pitchFamily="34" charset="0"/>
                  </a:defRPr>
                </a:lvl2pPr>
                <a:lvl3pPr marL="1143000" indent="-228600" defTabSz="1450975" eaLnBrk="0" hangingPunct="0">
                  <a:defRPr sz="2400">
                    <a:solidFill>
                      <a:schemeClr val="tx1"/>
                    </a:solidFill>
                    <a:latin typeface="Arial" panose="020B0604020202020204" pitchFamily="34" charset="0"/>
                  </a:defRPr>
                </a:lvl3pPr>
                <a:lvl4pPr marL="1600200" indent="-228600" defTabSz="1450975" eaLnBrk="0" hangingPunct="0">
                  <a:defRPr sz="2400">
                    <a:solidFill>
                      <a:schemeClr val="tx1"/>
                    </a:solidFill>
                    <a:latin typeface="Arial" panose="020B0604020202020204" pitchFamily="34" charset="0"/>
                  </a:defRPr>
                </a:lvl4pPr>
                <a:lvl5pPr marL="2057400" indent="-228600" defTabSz="1450975" eaLnBrk="0" hangingPunct="0">
                  <a:defRPr sz="2400">
                    <a:solidFill>
                      <a:schemeClr val="tx1"/>
                    </a:solidFill>
                    <a:latin typeface="Arial" panose="020B0604020202020204" pitchFamily="34" charset="0"/>
                  </a:defRPr>
                </a:lvl5pPr>
                <a:lvl6pPr marL="2514600" indent="-228600" defTabSz="14509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4509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4509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450975"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sz="3300"/>
              </a:p>
            </p:txBody>
          </p:sp>
          <p:grpSp>
            <p:nvGrpSpPr>
              <p:cNvPr id="48140" name="Group 14">
                <a:extLst>
                  <a:ext uri="{FF2B5EF4-FFF2-40B4-BE49-F238E27FC236}">
                    <a16:creationId xmlns:a16="http://schemas.microsoft.com/office/drawing/2014/main" id="{829F348C-7196-42EC-8098-BB4000E54C7E}"/>
                  </a:ext>
                </a:extLst>
              </p:cNvPr>
              <p:cNvGrpSpPr>
                <a:grpSpLocks/>
              </p:cNvGrpSpPr>
              <p:nvPr/>
            </p:nvGrpSpPr>
            <p:grpSpPr bwMode="auto">
              <a:xfrm>
                <a:off x="167" y="169"/>
                <a:ext cx="348" cy="348"/>
                <a:chOff x="167" y="169"/>
                <a:chExt cx="348" cy="348"/>
              </a:xfrm>
            </p:grpSpPr>
            <p:sp>
              <p:nvSpPr>
                <p:cNvPr id="7" name="Freeform 31">
                  <a:extLst>
                    <a:ext uri="{FF2B5EF4-FFF2-40B4-BE49-F238E27FC236}">
                      <a16:creationId xmlns:a16="http://schemas.microsoft.com/office/drawing/2014/main" id="{2A5C42AF-FD29-4D7C-8C20-C95B32DCABF1}"/>
                    </a:ext>
                  </a:extLst>
                </p:cNvPr>
                <p:cNvSpPr>
                  <a:spLocks noEditPoints="1"/>
                </p:cNvSpPr>
                <p:nvPr/>
              </p:nvSpPr>
              <p:spPr bwMode="auto">
                <a:xfrm>
                  <a:off x="167" y="291"/>
                  <a:ext cx="348" cy="226"/>
                </a:xfrm>
                <a:custGeom>
                  <a:avLst/>
                  <a:gdLst>
                    <a:gd name="T0" fmla="*/ 1 w 680"/>
                    <a:gd name="T1" fmla="*/ 0 h 441"/>
                    <a:gd name="T2" fmla="*/ 1 w 680"/>
                    <a:gd name="T3" fmla="*/ 0 h 441"/>
                    <a:gd name="T4" fmla="*/ 1 w 680"/>
                    <a:gd name="T5" fmla="*/ 0 h 441"/>
                    <a:gd name="T6" fmla="*/ 1 w 680"/>
                    <a:gd name="T7" fmla="*/ 0 h 441"/>
                    <a:gd name="T8" fmla="*/ 1 w 680"/>
                    <a:gd name="T9" fmla="*/ 0 h 441"/>
                    <a:gd name="T10" fmla="*/ 1 w 680"/>
                    <a:gd name="T11" fmla="*/ 0 h 441"/>
                    <a:gd name="T12" fmla="*/ 1 w 680"/>
                    <a:gd name="T13" fmla="*/ 0 h 441"/>
                    <a:gd name="T14" fmla="*/ 1 w 680"/>
                    <a:gd name="T15" fmla="*/ 0 h 441"/>
                    <a:gd name="T16" fmla="*/ 1 w 680"/>
                    <a:gd name="T17" fmla="*/ 0 h 441"/>
                    <a:gd name="T18" fmla="*/ 1 w 680"/>
                    <a:gd name="T19" fmla="*/ 0 h 441"/>
                    <a:gd name="T20" fmla="*/ 0 w 680"/>
                    <a:gd name="T21" fmla="*/ 0 h 441"/>
                    <a:gd name="T22" fmla="*/ 1 w 680"/>
                    <a:gd name="T23" fmla="*/ 0 h 441"/>
                    <a:gd name="T24" fmla="*/ 1 w 680"/>
                    <a:gd name="T25" fmla="*/ 0 h 441"/>
                    <a:gd name="T26" fmla="*/ 0 w 680"/>
                    <a:gd name="T27" fmla="*/ 0 h 441"/>
                    <a:gd name="T28" fmla="*/ 0 w 680"/>
                    <a:gd name="T29" fmla="*/ 0 h 4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80" h="441">
                      <a:moveTo>
                        <a:pt x="240" y="240"/>
                      </a:moveTo>
                      <a:lnTo>
                        <a:pt x="440" y="240"/>
                      </a:lnTo>
                      <a:lnTo>
                        <a:pt x="440" y="441"/>
                      </a:lnTo>
                      <a:lnTo>
                        <a:pt x="240" y="441"/>
                      </a:lnTo>
                      <a:lnTo>
                        <a:pt x="240" y="240"/>
                      </a:lnTo>
                      <a:close/>
                      <a:moveTo>
                        <a:pt x="480" y="0"/>
                      </a:moveTo>
                      <a:lnTo>
                        <a:pt x="680" y="0"/>
                      </a:lnTo>
                      <a:lnTo>
                        <a:pt x="680" y="441"/>
                      </a:lnTo>
                      <a:lnTo>
                        <a:pt x="480" y="441"/>
                      </a:lnTo>
                      <a:lnTo>
                        <a:pt x="480" y="0"/>
                      </a:lnTo>
                      <a:close/>
                      <a:moveTo>
                        <a:pt x="0" y="0"/>
                      </a:moveTo>
                      <a:lnTo>
                        <a:pt x="200" y="0"/>
                      </a:lnTo>
                      <a:lnTo>
                        <a:pt x="200" y="441"/>
                      </a:lnTo>
                      <a:lnTo>
                        <a:pt x="0" y="441"/>
                      </a:lnTo>
                      <a:lnTo>
                        <a:pt x="0" y="0"/>
                      </a:lnTo>
                      <a:close/>
                    </a:path>
                  </a:pathLst>
                </a:custGeom>
                <a:solidFill>
                  <a:srgbClr val="000000"/>
                </a:solidFill>
                <a:ln w="0">
                  <a:solidFill>
                    <a:srgbClr val="000000"/>
                  </a:solidFill>
                  <a:prstDash val="solid"/>
                  <a:round/>
                  <a:headEnd/>
                  <a:tailEnd/>
                </a:ln>
              </p:spPr>
              <p:txBody>
                <a:bodyPr/>
                <a:lstStyle/>
                <a:p>
                  <a:pPr fontAlgn="auto">
                    <a:spcBef>
                      <a:spcPts val="0"/>
                    </a:spcBef>
                    <a:spcAft>
                      <a:spcPts val="0"/>
                    </a:spcAft>
                    <a:defRPr/>
                  </a:pPr>
                  <a:endParaRPr lang="ru-RU" sz="2539" dirty="0">
                    <a:latin typeface="+mn-lt"/>
                  </a:endParaRPr>
                </a:p>
              </p:txBody>
            </p:sp>
            <p:sp>
              <p:nvSpPr>
                <p:cNvPr id="8" name="Freeform 32">
                  <a:extLst>
                    <a:ext uri="{FF2B5EF4-FFF2-40B4-BE49-F238E27FC236}">
                      <a16:creationId xmlns:a16="http://schemas.microsoft.com/office/drawing/2014/main" id="{B066A983-4D9B-416B-9762-F4F583039BA8}"/>
                    </a:ext>
                  </a:extLst>
                </p:cNvPr>
                <p:cNvSpPr>
                  <a:spLocks noEditPoints="1"/>
                </p:cNvSpPr>
                <p:nvPr/>
              </p:nvSpPr>
              <p:spPr bwMode="auto">
                <a:xfrm>
                  <a:off x="167" y="169"/>
                  <a:ext cx="348" cy="225"/>
                </a:xfrm>
                <a:custGeom>
                  <a:avLst/>
                  <a:gdLst>
                    <a:gd name="T0" fmla="*/ 1 w 680"/>
                    <a:gd name="T1" fmla="*/ 0 h 441"/>
                    <a:gd name="T2" fmla="*/ 1 w 680"/>
                    <a:gd name="T3" fmla="*/ 0 h 441"/>
                    <a:gd name="T4" fmla="*/ 1 w 680"/>
                    <a:gd name="T5" fmla="*/ 0 h 441"/>
                    <a:gd name="T6" fmla="*/ 1 w 680"/>
                    <a:gd name="T7" fmla="*/ 0 h 441"/>
                    <a:gd name="T8" fmla="*/ 1 w 680"/>
                    <a:gd name="T9" fmla="*/ 0 h 441"/>
                    <a:gd name="T10" fmla="*/ 1 w 680"/>
                    <a:gd name="T11" fmla="*/ 0 h 441"/>
                    <a:gd name="T12" fmla="*/ 1 w 680"/>
                    <a:gd name="T13" fmla="*/ 0 h 441"/>
                    <a:gd name="T14" fmla="*/ 1 w 680"/>
                    <a:gd name="T15" fmla="*/ 0 h 441"/>
                    <a:gd name="T16" fmla="*/ 1 w 680"/>
                    <a:gd name="T17" fmla="*/ 0 h 441"/>
                    <a:gd name="T18" fmla="*/ 1 w 680"/>
                    <a:gd name="T19" fmla="*/ 0 h 441"/>
                    <a:gd name="T20" fmla="*/ 0 w 680"/>
                    <a:gd name="T21" fmla="*/ 0 h 441"/>
                    <a:gd name="T22" fmla="*/ 1 w 680"/>
                    <a:gd name="T23" fmla="*/ 0 h 441"/>
                    <a:gd name="T24" fmla="*/ 1 w 680"/>
                    <a:gd name="T25" fmla="*/ 0 h 441"/>
                    <a:gd name="T26" fmla="*/ 0 w 680"/>
                    <a:gd name="T27" fmla="*/ 0 h 441"/>
                    <a:gd name="T28" fmla="*/ 0 w 680"/>
                    <a:gd name="T29" fmla="*/ 0 h 4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80" h="441">
                      <a:moveTo>
                        <a:pt x="480" y="0"/>
                      </a:moveTo>
                      <a:lnTo>
                        <a:pt x="680" y="0"/>
                      </a:lnTo>
                      <a:lnTo>
                        <a:pt x="680" y="201"/>
                      </a:lnTo>
                      <a:lnTo>
                        <a:pt x="480" y="201"/>
                      </a:lnTo>
                      <a:lnTo>
                        <a:pt x="480" y="0"/>
                      </a:lnTo>
                      <a:close/>
                      <a:moveTo>
                        <a:pt x="240" y="0"/>
                      </a:moveTo>
                      <a:lnTo>
                        <a:pt x="440" y="0"/>
                      </a:lnTo>
                      <a:lnTo>
                        <a:pt x="440" y="441"/>
                      </a:lnTo>
                      <a:lnTo>
                        <a:pt x="240" y="441"/>
                      </a:lnTo>
                      <a:lnTo>
                        <a:pt x="240" y="0"/>
                      </a:lnTo>
                      <a:close/>
                      <a:moveTo>
                        <a:pt x="0" y="0"/>
                      </a:moveTo>
                      <a:lnTo>
                        <a:pt x="200" y="0"/>
                      </a:lnTo>
                      <a:lnTo>
                        <a:pt x="200" y="201"/>
                      </a:lnTo>
                      <a:lnTo>
                        <a:pt x="0" y="201"/>
                      </a:lnTo>
                      <a:lnTo>
                        <a:pt x="0" y="0"/>
                      </a:lnTo>
                      <a:close/>
                    </a:path>
                  </a:pathLst>
                </a:custGeom>
                <a:solidFill>
                  <a:srgbClr val="80BF44"/>
                </a:solidFill>
                <a:ln w="0">
                  <a:solidFill>
                    <a:schemeClr val="bg1"/>
                  </a:solidFill>
                  <a:prstDash val="solid"/>
                  <a:round/>
                  <a:headEnd/>
                  <a:tailEnd/>
                </a:ln>
              </p:spPr>
              <p:txBody>
                <a:bodyPr/>
                <a:lstStyle/>
                <a:p>
                  <a:pPr fontAlgn="auto">
                    <a:spcBef>
                      <a:spcPts val="0"/>
                    </a:spcBef>
                    <a:spcAft>
                      <a:spcPts val="0"/>
                    </a:spcAft>
                    <a:defRPr/>
                  </a:pPr>
                  <a:endParaRPr lang="ru-RU" sz="2539" dirty="0">
                    <a:latin typeface="+mn-lt"/>
                  </a:endParaRPr>
                </a:p>
              </p:txBody>
            </p:sp>
          </p:grpSp>
          <p:sp>
            <p:nvSpPr>
              <p:cNvPr id="11" name="Freeform 30">
                <a:extLst>
                  <a:ext uri="{FF2B5EF4-FFF2-40B4-BE49-F238E27FC236}">
                    <a16:creationId xmlns:a16="http://schemas.microsoft.com/office/drawing/2014/main" id="{90BC18D4-53B8-478A-A888-943A990DC2A1}"/>
                  </a:ext>
                </a:extLst>
              </p:cNvPr>
              <p:cNvSpPr>
                <a:spLocks noChangeAspect="1" noEditPoints="1"/>
              </p:cNvSpPr>
              <p:nvPr/>
            </p:nvSpPr>
            <p:spPr bwMode="auto">
              <a:xfrm>
                <a:off x="621" y="163"/>
                <a:ext cx="1174" cy="358"/>
              </a:xfrm>
              <a:custGeom>
                <a:avLst/>
                <a:gdLst>
                  <a:gd name="T0" fmla="*/ 1 w 2132"/>
                  <a:gd name="T1" fmla="*/ 0 h 649"/>
                  <a:gd name="T2" fmla="*/ 1 w 2132"/>
                  <a:gd name="T3" fmla="*/ 0 h 649"/>
                  <a:gd name="T4" fmla="*/ 1 w 2132"/>
                  <a:gd name="T5" fmla="*/ 0 h 649"/>
                  <a:gd name="T6" fmla="*/ 1 w 2132"/>
                  <a:gd name="T7" fmla="*/ 0 h 649"/>
                  <a:gd name="T8" fmla="*/ 1 w 2132"/>
                  <a:gd name="T9" fmla="*/ 0 h 649"/>
                  <a:gd name="T10" fmla="*/ 1 w 2132"/>
                  <a:gd name="T11" fmla="*/ 0 h 649"/>
                  <a:gd name="T12" fmla="*/ 1 w 2132"/>
                  <a:gd name="T13" fmla="*/ 0 h 649"/>
                  <a:gd name="T14" fmla="*/ 1 w 2132"/>
                  <a:gd name="T15" fmla="*/ 0 h 649"/>
                  <a:gd name="T16" fmla="*/ 1 w 2132"/>
                  <a:gd name="T17" fmla="*/ 0 h 649"/>
                  <a:gd name="T18" fmla="*/ 1 w 2132"/>
                  <a:gd name="T19" fmla="*/ 0 h 649"/>
                  <a:gd name="T20" fmla="*/ 1 w 2132"/>
                  <a:gd name="T21" fmla="*/ 0 h 649"/>
                  <a:gd name="T22" fmla="*/ 1 w 2132"/>
                  <a:gd name="T23" fmla="*/ 0 h 649"/>
                  <a:gd name="T24" fmla="*/ 1 w 2132"/>
                  <a:gd name="T25" fmla="*/ 0 h 649"/>
                  <a:gd name="T26" fmla="*/ 1 w 2132"/>
                  <a:gd name="T27" fmla="*/ 0 h 649"/>
                  <a:gd name="T28" fmla="*/ 1 w 2132"/>
                  <a:gd name="T29" fmla="*/ 0 h 649"/>
                  <a:gd name="T30" fmla="*/ 1 w 2132"/>
                  <a:gd name="T31" fmla="*/ 0 h 649"/>
                  <a:gd name="T32" fmla="*/ 1 w 2132"/>
                  <a:gd name="T33" fmla="*/ 0 h 649"/>
                  <a:gd name="T34" fmla="*/ 1 w 2132"/>
                  <a:gd name="T35" fmla="*/ 0 h 649"/>
                  <a:gd name="T36" fmla="*/ 1 w 2132"/>
                  <a:gd name="T37" fmla="*/ 0 h 649"/>
                  <a:gd name="T38" fmla="*/ 1 w 2132"/>
                  <a:gd name="T39" fmla="*/ 0 h 649"/>
                  <a:gd name="T40" fmla="*/ 1 w 2132"/>
                  <a:gd name="T41" fmla="*/ 0 h 649"/>
                  <a:gd name="T42" fmla="*/ 1 w 2132"/>
                  <a:gd name="T43" fmla="*/ 0 h 649"/>
                  <a:gd name="T44" fmla="*/ 1 w 2132"/>
                  <a:gd name="T45" fmla="*/ 0 h 649"/>
                  <a:gd name="T46" fmla="*/ 1 w 2132"/>
                  <a:gd name="T47" fmla="*/ 0 h 649"/>
                  <a:gd name="T48" fmla="*/ 1 w 2132"/>
                  <a:gd name="T49" fmla="*/ 0 h 649"/>
                  <a:gd name="T50" fmla="*/ 1 w 2132"/>
                  <a:gd name="T51" fmla="*/ 0 h 649"/>
                  <a:gd name="T52" fmla="*/ 1 w 2132"/>
                  <a:gd name="T53" fmla="*/ 0 h 649"/>
                  <a:gd name="T54" fmla="*/ 1 w 2132"/>
                  <a:gd name="T55" fmla="*/ 0 h 649"/>
                  <a:gd name="T56" fmla="*/ 1 w 2132"/>
                  <a:gd name="T57" fmla="*/ 0 h 649"/>
                  <a:gd name="T58" fmla="*/ 1 w 2132"/>
                  <a:gd name="T59" fmla="*/ 0 h 649"/>
                  <a:gd name="T60" fmla="*/ 1 w 2132"/>
                  <a:gd name="T61" fmla="*/ 0 h 649"/>
                  <a:gd name="T62" fmla="*/ 1 w 2132"/>
                  <a:gd name="T63" fmla="*/ 0 h 649"/>
                  <a:gd name="T64" fmla="*/ 1 w 2132"/>
                  <a:gd name="T65" fmla="*/ 0 h 649"/>
                  <a:gd name="T66" fmla="*/ 1 w 2132"/>
                  <a:gd name="T67" fmla="*/ 0 h 649"/>
                  <a:gd name="T68" fmla="*/ 1 w 2132"/>
                  <a:gd name="T69" fmla="*/ 0 h 649"/>
                  <a:gd name="T70" fmla="*/ 1 w 2132"/>
                  <a:gd name="T71" fmla="*/ 0 h 649"/>
                  <a:gd name="T72" fmla="*/ 1 w 2132"/>
                  <a:gd name="T73" fmla="*/ 0 h 649"/>
                  <a:gd name="T74" fmla="*/ 1 w 2132"/>
                  <a:gd name="T75" fmla="*/ 0 h 649"/>
                  <a:gd name="T76" fmla="*/ 1 w 2132"/>
                  <a:gd name="T77" fmla="*/ 0 h 649"/>
                  <a:gd name="T78" fmla="*/ 1 w 2132"/>
                  <a:gd name="T79" fmla="*/ 0 h 649"/>
                  <a:gd name="T80" fmla="*/ 1 w 2132"/>
                  <a:gd name="T81" fmla="*/ 0 h 649"/>
                  <a:gd name="T82" fmla="*/ 1 w 2132"/>
                  <a:gd name="T83" fmla="*/ 0 h 649"/>
                  <a:gd name="T84" fmla="*/ 1 w 2132"/>
                  <a:gd name="T85" fmla="*/ 0 h 649"/>
                  <a:gd name="T86" fmla="*/ 1 w 2132"/>
                  <a:gd name="T87" fmla="*/ 0 h 649"/>
                  <a:gd name="T88" fmla="*/ 1 w 2132"/>
                  <a:gd name="T89" fmla="*/ 0 h 649"/>
                  <a:gd name="T90" fmla="*/ 1 w 2132"/>
                  <a:gd name="T91" fmla="*/ 0 h 649"/>
                  <a:gd name="T92" fmla="*/ 1 w 2132"/>
                  <a:gd name="T93" fmla="*/ 0 h 649"/>
                  <a:gd name="T94" fmla="*/ 1 w 2132"/>
                  <a:gd name="T95" fmla="*/ 0 h 649"/>
                  <a:gd name="T96" fmla="*/ 1 w 2132"/>
                  <a:gd name="T97" fmla="*/ 0 h 649"/>
                  <a:gd name="T98" fmla="*/ 1 w 2132"/>
                  <a:gd name="T99" fmla="*/ 0 h 649"/>
                  <a:gd name="T100" fmla="*/ 1 w 2132"/>
                  <a:gd name="T101" fmla="*/ 0 h 649"/>
                  <a:gd name="T102" fmla="*/ 1 w 2132"/>
                  <a:gd name="T103" fmla="*/ 0 h 649"/>
                  <a:gd name="T104" fmla="*/ 1 w 2132"/>
                  <a:gd name="T105" fmla="*/ 0 h 649"/>
                  <a:gd name="T106" fmla="*/ 1 w 2132"/>
                  <a:gd name="T107" fmla="*/ 0 h 649"/>
                  <a:gd name="T108" fmla="*/ 1 w 2132"/>
                  <a:gd name="T109" fmla="*/ 0 h 649"/>
                  <a:gd name="T110" fmla="*/ 1 w 2132"/>
                  <a:gd name="T111" fmla="*/ 0 h 649"/>
                  <a:gd name="T112" fmla="*/ 1 w 2132"/>
                  <a:gd name="T113" fmla="*/ 0 h 649"/>
                  <a:gd name="T114" fmla="*/ 1 w 2132"/>
                  <a:gd name="T115" fmla="*/ 0 h 649"/>
                  <a:gd name="T116" fmla="*/ 1 w 2132"/>
                  <a:gd name="T117" fmla="*/ 0 h 649"/>
                  <a:gd name="T118" fmla="*/ 1 w 2132"/>
                  <a:gd name="T119" fmla="*/ 0 h 649"/>
                  <a:gd name="T120" fmla="*/ 1 w 2132"/>
                  <a:gd name="T121" fmla="*/ 0 h 649"/>
                  <a:gd name="T122" fmla="*/ 1 w 2132"/>
                  <a:gd name="T123" fmla="*/ 0 h 6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32" h="649">
                    <a:moveTo>
                      <a:pt x="490" y="581"/>
                    </a:moveTo>
                    <a:lnTo>
                      <a:pt x="490" y="630"/>
                    </a:lnTo>
                    <a:lnTo>
                      <a:pt x="505" y="630"/>
                    </a:lnTo>
                    <a:lnTo>
                      <a:pt x="516" y="629"/>
                    </a:lnTo>
                    <a:lnTo>
                      <a:pt x="525" y="626"/>
                    </a:lnTo>
                    <a:lnTo>
                      <a:pt x="533" y="622"/>
                    </a:lnTo>
                    <a:lnTo>
                      <a:pt x="538" y="616"/>
                    </a:lnTo>
                    <a:lnTo>
                      <a:pt x="539" y="606"/>
                    </a:lnTo>
                    <a:lnTo>
                      <a:pt x="538" y="596"/>
                    </a:lnTo>
                    <a:lnTo>
                      <a:pt x="534" y="590"/>
                    </a:lnTo>
                    <a:lnTo>
                      <a:pt x="528" y="586"/>
                    </a:lnTo>
                    <a:lnTo>
                      <a:pt x="520" y="582"/>
                    </a:lnTo>
                    <a:lnTo>
                      <a:pt x="512" y="581"/>
                    </a:lnTo>
                    <a:lnTo>
                      <a:pt x="503" y="581"/>
                    </a:lnTo>
                    <a:lnTo>
                      <a:pt x="490" y="581"/>
                    </a:lnTo>
                    <a:close/>
                    <a:moveTo>
                      <a:pt x="744" y="522"/>
                    </a:moveTo>
                    <a:lnTo>
                      <a:pt x="744" y="572"/>
                    </a:lnTo>
                    <a:lnTo>
                      <a:pt x="764" y="572"/>
                    </a:lnTo>
                    <a:lnTo>
                      <a:pt x="772" y="571"/>
                    </a:lnTo>
                    <a:lnTo>
                      <a:pt x="779" y="569"/>
                    </a:lnTo>
                    <a:lnTo>
                      <a:pt x="787" y="563"/>
                    </a:lnTo>
                    <a:lnTo>
                      <a:pt x="791" y="557"/>
                    </a:lnTo>
                    <a:lnTo>
                      <a:pt x="793" y="546"/>
                    </a:lnTo>
                    <a:lnTo>
                      <a:pt x="791" y="537"/>
                    </a:lnTo>
                    <a:lnTo>
                      <a:pt x="786" y="530"/>
                    </a:lnTo>
                    <a:lnTo>
                      <a:pt x="778" y="526"/>
                    </a:lnTo>
                    <a:lnTo>
                      <a:pt x="770" y="522"/>
                    </a:lnTo>
                    <a:lnTo>
                      <a:pt x="761" y="522"/>
                    </a:lnTo>
                    <a:lnTo>
                      <a:pt x="744" y="522"/>
                    </a:lnTo>
                    <a:close/>
                    <a:moveTo>
                      <a:pt x="490" y="521"/>
                    </a:moveTo>
                    <a:lnTo>
                      <a:pt x="490" y="564"/>
                    </a:lnTo>
                    <a:lnTo>
                      <a:pt x="501" y="564"/>
                    </a:lnTo>
                    <a:lnTo>
                      <a:pt x="510" y="564"/>
                    </a:lnTo>
                    <a:lnTo>
                      <a:pt x="519" y="563"/>
                    </a:lnTo>
                    <a:lnTo>
                      <a:pt x="527" y="561"/>
                    </a:lnTo>
                    <a:lnTo>
                      <a:pt x="532" y="557"/>
                    </a:lnTo>
                    <a:lnTo>
                      <a:pt x="536" y="551"/>
                    </a:lnTo>
                    <a:lnTo>
                      <a:pt x="537" y="542"/>
                    </a:lnTo>
                    <a:lnTo>
                      <a:pt x="536" y="533"/>
                    </a:lnTo>
                    <a:lnTo>
                      <a:pt x="532" y="527"/>
                    </a:lnTo>
                    <a:lnTo>
                      <a:pt x="525" y="524"/>
                    </a:lnTo>
                    <a:lnTo>
                      <a:pt x="519" y="521"/>
                    </a:lnTo>
                    <a:lnTo>
                      <a:pt x="512" y="521"/>
                    </a:lnTo>
                    <a:lnTo>
                      <a:pt x="490" y="521"/>
                    </a:lnTo>
                    <a:close/>
                    <a:moveTo>
                      <a:pt x="1362" y="504"/>
                    </a:moveTo>
                    <a:lnTo>
                      <a:pt x="1471" y="504"/>
                    </a:lnTo>
                    <a:lnTo>
                      <a:pt x="1471" y="522"/>
                    </a:lnTo>
                    <a:lnTo>
                      <a:pt x="1427" y="522"/>
                    </a:lnTo>
                    <a:lnTo>
                      <a:pt x="1427" y="646"/>
                    </a:lnTo>
                    <a:lnTo>
                      <a:pt x="1406" y="646"/>
                    </a:lnTo>
                    <a:lnTo>
                      <a:pt x="1406" y="522"/>
                    </a:lnTo>
                    <a:lnTo>
                      <a:pt x="1362" y="522"/>
                    </a:lnTo>
                    <a:lnTo>
                      <a:pt x="1362" y="504"/>
                    </a:lnTo>
                    <a:close/>
                    <a:moveTo>
                      <a:pt x="1257" y="504"/>
                    </a:moveTo>
                    <a:lnTo>
                      <a:pt x="1337" y="504"/>
                    </a:lnTo>
                    <a:lnTo>
                      <a:pt x="1337" y="522"/>
                    </a:lnTo>
                    <a:lnTo>
                      <a:pt x="1278" y="522"/>
                    </a:lnTo>
                    <a:lnTo>
                      <a:pt x="1278" y="563"/>
                    </a:lnTo>
                    <a:lnTo>
                      <a:pt x="1331" y="563"/>
                    </a:lnTo>
                    <a:lnTo>
                      <a:pt x="1331" y="581"/>
                    </a:lnTo>
                    <a:lnTo>
                      <a:pt x="1278" y="581"/>
                    </a:lnTo>
                    <a:lnTo>
                      <a:pt x="1278" y="629"/>
                    </a:lnTo>
                    <a:lnTo>
                      <a:pt x="1337" y="629"/>
                    </a:lnTo>
                    <a:lnTo>
                      <a:pt x="1337" y="646"/>
                    </a:lnTo>
                    <a:lnTo>
                      <a:pt x="1257" y="646"/>
                    </a:lnTo>
                    <a:lnTo>
                      <a:pt x="1257" y="504"/>
                    </a:lnTo>
                    <a:close/>
                    <a:moveTo>
                      <a:pt x="1119" y="504"/>
                    </a:moveTo>
                    <a:lnTo>
                      <a:pt x="1227" y="504"/>
                    </a:lnTo>
                    <a:lnTo>
                      <a:pt x="1227" y="522"/>
                    </a:lnTo>
                    <a:lnTo>
                      <a:pt x="1183" y="522"/>
                    </a:lnTo>
                    <a:lnTo>
                      <a:pt x="1183" y="646"/>
                    </a:lnTo>
                    <a:lnTo>
                      <a:pt x="1163" y="646"/>
                    </a:lnTo>
                    <a:lnTo>
                      <a:pt x="1163" y="522"/>
                    </a:lnTo>
                    <a:lnTo>
                      <a:pt x="1119" y="522"/>
                    </a:lnTo>
                    <a:lnTo>
                      <a:pt x="1119" y="504"/>
                    </a:lnTo>
                    <a:close/>
                    <a:moveTo>
                      <a:pt x="981" y="504"/>
                    </a:moveTo>
                    <a:lnTo>
                      <a:pt x="1001" y="504"/>
                    </a:lnTo>
                    <a:lnTo>
                      <a:pt x="1001" y="615"/>
                    </a:lnTo>
                    <a:lnTo>
                      <a:pt x="1068" y="504"/>
                    </a:lnTo>
                    <a:lnTo>
                      <a:pt x="1089" y="504"/>
                    </a:lnTo>
                    <a:lnTo>
                      <a:pt x="1089" y="646"/>
                    </a:lnTo>
                    <a:lnTo>
                      <a:pt x="1069" y="646"/>
                    </a:lnTo>
                    <a:lnTo>
                      <a:pt x="1069" y="536"/>
                    </a:lnTo>
                    <a:lnTo>
                      <a:pt x="1001" y="646"/>
                    </a:lnTo>
                    <a:lnTo>
                      <a:pt x="981" y="646"/>
                    </a:lnTo>
                    <a:lnTo>
                      <a:pt x="981" y="504"/>
                    </a:lnTo>
                    <a:close/>
                    <a:moveTo>
                      <a:pt x="724" y="504"/>
                    </a:moveTo>
                    <a:lnTo>
                      <a:pt x="761" y="504"/>
                    </a:lnTo>
                    <a:lnTo>
                      <a:pt x="775" y="505"/>
                    </a:lnTo>
                    <a:lnTo>
                      <a:pt x="788" y="508"/>
                    </a:lnTo>
                    <a:lnTo>
                      <a:pt x="799" y="513"/>
                    </a:lnTo>
                    <a:lnTo>
                      <a:pt x="807" y="521"/>
                    </a:lnTo>
                    <a:lnTo>
                      <a:pt x="813" y="532"/>
                    </a:lnTo>
                    <a:lnTo>
                      <a:pt x="815" y="547"/>
                    </a:lnTo>
                    <a:lnTo>
                      <a:pt x="813" y="561"/>
                    </a:lnTo>
                    <a:lnTo>
                      <a:pt x="807" y="572"/>
                    </a:lnTo>
                    <a:lnTo>
                      <a:pt x="799" y="579"/>
                    </a:lnTo>
                    <a:lnTo>
                      <a:pt x="788" y="586"/>
                    </a:lnTo>
                    <a:lnTo>
                      <a:pt x="777" y="588"/>
                    </a:lnTo>
                    <a:lnTo>
                      <a:pt x="764" y="589"/>
                    </a:lnTo>
                    <a:lnTo>
                      <a:pt x="744" y="589"/>
                    </a:lnTo>
                    <a:lnTo>
                      <a:pt x="744" y="646"/>
                    </a:lnTo>
                    <a:lnTo>
                      <a:pt x="724" y="646"/>
                    </a:lnTo>
                    <a:lnTo>
                      <a:pt x="724" y="504"/>
                    </a:lnTo>
                    <a:close/>
                    <a:moveTo>
                      <a:pt x="605" y="504"/>
                    </a:moveTo>
                    <a:lnTo>
                      <a:pt x="684" y="504"/>
                    </a:lnTo>
                    <a:lnTo>
                      <a:pt x="684" y="522"/>
                    </a:lnTo>
                    <a:lnTo>
                      <a:pt x="625" y="522"/>
                    </a:lnTo>
                    <a:lnTo>
                      <a:pt x="625" y="563"/>
                    </a:lnTo>
                    <a:lnTo>
                      <a:pt x="679" y="563"/>
                    </a:lnTo>
                    <a:lnTo>
                      <a:pt x="679" y="581"/>
                    </a:lnTo>
                    <a:lnTo>
                      <a:pt x="625" y="581"/>
                    </a:lnTo>
                    <a:lnTo>
                      <a:pt x="625" y="629"/>
                    </a:lnTo>
                    <a:lnTo>
                      <a:pt x="684" y="629"/>
                    </a:lnTo>
                    <a:lnTo>
                      <a:pt x="684" y="646"/>
                    </a:lnTo>
                    <a:lnTo>
                      <a:pt x="605" y="646"/>
                    </a:lnTo>
                    <a:lnTo>
                      <a:pt x="605" y="504"/>
                    </a:lnTo>
                    <a:close/>
                    <a:moveTo>
                      <a:pt x="470" y="504"/>
                    </a:moveTo>
                    <a:lnTo>
                      <a:pt x="508" y="504"/>
                    </a:lnTo>
                    <a:lnTo>
                      <a:pt x="522" y="505"/>
                    </a:lnTo>
                    <a:lnTo>
                      <a:pt x="534" y="507"/>
                    </a:lnTo>
                    <a:lnTo>
                      <a:pt x="544" y="513"/>
                    </a:lnTo>
                    <a:lnTo>
                      <a:pt x="551" y="519"/>
                    </a:lnTo>
                    <a:lnTo>
                      <a:pt x="557" y="528"/>
                    </a:lnTo>
                    <a:lnTo>
                      <a:pt x="558" y="540"/>
                    </a:lnTo>
                    <a:lnTo>
                      <a:pt x="555" y="552"/>
                    </a:lnTo>
                    <a:lnTo>
                      <a:pt x="550" y="562"/>
                    </a:lnTo>
                    <a:lnTo>
                      <a:pt x="540" y="570"/>
                    </a:lnTo>
                    <a:lnTo>
                      <a:pt x="529" y="574"/>
                    </a:lnTo>
                    <a:lnTo>
                      <a:pt x="542" y="577"/>
                    </a:lnTo>
                    <a:lnTo>
                      <a:pt x="552" y="585"/>
                    </a:lnTo>
                    <a:lnTo>
                      <a:pt x="559" y="594"/>
                    </a:lnTo>
                    <a:lnTo>
                      <a:pt x="562" y="608"/>
                    </a:lnTo>
                    <a:lnTo>
                      <a:pt x="560" y="621"/>
                    </a:lnTo>
                    <a:lnTo>
                      <a:pt x="553" y="632"/>
                    </a:lnTo>
                    <a:lnTo>
                      <a:pt x="545" y="638"/>
                    </a:lnTo>
                    <a:lnTo>
                      <a:pt x="534" y="642"/>
                    </a:lnTo>
                    <a:lnTo>
                      <a:pt x="521" y="646"/>
                    </a:lnTo>
                    <a:lnTo>
                      <a:pt x="507" y="646"/>
                    </a:lnTo>
                    <a:lnTo>
                      <a:pt x="470" y="646"/>
                    </a:lnTo>
                    <a:lnTo>
                      <a:pt x="470" y="504"/>
                    </a:lnTo>
                    <a:close/>
                    <a:moveTo>
                      <a:pt x="317" y="504"/>
                    </a:moveTo>
                    <a:lnTo>
                      <a:pt x="337" y="504"/>
                    </a:lnTo>
                    <a:lnTo>
                      <a:pt x="337" y="615"/>
                    </a:lnTo>
                    <a:lnTo>
                      <a:pt x="404" y="504"/>
                    </a:lnTo>
                    <a:lnTo>
                      <a:pt x="425" y="504"/>
                    </a:lnTo>
                    <a:lnTo>
                      <a:pt x="425" y="646"/>
                    </a:lnTo>
                    <a:lnTo>
                      <a:pt x="404" y="646"/>
                    </a:lnTo>
                    <a:lnTo>
                      <a:pt x="404" y="536"/>
                    </a:lnTo>
                    <a:lnTo>
                      <a:pt x="338" y="646"/>
                    </a:lnTo>
                    <a:lnTo>
                      <a:pt x="317" y="646"/>
                    </a:lnTo>
                    <a:lnTo>
                      <a:pt x="317" y="504"/>
                    </a:lnTo>
                    <a:close/>
                    <a:moveTo>
                      <a:pt x="161" y="504"/>
                    </a:moveTo>
                    <a:lnTo>
                      <a:pt x="182" y="504"/>
                    </a:lnTo>
                    <a:lnTo>
                      <a:pt x="182" y="563"/>
                    </a:lnTo>
                    <a:lnTo>
                      <a:pt x="249" y="563"/>
                    </a:lnTo>
                    <a:lnTo>
                      <a:pt x="249" y="504"/>
                    </a:lnTo>
                    <a:lnTo>
                      <a:pt x="269" y="504"/>
                    </a:lnTo>
                    <a:lnTo>
                      <a:pt x="269" y="646"/>
                    </a:lnTo>
                    <a:lnTo>
                      <a:pt x="249" y="646"/>
                    </a:lnTo>
                    <a:lnTo>
                      <a:pt x="249" y="581"/>
                    </a:lnTo>
                    <a:lnTo>
                      <a:pt x="182" y="581"/>
                    </a:lnTo>
                    <a:lnTo>
                      <a:pt x="182" y="646"/>
                    </a:lnTo>
                    <a:lnTo>
                      <a:pt x="161" y="646"/>
                    </a:lnTo>
                    <a:lnTo>
                      <a:pt x="161" y="504"/>
                    </a:lnTo>
                    <a:close/>
                    <a:moveTo>
                      <a:pt x="0" y="504"/>
                    </a:moveTo>
                    <a:lnTo>
                      <a:pt x="24" y="504"/>
                    </a:lnTo>
                    <a:lnTo>
                      <a:pt x="65" y="588"/>
                    </a:lnTo>
                    <a:lnTo>
                      <a:pt x="66" y="588"/>
                    </a:lnTo>
                    <a:lnTo>
                      <a:pt x="109" y="504"/>
                    </a:lnTo>
                    <a:lnTo>
                      <a:pt x="131" y="504"/>
                    </a:lnTo>
                    <a:lnTo>
                      <a:pt x="72" y="617"/>
                    </a:lnTo>
                    <a:lnTo>
                      <a:pt x="68" y="624"/>
                    </a:lnTo>
                    <a:lnTo>
                      <a:pt x="64" y="633"/>
                    </a:lnTo>
                    <a:lnTo>
                      <a:pt x="56" y="640"/>
                    </a:lnTo>
                    <a:lnTo>
                      <a:pt x="48" y="646"/>
                    </a:lnTo>
                    <a:lnTo>
                      <a:pt x="36" y="647"/>
                    </a:lnTo>
                    <a:lnTo>
                      <a:pt x="32" y="647"/>
                    </a:lnTo>
                    <a:lnTo>
                      <a:pt x="28" y="647"/>
                    </a:lnTo>
                    <a:lnTo>
                      <a:pt x="25" y="647"/>
                    </a:lnTo>
                    <a:lnTo>
                      <a:pt x="22" y="646"/>
                    </a:lnTo>
                    <a:lnTo>
                      <a:pt x="23" y="627"/>
                    </a:lnTo>
                    <a:lnTo>
                      <a:pt x="26" y="627"/>
                    </a:lnTo>
                    <a:lnTo>
                      <a:pt x="29" y="629"/>
                    </a:lnTo>
                    <a:lnTo>
                      <a:pt x="33" y="629"/>
                    </a:lnTo>
                    <a:lnTo>
                      <a:pt x="40" y="627"/>
                    </a:lnTo>
                    <a:lnTo>
                      <a:pt x="45" y="623"/>
                    </a:lnTo>
                    <a:lnTo>
                      <a:pt x="50" y="619"/>
                    </a:lnTo>
                    <a:lnTo>
                      <a:pt x="53" y="614"/>
                    </a:lnTo>
                    <a:lnTo>
                      <a:pt x="54" y="609"/>
                    </a:lnTo>
                    <a:lnTo>
                      <a:pt x="0" y="504"/>
                    </a:lnTo>
                    <a:close/>
                    <a:moveTo>
                      <a:pt x="914" y="502"/>
                    </a:moveTo>
                    <a:lnTo>
                      <a:pt x="931" y="503"/>
                    </a:lnTo>
                    <a:lnTo>
                      <a:pt x="947" y="507"/>
                    </a:lnTo>
                    <a:lnTo>
                      <a:pt x="944" y="528"/>
                    </a:lnTo>
                    <a:lnTo>
                      <a:pt x="931" y="521"/>
                    </a:lnTo>
                    <a:lnTo>
                      <a:pt x="916" y="519"/>
                    </a:lnTo>
                    <a:lnTo>
                      <a:pt x="897" y="522"/>
                    </a:lnTo>
                    <a:lnTo>
                      <a:pt x="882" y="530"/>
                    </a:lnTo>
                    <a:lnTo>
                      <a:pt x="871" y="542"/>
                    </a:lnTo>
                    <a:lnTo>
                      <a:pt x="864" y="557"/>
                    </a:lnTo>
                    <a:lnTo>
                      <a:pt x="861" y="575"/>
                    </a:lnTo>
                    <a:lnTo>
                      <a:pt x="864" y="593"/>
                    </a:lnTo>
                    <a:lnTo>
                      <a:pt x="872" y="609"/>
                    </a:lnTo>
                    <a:lnTo>
                      <a:pt x="883" y="621"/>
                    </a:lnTo>
                    <a:lnTo>
                      <a:pt x="897" y="627"/>
                    </a:lnTo>
                    <a:lnTo>
                      <a:pt x="914" y="631"/>
                    </a:lnTo>
                    <a:lnTo>
                      <a:pt x="925" y="630"/>
                    </a:lnTo>
                    <a:lnTo>
                      <a:pt x="937" y="627"/>
                    </a:lnTo>
                    <a:lnTo>
                      <a:pt x="946" y="623"/>
                    </a:lnTo>
                    <a:lnTo>
                      <a:pt x="947" y="644"/>
                    </a:lnTo>
                    <a:lnTo>
                      <a:pt x="935" y="647"/>
                    </a:lnTo>
                    <a:lnTo>
                      <a:pt x="924" y="648"/>
                    </a:lnTo>
                    <a:lnTo>
                      <a:pt x="914" y="649"/>
                    </a:lnTo>
                    <a:lnTo>
                      <a:pt x="893" y="646"/>
                    </a:lnTo>
                    <a:lnTo>
                      <a:pt x="875" y="639"/>
                    </a:lnTo>
                    <a:lnTo>
                      <a:pt x="860" y="629"/>
                    </a:lnTo>
                    <a:lnTo>
                      <a:pt x="849" y="614"/>
                    </a:lnTo>
                    <a:lnTo>
                      <a:pt x="842" y="595"/>
                    </a:lnTo>
                    <a:lnTo>
                      <a:pt x="839" y="575"/>
                    </a:lnTo>
                    <a:lnTo>
                      <a:pt x="842" y="554"/>
                    </a:lnTo>
                    <a:lnTo>
                      <a:pt x="849" y="536"/>
                    </a:lnTo>
                    <a:lnTo>
                      <a:pt x="861" y="521"/>
                    </a:lnTo>
                    <a:lnTo>
                      <a:pt x="876" y="511"/>
                    </a:lnTo>
                    <a:lnTo>
                      <a:pt x="894" y="504"/>
                    </a:lnTo>
                    <a:lnTo>
                      <a:pt x="914" y="502"/>
                    </a:lnTo>
                    <a:close/>
                    <a:moveTo>
                      <a:pt x="232" y="284"/>
                    </a:moveTo>
                    <a:lnTo>
                      <a:pt x="218" y="287"/>
                    </a:lnTo>
                    <a:lnTo>
                      <a:pt x="206" y="293"/>
                    </a:lnTo>
                    <a:lnTo>
                      <a:pt x="198" y="302"/>
                    </a:lnTo>
                    <a:lnTo>
                      <a:pt x="191" y="313"/>
                    </a:lnTo>
                    <a:lnTo>
                      <a:pt x="187" y="326"/>
                    </a:lnTo>
                    <a:lnTo>
                      <a:pt x="186" y="340"/>
                    </a:lnTo>
                    <a:lnTo>
                      <a:pt x="187" y="354"/>
                    </a:lnTo>
                    <a:lnTo>
                      <a:pt x="190" y="367"/>
                    </a:lnTo>
                    <a:lnTo>
                      <a:pt x="197" y="379"/>
                    </a:lnTo>
                    <a:lnTo>
                      <a:pt x="206" y="387"/>
                    </a:lnTo>
                    <a:lnTo>
                      <a:pt x="218" y="394"/>
                    </a:lnTo>
                    <a:lnTo>
                      <a:pt x="232" y="396"/>
                    </a:lnTo>
                    <a:lnTo>
                      <a:pt x="247" y="394"/>
                    </a:lnTo>
                    <a:lnTo>
                      <a:pt x="259" y="387"/>
                    </a:lnTo>
                    <a:lnTo>
                      <a:pt x="268" y="379"/>
                    </a:lnTo>
                    <a:lnTo>
                      <a:pt x="274" y="367"/>
                    </a:lnTo>
                    <a:lnTo>
                      <a:pt x="278" y="354"/>
                    </a:lnTo>
                    <a:lnTo>
                      <a:pt x="279" y="340"/>
                    </a:lnTo>
                    <a:lnTo>
                      <a:pt x="278" y="326"/>
                    </a:lnTo>
                    <a:lnTo>
                      <a:pt x="274" y="313"/>
                    </a:lnTo>
                    <a:lnTo>
                      <a:pt x="267" y="302"/>
                    </a:lnTo>
                    <a:lnTo>
                      <a:pt x="259" y="293"/>
                    </a:lnTo>
                    <a:lnTo>
                      <a:pt x="247" y="287"/>
                    </a:lnTo>
                    <a:lnTo>
                      <a:pt x="232" y="284"/>
                    </a:lnTo>
                    <a:close/>
                    <a:moveTo>
                      <a:pt x="2023" y="269"/>
                    </a:moveTo>
                    <a:lnTo>
                      <a:pt x="2044" y="269"/>
                    </a:lnTo>
                    <a:lnTo>
                      <a:pt x="2044" y="380"/>
                    </a:lnTo>
                    <a:lnTo>
                      <a:pt x="2110" y="269"/>
                    </a:lnTo>
                    <a:lnTo>
                      <a:pt x="2132" y="269"/>
                    </a:lnTo>
                    <a:lnTo>
                      <a:pt x="2132" y="411"/>
                    </a:lnTo>
                    <a:lnTo>
                      <a:pt x="2111" y="411"/>
                    </a:lnTo>
                    <a:lnTo>
                      <a:pt x="2111" y="302"/>
                    </a:lnTo>
                    <a:lnTo>
                      <a:pt x="2044" y="411"/>
                    </a:lnTo>
                    <a:lnTo>
                      <a:pt x="2023" y="411"/>
                    </a:lnTo>
                    <a:lnTo>
                      <a:pt x="2023" y="269"/>
                    </a:lnTo>
                    <a:close/>
                    <a:moveTo>
                      <a:pt x="1868" y="269"/>
                    </a:moveTo>
                    <a:lnTo>
                      <a:pt x="1888" y="269"/>
                    </a:lnTo>
                    <a:lnTo>
                      <a:pt x="1888" y="380"/>
                    </a:lnTo>
                    <a:lnTo>
                      <a:pt x="1955" y="269"/>
                    </a:lnTo>
                    <a:lnTo>
                      <a:pt x="1976" y="269"/>
                    </a:lnTo>
                    <a:lnTo>
                      <a:pt x="1976" y="411"/>
                    </a:lnTo>
                    <a:lnTo>
                      <a:pt x="1956" y="411"/>
                    </a:lnTo>
                    <a:lnTo>
                      <a:pt x="1956" y="302"/>
                    </a:lnTo>
                    <a:lnTo>
                      <a:pt x="1888" y="411"/>
                    </a:lnTo>
                    <a:lnTo>
                      <a:pt x="1868" y="411"/>
                    </a:lnTo>
                    <a:lnTo>
                      <a:pt x="1868" y="269"/>
                    </a:lnTo>
                    <a:close/>
                    <a:moveTo>
                      <a:pt x="1723" y="269"/>
                    </a:moveTo>
                    <a:lnTo>
                      <a:pt x="1744" y="269"/>
                    </a:lnTo>
                    <a:lnTo>
                      <a:pt x="1744" y="332"/>
                    </a:lnTo>
                    <a:lnTo>
                      <a:pt x="1805" y="269"/>
                    </a:lnTo>
                    <a:lnTo>
                      <a:pt x="1832" y="269"/>
                    </a:lnTo>
                    <a:lnTo>
                      <a:pt x="1765" y="336"/>
                    </a:lnTo>
                    <a:lnTo>
                      <a:pt x="1837" y="411"/>
                    </a:lnTo>
                    <a:lnTo>
                      <a:pt x="1807" y="411"/>
                    </a:lnTo>
                    <a:lnTo>
                      <a:pt x="1744" y="341"/>
                    </a:lnTo>
                    <a:lnTo>
                      <a:pt x="1744" y="411"/>
                    </a:lnTo>
                    <a:lnTo>
                      <a:pt x="1723" y="411"/>
                    </a:lnTo>
                    <a:lnTo>
                      <a:pt x="1723" y="269"/>
                    </a:lnTo>
                    <a:close/>
                    <a:moveTo>
                      <a:pt x="1469" y="269"/>
                    </a:moveTo>
                    <a:lnTo>
                      <a:pt x="1549" y="269"/>
                    </a:lnTo>
                    <a:lnTo>
                      <a:pt x="1549" y="287"/>
                    </a:lnTo>
                    <a:lnTo>
                      <a:pt x="1490" y="287"/>
                    </a:lnTo>
                    <a:lnTo>
                      <a:pt x="1490" y="328"/>
                    </a:lnTo>
                    <a:lnTo>
                      <a:pt x="1543" y="328"/>
                    </a:lnTo>
                    <a:lnTo>
                      <a:pt x="1543" y="347"/>
                    </a:lnTo>
                    <a:lnTo>
                      <a:pt x="1490" y="347"/>
                    </a:lnTo>
                    <a:lnTo>
                      <a:pt x="1490" y="393"/>
                    </a:lnTo>
                    <a:lnTo>
                      <a:pt x="1549" y="393"/>
                    </a:lnTo>
                    <a:lnTo>
                      <a:pt x="1549" y="411"/>
                    </a:lnTo>
                    <a:lnTo>
                      <a:pt x="1469" y="411"/>
                    </a:lnTo>
                    <a:lnTo>
                      <a:pt x="1469" y="269"/>
                    </a:lnTo>
                    <a:close/>
                    <a:moveTo>
                      <a:pt x="1337" y="269"/>
                    </a:moveTo>
                    <a:lnTo>
                      <a:pt x="1357" y="269"/>
                    </a:lnTo>
                    <a:lnTo>
                      <a:pt x="1357" y="292"/>
                    </a:lnTo>
                    <a:lnTo>
                      <a:pt x="1358" y="307"/>
                    </a:lnTo>
                    <a:lnTo>
                      <a:pt x="1362" y="319"/>
                    </a:lnTo>
                    <a:lnTo>
                      <a:pt x="1369" y="328"/>
                    </a:lnTo>
                    <a:lnTo>
                      <a:pt x="1378" y="334"/>
                    </a:lnTo>
                    <a:lnTo>
                      <a:pt x="1392" y="336"/>
                    </a:lnTo>
                    <a:lnTo>
                      <a:pt x="1398" y="336"/>
                    </a:lnTo>
                    <a:lnTo>
                      <a:pt x="1403" y="335"/>
                    </a:lnTo>
                    <a:lnTo>
                      <a:pt x="1403" y="269"/>
                    </a:lnTo>
                    <a:lnTo>
                      <a:pt x="1423" y="269"/>
                    </a:lnTo>
                    <a:lnTo>
                      <a:pt x="1423" y="411"/>
                    </a:lnTo>
                    <a:lnTo>
                      <a:pt x="1403" y="411"/>
                    </a:lnTo>
                    <a:lnTo>
                      <a:pt x="1403" y="353"/>
                    </a:lnTo>
                    <a:lnTo>
                      <a:pt x="1398" y="353"/>
                    </a:lnTo>
                    <a:lnTo>
                      <a:pt x="1392" y="354"/>
                    </a:lnTo>
                    <a:lnTo>
                      <a:pt x="1376" y="352"/>
                    </a:lnTo>
                    <a:lnTo>
                      <a:pt x="1362" y="348"/>
                    </a:lnTo>
                    <a:lnTo>
                      <a:pt x="1352" y="339"/>
                    </a:lnTo>
                    <a:lnTo>
                      <a:pt x="1343" y="327"/>
                    </a:lnTo>
                    <a:lnTo>
                      <a:pt x="1339" y="312"/>
                    </a:lnTo>
                    <a:lnTo>
                      <a:pt x="1337" y="294"/>
                    </a:lnTo>
                    <a:lnTo>
                      <a:pt x="1337" y="269"/>
                    </a:lnTo>
                    <a:close/>
                    <a:moveTo>
                      <a:pt x="1192" y="269"/>
                    </a:moveTo>
                    <a:lnTo>
                      <a:pt x="1212" y="269"/>
                    </a:lnTo>
                    <a:lnTo>
                      <a:pt x="1212" y="380"/>
                    </a:lnTo>
                    <a:lnTo>
                      <a:pt x="1213" y="380"/>
                    </a:lnTo>
                    <a:lnTo>
                      <a:pt x="1280" y="269"/>
                    </a:lnTo>
                    <a:lnTo>
                      <a:pt x="1301" y="269"/>
                    </a:lnTo>
                    <a:lnTo>
                      <a:pt x="1301" y="411"/>
                    </a:lnTo>
                    <a:lnTo>
                      <a:pt x="1281" y="411"/>
                    </a:lnTo>
                    <a:lnTo>
                      <a:pt x="1281" y="302"/>
                    </a:lnTo>
                    <a:lnTo>
                      <a:pt x="1280" y="302"/>
                    </a:lnTo>
                    <a:lnTo>
                      <a:pt x="1213" y="411"/>
                    </a:lnTo>
                    <a:lnTo>
                      <a:pt x="1192" y="411"/>
                    </a:lnTo>
                    <a:lnTo>
                      <a:pt x="1192" y="269"/>
                    </a:lnTo>
                    <a:close/>
                    <a:moveTo>
                      <a:pt x="1037" y="269"/>
                    </a:moveTo>
                    <a:lnTo>
                      <a:pt x="1057" y="269"/>
                    </a:lnTo>
                    <a:lnTo>
                      <a:pt x="1057" y="328"/>
                    </a:lnTo>
                    <a:lnTo>
                      <a:pt x="1126" y="328"/>
                    </a:lnTo>
                    <a:lnTo>
                      <a:pt x="1126" y="269"/>
                    </a:lnTo>
                    <a:lnTo>
                      <a:pt x="1146" y="269"/>
                    </a:lnTo>
                    <a:lnTo>
                      <a:pt x="1146" y="411"/>
                    </a:lnTo>
                    <a:lnTo>
                      <a:pt x="1126" y="411"/>
                    </a:lnTo>
                    <a:lnTo>
                      <a:pt x="1126" y="347"/>
                    </a:lnTo>
                    <a:lnTo>
                      <a:pt x="1057" y="347"/>
                    </a:lnTo>
                    <a:lnTo>
                      <a:pt x="1057" y="411"/>
                    </a:lnTo>
                    <a:lnTo>
                      <a:pt x="1037" y="411"/>
                    </a:lnTo>
                    <a:lnTo>
                      <a:pt x="1037" y="269"/>
                    </a:lnTo>
                    <a:close/>
                    <a:moveTo>
                      <a:pt x="880" y="269"/>
                    </a:moveTo>
                    <a:lnTo>
                      <a:pt x="905" y="269"/>
                    </a:lnTo>
                    <a:lnTo>
                      <a:pt x="942" y="324"/>
                    </a:lnTo>
                    <a:lnTo>
                      <a:pt x="980" y="269"/>
                    </a:lnTo>
                    <a:lnTo>
                      <a:pt x="1003" y="269"/>
                    </a:lnTo>
                    <a:lnTo>
                      <a:pt x="955" y="337"/>
                    </a:lnTo>
                    <a:lnTo>
                      <a:pt x="1008" y="411"/>
                    </a:lnTo>
                    <a:lnTo>
                      <a:pt x="982" y="411"/>
                    </a:lnTo>
                    <a:lnTo>
                      <a:pt x="940" y="351"/>
                    </a:lnTo>
                    <a:lnTo>
                      <a:pt x="899" y="411"/>
                    </a:lnTo>
                    <a:lnTo>
                      <a:pt x="876" y="411"/>
                    </a:lnTo>
                    <a:lnTo>
                      <a:pt x="927" y="337"/>
                    </a:lnTo>
                    <a:lnTo>
                      <a:pt x="880" y="269"/>
                    </a:lnTo>
                    <a:close/>
                    <a:moveTo>
                      <a:pt x="771" y="269"/>
                    </a:moveTo>
                    <a:lnTo>
                      <a:pt x="851" y="269"/>
                    </a:lnTo>
                    <a:lnTo>
                      <a:pt x="851" y="287"/>
                    </a:lnTo>
                    <a:lnTo>
                      <a:pt x="791" y="287"/>
                    </a:lnTo>
                    <a:lnTo>
                      <a:pt x="791" y="328"/>
                    </a:lnTo>
                    <a:lnTo>
                      <a:pt x="846" y="328"/>
                    </a:lnTo>
                    <a:lnTo>
                      <a:pt x="846" y="347"/>
                    </a:lnTo>
                    <a:lnTo>
                      <a:pt x="791" y="347"/>
                    </a:lnTo>
                    <a:lnTo>
                      <a:pt x="791" y="393"/>
                    </a:lnTo>
                    <a:lnTo>
                      <a:pt x="851" y="393"/>
                    </a:lnTo>
                    <a:lnTo>
                      <a:pt x="851" y="411"/>
                    </a:lnTo>
                    <a:lnTo>
                      <a:pt x="771" y="411"/>
                    </a:lnTo>
                    <a:lnTo>
                      <a:pt x="771" y="269"/>
                    </a:lnTo>
                    <a:close/>
                    <a:moveTo>
                      <a:pt x="633" y="269"/>
                    </a:moveTo>
                    <a:lnTo>
                      <a:pt x="741" y="269"/>
                    </a:lnTo>
                    <a:lnTo>
                      <a:pt x="741" y="287"/>
                    </a:lnTo>
                    <a:lnTo>
                      <a:pt x="697" y="287"/>
                    </a:lnTo>
                    <a:lnTo>
                      <a:pt x="697" y="411"/>
                    </a:lnTo>
                    <a:lnTo>
                      <a:pt x="677" y="411"/>
                    </a:lnTo>
                    <a:lnTo>
                      <a:pt x="677" y="287"/>
                    </a:lnTo>
                    <a:lnTo>
                      <a:pt x="633" y="287"/>
                    </a:lnTo>
                    <a:lnTo>
                      <a:pt x="633" y="269"/>
                    </a:lnTo>
                    <a:close/>
                    <a:moveTo>
                      <a:pt x="494" y="269"/>
                    </a:moveTo>
                    <a:lnTo>
                      <a:pt x="515" y="269"/>
                    </a:lnTo>
                    <a:lnTo>
                      <a:pt x="515" y="380"/>
                    </a:lnTo>
                    <a:lnTo>
                      <a:pt x="582" y="269"/>
                    </a:lnTo>
                    <a:lnTo>
                      <a:pt x="603" y="269"/>
                    </a:lnTo>
                    <a:lnTo>
                      <a:pt x="603" y="411"/>
                    </a:lnTo>
                    <a:lnTo>
                      <a:pt x="582" y="411"/>
                    </a:lnTo>
                    <a:lnTo>
                      <a:pt x="582" y="302"/>
                    </a:lnTo>
                    <a:lnTo>
                      <a:pt x="516" y="411"/>
                    </a:lnTo>
                    <a:lnTo>
                      <a:pt x="494" y="411"/>
                    </a:lnTo>
                    <a:lnTo>
                      <a:pt x="494" y="269"/>
                    </a:lnTo>
                    <a:close/>
                    <a:moveTo>
                      <a:pt x="359" y="269"/>
                    </a:moveTo>
                    <a:lnTo>
                      <a:pt x="447" y="269"/>
                    </a:lnTo>
                    <a:lnTo>
                      <a:pt x="447" y="411"/>
                    </a:lnTo>
                    <a:lnTo>
                      <a:pt x="427" y="411"/>
                    </a:lnTo>
                    <a:lnTo>
                      <a:pt x="427" y="287"/>
                    </a:lnTo>
                    <a:lnTo>
                      <a:pt x="380" y="287"/>
                    </a:lnTo>
                    <a:lnTo>
                      <a:pt x="380" y="328"/>
                    </a:lnTo>
                    <a:lnTo>
                      <a:pt x="380" y="342"/>
                    </a:lnTo>
                    <a:lnTo>
                      <a:pt x="379" y="357"/>
                    </a:lnTo>
                    <a:lnTo>
                      <a:pt x="378" y="371"/>
                    </a:lnTo>
                    <a:lnTo>
                      <a:pt x="374" y="384"/>
                    </a:lnTo>
                    <a:lnTo>
                      <a:pt x="370" y="396"/>
                    </a:lnTo>
                    <a:lnTo>
                      <a:pt x="363" y="406"/>
                    </a:lnTo>
                    <a:lnTo>
                      <a:pt x="354" y="411"/>
                    </a:lnTo>
                    <a:lnTo>
                      <a:pt x="341" y="413"/>
                    </a:lnTo>
                    <a:lnTo>
                      <a:pt x="335" y="413"/>
                    </a:lnTo>
                    <a:lnTo>
                      <a:pt x="329" y="412"/>
                    </a:lnTo>
                    <a:lnTo>
                      <a:pt x="325" y="411"/>
                    </a:lnTo>
                    <a:lnTo>
                      <a:pt x="325" y="394"/>
                    </a:lnTo>
                    <a:lnTo>
                      <a:pt x="329" y="395"/>
                    </a:lnTo>
                    <a:lnTo>
                      <a:pt x="334" y="395"/>
                    </a:lnTo>
                    <a:lnTo>
                      <a:pt x="338" y="396"/>
                    </a:lnTo>
                    <a:lnTo>
                      <a:pt x="345" y="393"/>
                    </a:lnTo>
                    <a:lnTo>
                      <a:pt x="351" y="386"/>
                    </a:lnTo>
                    <a:lnTo>
                      <a:pt x="355" y="376"/>
                    </a:lnTo>
                    <a:lnTo>
                      <a:pt x="357" y="363"/>
                    </a:lnTo>
                    <a:lnTo>
                      <a:pt x="359" y="349"/>
                    </a:lnTo>
                    <a:lnTo>
                      <a:pt x="359" y="334"/>
                    </a:lnTo>
                    <a:lnTo>
                      <a:pt x="359" y="321"/>
                    </a:lnTo>
                    <a:lnTo>
                      <a:pt x="359" y="269"/>
                    </a:lnTo>
                    <a:close/>
                    <a:moveTo>
                      <a:pt x="18" y="269"/>
                    </a:moveTo>
                    <a:lnTo>
                      <a:pt x="126" y="269"/>
                    </a:lnTo>
                    <a:lnTo>
                      <a:pt x="126" y="411"/>
                    </a:lnTo>
                    <a:lnTo>
                      <a:pt x="105" y="411"/>
                    </a:lnTo>
                    <a:lnTo>
                      <a:pt x="105" y="287"/>
                    </a:lnTo>
                    <a:lnTo>
                      <a:pt x="37" y="287"/>
                    </a:lnTo>
                    <a:lnTo>
                      <a:pt x="37" y="411"/>
                    </a:lnTo>
                    <a:lnTo>
                      <a:pt x="18" y="411"/>
                    </a:lnTo>
                    <a:lnTo>
                      <a:pt x="18" y="269"/>
                    </a:lnTo>
                    <a:close/>
                    <a:moveTo>
                      <a:pt x="1658" y="267"/>
                    </a:moveTo>
                    <a:lnTo>
                      <a:pt x="1674" y="268"/>
                    </a:lnTo>
                    <a:lnTo>
                      <a:pt x="1689" y="273"/>
                    </a:lnTo>
                    <a:lnTo>
                      <a:pt x="1688" y="293"/>
                    </a:lnTo>
                    <a:lnTo>
                      <a:pt x="1674" y="287"/>
                    </a:lnTo>
                    <a:lnTo>
                      <a:pt x="1658" y="284"/>
                    </a:lnTo>
                    <a:lnTo>
                      <a:pt x="1640" y="288"/>
                    </a:lnTo>
                    <a:lnTo>
                      <a:pt x="1625" y="295"/>
                    </a:lnTo>
                    <a:lnTo>
                      <a:pt x="1614" y="307"/>
                    </a:lnTo>
                    <a:lnTo>
                      <a:pt x="1607" y="322"/>
                    </a:lnTo>
                    <a:lnTo>
                      <a:pt x="1605" y="340"/>
                    </a:lnTo>
                    <a:lnTo>
                      <a:pt x="1607" y="358"/>
                    </a:lnTo>
                    <a:lnTo>
                      <a:pt x="1614" y="375"/>
                    </a:lnTo>
                    <a:lnTo>
                      <a:pt x="1626" y="385"/>
                    </a:lnTo>
                    <a:lnTo>
                      <a:pt x="1641" y="393"/>
                    </a:lnTo>
                    <a:lnTo>
                      <a:pt x="1658" y="396"/>
                    </a:lnTo>
                    <a:lnTo>
                      <a:pt x="1669" y="395"/>
                    </a:lnTo>
                    <a:lnTo>
                      <a:pt x="1680" y="393"/>
                    </a:lnTo>
                    <a:lnTo>
                      <a:pt x="1688" y="388"/>
                    </a:lnTo>
                    <a:lnTo>
                      <a:pt x="1689" y="409"/>
                    </a:lnTo>
                    <a:lnTo>
                      <a:pt x="1678" y="412"/>
                    </a:lnTo>
                    <a:lnTo>
                      <a:pt x="1667" y="413"/>
                    </a:lnTo>
                    <a:lnTo>
                      <a:pt x="1657" y="413"/>
                    </a:lnTo>
                    <a:lnTo>
                      <a:pt x="1637" y="411"/>
                    </a:lnTo>
                    <a:lnTo>
                      <a:pt x="1618" y="405"/>
                    </a:lnTo>
                    <a:lnTo>
                      <a:pt x="1603" y="394"/>
                    </a:lnTo>
                    <a:lnTo>
                      <a:pt x="1592" y="379"/>
                    </a:lnTo>
                    <a:lnTo>
                      <a:pt x="1585" y="361"/>
                    </a:lnTo>
                    <a:lnTo>
                      <a:pt x="1583" y="339"/>
                    </a:lnTo>
                    <a:lnTo>
                      <a:pt x="1585" y="319"/>
                    </a:lnTo>
                    <a:lnTo>
                      <a:pt x="1593" y="302"/>
                    </a:lnTo>
                    <a:lnTo>
                      <a:pt x="1603" y="287"/>
                    </a:lnTo>
                    <a:lnTo>
                      <a:pt x="1618" y="276"/>
                    </a:lnTo>
                    <a:lnTo>
                      <a:pt x="1637" y="269"/>
                    </a:lnTo>
                    <a:lnTo>
                      <a:pt x="1658" y="267"/>
                    </a:lnTo>
                    <a:close/>
                    <a:moveTo>
                      <a:pt x="232" y="267"/>
                    </a:moveTo>
                    <a:lnTo>
                      <a:pt x="252" y="269"/>
                    </a:lnTo>
                    <a:lnTo>
                      <a:pt x="269" y="277"/>
                    </a:lnTo>
                    <a:lnTo>
                      <a:pt x="282" y="288"/>
                    </a:lnTo>
                    <a:lnTo>
                      <a:pt x="292" y="303"/>
                    </a:lnTo>
                    <a:lnTo>
                      <a:pt x="298" y="320"/>
                    </a:lnTo>
                    <a:lnTo>
                      <a:pt x="300" y="340"/>
                    </a:lnTo>
                    <a:lnTo>
                      <a:pt x="298" y="361"/>
                    </a:lnTo>
                    <a:lnTo>
                      <a:pt x="292" y="378"/>
                    </a:lnTo>
                    <a:lnTo>
                      <a:pt x="282" y="393"/>
                    </a:lnTo>
                    <a:lnTo>
                      <a:pt x="269" y="405"/>
                    </a:lnTo>
                    <a:lnTo>
                      <a:pt x="252" y="411"/>
                    </a:lnTo>
                    <a:lnTo>
                      <a:pt x="232" y="413"/>
                    </a:lnTo>
                    <a:lnTo>
                      <a:pt x="213" y="411"/>
                    </a:lnTo>
                    <a:lnTo>
                      <a:pt x="195" y="405"/>
                    </a:lnTo>
                    <a:lnTo>
                      <a:pt x="182" y="393"/>
                    </a:lnTo>
                    <a:lnTo>
                      <a:pt x="172" y="378"/>
                    </a:lnTo>
                    <a:lnTo>
                      <a:pt x="167" y="361"/>
                    </a:lnTo>
                    <a:lnTo>
                      <a:pt x="164" y="340"/>
                    </a:lnTo>
                    <a:lnTo>
                      <a:pt x="167" y="320"/>
                    </a:lnTo>
                    <a:lnTo>
                      <a:pt x="172" y="303"/>
                    </a:lnTo>
                    <a:lnTo>
                      <a:pt x="182" y="288"/>
                    </a:lnTo>
                    <a:lnTo>
                      <a:pt x="195" y="277"/>
                    </a:lnTo>
                    <a:lnTo>
                      <a:pt x="213" y="269"/>
                    </a:lnTo>
                    <a:lnTo>
                      <a:pt x="232" y="267"/>
                    </a:lnTo>
                    <a:close/>
                    <a:moveTo>
                      <a:pt x="2052" y="236"/>
                    </a:moveTo>
                    <a:lnTo>
                      <a:pt x="2059" y="241"/>
                    </a:lnTo>
                    <a:lnTo>
                      <a:pt x="2068" y="243"/>
                    </a:lnTo>
                    <a:lnTo>
                      <a:pt x="2077" y="244"/>
                    </a:lnTo>
                    <a:lnTo>
                      <a:pt x="2087" y="243"/>
                    </a:lnTo>
                    <a:lnTo>
                      <a:pt x="2096" y="241"/>
                    </a:lnTo>
                    <a:lnTo>
                      <a:pt x="2103" y="236"/>
                    </a:lnTo>
                    <a:lnTo>
                      <a:pt x="2106" y="254"/>
                    </a:lnTo>
                    <a:lnTo>
                      <a:pt x="2097" y="257"/>
                    </a:lnTo>
                    <a:lnTo>
                      <a:pt x="2087" y="259"/>
                    </a:lnTo>
                    <a:lnTo>
                      <a:pt x="2077" y="260"/>
                    </a:lnTo>
                    <a:lnTo>
                      <a:pt x="2068" y="259"/>
                    </a:lnTo>
                    <a:lnTo>
                      <a:pt x="2058" y="257"/>
                    </a:lnTo>
                    <a:lnTo>
                      <a:pt x="2049" y="254"/>
                    </a:lnTo>
                    <a:lnTo>
                      <a:pt x="2052" y="236"/>
                    </a:lnTo>
                    <a:close/>
                    <a:moveTo>
                      <a:pt x="199" y="50"/>
                    </a:moveTo>
                    <a:lnTo>
                      <a:pt x="185" y="52"/>
                    </a:lnTo>
                    <a:lnTo>
                      <a:pt x="173" y="57"/>
                    </a:lnTo>
                    <a:lnTo>
                      <a:pt x="163" y="67"/>
                    </a:lnTo>
                    <a:lnTo>
                      <a:pt x="157" y="78"/>
                    </a:lnTo>
                    <a:lnTo>
                      <a:pt x="154" y="92"/>
                    </a:lnTo>
                    <a:lnTo>
                      <a:pt x="152" y="105"/>
                    </a:lnTo>
                    <a:lnTo>
                      <a:pt x="153" y="119"/>
                    </a:lnTo>
                    <a:lnTo>
                      <a:pt x="157" y="132"/>
                    </a:lnTo>
                    <a:lnTo>
                      <a:pt x="163" y="143"/>
                    </a:lnTo>
                    <a:lnTo>
                      <a:pt x="172" y="153"/>
                    </a:lnTo>
                    <a:lnTo>
                      <a:pt x="184" y="158"/>
                    </a:lnTo>
                    <a:lnTo>
                      <a:pt x="199" y="160"/>
                    </a:lnTo>
                    <a:lnTo>
                      <a:pt x="214" y="158"/>
                    </a:lnTo>
                    <a:lnTo>
                      <a:pt x="225" y="153"/>
                    </a:lnTo>
                    <a:lnTo>
                      <a:pt x="234" y="143"/>
                    </a:lnTo>
                    <a:lnTo>
                      <a:pt x="240" y="132"/>
                    </a:lnTo>
                    <a:lnTo>
                      <a:pt x="244" y="119"/>
                    </a:lnTo>
                    <a:lnTo>
                      <a:pt x="245" y="105"/>
                    </a:lnTo>
                    <a:lnTo>
                      <a:pt x="244" y="92"/>
                    </a:lnTo>
                    <a:lnTo>
                      <a:pt x="240" y="78"/>
                    </a:lnTo>
                    <a:lnTo>
                      <a:pt x="234" y="67"/>
                    </a:lnTo>
                    <a:lnTo>
                      <a:pt x="224" y="57"/>
                    </a:lnTo>
                    <a:lnTo>
                      <a:pt x="213" y="52"/>
                    </a:lnTo>
                    <a:lnTo>
                      <a:pt x="199" y="50"/>
                    </a:lnTo>
                    <a:close/>
                    <a:moveTo>
                      <a:pt x="938" y="35"/>
                    </a:moveTo>
                    <a:lnTo>
                      <a:pt x="958" y="35"/>
                    </a:lnTo>
                    <a:lnTo>
                      <a:pt x="958" y="145"/>
                    </a:lnTo>
                    <a:lnTo>
                      <a:pt x="1026" y="35"/>
                    </a:lnTo>
                    <a:lnTo>
                      <a:pt x="1046" y="35"/>
                    </a:lnTo>
                    <a:lnTo>
                      <a:pt x="1046" y="176"/>
                    </a:lnTo>
                    <a:lnTo>
                      <a:pt x="1026" y="176"/>
                    </a:lnTo>
                    <a:lnTo>
                      <a:pt x="1026" y="66"/>
                    </a:lnTo>
                    <a:lnTo>
                      <a:pt x="959" y="176"/>
                    </a:lnTo>
                    <a:lnTo>
                      <a:pt x="938" y="176"/>
                    </a:lnTo>
                    <a:lnTo>
                      <a:pt x="938" y="35"/>
                    </a:lnTo>
                    <a:close/>
                    <a:moveTo>
                      <a:pt x="783" y="35"/>
                    </a:moveTo>
                    <a:lnTo>
                      <a:pt x="803" y="35"/>
                    </a:lnTo>
                    <a:lnTo>
                      <a:pt x="803" y="145"/>
                    </a:lnTo>
                    <a:lnTo>
                      <a:pt x="871" y="35"/>
                    </a:lnTo>
                    <a:lnTo>
                      <a:pt x="891" y="35"/>
                    </a:lnTo>
                    <a:lnTo>
                      <a:pt x="891" y="176"/>
                    </a:lnTo>
                    <a:lnTo>
                      <a:pt x="871" y="176"/>
                    </a:lnTo>
                    <a:lnTo>
                      <a:pt x="871" y="66"/>
                    </a:lnTo>
                    <a:lnTo>
                      <a:pt x="804" y="176"/>
                    </a:lnTo>
                    <a:lnTo>
                      <a:pt x="783" y="176"/>
                    </a:lnTo>
                    <a:lnTo>
                      <a:pt x="783" y="35"/>
                    </a:lnTo>
                    <a:close/>
                    <a:moveTo>
                      <a:pt x="639" y="35"/>
                    </a:moveTo>
                    <a:lnTo>
                      <a:pt x="658" y="35"/>
                    </a:lnTo>
                    <a:lnTo>
                      <a:pt x="658" y="97"/>
                    </a:lnTo>
                    <a:lnTo>
                      <a:pt x="719" y="35"/>
                    </a:lnTo>
                    <a:lnTo>
                      <a:pt x="746" y="35"/>
                    </a:lnTo>
                    <a:lnTo>
                      <a:pt x="680" y="101"/>
                    </a:lnTo>
                    <a:lnTo>
                      <a:pt x="752" y="176"/>
                    </a:lnTo>
                    <a:lnTo>
                      <a:pt x="722" y="176"/>
                    </a:lnTo>
                    <a:lnTo>
                      <a:pt x="658" y="107"/>
                    </a:lnTo>
                    <a:lnTo>
                      <a:pt x="658" y="176"/>
                    </a:lnTo>
                    <a:lnTo>
                      <a:pt x="639" y="176"/>
                    </a:lnTo>
                    <a:lnTo>
                      <a:pt x="639" y="35"/>
                    </a:lnTo>
                    <a:close/>
                    <a:moveTo>
                      <a:pt x="305" y="35"/>
                    </a:moveTo>
                    <a:lnTo>
                      <a:pt x="338" y="35"/>
                    </a:lnTo>
                    <a:lnTo>
                      <a:pt x="383" y="152"/>
                    </a:lnTo>
                    <a:lnTo>
                      <a:pt x="426" y="35"/>
                    </a:lnTo>
                    <a:lnTo>
                      <a:pt x="460" y="35"/>
                    </a:lnTo>
                    <a:lnTo>
                      <a:pt x="460" y="176"/>
                    </a:lnTo>
                    <a:lnTo>
                      <a:pt x="440" y="176"/>
                    </a:lnTo>
                    <a:lnTo>
                      <a:pt x="440" y="53"/>
                    </a:lnTo>
                    <a:lnTo>
                      <a:pt x="439" y="53"/>
                    </a:lnTo>
                    <a:lnTo>
                      <a:pt x="392" y="176"/>
                    </a:lnTo>
                    <a:lnTo>
                      <a:pt x="372" y="176"/>
                    </a:lnTo>
                    <a:lnTo>
                      <a:pt x="325" y="53"/>
                    </a:lnTo>
                    <a:lnTo>
                      <a:pt x="325" y="176"/>
                    </a:lnTo>
                    <a:lnTo>
                      <a:pt x="305" y="176"/>
                    </a:lnTo>
                    <a:lnTo>
                      <a:pt x="305" y="35"/>
                    </a:lnTo>
                    <a:close/>
                    <a:moveTo>
                      <a:pt x="0" y="35"/>
                    </a:moveTo>
                    <a:lnTo>
                      <a:pt x="109" y="35"/>
                    </a:lnTo>
                    <a:lnTo>
                      <a:pt x="109" y="52"/>
                    </a:lnTo>
                    <a:lnTo>
                      <a:pt x="65" y="52"/>
                    </a:lnTo>
                    <a:lnTo>
                      <a:pt x="65" y="176"/>
                    </a:lnTo>
                    <a:lnTo>
                      <a:pt x="44" y="176"/>
                    </a:lnTo>
                    <a:lnTo>
                      <a:pt x="44" y="52"/>
                    </a:lnTo>
                    <a:lnTo>
                      <a:pt x="0" y="52"/>
                    </a:lnTo>
                    <a:lnTo>
                      <a:pt x="0" y="35"/>
                    </a:lnTo>
                    <a:close/>
                    <a:moveTo>
                      <a:pt x="573" y="31"/>
                    </a:moveTo>
                    <a:lnTo>
                      <a:pt x="589" y="33"/>
                    </a:lnTo>
                    <a:lnTo>
                      <a:pt x="604" y="38"/>
                    </a:lnTo>
                    <a:lnTo>
                      <a:pt x="603" y="57"/>
                    </a:lnTo>
                    <a:lnTo>
                      <a:pt x="589" y="52"/>
                    </a:lnTo>
                    <a:lnTo>
                      <a:pt x="574" y="50"/>
                    </a:lnTo>
                    <a:lnTo>
                      <a:pt x="555" y="52"/>
                    </a:lnTo>
                    <a:lnTo>
                      <a:pt x="540" y="60"/>
                    </a:lnTo>
                    <a:lnTo>
                      <a:pt x="529" y="72"/>
                    </a:lnTo>
                    <a:lnTo>
                      <a:pt x="521" y="87"/>
                    </a:lnTo>
                    <a:lnTo>
                      <a:pt x="519" y="105"/>
                    </a:lnTo>
                    <a:lnTo>
                      <a:pt x="521" y="124"/>
                    </a:lnTo>
                    <a:lnTo>
                      <a:pt x="530" y="139"/>
                    </a:lnTo>
                    <a:lnTo>
                      <a:pt x="540" y="150"/>
                    </a:lnTo>
                    <a:lnTo>
                      <a:pt x="555" y="158"/>
                    </a:lnTo>
                    <a:lnTo>
                      <a:pt x="573" y="160"/>
                    </a:lnTo>
                    <a:lnTo>
                      <a:pt x="583" y="160"/>
                    </a:lnTo>
                    <a:lnTo>
                      <a:pt x="594" y="157"/>
                    </a:lnTo>
                    <a:lnTo>
                      <a:pt x="604" y="154"/>
                    </a:lnTo>
                    <a:lnTo>
                      <a:pt x="605" y="173"/>
                    </a:lnTo>
                    <a:lnTo>
                      <a:pt x="593" y="177"/>
                    </a:lnTo>
                    <a:lnTo>
                      <a:pt x="582" y="178"/>
                    </a:lnTo>
                    <a:lnTo>
                      <a:pt x="573" y="178"/>
                    </a:lnTo>
                    <a:lnTo>
                      <a:pt x="551" y="176"/>
                    </a:lnTo>
                    <a:lnTo>
                      <a:pt x="533" y="170"/>
                    </a:lnTo>
                    <a:lnTo>
                      <a:pt x="518" y="158"/>
                    </a:lnTo>
                    <a:lnTo>
                      <a:pt x="507" y="144"/>
                    </a:lnTo>
                    <a:lnTo>
                      <a:pt x="500" y="126"/>
                    </a:lnTo>
                    <a:lnTo>
                      <a:pt x="498" y="104"/>
                    </a:lnTo>
                    <a:lnTo>
                      <a:pt x="500" y="84"/>
                    </a:lnTo>
                    <a:lnTo>
                      <a:pt x="507" y="66"/>
                    </a:lnTo>
                    <a:lnTo>
                      <a:pt x="519" y="52"/>
                    </a:lnTo>
                    <a:lnTo>
                      <a:pt x="534" y="41"/>
                    </a:lnTo>
                    <a:lnTo>
                      <a:pt x="552" y="34"/>
                    </a:lnTo>
                    <a:lnTo>
                      <a:pt x="573" y="31"/>
                    </a:lnTo>
                    <a:close/>
                    <a:moveTo>
                      <a:pt x="199" y="31"/>
                    </a:moveTo>
                    <a:lnTo>
                      <a:pt x="219" y="35"/>
                    </a:lnTo>
                    <a:lnTo>
                      <a:pt x="235" y="41"/>
                    </a:lnTo>
                    <a:lnTo>
                      <a:pt x="249" y="53"/>
                    </a:lnTo>
                    <a:lnTo>
                      <a:pt x="259" y="68"/>
                    </a:lnTo>
                    <a:lnTo>
                      <a:pt x="265" y="85"/>
                    </a:lnTo>
                    <a:lnTo>
                      <a:pt x="267" y="105"/>
                    </a:lnTo>
                    <a:lnTo>
                      <a:pt x="265" y="126"/>
                    </a:lnTo>
                    <a:lnTo>
                      <a:pt x="259" y="143"/>
                    </a:lnTo>
                    <a:lnTo>
                      <a:pt x="249" y="158"/>
                    </a:lnTo>
                    <a:lnTo>
                      <a:pt x="235" y="169"/>
                    </a:lnTo>
                    <a:lnTo>
                      <a:pt x="219" y="176"/>
                    </a:lnTo>
                    <a:lnTo>
                      <a:pt x="199" y="178"/>
                    </a:lnTo>
                    <a:lnTo>
                      <a:pt x="178" y="176"/>
                    </a:lnTo>
                    <a:lnTo>
                      <a:pt x="161" y="169"/>
                    </a:lnTo>
                    <a:lnTo>
                      <a:pt x="148" y="158"/>
                    </a:lnTo>
                    <a:lnTo>
                      <a:pt x="139" y="143"/>
                    </a:lnTo>
                    <a:lnTo>
                      <a:pt x="132" y="126"/>
                    </a:lnTo>
                    <a:lnTo>
                      <a:pt x="130" y="105"/>
                    </a:lnTo>
                    <a:lnTo>
                      <a:pt x="132" y="85"/>
                    </a:lnTo>
                    <a:lnTo>
                      <a:pt x="139" y="68"/>
                    </a:lnTo>
                    <a:lnTo>
                      <a:pt x="148" y="53"/>
                    </a:lnTo>
                    <a:lnTo>
                      <a:pt x="162" y="41"/>
                    </a:lnTo>
                    <a:lnTo>
                      <a:pt x="178" y="35"/>
                    </a:lnTo>
                    <a:lnTo>
                      <a:pt x="199" y="31"/>
                    </a:lnTo>
                    <a:close/>
                    <a:moveTo>
                      <a:pt x="967" y="0"/>
                    </a:moveTo>
                    <a:lnTo>
                      <a:pt x="973" y="5"/>
                    </a:lnTo>
                    <a:lnTo>
                      <a:pt x="983" y="8"/>
                    </a:lnTo>
                    <a:lnTo>
                      <a:pt x="992" y="9"/>
                    </a:lnTo>
                    <a:lnTo>
                      <a:pt x="1001" y="8"/>
                    </a:lnTo>
                    <a:lnTo>
                      <a:pt x="1011" y="5"/>
                    </a:lnTo>
                    <a:lnTo>
                      <a:pt x="1017" y="0"/>
                    </a:lnTo>
                    <a:lnTo>
                      <a:pt x="1021" y="19"/>
                    </a:lnTo>
                    <a:lnTo>
                      <a:pt x="1013" y="22"/>
                    </a:lnTo>
                    <a:lnTo>
                      <a:pt x="1001" y="24"/>
                    </a:lnTo>
                    <a:lnTo>
                      <a:pt x="992" y="24"/>
                    </a:lnTo>
                    <a:lnTo>
                      <a:pt x="983" y="24"/>
                    </a:lnTo>
                    <a:lnTo>
                      <a:pt x="972" y="22"/>
                    </a:lnTo>
                    <a:lnTo>
                      <a:pt x="965" y="19"/>
                    </a:lnTo>
                    <a:lnTo>
                      <a:pt x="967" y="0"/>
                    </a:lnTo>
                    <a:close/>
                  </a:path>
                </a:pathLst>
              </a:custGeom>
              <a:solidFill>
                <a:srgbClr val="000000"/>
              </a:solidFill>
              <a:ln>
                <a:noFill/>
              </a:ln>
            </p:spPr>
            <p:txBody>
              <a:bodyPr/>
              <a:lstStyle/>
              <a:p>
                <a:pPr fontAlgn="auto">
                  <a:spcBef>
                    <a:spcPts val="0"/>
                  </a:spcBef>
                  <a:spcAft>
                    <a:spcPts val="0"/>
                  </a:spcAft>
                  <a:defRPr/>
                </a:pPr>
                <a:endParaRPr lang="ru-RU" sz="1600" dirty="0">
                  <a:latin typeface="+mn-lt"/>
                </a:endParaRPr>
              </a:p>
            </p:txBody>
          </p:sp>
        </p:grpSp>
        <p:sp>
          <p:nvSpPr>
            <p:cNvPr id="48133" name="TextBox 12">
              <a:extLst>
                <a:ext uri="{FF2B5EF4-FFF2-40B4-BE49-F238E27FC236}">
                  <a16:creationId xmlns:a16="http://schemas.microsoft.com/office/drawing/2014/main" id="{8A6584CC-19E2-4509-8504-1CAB092AAAAF}"/>
                </a:ext>
              </a:extLst>
            </p:cNvPr>
            <p:cNvSpPr txBox="1">
              <a:spLocks noChangeArrowheads="1"/>
            </p:cNvSpPr>
            <p:nvPr/>
          </p:nvSpPr>
          <p:spPr bwMode="auto">
            <a:xfrm>
              <a:off x="0" y="1219"/>
              <a:ext cx="5760"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24" tIns="72562" rIns="145124" bIns="72562">
              <a:spAutoFit/>
            </a:bodyPr>
            <a:lstStyle>
              <a:lvl1pPr defTabSz="1450975" eaLnBrk="0" hangingPunct="0">
                <a:defRPr sz="2400">
                  <a:solidFill>
                    <a:schemeClr val="tx1"/>
                  </a:solidFill>
                  <a:latin typeface="Arial" panose="020B0604020202020204" pitchFamily="34" charset="0"/>
                </a:defRPr>
              </a:lvl1pPr>
              <a:lvl2pPr marL="742950" indent="-285750" defTabSz="1450975" eaLnBrk="0" hangingPunct="0">
                <a:defRPr sz="2400">
                  <a:solidFill>
                    <a:schemeClr val="tx1"/>
                  </a:solidFill>
                  <a:latin typeface="Arial" panose="020B0604020202020204" pitchFamily="34" charset="0"/>
                </a:defRPr>
              </a:lvl2pPr>
              <a:lvl3pPr marL="1143000" indent="-228600" defTabSz="1450975" eaLnBrk="0" hangingPunct="0">
                <a:defRPr sz="2400">
                  <a:solidFill>
                    <a:schemeClr val="tx1"/>
                  </a:solidFill>
                  <a:latin typeface="Arial" panose="020B0604020202020204" pitchFamily="34" charset="0"/>
                </a:defRPr>
              </a:lvl3pPr>
              <a:lvl4pPr marL="1600200" indent="-228600" defTabSz="1450975" eaLnBrk="0" hangingPunct="0">
                <a:defRPr sz="2400">
                  <a:solidFill>
                    <a:schemeClr val="tx1"/>
                  </a:solidFill>
                  <a:latin typeface="Arial" panose="020B0604020202020204" pitchFamily="34" charset="0"/>
                </a:defRPr>
              </a:lvl4pPr>
              <a:lvl5pPr marL="2057400" indent="-228600" defTabSz="1450975" eaLnBrk="0" hangingPunct="0">
                <a:defRPr sz="2400">
                  <a:solidFill>
                    <a:schemeClr val="tx1"/>
                  </a:solidFill>
                  <a:latin typeface="Arial" panose="020B0604020202020204" pitchFamily="34" charset="0"/>
                </a:defRPr>
              </a:lvl5pPr>
              <a:lvl6pPr marL="2514600" indent="-228600" defTabSz="14509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4509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4509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450975"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700"/>
                <a:t>12,3 тыс. студентов и аспирантов, </a:t>
              </a:r>
              <a:r>
                <a:rPr lang="ru-RU" altLang="ru-RU" sz="1900"/>
                <a:t>10 исследовательских и инженерных школ,</a:t>
              </a:r>
            </a:p>
            <a:p>
              <a:pPr algn="ctr" eaLnBrk="1" hangingPunct="1">
                <a:buFont typeface="Wingdings" panose="05000000000000000000" pitchFamily="2" charset="2"/>
                <a:buNone/>
              </a:pPr>
              <a:r>
                <a:rPr lang="en-US" altLang="ru-RU" sz="1900"/>
                <a:t>3 </a:t>
              </a:r>
              <a:r>
                <a:rPr lang="ru-RU" altLang="ru-RU" sz="1900"/>
                <a:t>научно-образовательных центра, 1275</a:t>
              </a:r>
              <a:r>
                <a:rPr lang="ru-RU" altLang="ru-RU" sz="1900" b="1"/>
                <a:t> </a:t>
              </a:r>
              <a:r>
                <a:rPr lang="ru-RU" altLang="ru-RU" sz="1900"/>
                <a:t>научно-педагогических работников </a:t>
              </a:r>
            </a:p>
          </p:txBody>
        </p:sp>
        <p:sp>
          <p:nvSpPr>
            <p:cNvPr id="48134" name="TextBox 9">
              <a:extLst>
                <a:ext uri="{FF2B5EF4-FFF2-40B4-BE49-F238E27FC236}">
                  <a16:creationId xmlns:a16="http://schemas.microsoft.com/office/drawing/2014/main" id="{AF531ED1-154F-4D69-8800-5D81B8D97168}"/>
                </a:ext>
              </a:extLst>
            </p:cNvPr>
            <p:cNvSpPr txBox="1">
              <a:spLocks noChangeArrowheads="1"/>
            </p:cNvSpPr>
            <p:nvPr/>
          </p:nvSpPr>
          <p:spPr bwMode="auto">
            <a:xfrm>
              <a:off x="78" y="3211"/>
              <a:ext cx="5559"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24" tIns="72562" rIns="145124" bIns="72562">
              <a:spAutoFit/>
            </a:bodyPr>
            <a:lstStyle>
              <a:lvl1pPr defTabSz="1450975" eaLnBrk="0" hangingPunct="0">
                <a:defRPr sz="2400">
                  <a:solidFill>
                    <a:schemeClr val="tx1"/>
                  </a:solidFill>
                  <a:latin typeface="Arial" panose="020B0604020202020204" pitchFamily="34" charset="0"/>
                </a:defRPr>
              </a:lvl1pPr>
              <a:lvl2pPr marL="742950" indent="-285750" defTabSz="1450975" eaLnBrk="0" hangingPunct="0">
                <a:defRPr sz="2400">
                  <a:solidFill>
                    <a:schemeClr val="tx1"/>
                  </a:solidFill>
                  <a:latin typeface="Arial" panose="020B0604020202020204" pitchFamily="34" charset="0"/>
                </a:defRPr>
              </a:lvl2pPr>
              <a:lvl3pPr marL="1143000" indent="-228600" defTabSz="1450975" eaLnBrk="0" hangingPunct="0">
                <a:defRPr sz="2400">
                  <a:solidFill>
                    <a:schemeClr val="tx1"/>
                  </a:solidFill>
                  <a:latin typeface="Arial" panose="020B0604020202020204" pitchFamily="34" charset="0"/>
                </a:defRPr>
              </a:lvl3pPr>
              <a:lvl4pPr marL="1600200" indent="-228600" defTabSz="1450975" eaLnBrk="0" hangingPunct="0">
                <a:defRPr sz="2400">
                  <a:solidFill>
                    <a:schemeClr val="tx1"/>
                  </a:solidFill>
                  <a:latin typeface="Arial" panose="020B0604020202020204" pitchFamily="34" charset="0"/>
                </a:defRPr>
              </a:lvl4pPr>
              <a:lvl5pPr marL="2057400" indent="-228600" defTabSz="1450975" eaLnBrk="0" hangingPunct="0">
                <a:defRPr sz="2400">
                  <a:solidFill>
                    <a:schemeClr val="tx1"/>
                  </a:solidFill>
                  <a:latin typeface="Arial" panose="020B0604020202020204" pitchFamily="34" charset="0"/>
                </a:defRPr>
              </a:lvl5pPr>
              <a:lvl6pPr marL="2514600" indent="-228600" defTabSz="14509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4509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4509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450975"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Aft>
                  <a:spcPts val="950"/>
                </a:spcAft>
              </a:pPr>
              <a:r>
                <a:rPr lang="ru-RU" altLang="ru-RU" sz="1600"/>
                <a:t>В составе коллектива исполнителей КНП:  </a:t>
              </a:r>
              <a:br>
                <a:rPr lang="ru-RU" altLang="ru-RU" sz="1600"/>
              </a:br>
              <a:r>
                <a:rPr lang="ru-RU" altLang="ru-RU" sz="1600"/>
                <a:t>2 доктора и 7 кандидатов наук, 2 аспиранта, 3 лауреата Премии Правительства РФ</a:t>
              </a:r>
            </a:p>
          </p:txBody>
        </p:sp>
        <p:sp>
          <p:nvSpPr>
            <p:cNvPr id="48135" name="Text Box 11">
              <a:extLst>
                <a:ext uri="{FF2B5EF4-FFF2-40B4-BE49-F238E27FC236}">
                  <a16:creationId xmlns:a16="http://schemas.microsoft.com/office/drawing/2014/main" id="{E273F4E1-C9F9-441E-994B-395E8F260059}"/>
                </a:ext>
              </a:extLst>
            </p:cNvPr>
            <p:cNvSpPr txBox="1">
              <a:spLocks noChangeArrowheads="1"/>
            </p:cNvSpPr>
            <p:nvPr/>
          </p:nvSpPr>
          <p:spPr bwMode="auto">
            <a:xfrm>
              <a:off x="84" y="1829"/>
              <a:ext cx="5598" cy="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24" tIns="72562" rIns="145124" bIns="72562">
              <a:spAutoFit/>
            </a:bodyPr>
            <a:lstStyle>
              <a:lvl1pPr defTabSz="1450975" eaLnBrk="0" hangingPunct="0">
                <a:defRPr sz="2400">
                  <a:solidFill>
                    <a:schemeClr val="tx1"/>
                  </a:solidFill>
                  <a:latin typeface="Arial" panose="020B0604020202020204" pitchFamily="34" charset="0"/>
                </a:defRPr>
              </a:lvl1pPr>
              <a:lvl2pPr marL="742950" indent="-285750" defTabSz="1450975" eaLnBrk="0" hangingPunct="0">
                <a:defRPr sz="2400">
                  <a:solidFill>
                    <a:schemeClr val="tx1"/>
                  </a:solidFill>
                  <a:latin typeface="Arial" panose="020B0604020202020204" pitchFamily="34" charset="0"/>
                </a:defRPr>
              </a:lvl2pPr>
              <a:lvl3pPr marL="1143000" indent="-228600" defTabSz="1450975" eaLnBrk="0" hangingPunct="0">
                <a:defRPr sz="2400">
                  <a:solidFill>
                    <a:schemeClr val="tx1"/>
                  </a:solidFill>
                  <a:latin typeface="Arial" panose="020B0604020202020204" pitchFamily="34" charset="0"/>
                </a:defRPr>
              </a:lvl3pPr>
              <a:lvl4pPr marL="1600200" indent="-228600" defTabSz="1450975" eaLnBrk="0" hangingPunct="0">
                <a:defRPr sz="2400">
                  <a:solidFill>
                    <a:schemeClr val="tx1"/>
                  </a:solidFill>
                  <a:latin typeface="Arial" panose="020B0604020202020204" pitchFamily="34" charset="0"/>
                </a:defRPr>
              </a:lvl4pPr>
              <a:lvl5pPr marL="2057400" indent="-228600" defTabSz="1450975" eaLnBrk="0" hangingPunct="0">
                <a:defRPr sz="2400">
                  <a:solidFill>
                    <a:schemeClr val="tx1"/>
                  </a:solidFill>
                  <a:latin typeface="Arial" panose="020B0604020202020204" pitchFamily="34" charset="0"/>
                </a:defRPr>
              </a:lvl5pPr>
              <a:lvl6pPr marL="2514600" indent="-228600" defTabSz="14509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4509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4509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450975"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ru-RU" altLang="ru-RU" sz="1700" b="1"/>
                <a:t>КНП-2020:</a:t>
              </a:r>
              <a:r>
                <a:rPr lang="ru-RU" altLang="ru-RU" sz="1600"/>
                <a:t> Установлены характеристики распыления перспективных топливных композиций (скорости, траектории, компонентный состав и кинетическая энергия капель, размеры факела). Определены вязкость, показатели расслаиваемости, фрагментации (количество, размеры, площади поверхности, объем облака вторичных фрагментов), характеристики зажигания (предельная температура, времена задержки, предельные давления и др.) и горения (скорости горения, максимальные температуры, газовые выбросы, зольные отложения). Полученные данные позволяют обосновывать состав композиционных топлив и оптимизировать показатели горения.</a:t>
              </a:r>
            </a:p>
          </p:txBody>
        </p:sp>
        <p:sp>
          <p:nvSpPr>
            <p:cNvPr id="48136" name="Text Box 12">
              <a:extLst>
                <a:ext uri="{FF2B5EF4-FFF2-40B4-BE49-F238E27FC236}">
                  <a16:creationId xmlns:a16="http://schemas.microsoft.com/office/drawing/2014/main" id="{A18C5387-E9C3-428D-8723-EECBAB3A5008}"/>
                </a:ext>
              </a:extLst>
            </p:cNvPr>
            <p:cNvSpPr txBox="1">
              <a:spLocks noChangeArrowheads="1"/>
            </p:cNvSpPr>
            <p:nvPr/>
          </p:nvSpPr>
          <p:spPr bwMode="auto">
            <a:xfrm>
              <a:off x="4755" y="616"/>
              <a:ext cx="992"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24" tIns="72562" rIns="145124" bIns="72562">
              <a:spAutoFit/>
            </a:bodyPr>
            <a:lstStyle>
              <a:lvl1pPr defTabSz="1450975" eaLnBrk="0" hangingPunct="0">
                <a:defRPr sz="2400">
                  <a:solidFill>
                    <a:schemeClr val="tx1"/>
                  </a:solidFill>
                  <a:latin typeface="Arial" panose="020B0604020202020204" pitchFamily="34" charset="0"/>
                </a:defRPr>
              </a:lvl1pPr>
              <a:lvl2pPr marL="742950" indent="-285750" defTabSz="1450975" eaLnBrk="0" hangingPunct="0">
                <a:defRPr sz="2400">
                  <a:solidFill>
                    <a:schemeClr val="tx1"/>
                  </a:solidFill>
                  <a:latin typeface="Arial" panose="020B0604020202020204" pitchFamily="34" charset="0"/>
                </a:defRPr>
              </a:lvl2pPr>
              <a:lvl3pPr marL="1143000" indent="-228600" defTabSz="1450975" eaLnBrk="0" hangingPunct="0">
                <a:defRPr sz="2400">
                  <a:solidFill>
                    <a:schemeClr val="tx1"/>
                  </a:solidFill>
                  <a:latin typeface="Arial" panose="020B0604020202020204" pitchFamily="34" charset="0"/>
                </a:defRPr>
              </a:lvl3pPr>
              <a:lvl4pPr marL="1600200" indent="-228600" defTabSz="1450975" eaLnBrk="0" hangingPunct="0">
                <a:defRPr sz="2400">
                  <a:solidFill>
                    <a:schemeClr val="tx1"/>
                  </a:solidFill>
                  <a:latin typeface="Arial" panose="020B0604020202020204" pitchFamily="34" charset="0"/>
                </a:defRPr>
              </a:lvl4pPr>
              <a:lvl5pPr marL="2057400" indent="-228600" defTabSz="1450975" eaLnBrk="0" hangingPunct="0">
                <a:defRPr sz="2400">
                  <a:solidFill>
                    <a:schemeClr val="tx1"/>
                  </a:solidFill>
                  <a:latin typeface="Arial" panose="020B0604020202020204" pitchFamily="34" charset="0"/>
                </a:defRPr>
              </a:lvl5pPr>
              <a:lvl6pPr marL="2514600" indent="-228600" defTabSz="14509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4509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4509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450975"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1700"/>
                <a:t>Основан </a:t>
              </a:r>
              <a:br>
                <a:rPr lang="en-US" altLang="ru-RU" sz="1700"/>
              </a:br>
              <a:r>
                <a:rPr lang="ru-RU" altLang="ru-RU" sz="1700"/>
                <a:t>в 1896 году</a:t>
              </a:r>
            </a:p>
          </p:txBody>
        </p:sp>
        <p:pic>
          <p:nvPicPr>
            <p:cNvPr id="48137" name="Picture 13" descr="тпу">
              <a:extLst>
                <a:ext uri="{FF2B5EF4-FFF2-40B4-BE49-F238E27FC236}">
                  <a16:creationId xmlns:a16="http://schemas.microsoft.com/office/drawing/2014/main" id="{3A441E6C-8A8F-423F-934A-BB53570FF5FF}"/>
                </a:ext>
              </a:extLst>
            </p:cNvPr>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4789" y="76"/>
              <a:ext cx="888"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17">
            <a:extLst>
              <a:ext uri="{FF2B5EF4-FFF2-40B4-BE49-F238E27FC236}">
                <a16:creationId xmlns:a16="http://schemas.microsoft.com/office/drawing/2014/main" id="{4EEE6704-0A34-45E5-93E9-A111A59DCBE5}"/>
              </a:ext>
            </a:extLst>
          </p:cNvPr>
          <p:cNvGrpSpPr>
            <a:grpSpLocks/>
          </p:cNvGrpSpPr>
          <p:nvPr/>
        </p:nvGrpSpPr>
        <p:grpSpPr bwMode="auto">
          <a:xfrm>
            <a:off x="0" y="69850"/>
            <a:ext cx="9144000" cy="6711950"/>
            <a:chOff x="0" y="32"/>
            <a:chExt cx="5760" cy="4228"/>
          </a:xfrm>
        </p:grpSpPr>
        <p:sp>
          <p:nvSpPr>
            <p:cNvPr id="54275" name="Rectangle 2">
              <a:extLst>
                <a:ext uri="{FF2B5EF4-FFF2-40B4-BE49-F238E27FC236}">
                  <a16:creationId xmlns:a16="http://schemas.microsoft.com/office/drawing/2014/main" id="{1CA9F75E-3867-490B-9F55-1FA31351EF65}"/>
                </a:ext>
              </a:extLst>
            </p:cNvPr>
            <p:cNvSpPr txBox="1">
              <a:spLocks noChangeArrowheads="1"/>
            </p:cNvSpPr>
            <p:nvPr/>
          </p:nvSpPr>
          <p:spPr bwMode="auto">
            <a:xfrm>
              <a:off x="0" y="32"/>
              <a:ext cx="5720" cy="386"/>
            </a:xfrm>
            <a:prstGeom prst="rect">
              <a:avLst/>
            </a:prstGeom>
            <a:noFill/>
            <a:ln w="9525">
              <a:noFill/>
              <a:miter lim="800000"/>
              <a:headEnd/>
              <a:tailEnd/>
            </a:ln>
          </p:spPr>
          <p:txBody>
            <a:bodyPr lIns="91426" tIns="45713" rIns="91426" bIns="45713" anchor="ctr"/>
            <a:lstStyle/>
            <a:p>
              <a:pPr algn="ctr">
                <a:defRPr/>
              </a:pPr>
              <a:r>
                <a:rPr lang="ru-RU" altLang="ru-RU" sz="2000" b="1" cap="all" dirty="0">
                  <a:latin typeface="Arial" charset="0"/>
                </a:rPr>
                <a:t>Научный задел для целей проекта</a:t>
              </a:r>
            </a:p>
          </p:txBody>
        </p:sp>
        <p:sp>
          <p:nvSpPr>
            <p:cNvPr id="49156" name="TextBox 9">
              <a:extLst>
                <a:ext uri="{FF2B5EF4-FFF2-40B4-BE49-F238E27FC236}">
                  <a16:creationId xmlns:a16="http://schemas.microsoft.com/office/drawing/2014/main" id="{F5BED5AA-C49A-43DD-83B8-B93FE724329F}"/>
                </a:ext>
              </a:extLst>
            </p:cNvPr>
            <p:cNvSpPr txBox="1">
              <a:spLocks noChangeArrowheads="1"/>
            </p:cNvSpPr>
            <p:nvPr/>
          </p:nvSpPr>
          <p:spPr bwMode="auto">
            <a:xfrm>
              <a:off x="0" y="1193"/>
              <a:ext cx="5760"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24" tIns="72562" rIns="145124" bIns="72562">
              <a:spAutoFit/>
            </a:bodyPr>
            <a:lstStyle>
              <a:lvl1pPr defTabSz="1450975" eaLnBrk="0" hangingPunct="0">
                <a:defRPr sz="2400">
                  <a:solidFill>
                    <a:schemeClr val="tx1"/>
                  </a:solidFill>
                  <a:latin typeface="Arial" panose="020B0604020202020204" pitchFamily="34" charset="0"/>
                </a:defRPr>
              </a:lvl1pPr>
              <a:lvl2pPr marL="742950" indent="-285750" defTabSz="1450975" eaLnBrk="0" hangingPunct="0">
                <a:defRPr sz="2400">
                  <a:solidFill>
                    <a:schemeClr val="tx1"/>
                  </a:solidFill>
                  <a:latin typeface="Arial" panose="020B0604020202020204" pitchFamily="34" charset="0"/>
                </a:defRPr>
              </a:lvl2pPr>
              <a:lvl3pPr marL="1143000" indent="-228600" defTabSz="1450975" eaLnBrk="0" hangingPunct="0">
                <a:defRPr sz="2400">
                  <a:solidFill>
                    <a:schemeClr val="tx1"/>
                  </a:solidFill>
                  <a:latin typeface="Arial" panose="020B0604020202020204" pitchFamily="34" charset="0"/>
                </a:defRPr>
              </a:lvl3pPr>
              <a:lvl4pPr marL="1600200" indent="-228600" defTabSz="1450975" eaLnBrk="0" hangingPunct="0">
                <a:defRPr sz="2400">
                  <a:solidFill>
                    <a:schemeClr val="tx1"/>
                  </a:solidFill>
                  <a:latin typeface="Arial" panose="020B0604020202020204" pitchFamily="34" charset="0"/>
                </a:defRPr>
              </a:lvl4pPr>
              <a:lvl5pPr marL="2057400" indent="-228600" defTabSz="1450975" eaLnBrk="0" hangingPunct="0">
                <a:defRPr sz="2400">
                  <a:solidFill>
                    <a:schemeClr val="tx1"/>
                  </a:solidFill>
                  <a:latin typeface="Arial" panose="020B0604020202020204" pitchFamily="34" charset="0"/>
                </a:defRPr>
              </a:lvl5pPr>
              <a:lvl6pPr marL="2514600" indent="-228600" defTabSz="14509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4509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4509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450975"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spcAft>
                  <a:spcPts val="950"/>
                </a:spcAft>
              </a:pPr>
              <a:r>
                <a:rPr lang="ru-RU" altLang="ru-RU" sz="1600"/>
                <a:t>Создана современная лабораторная база, выполнены исследования в области создания и эффективного применения перспективных топлив на основе отходов угле- и нефтеперерабатывающей промышленности. Эти исследования поддержаны РНФ, РФФИ, Советом по грантам при Президенте РФ, ПАО «Газпром» и др.  </a:t>
              </a:r>
            </a:p>
          </p:txBody>
        </p:sp>
        <p:sp>
          <p:nvSpPr>
            <p:cNvPr id="49157" name="TextBox 10">
              <a:extLst>
                <a:ext uri="{FF2B5EF4-FFF2-40B4-BE49-F238E27FC236}">
                  <a16:creationId xmlns:a16="http://schemas.microsoft.com/office/drawing/2014/main" id="{BE7121E8-8549-40F9-9D2A-03561DBD5CDA}"/>
                </a:ext>
              </a:extLst>
            </p:cNvPr>
            <p:cNvSpPr txBox="1">
              <a:spLocks noChangeArrowheads="1"/>
            </p:cNvSpPr>
            <p:nvPr/>
          </p:nvSpPr>
          <p:spPr bwMode="auto">
            <a:xfrm>
              <a:off x="0" y="3220"/>
              <a:ext cx="5760"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24" tIns="72562" rIns="145124" bIns="72562">
              <a:spAutoFit/>
            </a:bodyPr>
            <a:lstStyle>
              <a:lvl1pPr defTabSz="1450975" eaLnBrk="0" hangingPunct="0">
                <a:defRPr sz="2400">
                  <a:solidFill>
                    <a:schemeClr val="tx1"/>
                  </a:solidFill>
                  <a:latin typeface="Arial" panose="020B0604020202020204" pitchFamily="34" charset="0"/>
                </a:defRPr>
              </a:lvl1pPr>
              <a:lvl2pPr marL="742950" indent="-285750" defTabSz="1450975" eaLnBrk="0" hangingPunct="0">
                <a:defRPr sz="2400">
                  <a:solidFill>
                    <a:schemeClr val="tx1"/>
                  </a:solidFill>
                  <a:latin typeface="Arial" panose="020B0604020202020204" pitchFamily="34" charset="0"/>
                </a:defRPr>
              </a:lvl2pPr>
              <a:lvl3pPr marL="1143000" indent="-228600" defTabSz="1450975" eaLnBrk="0" hangingPunct="0">
                <a:defRPr sz="2400">
                  <a:solidFill>
                    <a:schemeClr val="tx1"/>
                  </a:solidFill>
                  <a:latin typeface="Arial" panose="020B0604020202020204" pitchFamily="34" charset="0"/>
                </a:defRPr>
              </a:lvl3pPr>
              <a:lvl4pPr marL="1600200" indent="-228600" defTabSz="1450975" eaLnBrk="0" hangingPunct="0">
                <a:defRPr sz="2400">
                  <a:solidFill>
                    <a:schemeClr val="tx1"/>
                  </a:solidFill>
                  <a:latin typeface="Arial" panose="020B0604020202020204" pitchFamily="34" charset="0"/>
                </a:defRPr>
              </a:lvl4pPr>
              <a:lvl5pPr marL="2057400" indent="-228600" defTabSz="1450975" eaLnBrk="0" hangingPunct="0">
                <a:defRPr sz="2400">
                  <a:solidFill>
                    <a:schemeClr val="tx1"/>
                  </a:solidFill>
                  <a:latin typeface="Arial" panose="020B0604020202020204" pitchFamily="34" charset="0"/>
                </a:defRPr>
              </a:lvl5pPr>
              <a:lvl6pPr marL="2514600" indent="-228600" defTabSz="14509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4509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4509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450975"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ru-RU" altLang="ru-RU" sz="1600"/>
                <a:t>По тематике КНП опубликовано более 30 </a:t>
              </a:r>
              <a:r>
                <a:rPr lang="en-US" altLang="ru-RU" sz="1600"/>
                <a:t>c</a:t>
              </a:r>
              <a:r>
                <a:rPr lang="ru-RU" altLang="ru-RU" sz="1600"/>
                <a:t>татей в журналах </a:t>
              </a:r>
              <a:r>
                <a:rPr lang="en-US" altLang="ru-RU" sz="1600"/>
                <a:t>Q1.</a:t>
              </a:r>
            </a:p>
            <a:p>
              <a:pPr algn="just" eaLnBrk="1" hangingPunct="1"/>
              <a:endParaRPr lang="en-US" altLang="ru-RU" sz="1600"/>
            </a:p>
            <a:p>
              <a:pPr algn="just" eaLnBrk="1" hangingPunct="1"/>
              <a:r>
                <a:rPr lang="ru-RU" altLang="ru-RU" sz="1600"/>
                <a:t>Публикации по КНП-2020: </a:t>
              </a:r>
            </a:p>
          </p:txBody>
        </p:sp>
        <p:grpSp>
          <p:nvGrpSpPr>
            <p:cNvPr id="49158" name="Group 5">
              <a:extLst>
                <a:ext uri="{FF2B5EF4-FFF2-40B4-BE49-F238E27FC236}">
                  <a16:creationId xmlns:a16="http://schemas.microsoft.com/office/drawing/2014/main" id="{CD68CB89-7EF1-4D6A-B13F-33DC476B3BD4}"/>
                </a:ext>
              </a:extLst>
            </p:cNvPr>
            <p:cNvGrpSpPr>
              <a:grpSpLocks/>
            </p:cNvGrpSpPr>
            <p:nvPr/>
          </p:nvGrpSpPr>
          <p:grpSpPr bwMode="auto">
            <a:xfrm>
              <a:off x="168" y="1973"/>
              <a:ext cx="5433" cy="1154"/>
              <a:chOff x="106" y="1399"/>
              <a:chExt cx="3423" cy="727"/>
            </a:xfrm>
          </p:grpSpPr>
          <p:pic>
            <p:nvPicPr>
              <p:cNvPr id="49164" name="Picture 2">
                <a:extLst>
                  <a:ext uri="{FF2B5EF4-FFF2-40B4-BE49-F238E27FC236}">
                    <a16:creationId xmlns:a16="http://schemas.microsoft.com/office/drawing/2014/main" id="{65E2AB88-7C1C-46CD-B6D7-73EE98D81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 y="1400"/>
                <a:ext cx="1136" cy="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Рисунок 8" descr="SP">
                <a:extLst>
                  <a:ext uri="{FF2B5EF4-FFF2-40B4-BE49-F238E27FC236}">
                    <a16:creationId xmlns:a16="http://schemas.microsoft.com/office/drawing/2014/main" id="{39C24F9E-308C-434B-B860-8B33E5202A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 y="1400"/>
                <a:ext cx="1025" cy="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Рисунок 14" descr="D:\3. Эксперименты\_ИТ_СО_РАН_проект_Эксперименты_\_Деформация_\Стенд_v1.tif">
                <a:extLst>
                  <a:ext uri="{FF2B5EF4-FFF2-40B4-BE49-F238E27FC236}">
                    <a16:creationId xmlns:a16="http://schemas.microsoft.com/office/drawing/2014/main" id="{A6255CDF-DA4D-49AB-871F-225F7FD481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0" y="1399"/>
                <a:ext cx="1079"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159" name="TextBox 15">
              <a:extLst>
                <a:ext uri="{FF2B5EF4-FFF2-40B4-BE49-F238E27FC236}">
                  <a16:creationId xmlns:a16="http://schemas.microsoft.com/office/drawing/2014/main" id="{FF2BD992-FC2B-43AA-89F6-6D8217015B28}"/>
                </a:ext>
              </a:extLst>
            </p:cNvPr>
            <p:cNvSpPr txBox="1">
              <a:spLocks noChangeArrowheads="1"/>
            </p:cNvSpPr>
            <p:nvPr/>
          </p:nvSpPr>
          <p:spPr bwMode="auto">
            <a:xfrm>
              <a:off x="0" y="356"/>
              <a:ext cx="5760"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24" tIns="72562" rIns="145124" bIns="72562">
              <a:spAutoFit/>
            </a:bodyPr>
            <a:lstStyle>
              <a:lvl1pPr defTabSz="1450975" eaLnBrk="0" hangingPunct="0">
                <a:defRPr sz="2400">
                  <a:solidFill>
                    <a:schemeClr val="tx1"/>
                  </a:solidFill>
                  <a:latin typeface="Arial" panose="020B0604020202020204" pitchFamily="34" charset="0"/>
                </a:defRPr>
              </a:lvl1pPr>
              <a:lvl2pPr marL="742950" indent="-285750" defTabSz="1450975" eaLnBrk="0" hangingPunct="0">
                <a:defRPr sz="2400">
                  <a:solidFill>
                    <a:schemeClr val="tx1"/>
                  </a:solidFill>
                  <a:latin typeface="Arial" panose="020B0604020202020204" pitchFamily="34" charset="0"/>
                </a:defRPr>
              </a:lvl2pPr>
              <a:lvl3pPr marL="1143000" indent="-228600" defTabSz="1450975" eaLnBrk="0" hangingPunct="0">
                <a:defRPr sz="2400">
                  <a:solidFill>
                    <a:schemeClr val="tx1"/>
                  </a:solidFill>
                  <a:latin typeface="Arial" panose="020B0604020202020204" pitchFamily="34" charset="0"/>
                </a:defRPr>
              </a:lvl3pPr>
              <a:lvl4pPr marL="1600200" indent="-228600" defTabSz="1450975" eaLnBrk="0" hangingPunct="0">
                <a:defRPr sz="2400">
                  <a:solidFill>
                    <a:schemeClr val="tx1"/>
                  </a:solidFill>
                  <a:latin typeface="Arial" panose="020B0604020202020204" pitchFamily="34" charset="0"/>
                </a:defRPr>
              </a:lvl4pPr>
              <a:lvl5pPr marL="2057400" indent="-228600" defTabSz="1450975" eaLnBrk="0" hangingPunct="0">
                <a:defRPr sz="2400">
                  <a:solidFill>
                    <a:schemeClr val="tx1"/>
                  </a:solidFill>
                  <a:latin typeface="Arial" panose="020B0604020202020204" pitchFamily="34" charset="0"/>
                </a:defRPr>
              </a:lvl5pPr>
              <a:lvl6pPr marL="2514600" indent="-228600" defTabSz="14509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4509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4509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450975"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ru-RU" altLang="ru-RU" sz="1600"/>
                <a:t>Работа основных исполнителей проекта из ТПУ в последние годы ориентирована на участие в решении глобальной проблемы мирового сообщества «энергетической и экологической безопасности». Цель проведения исследований – обоснование эффективности перехода от сжигания углей в топках котлов к сжиганию композиционных топлив – водоугольных, органоводоугольных, смесей диспергированных углей и биомассы.</a:t>
              </a:r>
            </a:p>
          </p:txBody>
        </p:sp>
        <p:sp>
          <p:nvSpPr>
            <p:cNvPr id="49160" name="TextBox 9">
              <a:extLst>
                <a:ext uri="{FF2B5EF4-FFF2-40B4-BE49-F238E27FC236}">
                  <a16:creationId xmlns:a16="http://schemas.microsoft.com/office/drawing/2014/main" id="{C8A08635-77F8-4F94-9738-8D588977C26D}"/>
                </a:ext>
              </a:extLst>
            </p:cNvPr>
            <p:cNvSpPr txBox="1">
              <a:spLocks noChangeArrowheads="1"/>
            </p:cNvSpPr>
            <p:nvPr/>
          </p:nvSpPr>
          <p:spPr bwMode="auto">
            <a:xfrm>
              <a:off x="0" y="3708"/>
              <a:ext cx="5760"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24" tIns="72562" rIns="145124" bIns="72562">
              <a:spAutoFit/>
            </a:bodyPr>
            <a:lstStyle>
              <a:lvl1pPr defTabSz="1450975" eaLnBrk="0" hangingPunct="0">
                <a:defRPr sz="2400">
                  <a:solidFill>
                    <a:schemeClr val="tx1"/>
                  </a:solidFill>
                  <a:latin typeface="Arial" panose="020B0604020202020204" pitchFamily="34" charset="0"/>
                </a:defRPr>
              </a:lvl1pPr>
              <a:lvl2pPr marL="742950" indent="-285750" defTabSz="1450975" eaLnBrk="0" hangingPunct="0">
                <a:defRPr sz="2400">
                  <a:solidFill>
                    <a:schemeClr val="tx1"/>
                  </a:solidFill>
                  <a:latin typeface="Arial" panose="020B0604020202020204" pitchFamily="34" charset="0"/>
                </a:defRPr>
              </a:lvl2pPr>
              <a:lvl3pPr marL="1143000" indent="-228600" defTabSz="1450975" eaLnBrk="0" hangingPunct="0">
                <a:defRPr sz="2400">
                  <a:solidFill>
                    <a:schemeClr val="tx1"/>
                  </a:solidFill>
                  <a:latin typeface="Arial" panose="020B0604020202020204" pitchFamily="34" charset="0"/>
                </a:defRPr>
              </a:lvl3pPr>
              <a:lvl4pPr marL="1600200" indent="-228600" defTabSz="1450975" eaLnBrk="0" hangingPunct="0">
                <a:defRPr sz="2400">
                  <a:solidFill>
                    <a:schemeClr val="tx1"/>
                  </a:solidFill>
                  <a:latin typeface="Arial" panose="020B0604020202020204" pitchFamily="34" charset="0"/>
                </a:defRPr>
              </a:lvl4pPr>
              <a:lvl5pPr marL="2057400" indent="-228600" defTabSz="1450975" eaLnBrk="0" hangingPunct="0">
                <a:defRPr sz="2400">
                  <a:solidFill>
                    <a:schemeClr val="tx1"/>
                  </a:solidFill>
                  <a:latin typeface="Arial" panose="020B0604020202020204" pitchFamily="34" charset="0"/>
                </a:defRPr>
              </a:lvl5pPr>
              <a:lvl6pPr marL="2514600" indent="-228600" defTabSz="14509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4509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4509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450975"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en-US" altLang="ru-RU" sz="1200"/>
                <a:t>Vershinina</a:t>
              </a:r>
              <a:r>
                <a:rPr lang="ru-RU" altLang="ru-RU" sz="1200"/>
                <a:t> </a:t>
              </a:r>
              <a:r>
                <a:rPr lang="en-US" altLang="ru-RU" sz="1200"/>
                <a:t>K., Shevyrev S., Strizhak P. // Energy. 2021. Vol.219. 119606.   </a:t>
              </a:r>
              <a:r>
                <a:rPr lang="en-US" altLang="ru-RU" sz="1200" b="1"/>
                <a:t>Q1   IF=6,082</a:t>
              </a:r>
            </a:p>
            <a:p>
              <a:pPr algn="just" eaLnBrk="1" hangingPunct="1"/>
              <a:r>
                <a:rPr lang="en-US" altLang="ru-RU" sz="1200"/>
                <a:t>Antonov D.V., Kuznetsov G.V., Fedorenko R.M., et al. // Powder Technology. 2021. Vol.</a:t>
              </a:r>
              <a:r>
                <a:rPr lang="ru-RU" altLang="ru-RU" sz="1200"/>
                <a:t>382</a:t>
              </a:r>
              <a:r>
                <a:rPr lang="en-US" altLang="ru-RU" sz="1200"/>
                <a:t>.   </a:t>
              </a:r>
              <a:r>
                <a:rPr lang="en-US" altLang="ru-RU" sz="1200" b="1"/>
                <a:t>Q1   IF=4,142</a:t>
              </a:r>
            </a:p>
            <a:p>
              <a:pPr algn="just" eaLnBrk="1" hangingPunct="1"/>
              <a:r>
                <a:rPr lang="en-US" altLang="ru-RU" sz="1200"/>
                <a:t>Antonov D</a:t>
              </a:r>
              <a:r>
                <a:rPr lang="ru-RU" altLang="ru-RU" sz="1200"/>
                <a:t>.</a:t>
              </a:r>
              <a:r>
                <a:rPr lang="en-US" altLang="ru-RU" sz="1200"/>
                <a:t>V</a:t>
              </a:r>
              <a:r>
                <a:rPr lang="ru-RU" altLang="ru-RU" sz="1200"/>
                <a:t>., </a:t>
              </a:r>
              <a:r>
                <a:rPr lang="en-US" altLang="ru-RU" sz="1200"/>
                <a:t>Vershinina K</a:t>
              </a:r>
              <a:r>
                <a:rPr lang="ru-RU" altLang="ru-RU" sz="1200"/>
                <a:t>.</a:t>
              </a:r>
              <a:r>
                <a:rPr lang="en-US" altLang="ru-RU" sz="1200"/>
                <a:t>Yu</a:t>
              </a:r>
              <a:r>
                <a:rPr lang="ru-RU" altLang="ru-RU" sz="1200"/>
                <a:t>., </a:t>
              </a:r>
              <a:r>
                <a:rPr lang="en-US" altLang="ru-RU" sz="1200"/>
                <a:t>Kuznetsov G</a:t>
              </a:r>
              <a:r>
                <a:rPr lang="ru-RU" altLang="ru-RU" sz="1200"/>
                <a:t>.</a:t>
              </a:r>
              <a:r>
                <a:rPr lang="en-US" altLang="ru-RU" sz="1200"/>
                <a:t>V</a:t>
              </a:r>
              <a:r>
                <a:rPr lang="ru-RU" altLang="ru-RU" sz="1200"/>
                <a:t>., </a:t>
              </a:r>
              <a:r>
                <a:rPr lang="en-US" altLang="ru-RU" sz="1200"/>
                <a:t>Strizhak P</a:t>
              </a:r>
              <a:r>
                <a:rPr lang="ru-RU" altLang="ru-RU" sz="1200"/>
                <a:t>.</a:t>
              </a:r>
              <a:r>
                <a:rPr lang="en-US" altLang="ru-RU" sz="1200"/>
                <a:t>A</a:t>
              </a:r>
              <a:r>
                <a:rPr lang="ru-RU" altLang="ru-RU" sz="1200"/>
                <a:t>.</a:t>
              </a:r>
              <a:r>
                <a:rPr lang="en-US" altLang="ru-RU" sz="1200"/>
                <a:t> // Journal of Engineering Physics and Thermophysics. 2021. </a:t>
              </a:r>
              <a:br>
                <a:rPr lang="en-US" altLang="ru-RU" sz="1200"/>
              </a:br>
              <a:r>
                <a:rPr lang="en-US" altLang="ru-RU" sz="1200"/>
                <a:t>Vol. 94, No. 4.   </a:t>
              </a:r>
              <a:r>
                <a:rPr lang="en-US" altLang="ru-RU" sz="1200" b="1"/>
                <a:t>Q1</a:t>
              </a:r>
              <a:endParaRPr lang="ru-RU" altLang="ru-RU" sz="1200" b="1"/>
            </a:p>
          </p:txBody>
        </p:sp>
        <p:grpSp>
          <p:nvGrpSpPr>
            <p:cNvPr id="49161" name="Group 14">
              <a:extLst>
                <a:ext uri="{FF2B5EF4-FFF2-40B4-BE49-F238E27FC236}">
                  <a16:creationId xmlns:a16="http://schemas.microsoft.com/office/drawing/2014/main" id="{77ACF51D-36CB-45C1-9A2A-BD323C392F12}"/>
                </a:ext>
              </a:extLst>
            </p:cNvPr>
            <p:cNvGrpSpPr>
              <a:grpSpLocks noChangeAspect="1"/>
            </p:cNvGrpSpPr>
            <p:nvPr/>
          </p:nvGrpSpPr>
          <p:grpSpPr bwMode="auto">
            <a:xfrm>
              <a:off x="80" y="81"/>
              <a:ext cx="250" cy="249"/>
              <a:chOff x="5301" y="11574"/>
              <a:chExt cx="873" cy="875"/>
            </a:xfrm>
          </p:grpSpPr>
          <p:sp>
            <p:nvSpPr>
              <p:cNvPr id="49162" name="Freeform 32">
                <a:extLst>
                  <a:ext uri="{FF2B5EF4-FFF2-40B4-BE49-F238E27FC236}">
                    <a16:creationId xmlns:a16="http://schemas.microsoft.com/office/drawing/2014/main" id="{8B9086D0-E8D3-461A-A5F0-323E11B6D6A3}"/>
                  </a:ext>
                </a:extLst>
              </p:cNvPr>
              <p:cNvSpPr>
                <a:spLocks noChangeAspect="1" noEditPoints="1"/>
              </p:cNvSpPr>
              <p:nvPr/>
            </p:nvSpPr>
            <p:spPr bwMode="auto">
              <a:xfrm>
                <a:off x="5301" y="11574"/>
                <a:ext cx="871" cy="563"/>
              </a:xfrm>
              <a:custGeom>
                <a:avLst/>
                <a:gdLst>
                  <a:gd name="T0" fmla="*/ 1 w 680"/>
                  <a:gd name="T1" fmla="*/ 0 h 441"/>
                  <a:gd name="T2" fmla="*/ 1 w 680"/>
                  <a:gd name="T3" fmla="*/ 0 h 441"/>
                  <a:gd name="T4" fmla="*/ 1 w 680"/>
                  <a:gd name="T5" fmla="*/ 0 h 441"/>
                  <a:gd name="T6" fmla="*/ 1 w 680"/>
                  <a:gd name="T7" fmla="*/ 0 h 441"/>
                  <a:gd name="T8" fmla="*/ 1 w 680"/>
                  <a:gd name="T9" fmla="*/ 0 h 441"/>
                  <a:gd name="T10" fmla="*/ 1 w 680"/>
                  <a:gd name="T11" fmla="*/ 0 h 441"/>
                  <a:gd name="T12" fmla="*/ 1 w 680"/>
                  <a:gd name="T13" fmla="*/ 0 h 441"/>
                  <a:gd name="T14" fmla="*/ 1 w 680"/>
                  <a:gd name="T15" fmla="*/ 0 h 441"/>
                  <a:gd name="T16" fmla="*/ 1 w 680"/>
                  <a:gd name="T17" fmla="*/ 0 h 441"/>
                  <a:gd name="T18" fmla="*/ 1 w 680"/>
                  <a:gd name="T19" fmla="*/ 0 h 441"/>
                  <a:gd name="T20" fmla="*/ 0 w 680"/>
                  <a:gd name="T21" fmla="*/ 0 h 441"/>
                  <a:gd name="T22" fmla="*/ 1 w 680"/>
                  <a:gd name="T23" fmla="*/ 0 h 441"/>
                  <a:gd name="T24" fmla="*/ 1 w 680"/>
                  <a:gd name="T25" fmla="*/ 0 h 441"/>
                  <a:gd name="T26" fmla="*/ 0 w 680"/>
                  <a:gd name="T27" fmla="*/ 0 h 441"/>
                  <a:gd name="T28" fmla="*/ 0 w 680"/>
                  <a:gd name="T29" fmla="*/ 0 h 4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0"/>
                  <a:gd name="T46" fmla="*/ 0 h 441"/>
                  <a:gd name="T47" fmla="*/ 680 w 680"/>
                  <a:gd name="T48" fmla="*/ 441 h 4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0" h="441">
                    <a:moveTo>
                      <a:pt x="480" y="0"/>
                    </a:moveTo>
                    <a:lnTo>
                      <a:pt x="680" y="0"/>
                    </a:lnTo>
                    <a:lnTo>
                      <a:pt x="680" y="201"/>
                    </a:lnTo>
                    <a:lnTo>
                      <a:pt x="480" y="201"/>
                    </a:lnTo>
                    <a:lnTo>
                      <a:pt x="480" y="0"/>
                    </a:lnTo>
                    <a:close/>
                    <a:moveTo>
                      <a:pt x="240" y="0"/>
                    </a:moveTo>
                    <a:lnTo>
                      <a:pt x="440" y="0"/>
                    </a:lnTo>
                    <a:lnTo>
                      <a:pt x="440" y="441"/>
                    </a:lnTo>
                    <a:lnTo>
                      <a:pt x="240" y="441"/>
                    </a:lnTo>
                    <a:lnTo>
                      <a:pt x="240" y="0"/>
                    </a:lnTo>
                    <a:close/>
                    <a:moveTo>
                      <a:pt x="0" y="0"/>
                    </a:moveTo>
                    <a:lnTo>
                      <a:pt x="200" y="0"/>
                    </a:lnTo>
                    <a:lnTo>
                      <a:pt x="200" y="201"/>
                    </a:lnTo>
                    <a:lnTo>
                      <a:pt x="0" y="201"/>
                    </a:lnTo>
                    <a:lnTo>
                      <a:pt x="0" y="0"/>
                    </a:lnTo>
                    <a:close/>
                  </a:path>
                </a:pathLst>
              </a:custGeom>
              <a:solidFill>
                <a:srgbClr val="80BF44"/>
              </a:solidFill>
              <a:ln w="0">
                <a:solidFill>
                  <a:srgbClr val="FFFFFF"/>
                </a:solidFill>
                <a:prstDash val="solid"/>
                <a:round/>
                <a:headEnd/>
                <a:tailEnd/>
              </a:ln>
            </p:spPr>
            <p:txBody>
              <a:bodyPr/>
              <a:lstStyle/>
              <a:p>
                <a:endParaRPr lang="ru-RU"/>
              </a:p>
            </p:txBody>
          </p:sp>
          <p:sp>
            <p:nvSpPr>
              <p:cNvPr id="3" name="Freeform 31">
                <a:extLst>
                  <a:ext uri="{FF2B5EF4-FFF2-40B4-BE49-F238E27FC236}">
                    <a16:creationId xmlns:a16="http://schemas.microsoft.com/office/drawing/2014/main" id="{6CBDDF79-504B-4E79-AAD7-17E585C73548}"/>
                  </a:ext>
                </a:extLst>
              </p:cNvPr>
              <p:cNvSpPr>
                <a:spLocks noEditPoints="1"/>
              </p:cNvSpPr>
              <p:nvPr/>
            </p:nvSpPr>
            <p:spPr bwMode="auto">
              <a:xfrm>
                <a:off x="5304" y="11883"/>
                <a:ext cx="870" cy="566"/>
              </a:xfrm>
              <a:custGeom>
                <a:avLst/>
                <a:gdLst>
                  <a:gd name="T0" fmla="*/ 1 w 680"/>
                  <a:gd name="T1" fmla="*/ 0 h 441"/>
                  <a:gd name="T2" fmla="*/ 1 w 680"/>
                  <a:gd name="T3" fmla="*/ 0 h 441"/>
                  <a:gd name="T4" fmla="*/ 1 w 680"/>
                  <a:gd name="T5" fmla="*/ 0 h 441"/>
                  <a:gd name="T6" fmla="*/ 1 w 680"/>
                  <a:gd name="T7" fmla="*/ 0 h 441"/>
                  <a:gd name="T8" fmla="*/ 1 w 680"/>
                  <a:gd name="T9" fmla="*/ 0 h 441"/>
                  <a:gd name="T10" fmla="*/ 1 w 680"/>
                  <a:gd name="T11" fmla="*/ 0 h 441"/>
                  <a:gd name="T12" fmla="*/ 1 w 680"/>
                  <a:gd name="T13" fmla="*/ 0 h 441"/>
                  <a:gd name="T14" fmla="*/ 1 w 680"/>
                  <a:gd name="T15" fmla="*/ 0 h 441"/>
                  <a:gd name="T16" fmla="*/ 1 w 680"/>
                  <a:gd name="T17" fmla="*/ 0 h 441"/>
                  <a:gd name="T18" fmla="*/ 1 w 680"/>
                  <a:gd name="T19" fmla="*/ 0 h 441"/>
                  <a:gd name="T20" fmla="*/ 0 w 680"/>
                  <a:gd name="T21" fmla="*/ 0 h 441"/>
                  <a:gd name="T22" fmla="*/ 1 w 680"/>
                  <a:gd name="T23" fmla="*/ 0 h 441"/>
                  <a:gd name="T24" fmla="*/ 1 w 680"/>
                  <a:gd name="T25" fmla="*/ 0 h 441"/>
                  <a:gd name="T26" fmla="*/ 0 w 680"/>
                  <a:gd name="T27" fmla="*/ 0 h 441"/>
                  <a:gd name="T28" fmla="*/ 0 w 680"/>
                  <a:gd name="T29" fmla="*/ 0 h 4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80" h="441">
                    <a:moveTo>
                      <a:pt x="240" y="240"/>
                    </a:moveTo>
                    <a:lnTo>
                      <a:pt x="440" y="240"/>
                    </a:lnTo>
                    <a:lnTo>
                      <a:pt x="440" y="441"/>
                    </a:lnTo>
                    <a:lnTo>
                      <a:pt x="240" y="441"/>
                    </a:lnTo>
                    <a:lnTo>
                      <a:pt x="240" y="240"/>
                    </a:lnTo>
                    <a:close/>
                    <a:moveTo>
                      <a:pt x="480" y="0"/>
                    </a:moveTo>
                    <a:lnTo>
                      <a:pt x="680" y="0"/>
                    </a:lnTo>
                    <a:lnTo>
                      <a:pt x="680" y="441"/>
                    </a:lnTo>
                    <a:lnTo>
                      <a:pt x="480" y="441"/>
                    </a:lnTo>
                    <a:lnTo>
                      <a:pt x="480" y="0"/>
                    </a:lnTo>
                    <a:close/>
                    <a:moveTo>
                      <a:pt x="0" y="0"/>
                    </a:moveTo>
                    <a:lnTo>
                      <a:pt x="200" y="0"/>
                    </a:lnTo>
                    <a:lnTo>
                      <a:pt x="200" y="441"/>
                    </a:lnTo>
                    <a:lnTo>
                      <a:pt x="0" y="441"/>
                    </a:lnTo>
                    <a:lnTo>
                      <a:pt x="0" y="0"/>
                    </a:lnTo>
                    <a:close/>
                  </a:path>
                </a:pathLst>
              </a:custGeom>
              <a:solidFill>
                <a:srgbClr val="000000"/>
              </a:solidFill>
              <a:ln w="0">
                <a:solidFill>
                  <a:srgbClr val="000000"/>
                </a:solidFill>
                <a:prstDash val="solid"/>
                <a:round/>
                <a:headEnd/>
                <a:tailEnd/>
              </a:ln>
            </p:spPr>
            <p:txBody>
              <a:bodyPr/>
              <a:lstStyle/>
              <a:p>
                <a:pPr fontAlgn="auto">
                  <a:spcBef>
                    <a:spcPts val="0"/>
                  </a:spcBef>
                  <a:spcAft>
                    <a:spcPts val="0"/>
                  </a:spcAft>
                  <a:defRPr/>
                </a:pPr>
                <a:endParaRPr lang="ru-RU" sz="2539" dirty="0">
                  <a:latin typeface="+mn-lt"/>
                </a:endParaRPr>
              </a:p>
            </p:txBody>
          </p:sp>
        </p:gr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14">
            <a:extLst>
              <a:ext uri="{FF2B5EF4-FFF2-40B4-BE49-F238E27FC236}">
                <a16:creationId xmlns:a16="http://schemas.microsoft.com/office/drawing/2014/main" id="{3E9915F7-9657-435E-9F74-6AD3B1C5158C}"/>
              </a:ext>
            </a:extLst>
          </p:cNvPr>
          <p:cNvGrpSpPr>
            <a:grpSpLocks/>
          </p:cNvGrpSpPr>
          <p:nvPr/>
        </p:nvGrpSpPr>
        <p:grpSpPr bwMode="auto">
          <a:xfrm>
            <a:off x="0" y="61913"/>
            <a:ext cx="9144000" cy="6775450"/>
            <a:chOff x="0" y="33"/>
            <a:chExt cx="5760" cy="4268"/>
          </a:xfrm>
        </p:grpSpPr>
        <p:sp>
          <p:nvSpPr>
            <p:cNvPr id="50179" name="Прямоугольник 4">
              <a:extLst>
                <a:ext uri="{FF2B5EF4-FFF2-40B4-BE49-F238E27FC236}">
                  <a16:creationId xmlns:a16="http://schemas.microsoft.com/office/drawing/2014/main" id="{380AB380-FA5D-4F14-82B3-ECE4E93D6DBC}"/>
                </a:ext>
              </a:extLst>
            </p:cNvPr>
            <p:cNvSpPr>
              <a:spLocks noChangeArrowheads="1"/>
            </p:cNvSpPr>
            <p:nvPr/>
          </p:nvSpPr>
          <p:spPr bwMode="auto">
            <a:xfrm>
              <a:off x="0" y="508"/>
              <a:ext cx="2820" cy="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24" tIns="72562" rIns="145124" bIns="72562">
              <a:spAutoFit/>
            </a:bodyPr>
            <a:lstStyle>
              <a:lvl1pPr defTabSz="1450975" eaLnBrk="0" hangingPunct="0">
                <a:defRPr sz="2400">
                  <a:solidFill>
                    <a:schemeClr val="tx1"/>
                  </a:solidFill>
                  <a:latin typeface="Arial" panose="020B0604020202020204" pitchFamily="34" charset="0"/>
                </a:defRPr>
              </a:lvl1pPr>
              <a:lvl2pPr marL="742950" indent="-285750" defTabSz="1450975" eaLnBrk="0" hangingPunct="0">
                <a:defRPr sz="2400">
                  <a:solidFill>
                    <a:schemeClr val="tx1"/>
                  </a:solidFill>
                  <a:latin typeface="Arial" panose="020B0604020202020204" pitchFamily="34" charset="0"/>
                </a:defRPr>
              </a:lvl2pPr>
              <a:lvl3pPr marL="1143000" indent="-228600" defTabSz="1450975" eaLnBrk="0" hangingPunct="0">
                <a:defRPr sz="2400">
                  <a:solidFill>
                    <a:schemeClr val="tx1"/>
                  </a:solidFill>
                  <a:latin typeface="Arial" panose="020B0604020202020204" pitchFamily="34" charset="0"/>
                </a:defRPr>
              </a:lvl3pPr>
              <a:lvl4pPr marL="1600200" indent="-228600" defTabSz="1450975" eaLnBrk="0" hangingPunct="0">
                <a:defRPr sz="2400">
                  <a:solidFill>
                    <a:schemeClr val="tx1"/>
                  </a:solidFill>
                  <a:latin typeface="Arial" panose="020B0604020202020204" pitchFamily="34" charset="0"/>
                </a:defRPr>
              </a:lvl4pPr>
              <a:lvl5pPr marL="2057400" indent="-228600" defTabSz="1450975" eaLnBrk="0" hangingPunct="0">
                <a:defRPr sz="2400">
                  <a:solidFill>
                    <a:schemeClr val="tx1"/>
                  </a:solidFill>
                  <a:latin typeface="Arial" panose="020B0604020202020204" pitchFamily="34" charset="0"/>
                </a:defRPr>
              </a:lvl5pPr>
              <a:lvl6pPr marL="2514600" indent="-228600" defTabSz="14509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4509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4509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450975"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buFont typeface="Wingdings" panose="05000000000000000000" pitchFamily="2" charset="2"/>
                <a:buNone/>
              </a:pPr>
              <a:r>
                <a:rPr lang="ru-RU" altLang="ru-RU" sz="1400"/>
                <a:t>Показано, что вязкость большинства исследуемых смесей является допустимой для промышленного применения суспензий; масла</a:t>
              </a:r>
              <a:r>
                <a:rPr lang="en-US" altLang="ru-RU" sz="1400"/>
                <a:t> </a:t>
              </a:r>
              <a:r>
                <a:rPr lang="ru-RU" altLang="ru-RU" sz="1400"/>
                <a:t>выполняют роль стабилизатора эффективнее, чем добавки крахмала, гуаровой камеди, ксантановой камеди, неонола.</a:t>
              </a:r>
            </a:p>
            <a:p>
              <a:pPr algn="just" eaLnBrk="1" hangingPunct="1">
                <a:buFont typeface="Wingdings" panose="05000000000000000000" pitchFamily="2" charset="2"/>
                <a:buNone/>
              </a:pPr>
              <a:r>
                <a:rPr lang="ru-RU" altLang="ru-RU" sz="1400"/>
                <a:t>Из-за повышения вязкости смеси максимальная концентрация масла</a:t>
              </a:r>
              <a:r>
                <a:rPr lang="en-US" altLang="ru-RU" sz="1400"/>
                <a:t> </a:t>
              </a:r>
              <a:r>
                <a:rPr lang="ru-RU" altLang="ru-RU" sz="1400"/>
                <a:t>составляет 5%, биомассы – 2.5%. Суспензии на основе низкосортных углей малопригодны для хранения без перемешивания.</a:t>
              </a:r>
            </a:p>
          </p:txBody>
        </p:sp>
        <p:sp>
          <p:nvSpPr>
            <p:cNvPr id="50180" name="Прямоугольник 10">
              <a:extLst>
                <a:ext uri="{FF2B5EF4-FFF2-40B4-BE49-F238E27FC236}">
                  <a16:creationId xmlns:a16="http://schemas.microsoft.com/office/drawing/2014/main" id="{B10AB3C4-FF99-4E3F-92D0-7A0D681B688D}"/>
                </a:ext>
              </a:extLst>
            </p:cNvPr>
            <p:cNvSpPr>
              <a:spLocks noChangeArrowheads="1"/>
            </p:cNvSpPr>
            <p:nvPr/>
          </p:nvSpPr>
          <p:spPr bwMode="auto">
            <a:xfrm>
              <a:off x="25" y="3807"/>
              <a:ext cx="2843"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24" tIns="72562" rIns="145124" bIns="72562">
              <a:spAutoFit/>
            </a:bodyPr>
            <a:lstStyle>
              <a:lvl1pPr defTabSz="1450975" eaLnBrk="0" hangingPunct="0">
                <a:defRPr sz="2400">
                  <a:solidFill>
                    <a:schemeClr val="tx1"/>
                  </a:solidFill>
                  <a:latin typeface="Arial" panose="020B0604020202020204" pitchFamily="34" charset="0"/>
                </a:defRPr>
              </a:lvl1pPr>
              <a:lvl2pPr marL="742950" indent="-285750" defTabSz="1450975" eaLnBrk="0" hangingPunct="0">
                <a:defRPr sz="2400">
                  <a:solidFill>
                    <a:schemeClr val="tx1"/>
                  </a:solidFill>
                  <a:latin typeface="Arial" panose="020B0604020202020204" pitchFamily="34" charset="0"/>
                </a:defRPr>
              </a:lvl2pPr>
              <a:lvl3pPr marL="1143000" indent="-228600" defTabSz="1450975" eaLnBrk="0" hangingPunct="0">
                <a:defRPr sz="2400">
                  <a:solidFill>
                    <a:schemeClr val="tx1"/>
                  </a:solidFill>
                  <a:latin typeface="Arial" panose="020B0604020202020204" pitchFamily="34" charset="0"/>
                </a:defRPr>
              </a:lvl3pPr>
              <a:lvl4pPr marL="1600200" indent="-228600" defTabSz="1450975" eaLnBrk="0" hangingPunct="0">
                <a:defRPr sz="2400">
                  <a:solidFill>
                    <a:schemeClr val="tx1"/>
                  </a:solidFill>
                  <a:latin typeface="Arial" panose="020B0604020202020204" pitchFamily="34" charset="0"/>
                </a:defRPr>
              </a:lvl4pPr>
              <a:lvl5pPr marL="2057400" indent="-228600" defTabSz="1450975" eaLnBrk="0" hangingPunct="0">
                <a:defRPr sz="2400">
                  <a:solidFill>
                    <a:schemeClr val="tx1"/>
                  </a:solidFill>
                  <a:latin typeface="Arial" panose="020B0604020202020204" pitchFamily="34" charset="0"/>
                </a:defRPr>
              </a:lvl5pPr>
              <a:lvl6pPr marL="2514600" indent="-228600" defTabSz="14509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4509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4509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450975"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ru-RU" altLang="ru-RU" sz="1400"/>
                <a:t>Зависимость вязкости суспензии от скорости сдвига (1</a:t>
              </a:r>
              <a:r>
                <a:rPr lang="en-US" altLang="ru-RU" sz="1400"/>
                <a:t>/</a:t>
              </a:r>
              <a:r>
                <a:rPr lang="ru-RU" altLang="ru-RU" sz="1400"/>
                <a:t>с) при варьировании доли жидкого горючего компонента</a:t>
              </a:r>
            </a:p>
          </p:txBody>
        </p:sp>
        <p:sp>
          <p:nvSpPr>
            <p:cNvPr id="50181" name="Rectangle 2">
              <a:extLst>
                <a:ext uri="{FF2B5EF4-FFF2-40B4-BE49-F238E27FC236}">
                  <a16:creationId xmlns:a16="http://schemas.microsoft.com/office/drawing/2014/main" id="{F17039C4-59C4-4846-A622-18D2B428AAC9}"/>
                </a:ext>
              </a:extLst>
            </p:cNvPr>
            <p:cNvSpPr txBox="1">
              <a:spLocks noChangeArrowheads="1"/>
            </p:cNvSpPr>
            <p:nvPr/>
          </p:nvSpPr>
          <p:spPr bwMode="auto">
            <a:xfrm>
              <a:off x="192" y="44"/>
              <a:ext cx="2659"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2000" b="1"/>
                <a:t>Вязкость и стабильность топливных суспензий</a:t>
              </a:r>
            </a:p>
          </p:txBody>
        </p:sp>
        <p:sp>
          <p:nvSpPr>
            <p:cNvPr id="50182" name="Text Box 5">
              <a:extLst>
                <a:ext uri="{FF2B5EF4-FFF2-40B4-BE49-F238E27FC236}">
                  <a16:creationId xmlns:a16="http://schemas.microsoft.com/office/drawing/2014/main" id="{BC7B44C1-5E15-4CEC-B63D-E55C60AEADD3}"/>
                </a:ext>
              </a:extLst>
            </p:cNvPr>
            <p:cNvSpPr txBox="1">
              <a:spLocks noChangeArrowheads="1"/>
            </p:cNvSpPr>
            <p:nvPr/>
          </p:nvSpPr>
          <p:spPr bwMode="auto">
            <a:xfrm>
              <a:off x="2901" y="33"/>
              <a:ext cx="2859" cy="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24" tIns="72562" rIns="145124" bIns="72562">
              <a:spAutoFit/>
            </a:bodyPr>
            <a:lstStyle>
              <a:lvl1pPr defTabSz="1450975" eaLnBrk="0" hangingPunct="0">
                <a:defRPr sz="2400">
                  <a:solidFill>
                    <a:schemeClr val="tx1"/>
                  </a:solidFill>
                  <a:latin typeface="Arial" panose="020B0604020202020204" pitchFamily="34" charset="0"/>
                </a:defRPr>
              </a:lvl1pPr>
              <a:lvl2pPr marL="742950" indent="-285750" defTabSz="1450975" eaLnBrk="0" hangingPunct="0">
                <a:defRPr sz="2400">
                  <a:solidFill>
                    <a:schemeClr val="tx1"/>
                  </a:solidFill>
                  <a:latin typeface="Arial" panose="020B0604020202020204" pitchFamily="34" charset="0"/>
                </a:defRPr>
              </a:lvl2pPr>
              <a:lvl3pPr marL="1143000" indent="-228600" defTabSz="1450975" eaLnBrk="0" hangingPunct="0">
                <a:defRPr sz="2400">
                  <a:solidFill>
                    <a:schemeClr val="tx1"/>
                  </a:solidFill>
                  <a:latin typeface="Arial" panose="020B0604020202020204" pitchFamily="34" charset="0"/>
                </a:defRPr>
              </a:lvl3pPr>
              <a:lvl4pPr marL="1600200" indent="-228600" defTabSz="1450975" eaLnBrk="0" hangingPunct="0">
                <a:defRPr sz="2400">
                  <a:solidFill>
                    <a:schemeClr val="tx1"/>
                  </a:solidFill>
                  <a:latin typeface="Arial" panose="020B0604020202020204" pitchFamily="34" charset="0"/>
                </a:defRPr>
              </a:lvl4pPr>
              <a:lvl5pPr marL="2057400" indent="-228600" defTabSz="1450975" eaLnBrk="0" hangingPunct="0">
                <a:defRPr sz="2400">
                  <a:solidFill>
                    <a:schemeClr val="tx1"/>
                  </a:solidFill>
                  <a:latin typeface="Arial" panose="020B0604020202020204" pitchFamily="34" charset="0"/>
                </a:defRPr>
              </a:lvl5pPr>
              <a:lvl6pPr marL="2514600" indent="-228600" defTabSz="14509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4509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4509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450975"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2000" b="1"/>
                <a:t>Высокоскоростная двухцветная пирометрия</a:t>
              </a:r>
            </a:p>
          </p:txBody>
        </p:sp>
        <p:pic>
          <p:nvPicPr>
            <p:cNvPr id="50183" name="Рисунок 15">
              <a:extLst>
                <a:ext uri="{FF2B5EF4-FFF2-40B4-BE49-F238E27FC236}">
                  <a16:creationId xmlns:a16="http://schemas.microsoft.com/office/drawing/2014/main" id="{AD97C851-6EA7-491A-B151-7AF9E8AC9B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0" y="492"/>
              <a:ext cx="2519" cy="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Text Box 7">
              <a:extLst>
                <a:ext uri="{FF2B5EF4-FFF2-40B4-BE49-F238E27FC236}">
                  <a16:creationId xmlns:a16="http://schemas.microsoft.com/office/drawing/2014/main" id="{958C29EE-44A9-4568-AD66-DC82E83D1C0F}"/>
                </a:ext>
              </a:extLst>
            </p:cNvPr>
            <p:cNvSpPr txBox="1">
              <a:spLocks noChangeArrowheads="1"/>
            </p:cNvSpPr>
            <p:nvPr/>
          </p:nvSpPr>
          <p:spPr bwMode="auto">
            <a:xfrm>
              <a:off x="3035" y="1911"/>
              <a:ext cx="2635"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24" tIns="72562" rIns="145124" bIns="72562">
              <a:spAutoFit/>
            </a:bodyPr>
            <a:lstStyle>
              <a:lvl1pPr defTabSz="1450975" eaLnBrk="0" hangingPunct="0">
                <a:defRPr sz="2400">
                  <a:solidFill>
                    <a:schemeClr val="tx1"/>
                  </a:solidFill>
                  <a:latin typeface="Arial" panose="020B0604020202020204" pitchFamily="34" charset="0"/>
                </a:defRPr>
              </a:lvl1pPr>
              <a:lvl2pPr marL="742950" indent="-285750" defTabSz="1450975" eaLnBrk="0" hangingPunct="0">
                <a:defRPr sz="2400">
                  <a:solidFill>
                    <a:schemeClr val="tx1"/>
                  </a:solidFill>
                  <a:latin typeface="Arial" panose="020B0604020202020204" pitchFamily="34" charset="0"/>
                </a:defRPr>
              </a:lvl2pPr>
              <a:lvl3pPr marL="1143000" indent="-228600" defTabSz="1450975" eaLnBrk="0" hangingPunct="0">
                <a:defRPr sz="2400">
                  <a:solidFill>
                    <a:schemeClr val="tx1"/>
                  </a:solidFill>
                  <a:latin typeface="Arial" panose="020B0604020202020204" pitchFamily="34" charset="0"/>
                </a:defRPr>
              </a:lvl3pPr>
              <a:lvl4pPr marL="1600200" indent="-228600" defTabSz="1450975" eaLnBrk="0" hangingPunct="0">
                <a:defRPr sz="2400">
                  <a:solidFill>
                    <a:schemeClr val="tx1"/>
                  </a:solidFill>
                  <a:latin typeface="Arial" panose="020B0604020202020204" pitchFamily="34" charset="0"/>
                </a:defRPr>
              </a:lvl4pPr>
              <a:lvl5pPr marL="2057400" indent="-228600" defTabSz="1450975" eaLnBrk="0" hangingPunct="0">
                <a:defRPr sz="2400">
                  <a:solidFill>
                    <a:schemeClr val="tx1"/>
                  </a:solidFill>
                  <a:latin typeface="Arial" panose="020B0604020202020204" pitchFamily="34" charset="0"/>
                </a:defRPr>
              </a:lvl5pPr>
              <a:lvl6pPr marL="2514600" indent="-228600" defTabSz="14509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4509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4509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450975"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ru-RU" altLang="ru-RU" sz="1400"/>
                <a:t>Поле температуры в системе «топливный пеллет – разогретый воздух» в процессе гетерогенного горения угля при </a:t>
              </a:r>
              <a:r>
                <a:rPr lang="ru-RU" altLang="ru-RU" sz="1400" i="1"/>
                <a:t>Т</a:t>
              </a:r>
              <a:r>
                <a:rPr lang="en-US" altLang="ru-RU" sz="1400" i="1"/>
                <a:t>g</a:t>
              </a:r>
              <a:r>
                <a:rPr lang="ru-RU" altLang="ru-RU" sz="1400" i="1"/>
                <a:t> </a:t>
              </a:r>
              <a:r>
                <a:rPr lang="ru-RU" altLang="ru-RU" sz="1400"/>
                <a:t>=1123 К</a:t>
              </a:r>
            </a:p>
          </p:txBody>
        </p:sp>
        <p:pic>
          <p:nvPicPr>
            <p:cNvPr id="50185" name="Рисунок 17" descr="C:\Windows\system32\config\systemprofile\Desktop\19в.jpg">
              <a:extLst>
                <a:ext uri="{FF2B5EF4-FFF2-40B4-BE49-F238E27FC236}">
                  <a16:creationId xmlns:a16="http://schemas.microsoft.com/office/drawing/2014/main" id="{5CCEE5C2-CF29-46C8-B43E-95D05A4B6C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1" y="2589"/>
              <a:ext cx="2519" cy="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6" name="Text Box 9">
              <a:extLst>
                <a:ext uri="{FF2B5EF4-FFF2-40B4-BE49-F238E27FC236}">
                  <a16:creationId xmlns:a16="http://schemas.microsoft.com/office/drawing/2014/main" id="{DABD2009-AA70-482F-B4E6-D62122E682FF}"/>
                </a:ext>
              </a:extLst>
            </p:cNvPr>
            <p:cNvSpPr txBox="1">
              <a:spLocks noChangeArrowheads="1"/>
            </p:cNvSpPr>
            <p:nvPr/>
          </p:nvSpPr>
          <p:spPr bwMode="auto">
            <a:xfrm>
              <a:off x="2997" y="3669"/>
              <a:ext cx="2763"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24" tIns="72562" rIns="145124" bIns="72562">
              <a:spAutoFit/>
            </a:bodyPr>
            <a:lstStyle>
              <a:lvl1pPr defTabSz="1450975" eaLnBrk="0" hangingPunct="0">
                <a:defRPr sz="2400">
                  <a:solidFill>
                    <a:schemeClr val="tx1"/>
                  </a:solidFill>
                  <a:latin typeface="Arial" panose="020B0604020202020204" pitchFamily="34" charset="0"/>
                </a:defRPr>
              </a:lvl1pPr>
              <a:lvl2pPr marL="742950" indent="-285750" defTabSz="1450975" eaLnBrk="0" hangingPunct="0">
                <a:defRPr sz="2400">
                  <a:solidFill>
                    <a:schemeClr val="tx1"/>
                  </a:solidFill>
                  <a:latin typeface="Arial" panose="020B0604020202020204" pitchFamily="34" charset="0"/>
                </a:defRPr>
              </a:lvl2pPr>
              <a:lvl3pPr marL="1143000" indent="-228600" defTabSz="1450975" eaLnBrk="0" hangingPunct="0">
                <a:defRPr sz="2400">
                  <a:solidFill>
                    <a:schemeClr val="tx1"/>
                  </a:solidFill>
                  <a:latin typeface="Arial" panose="020B0604020202020204" pitchFamily="34" charset="0"/>
                </a:defRPr>
              </a:lvl3pPr>
              <a:lvl4pPr marL="1600200" indent="-228600" defTabSz="1450975" eaLnBrk="0" hangingPunct="0">
                <a:defRPr sz="2400">
                  <a:solidFill>
                    <a:schemeClr val="tx1"/>
                  </a:solidFill>
                  <a:latin typeface="Arial" panose="020B0604020202020204" pitchFamily="34" charset="0"/>
                </a:defRPr>
              </a:lvl4pPr>
              <a:lvl5pPr marL="2057400" indent="-228600" defTabSz="1450975" eaLnBrk="0" hangingPunct="0">
                <a:defRPr sz="2400">
                  <a:solidFill>
                    <a:schemeClr val="tx1"/>
                  </a:solidFill>
                  <a:latin typeface="Arial" panose="020B0604020202020204" pitchFamily="34" charset="0"/>
                </a:defRPr>
              </a:lvl5pPr>
              <a:lvl6pPr marL="2514600" indent="-228600" defTabSz="14509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4509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4509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450975"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spcBef>
                  <a:spcPct val="50000"/>
                </a:spcBef>
              </a:pPr>
              <a:r>
                <a:rPr lang="ru-RU" altLang="ru-RU" sz="1400"/>
                <a:t>Тренды средней (синяя кривая), максимальной (красная кривая) и минимальной (оранжевая кривая) температур поверхности топливного пеллета в условиях его зажигания и горения</a:t>
              </a:r>
            </a:p>
          </p:txBody>
        </p:sp>
        <p:pic>
          <p:nvPicPr>
            <p:cNvPr id="50187" name="Рисунок 9" descr="F:\Вязкость_эксперименты_2020\Кеки\Вязкость. Варьирование масла.tif">
              <a:extLst>
                <a:ext uri="{FF2B5EF4-FFF2-40B4-BE49-F238E27FC236}">
                  <a16:creationId xmlns:a16="http://schemas.microsoft.com/office/drawing/2014/main" id="{431BFCA6-15FB-4261-9CB4-7A86E6942C7A}"/>
                </a:ext>
              </a:extLst>
            </p:cNvPr>
            <p:cNvPicPr>
              <a:picLocks noChangeAspect="1"/>
            </p:cNvPicPr>
            <p:nvPr/>
          </p:nvPicPr>
          <p:blipFill>
            <a:blip r:embed="rId5">
              <a:extLst>
                <a:ext uri="{28A0092B-C50C-407E-A947-70E740481C1C}">
                  <a14:useLocalDpi xmlns:a14="http://schemas.microsoft.com/office/drawing/2010/main" val="0"/>
                </a:ext>
              </a:extLst>
            </a:blip>
            <a:srcRect l="5603" t="10027" r="12488" b="12373"/>
            <a:stretch>
              <a:fillRect/>
            </a:stretch>
          </p:blipFill>
          <p:spPr bwMode="auto">
            <a:xfrm>
              <a:off x="222" y="2108"/>
              <a:ext cx="2429"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8" name="Group 11">
              <a:extLst>
                <a:ext uri="{FF2B5EF4-FFF2-40B4-BE49-F238E27FC236}">
                  <a16:creationId xmlns:a16="http://schemas.microsoft.com/office/drawing/2014/main" id="{52A46D9E-5FB1-4162-BCDE-AF1BCEF99F47}"/>
                </a:ext>
              </a:extLst>
            </p:cNvPr>
            <p:cNvGrpSpPr>
              <a:grpSpLocks noChangeAspect="1"/>
            </p:cNvGrpSpPr>
            <p:nvPr/>
          </p:nvGrpSpPr>
          <p:grpSpPr bwMode="auto">
            <a:xfrm>
              <a:off x="80" y="81"/>
              <a:ext cx="250" cy="249"/>
              <a:chOff x="5301" y="11574"/>
              <a:chExt cx="873" cy="875"/>
            </a:xfrm>
          </p:grpSpPr>
          <p:sp>
            <p:nvSpPr>
              <p:cNvPr id="50189" name="Freeform 32">
                <a:extLst>
                  <a:ext uri="{FF2B5EF4-FFF2-40B4-BE49-F238E27FC236}">
                    <a16:creationId xmlns:a16="http://schemas.microsoft.com/office/drawing/2014/main" id="{59CDBAAE-0294-4671-9CA9-769B9FFC7471}"/>
                  </a:ext>
                </a:extLst>
              </p:cNvPr>
              <p:cNvSpPr>
                <a:spLocks noChangeAspect="1" noEditPoints="1"/>
              </p:cNvSpPr>
              <p:nvPr/>
            </p:nvSpPr>
            <p:spPr bwMode="auto">
              <a:xfrm>
                <a:off x="5301" y="11574"/>
                <a:ext cx="871" cy="563"/>
              </a:xfrm>
              <a:custGeom>
                <a:avLst/>
                <a:gdLst>
                  <a:gd name="T0" fmla="*/ 1 w 680"/>
                  <a:gd name="T1" fmla="*/ 0 h 441"/>
                  <a:gd name="T2" fmla="*/ 1 w 680"/>
                  <a:gd name="T3" fmla="*/ 0 h 441"/>
                  <a:gd name="T4" fmla="*/ 1 w 680"/>
                  <a:gd name="T5" fmla="*/ 0 h 441"/>
                  <a:gd name="T6" fmla="*/ 1 w 680"/>
                  <a:gd name="T7" fmla="*/ 0 h 441"/>
                  <a:gd name="T8" fmla="*/ 1 w 680"/>
                  <a:gd name="T9" fmla="*/ 0 h 441"/>
                  <a:gd name="T10" fmla="*/ 1 w 680"/>
                  <a:gd name="T11" fmla="*/ 0 h 441"/>
                  <a:gd name="T12" fmla="*/ 1 w 680"/>
                  <a:gd name="T13" fmla="*/ 0 h 441"/>
                  <a:gd name="T14" fmla="*/ 1 w 680"/>
                  <a:gd name="T15" fmla="*/ 0 h 441"/>
                  <a:gd name="T16" fmla="*/ 1 w 680"/>
                  <a:gd name="T17" fmla="*/ 0 h 441"/>
                  <a:gd name="T18" fmla="*/ 1 w 680"/>
                  <a:gd name="T19" fmla="*/ 0 h 441"/>
                  <a:gd name="T20" fmla="*/ 0 w 680"/>
                  <a:gd name="T21" fmla="*/ 0 h 441"/>
                  <a:gd name="T22" fmla="*/ 1 w 680"/>
                  <a:gd name="T23" fmla="*/ 0 h 441"/>
                  <a:gd name="T24" fmla="*/ 1 w 680"/>
                  <a:gd name="T25" fmla="*/ 0 h 441"/>
                  <a:gd name="T26" fmla="*/ 0 w 680"/>
                  <a:gd name="T27" fmla="*/ 0 h 441"/>
                  <a:gd name="T28" fmla="*/ 0 w 680"/>
                  <a:gd name="T29" fmla="*/ 0 h 4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0"/>
                  <a:gd name="T46" fmla="*/ 0 h 441"/>
                  <a:gd name="T47" fmla="*/ 680 w 680"/>
                  <a:gd name="T48" fmla="*/ 441 h 4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0" h="441">
                    <a:moveTo>
                      <a:pt x="480" y="0"/>
                    </a:moveTo>
                    <a:lnTo>
                      <a:pt x="680" y="0"/>
                    </a:lnTo>
                    <a:lnTo>
                      <a:pt x="680" y="201"/>
                    </a:lnTo>
                    <a:lnTo>
                      <a:pt x="480" y="201"/>
                    </a:lnTo>
                    <a:lnTo>
                      <a:pt x="480" y="0"/>
                    </a:lnTo>
                    <a:close/>
                    <a:moveTo>
                      <a:pt x="240" y="0"/>
                    </a:moveTo>
                    <a:lnTo>
                      <a:pt x="440" y="0"/>
                    </a:lnTo>
                    <a:lnTo>
                      <a:pt x="440" y="441"/>
                    </a:lnTo>
                    <a:lnTo>
                      <a:pt x="240" y="441"/>
                    </a:lnTo>
                    <a:lnTo>
                      <a:pt x="240" y="0"/>
                    </a:lnTo>
                    <a:close/>
                    <a:moveTo>
                      <a:pt x="0" y="0"/>
                    </a:moveTo>
                    <a:lnTo>
                      <a:pt x="200" y="0"/>
                    </a:lnTo>
                    <a:lnTo>
                      <a:pt x="200" y="201"/>
                    </a:lnTo>
                    <a:lnTo>
                      <a:pt x="0" y="201"/>
                    </a:lnTo>
                    <a:lnTo>
                      <a:pt x="0" y="0"/>
                    </a:lnTo>
                    <a:close/>
                  </a:path>
                </a:pathLst>
              </a:custGeom>
              <a:solidFill>
                <a:srgbClr val="80BF44"/>
              </a:solidFill>
              <a:ln w="0">
                <a:solidFill>
                  <a:srgbClr val="FFFFFF"/>
                </a:solidFill>
                <a:prstDash val="solid"/>
                <a:round/>
                <a:headEnd/>
                <a:tailEnd/>
              </a:ln>
            </p:spPr>
            <p:txBody>
              <a:bodyPr/>
              <a:lstStyle/>
              <a:p>
                <a:endParaRPr lang="ru-RU"/>
              </a:p>
            </p:txBody>
          </p:sp>
          <p:sp>
            <p:nvSpPr>
              <p:cNvPr id="7" name="Freeform 31">
                <a:extLst>
                  <a:ext uri="{FF2B5EF4-FFF2-40B4-BE49-F238E27FC236}">
                    <a16:creationId xmlns:a16="http://schemas.microsoft.com/office/drawing/2014/main" id="{8E071D58-1019-4F9D-87A3-0FE8C7EEF6C5}"/>
                  </a:ext>
                </a:extLst>
              </p:cNvPr>
              <p:cNvSpPr>
                <a:spLocks noEditPoints="1"/>
              </p:cNvSpPr>
              <p:nvPr/>
            </p:nvSpPr>
            <p:spPr bwMode="auto">
              <a:xfrm>
                <a:off x="5304" y="11883"/>
                <a:ext cx="870" cy="566"/>
              </a:xfrm>
              <a:custGeom>
                <a:avLst/>
                <a:gdLst>
                  <a:gd name="T0" fmla="*/ 1 w 680"/>
                  <a:gd name="T1" fmla="*/ 0 h 441"/>
                  <a:gd name="T2" fmla="*/ 1 w 680"/>
                  <a:gd name="T3" fmla="*/ 0 h 441"/>
                  <a:gd name="T4" fmla="*/ 1 w 680"/>
                  <a:gd name="T5" fmla="*/ 0 h 441"/>
                  <a:gd name="T6" fmla="*/ 1 w 680"/>
                  <a:gd name="T7" fmla="*/ 0 h 441"/>
                  <a:gd name="T8" fmla="*/ 1 w 680"/>
                  <a:gd name="T9" fmla="*/ 0 h 441"/>
                  <a:gd name="T10" fmla="*/ 1 w 680"/>
                  <a:gd name="T11" fmla="*/ 0 h 441"/>
                  <a:gd name="T12" fmla="*/ 1 w 680"/>
                  <a:gd name="T13" fmla="*/ 0 h 441"/>
                  <a:gd name="T14" fmla="*/ 1 w 680"/>
                  <a:gd name="T15" fmla="*/ 0 h 441"/>
                  <a:gd name="T16" fmla="*/ 1 w 680"/>
                  <a:gd name="T17" fmla="*/ 0 h 441"/>
                  <a:gd name="T18" fmla="*/ 1 w 680"/>
                  <a:gd name="T19" fmla="*/ 0 h 441"/>
                  <a:gd name="T20" fmla="*/ 0 w 680"/>
                  <a:gd name="T21" fmla="*/ 0 h 441"/>
                  <a:gd name="T22" fmla="*/ 1 w 680"/>
                  <a:gd name="T23" fmla="*/ 0 h 441"/>
                  <a:gd name="T24" fmla="*/ 1 w 680"/>
                  <a:gd name="T25" fmla="*/ 0 h 441"/>
                  <a:gd name="T26" fmla="*/ 0 w 680"/>
                  <a:gd name="T27" fmla="*/ 0 h 441"/>
                  <a:gd name="T28" fmla="*/ 0 w 680"/>
                  <a:gd name="T29" fmla="*/ 0 h 4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80" h="441">
                    <a:moveTo>
                      <a:pt x="240" y="240"/>
                    </a:moveTo>
                    <a:lnTo>
                      <a:pt x="440" y="240"/>
                    </a:lnTo>
                    <a:lnTo>
                      <a:pt x="440" y="441"/>
                    </a:lnTo>
                    <a:lnTo>
                      <a:pt x="240" y="441"/>
                    </a:lnTo>
                    <a:lnTo>
                      <a:pt x="240" y="240"/>
                    </a:lnTo>
                    <a:close/>
                    <a:moveTo>
                      <a:pt x="480" y="0"/>
                    </a:moveTo>
                    <a:lnTo>
                      <a:pt x="680" y="0"/>
                    </a:lnTo>
                    <a:lnTo>
                      <a:pt x="680" y="441"/>
                    </a:lnTo>
                    <a:lnTo>
                      <a:pt x="480" y="441"/>
                    </a:lnTo>
                    <a:lnTo>
                      <a:pt x="480" y="0"/>
                    </a:lnTo>
                    <a:close/>
                    <a:moveTo>
                      <a:pt x="0" y="0"/>
                    </a:moveTo>
                    <a:lnTo>
                      <a:pt x="200" y="0"/>
                    </a:lnTo>
                    <a:lnTo>
                      <a:pt x="200" y="441"/>
                    </a:lnTo>
                    <a:lnTo>
                      <a:pt x="0" y="441"/>
                    </a:lnTo>
                    <a:lnTo>
                      <a:pt x="0" y="0"/>
                    </a:lnTo>
                    <a:close/>
                  </a:path>
                </a:pathLst>
              </a:custGeom>
              <a:solidFill>
                <a:srgbClr val="000000"/>
              </a:solidFill>
              <a:ln w="0">
                <a:solidFill>
                  <a:srgbClr val="000000"/>
                </a:solidFill>
                <a:prstDash val="solid"/>
                <a:round/>
                <a:headEnd/>
                <a:tailEnd/>
              </a:ln>
            </p:spPr>
            <p:txBody>
              <a:bodyPr/>
              <a:lstStyle/>
              <a:p>
                <a:pPr fontAlgn="auto">
                  <a:spcBef>
                    <a:spcPts val="0"/>
                  </a:spcBef>
                  <a:spcAft>
                    <a:spcPts val="0"/>
                  </a:spcAft>
                  <a:defRPr/>
                </a:pPr>
                <a:endParaRPr lang="ru-RU" sz="2539" dirty="0">
                  <a:latin typeface="+mn-lt"/>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B750CED1-9873-4E61-BABF-1F88AA42252B}"/>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B4C24600-B0EC-4262-9669-0F18CA0A0F46}" type="slidenum">
              <a:rPr lang="ru-RU" altLang="ru-RU" sz="1200">
                <a:solidFill>
                  <a:srgbClr val="898989"/>
                </a:solidFill>
                <a:latin typeface="Calibri" panose="020F0502020204030204" pitchFamily="34" charset="0"/>
              </a:rPr>
              <a:pPr eaLnBrk="1" hangingPunct="1"/>
              <a:t>5</a:t>
            </a:fld>
            <a:endParaRPr lang="ru-RU" altLang="ru-RU" sz="1200">
              <a:solidFill>
                <a:srgbClr val="898989"/>
              </a:solidFill>
              <a:latin typeface="Calibri" panose="020F0502020204030204" pitchFamily="34" charset="0"/>
            </a:endParaRPr>
          </a:p>
        </p:txBody>
      </p:sp>
      <p:sp>
        <p:nvSpPr>
          <p:cNvPr id="6147" name="Содержимое 2">
            <a:extLst>
              <a:ext uri="{FF2B5EF4-FFF2-40B4-BE49-F238E27FC236}">
                <a16:creationId xmlns:a16="http://schemas.microsoft.com/office/drawing/2014/main" id="{EC9EA62B-30B0-4528-857D-E9A0E822D222}"/>
              </a:ext>
            </a:extLst>
          </p:cNvPr>
          <p:cNvSpPr txBox="1">
            <a:spLocks/>
          </p:cNvSpPr>
          <p:nvPr/>
        </p:nvSpPr>
        <p:spPr bwMode="auto">
          <a:xfrm>
            <a:off x="242888" y="1951038"/>
            <a:ext cx="5837237" cy="415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ts val="1000"/>
              </a:spcBef>
              <a:buFont typeface="Arial" panose="020B0604020202020204" pitchFamily="34" charset="0"/>
              <a:buChar char="•"/>
            </a:pPr>
            <a:r>
              <a:rPr lang="ru-RU" altLang="ru-RU" sz="1500"/>
              <a:t>Организация процессов в камерах сгорания – основа для совершенствования двигателей внутреннего сгорания и газовых турбин</a:t>
            </a:r>
          </a:p>
          <a:p>
            <a:pPr eaLnBrk="1" hangingPunct="1">
              <a:lnSpc>
                <a:spcPct val="90000"/>
              </a:lnSpc>
              <a:spcBef>
                <a:spcPts val="1000"/>
              </a:spcBef>
              <a:buFont typeface="Arial" panose="020B0604020202020204" pitchFamily="34" charset="0"/>
              <a:buChar char="•"/>
            </a:pPr>
            <a:r>
              <a:rPr lang="ru-RU" altLang="ru-RU" sz="1500"/>
              <a:t>Детальные химико-кинетические механизмы горения углеводородов – </a:t>
            </a:r>
            <a:br>
              <a:rPr lang="ru-RU" altLang="ru-RU" sz="1500"/>
            </a:br>
            <a:r>
              <a:rPr lang="ru-RU" altLang="ru-RU" sz="1500"/>
              <a:t>основа для определения условий экологически чистого и эффективного сгорания</a:t>
            </a:r>
          </a:p>
          <a:p>
            <a:pPr eaLnBrk="1" hangingPunct="1">
              <a:lnSpc>
                <a:spcPct val="90000"/>
              </a:lnSpc>
              <a:spcBef>
                <a:spcPts val="1000"/>
              </a:spcBef>
              <a:buFont typeface="Arial" panose="020B0604020202020204" pitchFamily="34" charset="0"/>
              <a:buChar char="•"/>
            </a:pPr>
            <a:r>
              <a:rPr lang="ru-RU" altLang="ru-RU" sz="1500"/>
              <a:t>Исследование структуры пламени (вихревые образования, содержание различных веществ) при различных условиях – ключевой этап обоснования химико-кинетических механизмов горения этих видов топлива</a:t>
            </a:r>
          </a:p>
          <a:p>
            <a:pPr eaLnBrk="1" hangingPunct="1">
              <a:lnSpc>
                <a:spcPct val="90000"/>
              </a:lnSpc>
              <a:spcBef>
                <a:spcPts val="1000"/>
              </a:spcBef>
              <a:buFont typeface="Arial" panose="020B0604020202020204" pitchFamily="34" charset="0"/>
              <a:buChar char="•"/>
            </a:pPr>
            <a:r>
              <a:rPr lang="ru-RU" altLang="ru-RU" sz="1500"/>
              <a:t>Управляемая детонация газообразных и жидких горючих с воздухом и О2, переход горения в детонацию</a:t>
            </a:r>
          </a:p>
          <a:p>
            <a:pPr eaLnBrk="1" hangingPunct="1">
              <a:lnSpc>
                <a:spcPct val="90000"/>
              </a:lnSpc>
              <a:spcBef>
                <a:spcPts val="1000"/>
              </a:spcBef>
              <a:buFont typeface="Arial" panose="020B0604020202020204" pitchFamily="34" charset="0"/>
              <a:buChar char="•"/>
            </a:pPr>
            <a:r>
              <a:rPr lang="ru-RU" altLang="ru-RU" sz="1500"/>
              <a:t>Детонационные волны, ячеистые структуры</a:t>
            </a:r>
          </a:p>
          <a:p>
            <a:pPr eaLnBrk="1" hangingPunct="1">
              <a:lnSpc>
                <a:spcPct val="90000"/>
              </a:lnSpc>
              <a:spcBef>
                <a:spcPts val="1000"/>
              </a:spcBef>
              <a:buFont typeface="Arial" panose="020B0604020202020204" pitchFamily="34" charset="0"/>
              <a:buChar char="•"/>
            </a:pPr>
            <a:r>
              <a:rPr lang="ru-RU" altLang="ru-RU" sz="1500"/>
              <a:t>Водород, углеводороды, уголь, жидкие топлива, биоспирты, эфиры, метано-угольные смеси, газогидраты, синтез-газ, композиционные топлива</a:t>
            </a:r>
          </a:p>
          <a:p>
            <a:pPr eaLnBrk="1" hangingPunct="1">
              <a:lnSpc>
                <a:spcPct val="90000"/>
              </a:lnSpc>
              <a:spcBef>
                <a:spcPts val="1000"/>
              </a:spcBef>
              <a:buFont typeface="Arial" panose="020B0604020202020204" pitchFamily="34" charset="0"/>
              <a:buChar char="•"/>
            </a:pPr>
            <a:r>
              <a:rPr lang="ru-RU" altLang="ru-RU" sz="1500"/>
              <a:t>Микрогорение, фильтрационное горение, горение в условиях микрогравитации</a:t>
            </a:r>
          </a:p>
          <a:p>
            <a:pPr eaLnBrk="1" hangingPunct="1">
              <a:lnSpc>
                <a:spcPct val="90000"/>
              </a:lnSpc>
              <a:spcBef>
                <a:spcPts val="1000"/>
              </a:spcBef>
              <a:buFont typeface="Arial" panose="020B0604020202020204" pitchFamily="34" charset="0"/>
              <a:buChar char="•"/>
            </a:pPr>
            <a:endParaRPr lang="ru-RU" altLang="ru-RU" sz="1500"/>
          </a:p>
          <a:p>
            <a:pPr eaLnBrk="1" hangingPunct="1">
              <a:lnSpc>
                <a:spcPct val="90000"/>
              </a:lnSpc>
              <a:spcBef>
                <a:spcPts val="1000"/>
              </a:spcBef>
              <a:buFont typeface="Arial" panose="020B0604020202020204" pitchFamily="34" charset="0"/>
              <a:buChar char="•"/>
            </a:pPr>
            <a:endParaRPr lang="ru-RU" altLang="ru-RU" sz="1500">
              <a:solidFill>
                <a:srgbClr val="002060"/>
              </a:solidFill>
            </a:endParaRPr>
          </a:p>
          <a:p>
            <a:pPr algn="just" eaLnBrk="1" hangingPunct="1">
              <a:lnSpc>
                <a:spcPct val="80000"/>
              </a:lnSpc>
              <a:spcBef>
                <a:spcPts val="1000"/>
              </a:spcBef>
              <a:buFont typeface="Wingdings" panose="05000000000000000000" pitchFamily="2" charset="2"/>
              <a:buNone/>
            </a:pPr>
            <a:endParaRPr lang="ru-RU" altLang="ru-RU" sz="1500">
              <a:solidFill>
                <a:srgbClr val="002060"/>
              </a:solidFill>
            </a:endParaRPr>
          </a:p>
        </p:txBody>
      </p:sp>
      <p:pic>
        <p:nvPicPr>
          <p:cNvPr id="6148" name="Picture 5" descr="D:\Dropbox\МНСК'14\alstom_turbine.jpg">
            <a:extLst>
              <a:ext uri="{FF2B5EF4-FFF2-40B4-BE49-F238E27FC236}">
                <a16:creationId xmlns:a16="http://schemas.microsoft.com/office/drawing/2014/main" id="{771C9B45-6A87-443C-9C72-D9BFFCA44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30163"/>
            <a:ext cx="2624137"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6" descr="D:\Dropbox\МНСК'14\staljnie_promishlennie_kotli_unical_ellprex_340_kvt_foto_largest.jpg">
            <a:extLst>
              <a:ext uri="{FF2B5EF4-FFF2-40B4-BE49-F238E27FC236}">
                <a16:creationId xmlns:a16="http://schemas.microsoft.com/office/drawing/2014/main" id="{71494A5E-5748-46AB-9A32-227CA4D88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276225"/>
            <a:ext cx="1895475"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045">
            <a:extLst>
              <a:ext uri="{FF2B5EF4-FFF2-40B4-BE49-F238E27FC236}">
                <a16:creationId xmlns:a16="http://schemas.microsoft.com/office/drawing/2014/main" id="{B1260E30-5504-443E-B75B-7694129BBD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2350" y="3063875"/>
            <a:ext cx="29178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6151" name="Picture 15" descr="soot-global-warming-.jpg">
            <a:extLst>
              <a:ext uri="{FF2B5EF4-FFF2-40B4-BE49-F238E27FC236}">
                <a16:creationId xmlns:a16="http://schemas.microsoft.com/office/drawing/2014/main" id="{3AB7ED73-61D3-418E-8521-716F53E6D6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61163" y="5541963"/>
            <a:ext cx="185102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D:\Dropbox\МНСК'14\DVSV8(1).jpg">
            <a:extLst>
              <a:ext uri="{FF2B5EF4-FFF2-40B4-BE49-F238E27FC236}">
                <a16:creationId xmlns:a16="http://schemas.microsoft.com/office/drawing/2014/main" id="{1BD9095A-9BB4-405B-9EA4-8CC62D29DBB8}"/>
              </a:ext>
            </a:extLst>
          </p:cNvPr>
          <p:cNvPicPr>
            <a:picLocks noChangeAspect="1" noChangeArrowheads="1"/>
          </p:cNvPicPr>
          <p:nvPr/>
        </p:nvPicPr>
        <p:blipFill>
          <a:blip r:embed="rId6" cstate="print"/>
          <a:srcRect/>
          <a:stretch>
            <a:fillRect/>
          </a:stretch>
        </p:blipFill>
        <p:spPr bwMode="auto">
          <a:xfrm>
            <a:off x="2699950" y="240527"/>
            <a:ext cx="2251429" cy="1801850"/>
          </a:xfrm>
          <a:prstGeom prst="rect">
            <a:avLst/>
          </a:prstGeom>
          <a:noFill/>
          <a:scene3d>
            <a:camera prst="perspectiveRight"/>
            <a:lightRig rig="threePt" dir="t"/>
          </a:scene3d>
        </p:spPr>
      </p:pic>
      <p:pic>
        <p:nvPicPr>
          <p:cNvPr id="6153" name="Picture 3" descr="Fig1bb">
            <a:extLst>
              <a:ext uri="{FF2B5EF4-FFF2-40B4-BE49-F238E27FC236}">
                <a16:creationId xmlns:a16="http://schemas.microsoft.com/office/drawing/2014/main" id="{4AF1F6BB-10E1-492D-B4B5-F1D5CCCE10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6800" y="671513"/>
            <a:ext cx="147955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14">
            <a:extLst>
              <a:ext uri="{FF2B5EF4-FFF2-40B4-BE49-F238E27FC236}">
                <a16:creationId xmlns:a16="http://schemas.microsoft.com/office/drawing/2014/main" id="{C3A0D410-C04E-4A67-9506-5A55069E189D}"/>
              </a:ext>
            </a:extLst>
          </p:cNvPr>
          <p:cNvGrpSpPr>
            <a:grpSpLocks/>
          </p:cNvGrpSpPr>
          <p:nvPr/>
        </p:nvGrpSpPr>
        <p:grpSpPr bwMode="auto">
          <a:xfrm>
            <a:off x="120650" y="101600"/>
            <a:ext cx="8942388" cy="6704013"/>
            <a:chOff x="76" y="46"/>
            <a:chExt cx="5633" cy="4223"/>
          </a:xfrm>
        </p:grpSpPr>
        <p:sp>
          <p:nvSpPr>
            <p:cNvPr id="51203" name="Rectangle 2">
              <a:extLst>
                <a:ext uri="{FF2B5EF4-FFF2-40B4-BE49-F238E27FC236}">
                  <a16:creationId xmlns:a16="http://schemas.microsoft.com/office/drawing/2014/main" id="{2093E502-21B0-436B-A18E-74725908B684}"/>
                </a:ext>
              </a:extLst>
            </p:cNvPr>
            <p:cNvSpPr txBox="1">
              <a:spLocks noChangeArrowheads="1"/>
            </p:cNvSpPr>
            <p:nvPr/>
          </p:nvSpPr>
          <p:spPr bwMode="auto">
            <a:xfrm>
              <a:off x="330" y="46"/>
              <a:ext cx="537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ru-RU" altLang="ru-RU" sz="1900" b="1"/>
                <a:t>Моделирование зажигания и горения органоводоугольного топлива </a:t>
              </a:r>
            </a:p>
          </p:txBody>
        </p:sp>
        <p:sp>
          <p:nvSpPr>
            <p:cNvPr id="51204" name="TextBox 9">
              <a:extLst>
                <a:ext uri="{FF2B5EF4-FFF2-40B4-BE49-F238E27FC236}">
                  <a16:creationId xmlns:a16="http://schemas.microsoft.com/office/drawing/2014/main" id="{05514F83-27F7-4909-8922-92242B18C26F}"/>
                </a:ext>
              </a:extLst>
            </p:cNvPr>
            <p:cNvSpPr txBox="1">
              <a:spLocks noChangeArrowheads="1"/>
            </p:cNvSpPr>
            <p:nvPr/>
          </p:nvSpPr>
          <p:spPr bwMode="auto">
            <a:xfrm>
              <a:off x="2454" y="504"/>
              <a:ext cx="1928" cy="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24" tIns="72562" rIns="145124" bIns="72562">
              <a:spAutoFit/>
            </a:bodyPr>
            <a:lstStyle>
              <a:lvl1pPr defTabSz="1450975" eaLnBrk="0" hangingPunct="0">
                <a:defRPr sz="2400">
                  <a:solidFill>
                    <a:schemeClr val="tx1"/>
                  </a:solidFill>
                  <a:latin typeface="Arial" panose="020B0604020202020204" pitchFamily="34" charset="0"/>
                </a:defRPr>
              </a:lvl1pPr>
              <a:lvl2pPr marL="742950" indent="-285750" defTabSz="1450975" eaLnBrk="0" hangingPunct="0">
                <a:defRPr sz="2400">
                  <a:solidFill>
                    <a:schemeClr val="tx1"/>
                  </a:solidFill>
                  <a:latin typeface="Arial" panose="020B0604020202020204" pitchFamily="34" charset="0"/>
                </a:defRPr>
              </a:lvl2pPr>
              <a:lvl3pPr marL="1143000" indent="-228600" defTabSz="1450975" eaLnBrk="0" hangingPunct="0">
                <a:defRPr sz="2400">
                  <a:solidFill>
                    <a:schemeClr val="tx1"/>
                  </a:solidFill>
                  <a:latin typeface="Arial" panose="020B0604020202020204" pitchFamily="34" charset="0"/>
                </a:defRPr>
              </a:lvl3pPr>
              <a:lvl4pPr marL="1600200" indent="-228600" defTabSz="1450975" eaLnBrk="0" hangingPunct="0">
                <a:defRPr sz="2400">
                  <a:solidFill>
                    <a:schemeClr val="tx1"/>
                  </a:solidFill>
                  <a:latin typeface="Arial" panose="020B0604020202020204" pitchFamily="34" charset="0"/>
                </a:defRPr>
              </a:lvl4pPr>
              <a:lvl5pPr marL="2057400" indent="-228600" defTabSz="1450975" eaLnBrk="0" hangingPunct="0">
                <a:defRPr sz="2400">
                  <a:solidFill>
                    <a:schemeClr val="tx1"/>
                  </a:solidFill>
                  <a:latin typeface="Arial" panose="020B0604020202020204" pitchFamily="34" charset="0"/>
                </a:defRPr>
              </a:lvl5pPr>
              <a:lvl6pPr marL="2514600" indent="-228600" defTabSz="14509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4509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4509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450975"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ru-RU" sz="1400"/>
                <a:t>Расчет полей температуры и концентрации для одной и двух капель ОВУТ (90 % КЕК К, 10 % мазут) в потоке окислителя. Стадии: прогрева приповерхностного слоя капли, испарения влаги и выхода летучих; воспламенение в газовой фазе и прогрев углеродного остатка; гетерогенное горение углеродного остатка и распространение горения по всей поверхности обезвоженной капли топлива; интенсивное выгорание углерода. </a:t>
              </a:r>
            </a:p>
          </p:txBody>
        </p:sp>
        <p:grpSp>
          <p:nvGrpSpPr>
            <p:cNvPr id="51205" name="Group 4">
              <a:extLst>
                <a:ext uri="{FF2B5EF4-FFF2-40B4-BE49-F238E27FC236}">
                  <a16:creationId xmlns:a16="http://schemas.microsoft.com/office/drawing/2014/main" id="{8CD99EFA-02AC-4769-A610-0D0CA21DAC45}"/>
                </a:ext>
              </a:extLst>
            </p:cNvPr>
            <p:cNvGrpSpPr>
              <a:grpSpLocks noChangeAspect="1"/>
            </p:cNvGrpSpPr>
            <p:nvPr/>
          </p:nvGrpSpPr>
          <p:grpSpPr bwMode="auto">
            <a:xfrm>
              <a:off x="83" y="409"/>
              <a:ext cx="2304" cy="2518"/>
              <a:chOff x="1701" y="3930"/>
              <a:chExt cx="5351" cy="5854"/>
            </a:xfrm>
          </p:grpSpPr>
          <p:pic>
            <p:nvPicPr>
              <p:cNvPr id="51213" name="Рисунок 14">
                <a:extLst>
                  <a:ext uri="{FF2B5EF4-FFF2-40B4-BE49-F238E27FC236}">
                    <a16:creationId xmlns:a16="http://schemas.microsoft.com/office/drawing/2014/main" id="{6CD7A5C5-AACD-45EE-88E0-AFF06EC8BC04}"/>
                  </a:ext>
                </a:extLst>
              </p:cNvPr>
              <p:cNvPicPr>
                <a:picLocks noChangeAspect="1"/>
              </p:cNvPicPr>
              <p:nvPr/>
            </p:nvPicPr>
            <p:blipFill>
              <a:blip r:embed="rId3">
                <a:extLst>
                  <a:ext uri="{28A0092B-C50C-407E-A947-70E740481C1C}">
                    <a14:useLocalDpi xmlns:a14="http://schemas.microsoft.com/office/drawing/2010/main" val="0"/>
                  </a:ext>
                </a:extLst>
              </a:blip>
              <a:srcRect l="10762" t="17128" r="48088" b="17047"/>
              <a:stretch>
                <a:fillRect/>
              </a:stretch>
            </p:blipFill>
            <p:spPr bwMode="auto">
              <a:xfrm>
                <a:off x="1701" y="3930"/>
                <a:ext cx="3425" cy="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Рисунок 14">
                <a:extLst>
                  <a:ext uri="{FF2B5EF4-FFF2-40B4-BE49-F238E27FC236}">
                    <a16:creationId xmlns:a16="http://schemas.microsoft.com/office/drawing/2014/main" id="{21C85DBB-EFA5-425C-A7EA-A400E7C8C2D9}"/>
                  </a:ext>
                </a:extLst>
              </p:cNvPr>
              <p:cNvPicPr>
                <a:picLocks noChangeAspect="1"/>
              </p:cNvPicPr>
              <p:nvPr/>
            </p:nvPicPr>
            <p:blipFill>
              <a:blip r:embed="rId3">
                <a:extLst>
                  <a:ext uri="{28A0092B-C50C-407E-A947-70E740481C1C}">
                    <a14:useLocalDpi xmlns:a14="http://schemas.microsoft.com/office/drawing/2010/main" val="0"/>
                  </a:ext>
                </a:extLst>
              </a:blip>
              <a:srcRect l="75743" t="17128" b="17059"/>
              <a:stretch>
                <a:fillRect/>
              </a:stretch>
            </p:blipFill>
            <p:spPr bwMode="auto">
              <a:xfrm>
                <a:off x="5033" y="3941"/>
                <a:ext cx="2019" cy="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06" name="Picture 2" descr="рис">
              <a:extLst>
                <a:ext uri="{FF2B5EF4-FFF2-40B4-BE49-F238E27FC236}">
                  <a16:creationId xmlns:a16="http://schemas.microsoft.com/office/drawing/2014/main" id="{6CB0EF76-A381-4700-B982-213F44671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337"/>
              <a:ext cx="1257" cy="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2">
              <a:extLst>
                <a:ext uri="{FF2B5EF4-FFF2-40B4-BE49-F238E27FC236}">
                  <a16:creationId xmlns:a16="http://schemas.microsoft.com/office/drawing/2014/main" id="{C0286AC5-F838-42CF-96AB-76B3B72C32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 y="3082"/>
              <a:ext cx="2759" cy="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Rectangle 27">
              <a:extLst>
                <a:ext uri="{FF2B5EF4-FFF2-40B4-BE49-F238E27FC236}">
                  <a16:creationId xmlns:a16="http://schemas.microsoft.com/office/drawing/2014/main" id="{69272F6B-F9DF-45AE-B9C1-FE8750947FB5}"/>
                </a:ext>
              </a:extLst>
            </p:cNvPr>
            <p:cNvSpPr>
              <a:spLocks noChangeArrowheads="1"/>
            </p:cNvSpPr>
            <p:nvPr/>
          </p:nvSpPr>
          <p:spPr bwMode="auto">
            <a:xfrm>
              <a:off x="2927" y="3249"/>
              <a:ext cx="2749"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a:buFont typeface="Wingdings" panose="05000000000000000000" pitchFamily="2" charset="2"/>
                <a:buNone/>
              </a:pPr>
              <a:r>
                <a:rPr lang="ru-RU" altLang="ru-RU" sz="1400"/>
                <a:t>диспергирования капель композиционного топлива</a:t>
              </a:r>
              <a:r>
                <a:rPr lang="ru-RU" altLang="ru-RU" sz="1700"/>
                <a:t> </a:t>
              </a:r>
              <a:r>
                <a:rPr lang="ru-RU" altLang="ru-RU" sz="1400"/>
                <a:t>наблюдается для эмульсий жидких нерастворимых компонентов, которые имеют близкие температуры кипения для обеспечения изотермических условий на поверхности раздела компонентов. </a:t>
              </a:r>
            </a:p>
          </p:txBody>
        </p:sp>
        <p:sp>
          <p:nvSpPr>
            <p:cNvPr id="51209" name="Text Box 10">
              <a:extLst>
                <a:ext uri="{FF2B5EF4-FFF2-40B4-BE49-F238E27FC236}">
                  <a16:creationId xmlns:a16="http://schemas.microsoft.com/office/drawing/2014/main" id="{1CE4C522-10E6-4FF7-AC34-8F8E467C979F}"/>
                </a:ext>
              </a:extLst>
            </p:cNvPr>
            <p:cNvSpPr txBox="1">
              <a:spLocks noChangeArrowheads="1"/>
            </p:cNvSpPr>
            <p:nvPr/>
          </p:nvSpPr>
          <p:spPr bwMode="auto">
            <a:xfrm>
              <a:off x="2978" y="3033"/>
              <a:ext cx="2515"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24" tIns="72562" rIns="145124" bIns="72562">
              <a:spAutoFit/>
            </a:bodyPr>
            <a:lstStyle>
              <a:lvl1pPr defTabSz="1450975" eaLnBrk="0" hangingPunct="0">
                <a:defRPr sz="2400">
                  <a:solidFill>
                    <a:schemeClr val="tx1"/>
                  </a:solidFill>
                  <a:latin typeface="Arial" panose="020B0604020202020204" pitchFamily="34" charset="0"/>
                </a:defRPr>
              </a:lvl1pPr>
              <a:lvl2pPr marL="742950" indent="-285750" defTabSz="1450975" eaLnBrk="0" hangingPunct="0">
                <a:defRPr sz="2400">
                  <a:solidFill>
                    <a:schemeClr val="tx1"/>
                  </a:solidFill>
                  <a:latin typeface="Arial" panose="020B0604020202020204" pitchFamily="34" charset="0"/>
                </a:defRPr>
              </a:lvl2pPr>
              <a:lvl3pPr marL="1143000" indent="-228600" defTabSz="1450975" eaLnBrk="0" hangingPunct="0">
                <a:defRPr sz="2400">
                  <a:solidFill>
                    <a:schemeClr val="tx1"/>
                  </a:solidFill>
                  <a:latin typeface="Arial" panose="020B0604020202020204" pitchFamily="34" charset="0"/>
                </a:defRPr>
              </a:lvl3pPr>
              <a:lvl4pPr marL="1600200" indent="-228600" defTabSz="1450975" eaLnBrk="0" hangingPunct="0">
                <a:defRPr sz="2400">
                  <a:solidFill>
                    <a:schemeClr val="tx1"/>
                  </a:solidFill>
                  <a:latin typeface="Arial" panose="020B0604020202020204" pitchFamily="34" charset="0"/>
                </a:defRPr>
              </a:lvl4pPr>
              <a:lvl5pPr marL="2057400" indent="-228600" defTabSz="1450975" eaLnBrk="0" hangingPunct="0">
                <a:defRPr sz="2400">
                  <a:solidFill>
                    <a:schemeClr val="tx1"/>
                  </a:solidFill>
                  <a:latin typeface="Arial" panose="020B0604020202020204" pitchFamily="34" charset="0"/>
                </a:defRPr>
              </a:lvl5pPr>
              <a:lvl6pPr marL="2514600" indent="-228600" defTabSz="14509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4509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4509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450975" eaLnBrk="0" fontAlgn="base" hangingPunct="0">
                <a:spcBef>
                  <a:spcPct val="0"/>
                </a:spcBef>
                <a:spcAft>
                  <a:spcPct val="0"/>
                </a:spcAft>
                <a:defRPr sz="2400">
                  <a:solidFill>
                    <a:schemeClr val="tx1"/>
                  </a:solidFill>
                  <a:latin typeface="Arial" panose="020B0604020202020204" pitchFamily="34" charset="0"/>
                </a:defRPr>
              </a:lvl9pPr>
            </a:lstStyle>
            <a:p>
              <a:pPr algn="ctr">
                <a:buFont typeface="Wingdings" panose="05000000000000000000" pitchFamily="2" charset="2"/>
                <a:buNone/>
              </a:pPr>
              <a:r>
                <a:rPr lang="ru-RU" altLang="ru-RU" sz="1900" b="1"/>
                <a:t>Микро-взрывной режим</a:t>
              </a:r>
              <a:endParaRPr lang="ru-RU" altLang="ru-RU" sz="1900"/>
            </a:p>
          </p:txBody>
        </p:sp>
        <p:grpSp>
          <p:nvGrpSpPr>
            <p:cNvPr id="51210" name="Group 11">
              <a:extLst>
                <a:ext uri="{FF2B5EF4-FFF2-40B4-BE49-F238E27FC236}">
                  <a16:creationId xmlns:a16="http://schemas.microsoft.com/office/drawing/2014/main" id="{FEE7D1A6-E314-498A-9A8B-1CE6B0AF8C83}"/>
                </a:ext>
              </a:extLst>
            </p:cNvPr>
            <p:cNvGrpSpPr>
              <a:grpSpLocks noChangeAspect="1"/>
            </p:cNvGrpSpPr>
            <p:nvPr/>
          </p:nvGrpSpPr>
          <p:grpSpPr bwMode="auto">
            <a:xfrm>
              <a:off x="80" y="81"/>
              <a:ext cx="250" cy="249"/>
              <a:chOff x="5301" y="11574"/>
              <a:chExt cx="873" cy="875"/>
            </a:xfrm>
          </p:grpSpPr>
          <p:sp>
            <p:nvSpPr>
              <p:cNvPr id="51211" name="Freeform 32">
                <a:extLst>
                  <a:ext uri="{FF2B5EF4-FFF2-40B4-BE49-F238E27FC236}">
                    <a16:creationId xmlns:a16="http://schemas.microsoft.com/office/drawing/2014/main" id="{F3811D3A-DC75-449E-949F-3DFF325AF6F3}"/>
                  </a:ext>
                </a:extLst>
              </p:cNvPr>
              <p:cNvSpPr>
                <a:spLocks noChangeAspect="1" noEditPoints="1"/>
              </p:cNvSpPr>
              <p:nvPr/>
            </p:nvSpPr>
            <p:spPr bwMode="auto">
              <a:xfrm>
                <a:off x="5301" y="11574"/>
                <a:ext cx="871" cy="563"/>
              </a:xfrm>
              <a:custGeom>
                <a:avLst/>
                <a:gdLst>
                  <a:gd name="T0" fmla="*/ 1 w 680"/>
                  <a:gd name="T1" fmla="*/ 0 h 441"/>
                  <a:gd name="T2" fmla="*/ 1 w 680"/>
                  <a:gd name="T3" fmla="*/ 0 h 441"/>
                  <a:gd name="T4" fmla="*/ 1 w 680"/>
                  <a:gd name="T5" fmla="*/ 0 h 441"/>
                  <a:gd name="T6" fmla="*/ 1 w 680"/>
                  <a:gd name="T7" fmla="*/ 0 h 441"/>
                  <a:gd name="T8" fmla="*/ 1 w 680"/>
                  <a:gd name="T9" fmla="*/ 0 h 441"/>
                  <a:gd name="T10" fmla="*/ 1 w 680"/>
                  <a:gd name="T11" fmla="*/ 0 h 441"/>
                  <a:gd name="T12" fmla="*/ 1 w 680"/>
                  <a:gd name="T13" fmla="*/ 0 h 441"/>
                  <a:gd name="T14" fmla="*/ 1 w 680"/>
                  <a:gd name="T15" fmla="*/ 0 h 441"/>
                  <a:gd name="T16" fmla="*/ 1 w 680"/>
                  <a:gd name="T17" fmla="*/ 0 h 441"/>
                  <a:gd name="T18" fmla="*/ 1 w 680"/>
                  <a:gd name="T19" fmla="*/ 0 h 441"/>
                  <a:gd name="T20" fmla="*/ 0 w 680"/>
                  <a:gd name="T21" fmla="*/ 0 h 441"/>
                  <a:gd name="T22" fmla="*/ 1 w 680"/>
                  <a:gd name="T23" fmla="*/ 0 h 441"/>
                  <a:gd name="T24" fmla="*/ 1 w 680"/>
                  <a:gd name="T25" fmla="*/ 0 h 441"/>
                  <a:gd name="T26" fmla="*/ 0 w 680"/>
                  <a:gd name="T27" fmla="*/ 0 h 441"/>
                  <a:gd name="T28" fmla="*/ 0 w 680"/>
                  <a:gd name="T29" fmla="*/ 0 h 4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0"/>
                  <a:gd name="T46" fmla="*/ 0 h 441"/>
                  <a:gd name="T47" fmla="*/ 680 w 680"/>
                  <a:gd name="T48" fmla="*/ 441 h 4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0" h="441">
                    <a:moveTo>
                      <a:pt x="480" y="0"/>
                    </a:moveTo>
                    <a:lnTo>
                      <a:pt x="680" y="0"/>
                    </a:lnTo>
                    <a:lnTo>
                      <a:pt x="680" y="201"/>
                    </a:lnTo>
                    <a:lnTo>
                      <a:pt x="480" y="201"/>
                    </a:lnTo>
                    <a:lnTo>
                      <a:pt x="480" y="0"/>
                    </a:lnTo>
                    <a:close/>
                    <a:moveTo>
                      <a:pt x="240" y="0"/>
                    </a:moveTo>
                    <a:lnTo>
                      <a:pt x="440" y="0"/>
                    </a:lnTo>
                    <a:lnTo>
                      <a:pt x="440" y="441"/>
                    </a:lnTo>
                    <a:lnTo>
                      <a:pt x="240" y="441"/>
                    </a:lnTo>
                    <a:lnTo>
                      <a:pt x="240" y="0"/>
                    </a:lnTo>
                    <a:close/>
                    <a:moveTo>
                      <a:pt x="0" y="0"/>
                    </a:moveTo>
                    <a:lnTo>
                      <a:pt x="200" y="0"/>
                    </a:lnTo>
                    <a:lnTo>
                      <a:pt x="200" y="201"/>
                    </a:lnTo>
                    <a:lnTo>
                      <a:pt x="0" y="201"/>
                    </a:lnTo>
                    <a:lnTo>
                      <a:pt x="0" y="0"/>
                    </a:lnTo>
                    <a:close/>
                  </a:path>
                </a:pathLst>
              </a:custGeom>
              <a:solidFill>
                <a:srgbClr val="80BF44"/>
              </a:solidFill>
              <a:ln w="0">
                <a:solidFill>
                  <a:srgbClr val="FFFFFF"/>
                </a:solidFill>
                <a:prstDash val="solid"/>
                <a:round/>
                <a:headEnd/>
                <a:tailEnd/>
              </a:ln>
            </p:spPr>
            <p:txBody>
              <a:bodyPr/>
              <a:lstStyle/>
              <a:p>
                <a:endParaRPr lang="ru-RU"/>
              </a:p>
            </p:txBody>
          </p:sp>
          <p:sp>
            <p:nvSpPr>
              <p:cNvPr id="2" name="Freeform 31">
                <a:extLst>
                  <a:ext uri="{FF2B5EF4-FFF2-40B4-BE49-F238E27FC236}">
                    <a16:creationId xmlns:a16="http://schemas.microsoft.com/office/drawing/2014/main" id="{4F35BFCA-2C5D-4E9D-A53E-9BB6AFFFC88C}"/>
                  </a:ext>
                </a:extLst>
              </p:cNvPr>
              <p:cNvSpPr>
                <a:spLocks noEditPoints="1"/>
              </p:cNvSpPr>
              <p:nvPr/>
            </p:nvSpPr>
            <p:spPr bwMode="auto">
              <a:xfrm>
                <a:off x="5304" y="11883"/>
                <a:ext cx="870" cy="566"/>
              </a:xfrm>
              <a:custGeom>
                <a:avLst/>
                <a:gdLst>
                  <a:gd name="T0" fmla="*/ 1 w 680"/>
                  <a:gd name="T1" fmla="*/ 0 h 441"/>
                  <a:gd name="T2" fmla="*/ 1 w 680"/>
                  <a:gd name="T3" fmla="*/ 0 h 441"/>
                  <a:gd name="T4" fmla="*/ 1 w 680"/>
                  <a:gd name="T5" fmla="*/ 0 h 441"/>
                  <a:gd name="T6" fmla="*/ 1 w 680"/>
                  <a:gd name="T7" fmla="*/ 0 h 441"/>
                  <a:gd name="T8" fmla="*/ 1 w 680"/>
                  <a:gd name="T9" fmla="*/ 0 h 441"/>
                  <a:gd name="T10" fmla="*/ 1 w 680"/>
                  <a:gd name="T11" fmla="*/ 0 h 441"/>
                  <a:gd name="T12" fmla="*/ 1 w 680"/>
                  <a:gd name="T13" fmla="*/ 0 h 441"/>
                  <a:gd name="T14" fmla="*/ 1 w 680"/>
                  <a:gd name="T15" fmla="*/ 0 h 441"/>
                  <a:gd name="T16" fmla="*/ 1 w 680"/>
                  <a:gd name="T17" fmla="*/ 0 h 441"/>
                  <a:gd name="T18" fmla="*/ 1 w 680"/>
                  <a:gd name="T19" fmla="*/ 0 h 441"/>
                  <a:gd name="T20" fmla="*/ 0 w 680"/>
                  <a:gd name="T21" fmla="*/ 0 h 441"/>
                  <a:gd name="T22" fmla="*/ 1 w 680"/>
                  <a:gd name="T23" fmla="*/ 0 h 441"/>
                  <a:gd name="T24" fmla="*/ 1 w 680"/>
                  <a:gd name="T25" fmla="*/ 0 h 441"/>
                  <a:gd name="T26" fmla="*/ 0 w 680"/>
                  <a:gd name="T27" fmla="*/ 0 h 441"/>
                  <a:gd name="T28" fmla="*/ 0 w 680"/>
                  <a:gd name="T29" fmla="*/ 0 h 4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80" h="441">
                    <a:moveTo>
                      <a:pt x="240" y="240"/>
                    </a:moveTo>
                    <a:lnTo>
                      <a:pt x="440" y="240"/>
                    </a:lnTo>
                    <a:lnTo>
                      <a:pt x="440" y="441"/>
                    </a:lnTo>
                    <a:lnTo>
                      <a:pt x="240" y="441"/>
                    </a:lnTo>
                    <a:lnTo>
                      <a:pt x="240" y="240"/>
                    </a:lnTo>
                    <a:close/>
                    <a:moveTo>
                      <a:pt x="480" y="0"/>
                    </a:moveTo>
                    <a:lnTo>
                      <a:pt x="680" y="0"/>
                    </a:lnTo>
                    <a:lnTo>
                      <a:pt x="680" y="441"/>
                    </a:lnTo>
                    <a:lnTo>
                      <a:pt x="480" y="441"/>
                    </a:lnTo>
                    <a:lnTo>
                      <a:pt x="480" y="0"/>
                    </a:lnTo>
                    <a:close/>
                    <a:moveTo>
                      <a:pt x="0" y="0"/>
                    </a:moveTo>
                    <a:lnTo>
                      <a:pt x="200" y="0"/>
                    </a:lnTo>
                    <a:lnTo>
                      <a:pt x="200" y="441"/>
                    </a:lnTo>
                    <a:lnTo>
                      <a:pt x="0" y="441"/>
                    </a:lnTo>
                    <a:lnTo>
                      <a:pt x="0" y="0"/>
                    </a:lnTo>
                    <a:close/>
                  </a:path>
                </a:pathLst>
              </a:custGeom>
              <a:solidFill>
                <a:srgbClr val="000000"/>
              </a:solidFill>
              <a:ln w="0">
                <a:solidFill>
                  <a:srgbClr val="000000"/>
                </a:solidFill>
                <a:prstDash val="solid"/>
                <a:round/>
                <a:headEnd/>
                <a:tailEnd/>
              </a:ln>
            </p:spPr>
            <p:txBody>
              <a:bodyPr/>
              <a:lstStyle/>
              <a:p>
                <a:pPr fontAlgn="auto">
                  <a:spcBef>
                    <a:spcPts val="0"/>
                  </a:spcBef>
                  <a:spcAft>
                    <a:spcPts val="0"/>
                  </a:spcAft>
                  <a:defRPr/>
                </a:pPr>
                <a:endParaRPr lang="ru-RU" sz="2539" dirty="0">
                  <a:latin typeface="+mn-lt"/>
                </a:endParaRPr>
              </a:p>
            </p:txBody>
          </p:sp>
        </p:gr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18">
            <a:extLst>
              <a:ext uri="{FF2B5EF4-FFF2-40B4-BE49-F238E27FC236}">
                <a16:creationId xmlns:a16="http://schemas.microsoft.com/office/drawing/2014/main" id="{B2D990B2-BC9A-4CC2-B25D-AA4A0D1BB572}"/>
              </a:ext>
            </a:extLst>
          </p:cNvPr>
          <p:cNvGrpSpPr>
            <a:grpSpLocks/>
          </p:cNvGrpSpPr>
          <p:nvPr/>
        </p:nvGrpSpPr>
        <p:grpSpPr bwMode="auto">
          <a:xfrm>
            <a:off x="58738" y="123825"/>
            <a:ext cx="9085262" cy="6332538"/>
            <a:chOff x="37" y="0"/>
            <a:chExt cx="5723" cy="3989"/>
          </a:xfrm>
        </p:grpSpPr>
        <p:sp>
          <p:nvSpPr>
            <p:cNvPr id="52227" name="Rectangle 2">
              <a:extLst>
                <a:ext uri="{FF2B5EF4-FFF2-40B4-BE49-F238E27FC236}">
                  <a16:creationId xmlns:a16="http://schemas.microsoft.com/office/drawing/2014/main" id="{DA8489B8-7C8A-41C0-9C38-5D0CD81FF7E0}"/>
                </a:ext>
              </a:extLst>
            </p:cNvPr>
            <p:cNvSpPr txBox="1">
              <a:spLocks noChangeArrowheads="1"/>
            </p:cNvSpPr>
            <p:nvPr/>
          </p:nvSpPr>
          <p:spPr bwMode="auto">
            <a:xfrm>
              <a:off x="37" y="0"/>
              <a:ext cx="5723"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ru-RU" altLang="ru-RU" sz="1900" b="1"/>
                <a:t>Распыление и фрагментация органоводоугольных композиций и ВУТ</a:t>
              </a:r>
            </a:p>
          </p:txBody>
        </p:sp>
        <p:grpSp>
          <p:nvGrpSpPr>
            <p:cNvPr id="52228" name="Group 3">
              <a:extLst>
                <a:ext uri="{FF2B5EF4-FFF2-40B4-BE49-F238E27FC236}">
                  <a16:creationId xmlns:a16="http://schemas.microsoft.com/office/drawing/2014/main" id="{43D9C8A4-C309-4650-A882-91B452527CDF}"/>
                </a:ext>
              </a:extLst>
            </p:cNvPr>
            <p:cNvGrpSpPr>
              <a:grpSpLocks/>
            </p:cNvGrpSpPr>
            <p:nvPr/>
          </p:nvGrpSpPr>
          <p:grpSpPr bwMode="auto">
            <a:xfrm>
              <a:off x="181" y="440"/>
              <a:ext cx="5317" cy="2879"/>
              <a:chOff x="114" y="477"/>
              <a:chExt cx="3350" cy="1814"/>
            </a:xfrm>
          </p:grpSpPr>
          <p:pic>
            <p:nvPicPr>
              <p:cNvPr id="52234" name="Рисунок 1" descr="Угол_1">
                <a:extLst>
                  <a:ext uri="{FF2B5EF4-FFF2-40B4-BE49-F238E27FC236}">
                    <a16:creationId xmlns:a16="http://schemas.microsoft.com/office/drawing/2014/main" id="{CD4BAEC8-1C2F-4041-BD1E-7146AE1A5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 y="524"/>
                <a:ext cx="1830"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Рисунок 4" descr="Траект_1">
                <a:extLst>
                  <a:ext uri="{FF2B5EF4-FFF2-40B4-BE49-F238E27FC236}">
                    <a16:creationId xmlns:a16="http://schemas.microsoft.com/office/drawing/2014/main" id="{57A22489-29AB-4B2F-B7B8-23DBD56BE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 y="1008"/>
                <a:ext cx="1862"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Рисунок 5" descr="Скорост_1">
                <a:extLst>
                  <a:ext uri="{FF2B5EF4-FFF2-40B4-BE49-F238E27FC236}">
                    <a16:creationId xmlns:a16="http://schemas.microsoft.com/office/drawing/2014/main" id="{448DE0FF-56A1-470D-87B1-E42A3380BE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 y="1459"/>
                <a:ext cx="18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7" name="Рисунок 14" descr="Разм">
                <a:extLst>
                  <a:ext uri="{FF2B5EF4-FFF2-40B4-BE49-F238E27FC236}">
                    <a16:creationId xmlns:a16="http://schemas.microsoft.com/office/drawing/2014/main" id="{7676BFCE-DA9E-437F-AE1E-3A2A394080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 y="1878"/>
                <a:ext cx="1909"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8" name="TextBox 14">
                <a:extLst>
                  <a:ext uri="{FF2B5EF4-FFF2-40B4-BE49-F238E27FC236}">
                    <a16:creationId xmlns:a16="http://schemas.microsoft.com/office/drawing/2014/main" id="{EA79D8F2-A16F-4187-9C84-9E535974FA4E}"/>
                  </a:ext>
                </a:extLst>
              </p:cNvPr>
              <p:cNvSpPr txBox="1">
                <a:spLocks noChangeArrowheads="1"/>
              </p:cNvSpPr>
              <p:nvPr/>
            </p:nvSpPr>
            <p:spPr bwMode="auto">
              <a:xfrm>
                <a:off x="1910" y="660"/>
                <a:ext cx="182"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5124" tIns="72562" rIns="145124" bIns="72562">
                <a:spAutoFit/>
              </a:bodyPr>
              <a:lstStyle>
                <a:lvl1pPr defTabSz="1450975" eaLnBrk="0" hangingPunct="0">
                  <a:defRPr sz="2400">
                    <a:solidFill>
                      <a:schemeClr val="tx1"/>
                    </a:solidFill>
                    <a:latin typeface="Arial" panose="020B0604020202020204" pitchFamily="34" charset="0"/>
                  </a:defRPr>
                </a:lvl1pPr>
                <a:lvl2pPr marL="742950" indent="-285750" defTabSz="1450975" eaLnBrk="0" hangingPunct="0">
                  <a:defRPr sz="2400">
                    <a:solidFill>
                      <a:schemeClr val="tx1"/>
                    </a:solidFill>
                    <a:latin typeface="Arial" panose="020B0604020202020204" pitchFamily="34" charset="0"/>
                  </a:defRPr>
                </a:lvl2pPr>
                <a:lvl3pPr marL="1143000" indent="-228600" defTabSz="1450975" eaLnBrk="0" hangingPunct="0">
                  <a:defRPr sz="2400">
                    <a:solidFill>
                      <a:schemeClr val="tx1"/>
                    </a:solidFill>
                    <a:latin typeface="Arial" panose="020B0604020202020204" pitchFamily="34" charset="0"/>
                  </a:defRPr>
                </a:lvl3pPr>
                <a:lvl4pPr marL="1600200" indent="-228600" defTabSz="1450975" eaLnBrk="0" hangingPunct="0">
                  <a:defRPr sz="2400">
                    <a:solidFill>
                      <a:schemeClr val="tx1"/>
                    </a:solidFill>
                    <a:latin typeface="Arial" panose="020B0604020202020204" pitchFamily="34" charset="0"/>
                  </a:defRPr>
                </a:lvl4pPr>
                <a:lvl5pPr marL="2057400" indent="-228600" defTabSz="1450975" eaLnBrk="0" hangingPunct="0">
                  <a:defRPr sz="2400">
                    <a:solidFill>
                      <a:schemeClr val="tx1"/>
                    </a:solidFill>
                    <a:latin typeface="Arial" panose="020B0604020202020204" pitchFamily="34" charset="0"/>
                  </a:defRPr>
                </a:lvl5pPr>
                <a:lvl6pPr marL="2514600" indent="-228600" defTabSz="14509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4509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4509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450975"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ru-RU" sz="1100"/>
                  <a:t>(а)</a:t>
                </a:r>
                <a:endParaRPr lang="ru-RU" altLang="ru-RU" sz="1700"/>
              </a:p>
            </p:txBody>
          </p:sp>
          <p:sp>
            <p:nvSpPr>
              <p:cNvPr id="52239" name="TextBox 15">
                <a:extLst>
                  <a:ext uri="{FF2B5EF4-FFF2-40B4-BE49-F238E27FC236}">
                    <a16:creationId xmlns:a16="http://schemas.microsoft.com/office/drawing/2014/main" id="{54EBA1D7-558B-4EFD-96A8-CC884CD66EE2}"/>
                  </a:ext>
                </a:extLst>
              </p:cNvPr>
              <p:cNvSpPr txBox="1">
                <a:spLocks noChangeArrowheads="1"/>
              </p:cNvSpPr>
              <p:nvPr/>
            </p:nvSpPr>
            <p:spPr bwMode="auto">
              <a:xfrm>
                <a:off x="1910" y="1092"/>
                <a:ext cx="18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5124" tIns="72562" rIns="145124" bIns="72562">
                <a:spAutoFit/>
              </a:bodyPr>
              <a:lstStyle>
                <a:lvl1pPr defTabSz="1450975" eaLnBrk="0" hangingPunct="0">
                  <a:defRPr sz="2400">
                    <a:solidFill>
                      <a:schemeClr val="tx1"/>
                    </a:solidFill>
                    <a:latin typeface="Arial" panose="020B0604020202020204" pitchFamily="34" charset="0"/>
                  </a:defRPr>
                </a:lvl1pPr>
                <a:lvl2pPr marL="742950" indent="-285750" defTabSz="1450975" eaLnBrk="0" hangingPunct="0">
                  <a:defRPr sz="2400">
                    <a:solidFill>
                      <a:schemeClr val="tx1"/>
                    </a:solidFill>
                    <a:latin typeface="Arial" panose="020B0604020202020204" pitchFamily="34" charset="0"/>
                  </a:defRPr>
                </a:lvl2pPr>
                <a:lvl3pPr marL="1143000" indent="-228600" defTabSz="1450975" eaLnBrk="0" hangingPunct="0">
                  <a:defRPr sz="2400">
                    <a:solidFill>
                      <a:schemeClr val="tx1"/>
                    </a:solidFill>
                    <a:latin typeface="Arial" panose="020B0604020202020204" pitchFamily="34" charset="0"/>
                  </a:defRPr>
                </a:lvl3pPr>
                <a:lvl4pPr marL="1600200" indent="-228600" defTabSz="1450975" eaLnBrk="0" hangingPunct="0">
                  <a:defRPr sz="2400">
                    <a:solidFill>
                      <a:schemeClr val="tx1"/>
                    </a:solidFill>
                    <a:latin typeface="Arial" panose="020B0604020202020204" pitchFamily="34" charset="0"/>
                  </a:defRPr>
                </a:lvl4pPr>
                <a:lvl5pPr marL="2057400" indent="-228600" defTabSz="1450975" eaLnBrk="0" hangingPunct="0">
                  <a:defRPr sz="2400">
                    <a:solidFill>
                      <a:schemeClr val="tx1"/>
                    </a:solidFill>
                    <a:latin typeface="Arial" panose="020B0604020202020204" pitchFamily="34" charset="0"/>
                  </a:defRPr>
                </a:lvl5pPr>
                <a:lvl6pPr marL="2514600" indent="-228600" defTabSz="14509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4509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4509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450975"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ru-RU" sz="1100"/>
                  <a:t>(б)</a:t>
                </a:r>
                <a:endParaRPr lang="ru-RU" altLang="ru-RU" sz="1700"/>
              </a:p>
            </p:txBody>
          </p:sp>
          <p:sp>
            <p:nvSpPr>
              <p:cNvPr id="52240" name="TextBox 16">
                <a:extLst>
                  <a:ext uri="{FF2B5EF4-FFF2-40B4-BE49-F238E27FC236}">
                    <a16:creationId xmlns:a16="http://schemas.microsoft.com/office/drawing/2014/main" id="{AACDD0B6-2003-4F5D-8959-65B43B222AE6}"/>
                  </a:ext>
                </a:extLst>
              </p:cNvPr>
              <p:cNvSpPr txBox="1">
                <a:spLocks noChangeArrowheads="1"/>
              </p:cNvSpPr>
              <p:nvPr/>
            </p:nvSpPr>
            <p:spPr bwMode="auto">
              <a:xfrm>
                <a:off x="1904" y="1548"/>
                <a:ext cx="18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5124" tIns="72562" rIns="145124" bIns="72562">
                <a:spAutoFit/>
              </a:bodyPr>
              <a:lstStyle>
                <a:lvl1pPr defTabSz="1450975" eaLnBrk="0" hangingPunct="0">
                  <a:defRPr sz="2400">
                    <a:solidFill>
                      <a:schemeClr val="tx1"/>
                    </a:solidFill>
                    <a:latin typeface="Arial" panose="020B0604020202020204" pitchFamily="34" charset="0"/>
                  </a:defRPr>
                </a:lvl1pPr>
                <a:lvl2pPr marL="742950" indent="-285750" defTabSz="1450975" eaLnBrk="0" hangingPunct="0">
                  <a:defRPr sz="2400">
                    <a:solidFill>
                      <a:schemeClr val="tx1"/>
                    </a:solidFill>
                    <a:latin typeface="Arial" panose="020B0604020202020204" pitchFamily="34" charset="0"/>
                  </a:defRPr>
                </a:lvl2pPr>
                <a:lvl3pPr marL="1143000" indent="-228600" defTabSz="1450975" eaLnBrk="0" hangingPunct="0">
                  <a:defRPr sz="2400">
                    <a:solidFill>
                      <a:schemeClr val="tx1"/>
                    </a:solidFill>
                    <a:latin typeface="Arial" panose="020B0604020202020204" pitchFamily="34" charset="0"/>
                  </a:defRPr>
                </a:lvl3pPr>
                <a:lvl4pPr marL="1600200" indent="-228600" defTabSz="1450975" eaLnBrk="0" hangingPunct="0">
                  <a:defRPr sz="2400">
                    <a:solidFill>
                      <a:schemeClr val="tx1"/>
                    </a:solidFill>
                    <a:latin typeface="Arial" panose="020B0604020202020204" pitchFamily="34" charset="0"/>
                  </a:defRPr>
                </a:lvl4pPr>
                <a:lvl5pPr marL="2057400" indent="-228600" defTabSz="1450975" eaLnBrk="0" hangingPunct="0">
                  <a:defRPr sz="2400">
                    <a:solidFill>
                      <a:schemeClr val="tx1"/>
                    </a:solidFill>
                    <a:latin typeface="Arial" panose="020B0604020202020204" pitchFamily="34" charset="0"/>
                  </a:defRPr>
                </a:lvl5pPr>
                <a:lvl6pPr marL="2514600" indent="-228600" defTabSz="14509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4509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4509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450975"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ru-RU" sz="1100"/>
                  <a:t>(в)</a:t>
                </a:r>
                <a:endParaRPr lang="ru-RU" altLang="ru-RU" sz="1700"/>
              </a:p>
            </p:txBody>
          </p:sp>
          <p:sp>
            <p:nvSpPr>
              <p:cNvPr id="52241" name="TextBox 17">
                <a:extLst>
                  <a:ext uri="{FF2B5EF4-FFF2-40B4-BE49-F238E27FC236}">
                    <a16:creationId xmlns:a16="http://schemas.microsoft.com/office/drawing/2014/main" id="{1F5A497F-9421-4022-80B0-BAF590324B1C}"/>
                  </a:ext>
                </a:extLst>
              </p:cNvPr>
              <p:cNvSpPr txBox="1">
                <a:spLocks noChangeArrowheads="1"/>
              </p:cNvSpPr>
              <p:nvPr/>
            </p:nvSpPr>
            <p:spPr bwMode="auto">
              <a:xfrm>
                <a:off x="1910" y="1962"/>
                <a:ext cx="17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5124" tIns="72562" rIns="145124" bIns="72562">
                <a:spAutoFit/>
              </a:bodyPr>
              <a:lstStyle>
                <a:lvl1pPr defTabSz="1450975" eaLnBrk="0" hangingPunct="0">
                  <a:defRPr sz="2400">
                    <a:solidFill>
                      <a:schemeClr val="tx1"/>
                    </a:solidFill>
                    <a:latin typeface="Arial" panose="020B0604020202020204" pitchFamily="34" charset="0"/>
                  </a:defRPr>
                </a:lvl1pPr>
                <a:lvl2pPr marL="742950" indent="-285750" defTabSz="1450975" eaLnBrk="0" hangingPunct="0">
                  <a:defRPr sz="2400">
                    <a:solidFill>
                      <a:schemeClr val="tx1"/>
                    </a:solidFill>
                    <a:latin typeface="Arial" panose="020B0604020202020204" pitchFamily="34" charset="0"/>
                  </a:defRPr>
                </a:lvl2pPr>
                <a:lvl3pPr marL="1143000" indent="-228600" defTabSz="1450975" eaLnBrk="0" hangingPunct="0">
                  <a:defRPr sz="2400">
                    <a:solidFill>
                      <a:schemeClr val="tx1"/>
                    </a:solidFill>
                    <a:latin typeface="Arial" panose="020B0604020202020204" pitchFamily="34" charset="0"/>
                  </a:defRPr>
                </a:lvl3pPr>
                <a:lvl4pPr marL="1600200" indent="-228600" defTabSz="1450975" eaLnBrk="0" hangingPunct="0">
                  <a:defRPr sz="2400">
                    <a:solidFill>
                      <a:schemeClr val="tx1"/>
                    </a:solidFill>
                    <a:latin typeface="Arial" panose="020B0604020202020204" pitchFamily="34" charset="0"/>
                  </a:defRPr>
                </a:lvl4pPr>
                <a:lvl5pPr marL="2057400" indent="-228600" defTabSz="1450975" eaLnBrk="0" hangingPunct="0">
                  <a:defRPr sz="2400">
                    <a:solidFill>
                      <a:schemeClr val="tx1"/>
                    </a:solidFill>
                    <a:latin typeface="Arial" panose="020B0604020202020204" pitchFamily="34" charset="0"/>
                  </a:defRPr>
                </a:lvl5pPr>
                <a:lvl6pPr marL="2514600" indent="-228600" defTabSz="14509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4509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4509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450975"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ru-RU" sz="1100"/>
                  <a:t>(г)</a:t>
                </a:r>
                <a:endParaRPr lang="ru-RU" altLang="ru-RU" sz="1700"/>
              </a:p>
            </p:txBody>
          </p:sp>
          <p:pic>
            <p:nvPicPr>
              <p:cNvPr id="52242" name="Рисунок 18" descr="D:\3. Эксперименты\Деформация капель ОВУТ\Разрушение капель\1.png">
                <a:extLst>
                  <a:ext uri="{FF2B5EF4-FFF2-40B4-BE49-F238E27FC236}">
                    <a16:creationId xmlns:a16="http://schemas.microsoft.com/office/drawing/2014/main" id="{10756C69-8445-4140-9F49-EB219FA639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79" y="477"/>
                <a:ext cx="1285"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229" name="TextBox 19">
              <a:extLst>
                <a:ext uri="{FF2B5EF4-FFF2-40B4-BE49-F238E27FC236}">
                  <a16:creationId xmlns:a16="http://schemas.microsoft.com/office/drawing/2014/main" id="{1C9CA38C-58D7-4287-89C0-8EE238446CB3}"/>
                </a:ext>
              </a:extLst>
            </p:cNvPr>
            <p:cNvSpPr txBox="1">
              <a:spLocks noChangeArrowheads="1"/>
            </p:cNvSpPr>
            <p:nvPr/>
          </p:nvSpPr>
          <p:spPr bwMode="auto">
            <a:xfrm>
              <a:off x="3168" y="3361"/>
              <a:ext cx="2592"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24" tIns="72562" rIns="145124" bIns="72562">
              <a:spAutoFit/>
            </a:bodyPr>
            <a:lstStyle>
              <a:lvl1pPr defTabSz="1450975" eaLnBrk="0" hangingPunct="0">
                <a:defRPr sz="2400">
                  <a:solidFill>
                    <a:schemeClr val="tx1"/>
                  </a:solidFill>
                  <a:latin typeface="Arial" panose="020B0604020202020204" pitchFamily="34" charset="0"/>
                </a:defRPr>
              </a:lvl1pPr>
              <a:lvl2pPr marL="742950" indent="-285750" defTabSz="1450975" eaLnBrk="0" hangingPunct="0">
                <a:defRPr sz="2400">
                  <a:solidFill>
                    <a:schemeClr val="tx1"/>
                  </a:solidFill>
                  <a:latin typeface="Arial" panose="020B0604020202020204" pitchFamily="34" charset="0"/>
                </a:defRPr>
              </a:lvl2pPr>
              <a:lvl3pPr marL="1143000" indent="-228600" defTabSz="1450975" eaLnBrk="0" hangingPunct="0">
                <a:defRPr sz="2400">
                  <a:solidFill>
                    <a:schemeClr val="tx1"/>
                  </a:solidFill>
                  <a:latin typeface="Arial" panose="020B0604020202020204" pitchFamily="34" charset="0"/>
                </a:defRPr>
              </a:lvl3pPr>
              <a:lvl4pPr marL="1600200" indent="-228600" defTabSz="1450975" eaLnBrk="0" hangingPunct="0">
                <a:defRPr sz="2400">
                  <a:solidFill>
                    <a:schemeClr val="tx1"/>
                  </a:solidFill>
                  <a:latin typeface="Arial" panose="020B0604020202020204" pitchFamily="34" charset="0"/>
                </a:defRPr>
              </a:lvl4pPr>
              <a:lvl5pPr marL="2057400" indent="-228600" defTabSz="1450975" eaLnBrk="0" hangingPunct="0">
                <a:defRPr sz="2400">
                  <a:solidFill>
                    <a:schemeClr val="tx1"/>
                  </a:solidFill>
                  <a:latin typeface="Arial" panose="020B0604020202020204" pitchFamily="34" charset="0"/>
                </a:defRPr>
              </a:lvl5pPr>
              <a:lvl6pPr marL="2514600" indent="-228600" defTabSz="14509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4509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4509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450975"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ru-RU" altLang="ru-RU" sz="1400"/>
                <a:t>Видеограммы разрушения капли ВУТ (фильтр-кек угля марки Д 50%, вода 50%) </a:t>
              </a:r>
              <a:br>
                <a:rPr lang="ru-RU" altLang="ru-RU" sz="1400"/>
              </a:br>
              <a:r>
                <a:rPr lang="ru-RU" altLang="ru-RU" sz="1400"/>
                <a:t>при воздействии на нее воздушным потоком со скоростью 15 м/с</a:t>
              </a:r>
            </a:p>
          </p:txBody>
        </p:sp>
        <p:sp>
          <p:nvSpPr>
            <p:cNvPr id="52230" name="TextBox 19">
              <a:extLst>
                <a:ext uri="{FF2B5EF4-FFF2-40B4-BE49-F238E27FC236}">
                  <a16:creationId xmlns:a16="http://schemas.microsoft.com/office/drawing/2014/main" id="{EB2D9683-05D3-4385-A109-B9376A6D04D7}"/>
                </a:ext>
              </a:extLst>
            </p:cNvPr>
            <p:cNvSpPr txBox="1">
              <a:spLocks noChangeArrowheads="1"/>
            </p:cNvSpPr>
            <p:nvPr/>
          </p:nvSpPr>
          <p:spPr bwMode="auto">
            <a:xfrm>
              <a:off x="127" y="3355"/>
              <a:ext cx="2903"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24" tIns="72562" rIns="145124" bIns="72562">
              <a:spAutoFit/>
            </a:bodyPr>
            <a:lstStyle>
              <a:lvl1pPr defTabSz="1450975" eaLnBrk="0" hangingPunct="0">
                <a:defRPr sz="2400">
                  <a:solidFill>
                    <a:schemeClr val="tx1"/>
                  </a:solidFill>
                  <a:latin typeface="Arial" panose="020B0604020202020204" pitchFamily="34" charset="0"/>
                </a:defRPr>
              </a:lvl1pPr>
              <a:lvl2pPr marL="742950" indent="-285750" defTabSz="1450975" eaLnBrk="0" hangingPunct="0">
                <a:defRPr sz="2400">
                  <a:solidFill>
                    <a:schemeClr val="tx1"/>
                  </a:solidFill>
                  <a:latin typeface="Arial" panose="020B0604020202020204" pitchFamily="34" charset="0"/>
                </a:defRPr>
              </a:lvl2pPr>
              <a:lvl3pPr marL="1143000" indent="-228600" defTabSz="1450975" eaLnBrk="0" hangingPunct="0">
                <a:defRPr sz="2400">
                  <a:solidFill>
                    <a:schemeClr val="tx1"/>
                  </a:solidFill>
                  <a:latin typeface="Arial" panose="020B0604020202020204" pitchFamily="34" charset="0"/>
                </a:defRPr>
              </a:lvl3pPr>
              <a:lvl4pPr marL="1600200" indent="-228600" defTabSz="1450975" eaLnBrk="0" hangingPunct="0">
                <a:defRPr sz="2400">
                  <a:solidFill>
                    <a:schemeClr val="tx1"/>
                  </a:solidFill>
                  <a:latin typeface="Arial" panose="020B0604020202020204" pitchFamily="34" charset="0"/>
                </a:defRPr>
              </a:lvl4pPr>
              <a:lvl5pPr marL="2057400" indent="-228600" defTabSz="1450975" eaLnBrk="0" hangingPunct="0">
                <a:defRPr sz="2400">
                  <a:solidFill>
                    <a:schemeClr val="tx1"/>
                  </a:solidFill>
                  <a:latin typeface="Arial" panose="020B0604020202020204" pitchFamily="34" charset="0"/>
                </a:defRPr>
              </a:lvl5pPr>
              <a:lvl6pPr marL="2514600" indent="-228600" defTabSz="14509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4509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4509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450975"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ru-RU" altLang="ru-RU" sz="1400"/>
                <a:t>Примеры результатов исследования параметров газокапельных потоков : а – угол раскрытия струи; </a:t>
              </a:r>
              <a:br>
                <a:rPr lang="ru-RU" altLang="ru-RU" sz="1400"/>
              </a:br>
              <a:r>
                <a:rPr lang="ru-RU" altLang="ru-RU" sz="1400"/>
                <a:t>б – траектории движения капель и форма струи; </a:t>
              </a:r>
              <a:br>
                <a:rPr lang="ru-RU" altLang="ru-RU" sz="1400"/>
              </a:br>
              <a:r>
                <a:rPr lang="ru-RU" altLang="ru-RU" sz="1400"/>
                <a:t>в – скорость движения капель; г – размеры капель</a:t>
              </a:r>
            </a:p>
          </p:txBody>
        </p:sp>
        <p:grpSp>
          <p:nvGrpSpPr>
            <p:cNvPr id="52231" name="Group 15">
              <a:extLst>
                <a:ext uri="{FF2B5EF4-FFF2-40B4-BE49-F238E27FC236}">
                  <a16:creationId xmlns:a16="http://schemas.microsoft.com/office/drawing/2014/main" id="{240C2F4B-52F6-4BC9-BCEB-CC7AC118C78A}"/>
                </a:ext>
              </a:extLst>
            </p:cNvPr>
            <p:cNvGrpSpPr>
              <a:grpSpLocks noChangeAspect="1"/>
            </p:cNvGrpSpPr>
            <p:nvPr/>
          </p:nvGrpSpPr>
          <p:grpSpPr bwMode="auto">
            <a:xfrm>
              <a:off x="80" y="81"/>
              <a:ext cx="250" cy="249"/>
              <a:chOff x="5301" y="11574"/>
              <a:chExt cx="873" cy="875"/>
            </a:xfrm>
          </p:grpSpPr>
          <p:sp>
            <p:nvSpPr>
              <p:cNvPr id="52232" name="Freeform 32">
                <a:extLst>
                  <a:ext uri="{FF2B5EF4-FFF2-40B4-BE49-F238E27FC236}">
                    <a16:creationId xmlns:a16="http://schemas.microsoft.com/office/drawing/2014/main" id="{C069E814-84D6-49AE-8980-139D26103D99}"/>
                  </a:ext>
                </a:extLst>
              </p:cNvPr>
              <p:cNvSpPr>
                <a:spLocks noChangeAspect="1" noEditPoints="1"/>
              </p:cNvSpPr>
              <p:nvPr/>
            </p:nvSpPr>
            <p:spPr bwMode="auto">
              <a:xfrm>
                <a:off x="5301" y="11574"/>
                <a:ext cx="871" cy="563"/>
              </a:xfrm>
              <a:custGeom>
                <a:avLst/>
                <a:gdLst>
                  <a:gd name="T0" fmla="*/ 1 w 680"/>
                  <a:gd name="T1" fmla="*/ 0 h 441"/>
                  <a:gd name="T2" fmla="*/ 1 w 680"/>
                  <a:gd name="T3" fmla="*/ 0 h 441"/>
                  <a:gd name="T4" fmla="*/ 1 w 680"/>
                  <a:gd name="T5" fmla="*/ 0 h 441"/>
                  <a:gd name="T6" fmla="*/ 1 w 680"/>
                  <a:gd name="T7" fmla="*/ 0 h 441"/>
                  <a:gd name="T8" fmla="*/ 1 w 680"/>
                  <a:gd name="T9" fmla="*/ 0 h 441"/>
                  <a:gd name="T10" fmla="*/ 1 w 680"/>
                  <a:gd name="T11" fmla="*/ 0 h 441"/>
                  <a:gd name="T12" fmla="*/ 1 w 680"/>
                  <a:gd name="T13" fmla="*/ 0 h 441"/>
                  <a:gd name="T14" fmla="*/ 1 w 680"/>
                  <a:gd name="T15" fmla="*/ 0 h 441"/>
                  <a:gd name="T16" fmla="*/ 1 w 680"/>
                  <a:gd name="T17" fmla="*/ 0 h 441"/>
                  <a:gd name="T18" fmla="*/ 1 w 680"/>
                  <a:gd name="T19" fmla="*/ 0 h 441"/>
                  <a:gd name="T20" fmla="*/ 0 w 680"/>
                  <a:gd name="T21" fmla="*/ 0 h 441"/>
                  <a:gd name="T22" fmla="*/ 1 w 680"/>
                  <a:gd name="T23" fmla="*/ 0 h 441"/>
                  <a:gd name="T24" fmla="*/ 1 w 680"/>
                  <a:gd name="T25" fmla="*/ 0 h 441"/>
                  <a:gd name="T26" fmla="*/ 0 w 680"/>
                  <a:gd name="T27" fmla="*/ 0 h 441"/>
                  <a:gd name="T28" fmla="*/ 0 w 680"/>
                  <a:gd name="T29" fmla="*/ 0 h 4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0"/>
                  <a:gd name="T46" fmla="*/ 0 h 441"/>
                  <a:gd name="T47" fmla="*/ 680 w 680"/>
                  <a:gd name="T48" fmla="*/ 441 h 4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0" h="441">
                    <a:moveTo>
                      <a:pt x="480" y="0"/>
                    </a:moveTo>
                    <a:lnTo>
                      <a:pt x="680" y="0"/>
                    </a:lnTo>
                    <a:lnTo>
                      <a:pt x="680" y="201"/>
                    </a:lnTo>
                    <a:lnTo>
                      <a:pt x="480" y="201"/>
                    </a:lnTo>
                    <a:lnTo>
                      <a:pt x="480" y="0"/>
                    </a:lnTo>
                    <a:close/>
                    <a:moveTo>
                      <a:pt x="240" y="0"/>
                    </a:moveTo>
                    <a:lnTo>
                      <a:pt x="440" y="0"/>
                    </a:lnTo>
                    <a:lnTo>
                      <a:pt x="440" y="441"/>
                    </a:lnTo>
                    <a:lnTo>
                      <a:pt x="240" y="441"/>
                    </a:lnTo>
                    <a:lnTo>
                      <a:pt x="240" y="0"/>
                    </a:lnTo>
                    <a:close/>
                    <a:moveTo>
                      <a:pt x="0" y="0"/>
                    </a:moveTo>
                    <a:lnTo>
                      <a:pt x="200" y="0"/>
                    </a:lnTo>
                    <a:lnTo>
                      <a:pt x="200" y="201"/>
                    </a:lnTo>
                    <a:lnTo>
                      <a:pt x="0" y="201"/>
                    </a:lnTo>
                    <a:lnTo>
                      <a:pt x="0" y="0"/>
                    </a:lnTo>
                    <a:close/>
                  </a:path>
                </a:pathLst>
              </a:custGeom>
              <a:solidFill>
                <a:srgbClr val="80BF44"/>
              </a:solidFill>
              <a:ln w="0">
                <a:solidFill>
                  <a:srgbClr val="FFFFFF"/>
                </a:solidFill>
                <a:prstDash val="solid"/>
                <a:round/>
                <a:headEnd/>
                <a:tailEnd/>
              </a:ln>
            </p:spPr>
            <p:txBody>
              <a:bodyPr/>
              <a:lstStyle/>
              <a:p>
                <a:endParaRPr lang="ru-RU"/>
              </a:p>
            </p:txBody>
          </p:sp>
          <p:sp>
            <p:nvSpPr>
              <p:cNvPr id="2" name="Freeform 31">
                <a:extLst>
                  <a:ext uri="{FF2B5EF4-FFF2-40B4-BE49-F238E27FC236}">
                    <a16:creationId xmlns:a16="http://schemas.microsoft.com/office/drawing/2014/main" id="{27EB941B-C6F0-4A4B-8A6E-3ADBB78FE086}"/>
                  </a:ext>
                </a:extLst>
              </p:cNvPr>
              <p:cNvSpPr>
                <a:spLocks noEditPoints="1"/>
              </p:cNvSpPr>
              <p:nvPr/>
            </p:nvSpPr>
            <p:spPr bwMode="auto">
              <a:xfrm>
                <a:off x="5304" y="11883"/>
                <a:ext cx="870" cy="566"/>
              </a:xfrm>
              <a:custGeom>
                <a:avLst/>
                <a:gdLst>
                  <a:gd name="T0" fmla="*/ 1 w 680"/>
                  <a:gd name="T1" fmla="*/ 0 h 441"/>
                  <a:gd name="T2" fmla="*/ 1 w 680"/>
                  <a:gd name="T3" fmla="*/ 0 h 441"/>
                  <a:gd name="T4" fmla="*/ 1 w 680"/>
                  <a:gd name="T5" fmla="*/ 0 h 441"/>
                  <a:gd name="T6" fmla="*/ 1 w 680"/>
                  <a:gd name="T7" fmla="*/ 0 h 441"/>
                  <a:gd name="T8" fmla="*/ 1 w 680"/>
                  <a:gd name="T9" fmla="*/ 0 h 441"/>
                  <a:gd name="T10" fmla="*/ 1 w 680"/>
                  <a:gd name="T11" fmla="*/ 0 h 441"/>
                  <a:gd name="T12" fmla="*/ 1 w 680"/>
                  <a:gd name="T13" fmla="*/ 0 h 441"/>
                  <a:gd name="T14" fmla="*/ 1 w 680"/>
                  <a:gd name="T15" fmla="*/ 0 h 441"/>
                  <a:gd name="T16" fmla="*/ 1 w 680"/>
                  <a:gd name="T17" fmla="*/ 0 h 441"/>
                  <a:gd name="T18" fmla="*/ 1 w 680"/>
                  <a:gd name="T19" fmla="*/ 0 h 441"/>
                  <a:gd name="T20" fmla="*/ 0 w 680"/>
                  <a:gd name="T21" fmla="*/ 0 h 441"/>
                  <a:gd name="T22" fmla="*/ 1 w 680"/>
                  <a:gd name="T23" fmla="*/ 0 h 441"/>
                  <a:gd name="T24" fmla="*/ 1 w 680"/>
                  <a:gd name="T25" fmla="*/ 0 h 441"/>
                  <a:gd name="T26" fmla="*/ 0 w 680"/>
                  <a:gd name="T27" fmla="*/ 0 h 441"/>
                  <a:gd name="T28" fmla="*/ 0 w 680"/>
                  <a:gd name="T29" fmla="*/ 0 h 4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80" h="441">
                    <a:moveTo>
                      <a:pt x="240" y="240"/>
                    </a:moveTo>
                    <a:lnTo>
                      <a:pt x="440" y="240"/>
                    </a:lnTo>
                    <a:lnTo>
                      <a:pt x="440" y="441"/>
                    </a:lnTo>
                    <a:lnTo>
                      <a:pt x="240" y="441"/>
                    </a:lnTo>
                    <a:lnTo>
                      <a:pt x="240" y="240"/>
                    </a:lnTo>
                    <a:close/>
                    <a:moveTo>
                      <a:pt x="480" y="0"/>
                    </a:moveTo>
                    <a:lnTo>
                      <a:pt x="680" y="0"/>
                    </a:lnTo>
                    <a:lnTo>
                      <a:pt x="680" y="441"/>
                    </a:lnTo>
                    <a:lnTo>
                      <a:pt x="480" y="441"/>
                    </a:lnTo>
                    <a:lnTo>
                      <a:pt x="480" y="0"/>
                    </a:lnTo>
                    <a:close/>
                    <a:moveTo>
                      <a:pt x="0" y="0"/>
                    </a:moveTo>
                    <a:lnTo>
                      <a:pt x="200" y="0"/>
                    </a:lnTo>
                    <a:lnTo>
                      <a:pt x="200" y="441"/>
                    </a:lnTo>
                    <a:lnTo>
                      <a:pt x="0" y="441"/>
                    </a:lnTo>
                    <a:lnTo>
                      <a:pt x="0" y="0"/>
                    </a:lnTo>
                    <a:close/>
                  </a:path>
                </a:pathLst>
              </a:custGeom>
              <a:solidFill>
                <a:srgbClr val="000000"/>
              </a:solidFill>
              <a:ln w="0">
                <a:solidFill>
                  <a:srgbClr val="000000"/>
                </a:solidFill>
                <a:prstDash val="solid"/>
                <a:round/>
                <a:headEnd/>
                <a:tailEnd/>
              </a:ln>
            </p:spPr>
            <p:txBody>
              <a:bodyPr/>
              <a:lstStyle/>
              <a:p>
                <a:pPr fontAlgn="auto">
                  <a:spcBef>
                    <a:spcPts val="0"/>
                  </a:spcBef>
                  <a:spcAft>
                    <a:spcPts val="0"/>
                  </a:spcAft>
                  <a:defRPr/>
                </a:pPr>
                <a:endParaRPr lang="ru-RU" sz="2539" dirty="0">
                  <a:latin typeface="+mn-lt"/>
                </a:endParaRPr>
              </a:p>
            </p:txBody>
          </p:sp>
        </p:gr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12">
            <a:extLst>
              <a:ext uri="{FF2B5EF4-FFF2-40B4-BE49-F238E27FC236}">
                <a16:creationId xmlns:a16="http://schemas.microsoft.com/office/drawing/2014/main" id="{C482EFFF-F5CB-4D99-8627-D7D36C3FEEB3}"/>
              </a:ext>
            </a:extLst>
          </p:cNvPr>
          <p:cNvGrpSpPr>
            <a:grpSpLocks/>
          </p:cNvGrpSpPr>
          <p:nvPr/>
        </p:nvGrpSpPr>
        <p:grpSpPr bwMode="auto">
          <a:xfrm>
            <a:off x="0" y="47625"/>
            <a:ext cx="9144000" cy="6613525"/>
            <a:chOff x="0" y="0"/>
            <a:chExt cx="5760" cy="4166"/>
          </a:xfrm>
        </p:grpSpPr>
        <p:sp>
          <p:nvSpPr>
            <p:cNvPr id="53251" name="Rectangle 2">
              <a:extLst>
                <a:ext uri="{FF2B5EF4-FFF2-40B4-BE49-F238E27FC236}">
                  <a16:creationId xmlns:a16="http://schemas.microsoft.com/office/drawing/2014/main" id="{44641FE5-2A3B-4967-A526-4E9BABCA67D1}"/>
                </a:ext>
              </a:extLst>
            </p:cNvPr>
            <p:cNvSpPr txBox="1">
              <a:spLocks noChangeArrowheads="1"/>
            </p:cNvSpPr>
            <p:nvPr/>
          </p:nvSpPr>
          <p:spPr bwMode="auto">
            <a:xfrm>
              <a:off x="0" y="0"/>
              <a:ext cx="5760" cy="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ru-RU" altLang="ru-RU" sz="2000" b="1"/>
                <a:t>Экологические характеристики горения </a:t>
              </a:r>
              <a:br>
                <a:rPr lang="ru-RU" altLang="ru-RU" sz="2000" b="1"/>
              </a:br>
              <a:r>
                <a:rPr lang="ru-RU" altLang="ru-RU" sz="2000" b="1"/>
                <a:t>и оценка эффективности органоводоугольных топлив и ВУТ</a:t>
              </a:r>
            </a:p>
          </p:txBody>
        </p:sp>
        <p:pic>
          <p:nvPicPr>
            <p:cNvPr id="53252" name="Рисунок 19" descr="F:\09_Проект_Новосибирск\07_Полнота выгорания топлива_Галя\Материалы для полного отчета. Раздел 6 экология\Рисунки\6.2а.tif">
              <a:extLst>
                <a:ext uri="{FF2B5EF4-FFF2-40B4-BE49-F238E27FC236}">
                  <a16:creationId xmlns:a16="http://schemas.microsoft.com/office/drawing/2014/main" id="{BCF7A065-A74F-4CBE-940E-02E227964EA8}"/>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0" y="559"/>
              <a:ext cx="2052"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Рисунок 20" descr="F:\09_Проект_Новосибирск\07_Полнота выгорания топлива_Галя\Материалы для полного отчета. Раздел 6 экология\Рисунки\6.2б.tif">
              <a:extLst>
                <a:ext uri="{FF2B5EF4-FFF2-40B4-BE49-F238E27FC236}">
                  <a16:creationId xmlns:a16="http://schemas.microsoft.com/office/drawing/2014/main" id="{B641F8D1-09A2-4DBF-9DA9-C458AFF6C7AE}"/>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148" y="557"/>
              <a:ext cx="2087" cy="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Рисунок 21" descr="F:\09_Проект_Новосибирск\07_Полнота выгорания топлива_Галя\Материалы для полного отчета. Раздел 6 экология\Рисунки\6.4а.tif">
              <a:extLst>
                <a:ext uri="{FF2B5EF4-FFF2-40B4-BE49-F238E27FC236}">
                  <a16:creationId xmlns:a16="http://schemas.microsoft.com/office/drawing/2014/main" id="{D36FBBAA-EDE3-4914-8279-811F12DC45B8}"/>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98" y="2175"/>
              <a:ext cx="2089" cy="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Прямоугольник 24">
              <a:extLst>
                <a:ext uri="{FF2B5EF4-FFF2-40B4-BE49-F238E27FC236}">
                  <a16:creationId xmlns:a16="http://schemas.microsoft.com/office/drawing/2014/main" id="{2A8448D8-3607-414F-81F1-CB063861ED64}"/>
                </a:ext>
              </a:extLst>
            </p:cNvPr>
            <p:cNvSpPr>
              <a:spLocks noChangeArrowheads="1"/>
            </p:cNvSpPr>
            <p:nvPr/>
          </p:nvSpPr>
          <p:spPr bwMode="auto">
            <a:xfrm>
              <a:off x="4278" y="589"/>
              <a:ext cx="1271" cy="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24" tIns="72562" rIns="145124" bIns="72562">
              <a:spAutoFit/>
            </a:bodyPr>
            <a:lstStyle>
              <a:lvl1pPr defTabSz="1450975" eaLnBrk="0" hangingPunct="0">
                <a:defRPr sz="2400">
                  <a:solidFill>
                    <a:schemeClr val="tx1"/>
                  </a:solidFill>
                  <a:latin typeface="Arial" panose="020B0604020202020204" pitchFamily="34" charset="0"/>
                </a:defRPr>
              </a:lvl1pPr>
              <a:lvl2pPr marL="742950" indent="-285750" defTabSz="1450975" eaLnBrk="0" hangingPunct="0">
                <a:defRPr sz="2400">
                  <a:solidFill>
                    <a:schemeClr val="tx1"/>
                  </a:solidFill>
                  <a:latin typeface="Arial" panose="020B0604020202020204" pitchFamily="34" charset="0"/>
                </a:defRPr>
              </a:lvl2pPr>
              <a:lvl3pPr marL="1143000" indent="-228600" defTabSz="1450975" eaLnBrk="0" hangingPunct="0">
                <a:defRPr sz="2400">
                  <a:solidFill>
                    <a:schemeClr val="tx1"/>
                  </a:solidFill>
                  <a:latin typeface="Arial" panose="020B0604020202020204" pitchFamily="34" charset="0"/>
                </a:defRPr>
              </a:lvl3pPr>
              <a:lvl4pPr marL="1600200" indent="-228600" defTabSz="1450975" eaLnBrk="0" hangingPunct="0">
                <a:defRPr sz="2400">
                  <a:solidFill>
                    <a:schemeClr val="tx1"/>
                  </a:solidFill>
                  <a:latin typeface="Arial" panose="020B0604020202020204" pitchFamily="34" charset="0"/>
                </a:defRPr>
              </a:lvl4pPr>
              <a:lvl5pPr marL="2057400" indent="-228600" defTabSz="1450975" eaLnBrk="0" hangingPunct="0">
                <a:defRPr sz="2400">
                  <a:solidFill>
                    <a:schemeClr val="tx1"/>
                  </a:solidFill>
                  <a:latin typeface="Arial" panose="020B0604020202020204" pitchFamily="34" charset="0"/>
                </a:defRPr>
              </a:lvl5pPr>
              <a:lvl6pPr marL="2514600" indent="-228600" defTabSz="14509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4509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4509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450975"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ru-RU" sz="1400"/>
                <a:t>Характерные зависимости концентрации оксидов углерода </a:t>
              </a:r>
              <a:br>
                <a:rPr lang="ru-RU" altLang="ru-RU" sz="1400"/>
              </a:br>
              <a:r>
                <a:rPr lang="ru-RU" altLang="ru-RU" sz="1400"/>
                <a:t>и водорода </a:t>
              </a:r>
              <a:br>
                <a:rPr lang="ru-RU" altLang="ru-RU" sz="1400"/>
              </a:br>
              <a:r>
                <a:rPr lang="ru-RU" altLang="ru-RU" sz="1400"/>
                <a:t>в продуктах сгорания ОВУТ</a:t>
              </a:r>
            </a:p>
          </p:txBody>
        </p:sp>
        <p:pic>
          <p:nvPicPr>
            <p:cNvPr id="53256" name="Picture 3" descr="F:\!!Работа\Проект ИТ СО РАН\10_Относительные показатели эффективности_Ксения\Статья\Рисунки\Раскладка по трем лучшим составам_рус.tif">
              <a:extLst>
                <a:ext uri="{FF2B5EF4-FFF2-40B4-BE49-F238E27FC236}">
                  <a16:creationId xmlns:a16="http://schemas.microsoft.com/office/drawing/2014/main" id="{985A3375-7442-4E57-A8CF-42E4155F27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2" y="2189"/>
              <a:ext cx="2088" cy="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TextBox 11">
              <a:extLst>
                <a:ext uri="{FF2B5EF4-FFF2-40B4-BE49-F238E27FC236}">
                  <a16:creationId xmlns:a16="http://schemas.microsoft.com/office/drawing/2014/main" id="{AF1DFC7F-7DFD-4910-B213-49BEBB7AEE28}"/>
                </a:ext>
              </a:extLst>
            </p:cNvPr>
            <p:cNvSpPr txBox="1">
              <a:spLocks noChangeArrowheads="1"/>
            </p:cNvSpPr>
            <p:nvPr/>
          </p:nvSpPr>
          <p:spPr bwMode="auto">
            <a:xfrm>
              <a:off x="4247" y="2160"/>
              <a:ext cx="1513" cy="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24" tIns="72562" rIns="145124" bIns="72562">
              <a:spAutoFit/>
            </a:bodyPr>
            <a:lstStyle>
              <a:lvl1pPr defTabSz="1450975" eaLnBrk="0" hangingPunct="0">
                <a:defRPr sz="2400">
                  <a:solidFill>
                    <a:schemeClr val="tx1"/>
                  </a:solidFill>
                  <a:latin typeface="Arial" panose="020B0604020202020204" pitchFamily="34" charset="0"/>
                </a:defRPr>
              </a:lvl1pPr>
              <a:lvl2pPr marL="742950" indent="-285750" defTabSz="1450975" eaLnBrk="0" hangingPunct="0">
                <a:defRPr sz="2400">
                  <a:solidFill>
                    <a:schemeClr val="tx1"/>
                  </a:solidFill>
                  <a:latin typeface="Arial" panose="020B0604020202020204" pitchFamily="34" charset="0"/>
                </a:defRPr>
              </a:lvl2pPr>
              <a:lvl3pPr marL="1143000" indent="-228600" defTabSz="1450975" eaLnBrk="0" hangingPunct="0">
                <a:defRPr sz="2400">
                  <a:solidFill>
                    <a:schemeClr val="tx1"/>
                  </a:solidFill>
                  <a:latin typeface="Arial" panose="020B0604020202020204" pitchFamily="34" charset="0"/>
                </a:defRPr>
              </a:lvl3pPr>
              <a:lvl4pPr marL="1600200" indent="-228600" defTabSz="1450975" eaLnBrk="0" hangingPunct="0">
                <a:defRPr sz="2400">
                  <a:solidFill>
                    <a:schemeClr val="tx1"/>
                  </a:solidFill>
                  <a:latin typeface="Arial" panose="020B0604020202020204" pitchFamily="34" charset="0"/>
                </a:defRPr>
              </a:lvl4pPr>
              <a:lvl5pPr marL="2057400" indent="-228600" defTabSz="1450975" eaLnBrk="0" hangingPunct="0">
                <a:defRPr sz="2400">
                  <a:solidFill>
                    <a:schemeClr val="tx1"/>
                  </a:solidFill>
                  <a:latin typeface="Arial" panose="020B0604020202020204" pitchFamily="34" charset="0"/>
                </a:defRPr>
              </a:lvl5pPr>
              <a:lvl6pPr marL="2514600" indent="-228600" defTabSz="14509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4509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4509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450975"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ru-RU" altLang="ru-RU" sz="1400"/>
                <a:t>Составляющие итогового показателя эффективности топлива</a:t>
              </a:r>
              <a:r>
                <a:rPr lang="ru-RU" altLang="ru-RU" sz="1700"/>
                <a:t> </a:t>
              </a:r>
              <a:r>
                <a:rPr lang="ru-RU" altLang="ru-RU" sz="1400"/>
                <a:t>50% вода, </a:t>
              </a:r>
              <a:br>
                <a:rPr lang="ru-RU" altLang="ru-RU" sz="1400"/>
              </a:br>
              <a:r>
                <a:rPr lang="ru-RU" altLang="ru-RU" sz="1400"/>
                <a:t>50% фильтр-кек длиннопламенного</a:t>
              </a:r>
              <a:br>
                <a:rPr lang="ru-RU" altLang="ru-RU" sz="1400"/>
              </a:br>
              <a:r>
                <a:rPr lang="ru-RU" altLang="ru-RU" sz="1400"/>
                <a:t>угля </a:t>
              </a:r>
            </a:p>
            <a:p>
              <a:pPr algn="r" eaLnBrk="1" hangingPunct="1"/>
              <a:endParaRPr lang="ru-RU" altLang="ru-RU" sz="1400"/>
            </a:p>
            <a:p>
              <a:pPr algn="r" eaLnBrk="1" hangingPunct="1"/>
              <a:endParaRPr lang="ru-RU" altLang="ru-RU" sz="1400"/>
            </a:p>
            <a:p>
              <a:pPr algn="r" eaLnBrk="1" hangingPunct="1"/>
              <a:endParaRPr lang="ru-RU" altLang="ru-RU" sz="1400"/>
            </a:p>
            <a:p>
              <a:pPr algn="r" eaLnBrk="1" hangingPunct="1"/>
              <a:endParaRPr lang="ru-RU" altLang="ru-RU" sz="1400"/>
            </a:p>
            <a:p>
              <a:pPr algn="r" eaLnBrk="1" hangingPunct="1"/>
              <a:r>
                <a:rPr lang="ru-RU" altLang="ru-RU" sz="1400"/>
                <a:t>Итоговый показатель эффективности = 0,616</a:t>
              </a:r>
            </a:p>
            <a:p>
              <a:pPr eaLnBrk="1" hangingPunct="1"/>
              <a:endParaRPr lang="ru-RU" altLang="ru-RU" sz="1400"/>
            </a:p>
          </p:txBody>
        </p:sp>
        <p:grpSp>
          <p:nvGrpSpPr>
            <p:cNvPr id="53258" name="Group 9">
              <a:extLst>
                <a:ext uri="{FF2B5EF4-FFF2-40B4-BE49-F238E27FC236}">
                  <a16:creationId xmlns:a16="http://schemas.microsoft.com/office/drawing/2014/main" id="{097D88CF-2CED-41BD-8A47-E4333E101E45}"/>
                </a:ext>
              </a:extLst>
            </p:cNvPr>
            <p:cNvGrpSpPr>
              <a:grpSpLocks noChangeAspect="1"/>
            </p:cNvGrpSpPr>
            <p:nvPr/>
          </p:nvGrpSpPr>
          <p:grpSpPr bwMode="auto">
            <a:xfrm>
              <a:off x="80" y="81"/>
              <a:ext cx="250" cy="249"/>
              <a:chOff x="5301" y="11574"/>
              <a:chExt cx="873" cy="875"/>
            </a:xfrm>
          </p:grpSpPr>
          <p:sp>
            <p:nvSpPr>
              <p:cNvPr id="53259" name="Freeform 32">
                <a:extLst>
                  <a:ext uri="{FF2B5EF4-FFF2-40B4-BE49-F238E27FC236}">
                    <a16:creationId xmlns:a16="http://schemas.microsoft.com/office/drawing/2014/main" id="{DCF63178-E74F-4CC6-A7ED-BF078553FD0F}"/>
                  </a:ext>
                </a:extLst>
              </p:cNvPr>
              <p:cNvSpPr>
                <a:spLocks noChangeAspect="1" noEditPoints="1"/>
              </p:cNvSpPr>
              <p:nvPr/>
            </p:nvSpPr>
            <p:spPr bwMode="auto">
              <a:xfrm>
                <a:off x="5301" y="11574"/>
                <a:ext cx="871" cy="563"/>
              </a:xfrm>
              <a:custGeom>
                <a:avLst/>
                <a:gdLst>
                  <a:gd name="T0" fmla="*/ 1 w 680"/>
                  <a:gd name="T1" fmla="*/ 0 h 441"/>
                  <a:gd name="T2" fmla="*/ 1 w 680"/>
                  <a:gd name="T3" fmla="*/ 0 h 441"/>
                  <a:gd name="T4" fmla="*/ 1 w 680"/>
                  <a:gd name="T5" fmla="*/ 0 h 441"/>
                  <a:gd name="T6" fmla="*/ 1 w 680"/>
                  <a:gd name="T7" fmla="*/ 0 h 441"/>
                  <a:gd name="T8" fmla="*/ 1 w 680"/>
                  <a:gd name="T9" fmla="*/ 0 h 441"/>
                  <a:gd name="T10" fmla="*/ 1 w 680"/>
                  <a:gd name="T11" fmla="*/ 0 h 441"/>
                  <a:gd name="T12" fmla="*/ 1 w 680"/>
                  <a:gd name="T13" fmla="*/ 0 h 441"/>
                  <a:gd name="T14" fmla="*/ 1 w 680"/>
                  <a:gd name="T15" fmla="*/ 0 h 441"/>
                  <a:gd name="T16" fmla="*/ 1 w 680"/>
                  <a:gd name="T17" fmla="*/ 0 h 441"/>
                  <a:gd name="T18" fmla="*/ 1 w 680"/>
                  <a:gd name="T19" fmla="*/ 0 h 441"/>
                  <a:gd name="T20" fmla="*/ 0 w 680"/>
                  <a:gd name="T21" fmla="*/ 0 h 441"/>
                  <a:gd name="T22" fmla="*/ 1 w 680"/>
                  <a:gd name="T23" fmla="*/ 0 h 441"/>
                  <a:gd name="T24" fmla="*/ 1 w 680"/>
                  <a:gd name="T25" fmla="*/ 0 h 441"/>
                  <a:gd name="T26" fmla="*/ 0 w 680"/>
                  <a:gd name="T27" fmla="*/ 0 h 441"/>
                  <a:gd name="T28" fmla="*/ 0 w 680"/>
                  <a:gd name="T29" fmla="*/ 0 h 4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0"/>
                  <a:gd name="T46" fmla="*/ 0 h 441"/>
                  <a:gd name="T47" fmla="*/ 680 w 680"/>
                  <a:gd name="T48" fmla="*/ 441 h 4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0" h="441">
                    <a:moveTo>
                      <a:pt x="480" y="0"/>
                    </a:moveTo>
                    <a:lnTo>
                      <a:pt x="680" y="0"/>
                    </a:lnTo>
                    <a:lnTo>
                      <a:pt x="680" y="201"/>
                    </a:lnTo>
                    <a:lnTo>
                      <a:pt x="480" y="201"/>
                    </a:lnTo>
                    <a:lnTo>
                      <a:pt x="480" y="0"/>
                    </a:lnTo>
                    <a:close/>
                    <a:moveTo>
                      <a:pt x="240" y="0"/>
                    </a:moveTo>
                    <a:lnTo>
                      <a:pt x="440" y="0"/>
                    </a:lnTo>
                    <a:lnTo>
                      <a:pt x="440" y="441"/>
                    </a:lnTo>
                    <a:lnTo>
                      <a:pt x="240" y="441"/>
                    </a:lnTo>
                    <a:lnTo>
                      <a:pt x="240" y="0"/>
                    </a:lnTo>
                    <a:close/>
                    <a:moveTo>
                      <a:pt x="0" y="0"/>
                    </a:moveTo>
                    <a:lnTo>
                      <a:pt x="200" y="0"/>
                    </a:lnTo>
                    <a:lnTo>
                      <a:pt x="200" y="201"/>
                    </a:lnTo>
                    <a:lnTo>
                      <a:pt x="0" y="201"/>
                    </a:lnTo>
                    <a:lnTo>
                      <a:pt x="0" y="0"/>
                    </a:lnTo>
                    <a:close/>
                  </a:path>
                </a:pathLst>
              </a:custGeom>
              <a:solidFill>
                <a:srgbClr val="80BF44"/>
              </a:solidFill>
              <a:ln w="0">
                <a:solidFill>
                  <a:srgbClr val="FFFFFF"/>
                </a:solidFill>
                <a:prstDash val="solid"/>
                <a:round/>
                <a:headEnd/>
                <a:tailEnd/>
              </a:ln>
            </p:spPr>
            <p:txBody>
              <a:bodyPr/>
              <a:lstStyle/>
              <a:p>
                <a:endParaRPr lang="ru-RU"/>
              </a:p>
            </p:txBody>
          </p:sp>
          <p:sp>
            <p:nvSpPr>
              <p:cNvPr id="2" name="Freeform 31">
                <a:extLst>
                  <a:ext uri="{FF2B5EF4-FFF2-40B4-BE49-F238E27FC236}">
                    <a16:creationId xmlns:a16="http://schemas.microsoft.com/office/drawing/2014/main" id="{8AB9BCC4-B366-4BCD-A505-64A405D984DB}"/>
                  </a:ext>
                </a:extLst>
              </p:cNvPr>
              <p:cNvSpPr>
                <a:spLocks noEditPoints="1"/>
              </p:cNvSpPr>
              <p:nvPr/>
            </p:nvSpPr>
            <p:spPr bwMode="auto">
              <a:xfrm>
                <a:off x="5304" y="11883"/>
                <a:ext cx="870" cy="566"/>
              </a:xfrm>
              <a:custGeom>
                <a:avLst/>
                <a:gdLst>
                  <a:gd name="T0" fmla="*/ 1 w 680"/>
                  <a:gd name="T1" fmla="*/ 0 h 441"/>
                  <a:gd name="T2" fmla="*/ 1 w 680"/>
                  <a:gd name="T3" fmla="*/ 0 h 441"/>
                  <a:gd name="T4" fmla="*/ 1 w 680"/>
                  <a:gd name="T5" fmla="*/ 0 h 441"/>
                  <a:gd name="T6" fmla="*/ 1 w 680"/>
                  <a:gd name="T7" fmla="*/ 0 h 441"/>
                  <a:gd name="T8" fmla="*/ 1 w 680"/>
                  <a:gd name="T9" fmla="*/ 0 h 441"/>
                  <a:gd name="T10" fmla="*/ 1 w 680"/>
                  <a:gd name="T11" fmla="*/ 0 h 441"/>
                  <a:gd name="T12" fmla="*/ 1 w 680"/>
                  <a:gd name="T13" fmla="*/ 0 h 441"/>
                  <a:gd name="T14" fmla="*/ 1 w 680"/>
                  <a:gd name="T15" fmla="*/ 0 h 441"/>
                  <a:gd name="T16" fmla="*/ 1 w 680"/>
                  <a:gd name="T17" fmla="*/ 0 h 441"/>
                  <a:gd name="T18" fmla="*/ 1 w 680"/>
                  <a:gd name="T19" fmla="*/ 0 h 441"/>
                  <a:gd name="T20" fmla="*/ 0 w 680"/>
                  <a:gd name="T21" fmla="*/ 0 h 441"/>
                  <a:gd name="T22" fmla="*/ 1 w 680"/>
                  <a:gd name="T23" fmla="*/ 0 h 441"/>
                  <a:gd name="T24" fmla="*/ 1 w 680"/>
                  <a:gd name="T25" fmla="*/ 0 h 441"/>
                  <a:gd name="T26" fmla="*/ 0 w 680"/>
                  <a:gd name="T27" fmla="*/ 0 h 441"/>
                  <a:gd name="T28" fmla="*/ 0 w 680"/>
                  <a:gd name="T29" fmla="*/ 0 h 4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80" h="441">
                    <a:moveTo>
                      <a:pt x="240" y="240"/>
                    </a:moveTo>
                    <a:lnTo>
                      <a:pt x="440" y="240"/>
                    </a:lnTo>
                    <a:lnTo>
                      <a:pt x="440" y="441"/>
                    </a:lnTo>
                    <a:lnTo>
                      <a:pt x="240" y="441"/>
                    </a:lnTo>
                    <a:lnTo>
                      <a:pt x="240" y="240"/>
                    </a:lnTo>
                    <a:close/>
                    <a:moveTo>
                      <a:pt x="480" y="0"/>
                    </a:moveTo>
                    <a:lnTo>
                      <a:pt x="680" y="0"/>
                    </a:lnTo>
                    <a:lnTo>
                      <a:pt x="680" y="441"/>
                    </a:lnTo>
                    <a:lnTo>
                      <a:pt x="480" y="441"/>
                    </a:lnTo>
                    <a:lnTo>
                      <a:pt x="480" y="0"/>
                    </a:lnTo>
                    <a:close/>
                    <a:moveTo>
                      <a:pt x="0" y="0"/>
                    </a:moveTo>
                    <a:lnTo>
                      <a:pt x="200" y="0"/>
                    </a:lnTo>
                    <a:lnTo>
                      <a:pt x="200" y="441"/>
                    </a:lnTo>
                    <a:lnTo>
                      <a:pt x="0" y="441"/>
                    </a:lnTo>
                    <a:lnTo>
                      <a:pt x="0" y="0"/>
                    </a:lnTo>
                    <a:close/>
                  </a:path>
                </a:pathLst>
              </a:custGeom>
              <a:solidFill>
                <a:srgbClr val="000000"/>
              </a:solidFill>
              <a:ln w="0">
                <a:solidFill>
                  <a:srgbClr val="000000"/>
                </a:solidFill>
                <a:prstDash val="solid"/>
                <a:round/>
                <a:headEnd/>
                <a:tailEnd/>
              </a:ln>
            </p:spPr>
            <p:txBody>
              <a:bodyPr/>
              <a:lstStyle/>
              <a:p>
                <a:pPr fontAlgn="auto">
                  <a:spcBef>
                    <a:spcPts val="0"/>
                  </a:spcBef>
                  <a:spcAft>
                    <a:spcPts val="0"/>
                  </a:spcAft>
                  <a:defRPr/>
                </a:pPr>
                <a:endParaRPr lang="ru-RU" sz="2539" dirty="0">
                  <a:latin typeface="+mn-lt"/>
                </a:endParaRPr>
              </a:p>
            </p:txBody>
          </p:sp>
        </p:gr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10">
            <a:extLst>
              <a:ext uri="{FF2B5EF4-FFF2-40B4-BE49-F238E27FC236}">
                <a16:creationId xmlns:a16="http://schemas.microsoft.com/office/drawing/2014/main" id="{38735993-507B-40AB-B163-D35CC1CF91CA}"/>
              </a:ext>
            </a:extLst>
          </p:cNvPr>
          <p:cNvGrpSpPr>
            <a:grpSpLocks/>
          </p:cNvGrpSpPr>
          <p:nvPr/>
        </p:nvGrpSpPr>
        <p:grpSpPr bwMode="auto">
          <a:xfrm>
            <a:off x="1588" y="142875"/>
            <a:ext cx="9142412" cy="6472238"/>
            <a:chOff x="1" y="42"/>
            <a:chExt cx="5759" cy="4077"/>
          </a:xfrm>
        </p:grpSpPr>
        <p:sp>
          <p:nvSpPr>
            <p:cNvPr id="54275" name="TextBox 9">
              <a:extLst>
                <a:ext uri="{FF2B5EF4-FFF2-40B4-BE49-F238E27FC236}">
                  <a16:creationId xmlns:a16="http://schemas.microsoft.com/office/drawing/2014/main" id="{18E642EF-B195-4502-A2F1-11616C73DC06}"/>
                </a:ext>
              </a:extLst>
            </p:cNvPr>
            <p:cNvSpPr txBox="1">
              <a:spLocks noChangeArrowheads="1"/>
            </p:cNvSpPr>
            <p:nvPr/>
          </p:nvSpPr>
          <p:spPr bwMode="auto">
            <a:xfrm>
              <a:off x="66" y="3011"/>
              <a:ext cx="5664"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80000"/>
                </a:lnSpc>
                <a:spcAft>
                  <a:spcPts val="600"/>
                </a:spcAft>
              </a:pPr>
              <a:r>
                <a:rPr lang="ru-RU" altLang="ru-RU" sz="1400"/>
                <a:t>В составе исполнителей КНП:  2 доктора и 5 кандидатов наук, 1 аспирант</a:t>
              </a:r>
            </a:p>
          </p:txBody>
        </p:sp>
        <p:pic>
          <p:nvPicPr>
            <p:cNvPr id="54276" name="Рисунок 2">
              <a:extLst>
                <a:ext uri="{FF2B5EF4-FFF2-40B4-BE49-F238E27FC236}">
                  <a16:creationId xmlns:a16="http://schemas.microsoft.com/office/drawing/2014/main" id="{5470B2BF-FFE6-4E82-9CE7-65E448573D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67"/>
              <a:ext cx="1163"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Рисунок 2">
              <a:extLst>
                <a:ext uri="{FF2B5EF4-FFF2-40B4-BE49-F238E27FC236}">
                  <a16:creationId xmlns:a16="http://schemas.microsoft.com/office/drawing/2014/main" id="{DDE7FD0F-181A-4EDF-A0E2-6C25EAEDA5C5}"/>
                </a:ext>
              </a:extLst>
            </p:cNvPr>
            <p:cNvPicPr>
              <a:picLocks noChangeAspect="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114" y="1091"/>
              <a:ext cx="1446" cy="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5" descr="ихф">
              <a:extLst>
                <a:ext uri="{FF2B5EF4-FFF2-40B4-BE49-F238E27FC236}">
                  <a16:creationId xmlns:a16="http://schemas.microsoft.com/office/drawing/2014/main" id="{434864F1-FD51-485B-BF3B-6B303E17529B}"/>
                </a:ext>
              </a:extLst>
            </p:cNvPr>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5185" y="181"/>
              <a:ext cx="4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Rectangle 2">
              <a:extLst>
                <a:ext uri="{FF2B5EF4-FFF2-40B4-BE49-F238E27FC236}">
                  <a16:creationId xmlns:a16="http://schemas.microsoft.com/office/drawing/2014/main" id="{54F5FEF8-A635-4C55-B84F-E9C4985A078B}"/>
                </a:ext>
              </a:extLst>
            </p:cNvPr>
            <p:cNvSpPr txBox="1">
              <a:spLocks noChangeArrowheads="1"/>
            </p:cNvSpPr>
            <p:nvPr/>
          </p:nvSpPr>
          <p:spPr bwMode="auto">
            <a:xfrm>
              <a:off x="1058" y="42"/>
              <a:ext cx="4199" cy="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598" tIns="28798" rIns="57598" bIns="28798"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2800" b="1"/>
                <a:t>Федеральный исследовательский центр химической физики </a:t>
              </a:r>
              <a:br>
                <a:rPr lang="en-US" altLang="ru-RU" sz="2800" b="1"/>
              </a:br>
              <a:r>
                <a:rPr lang="ru-RU" altLang="ru-RU" sz="2800" b="1"/>
                <a:t>им. Н.Н. Семенова РАН</a:t>
              </a:r>
              <a:endParaRPr lang="ru-RU" altLang="ru-RU" sz="2800">
                <a:latin typeface="Calibri" panose="020F0502020204030204" pitchFamily="34" charset="0"/>
              </a:endParaRPr>
            </a:p>
          </p:txBody>
        </p:sp>
        <p:sp>
          <p:nvSpPr>
            <p:cNvPr id="54280" name="Прямоугольник 1">
              <a:extLst>
                <a:ext uri="{FF2B5EF4-FFF2-40B4-BE49-F238E27FC236}">
                  <a16:creationId xmlns:a16="http://schemas.microsoft.com/office/drawing/2014/main" id="{975E9575-D114-493C-B611-1093ECC28B2C}"/>
                </a:ext>
              </a:extLst>
            </p:cNvPr>
            <p:cNvSpPr>
              <a:spLocks noChangeArrowheads="1"/>
            </p:cNvSpPr>
            <p:nvPr/>
          </p:nvSpPr>
          <p:spPr bwMode="auto">
            <a:xfrm>
              <a:off x="83" y="1011"/>
              <a:ext cx="5617" cy="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a:r>
                <a:rPr lang="ru-RU" altLang="ru-RU" sz="1400" b="1"/>
                <a:t>                                                  КНП-2020:</a:t>
              </a:r>
              <a:r>
                <a:rPr lang="ru-RU" altLang="ru-RU" sz="1400"/>
                <a:t> С целью определения детонационной способности (ДС) </a:t>
              </a:r>
              <a:br>
                <a:rPr lang="ru-RU" altLang="ru-RU" sz="1400"/>
              </a:br>
              <a:r>
                <a:rPr lang="ru-RU" altLang="ru-RU" sz="1400"/>
                <a:t>                                                  топливно-воздушных смесей (ТВС) методами перехода горения </a:t>
              </a:r>
              <a:br>
                <a:rPr lang="ru-RU" altLang="ru-RU" sz="1400"/>
              </a:br>
              <a:r>
                <a:rPr lang="ru-RU" altLang="ru-RU" sz="1400"/>
                <a:t>                                                  в детонацию и перепуска стационарной детонации в полуограниченные </a:t>
              </a:r>
              <a:br>
                <a:rPr lang="ru-RU" altLang="ru-RU" sz="1400"/>
              </a:br>
              <a:r>
                <a:rPr lang="ru-RU" altLang="ru-RU" sz="1400"/>
                <a:t>                                                  каналы спроектированы, изготовлены и запущены три экспериментальные </a:t>
              </a:r>
              <a:br>
                <a:rPr lang="ru-RU" altLang="ru-RU" sz="1400"/>
              </a:br>
              <a:r>
                <a:rPr lang="ru-RU" altLang="ru-RU" sz="1400"/>
                <a:t>                                                  установки. Разработанные установки не имеют мировых аналогов. </a:t>
              </a:r>
              <a:br>
                <a:rPr lang="ru-RU" altLang="ru-RU" sz="1400"/>
              </a:br>
              <a:r>
                <a:rPr lang="ru-RU" altLang="ru-RU" sz="1400"/>
                <a:t>                                                  С их помощью будут проведены фундаментальные исследования </a:t>
              </a:r>
              <a:br>
                <a:rPr lang="ru-RU" altLang="ru-RU" sz="1400"/>
              </a:br>
              <a:r>
                <a:rPr lang="ru-RU" altLang="ru-RU" sz="1400"/>
                <a:t>                                                  относительной ДС ТВС на основе газообразных и жидких горючих разной </a:t>
              </a:r>
              <a:br>
                <a:rPr lang="ru-RU" altLang="ru-RU" sz="1400"/>
              </a:br>
              <a:r>
                <a:rPr lang="ru-RU" altLang="ru-RU" sz="1400"/>
                <a:t>                                                  природы. Полученные результаты будут востребованы ввиду растущего применения новых материалов в различных отраслях. Проведены исследования перехода горения в детонацию (ПГД) в стратифицированных системах типа газообразный окислитель – жидкое топливо (н-гептан и н-декан) в детонационных трубах различной длины. В зависимости от режимов проведения экспериментов зарегистрированы два типа ПГД, а также режимы высокоскоростного и низкоскоростного горения. Полученные результаты важны для вопросов промышленной безопасности и использования пленочного горения в перспективных энергопреобразующих установках.</a:t>
              </a:r>
            </a:p>
          </p:txBody>
        </p:sp>
        <p:sp>
          <p:nvSpPr>
            <p:cNvPr id="54281" name="Text Box 8">
              <a:extLst>
                <a:ext uri="{FF2B5EF4-FFF2-40B4-BE49-F238E27FC236}">
                  <a16:creationId xmlns:a16="http://schemas.microsoft.com/office/drawing/2014/main" id="{F865A34E-C23F-41A8-B862-8456384E69B3}"/>
                </a:ext>
              </a:extLst>
            </p:cNvPr>
            <p:cNvSpPr txBox="1">
              <a:spLocks noChangeArrowheads="1"/>
            </p:cNvSpPr>
            <p:nvPr/>
          </p:nvSpPr>
          <p:spPr bwMode="auto">
            <a:xfrm>
              <a:off x="392" y="519"/>
              <a:ext cx="6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ru-RU" altLang="ru-RU" sz="1400"/>
                <a:t>1931 г.</a:t>
              </a:r>
            </a:p>
          </p:txBody>
        </p:sp>
        <p:sp>
          <p:nvSpPr>
            <p:cNvPr id="54282" name="Text Box 9">
              <a:extLst>
                <a:ext uri="{FF2B5EF4-FFF2-40B4-BE49-F238E27FC236}">
                  <a16:creationId xmlns:a16="http://schemas.microsoft.com/office/drawing/2014/main" id="{05616DF2-582B-4C29-B921-ADBBB8E6D29D}"/>
                </a:ext>
              </a:extLst>
            </p:cNvPr>
            <p:cNvSpPr txBox="1">
              <a:spLocks noChangeArrowheads="1"/>
            </p:cNvSpPr>
            <p:nvPr/>
          </p:nvSpPr>
          <p:spPr bwMode="auto">
            <a:xfrm>
              <a:off x="66" y="3368"/>
              <a:ext cx="5694"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90000"/>
                </a:lnSpc>
                <a:spcAft>
                  <a:spcPct val="20000"/>
                </a:spcAft>
              </a:pPr>
              <a:r>
                <a:rPr lang="en-US" altLang="ru-RU" sz="1200"/>
                <a:t>Gasification of low-melting fuel in a high-temperature flow of inert gas // J</a:t>
              </a:r>
              <a:r>
                <a:rPr lang="ru-RU" altLang="ru-RU" sz="1200"/>
                <a:t>.</a:t>
              </a:r>
              <a:r>
                <a:rPr lang="en-US" altLang="ru-RU" sz="1200"/>
                <a:t> Propulsion &amp; Power, 2021</a:t>
              </a:r>
              <a:r>
                <a:rPr lang="en-US" altLang="ru-RU" sz="1200" b="1"/>
                <a:t>   Q1   F=1,94</a:t>
              </a:r>
              <a:endParaRPr lang="en-US" altLang="ru-RU" sz="1200"/>
            </a:p>
            <a:p>
              <a:pPr>
                <a:lnSpc>
                  <a:spcPct val="90000"/>
                </a:lnSpc>
                <a:spcAft>
                  <a:spcPct val="20000"/>
                </a:spcAft>
              </a:pPr>
              <a:r>
                <a:rPr lang="en-US" altLang="ru-RU" sz="1200"/>
                <a:t>Gasification of low-melting hydrocarbon material in the airflow heated by hydrogen combustion // International Journal of Hydrogen Energy, 2020 </a:t>
              </a:r>
              <a:r>
                <a:rPr lang="en-US" altLang="ru-RU" sz="1200" b="1"/>
                <a:t>  Q1   IF=4,939</a:t>
              </a:r>
              <a:endParaRPr lang="en-US" altLang="ru-RU" sz="1200"/>
            </a:p>
            <a:p>
              <a:pPr>
                <a:lnSpc>
                  <a:spcPct val="90000"/>
                </a:lnSpc>
                <a:spcAft>
                  <a:spcPct val="20000"/>
                </a:spcAft>
              </a:pPr>
              <a:r>
                <a:rPr lang="en-US" altLang="ru-RU" sz="1200"/>
                <a:t>Deflagration-to-detonation transition in stratified oxygen – liquid fuel film systems // Combustion Science and Technology </a:t>
              </a:r>
              <a:r>
                <a:rPr lang="en-US" altLang="ru-RU" sz="1200" b="1"/>
                <a:t>  Q1   IF=1,73 </a:t>
              </a:r>
              <a:endParaRPr lang="en-US" altLang="ru-RU" sz="1200"/>
            </a:p>
            <a:p>
              <a:pPr>
                <a:lnSpc>
                  <a:spcPct val="90000"/>
                </a:lnSpc>
              </a:pPr>
              <a:r>
                <a:rPr lang="en-US" altLang="ru-RU" sz="1200"/>
                <a:t>Detonability of fuel–air mixtures // Shock Waves, 2021</a:t>
              </a:r>
              <a:r>
                <a:rPr lang="en-US" altLang="ru-RU" sz="1200" b="1"/>
                <a:t>   Q2   IF=1,248</a:t>
              </a:r>
              <a:endParaRPr lang="ru-RU" altLang="ru-RU" sz="1200" b="1"/>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15">
            <a:extLst>
              <a:ext uri="{FF2B5EF4-FFF2-40B4-BE49-F238E27FC236}">
                <a16:creationId xmlns:a16="http://schemas.microsoft.com/office/drawing/2014/main" id="{9FA890C7-B659-4813-868C-32ADCC8939AB}"/>
              </a:ext>
            </a:extLst>
          </p:cNvPr>
          <p:cNvGrpSpPr>
            <a:grpSpLocks/>
          </p:cNvGrpSpPr>
          <p:nvPr/>
        </p:nvGrpSpPr>
        <p:grpSpPr bwMode="auto">
          <a:xfrm>
            <a:off x="0" y="60325"/>
            <a:ext cx="9144000" cy="6670675"/>
            <a:chOff x="0" y="14"/>
            <a:chExt cx="5760" cy="4202"/>
          </a:xfrm>
        </p:grpSpPr>
        <p:sp>
          <p:nvSpPr>
            <p:cNvPr id="55299" name="TextBox 5">
              <a:extLst>
                <a:ext uri="{FF2B5EF4-FFF2-40B4-BE49-F238E27FC236}">
                  <a16:creationId xmlns:a16="http://schemas.microsoft.com/office/drawing/2014/main" id="{106D966A-917A-45DE-A2D8-C763A579C700}"/>
                </a:ext>
              </a:extLst>
            </p:cNvPr>
            <p:cNvSpPr txBox="1">
              <a:spLocks noChangeArrowheads="1"/>
            </p:cNvSpPr>
            <p:nvPr/>
          </p:nvSpPr>
          <p:spPr bwMode="auto">
            <a:xfrm>
              <a:off x="726" y="58"/>
              <a:ext cx="499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800" b="1"/>
                <a:t>ДЕТОНАЦИОННАЯ СПОСОБНОСТЬ СМЕСЕЙ ГАЗООБРАЗНЫХ </a:t>
              </a:r>
              <a:br>
                <a:rPr lang="ru-RU" altLang="ru-RU" sz="1800" b="1"/>
              </a:br>
              <a:r>
                <a:rPr lang="ru-RU" altLang="ru-RU" sz="1800" b="1"/>
                <a:t>И ЖИДКИХ ГОРЮЧИХ С ВОЗДУХОМ И О2:   УСТАНОВКИ</a:t>
              </a:r>
            </a:p>
          </p:txBody>
        </p:sp>
        <p:sp>
          <p:nvSpPr>
            <p:cNvPr id="55300" name="TextBox 4">
              <a:extLst>
                <a:ext uri="{FF2B5EF4-FFF2-40B4-BE49-F238E27FC236}">
                  <a16:creationId xmlns:a16="http://schemas.microsoft.com/office/drawing/2014/main" id="{225508D8-F4DC-4FCB-A43D-8205F45C38D6}"/>
                </a:ext>
              </a:extLst>
            </p:cNvPr>
            <p:cNvSpPr txBox="1">
              <a:spLocks noChangeArrowheads="1"/>
            </p:cNvSpPr>
            <p:nvPr/>
          </p:nvSpPr>
          <p:spPr bwMode="auto">
            <a:xfrm>
              <a:off x="0" y="496"/>
              <a:ext cx="5760"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80000"/>
                </a:lnSpc>
              </a:pPr>
              <a:r>
                <a:rPr lang="ru-RU" altLang="ru-RU" sz="1800" b="1"/>
                <a:t>Фундаментальная научная задача:</a:t>
              </a:r>
              <a:r>
                <a:rPr lang="ru-RU" altLang="ru-RU" sz="1800"/>
                <a:t> определение относительной детонационной способности газовых и жидких горючих методами перехода горения в детонацию </a:t>
              </a:r>
              <a:br>
                <a:rPr lang="ru-RU" altLang="ru-RU" sz="1800"/>
              </a:br>
              <a:r>
                <a:rPr lang="ru-RU" altLang="ru-RU" sz="1800"/>
                <a:t>и перепуска детонации для применения в новых системах реактивного движения </a:t>
              </a:r>
            </a:p>
          </p:txBody>
        </p:sp>
        <p:sp>
          <p:nvSpPr>
            <p:cNvPr id="55301" name="TextBox 8">
              <a:extLst>
                <a:ext uri="{FF2B5EF4-FFF2-40B4-BE49-F238E27FC236}">
                  <a16:creationId xmlns:a16="http://schemas.microsoft.com/office/drawing/2014/main" id="{0B8134B2-0A7D-4C82-BD06-50B24BCA7EC1}"/>
                </a:ext>
              </a:extLst>
            </p:cNvPr>
            <p:cNvSpPr txBox="1">
              <a:spLocks noChangeArrowheads="1"/>
            </p:cNvSpPr>
            <p:nvPr/>
          </p:nvSpPr>
          <p:spPr bwMode="auto">
            <a:xfrm>
              <a:off x="153" y="3813"/>
              <a:ext cx="148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600"/>
                <a:t>Эталонная импульсно-</a:t>
              </a:r>
            </a:p>
            <a:p>
              <a:pPr algn="ctr" eaLnBrk="1" hangingPunct="1"/>
              <a:r>
                <a:rPr lang="ru-RU" altLang="ru-RU" sz="1600"/>
                <a:t>детонационная труба</a:t>
              </a:r>
            </a:p>
          </p:txBody>
        </p:sp>
        <p:sp>
          <p:nvSpPr>
            <p:cNvPr id="55302" name="TextBox 9">
              <a:extLst>
                <a:ext uri="{FF2B5EF4-FFF2-40B4-BE49-F238E27FC236}">
                  <a16:creationId xmlns:a16="http://schemas.microsoft.com/office/drawing/2014/main" id="{4E45E126-EEAD-4054-B555-492925169093}"/>
                </a:ext>
              </a:extLst>
            </p:cNvPr>
            <p:cNvSpPr txBox="1">
              <a:spLocks noChangeArrowheads="1"/>
            </p:cNvSpPr>
            <p:nvPr/>
          </p:nvSpPr>
          <p:spPr bwMode="auto">
            <a:xfrm>
              <a:off x="2381" y="1685"/>
              <a:ext cx="242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ru-RU" sz="1600"/>
                <a:t>Плоский канал с оптическим доступом</a:t>
              </a:r>
            </a:p>
          </p:txBody>
        </p:sp>
        <p:sp>
          <p:nvSpPr>
            <p:cNvPr id="55303" name="TextBox 10">
              <a:extLst>
                <a:ext uri="{FF2B5EF4-FFF2-40B4-BE49-F238E27FC236}">
                  <a16:creationId xmlns:a16="http://schemas.microsoft.com/office/drawing/2014/main" id="{99550364-3A87-49C4-B4B7-0F6251A5FAA5}"/>
                </a:ext>
              </a:extLst>
            </p:cNvPr>
            <p:cNvSpPr txBox="1">
              <a:spLocks noChangeArrowheads="1"/>
            </p:cNvSpPr>
            <p:nvPr/>
          </p:nvSpPr>
          <p:spPr bwMode="auto">
            <a:xfrm>
              <a:off x="1746" y="3097"/>
              <a:ext cx="385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600"/>
                <a:t>Канал с перепуском детонации в полуограниченный объем</a:t>
              </a:r>
            </a:p>
          </p:txBody>
        </p:sp>
        <p:sp>
          <p:nvSpPr>
            <p:cNvPr id="55304" name="Text Box 7">
              <a:extLst>
                <a:ext uri="{FF2B5EF4-FFF2-40B4-BE49-F238E27FC236}">
                  <a16:creationId xmlns:a16="http://schemas.microsoft.com/office/drawing/2014/main" id="{532BF65A-BF88-4BA2-A86D-CD405A1A13C7}"/>
                </a:ext>
              </a:extLst>
            </p:cNvPr>
            <p:cNvSpPr txBox="1">
              <a:spLocks noChangeArrowheads="1"/>
            </p:cNvSpPr>
            <p:nvPr/>
          </p:nvSpPr>
          <p:spPr bwMode="auto">
            <a:xfrm>
              <a:off x="2392" y="4004"/>
              <a:ext cx="259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ru-RU" altLang="ru-RU" sz="1600"/>
                <a:t>Газовая каверна под днищем катера</a:t>
              </a:r>
            </a:p>
          </p:txBody>
        </p:sp>
        <p:pic>
          <p:nvPicPr>
            <p:cNvPr id="55305" name="Рисунок 28">
              <a:extLst>
                <a:ext uri="{FF2B5EF4-FFF2-40B4-BE49-F238E27FC236}">
                  <a16:creationId xmlns:a16="http://schemas.microsoft.com/office/drawing/2014/main" id="{FC25A3CF-540B-46F8-A430-2ECAF8E603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 y="3363"/>
              <a:ext cx="3926"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3">
              <a:extLst>
                <a:ext uri="{FF2B5EF4-FFF2-40B4-BE49-F238E27FC236}">
                  <a16:creationId xmlns:a16="http://schemas.microsoft.com/office/drawing/2014/main" id="{802262C7-9C63-4008-83AF-68A0564B4C2E}"/>
                </a:ext>
              </a:extLst>
            </p:cNvPr>
            <p:cNvPicPr>
              <a:picLocks noChangeAspect="1" noChangeArrowheads="1"/>
            </p:cNvPicPr>
            <p:nvPr/>
          </p:nvPicPr>
          <p:blipFill>
            <a:blip r:embed="rId3">
              <a:lum bright="6000" contrast="12000"/>
              <a:grayscl/>
              <a:extLst>
                <a:ext uri="{28A0092B-C50C-407E-A947-70E740481C1C}">
                  <a14:useLocalDpi xmlns:a14="http://schemas.microsoft.com/office/drawing/2010/main" val="0"/>
                </a:ext>
              </a:extLst>
            </a:blip>
            <a:srcRect/>
            <a:stretch>
              <a:fillRect/>
            </a:stretch>
          </p:blipFill>
          <p:spPr bwMode="auto">
            <a:xfrm>
              <a:off x="1775" y="1077"/>
              <a:ext cx="3094"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Рисунок 20">
              <a:extLst>
                <a:ext uri="{FF2B5EF4-FFF2-40B4-BE49-F238E27FC236}">
                  <a16:creationId xmlns:a16="http://schemas.microsoft.com/office/drawing/2014/main" id="{C2FC45B1-C5FA-4EB3-9FE8-1B34F071D16C}"/>
                </a:ext>
              </a:extLst>
            </p:cNvPr>
            <p:cNvPicPr>
              <a:picLocks noChangeAspect="1" noChangeArrowheads="1"/>
            </p:cNvPicPr>
            <p:nvPr/>
          </p:nvPicPr>
          <p:blipFill>
            <a:blip r:embed="rId4">
              <a:lum bright="12000" contrast="6000"/>
              <a:grayscl/>
              <a:extLst>
                <a:ext uri="{28A0092B-C50C-407E-A947-70E740481C1C}">
                  <a14:useLocalDpi xmlns:a14="http://schemas.microsoft.com/office/drawing/2010/main" val="0"/>
                </a:ext>
              </a:extLst>
            </a:blip>
            <a:srcRect/>
            <a:stretch>
              <a:fillRect/>
            </a:stretch>
          </p:blipFill>
          <p:spPr bwMode="auto">
            <a:xfrm>
              <a:off x="4922" y="1077"/>
              <a:ext cx="630"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Рисунок 5">
              <a:extLst>
                <a:ext uri="{FF2B5EF4-FFF2-40B4-BE49-F238E27FC236}">
                  <a16:creationId xmlns:a16="http://schemas.microsoft.com/office/drawing/2014/main" id="{7C193569-0445-4100-A3EB-BCA9D5B72092}"/>
                </a:ext>
              </a:extLst>
            </p:cNvPr>
            <p:cNvPicPr>
              <a:picLocks noChangeAspect="1" noChangeArrowheads="1"/>
            </p:cNvPicPr>
            <p:nvPr/>
          </p:nvPicPr>
          <p:blipFill>
            <a:blip r:embed="rId5">
              <a:lum bright="6000" contrast="12000"/>
              <a:extLst>
                <a:ext uri="{28A0092B-C50C-407E-A947-70E740481C1C}">
                  <a14:useLocalDpi xmlns:a14="http://schemas.microsoft.com/office/drawing/2010/main" val="0"/>
                </a:ext>
              </a:extLst>
            </a:blip>
            <a:srcRect l="4491" t="4706" r="5688" b="3726"/>
            <a:stretch>
              <a:fillRect/>
            </a:stretch>
          </p:blipFill>
          <p:spPr bwMode="auto">
            <a:xfrm>
              <a:off x="175" y="1079"/>
              <a:ext cx="1440" cy="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Рисунок 17">
              <a:extLst>
                <a:ext uri="{FF2B5EF4-FFF2-40B4-BE49-F238E27FC236}">
                  <a16:creationId xmlns:a16="http://schemas.microsoft.com/office/drawing/2014/main" id="{6A190B4C-C34C-4656-8138-C43C22027ADC}"/>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2059" y="1830"/>
              <a:ext cx="3351" cy="1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0" name="Рисунок 2">
              <a:extLst>
                <a:ext uri="{FF2B5EF4-FFF2-40B4-BE49-F238E27FC236}">
                  <a16:creationId xmlns:a16="http://schemas.microsoft.com/office/drawing/2014/main" id="{A97C9FFC-B0BC-44A4-B4A4-66BA0FD5292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4"/>
              <a:ext cx="791"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7">
            <a:extLst>
              <a:ext uri="{FF2B5EF4-FFF2-40B4-BE49-F238E27FC236}">
                <a16:creationId xmlns:a16="http://schemas.microsoft.com/office/drawing/2014/main" id="{EAB91B1D-A32E-46DD-8BBF-F77088D929C9}"/>
              </a:ext>
            </a:extLst>
          </p:cNvPr>
          <p:cNvGrpSpPr>
            <a:grpSpLocks/>
          </p:cNvGrpSpPr>
          <p:nvPr/>
        </p:nvGrpSpPr>
        <p:grpSpPr bwMode="auto">
          <a:xfrm>
            <a:off x="0" y="79375"/>
            <a:ext cx="9144000" cy="6726238"/>
            <a:chOff x="0" y="14"/>
            <a:chExt cx="5760" cy="4237"/>
          </a:xfrm>
        </p:grpSpPr>
        <p:pic>
          <p:nvPicPr>
            <p:cNvPr id="56323" name="Рисунок 3">
              <a:extLst>
                <a:ext uri="{FF2B5EF4-FFF2-40B4-BE49-F238E27FC236}">
                  <a16:creationId xmlns:a16="http://schemas.microsoft.com/office/drawing/2014/main" id="{6FCD780C-6A95-4E00-91BA-6794DA43EF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0" y="479"/>
              <a:ext cx="3242" cy="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5">
              <a:extLst>
                <a:ext uri="{FF2B5EF4-FFF2-40B4-BE49-F238E27FC236}">
                  <a16:creationId xmlns:a16="http://schemas.microsoft.com/office/drawing/2014/main" id="{3FFA9D6A-E0FE-4F14-9A3D-003975684901}"/>
                </a:ext>
              </a:extLst>
            </p:cNvPr>
            <p:cNvSpPr txBox="1">
              <a:spLocks noChangeArrowheads="1"/>
            </p:cNvSpPr>
            <p:nvPr/>
          </p:nvSpPr>
          <p:spPr bwMode="auto">
            <a:xfrm>
              <a:off x="86" y="31"/>
              <a:ext cx="561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800" b="1"/>
                <a:t>ПЕРЕХОД ГОРЕНИЯ В ДЕТОНАЦИЮ В КАНАЛЕ </a:t>
              </a:r>
              <a:br>
                <a:rPr lang="en-US" altLang="ru-RU" sz="1800" b="1"/>
              </a:br>
              <a:r>
                <a:rPr lang="ru-RU" altLang="ru-RU" sz="1800" b="1"/>
                <a:t>С ПЛЕНКОЙ ЖИДКОГО УГЛЕВОДОРОДНОГО ГОРЮЧЕГО</a:t>
              </a:r>
              <a:endParaRPr lang="ru-RU" altLang="ru-RU" sz="1800" b="1" u="sng"/>
            </a:p>
          </p:txBody>
        </p:sp>
        <p:sp>
          <p:nvSpPr>
            <p:cNvPr id="56325" name="TextBox 5">
              <a:extLst>
                <a:ext uri="{FF2B5EF4-FFF2-40B4-BE49-F238E27FC236}">
                  <a16:creationId xmlns:a16="http://schemas.microsoft.com/office/drawing/2014/main" id="{6484A032-2DA9-4E09-BDF1-3E70E1F14EF3}"/>
                </a:ext>
              </a:extLst>
            </p:cNvPr>
            <p:cNvSpPr txBox="1">
              <a:spLocks noChangeArrowheads="1"/>
            </p:cNvSpPr>
            <p:nvPr/>
          </p:nvSpPr>
          <p:spPr bwMode="auto">
            <a:xfrm>
              <a:off x="2414" y="4038"/>
              <a:ext cx="334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ru-RU" sz="1200"/>
                <a:t>Combustion Science </a:t>
              </a:r>
              <a:r>
                <a:rPr lang="ru-RU" altLang="ru-RU" sz="1200"/>
                <a:t>a</a:t>
              </a:r>
              <a:r>
                <a:rPr lang="en-US" altLang="ru-RU" sz="1200"/>
                <a:t>nd Technology, </a:t>
              </a:r>
              <a:r>
                <a:rPr lang="ru-RU" altLang="ru-RU" sz="1200"/>
                <a:t>2019; </a:t>
              </a:r>
              <a:r>
                <a:rPr lang="en-US" altLang="ru-RU" sz="1200"/>
                <a:t>2020</a:t>
              </a:r>
              <a:r>
                <a:rPr lang="ru-RU" altLang="ru-RU" sz="1200" b="1"/>
                <a:t>   Q</a:t>
              </a:r>
              <a:r>
                <a:rPr lang="en-US" altLang="ru-RU" sz="1200" b="1"/>
                <a:t>1   IF=1,73</a:t>
              </a:r>
              <a:r>
                <a:rPr lang="ru-RU" altLang="ru-RU" sz="1200" b="1"/>
                <a:t> </a:t>
              </a:r>
            </a:p>
          </p:txBody>
        </p:sp>
        <p:pic>
          <p:nvPicPr>
            <p:cNvPr id="56326" name="Рисунок 18">
              <a:extLst>
                <a:ext uri="{FF2B5EF4-FFF2-40B4-BE49-F238E27FC236}">
                  <a16:creationId xmlns:a16="http://schemas.microsoft.com/office/drawing/2014/main" id="{17B63E45-F8D0-48BF-A742-04449763E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 y="517"/>
              <a:ext cx="2398" cy="3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Рисунок 2">
              <a:extLst>
                <a:ext uri="{FF2B5EF4-FFF2-40B4-BE49-F238E27FC236}">
                  <a16:creationId xmlns:a16="http://schemas.microsoft.com/office/drawing/2014/main" id="{34542049-734E-4859-96D4-685DF46AA6A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
              <a:ext cx="791"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5">
            <a:extLst>
              <a:ext uri="{FF2B5EF4-FFF2-40B4-BE49-F238E27FC236}">
                <a16:creationId xmlns:a16="http://schemas.microsoft.com/office/drawing/2014/main" id="{EEF63932-31F5-46F3-91CE-5898A828262E}"/>
              </a:ext>
            </a:extLst>
          </p:cNvPr>
          <p:cNvSpPr txBox="1">
            <a:spLocks noChangeArrowheads="1"/>
          </p:cNvSpPr>
          <p:nvPr/>
        </p:nvSpPr>
        <p:spPr bwMode="auto">
          <a:xfrm>
            <a:off x="442913" y="6462713"/>
            <a:ext cx="31257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ru-RU" sz="1200"/>
              <a:t>Статья направлена в </a:t>
            </a:r>
            <a:r>
              <a:rPr lang="en-US" altLang="ru-RU" sz="1200"/>
              <a:t>Shock Waves, 2021</a:t>
            </a:r>
            <a:r>
              <a:rPr lang="ru-RU" altLang="ru-RU" sz="1200"/>
              <a:t> </a:t>
            </a:r>
          </a:p>
        </p:txBody>
      </p:sp>
      <p:sp>
        <p:nvSpPr>
          <p:cNvPr id="57347" name="TextBox 5">
            <a:extLst>
              <a:ext uri="{FF2B5EF4-FFF2-40B4-BE49-F238E27FC236}">
                <a16:creationId xmlns:a16="http://schemas.microsoft.com/office/drawing/2014/main" id="{A4B97DB3-60AB-48CD-BF33-123BCBA8B892}"/>
              </a:ext>
            </a:extLst>
          </p:cNvPr>
          <p:cNvSpPr txBox="1">
            <a:spLocks noChangeArrowheads="1"/>
          </p:cNvSpPr>
          <p:nvPr/>
        </p:nvSpPr>
        <p:spPr bwMode="auto">
          <a:xfrm>
            <a:off x="0" y="276225"/>
            <a:ext cx="4414838"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800" b="1"/>
              <a:t>ПЕРЕПУСК </a:t>
            </a:r>
            <a:br>
              <a:rPr lang="ru-RU" altLang="ru-RU" sz="1800" b="1"/>
            </a:br>
            <a:r>
              <a:rPr lang="ru-RU" altLang="ru-RU" sz="1800" b="1"/>
              <a:t>ДЕТОНАЦИИ В ГАЗОВУЮ КАВЕРНУ</a:t>
            </a:r>
            <a:r>
              <a:rPr lang="en-US" altLang="ru-RU" sz="1800" b="1"/>
              <a:t> </a:t>
            </a:r>
            <a:r>
              <a:rPr lang="ru-RU" altLang="ru-RU" sz="1800" b="1"/>
              <a:t>ПОД ДНИЩЕМ КАТЕРА</a:t>
            </a:r>
          </a:p>
          <a:p>
            <a:pPr algn="ctr" eaLnBrk="1" hangingPunct="1">
              <a:lnSpc>
                <a:spcPct val="80000"/>
              </a:lnSpc>
              <a:spcBef>
                <a:spcPct val="30000"/>
              </a:spcBef>
            </a:pPr>
            <a:r>
              <a:rPr lang="ru-RU" altLang="ru-RU" sz="1600"/>
              <a:t>(новый тип движителя)</a:t>
            </a:r>
          </a:p>
        </p:txBody>
      </p:sp>
      <p:pic>
        <p:nvPicPr>
          <p:cNvPr id="57348" name="Рисунок 29">
            <a:extLst>
              <a:ext uri="{FF2B5EF4-FFF2-40B4-BE49-F238E27FC236}">
                <a16:creationId xmlns:a16="http://schemas.microsoft.com/office/drawing/2014/main" id="{596FFA74-D9EF-4B22-807B-6A9696DA45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3" y="1441450"/>
            <a:ext cx="37973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Box 5">
            <a:extLst>
              <a:ext uri="{FF2B5EF4-FFF2-40B4-BE49-F238E27FC236}">
                <a16:creationId xmlns:a16="http://schemas.microsoft.com/office/drawing/2014/main" id="{7F791EB3-A4BB-4BCA-AC0F-6A4B4C87D39B}"/>
              </a:ext>
            </a:extLst>
          </p:cNvPr>
          <p:cNvSpPr txBox="1">
            <a:spLocks noChangeArrowheads="1"/>
          </p:cNvSpPr>
          <p:nvPr/>
        </p:nvSpPr>
        <p:spPr bwMode="auto">
          <a:xfrm>
            <a:off x="4886325" y="266700"/>
            <a:ext cx="390207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800" b="1"/>
              <a:t>ДЕТОНАЦИОННЫЙ РАКЕТНО-ПРЯМОТОЧНЫЙ ДВИГАТЕЛЬ </a:t>
            </a:r>
          </a:p>
          <a:p>
            <a:pPr algn="ctr" eaLnBrk="1" hangingPunct="1"/>
            <a:r>
              <a:rPr lang="ru-RU" altLang="ru-RU" sz="1800" b="1"/>
              <a:t>НА ТВЕРДОМ ТОПЛИВЕ</a:t>
            </a:r>
          </a:p>
          <a:p>
            <a:pPr algn="ctr" eaLnBrk="1" hangingPunct="1">
              <a:lnSpc>
                <a:spcPct val="80000"/>
              </a:lnSpc>
              <a:spcBef>
                <a:spcPct val="30000"/>
              </a:spcBef>
            </a:pPr>
            <a:r>
              <a:rPr lang="ru-RU" altLang="ru-RU" sz="1600"/>
              <a:t>(новый тип двигателя)</a:t>
            </a:r>
          </a:p>
        </p:txBody>
      </p:sp>
      <p:pic>
        <p:nvPicPr>
          <p:cNvPr id="57350" name="Рисунок 40">
            <a:extLst>
              <a:ext uri="{FF2B5EF4-FFF2-40B4-BE49-F238E27FC236}">
                <a16:creationId xmlns:a16="http://schemas.microsoft.com/office/drawing/2014/main" id="{EB9242FF-740D-4CAD-BD29-8C5306BFC1FC}"/>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4556125" y="1506538"/>
            <a:ext cx="4260850" cy="528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Рисунок 2">
            <a:extLst>
              <a:ext uri="{FF2B5EF4-FFF2-40B4-BE49-F238E27FC236}">
                <a16:creationId xmlns:a16="http://schemas.microsoft.com/office/drawing/2014/main" id="{1319319F-A3DE-434B-A056-AB248B7E9C13}"/>
              </a:ext>
            </a:extLst>
          </p:cNvPr>
          <p:cNvPicPr>
            <a:picLocks noChangeAspect="1"/>
          </p:cNvPicPr>
          <p:nvPr/>
        </p:nvPicPr>
        <p:blipFill>
          <a:blip r:embed="rId4">
            <a:extLst>
              <a:ext uri="{28A0092B-C50C-407E-A947-70E740481C1C}">
                <a14:useLocalDpi xmlns:a14="http://schemas.microsoft.com/office/drawing/2010/main" val="0"/>
              </a:ext>
            </a:extLst>
          </a:blip>
          <a:srcRect l="8597" t="13823" r="5437"/>
          <a:stretch>
            <a:fillRect/>
          </a:stretch>
        </p:blipFill>
        <p:spPr bwMode="auto">
          <a:xfrm>
            <a:off x="41275" y="68263"/>
            <a:ext cx="10795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5ED653AD-1BBD-4AD7-92A0-93528800BD4C}"/>
              </a:ext>
            </a:extLst>
          </p:cNvPr>
          <p:cNvSpPr>
            <a:spLocks noGrp="1"/>
          </p:cNvSpPr>
          <p:nvPr>
            <p:ph type="title" idx="4294967295"/>
          </p:nvPr>
        </p:nvSpPr>
        <p:spPr>
          <a:xfrm>
            <a:off x="2195513" y="0"/>
            <a:ext cx="5689600" cy="1557338"/>
          </a:xfrm>
        </p:spPr>
        <p:txBody>
          <a:bodyPr/>
          <a:lstStyle/>
          <a:p>
            <a:pPr algn="ctr" eaLnBrk="1" hangingPunct="1"/>
            <a:r>
              <a:rPr lang="ru-RU" altLang="ru-RU" sz="2800" b="1">
                <a:latin typeface="Arial" panose="020B0604020202020204" pitchFamily="34" charset="0"/>
              </a:rPr>
              <a:t>Институт гидродинамики </a:t>
            </a:r>
            <a:br>
              <a:rPr lang="ru-RU" altLang="ru-RU" sz="2800" b="1">
                <a:latin typeface="Arial" panose="020B0604020202020204" pitchFamily="34" charset="0"/>
              </a:rPr>
            </a:br>
            <a:r>
              <a:rPr lang="ru-RU" altLang="ru-RU" sz="2800" b="1">
                <a:latin typeface="Arial" panose="020B0604020202020204" pitchFamily="34" charset="0"/>
              </a:rPr>
              <a:t>им. М.А. Лаврентьева  СО РАН</a:t>
            </a:r>
            <a:r>
              <a:rPr lang="ru-RU" altLang="ru-RU" sz="2800" b="1">
                <a:solidFill>
                  <a:schemeClr val="accent2"/>
                </a:solidFill>
                <a:latin typeface="Arial" panose="020B0604020202020204" pitchFamily="34" charset="0"/>
              </a:rPr>
              <a:t> </a:t>
            </a:r>
          </a:p>
        </p:txBody>
      </p:sp>
      <p:pic>
        <p:nvPicPr>
          <p:cNvPr id="58371" name="Picture 90">
            <a:extLst>
              <a:ext uri="{FF2B5EF4-FFF2-40B4-BE49-F238E27FC236}">
                <a16:creationId xmlns:a16="http://schemas.microsoft.com/office/drawing/2014/main" id="{5C86243A-E067-47F1-B63E-11E4CF49D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05105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9">
            <a:extLst>
              <a:ext uri="{FF2B5EF4-FFF2-40B4-BE49-F238E27FC236}">
                <a16:creationId xmlns:a16="http://schemas.microsoft.com/office/drawing/2014/main" id="{93AAAB92-ECDA-40B1-804B-A51AD3B05508}"/>
              </a:ext>
            </a:extLst>
          </p:cNvPr>
          <p:cNvSpPr>
            <a:spLocks noGrp="1"/>
          </p:cNvSpPr>
          <p:nvPr>
            <p:ph type="body" idx="4294967295"/>
          </p:nvPr>
        </p:nvSpPr>
        <p:spPr>
          <a:xfrm>
            <a:off x="250825" y="1816100"/>
            <a:ext cx="8893175" cy="4681538"/>
          </a:xfrm>
        </p:spPr>
        <p:txBody>
          <a:bodyPr/>
          <a:lstStyle/>
          <a:p>
            <a:pPr eaLnBrk="1" hangingPunct="1">
              <a:lnSpc>
                <a:spcPct val="100000"/>
              </a:lnSpc>
              <a:spcBef>
                <a:spcPct val="0"/>
              </a:spcBef>
              <a:buFont typeface="Arial" panose="020B0604020202020204" pitchFamily="34" charset="0"/>
              <a:buNone/>
            </a:pPr>
            <a:r>
              <a:rPr lang="ru-RU" altLang="ru-RU" sz="1600">
                <a:latin typeface="Arial" panose="020B0604020202020204" pitchFamily="34" charset="0"/>
              </a:rPr>
              <a:t>Образован в 1957 г. в числе первых 10 институтов </a:t>
            </a:r>
            <a:br>
              <a:rPr lang="ru-RU" altLang="ru-RU" sz="1600">
                <a:latin typeface="Arial" panose="020B0604020202020204" pitchFamily="34" charset="0"/>
              </a:rPr>
            </a:br>
            <a:r>
              <a:rPr lang="ru-RU" altLang="ru-RU" sz="1600">
                <a:latin typeface="Arial" panose="020B0604020202020204" pitchFamily="34" charset="0"/>
              </a:rPr>
              <a:t>Сибирского отделения АН СССР </a:t>
            </a:r>
          </a:p>
          <a:p>
            <a:pPr eaLnBrk="1" hangingPunct="1">
              <a:lnSpc>
                <a:spcPct val="100000"/>
              </a:lnSpc>
              <a:spcBef>
                <a:spcPct val="0"/>
              </a:spcBef>
              <a:buFont typeface="Arial" panose="020B0604020202020204" pitchFamily="34" charset="0"/>
              <a:buNone/>
            </a:pPr>
            <a:endParaRPr lang="ru-RU" altLang="ru-RU" sz="1600">
              <a:latin typeface="Arial" panose="020B0604020202020204" pitchFamily="34" charset="0"/>
            </a:endParaRPr>
          </a:p>
          <a:p>
            <a:pPr eaLnBrk="1" hangingPunct="1">
              <a:lnSpc>
                <a:spcPct val="100000"/>
              </a:lnSpc>
              <a:spcBef>
                <a:spcPct val="0"/>
              </a:spcBef>
              <a:buFont typeface="Arial" panose="020B0604020202020204" pitchFamily="34" charset="0"/>
              <a:buNone/>
            </a:pPr>
            <a:r>
              <a:rPr lang="ru-RU" altLang="ru-RU" sz="1600">
                <a:latin typeface="Arial" panose="020B0604020202020204" pitchFamily="34" charset="0"/>
              </a:rPr>
              <a:t>Основные научные направления:</a:t>
            </a:r>
          </a:p>
          <a:p>
            <a:pPr eaLnBrk="1" hangingPunct="1">
              <a:lnSpc>
                <a:spcPct val="100000"/>
              </a:lnSpc>
              <a:spcBef>
                <a:spcPct val="0"/>
              </a:spcBef>
              <a:buFont typeface="Arial" panose="020B0604020202020204" pitchFamily="34" charset="0"/>
              <a:buNone/>
            </a:pPr>
            <a:r>
              <a:rPr lang="ru-RU" altLang="ru-RU" sz="1600">
                <a:latin typeface="Arial" panose="020B0604020202020204" pitchFamily="34" charset="0"/>
              </a:rPr>
              <a:t>- математические проблемы механики сплошных сред;</a:t>
            </a:r>
          </a:p>
          <a:p>
            <a:pPr eaLnBrk="1" hangingPunct="1">
              <a:lnSpc>
                <a:spcPct val="100000"/>
              </a:lnSpc>
              <a:spcBef>
                <a:spcPct val="0"/>
              </a:spcBef>
              <a:buFontTx/>
              <a:buNone/>
            </a:pPr>
            <a:r>
              <a:rPr lang="ru-RU" altLang="ru-RU" sz="1600">
                <a:latin typeface="Arial" panose="020B0604020202020204" pitchFamily="34" charset="0"/>
              </a:rPr>
              <a:t>- физика и механика высокоэнергетических процессов;</a:t>
            </a:r>
          </a:p>
          <a:p>
            <a:pPr eaLnBrk="1" hangingPunct="1">
              <a:lnSpc>
                <a:spcPct val="100000"/>
              </a:lnSpc>
              <a:spcBef>
                <a:spcPct val="0"/>
              </a:spcBef>
              <a:buFontTx/>
              <a:buNone/>
            </a:pPr>
            <a:r>
              <a:rPr lang="ru-RU" altLang="ru-RU" sz="1600">
                <a:latin typeface="Arial" panose="020B0604020202020204" pitchFamily="34" charset="0"/>
              </a:rPr>
              <a:t>- механика жидкостей и газов;</a:t>
            </a:r>
          </a:p>
          <a:p>
            <a:pPr eaLnBrk="1" hangingPunct="1">
              <a:lnSpc>
                <a:spcPct val="100000"/>
              </a:lnSpc>
              <a:spcBef>
                <a:spcPct val="0"/>
              </a:spcBef>
              <a:buFontTx/>
              <a:buNone/>
            </a:pPr>
            <a:r>
              <a:rPr lang="ru-RU" altLang="ru-RU" sz="1600">
                <a:latin typeface="Arial" panose="020B0604020202020204" pitchFamily="34" charset="0"/>
              </a:rPr>
              <a:t>- механика деформируемого твердого тела. </a:t>
            </a:r>
          </a:p>
          <a:p>
            <a:pPr eaLnBrk="1" hangingPunct="1">
              <a:lnSpc>
                <a:spcPct val="100000"/>
              </a:lnSpc>
              <a:spcBef>
                <a:spcPct val="40000"/>
              </a:spcBef>
              <a:buFont typeface="Arial" panose="020B0604020202020204" pitchFamily="34" charset="0"/>
              <a:buNone/>
            </a:pPr>
            <a:r>
              <a:rPr lang="ru-RU" altLang="ru-RU" sz="1600">
                <a:latin typeface="Arial" panose="020B0604020202020204" pitchFamily="34" charset="0"/>
              </a:rPr>
              <a:t>КТ</a:t>
            </a:r>
            <a:r>
              <a:rPr lang="en-US" altLang="ru-RU" sz="1600">
                <a:latin typeface="Arial" panose="020B0604020202020204" pitchFamily="34" charset="0"/>
              </a:rPr>
              <a:t> </a:t>
            </a:r>
            <a:r>
              <a:rPr lang="ru-RU" altLang="ru-RU" sz="1600">
                <a:latin typeface="Arial" panose="020B0604020202020204" pitchFamily="34" charset="0"/>
              </a:rPr>
              <a:t>Филиал ИГиЛ СО РАН: выпуск оборудования для утилизации отработанных ТВЭЛов</a:t>
            </a:r>
          </a:p>
          <a:p>
            <a:pPr eaLnBrk="1" hangingPunct="1">
              <a:lnSpc>
                <a:spcPct val="100000"/>
              </a:lnSpc>
              <a:spcBef>
                <a:spcPct val="0"/>
              </a:spcBef>
              <a:buFont typeface="Arial" panose="020B0604020202020204" pitchFamily="34" charset="0"/>
              <a:buNone/>
            </a:pPr>
            <a:endParaRPr lang="ru-RU" altLang="ru-RU" sz="1600">
              <a:latin typeface="Arial" panose="020B0604020202020204" pitchFamily="34" charset="0"/>
            </a:endParaRPr>
          </a:p>
          <a:p>
            <a:pPr eaLnBrk="1" hangingPunct="1">
              <a:lnSpc>
                <a:spcPct val="100000"/>
              </a:lnSpc>
              <a:spcBef>
                <a:spcPct val="0"/>
              </a:spcBef>
              <a:buFont typeface="Arial" panose="020B0604020202020204" pitchFamily="34" charset="0"/>
              <a:buNone/>
            </a:pPr>
            <a:r>
              <a:rPr lang="ru-RU" altLang="ru-RU" sz="1600">
                <a:latin typeface="Arial" panose="020B0604020202020204" pitchFamily="34" charset="0"/>
              </a:rPr>
              <a:t>Работали: 10 академиков, 5 членов-корреспондентов Академии наук</a:t>
            </a:r>
          </a:p>
          <a:p>
            <a:pPr eaLnBrk="1" hangingPunct="1">
              <a:lnSpc>
                <a:spcPct val="100000"/>
              </a:lnSpc>
              <a:spcBef>
                <a:spcPct val="0"/>
              </a:spcBef>
              <a:buFont typeface="Arial" panose="020B0604020202020204" pitchFamily="34" charset="0"/>
              <a:buNone/>
            </a:pPr>
            <a:r>
              <a:rPr lang="ru-RU" altLang="ru-RU" sz="1600">
                <a:latin typeface="Arial" panose="020B0604020202020204" pitchFamily="34" charset="0"/>
              </a:rPr>
              <a:t>Подготовлено: более 200 кандидатов наук и более 130 докторов наук </a:t>
            </a:r>
            <a:endParaRPr lang="en-US" altLang="ru-RU" sz="1600">
              <a:latin typeface="Arial" panose="020B0604020202020204" pitchFamily="34" charset="0"/>
            </a:endParaRPr>
          </a:p>
          <a:p>
            <a:pPr eaLnBrk="1" hangingPunct="1">
              <a:lnSpc>
                <a:spcPct val="100000"/>
              </a:lnSpc>
              <a:spcBef>
                <a:spcPct val="0"/>
              </a:spcBef>
              <a:buFont typeface="Arial" panose="020B0604020202020204" pitchFamily="34" charset="0"/>
              <a:buNone/>
            </a:pPr>
            <a:r>
              <a:rPr lang="ru-RU" altLang="ru-RU" sz="1600">
                <a:latin typeface="Arial" panose="020B0604020202020204" pitchFamily="34" charset="0"/>
              </a:rPr>
              <a:t>Премии: 5 лауреатов Ленинских премий, 14 лауреатов Государственных премий, </a:t>
            </a:r>
            <a:br>
              <a:rPr lang="ru-RU" altLang="ru-RU" sz="1600">
                <a:latin typeface="Arial" panose="020B0604020202020204" pitchFamily="34" charset="0"/>
              </a:rPr>
            </a:br>
            <a:r>
              <a:rPr lang="ru-RU" altLang="ru-RU" sz="1600">
                <a:latin typeface="Arial" panose="020B0604020202020204" pitchFamily="34" charset="0"/>
              </a:rPr>
              <a:t>7 лауреатов Премий Правительства, 9 лауреатов Премий Ленинского комсомола, </a:t>
            </a:r>
            <a:br>
              <a:rPr lang="ru-RU" altLang="ru-RU" sz="1600">
                <a:latin typeface="Arial" panose="020B0604020202020204" pitchFamily="34" charset="0"/>
              </a:rPr>
            </a:br>
            <a:r>
              <a:rPr lang="ru-RU" altLang="ru-RU" sz="1600">
                <a:latin typeface="Arial" panose="020B0604020202020204" pitchFamily="34" charset="0"/>
              </a:rPr>
              <a:t>11 лауреатов академических премий</a:t>
            </a:r>
          </a:p>
          <a:p>
            <a:pPr eaLnBrk="1" hangingPunct="1">
              <a:lnSpc>
                <a:spcPct val="100000"/>
              </a:lnSpc>
              <a:spcBef>
                <a:spcPct val="0"/>
              </a:spcBef>
              <a:buFont typeface="Arial" panose="020B0604020202020204" pitchFamily="34" charset="0"/>
              <a:buNone/>
            </a:pPr>
            <a:r>
              <a:rPr lang="ru-RU" altLang="ru-RU" sz="1600">
                <a:latin typeface="Arial" panose="020B0604020202020204" pitchFamily="34" charset="0"/>
              </a:rPr>
              <a:t>Институт награжден Орденом Трудового Красного Знамени</a:t>
            </a:r>
          </a:p>
          <a:p>
            <a:pPr eaLnBrk="1" hangingPunct="1">
              <a:lnSpc>
                <a:spcPct val="100000"/>
              </a:lnSpc>
              <a:spcBef>
                <a:spcPct val="0"/>
              </a:spcBef>
              <a:buFont typeface="Arial" panose="020B0604020202020204" pitchFamily="34" charset="0"/>
              <a:buNone/>
            </a:pPr>
            <a:r>
              <a:rPr lang="ru-RU" altLang="ru-RU" sz="1600">
                <a:latin typeface="Arial" panose="020B0604020202020204" pitchFamily="34" charset="0"/>
              </a:rPr>
              <a:t> </a:t>
            </a:r>
            <a:endParaRPr lang="en-US" altLang="ru-RU" sz="1600">
              <a:latin typeface="Arial" panose="020B0604020202020204" pitchFamily="34" charset="0"/>
            </a:endParaRPr>
          </a:p>
          <a:p>
            <a:pPr eaLnBrk="1" hangingPunct="1">
              <a:lnSpc>
                <a:spcPct val="100000"/>
              </a:lnSpc>
              <a:spcBef>
                <a:spcPct val="0"/>
              </a:spcBef>
              <a:buFont typeface="Arial" panose="020B0604020202020204" pitchFamily="34" charset="0"/>
              <a:buNone/>
            </a:pPr>
            <a:r>
              <a:rPr lang="ru-RU" altLang="ru-RU" sz="1600">
                <a:latin typeface="Arial" panose="020B0604020202020204" pitchFamily="34" charset="0"/>
              </a:rPr>
              <a:t>В составе исполнителей КНП:  4 доктора и 2 кандидата наук, лауреат Гос. премии РФ</a:t>
            </a:r>
          </a:p>
        </p:txBody>
      </p:sp>
      <p:pic>
        <p:nvPicPr>
          <p:cNvPr id="58373" name="Picture 10" descr="Order_of_Red_Banner_of_Labor">
            <a:extLst>
              <a:ext uri="{FF2B5EF4-FFF2-40B4-BE49-F238E27FC236}">
                <a16:creationId xmlns:a16="http://schemas.microsoft.com/office/drawing/2014/main" id="{9230770A-CD4D-4095-811D-E06D024B65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913" y="188913"/>
            <a:ext cx="925512"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 descr="игил">
            <a:extLst>
              <a:ext uri="{FF2B5EF4-FFF2-40B4-BE49-F238E27FC236}">
                <a16:creationId xmlns:a16="http://schemas.microsoft.com/office/drawing/2014/main" id="{605E4582-E239-4EA2-B20E-79EA78707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1887538"/>
            <a:ext cx="29654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350DC36B-38BB-4B40-AE12-C0B8E3B264FB}"/>
              </a:ext>
            </a:extLst>
          </p:cNvPr>
          <p:cNvSpPr>
            <a:spLocks noGrp="1"/>
          </p:cNvSpPr>
          <p:nvPr>
            <p:ph type="title" idx="4294967295"/>
          </p:nvPr>
        </p:nvSpPr>
        <p:spPr>
          <a:xfrm>
            <a:off x="0" y="115888"/>
            <a:ext cx="9144000" cy="561975"/>
          </a:xfrm>
        </p:spPr>
        <p:txBody>
          <a:bodyPr/>
          <a:lstStyle/>
          <a:p>
            <a:pPr algn="ctr" eaLnBrk="1" hangingPunct="1"/>
            <a:r>
              <a:rPr lang="ru-RU" altLang="ru-RU" sz="1800" b="1">
                <a:latin typeface="Arial" panose="020B0604020202020204" pitchFamily="34" charset="0"/>
              </a:rPr>
              <a:t>НЕПРЕРЫВНАЯ</a:t>
            </a:r>
            <a:r>
              <a:rPr lang="ru-RU" altLang="ru-RU" sz="1800">
                <a:latin typeface="Arial" panose="020B0604020202020204" pitchFamily="34" charset="0"/>
              </a:rPr>
              <a:t> </a:t>
            </a:r>
            <a:r>
              <a:rPr lang="ru-RU" altLang="ru-RU" sz="1800" b="1">
                <a:latin typeface="Arial" panose="020B0604020202020204" pitchFamily="34" charset="0"/>
              </a:rPr>
              <a:t>ДЕТОНАЦИЯ</a:t>
            </a:r>
            <a:r>
              <a:rPr lang="ru-RU" altLang="ru-RU" sz="1800">
                <a:latin typeface="Arial" panose="020B0604020202020204" pitchFamily="34" charset="0"/>
              </a:rPr>
              <a:t> </a:t>
            </a:r>
            <a:r>
              <a:rPr lang="ru-RU" altLang="ru-RU" sz="1800" b="1">
                <a:latin typeface="Arial" panose="020B0604020202020204" pitchFamily="34" charset="0"/>
              </a:rPr>
              <a:t>ТОПЛИВНО-ВОЗДУШНЫХ</a:t>
            </a:r>
            <a:r>
              <a:rPr lang="ru-RU" altLang="ru-RU" sz="1800">
                <a:latin typeface="Arial" panose="020B0604020202020204" pitchFamily="34" charset="0"/>
              </a:rPr>
              <a:t> </a:t>
            </a:r>
            <a:r>
              <a:rPr lang="ru-RU" altLang="ru-RU" sz="1800" b="1">
                <a:latin typeface="Arial" panose="020B0604020202020204" pitchFamily="34" charset="0"/>
              </a:rPr>
              <a:t>СМЕСЕЙ  </a:t>
            </a:r>
            <a:br>
              <a:rPr lang="ru-RU" altLang="ru-RU" sz="1800" b="1">
                <a:latin typeface="Arial" panose="020B0604020202020204" pitchFamily="34" charset="0"/>
              </a:rPr>
            </a:br>
            <a:r>
              <a:rPr lang="ru-RU" altLang="ru-RU" sz="1800" b="1">
                <a:latin typeface="Arial" panose="020B0604020202020204" pitchFamily="34" charset="0"/>
              </a:rPr>
              <a:t>В КОЛЬЦЕВЫХ КАМЕРАХ СГОРАНИЯ</a:t>
            </a:r>
          </a:p>
        </p:txBody>
      </p:sp>
      <p:pic>
        <p:nvPicPr>
          <p:cNvPr id="59395" name="Picture 3" descr="Fig1bb">
            <a:extLst>
              <a:ext uri="{FF2B5EF4-FFF2-40B4-BE49-F238E27FC236}">
                <a16:creationId xmlns:a16="http://schemas.microsoft.com/office/drawing/2014/main" id="{AB0E5412-3FAC-4830-8CAA-9F6551A4DB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028700"/>
            <a:ext cx="242887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5">
            <a:extLst>
              <a:ext uri="{FF2B5EF4-FFF2-40B4-BE49-F238E27FC236}">
                <a16:creationId xmlns:a16="http://schemas.microsoft.com/office/drawing/2014/main" id="{8FBC30C5-73A8-4CB1-A047-7289D0F0F52C}"/>
              </a:ext>
            </a:extLst>
          </p:cNvPr>
          <p:cNvSpPr>
            <a:spLocks noChangeArrowheads="1"/>
          </p:cNvSpPr>
          <p:nvPr/>
        </p:nvSpPr>
        <p:spPr bwMode="auto">
          <a:xfrm>
            <a:off x="0" y="4327525"/>
            <a:ext cx="2592388"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pPr>
            <a:r>
              <a:rPr lang="ru-RU" altLang="ru-RU" sz="1400"/>
              <a:t>Экспериментальный стенд</a:t>
            </a:r>
            <a:r>
              <a:rPr lang="ru-RU" altLang="ru-RU" sz="1400" b="1"/>
              <a:t> </a:t>
            </a:r>
            <a:br>
              <a:rPr lang="ru-RU" altLang="ru-RU" sz="1400" b="1"/>
            </a:br>
            <a:r>
              <a:rPr lang="ru-RU" altLang="ru-RU" sz="1400"/>
              <a:t>с детонационной камерой </a:t>
            </a:r>
          </a:p>
          <a:p>
            <a:pPr algn="ctr" eaLnBrk="1" hangingPunct="1">
              <a:lnSpc>
                <a:spcPct val="90000"/>
              </a:lnSpc>
            </a:pPr>
            <a:r>
              <a:rPr lang="ru-RU" altLang="ru-RU" sz="1400"/>
              <a:t>сгорания (ДК-500)</a:t>
            </a:r>
          </a:p>
        </p:txBody>
      </p:sp>
      <p:sp>
        <p:nvSpPr>
          <p:cNvPr id="59397" name="Rectangle 6">
            <a:extLst>
              <a:ext uri="{FF2B5EF4-FFF2-40B4-BE49-F238E27FC236}">
                <a16:creationId xmlns:a16="http://schemas.microsoft.com/office/drawing/2014/main" id="{A9F6B9A2-F1B4-4AE5-B83E-BD5DE54F36BA}"/>
              </a:ext>
            </a:extLst>
          </p:cNvPr>
          <p:cNvSpPr>
            <a:spLocks noChangeArrowheads="1"/>
          </p:cNvSpPr>
          <p:nvPr/>
        </p:nvSpPr>
        <p:spPr bwMode="auto">
          <a:xfrm>
            <a:off x="7451725" y="3405188"/>
            <a:ext cx="16922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pPr>
            <a:r>
              <a:rPr lang="ru-RU" altLang="ru-RU" sz="1400"/>
              <a:t>Быковский Ф.А., Ждан С.А. </a:t>
            </a:r>
          </a:p>
          <a:p>
            <a:pPr eaLnBrk="1" hangingPunct="1">
              <a:lnSpc>
                <a:spcPct val="90000"/>
              </a:lnSpc>
            </a:pPr>
            <a:r>
              <a:rPr lang="ru-RU" altLang="ru-RU" sz="1400"/>
              <a:t>Непрерывная спиновая детонация. </a:t>
            </a:r>
          </a:p>
          <a:p>
            <a:pPr eaLnBrk="1" hangingPunct="1">
              <a:lnSpc>
                <a:spcPct val="90000"/>
              </a:lnSpc>
            </a:pPr>
            <a:r>
              <a:rPr lang="ru-RU" altLang="ru-RU" sz="1400"/>
              <a:t>Новосибирск: Изд-во СО РАН, 2013.</a:t>
            </a:r>
          </a:p>
        </p:txBody>
      </p:sp>
      <p:pic>
        <p:nvPicPr>
          <p:cNvPr id="59398" name="Picture 7" descr="книга#n">
            <a:extLst>
              <a:ext uri="{FF2B5EF4-FFF2-40B4-BE49-F238E27FC236}">
                <a16:creationId xmlns:a16="http://schemas.microsoft.com/office/drawing/2014/main" id="{E1A494AF-3E46-4BA6-B185-3F791B9F3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1100138"/>
            <a:ext cx="1525588"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Rectangle 8">
            <a:extLst>
              <a:ext uri="{FF2B5EF4-FFF2-40B4-BE49-F238E27FC236}">
                <a16:creationId xmlns:a16="http://schemas.microsoft.com/office/drawing/2014/main" id="{F2B9F522-B8C6-4308-A71D-BE756A582B88}"/>
              </a:ext>
            </a:extLst>
          </p:cNvPr>
          <p:cNvSpPr>
            <a:spLocks noChangeArrowheads="1"/>
          </p:cNvSpPr>
          <p:nvPr/>
        </p:nvSpPr>
        <p:spPr bwMode="auto">
          <a:xfrm>
            <a:off x="4067175" y="6069013"/>
            <a:ext cx="1565275"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pPr>
            <a:endParaRPr lang="ru-RU" altLang="ru-RU" sz="1600">
              <a:solidFill>
                <a:schemeClr val="tx2"/>
              </a:solidFill>
            </a:endParaRPr>
          </a:p>
        </p:txBody>
      </p:sp>
      <p:pic>
        <p:nvPicPr>
          <p:cNvPr id="59400" name="Picture 9" descr="PPFig2a">
            <a:extLst>
              <a:ext uri="{FF2B5EF4-FFF2-40B4-BE49-F238E27FC236}">
                <a16:creationId xmlns:a16="http://schemas.microsoft.com/office/drawing/2014/main" id="{77207FAF-D85E-43DF-8560-2F7DE0D43F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884238"/>
            <a:ext cx="4473575"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1" name="Rectangle 10">
            <a:extLst>
              <a:ext uri="{FF2B5EF4-FFF2-40B4-BE49-F238E27FC236}">
                <a16:creationId xmlns:a16="http://schemas.microsoft.com/office/drawing/2014/main" id="{77C09145-890D-4961-A536-3F0B811B1724}"/>
              </a:ext>
            </a:extLst>
          </p:cNvPr>
          <p:cNvSpPr>
            <a:spLocks noChangeArrowheads="1"/>
          </p:cNvSpPr>
          <p:nvPr/>
        </p:nvSpPr>
        <p:spPr bwMode="auto">
          <a:xfrm>
            <a:off x="2916238" y="3836988"/>
            <a:ext cx="424815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pPr>
            <a:r>
              <a:rPr lang="ru-RU" altLang="ru-RU" sz="1400"/>
              <a:t>Схема непрерывной спиновой детонации (</a:t>
            </a:r>
            <a:r>
              <a:rPr lang="en-GB" altLang="ru-RU" sz="1400"/>
              <a:t>a</a:t>
            </a:r>
            <a:r>
              <a:rPr lang="ru-RU" altLang="ru-RU" sz="1400"/>
              <a:t>).</a:t>
            </a:r>
          </a:p>
          <a:p>
            <a:pPr algn="ctr" eaLnBrk="1" hangingPunct="1">
              <a:lnSpc>
                <a:spcPct val="90000"/>
              </a:lnSpc>
              <a:spcBef>
                <a:spcPct val="30000"/>
              </a:spcBef>
            </a:pPr>
            <a:r>
              <a:rPr lang="ru-RU" altLang="ru-RU" sz="1400"/>
              <a:t>Фоторегистрограммы поперечных детонационных волн</a:t>
            </a:r>
            <a:r>
              <a:rPr lang="en-US" altLang="ru-RU" sz="1400"/>
              <a:t> </a:t>
            </a:r>
            <a:r>
              <a:rPr lang="ru-RU" altLang="ru-RU" sz="1400"/>
              <a:t>в разных горючих смесях:       </a:t>
            </a:r>
          </a:p>
          <a:p>
            <a:pPr algn="ctr" eaLnBrk="1" hangingPunct="1">
              <a:lnSpc>
                <a:spcPct val="90000"/>
              </a:lnSpc>
            </a:pPr>
            <a:r>
              <a:rPr lang="pl-PL" altLang="ru-RU" sz="1400"/>
              <a:t>C3H8/O2</a:t>
            </a:r>
            <a:r>
              <a:rPr lang="ru-RU" altLang="ru-RU" sz="1400"/>
              <a:t> (</a:t>
            </a:r>
            <a:r>
              <a:rPr lang="en-US" altLang="ru-RU" sz="1400"/>
              <a:t>b)</a:t>
            </a:r>
            <a:r>
              <a:rPr lang="pl-PL" altLang="ru-RU" sz="1400"/>
              <a:t>; </a:t>
            </a:r>
            <a:r>
              <a:rPr lang="ru-RU" altLang="ru-RU" sz="1400"/>
              <a:t>ацетон</a:t>
            </a:r>
            <a:r>
              <a:rPr lang="pl-PL" altLang="ru-RU" sz="1400"/>
              <a:t>/O2</a:t>
            </a:r>
            <a:r>
              <a:rPr lang="en-US" altLang="ru-RU" sz="1400"/>
              <a:t> (</a:t>
            </a:r>
            <a:r>
              <a:rPr lang="ru-RU" altLang="ru-RU" sz="1400"/>
              <a:t>с</a:t>
            </a:r>
            <a:r>
              <a:rPr lang="en-US" altLang="ru-RU" sz="1400"/>
              <a:t>)</a:t>
            </a:r>
            <a:r>
              <a:rPr lang="pl-PL" altLang="ru-RU" sz="1400"/>
              <a:t>; </a:t>
            </a:r>
            <a:r>
              <a:rPr lang="ru-RU" altLang="ru-RU" sz="1400"/>
              <a:t>керосин</a:t>
            </a:r>
            <a:r>
              <a:rPr lang="pl-PL" altLang="ru-RU" sz="1400"/>
              <a:t>/O2</a:t>
            </a:r>
            <a:r>
              <a:rPr lang="en-US" altLang="ru-RU" sz="1400"/>
              <a:t> (d)</a:t>
            </a:r>
            <a:r>
              <a:rPr lang="ru-RU" altLang="ru-RU" sz="1400"/>
              <a:t> </a:t>
            </a:r>
            <a:br>
              <a:rPr lang="en-US" altLang="ru-RU" sz="1400"/>
            </a:br>
            <a:r>
              <a:rPr lang="ru-RU" altLang="ru-RU" sz="1400"/>
              <a:t>в камерах типа ЖРД (</a:t>
            </a:r>
            <a:r>
              <a:rPr lang="en-US" altLang="ru-RU" sz="1400"/>
              <a:t>dc =100 </a:t>
            </a:r>
            <a:r>
              <a:rPr lang="ru-RU" altLang="ru-RU" sz="1400"/>
              <a:t>мм</a:t>
            </a:r>
            <a:r>
              <a:rPr lang="en-US" altLang="ru-RU" sz="1400"/>
              <a:t>; dc = 40 </a:t>
            </a:r>
            <a:r>
              <a:rPr lang="ru-RU" altLang="ru-RU" sz="1400"/>
              <a:t>мм</a:t>
            </a:r>
            <a:r>
              <a:rPr lang="en-US" altLang="ru-RU" sz="1400"/>
              <a:t>).</a:t>
            </a:r>
            <a:endParaRPr lang="pl-PL" altLang="ru-RU" sz="1400"/>
          </a:p>
        </p:txBody>
      </p:sp>
      <p:pic>
        <p:nvPicPr>
          <p:cNvPr id="59402" name="Picture 11">
            <a:extLst>
              <a:ext uri="{FF2B5EF4-FFF2-40B4-BE49-F238E27FC236}">
                <a16:creationId xmlns:a16="http://schemas.microsoft.com/office/drawing/2014/main" id="{4C0DFA3E-AFEC-49B8-8C37-B6BBEB44E7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5276850"/>
            <a:ext cx="3959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3" name="Rectangle 12">
            <a:extLst>
              <a:ext uri="{FF2B5EF4-FFF2-40B4-BE49-F238E27FC236}">
                <a16:creationId xmlns:a16="http://schemas.microsoft.com/office/drawing/2014/main" id="{514901E5-4936-4980-A772-FD3E738BF991}"/>
              </a:ext>
            </a:extLst>
          </p:cNvPr>
          <p:cNvSpPr>
            <a:spLocks noChangeArrowheads="1"/>
          </p:cNvSpPr>
          <p:nvPr/>
        </p:nvSpPr>
        <p:spPr bwMode="auto">
          <a:xfrm>
            <a:off x="4211638" y="5465763"/>
            <a:ext cx="4932362"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pPr>
            <a:r>
              <a:rPr lang="ru-RU" altLang="ru-RU" sz="1400"/>
              <a:t>Выскоскоростная видеосъемка непрерывной спиновой детонации (камера Photron F</a:t>
            </a:r>
            <a:r>
              <a:rPr lang="en-US" altLang="ru-RU" sz="1400"/>
              <a:t>astcam</a:t>
            </a:r>
            <a:r>
              <a:rPr lang="ru-RU" altLang="ru-RU" sz="1400"/>
              <a:t> SA1.1 675K-M3). </a:t>
            </a:r>
          </a:p>
          <a:p>
            <a:pPr algn="ctr" eaLnBrk="1" hangingPunct="1">
              <a:lnSpc>
                <a:spcPct val="90000"/>
              </a:lnSpc>
            </a:pPr>
            <a:r>
              <a:rPr lang="ru-RU" altLang="ru-RU" sz="1400"/>
              <a:t>Фрагмент фоторегистрограммы пятиволнового режима НСД смеси керосин/водород - воздух в ДК-500:</a:t>
            </a:r>
            <a:r>
              <a:rPr lang="ru-RU" altLang="ru-RU" sz="1400" i="1"/>
              <a:t> </a:t>
            </a:r>
            <a:r>
              <a:rPr lang="ru-RU" altLang="ru-RU" sz="1400"/>
              <a:t>расход воздуха  </a:t>
            </a:r>
            <a:r>
              <a:rPr lang="en-US" altLang="ru-RU" sz="1400"/>
              <a:t>G</a:t>
            </a:r>
            <a:r>
              <a:rPr lang="en-US" altLang="ru-RU" sz="1400" i="1"/>
              <a:t>a</a:t>
            </a:r>
            <a:r>
              <a:rPr lang="ru-RU" altLang="ru-RU" sz="1400" i="1"/>
              <a:t> </a:t>
            </a:r>
            <a:r>
              <a:rPr lang="ru-RU" altLang="ru-RU" sz="1400"/>
              <a:t>= 14 кг/с;</a:t>
            </a:r>
            <a:r>
              <a:rPr lang="ru-RU" altLang="ru-RU" sz="1400" i="1"/>
              <a:t> </a:t>
            </a:r>
            <a:r>
              <a:rPr lang="en-US" altLang="ru-RU" sz="1400" i="1"/>
              <a:t>D</a:t>
            </a:r>
            <a:r>
              <a:rPr lang="ru-RU" altLang="ru-RU" sz="1400"/>
              <a:t> = 1.48 км/с; частота </a:t>
            </a:r>
            <a:r>
              <a:rPr lang="en-US" altLang="ru-RU" sz="1400" i="1"/>
              <a:t>f </a:t>
            </a:r>
            <a:r>
              <a:rPr lang="ru-RU" altLang="ru-RU" sz="1400"/>
              <a:t>= 4.86 кГц.</a:t>
            </a:r>
          </a:p>
        </p:txBody>
      </p:sp>
      <p:pic>
        <p:nvPicPr>
          <p:cNvPr id="59404" name="Picture 12" descr="игил">
            <a:extLst>
              <a:ext uri="{FF2B5EF4-FFF2-40B4-BE49-F238E27FC236}">
                <a16:creationId xmlns:a16="http://schemas.microsoft.com/office/drawing/2014/main" id="{CC41B562-4980-4BAD-83B9-5BBE4C3AB7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25" y="122238"/>
            <a:ext cx="2984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47F11B8C-5CA6-4A26-8D1D-EA51AF183EA5}"/>
              </a:ext>
            </a:extLst>
          </p:cNvPr>
          <p:cNvSpPr>
            <a:spLocks noGrp="1" noChangeArrowheads="1"/>
          </p:cNvSpPr>
          <p:nvPr>
            <p:ph type="title" idx="4294967295"/>
          </p:nvPr>
        </p:nvSpPr>
        <p:spPr>
          <a:xfrm>
            <a:off x="4387850" y="0"/>
            <a:ext cx="4298950" cy="544513"/>
          </a:xfrm>
        </p:spPr>
        <p:txBody>
          <a:bodyPr/>
          <a:lstStyle/>
          <a:p>
            <a:pPr algn="ctr" eaLnBrk="1" hangingPunct="1"/>
            <a:r>
              <a:rPr lang="ru-RU" altLang="ru-RU" sz="1800" b="1">
                <a:latin typeface="Arial" panose="020B0604020202020204" pitchFamily="34" charset="0"/>
              </a:rPr>
              <a:t>ЗАДЕЛ, МЕТОДЫ</a:t>
            </a:r>
          </a:p>
        </p:txBody>
      </p:sp>
      <p:sp>
        <p:nvSpPr>
          <p:cNvPr id="60419" name="Rectangle 3">
            <a:extLst>
              <a:ext uri="{FF2B5EF4-FFF2-40B4-BE49-F238E27FC236}">
                <a16:creationId xmlns:a16="http://schemas.microsoft.com/office/drawing/2014/main" id="{68556831-E0AE-4C51-B5D4-E2780F436914}"/>
              </a:ext>
            </a:extLst>
          </p:cNvPr>
          <p:cNvSpPr>
            <a:spLocks noGrp="1" noChangeArrowheads="1"/>
          </p:cNvSpPr>
          <p:nvPr>
            <p:ph type="body" idx="4294967295"/>
          </p:nvPr>
        </p:nvSpPr>
        <p:spPr>
          <a:xfrm>
            <a:off x="4714875" y="598488"/>
            <a:ext cx="4298950" cy="1847850"/>
          </a:xfrm>
        </p:spPr>
        <p:txBody>
          <a:bodyPr/>
          <a:lstStyle/>
          <a:p>
            <a:pPr marL="0" indent="0" algn="just" eaLnBrk="1" hangingPunct="1">
              <a:lnSpc>
                <a:spcPct val="100000"/>
              </a:lnSpc>
              <a:spcBef>
                <a:spcPct val="0"/>
              </a:spcBef>
              <a:buFontTx/>
              <a:buNone/>
            </a:pPr>
            <a:r>
              <a:rPr lang="ru-RU" altLang="ru-RU" sz="1600">
                <a:latin typeface="Arial" panose="020B0604020202020204" pitchFamily="34" charset="0"/>
              </a:rPr>
              <a:t>Газовые и гетерогенные горючие смеси, </a:t>
            </a:r>
            <a:r>
              <a:rPr lang="ru-RU" altLang="ru-RU" sz="1600">
                <a:solidFill>
                  <a:srgbClr val="F955CA"/>
                </a:solidFill>
                <a:latin typeface="Arial" panose="020B0604020202020204" pitchFamily="34" charset="0"/>
              </a:rPr>
              <a:t>инициирование </a:t>
            </a:r>
            <a:r>
              <a:rPr lang="ru-RU" altLang="ru-RU" sz="1600">
                <a:latin typeface="Arial" panose="020B0604020202020204" pitchFamily="34" charset="0"/>
              </a:rPr>
              <a:t>волн горения и детонации, распространение, структура, воздействие, моделирование, взрывобезопасность, многотопливные системы и их кинетика, бифуркационные структуры, </a:t>
            </a:r>
            <a:r>
              <a:rPr lang="ru-RU" altLang="ru-RU" sz="1600">
                <a:solidFill>
                  <a:srgbClr val="F955CA"/>
                </a:solidFill>
                <a:latin typeface="Arial" panose="020B0604020202020204" pitchFamily="34" charset="0"/>
              </a:rPr>
              <a:t>подавление </a:t>
            </a:r>
            <a:r>
              <a:rPr lang="ru-RU" altLang="ru-RU" sz="1600">
                <a:latin typeface="Arial" panose="020B0604020202020204" pitchFamily="34" charset="0"/>
              </a:rPr>
              <a:t>взрывных волн</a:t>
            </a:r>
          </a:p>
        </p:txBody>
      </p:sp>
      <p:sp>
        <p:nvSpPr>
          <p:cNvPr id="60420" name="Rectangle 4">
            <a:extLst>
              <a:ext uri="{FF2B5EF4-FFF2-40B4-BE49-F238E27FC236}">
                <a16:creationId xmlns:a16="http://schemas.microsoft.com/office/drawing/2014/main" id="{7B21BE29-420D-42F4-A57E-E7D109E44A49}"/>
              </a:ext>
            </a:extLst>
          </p:cNvPr>
          <p:cNvSpPr>
            <a:spLocks noChangeArrowheads="1"/>
          </p:cNvSpPr>
          <p:nvPr/>
        </p:nvSpPr>
        <p:spPr bwMode="auto">
          <a:xfrm>
            <a:off x="0" y="4292600"/>
            <a:ext cx="4932363"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pPr>
            <a:r>
              <a:rPr lang="ru-RU" altLang="ru-RU" sz="1600"/>
              <a:t>Используемые методики и оборудование: импульсные датчики давления, свечения, ионизации, ФЭУ, высокоскоростная киносъемка, теневая и следовая методики, осциллографы, частотомеры, блоки синхронизации, источники электропитания…</a:t>
            </a:r>
          </a:p>
        </p:txBody>
      </p:sp>
      <p:pic>
        <p:nvPicPr>
          <p:cNvPr id="60421" name="Picture 5" descr="bale5_1">
            <a:extLst>
              <a:ext uri="{FF2B5EF4-FFF2-40B4-BE49-F238E27FC236}">
                <a16:creationId xmlns:a16="http://schemas.microsoft.com/office/drawing/2014/main" id="{695C5370-DDFB-4B91-8019-09179969E7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92575" cy="415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6" descr="Рис">
            <a:extLst>
              <a:ext uri="{FF2B5EF4-FFF2-40B4-BE49-F238E27FC236}">
                <a16:creationId xmlns:a16="http://schemas.microsoft.com/office/drawing/2014/main" id="{FF807C64-E245-49B9-8360-29E6E9EF5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633663"/>
            <a:ext cx="3963987"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Rectangle 7">
            <a:extLst>
              <a:ext uri="{FF2B5EF4-FFF2-40B4-BE49-F238E27FC236}">
                <a16:creationId xmlns:a16="http://schemas.microsoft.com/office/drawing/2014/main" id="{702C5208-3311-4AF9-9CF2-FA61E3A4AA0B}"/>
              </a:ext>
            </a:extLst>
          </p:cNvPr>
          <p:cNvSpPr>
            <a:spLocks noChangeArrowheads="1"/>
          </p:cNvSpPr>
          <p:nvPr/>
        </p:nvSpPr>
        <p:spPr bwMode="auto">
          <a:xfrm>
            <a:off x="0" y="5808663"/>
            <a:ext cx="9144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ru-RU" altLang="ru-RU" sz="1600"/>
              <a:t>Экспериментально показана принципиальная возможность гашения детонации </a:t>
            </a:r>
            <a:br>
              <a:rPr lang="ru-RU" altLang="ru-RU" sz="1600"/>
            </a:br>
            <a:r>
              <a:rPr lang="ru-RU" altLang="ru-RU" sz="1600"/>
              <a:t>и последующего полного срыва горения с помощью завесы из мелкодисперсных пылевых частиц (гашение шахтных взрывов - обеспечение безопасности ).</a:t>
            </a:r>
          </a:p>
        </p:txBody>
      </p:sp>
      <p:sp>
        <p:nvSpPr>
          <p:cNvPr id="60424" name="AutoShape 8">
            <a:extLst>
              <a:ext uri="{FF2B5EF4-FFF2-40B4-BE49-F238E27FC236}">
                <a16:creationId xmlns:a16="http://schemas.microsoft.com/office/drawing/2014/main" id="{6A30DE0B-E8BC-49DF-9683-7B4D7513C867}"/>
              </a:ext>
            </a:extLst>
          </p:cNvPr>
          <p:cNvSpPr>
            <a:spLocks noChangeArrowheads="1"/>
          </p:cNvSpPr>
          <p:nvPr/>
        </p:nvSpPr>
        <p:spPr bwMode="auto">
          <a:xfrm>
            <a:off x="4137025" y="892175"/>
            <a:ext cx="533400" cy="187325"/>
          </a:xfrm>
          <a:prstGeom prst="leftArrow">
            <a:avLst>
              <a:gd name="adj1" fmla="val 50000"/>
              <a:gd name="adj2" fmla="val 71186"/>
            </a:avLst>
          </a:prstGeom>
          <a:solidFill>
            <a:srgbClr val="F955CA"/>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pPr>
            <a:endParaRPr lang="ru-RU" altLang="ru-RU" sz="1600"/>
          </a:p>
        </p:txBody>
      </p:sp>
      <p:sp>
        <p:nvSpPr>
          <p:cNvPr id="60425" name="AutoShape 9">
            <a:extLst>
              <a:ext uri="{FF2B5EF4-FFF2-40B4-BE49-F238E27FC236}">
                <a16:creationId xmlns:a16="http://schemas.microsoft.com/office/drawing/2014/main" id="{1E2755E2-FCA0-4809-A529-0B9EA5689DE6}"/>
              </a:ext>
            </a:extLst>
          </p:cNvPr>
          <p:cNvSpPr>
            <a:spLocks noChangeArrowheads="1"/>
          </p:cNvSpPr>
          <p:nvPr/>
        </p:nvSpPr>
        <p:spPr bwMode="auto">
          <a:xfrm>
            <a:off x="8054975" y="2187575"/>
            <a:ext cx="152400" cy="392113"/>
          </a:xfrm>
          <a:prstGeom prst="downArrow">
            <a:avLst>
              <a:gd name="adj1" fmla="val 50000"/>
              <a:gd name="adj2" fmla="val 64323"/>
            </a:avLst>
          </a:prstGeom>
          <a:solidFill>
            <a:srgbClr val="F955CA"/>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pPr>
            <a:endParaRPr lang="ru-RU" altLang="ru-RU" sz="1600"/>
          </a:p>
        </p:txBody>
      </p:sp>
      <p:pic>
        <p:nvPicPr>
          <p:cNvPr id="60426" name="Picture 10" descr="игил">
            <a:extLst>
              <a:ext uri="{FF2B5EF4-FFF2-40B4-BE49-F238E27FC236}">
                <a16:creationId xmlns:a16="http://schemas.microsoft.com/office/drawing/2014/main" id="{35596D59-DABD-4522-9F77-1267791F2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3475" y="76200"/>
            <a:ext cx="2984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14">
            <a:extLst>
              <a:ext uri="{FF2B5EF4-FFF2-40B4-BE49-F238E27FC236}">
                <a16:creationId xmlns:a16="http://schemas.microsoft.com/office/drawing/2014/main" id="{C761A1EB-4157-4676-AE4B-3AED8D51D45A}"/>
              </a:ext>
            </a:extLst>
          </p:cNvPr>
          <p:cNvGrpSpPr>
            <a:grpSpLocks/>
          </p:cNvGrpSpPr>
          <p:nvPr/>
        </p:nvGrpSpPr>
        <p:grpSpPr bwMode="auto">
          <a:xfrm>
            <a:off x="106363" y="104775"/>
            <a:ext cx="9037637" cy="6646863"/>
            <a:chOff x="67" y="54"/>
            <a:chExt cx="5693" cy="4351"/>
          </a:xfrm>
        </p:grpSpPr>
        <p:sp>
          <p:nvSpPr>
            <p:cNvPr id="7171" name="Text Box 4">
              <a:extLst>
                <a:ext uri="{FF2B5EF4-FFF2-40B4-BE49-F238E27FC236}">
                  <a16:creationId xmlns:a16="http://schemas.microsoft.com/office/drawing/2014/main" id="{B81CA91E-30FC-4174-A2BB-861AB5C2911E}"/>
                </a:ext>
              </a:extLst>
            </p:cNvPr>
            <p:cNvSpPr txBox="1">
              <a:spLocks noChangeArrowheads="1"/>
            </p:cNvSpPr>
            <p:nvPr/>
          </p:nvSpPr>
          <p:spPr bwMode="auto">
            <a:xfrm>
              <a:off x="737" y="72"/>
              <a:ext cx="3605" cy="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2800" b="1"/>
                <a:t>Институт теплофизики </a:t>
              </a:r>
              <a:br>
                <a:rPr lang="ru-RU" altLang="ru-RU" sz="2800" b="1"/>
              </a:br>
              <a:r>
                <a:rPr lang="ru-RU" altLang="ru-RU" sz="2800" b="1"/>
                <a:t>им. С.С. Кутателадзе СО РАН</a:t>
              </a:r>
              <a:br>
                <a:rPr lang="ru-RU" altLang="ru-RU" sz="2800" b="1"/>
              </a:br>
              <a:r>
                <a:rPr lang="ru-RU" altLang="ru-RU" sz="2000"/>
                <a:t>(головной исполнитель КНП)</a:t>
              </a:r>
            </a:p>
          </p:txBody>
        </p:sp>
        <p:pic>
          <p:nvPicPr>
            <p:cNvPr id="7172" name="Picture 9" descr="logo2018_на бланк">
              <a:extLst>
                <a:ext uri="{FF2B5EF4-FFF2-40B4-BE49-F238E27FC236}">
                  <a16:creationId xmlns:a16="http://schemas.microsoft.com/office/drawing/2014/main" id="{4C9540E7-6A87-43B7-A06B-0FF3319932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 y="76"/>
              <a:ext cx="673"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0" descr="ит со ран">
              <a:extLst>
                <a:ext uri="{FF2B5EF4-FFF2-40B4-BE49-F238E27FC236}">
                  <a16:creationId xmlns:a16="http://schemas.microsoft.com/office/drawing/2014/main" id="{467D92D0-FE6F-4F2F-BEDE-C639EF0B6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 y="54"/>
              <a:ext cx="1360" cy="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11">
              <a:extLst>
                <a:ext uri="{FF2B5EF4-FFF2-40B4-BE49-F238E27FC236}">
                  <a16:creationId xmlns:a16="http://schemas.microsoft.com/office/drawing/2014/main" id="{B1F0CDBF-A5DF-424A-AB0C-60B45316B2CF}"/>
                </a:ext>
              </a:extLst>
            </p:cNvPr>
            <p:cNvSpPr txBox="1">
              <a:spLocks noChangeArrowheads="1"/>
            </p:cNvSpPr>
            <p:nvPr/>
          </p:nvSpPr>
          <p:spPr bwMode="auto">
            <a:xfrm>
              <a:off x="91" y="933"/>
              <a:ext cx="2969"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pPr>
              <a:r>
                <a:rPr lang="ru-RU" altLang="ru-RU" sz="1800"/>
                <a:t>Основан в 1957 году </a:t>
              </a:r>
              <a:br>
                <a:rPr lang="en-US" altLang="ru-RU" sz="1800"/>
              </a:br>
              <a:r>
                <a:rPr lang="ru-RU" altLang="ru-RU" sz="1800"/>
                <a:t>в числе первых Институтов СО АН СССР</a:t>
              </a:r>
            </a:p>
          </p:txBody>
        </p:sp>
        <p:sp>
          <p:nvSpPr>
            <p:cNvPr id="7175" name="Text Box 12">
              <a:extLst>
                <a:ext uri="{FF2B5EF4-FFF2-40B4-BE49-F238E27FC236}">
                  <a16:creationId xmlns:a16="http://schemas.microsoft.com/office/drawing/2014/main" id="{86208A15-7B12-4242-913B-0019C2029715}"/>
                </a:ext>
              </a:extLst>
            </p:cNvPr>
            <p:cNvSpPr txBox="1">
              <a:spLocks noChangeArrowheads="1"/>
            </p:cNvSpPr>
            <p:nvPr/>
          </p:nvSpPr>
          <p:spPr bwMode="auto">
            <a:xfrm>
              <a:off x="113" y="4201"/>
              <a:ext cx="56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0975" indent="-180975"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30000"/>
                </a:spcBef>
              </a:pPr>
              <a:r>
                <a:rPr lang="ru-RU" altLang="ru-RU" sz="1500"/>
                <a:t>В составе исполнителей проекта: 9 докторов и 11 кандидатов наук, 2 аспиранта</a:t>
              </a:r>
            </a:p>
          </p:txBody>
        </p:sp>
        <p:sp>
          <p:nvSpPr>
            <p:cNvPr id="13320" name="Text Box 13">
              <a:extLst>
                <a:ext uri="{FF2B5EF4-FFF2-40B4-BE49-F238E27FC236}">
                  <a16:creationId xmlns:a16="http://schemas.microsoft.com/office/drawing/2014/main" id="{4792243B-3ACA-42D5-88BF-0A4C38E9ED60}"/>
                </a:ext>
              </a:extLst>
            </p:cNvPr>
            <p:cNvSpPr txBox="1">
              <a:spLocks noChangeArrowheads="1"/>
            </p:cNvSpPr>
            <p:nvPr/>
          </p:nvSpPr>
          <p:spPr bwMode="auto">
            <a:xfrm>
              <a:off x="84" y="1338"/>
              <a:ext cx="5676" cy="2753"/>
            </a:xfrm>
            <a:prstGeom prst="rect">
              <a:avLst/>
            </a:prstGeom>
            <a:noFill/>
            <a:ln w="9525">
              <a:noFill/>
              <a:miter lim="800000"/>
              <a:headEnd/>
              <a:tailEnd/>
            </a:ln>
          </p:spPr>
          <p:txBody>
            <a:bodyPr>
              <a:spAutoFit/>
            </a:bodyPr>
            <a:lstStyle/>
            <a:p>
              <a:pPr marL="180975" indent="-180975">
                <a:lnSpc>
                  <a:spcPct val="85000"/>
                </a:lnSpc>
                <a:spcBef>
                  <a:spcPct val="30000"/>
                </a:spcBef>
                <a:defRPr/>
              </a:pPr>
              <a:r>
                <a:rPr lang="ru-RU" sz="1600" dirty="0">
                  <a:latin typeface="Arial" charset="0"/>
                </a:rPr>
                <a:t>В настоящее время: ведущая научная организация </a:t>
              </a:r>
              <a:r>
                <a:rPr lang="en-US" sz="1600" dirty="0">
                  <a:latin typeface="Arial" charset="0"/>
                </a:rPr>
                <a:t>I</a:t>
              </a:r>
              <a:r>
                <a:rPr lang="ru-RU" sz="1600" dirty="0">
                  <a:latin typeface="Arial" charset="0"/>
                </a:rPr>
                <a:t> категории;</a:t>
              </a:r>
              <a:br>
                <a:rPr lang="ru-RU" sz="1600" dirty="0">
                  <a:latin typeface="Arial" charset="0"/>
                </a:rPr>
              </a:br>
              <a:r>
                <a:rPr lang="ru-RU" sz="1600" dirty="0">
                  <a:latin typeface="Arial" charset="0"/>
                </a:rPr>
                <a:t>4 академика РАН, 2 чл.-корр. РАН, 6 проф. РАН, 62 доктора и 109 кандидатов наук, </a:t>
              </a:r>
              <a:br>
                <a:rPr lang="ru-RU" sz="1600" dirty="0">
                  <a:latin typeface="Arial" charset="0"/>
                </a:rPr>
              </a:br>
              <a:r>
                <a:rPr lang="ru-RU" sz="1600" dirty="0">
                  <a:latin typeface="Arial" charset="0"/>
                </a:rPr>
                <a:t>246 </a:t>
              </a:r>
              <a:r>
                <a:rPr lang="ru-RU" sz="1600" dirty="0" err="1">
                  <a:latin typeface="Arial" charset="0"/>
                </a:rPr>
                <a:t>научн.сотр</a:t>
              </a:r>
              <a:r>
                <a:rPr lang="ru-RU" sz="1600" dirty="0">
                  <a:latin typeface="Arial" charset="0"/>
                </a:rPr>
                <a:t>., средний возраст 50 лет (33% до 35 лет); участие в 6 «</a:t>
              </a:r>
              <a:r>
                <a:rPr lang="ru-RU" sz="1600" dirty="0" err="1">
                  <a:latin typeface="Arial" charset="0"/>
                </a:rPr>
                <a:t>мегагрантах</a:t>
              </a:r>
              <a:r>
                <a:rPr lang="ru-RU" sz="1600" dirty="0">
                  <a:latin typeface="Arial" charset="0"/>
                </a:rPr>
                <a:t>»</a:t>
              </a:r>
            </a:p>
            <a:p>
              <a:pPr marL="273050" indent="-174625">
                <a:lnSpc>
                  <a:spcPct val="85000"/>
                </a:lnSpc>
                <a:spcBef>
                  <a:spcPts val="1200"/>
                </a:spcBef>
                <a:defRPr/>
              </a:pPr>
              <a:r>
                <a:rPr lang="ru-RU" sz="1600" dirty="0">
                  <a:latin typeface="Arial" charset="0"/>
                </a:rPr>
                <a:t>Основные направления исследований:</a:t>
              </a:r>
              <a:br>
                <a:rPr lang="ru-RU" sz="1600" dirty="0">
                  <a:latin typeface="Arial" charset="0"/>
                </a:rPr>
              </a:br>
              <a:r>
                <a:rPr lang="ru-RU" sz="1600" dirty="0">
                  <a:latin typeface="Arial" charset="0"/>
                </a:rPr>
                <a:t>- теория теплообмена и физическая </a:t>
              </a:r>
              <a:r>
                <a:rPr lang="ru-RU" sz="1600" dirty="0" err="1">
                  <a:latin typeface="Arial" charset="0"/>
                </a:rPr>
                <a:t>гидрогазодинамика</a:t>
              </a:r>
              <a:r>
                <a:rPr lang="ru-RU" sz="1600" dirty="0">
                  <a:latin typeface="Arial" charset="0"/>
                </a:rPr>
                <a:t>,</a:t>
              </a:r>
              <a:br>
                <a:rPr lang="ru-RU" sz="1600" dirty="0">
                  <a:latin typeface="Arial" charset="0"/>
                </a:rPr>
              </a:br>
              <a:r>
                <a:rPr lang="ru-RU" sz="1600" dirty="0">
                  <a:latin typeface="Arial" charset="0"/>
                </a:rPr>
                <a:t>- теплофизические основы создания нового поколения энергетических и   энергосберегающих технологий и установок,</a:t>
              </a:r>
              <a:br>
                <a:rPr lang="ru-RU" sz="1600" dirty="0">
                  <a:latin typeface="Arial" charset="0"/>
                </a:rPr>
              </a:br>
              <a:r>
                <a:rPr lang="ru-RU" sz="1600" dirty="0">
                  <a:latin typeface="Arial" charset="0"/>
                </a:rPr>
                <a:t>- теплофизические свойства веществ,</a:t>
              </a:r>
              <a:br>
                <a:rPr lang="ru-RU" sz="1600" dirty="0">
                  <a:latin typeface="Arial" charset="0"/>
                </a:rPr>
              </a:br>
              <a:r>
                <a:rPr lang="ru-RU" sz="1600" dirty="0">
                  <a:latin typeface="Arial" charset="0"/>
                </a:rPr>
                <a:t>- теплофизические аспекты водородной энергетики</a:t>
              </a:r>
            </a:p>
            <a:p>
              <a:pPr marL="180975" indent="-180975">
                <a:lnSpc>
                  <a:spcPct val="85000"/>
                </a:lnSpc>
                <a:spcBef>
                  <a:spcPct val="40000"/>
                </a:spcBef>
                <a:defRPr/>
              </a:pPr>
              <a:endParaRPr lang="ru-RU" sz="1600" dirty="0">
                <a:latin typeface="Arial" charset="0"/>
              </a:endParaRPr>
            </a:p>
            <a:p>
              <a:pPr indent="4763">
                <a:defRPr/>
              </a:pPr>
              <a:r>
                <a:rPr lang="ru-RU" sz="1600" u="sng" dirty="0">
                  <a:cs typeface="Arial" pitchFamily="34" charset="0"/>
                </a:rPr>
                <a:t>Задачи в рамках КНП:</a:t>
              </a:r>
            </a:p>
            <a:p>
              <a:pPr indent="4763">
                <a:spcBef>
                  <a:spcPts val="300"/>
                </a:spcBef>
                <a:buFont typeface="Wingdings" pitchFamily="2" charset="2"/>
                <a:buChar char="§"/>
                <a:defRPr/>
              </a:pPr>
              <a:r>
                <a:rPr lang="ru-RU" sz="1600" b="1" dirty="0">
                  <a:latin typeface="Arial" charset="0"/>
                </a:rPr>
                <a:t> Численное моделирование процессов турбулентного горения в энергоустановках</a:t>
              </a:r>
            </a:p>
            <a:p>
              <a:pPr indent="4763">
                <a:spcBef>
                  <a:spcPts val="300"/>
                </a:spcBef>
                <a:buFont typeface="Wingdings" pitchFamily="2" charset="2"/>
                <a:buChar char="§"/>
                <a:defRPr/>
              </a:pPr>
              <a:r>
                <a:rPr lang="ru-RU" sz="1600" b="1" dirty="0">
                  <a:latin typeface="Arial" charset="0"/>
                </a:rPr>
                <a:t> Управление распылом жидкого топлива</a:t>
              </a:r>
            </a:p>
            <a:p>
              <a:pPr>
                <a:lnSpc>
                  <a:spcPct val="85000"/>
                </a:lnSpc>
                <a:spcBef>
                  <a:spcPts val="300"/>
                </a:spcBef>
                <a:buFont typeface="Wingdings" pitchFamily="2" charset="2"/>
                <a:buChar char="§"/>
                <a:defRPr/>
              </a:pPr>
              <a:r>
                <a:rPr lang="ru-RU" sz="1600" b="1" dirty="0">
                  <a:latin typeface="Arial" charset="0"/>
                </a:rPr>
                <a:t> Управление эмиссией и эффективностью горения, в том числе некондиционных </a:t>
              </a:r>
              <a:r>
                <a:rPr lang="ru-RU" sz="1600" b="1" dirty="0" err="1">
                  <a:latin typeface="Arial" charset="0"/>
                </a:rPr>
                <a:t>пламен</a:t>
              </a:r>
              <a:r>
                <a:rPr lang="ru-RU" sz="1600" b="1" dirty="0">
                  <a:latin typeface="Arial" charset="0"/>
                </a:rPr>
                <a:t>, при использовании водяного пара</a:t>
              </a:r>
            </a:p>
            <a:p>
              <a:pPr>
                <a:lnSpc>
                  <a:spcPct val="85000"/>
                </a:lnSpc>
                <a:spcBef>
                  <a:spcPts val="300"/>
                </a:spcBef>
                <a:buFont typeface="Wingdings" pitchFamily="2" charset="2"/>
                <a:buChar char="§"/>
                <a:defRPr/>
              </a:pPr>
              <a:r>
                <a:rPr lang="ru-RU" sz="1600" b="1" dirty="0">
                  <a:latin typeface="Arial" charset="0"/>
                </a:rPr>
                <a:t> Горение и газификация углеродосодержащего твердого топлива</a:t>
              </a:r>
            </a:p>
            <a:p>
              <a:pPr>
                <a:lnSpc>
                  <a:spcPct val="85000"/>
                </a:lnSpc>
                <a:spcBef>
                  <a:spcPts val="300"/>
                </a:spcBef>
                <a:buFont typeface="Wingdings" pitchFamily="2" charset="2"/>
                <a:buChar char="§"/>
                <a:defRPr/>
              </a:pPr>
              <a:r>
                <a:rPr lang="ru-RU" sz="1600" b="1" dirty="0">
                  <a:latin typeface="Arial" charset="0"/>
                </a:rPr>
                <a:t> Горение </a:t>
              </a:r>
              <a:r>
                <a:rPr lang="ru-RU" sz="1600" b="1" dirty="0" err="1">
                  <a:latin typeface="Arial" charset="0"/>
                </a:rPr>
                <a:t>газогидратов</a:t>
              </a:r>
              <a:endParaRPr lang="ru-RU" sz="1600" dirty="0">
                <a:latin typeface="Arial" charset="0"/>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A647DA93-FE2B-4D40-9F41-26A08C178BE9}"/>
              </a:ext>
            </a:extLst>
          </p:cNvPr>
          <p:cNvSpPr>
            <a:spLocks noGrp="1"/>
          </p:cNvSpPr>
          <p:nvPr>
            <p:ph type="title" idx="4294967295"/>
          </p:nvPr>
        </p:nvSpPr>
        <p:spPr>
          <a:xfrm>
            <a:off x="0" y="0"/>
            <a:ext cx="9144000" cy="476250"/>
          </a:xfrm>
        </p:spPr>
        <p:txBody>
          <a:bodyPr/>
          <a:lstStyle/>
          <a:p>
            <a:pPr algn="r" eaLnBrk="1" hangingPunct="1"/>
            <a:r>
              <a:rPr lang="ru-RU" altLang="ru-RU" sz="1800" b="1">
                <a:latin typeface="Arial" panose="020B0604020202020204" pitchFamily="34" charset="0"/>
              </a:rPr>
              <a:t>ДЕТОНАЦИОННЫЕ  РЕЖИМЫ</a:t>
            </a:r>
            <a:r>
              <a:rPr lang="ru-RU" altLang="ru-RU" sz="1800">
                <a:latin typeface="Arial" panose="020B0604020202020204" pitchFamily="34" charset="0"/>
              </a:rPr>
              <a:t> </a:t>
            </a:r>
            <a:r>
              <a:rPr lang="ru-RU" altLang="ru-RU" sz="1800" b="1">
                <a:latin typeface="Arial" panose="020B0604020202020204" pitchFamily="34" charset="0"/>
              </a:rPr>
              <a:t>ГЕТЕРОГЕННОЙ СМЕСИ КЕРОСИН – ВОЗДУХ</a:t>
            </a:r>
          </a:p>
        </p:txBody>
      </p:sp>
      <p:grpSp>
        <p:nvGrpSpPr>
          <p:cNvPr id="61443" name="Group 3">
            <a:extLst>
              <a:ext uri="{FF2B5EF4-FFF2-40B4-BE49-F238E27FC236}">
                <a16:creationId xmlns:a16="http://schemas.microsoft.com/office/drawing/2014/main" id="{BBC51548-8E0C-4864-9047-E58A1343FF35}"/>
              </a:ext>
            </a:extLst>
          </p:cNvPr>
          <p:cNvGrpSpPr>
            <a:grpSpLocks/>
          </p:cNvGrpSpPr>
          <p:nvPr/>
        </p:nvGrpSpPr>
        <p:grpSpPr bwMode="auto">
          <a:xfrm>
            <a:off x="539750" y="3141663"/>
            <a:ext cx="3313113" cy="2459037"/>
            <a:chOff x="340" y="1979"/>
            <a:chExt cx="2087" cy="1549"/>
          </a:xfrm>
        </p:grpSpPr>
        <p:pic>
          <p:nvPicPr>
            <p:cNvPr id="61451" name="Picture 5" descr="Fig11n">
              <a:extLst>
                <a:ext uri="{FF2B5EF4-FFF2-40B4-BE49-F238E27FC236}">
                  <a16:creationId xmlns:a16="http://schemas.microsoft.com/office/drawing/2014/main" id="{7CBD2C1A-1EA0-4521-87F6-A2D74F8AA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 y="2160"/>
              <a:ext cx="2087"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2" name="Rectangle 6">
              <a:extLst>
                <a:ext uri="{FF2B5EF4-FFF2-40B4-BE49-F238E27FC236}">
                  <a16:creationId xmlns:a16="http://schemas.microsoft.com/office/drawing/2014/main" id="{FBA32A25-108F-4B75-B753-DED6E0B43555}"/>
                </a:ext>
              </a:extLst>
            </p:cNvPr>
            <p:cNvSpPr>
              <a:spLocks noChangeArrowheads="1"/>
            </p:cNvSpPr>
            <p:nvPr/>
          </p:nvSpPr>
          <p:spPr bwMode="auto">
            <a:xfrm>
              <a:off x="340" y="1979"/>
              <a:ext cx="2087"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pPr>
              <a:r>
                <a:rPr lang="ru-RU" altLang="ru-RU" sz="1400">
                  <a:cs typeface="Arial" panose="020B0604020202020204" pitchFamily="34" charset="0"/>
                </a:rPr>
                <a:t>Частота ПД</a:t>
              </a:r>
            </a:p>
          </p:txBody>
        </p:sp>
      </p:grpSp>
      <p:sp>
        <p:nvSpPr>
          <p:cNvPr id="61444" name="Rectangle 7">
            <a:extLst>
              <a:ext uri="{FF2B5EF4-FFF2-40B4-BE49-F238E27FC236}">
                <a16:creationId xmlns:a16="http://schemas.microsoft.com/office/drawing/2014/main" id="{DAC229B3-3DF9-4C1B-8DAF-A942C5224039}"/>
              </a:ext>
            </a:extLst>
          </p:cNvPr>
          <p:cNvSpPr>
            <a:spLocks noChangeArrowheads="1"/>
          </p:cNvSpPr>
          <p:nvPr/>
        </p:nvSpPr>
        <p:spPr bwMode="auto">
          <a:xfrm>
            <a:off x="0" y="5661025"/>
            <a:ext cx="9144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pPr>
            <a:r>
              <a:rPr lang="ru-RU" altLang="ru-RU" sz="1400"/>
              <a:t>Зависимость от расхода воздуха при различной геометрии камеры сгорания: </a:t>
            </a:r>
            <a:br>
              <a:rPr lang="ru-RU" altLang="ru-RU" sz="1400"/>
            </a:br>
            <a:r>
              <a:rPr lang="ru-RU" altLang="ru-RU" sz="1400"/>
              <a:t>1 – </a:t>
            </a:r>
            <a:r>
              <a:rPr lang="ru-RU" altLang="ru-RU" sz="1400" i="1">
                <a:sym typeface="Symbol" panose="05050102010706020507" pitchFamily="18" charset="2"/>
              </a:rPr>
              <a:t></a:t>
            </a:r>
            <a:r>
              <a:rPr lang="ru-RU" altLang="ru-RU" sz="1400" b="1"/>
              <a:t> </a:t>
            </a:r>
            <a:r>
              <a:rPr lang="ru-RU" altLang="ru-RU" sz="1400"/>
              <a:t>=</a:t>
            </a:r>
            <a:r>
              <a:rPr lang="ru-RU" altLang="ru-RU" sz="1400" b="1"/>
              <a:t> </a:t>
            </a:r>
            <a:r>
              <a:rPr lang="en-US" altLang="ru-RU" sz="1400"/>
              <a:t>3</a:t>
            </a:r>
            <a:r>
              <a:rPr lang="ru-RU" altLang="ru-RU" sz="1400"/>
              <a:t>.5 мм, </a:t>
            </a:r>
            <a:r>
              <a:rPr lang="en-US" altLang="ru-RU" sz="1400"/>
              <a:t>Kex</a:t>
            </a:r>
            <a:r>
              <a:rPr lang="ru-RU" altLang="ru-RU" sz="1400"/>
              <a:t> = 2</a:t>
            </a:r>
            <a:r>
              <a:rPr lang="en-US" altLang="ru-RU" sz="1400"/>
              <a:t>.</a:t>
            </a:r>
            <a:r>
              <a:rPr lang="ru-RU" altLang="ru-RU" sz="1400"/>
              <a:t>96; </a:t>
            </a:r>
            <a:r>
              <a:rPr lang="ru-RU" altLang="ru-RU" sz="1400" i="1"/>
              <a:t>2</a:t>
            </a:r>
            <a:r>
              <a:rPr lang="ru-RU" altLang="ru-RU" sz="1400"/>
              <a:t> </a:t>
            </a:r>
            <a:r>
              <a:rPr lang="en-US" altLang="ru-RU" sz="1400"/>
              <a:t> </a:t>
            </a:r>
            <a:r>
              <a:rPr lang="ru-RU" altLang="ru-RU" sz="1400"/>
              <a:t>–  </a:t>
            </a:r>
            <a:r>
              <a:rPr lang="ru-RU" altLang="ru-RU" sz="1400" i="1">
                <a:sym typeface="Symbol" panose="05050102010706020507" pitchFamily="18" charset="2"/>
              </a:rPr>
              <a:t></a:t>
            </a:r>
            <a:r>
              <a:rPr lang="ru-RU" altLang="ru-RU" sz="1400"/>
              <a:t> =</a:t>
            </a:r>
            <a:r>
              <a:rPr lang="ru-RU" altLang="ru-RU" sz="1400" b="1"/>
              <a:t> </a:t>
            </a:r>
            <a:r>
              <a:rPr lang="ru-RU" altLang="ru-RU" sz="1400"/>
              <a:t>3.5 мм, </a:t>
            </a:r>
            <a:r>
              <a:rPr lang="en-US" altLang="ru-RU" sz="1400"/>
              <a:t>Kex</a:t>
            </a:r>
            <a:r>
              <a:rPr lang="ru-RU" altLang="ru-RU" sz="1400"/>
              <a:t> = 1</a:t>
            </a:r>
            <a:r>
              <a:rPr lang="en-US" altLang="ru-RU" sz="1400"/>
              <a:t>.</a:t>
            </a:r>
            <a:r>
              <a:rPr lang="ru-RU" altLang="ru-RU" sz="1400"/>
              <a:t>74; </a:t>
            </a:r>
            <a:r>
              <a:rPr lang="ru-RU" altLang="ru-RU" sz="1400" i="1"/>
              <a:t>3</a:t>
            </a:r>
            <a:r>
              <a:rPr lang="ru-RU" altLang="ru-RU" sz="1400"/>
              <a:t>  – </a:t>
            </a:r>
            <a:r>
              <a:rPr lang="ru-RU" altLang="ru-RU" sz="1400" i="1">
                <a:sym typeface="Symbol" panose="05050102010706020507" pitchFamily="18" charset="2"/>
              </a:rPr>
              <a:t></a:t>
            </a:r>
            <a:r>
              <a:rPr lang="ru-RU" altLang="ru-RU" sz="1400" b="1"/>
              <a:t> </a:t>
            </a:r>
            <a:r>
              <a:rPr lang="ru-RU" altLang="ru-RU" sz="1400"/>
              <a:t>=</a:t>
            </a:r>
            <a:r>
              <a:rPr lang="ru-RU" altLang="ru-RU" sz="1400" b="1"/>
              <a:t> </a:t>
            </a:r>
            <a:r>
              <a:rPr lang="en-US" altLang="ru-RU" sz="1400"/>
              <a:t>10</a:t>
            </a:r>
            <a:r>
              <a:rPr lang="ru-RU" altLang="ru-RU" sz="1400"/>
              <a:t>.5 мм, </a:t>
            </a:r>
            <a:r>
              <a:rPr lang="en-US" altLang="ru-RU" sz="1400"/>
              <a:t>Kex</a:t>
            </a:r>
            <a:r>
              <a:rPr lang="ru-RU" altLang="ru-RU" sz="1400"/>
              <a:t> = 2</a:t>
            </a:r>
            <a:r>
              <a:rPr lang="en-US" altLang="ru-RU" sz="1400"/>
              <a:t>.</a:t>
            </a:r>
            <a:r>
              <a:rPr lang="ru-RU" altLang="ru-RU" sz="1400"/>
              <a:t>96.</a:t>
            </a:r>
          </a:p>
        </p:txBody>
      </p:sp>
      <p:grpSp>
        <p:nvGrpSpPr>
          <p:cNvPr id="61445" name="Group 7">
            <a:extLst>
              <a:ext uri="{FF2B5EF4-FFF2-40B4-BE49-F238E27FC236}">
                <a16:creationId xmlns:a16="http://schemas.microsoft.com/office/drawing/2014/main" id="{5A5A004C-4238-4268-8D2B-8DBEC2B8C523}"/>
              </a:ext>
            </a:extLst>
          </p:cNvPr>
          <p:cNvGrpSpPr>
            <a:grpSpLocks/>
          </p:cNvGrpSpPr>
          <p:nvPr/>
        </p:nvGrpSpPr>
        <p:grpSpPr bwMode="auto">
          <a:xfrm>
            <a:off x="5148263" y="3068638"/>
            <a:ext cx="3494087" cy="2532062"/>
            <a:chOff x="3243" y="2069"/>
            <a:chExt cx="2201" cy="1595"/>
          </a:xfrm>
        </p:grpSpPr>
        <p:pic>
          <p:nvPicPr>
            <p:cNvPr id="61449" name="Picture 8" descr="Fig13n">
              <a:extLst>
                <a:ext uri="{FF2B5EF4-FFF2-40B4-BE49-F238E27FC236}">
                  <a16:creationId xmlns:a16="http://schemas.microsoft.com/office/drawing/2014/main" id="{80049890-60B5-46AB-8361-785422FE4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3" y="2218"/>
              <a:ext cx="2201" cy="1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0" name="Rectangle 9">
              <a:extLst>
                <a:ext uri="{FF2B5EF4-FFF2-40B4-BE49-F238E27FC236}">
                  <a16:creationId xmlns:a16="http://schemas.microsoft.com/office/drawing/2014/main" id="{BD3B484D-17AF-4831-9A15-B3436AEA52D9}"/>
                </a:ext>
              </a:extLst>
            </p:cNvPr>
            <p:cNvSpPr>
              <a:spLocks noChangeArrowheads="1"/>
            </p:cNvSpPr>
            <p:nvPr/>
          </p:nvSpPr>
          <p:spPr bwMode="auto">
            <a:xfrm>
              <a:off x="3787" y="2069"/>
              <a:ext cx="1110"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pPr>
              <a:r>
                <a:rPr lang="ru-RU" altLang="ru-RU" sz="1400">
                  <a:cs typeface="Arial" panose="020B0604020202020204" pitchFamily="34" charset="0"/>
                </a:rPr>
                <a:t>Удельный импульс</a:t>
              </a:r>
            </a:p>
          </p:txBody>
        </p:sp>
      </p:grpSp>
      <p:sp>
        <p:nvSpPr>
          <p:cNvPr id="61446" name="Rectangle 11">
            <a:extLst>
              <a:ext uri="{FF2B5EF4-FFF2-40B4-BE49-F238E27FC236}">
                <a16:creationId xmlns:a16="http://schemas.microsoft.com/office/drawing/2014/main" id="{AAEA2720-91AC-4E5B-902A-E897B570EFE7}"/>
              </a:ext>
            </a:extLst>
          </p:cNvPr>
          <p:cNvSpPr>
            <a:spLocks noGrp="1"/>
          </p:cNvSpPr>
          <p:nvPr>
            <p:ph type="body" idx="4294967295"/>
          </p:nvPr>
        </p:nvSpPr>
        <p:spPr>
          <a:xfrm>
            <a:off x="0" y="6248400"/>
            <a:ext cx="9144000" cy="571500"/>
          </a:xfrm>
        </p:spPr>
        <p:txBody>
          <a:bodyPr/>
          <a:lstStyle/>
          <a:p>
            <a:pPr marL="0" indent="0" eaLnBrk="1" hangingPunct="1">
              <a:lnSpc>
                <a:spcPct val="100000"/>
              </a:lnSpc>
              <a:spcBef>
                <a:spcPct val="0"/>
              </a:spcBef>
              <a:buFont typeface="Arial" panose="020B0604020202020204" pitchFamily="34" charset="0"/>
              <a:buNone/>
            </a:pPr>
            <a:r>
              <a:rPr lang="en-US" altLang="ru-RU" sz="1200">
                <a:latin typeface="Arial" panose="020B0604020202020204" pitchFamily="34" charset="0"/>
              </a:rPr>
              <a:t>Bykovskii F.A., Zhdan S.A., Vedernikov E.F., et.al. </a:t>
            </a:r>
            <a:r>
              <a:rPr lang="ru-RU" altLang="ru-RU" sz="1200">
                <a:latin typeface="Arial" panose="020B0604020202020204" pitchFamily="34" charset="0"/>
              </a:rPr>
              <a:t>/</a:t>
            </a:r>
            <a:r>
              <a:rPr lang="en-US" altLang="ru-RU" sz="1200">
                <a:latin typeface="Arial" panose="020B0604020202020204" pitchFamily="34" charset="0"/>
              </a:rPr>
              <a:t>/ Shock waves. </a:t>
            </a:r>
            <a:r>
              <a:rPr lang="ru-RU" altLang="ru-RU" sz="1200">
                <a:latin typeface="Arial" panose="020B0604020202020204" pitchFamily="34" charset="0"/>
              </a:rPr>
              <a:t>–</a:t>
            </a:r>
            <a:r>
              <a:rPr lang="en-US" altLang="ru-RU" sz="1200">
                <a:latin typeface="Arial" panose="020B0604020202020204" pitchFamily="34" charset="0"/>
              </a:rPr>
              <a:t> 2020</a:t>
            </a:r>
            <a:r>
              <a:rPr lang="ru-RU" altLang="ru-RU" sz="1200">
                <a:latin typeface="Arial" panose="020B0604020202020204" pitchFamily="34" charset="0"/>
              </a:rPr>
              <a:t>.</a:t>
            </a:r>
            <a:r>
              <a:rPr lang="en-US" altLang="ru-RU" sz="1200">
                <a:latin typeface="Arial" panose="020B0604020202020204" pitchFamily="34" charset="0"/>
              </a:rPr>
              <a:t> – Vol</a:t>
            </a:r>
            <a:r>
              <a:rPr lang="ru-RU" altLang="ru-RU" sz="1200">
                <a:latin typeface="Arial" panose="020B0604020202020204" pitchFamily="34" charset="0"/>
              </a:rPr>
              <a:t>.</a:t>
            </a:r>
            <a:r>
              <a:rPr lang="en-US" altLang="ru-RU" sz="1200">
                <a:latin typeface="Arial" panose="020B0604020202020204" pitchFamily="34" charset="0"/>
              </a:rPr>
              <a:t> 30, Iss. 3. – P. 235-243.</a:t>
            </a:r>
            <a:r>
              <a:rPr lang="ru-RU" altLang="ru-RU" sz="1200">
                <a:latin typeface="Arial" panose="020B0604020202020204" pitchFamily="34" charset="0"/>
              </a:rPr>
              <a:t> </a:t>
            </a:r>
            <a:br>
              <a:rPr lang="ru-RU" altLang="ru-RU" sz="1200">
                <a:latin typeface="Arial" panose="020B0604020202020204" pitchFamily="34" charset="0"/>
              </a:rPr>
            </a:br>
            <a:r>
              <a:rPr lang="en-US" altLang="ru-RU" sz="1200">
                <a:latin typeface="Arial" panose="020B0604020202020204" pitchFamily="34" charset="0"/>
              </a:rPr>
              <a:t>DOI: 10.1007/s00193-019-00919-x  </a:t>
            </a:r>
            <a:r>
              <a:rPr lang="ru-RU" altLang="ru-RU" sz="1200">
                <a:latin typeface="Arial" panose="020B0604020202020204" pitchFamily="34" charset="0"/>
              </a:rPr>
              <a:t> </a:t>
            </a:r>
            <a:r>
              <a:rPr lang="en-US" altLang="ru-RU" sz="1200" b="1">
                <a:latin typeface="Arial" panose="020B0604020202020204" pitchFamily="34" charset="0"/>
              </a:rPr>
              <a:t>Q2</a:t>
            </a:r>
            <a:r>
              <a:rPr lang="ru-RU" altLang="ru-RU" sz="1200" b="1">
                <a:latin typeface="Arial" panose="020B0604020202020204" pitchFamily="34" charset="0"/>
              </a:rPr>
              <a:t> </a:t>
            </a:r>
            <a:r>
              <a:rPr lang="en-US" altLang="ru-RU" sz="1200" b="1">
                <a:latin typeface="Arial" panose="020B0604020202020204" pitchFamily="34" charset="0"/>
              </a:rPr>
              <a:t>  IF=1,248</a:t>
            </a:r>
            <a:endParaRPr lang="ru-RU" altLang="ru-RU" sz="1200" b="1">
              <a:latin typeface="Arial" panose="020B0604020202020204" pitchFamily="34" charset="0"/>
            </a:endParaRPr>
          </a:p>
        </p:txBody>
      </p:sp>
      <p:sp>
        <p:nvSpPr>
          <p:cNvPr id="61447" name="Text Box 11">
            <a:extLst>
              <a:ext uri="{FF2B5EF4-FFF2-40B4-BE49-F238E27FC236}">
                <a16:creationId xmlns:a16="http://schemas.microsoft.com/office/drawing/2014/main" id="{238EA053-36A0-4A04-A23D-9D4296096D4D}"/>
              </a:ext>
            </a:extLst>
          </p:cNvPr>
          <p:cNvSpPr txBox="1">
            <a:spLocks noChangeArrowheads="1"/>
          </p:cNvSpPr>
          <p:nvPr/>
        </p:nvSpPr>
        <p:spPr bwMode="auto">
          <a:xfrm>
            <a:off x="0" y="549275"/>
            <a:ext cx="91440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ru-RU" altLang="ru-RU" sz="1600" b="1"/>
              <a:t>       </a:t>
            </a:r>
            <a:r>
              <a:rPr lang="en-US" altLang="ru-RU" sz="1600" b="1"/>
              <a:t>    </a:t>
            </a:r>
            <a:r>
              <a:rPr lang="ru-RU" altLang="ru-RU" sz="1600" b="1"/>
              <a:t>КНП-2020:</a:t>
            </a:r>
            <a:r>
              <a:rPr lang="ru-RU" altLang="ru-RU" sz="1600"/>
              <a:t> Впервые реализована непрерывная многофронтовая детонация смеси авиационный керосин - холодный воздух в проточной кольцевой камере сгорания диаметром 0.5 м с заужением выходного сечения до трех раз. В диапазоне расхода воздуха 11.8-34 кг/с и коэффициента избытка горючего 0.88-1.8 получены двух- и четырехволновые детонационные режимы с частотой вращения встречных поперечных волн 850-3090 Гц. Получены зависимости параметров поперечных детонационных волн, детонационной способности смеси, силы тяги и удельного импульса от геометрии камеры сгорания и расхода воздуха. Установлено, что барботирование керосина воздухом обеспечивает лучшее дробление капель керосина на выходе из форсунки и способствует реализации детонационных режимов сжигания смеси.</a:t>
            </a:r>
          </a:p>
        </p:txBody>
      </p:sp>
      <p:pic>
        <p:nvPicPr>
          <p:cNvPr id="61448" name="Picture 12" descr="игил">
            <a:extLst>
              <a:ext uri="{FF2B5EF4-FFF2-40B4-BE49-F238E27FC236}">
                <a16:creationId xmlns:a16="http://schemas.microsoft.com/office/drawing/2014/main" id="{29DB88D4-160E-410F-80B7-5582D1426D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 y="122238"/>
            <a:ext cx="2984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11">
            <a:extLst>
              <a:ext uri="{FF2B5EF4-FFF2-40B4-BE49-F238E27FC236}">
                <a16:creationId xmlns:a16="http://schemas.microsoft.com/office/drawing/2014/main" id="{C5A736F6-76C7-4464-AE13-BC7371F954E9}"/>
              </a:ext>
            </a:extLst>
          </p:cNvPr>
          <p:cNvGrpSpPr>
            <a:grpSpLocks/>
          </p:cNvGrpSpPr>
          <p:nvPr/>
        </p:nvGrpSpPr>
        <p:grpSpPr bwMode="auto">
          <a:xfrm>
            <a:off x="0" y="76200"/>
            <a:ext cx="9144000" cy="6681788"/>
            <a:chOff x="0" y="0"/>
            <a:chExt cx="5760" cy="4209"/>
          </a:xfrm>
        </p:grpSpPr>
        <p:sp>
          <p:nvSpPr>
            <p:cNvPr id="62467" name="Rectangle 2">
              <a:extLst>
                <a:ext uri="{FF2B5EF4-FFF2-40B4-BE49-F238E27FC236}">
                  <a16:creationId xmlns:a16="http://schemas.microsoft.com/office/drawing/2014/main" id="{1A827504-CCA2-48B1-8455-9640D027ECA6}"/>
                </a:ext>
              </a:extLst>
            </p:cNvPr>
            <p:cNvSpPr>
              <a:spLocks/>
            </p:cNvSpPr>
            <p:nvPr/>
          </p:nvSpPr>
          <p:spPr bwMode="auto">
            <a:xfrm>
              <a:off x="0" y="0"/>
              <a:ext cx="576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ru-RU" altLang="ru-RU" sz="1800" b="1"/>
                <a:t>ГАЗОДИНАМИЧЕСКИЕ И ЭНЕРГЕТИЧЕСКИЕ ХАРАКТЕРИСТИКИ МНОГОТОПЛИВНОЙ СИСТЕМЫ СИНТЕЗ-ГАЗ + ВОЗДУХ</a:t>
              </a:r>
            </a:p>
          </p:txBody>
        </p:sp>
        <p:sp>
          <p:nvSpPr>
            <p:cNvPr id="62468" name="Text Box 3">
              <a:extLst>
                <a:ext uri="{FF2B5EF4-FFF2-40B4-BE49-F238E27FC236}">
                  <a16:creationId xmlns:a16="http://schemas.microsoft.com/office/drawing/2014/main" id="{58BEAEB4-DBD5-4BC9-8BCC-E4A0140E535D}"/>
                </a:ext>
              </a:extLst>
            </p:cNvPr>
            <p:cNvSpPr txBox="1">
              <a:spLocks noChangeArrowheads="1"/>
            </p:cNvSpPr>
            <p:nvPr/>
          </p:nvSpPr>
          <p:spPr bwMode="auto">
            <a:xfrm>
              <a:off x="0" y="446"/>
              <a:ext cx="5760" cy="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ru-RU" altLang="ru-RU" sz="1600" b="1"/>
                <a:t>КНП-2020:</a:t>
              </a:r>
              <a:r>
                <a:rPr lang="ru-RU" altLang="ru-RU" sz="1600"/>
                <a:t> Определены кинетические параметры и рассчитаны газодинамические (давление, температура, плотность, состав продуктов) и энергетические (критическая энергия инициирования детонации, удельное энерговыделение) характеристики двухтопливной системы СО+Н2+</a:t>
              </a:r>
              <a:r>
                <a:rPr lang="en-US" altLang="ru-RU" sz="1600"/>
                <a:t>Air</a:t>
              </a:r>
              <a:r>
                <a:rPr lang="ru-RU" altLang="ru-RU" sz="1600"/>
                <a:t> при различных начальных давлениях, температурах, концентрациях топлива и соотношениях компонент синтез-газа. Показано, что результаты на основе существующих схем детальной кинетики плохо согласуются с экспериментами. Обнаружен сильный промотирующий эффект добавок Н2 на детонационную кинетику смесей СО+</a:t>
              </a:r>
              <a:r>
                <a:rPr lang="en-US" altLang="ru-RU" sz="1600"/>
                <a:t>Air</a:t>
              </a:r>
              <a:r>
                <a:rPr lang="ru-RU" altLang="ru-RU" sz="1600"/>
                <a:t>. </a:t>
              </a:r>
            </a:p>
          </p:txBody>
        </p:sp>
        <p:pic>
          <p:nvPicPr>
            <p:cNvPr id="62469" name="Picture 4" descr="COHAE3P1">
              <a:extLst>
                <a:ext uri="{FF2B5EF4-FFF2-40B4-BE49-F238E27FC236}">
                  <a16:creationId xmlns:a16="http://schemas.microsoft.com/office/drawing/2014/main" id="{7CCD6C96-465A-4813-ADB3-D5DCC7FDA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289" t="7791" r="7289" b="7791"/>
            <a:stretch>
              <a:fillRect/>
            </a:stretch>
          </p:blipFill>
          <p:spPr bwMode="auto">
            <a:xfrm>
              <a:off x="68" y="1645"/>
              <a:ext cx="1644" cy="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Рисунок 1">
              <a:extLst>
                <a:ext uri="{FF2B5EF4-FFF2-40B4-BE49-F238E27FC236}">
                  <a16:creationId xmlns:a16="http://schemas.microsoft.com/office/drawing/2014/main" id="{87AADD81-DD9B-4B0F-9F94-A12D26D0BB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3" y="166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Рисунок 28">
              <a:extLst>
                <a:ext uri="{FF2B5EF4-FFF2-40B4-BE49-F238E27FC236}">
                  <a16:creationId xmlns:a16="http://schemas.microsoft.com/office/drawing/2014/main" id="{ECB2B936-D0BE-4399-829E-3AE6C2EABD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87" y="1648"/>
              <a:ext cx="1882"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Text Box 7">
              <a:extLst>
                <a:ext uri="{FF2B5EF4-FFF2-40B4-BE49-F238E27FC236}">
                  <a16:creationId xmlns:a16="http://schemas.microsoft.com/office/drawing/2014/main" id="{D6E1D5A9-EC0E-4E25-B205-AF0635EB736D}"/>
                </a:ext>
              </a:extLst>
            </p:cNvPr>
            <p:cNvSpPr txBox="1">
              <a:spLocks noChangeArrowheads="1"/>
            </p:cNvSpPr>
            <p:nvPr/>
          </p:nvSpPr>
          <p:spPr bwMode="auto">
            <a:xfrm>
              <a:off x="72" y="3201"/>
              <a:ext cx="1837" cy="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1400"/>
                <a:t>Зависимость критической энергии инициирования сферической детонации (Дж) от доли СО обнаруживает сильный промотирующий эффект малых добавок Н2 на детонационную кинетику смесей СО+</a:t>
              </a:r>
              <a:r>
                <a:rPr lang="en-US" altLang="ru-RU" sz="1400"/>
                <a:t>Air</a:t>
              </a:r>
              <a:endParaRPr lang="ru-RU" altLang="ru-RU" sz="1400"/>
            </a:p>
          </p:txBody>
        </p:sp>
        <p:sp>
          <p:nvSpPr>
            <p:cNvPr id="62473" name="Text Box 8">
              <a:extLst>
                <a:ext uri="{FF2B5EF4-FFF2-40B4-BE49-F238E27FC236}">
                  <a16:creationId xmlns:a16="http://schemas.microsoft.com/office/drawing/2014/main" id="{BE5D081A-114B-4FC1-9511-C7397CE0F6F8}"/>
                </a:ext>
              </a:extLst>
            </p:cNvPr>
            <p:cNvSpPr txBox="1">
              <a:spLocks noChangeArrowheads="1"/>
            </p:cNvSpPr>
            <p:nvPr/>
          </p:nvSpPr>
          <p:spPr bwMode="auto">
            <a:xfrm>
              <a:off x="3869" y="3209"/>
              <a:ext cx="1837" cy="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1400"/>
                <a:t>Соответствие рассчитанных значений поперечных размеров детонационных ячеек (красные символы) известным экспериментальными данными для стехиометрической смеси синтез-газа с воздухом</a:t>
              </a:r>
            </a:p>
          </p:txBody>
        </p:sp>
        <p:sp>
          <p:nvSpPr>
            <p:cNvPr id="62474" name="Text Box 9">
              <a:extLst>
                <a:ext uri="{FF2B5EF4-FFF2-40B4-BE49-F238E27FC236}">
                  <a16:creationId xmlns:a16="http://schemas.microsoft.com/office/drawing/2014/main" id="{47DE6EC0-B4A0-428E-B5C9-C6261F2611D4}"/>
                </a:ext>
              </a:extLst>
            </p:cNvPr>
            <p:cNvSpPr txBox="1">
              <a:spLocks noChangeArrowheads="1"/>
            </p:cNvSpPr>
            <p:nvPr/>
          </p:nvSpPr>
          <p:spPr bwMode="auto">
            <a:xfrm>
              <a:off x="2002" y="3213"/>
              <a:ext cx="1585" cy="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1400"/>
                <a:t>Численное моделирование</a:t>
              </a:r>
              <a:r>
                <a:rPr lang="en-US" altLang="ru-RU" sz="1400"/>
                <a:t> </a:t>
              </a:r>
              <a:r>
                <a:rPr lang="ru-RU" altLang="ru-RU" sz="1400"/>
                <a:t>структуры 2</a:t>
              </a:r>
              <a:r>
                <a:rPr lang="en-US" altLang="ru-RU" sz="1400"/>
                <a:t>D </a:t>
              </a:r>
              <a:r>
                <a:rPr lang="ru-RU" altLang="ru-RU" sz="1400"/>
                <a:t>детонации  двухтопливной смеси  </a:t>
              </a:r>
              <a:br>
                <a:rPr lang="ru-RU" altLang="ru-RU" sz="1400"/>
              </a:br>
              <a:r>
                <a:rPr lang="ru-RU" altLang="ru-RU" sz="1400"/>
                <a:t>0,7 СО + 0,3 Н2 + 0,5 </a:t>
              </a:r>
              <a:r>
                <a:rPr lang="en-US" altLang="ru-RU" sz="1400"/>
                <a:t>Air</a:t>
              </a:r>
              <a:r>
                <a:rPr lang="ru-RU" altLang="ru-RU" sz="1400"/>
                <a:t> </a:t>
              </a:r>
              <a:br>
                <a:rPr lang="ru-RU" altLang="ru-RU" sz="1400"/>
              </a:br>
              <a:r>
                <a:rPr lang="ru-RU" altLang="ru-RU" sz="1400"/>
                <a:t>на основе разработанной модели детонационной кинетики</a:t>
              </a:r>
              <a:r>
                <a:rPr lang="en-US" altLang="ru-RU" sz="1400"/>
                <a:t> (</a:t>
              </a:r>
              <a:r>
                <a:rPr lang="ru-RU" altLang="ru-RU" sz="1400"/>
                <a:t>плотность)</a:t>
              </a:r>
            </a:p>
          </p:txBody>
        </p:sp>
        <p:pic>
          <p:nvPicPr>
            <p:cNvPr id="62475" name="Picture 10" descr="игил">
              <a:extLst>
                <a:ext uri="{FF2B5EF4-FFF2-40B4-BE49-F238E27FC236}">
                  <a16:creationId xmlns:a16="http://schemas.microsoft.com/office/drawing/2014/main" id="{15D3E12B-F65D-44C3-84FE-B80F9335C8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 y="77"/>
              <a:ext cx="188"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13">
            <a:extLst>
              <a:ext uri="{FF2B5EF4-FFF2-40B4-BE49-F238E27FC236}">
                <a16:creationId xmlns:a16="http://schemas.microsoft.com/office/drawing/2014/main" id="{FED5734F-8DB0-484F-9570-1784F35DEC1E}"/>
              </a:ext>
            </a:extLst>
          </p:cNvPr>
          <p:cNvGrpSpPr>
            <a:grpSpLocks/>
          </p:cNvGrpSpPr>
          <p:nvPr/>
        </p:nvGrpSpPr>
        <p:grpSpPr bwMode="auto">
          <a:xfrm>
            <a:off x="0" y="85725"/>
            <a:ext cx="9144000" cy="6659563"/>
            <a:chOff x="0" y="0"/>
            <a:chExt cx="5760" cy="4195"/>
          </a:xfrm>
        </p:grpSpPr>
        <p:sp>
          <p:nvSpPr>
            <p:cNvPr id="63491" name="Rectangle 2">
              <a:extLst>
                <a:ext uri="{FF2B5EF4-FFF2-40B4-BE49-F238E27FC236}">
                  <a16:creationId xmlns:a16="http://schemas.microsoft.com/office/drawing/2014/main" id="{7D4A8A19-F77C-4E7F-A675-7F879DA47421}"/>
                </a:ext>
              </a:extLst>
            </p:cNvPr>
            <p:cNvSpPr>
              <a:spLocks/>
            </p:cNvSpPr>
            <p:nvPr/>
          </p:nvSpPr>
          <p:spPr bwMode="auto">
            <a:xfrm>
              <a:off x="204" y="0"/>
              <a:ext cx="5556"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pPr>
              <a:r>
                <a:rPr lang="ru-RU" altLang="ru-RU" sz="1800" b="1"/>
                <a:t>ВОЛНЫ ГОРЕНИЯ И ДЕТОНАЦИИ В ДВУХТОПЛИВНЫХ ГЕТЕРОГЕННЫХ СИСТЕМАХ, СОДЕРЖАЩИХ МЕТАН И УГОЛЬНУЮ ПЫЛЬ</a:t>
              </a:r>
            </a:p>
          </p:txBody>
        </p:sp>
        <p:grpSp>
          <p:nvGrpSpPr>
            <p:cNvPr id="63492" name="Group 11">
              <a:extLst>
                <a:ext uri="{FF2B5EF4-FFF2-40B4-BE49-F238E27FC236}">
                  <a16:creationId xmlns:a16="http://schemas.microsoft.com/office/drawing/2014/main" id="{5639C61F-40B4-455D-BC79-EB0A9F62DE26}"/>
                </a:ext>
              </a:extLst>
            </p:cNvPr>
            <p:cNvGrpSpPr>
              <a:grpSpLocks/>
            </p:cNvGrpSpPr>
            <p:nvPr/>
          </p:nvGrpSpPr>
          <p:grpSpPr bwMode="auto">
            <a:xfrm>
              <a:off x="0" y="506"/>
              <a:ext cx="5760" cy="3689"/>
              <a:chOff x="0" y="506"/>
              <a:chExt cx="5760" cy="3689"/>
            </a:xfrm>
          </p:grpSpPr>
          <p:sp>
            <p:nvSpPr>
              <p:cNvPr id="63494" name="Text Box 3">
                <a:extLst>
                  <a:ext uri="{FF2B5EF4-FFF2-40B4-BE49-F238E27FC236}">
                    <a16:creationId xmlns:a16="http://schemas.microsoft.com/office/drawing/2014/main" id="{59D8F14F-42F2-4A28-852A-795E579C5E82}"/>
                  </a:ext>
                </a:extLst>
              </p:cNvPr>
              <p:cNvSpPr txBox="1">
                <a:spLocks noChangeArrowheads="1"/>
              </p:cNvSpPr>
              <p:nvPr/>
            </p:nvSpPr>
            <p:spPr bwMode="auto">
              <a:xfrm>
                <a:off x="0" y="506"/>
                <a:ext cx="5760" cy="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ru-RU" altLang="ru-RU" sz="1600" b="1"/>
                  <a:t>КНП-2020:</a:t>
                </a:r>
                <a:r>
                  <a:rPr lang="ru-RU" altLang="ru-RU" sz="1600"/>
                  <a:t> Экспериментально определены параметры и структура и динамика волн горения и детонации в системах, содержащих метан и взвесь мелкодисперсного угля (частицы менее 200 мкм). Показано, что угольная пыль ослабляет детонационную волну в газовой стехиометрической смеси и определяет характер отраженной детонационной волны. При различных условиях установлено, что за фронтом взрывных и детонационных волн в гетерогенных системах происходит лишь воспламенение и горение частиц угля, доля сгоревшего угля не превышает 20-30%.</a:t>
                </a:r>
              </a:p>
            </p:txBody>
          </p:sp>
          <p:pic>
            <p:nvPicPr>
              <p:cNvPr id="63495" name="Picture 3" descr="Рис">
                <a:extLst>
                  <a:ext uri="{FF2B5EF4-FFF2-40B4-BE49-F238E27FC236}">
                    <a16:creationId xmlns:a16="http://schemas.microsoft.com/office/drawing/2014/main" id="{C2D70E7C-7189-45D5-BEC8-E0FD55CC2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 y="1797"/>
                <a:ext cx="1516" cy="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Rectangle 4">
                <a:extLst>
                  <a:ext uri="{FF2B5EF4-FFF2-40B4-BE49-F238E27FC236}">
                    <a16:creationId xmlns:a16="http://schemas.microsoft.com/office/drawing/2014/main" id="{74C0617F-970A-4943-A286-C2E2B2751524}"/>
                  </a:ext>
                </a:extLst>
              </p:cNvPr>
              <p:cNvSpPr>
                <a:spLocks noChangeArrowheads="1"/>
              </p:cNvSpPr>
              <p:nvPr/>
            </p:nvSpPr>
            <p:spPr bwMode="auto">
              <a:xfrm>
                <a:off x="1715" y="1836"/>
                <a:ext cx="1588" cy="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pPr>
                <a:r>
                  <a:rPr lang="ru-RU" altLang="ru-RU" sz="1400">
                    <a:cs typeface="Arial" panose="020B0604020202020204" pitchFamily="34" charset="0"/>
                  </a:rPr>
                  <a:t>Профили давления </a:t>
                </a:r>
                <a:br>
                  <a:rPr lang="ru-RU" altLang="ru-RU" sz="1400">
                    <a:cs typeface="Arial" panose="020B0604020202020204" pitchFamily="34" charset="0"/>
                  </a:rPr>
                </a:br>
                <a:r>
                  <a:rPr lang="ru-RU" altLang="ru-RU" sz="1400">
                    <a:cs typeface="Arial" panose="020B0604020202020204" pitchFamily="34" charset="0"/>
                  </a:rPr>
                  <a:t>и свечения в падающих </a:t>
                </a:r>
                <a:br>
                  <a:rPr lang="ru-RU" altLang="ru-RU" sz="1400">
                    <a:cs typeface="Arial" panose="020B0604020202020204" pitchFamily="34" charset="0"/>
                  </a:rPr>
                </a:br>
                <a:r>
                  <a:rPr lang="ru-RU" altLang="ru-RU" sz="1400">
                    <a:cs typeface="Arial" panose="020B0604020202020204" pitchFamily="34" charset="0"/>
                  </a:rPr>
                  <a:t>и отражённых волнах </a:t>
                </a:r>
                <a:br>
                  <a:rPr lang="ru-RU" altLang="ru-RU" sz="1400">
                    <a:cs typeface="Arial" panose="020B0604020202020204" pitchFamily="34" charset="0"/>
                  </a:rPr>
                </a:br>
                <a:r>
                  <a:rPr lang="ru-RU" altLang="ru-RU" sz="1400">
                    <a:cs typeface="Arial" panose="020B0604020202020204" pitchFamily="34" charset="0"/>
                  </a:rPr>
                  <a:t>в смеси </a:t>
                </a:r>
                <a:r>
                  <a:rPr lang="en-US" altLang="ru-RU" sz="1400">
                    <a:cs typeface="Arial" panose="020B0604020202020204" pitchFamily="34" charset="0"/>
                  </a:rPr>
                  <a:t>CH</a:t>
                </a:r>
                <a:r>
                  <a:rPr lang="ru-RU" altLang="ru-RU" sz="1400">
                    <a:cs typeface="Arial" panose="020B0604020202020204" pitchFamily="34" charset="0"/>
                  </a:rPr>
                  <a:t>4+10.52</a:t>
                </a:r>
                <a:r>
                  <a:rPr lang="en-US" altLang="ru-RU" sz="1400">
                    <a:cs typeface="Arial" panose="020B0604020202020204" pitchFamily="34" charset="0"/>
                  </a:rPr>
                  <a:t>Air</a:t>
                </a:r>
                <a:r>
                  <a:rPr lang="ru-RU" altLang="ru-RU" sz="1400">
                    <a:cs typeface="Arial" panose="020B0604020202020204" pitchFamily="34" charset="0"/>
                  </a:rPr>
                  <a:t>+взвесь угля, </a:t>
                </a:r>
                <a:r>
                  <a:rPr lang="ru-RU" altLang="ru-RU" sz="1400" i="1">
                    <a:cs typeface="Arial" panose="020B0604020202020204" pitchFamily="34" charset="0"/>
                  </a:rPr>
                  <a:t>p</a:t>
                </a:r>
                <a:r>
                  <a:rPr lang="ru-RU" altLang="ru-RU" sz="1400" baseline="-25000">
                    <a:cs typeface="Arial" panose="020B0604020202020204" pitchFamily="34" charset="0"/>
                  </a:rPr>
                  <a:t>0i</a:t>
                </a:r>
                <a:r>
                  <a:rPr lang="ru-RU" altLang="ru-RU" sz="1400">
                    <a:cs typeface="Arial" panose="020B0604020202020204" pitchFamily="34" charset="0"/>
                  </a:rPr>
                  <a:t> = 0.25 МПа, </a:t>
                </a:r>
                <a:r>
                  <a:rPr lang="ru-RU" altLang="ru-RU" sz="1400" i="1">
                    <a:cs typeface="Arial" panose="020B0604020202020204" pitchFamily="34" charset="0"/>
                    <a:sym typeface="Symbol" panose="05050102010706020507" pitchFamily="18" charset="2"/>
                  </a:rPr>
                  <a:t></a:t>
                </a:r>
                <a:r>
                  <a:rPr lang="ru-RU" altLang="ru-RU" sz="1400">
                    <a:cs typeface="Arial" panose="020B0604020202020204" pitchFamily="34" charset="0"/>
                  </a:rPr>
                  <a:t> </a:t>
                </a:r>
                <a:r>
                  <a:rPr lang="en-US" altLang="ru-RU" sz="1400">
                    <a:cs typeface="Arial" panose="020B0604020202020204" pitchFamily="34" charset="0"/>
                    <a:sym typeface="Symbol" panose="05050102010706020507" pitchFamily="18" charset="2"/>
                  </a:rPr>
                  <a:t></a:t>
                </a:r>
                <a:r>
                  <a:rPr lang="en-US" altLang="ru-RU" sz="1400">
                    <a:cs typeface="Arial" panose="020B0604020202020204" pitchFamily="34" charset="0"/>
                  </a:rPr>
                  <a:t> </a:t>
                </a:r>
                <a:r>
                  <a:rPr lang="ru-RU" altLang="ru-RU" sz="1400">
                    <a:cs typeface="Arial" panose="020B0604020202020204" pitchFamily="34" charset="0"/>
                  </a:rPr>
                  <a:t>530 г/м</a:t>
                </a:r>
                <a:r>
                  <a:rPr lang="ru-RU" altLang="ru-RU" sz="1400" baseline="30000">
                    <a:cs typeface="Arial" panose="020B0604020202020204" pitchFamily="34" charset="0"/>
                  </a:rPr>
                  <a:t>3</a:t>
                </a:r>
                <a:r>
                  <a:rPr lang="ru-RU" altLang="ru-RU" sz="1400">
                    <a:cs typeface="Arial" panose="020B0604020202020204" pitchFamily="34" charset="0"/>
                  </a:rPr>
                  <a:t>.</a:t>
                </a:r>
              </a:p>
            </p:txBody>
          </p:sp>
          <p:pic>
            <p:nvPicPr>
              <p:cNvPr id="63497" name="Picture 6" descr="Рис 2 (13">
                <a:extLst>
                  <a:ext uri="{FF2B5EF4-FFF2-40B4-BE49-F238E27FC236}">
                    <a16:creationId xmlns:a16="http://schemas.microsoft.com/office/drawing/2014/main" id="{B981BC42-45DC-40C9-88AB-084CEB7E5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9" y="1706"/>
                <a:ext cx="2137" cy="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8" name="Rectangle 7">
                <a:extLst>
                  <a:ext uri="{FF2B5EF4-FFF2-40B4-BE49-F238E27FC236}">
                    <a16:creationId xmlns:a16="http://schemas.microsoft.com/office/drawing/2014/main" id="{F1BE66F6-1A41-4B37-BA8C-F668888AF51D}"/>
                  </a:ext>
                </a:extLst>
              </p:cNvPr>
              <p:cNvSpPr>
                <a:spLocks noChangeArrowheads="1"/>
              </p:cNvSpPr>
              <p:nvPr/>
            </p:nvSpPr>
            <p:spPr bwMode="auto">
              <a:xfrm>
                <a:off x="2744" y="3294"/>
                <a:ext cx="2880"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ru-RU" altLang="ru-RU" sz="1400"/>
                  <a:t>Скорости падающих (</a:t>
                </a:r>
                <a:r>
                  <a:rPr lang="ru-RU" altLang="ru-RU" sz="1400" i="1"/>
                  <a:t>1</a:t>
                </a:r>
                <a:r>
                  <a:rPr lang="ru-RU" altLang="ru-RU" sz="1400">
                    <a:sym typeface="Symbol" panose="05050102010706020507" pitchFamily="18" charset="2"/>
                  </a:rPr>
                  <a:t></a:t>
                </a:r>
                <a:r>
                  <a:rPr lang="ru-RU" altLang="ru-RU" sz="1400" i="1"/>
                  <a:t>5</a:t>
                </a:r>
                <a:r>
                  <a:rPr lang="ru-RU" altLang="ru-RU" sz="1400">
                    <a:sym typeface="Symbol" panose="05050102010706020507" pitchFamily="18" charset="2"/>
                  </a:rPr>
                  <a:t>) и отражённых (</a:t>
                </a:r>
                <a:r>
                  <a:rPr lang="ru-RU" altLang="ru-RU" sz="1400" i="1">
                    <a:sym typeface="Symbol" panose="05050102010706020507" pitchFamily="18" charset="2"/>
                  </a:rPr>
                  <a:t>1</a:t>
                </a:r>
                <a:r>
                  <a:rPr lang="ru-RU" altLang="ru-RU" sz="1400">
                    <a:sym typeface="Symbol" panose="05050102010706020507" pitchFamily="18" charset="2"/>
                  </a:rPr>
                  <a:t>’</a:t>
                </a:r>
                <a:r>
                  <a:rPr lang="ru-RU" altLang="ru-RU" sz="1400"/>
                  <a:t>5’) детонационных волн по длине трубы, </a:t>
                </a:r>
                <a:br>
                  <a:rPr lang="ru-RU" altLang="ru-RU" sz="1400"/>
                </a:br>
                <a:r>
                  <a:rPr lang="ru-RU" altLang="ru-RU" sz="1400" i="1">
                    <a:sym typeface="Symbol" panose="05050102010706020507" pitchFamily="18" charset="2"/>
                  </a:rPr>
                  <a:t>p</a:t>
                </a:r>
                <a:r>
                  <a:rPr lang="ru-RU" altLang="ru-RU" sz="1400" baseline="-25000">
                    <a:sym typeface="Symbol" panose="05050102010706020507" pitchFamily="18" charset="2"/>
                  </a:rPr>
                  <a:t>0</a:t>
                </a:r>
                <a:r>
                  <a:rPr lang="ru-RU" altLang="ru-RU" sz="1400">
                    <a:sym typeface="Symbol" panose="05050102010706020507" pitchFamily="18" charset="2"/>
                  </a:rPr>
                  <a:t> = 0.1 МПа, </a:t>
                </a:r>
                <a:r>
                  <a:rPr lang="ru-RU" altLang="ru-RU" sz="1400" i="1">
                    <a:sym typeface="Symbol" panose="05050102010706020507" pitchFamily="18" charset="2"/>
                  </a:rPr>
                  <a:t>p</a:t>
                </a:r>
                <a:r>
                  <a:rPr lang="ru-RU" altLang="ru-RU" sz="1400" baseline="-25000">
                    <a:sym typeface="Symbol" panose="05050102010706020507" pitchFamily="18" charset="2"/>
                  </a:rPr>
                  <a:t>0i</a:t>
                </a:r>
                <a:r>
                  <a:rPr lang="ru-RU" altLang="ru-RU" sz="1400">
                    <a:sym typeface="Symbol" panose="05050102010706020507" pitchFamily="18" charset="2"/>
                  </a:rPr>
                  <a:t> = 0.25 МПа, </a:t>
                </a:r>
                <a:r>
                  <a:rPr lang="en-US" altLang="ru-RU" sz="1400" i="1">
                    <a:sym typeface="Symbol" panose="05050102010706020507" pitchFamily="18" charset="2"/>
                  </a:rPr>
                  <a:t>w</a:t>
                </a:r>
                <a:r>
                  <a:rPr lang="ru-RU" altLang="ru-RU" sz="1400" baseline="-25000">
                    <a:sym typeface="Symbol" panose="05050102010706020507" pitchFamily="18" charset="2"/>
                  </a:rPr>
                  <a:t>i </a:t>
                </a:r>
                <a:r>
                  <a:rPr lang="ru-RU" altLang="ru-RU" sz="1400">
                    <a:sym typeface="Symbol" panose="05050102010706020507" pitchFamily="18" charset="2"/>
                  </a:rPr>
                  <a:t></a:t>
                </a:r>
                <a:r>
                  <a:rPr lang="ru-RU" altLang="ru-RU" sz="1400"/>
                  <a:t> 19.2 МДж/м</a:t>
                </a:r>
                <a:r>
                  <a:rPr lang="ru-RU" altLang="ru-RU" sz="1400" baseline="30000">
                    <a:sym typeface="Symbol" panose="05050102010706020507" pitchFamily="18" charset="2"/>
                  </a:rPr>
                  <a:t>2</a:t>
                </a:r>
                <a:r>
                  <a:rPr lang="ru-RU" altLang="ru-RU" sz="1400">
                    <a:sym typeface="Symbol" panose="05050102010706020507" pitchFamily="18" charset="2"/>
                  </a:rPr>
                  <a:t>:</a:t>
                </a:r>
              </a:p>
              <a:p>
                <a:pPr algn="r" eaLnBrk="1" hangingPunct="1"/>
                <a:r>
                  <a:rPr lang="ru-RU" altLang="ru-RU" sz="1400">
                    <a:sym typeface="Symbol" panose="05050102010706020507" pitchFamily="18" charset="2"/>
                  </a:rPr>
                  <a:t>газовая смесь (CH4+2</a:t>
                </a:r>
                <a:r>
                  <a:rPr lang="en-US" altLang="ru-RU" sz="1400">
                    <a:sym typeface="Symbol" panose="05050102010706020507" pitchFamily="18" charset="2"/>
                  </a:rPr>
                  <a:t>O</a:t>
                </a:r>
                <a:r>
                  <a:rPr lang="ru-RU" altLang="ru-RU" sz="1400">
                    <a:sym typeface="Symbol" panose="05050102010706020507" pitchFamily="18" charset="2"/>
                  </a:rPr>
                  <a:t>2+6</a:t>
                </a:r>
                <a:r>
                  <a:rPr lang="en-US" altLang="ru-RU" sz="1400">
                    <a:sym typeface="Symbol" panose="05050102010706020507" pitchFamily="18" charset="2"/>
                  </a:rPr>
                  <a:t>N</a:t>
                </a:r>
                <a:r>
                  <a:rPr lang="ru-RU" altLang="ru-RU" sz="1400">
                    <a:sym typeface="Symbol" panose="05050102010706020507" pitchFamily="18" charset="2"/>
                  </a:rPr>
                  <a:t>2) – (</a:t>
                </a:r>
                <a:r>
                  <a:rPr lang="ru-RU" altLang="ru-RU" sz="1400" i="1">
                    <a:sym typeface="Symbol" panose="05050102010706020507" pitchFamily="18" charset="2"/>
                  </a:rPr>
                  <a:t>1</a:t>
                </a:r>
                <a:r>
                  <a:rPr lang="ru-RU" altLang="ru-RU" sz="1400">
                    <a:sym typeface="Symbol" panose="05050102010706020507" pitchFamily="18" charset="2"/>
                  </a:rPr>
                  <a:t>,</a:t>
                </a:r>
                <a:r>
                  <a:rPr lang="ru-RU" altLang="ru-RU" sz="1400" i="1">
                    <a:sym typeface="Symbol" panose="05050102010706020507" pitchFamily="18" charset="2"/>
                  </a:rPr>
                  <a:t> 1</a:t>
                </a:r>
                <a:r>
                  <a:rPr lang="ru-RU" altLang="ru-RU" sz="1400">
                    <a:sym typeface="Symbol" panose="05050102010706020507" pitchFamily="18" charset="2"/>
                  </a:rPr>
                  <a:t>’);</a:t>
                </a:r>
                <a:br>
                  <a:rPr lang="ru-RU" altLang="ru-RU" sz="1400">
                    <a:sym typeface="Symbol" panose="05050102010706020507" pitchFamily="18" charset="2"/>
                  </a:rPr>
                </a:br>
                <a:r>
                  <a:rPr lang="ru-RU" altLang="ru-RU" sz="1400">
                    <a:sym typeface="Symbol" panose="05050102010706020507" pitchFamily="18" charset="2"/>
                  </a:rPr>
                  <a:t>гетерогенная смесь (CH4+2</a:t>
                </a:r>
                <a:r>
                  <a:rPr lang="en-US" altLang="ru-RU" sz="1400">
                    <a:sym typeface="Symbol" panose="05050102010706020507" pitchFamily="18" charset="2"/>
                  </a:rPr>
                  <a:t>O</a:t>
                </a:r>
                <a:r>
                  <a:rPr lang="ru-RU" altLang="ru-RU" sz="1400">
                    <a:sym typeface="Symbol" panose="05050102010706020507" pitchFamily="18" charset="2"/>
                  </a:rPr>
                  <a:t>2+6</a:t>
                </a:r>
                <a:r>
                  <a:rPr lang="en-US" altLang="ru-RU" sz="1400">
                    <a:sym typeface="Symbol" panose="05050102010706020507" pitchFamily="18" charset="2"/>
                  </a:rPr>
                  <a:t>N</a:t>
                </a:r>
                <a:r>
                  <a:rPr lang="ru-RU" altLang="ru-RU" sz="1400">
                    <a:sym typeface="Symbol" panose="05050102010706020507" pitchFamily="18" charset="2"/>
                  </a:rPr>
                  <a:t>2)/уголь  </a:t>
                </a:r>
                <a:br>
                  <a:rPr lang="ru-RU" altLang="ru-RU" sz="1400">
                    <a:sym typeface="Symbol" panose="05050102010706020507" pitchFamily="18" charset="2"/>
                  </a:rPr>
                </a:br>
                <a:r>
                  <a:rPr lang="ru-RU" altLang="ru-RU" sz="1400" i="1">
                    <a:sym typeface="Symbol" panose="05050102010706020507" pitchFamily="18" charset="2"/>
                  </a:rPr>
                  <a:t></a:t>
                </a:r>
                <a:r>
                  <a:rPr lang="ru-RU" altLang="ru-RU" sz="1400"/>
                  <a:t> </a:t>
                </a:r>
                <a:r>
                  <a:rPr lang="ru-RU" altLang="ru-RU" sz="1400">
                    <a:sym typeface="Symbol" panose="05050102010706020507" pitchFamily="18" charset="2"/>
                  </a:rPr>
                  <a:t></a:t>
                </a:r>
                <a:r>
                  <a:rPr lang="ru-RU" altLang="ru-RU" sz="1400"/>
                  <a:t> 179 (</a:t>
                </a:r>
                <a:r>
                  <a:rPr lang="ru-RU" altLang="ru-RU" sz="1400" i="1">
                    <a:sym typeface="Symbol" panose="05050102010706020507" pitchFamily="18" charset="2"/>
                  </a:rPr>
                  <a:t>2</a:t>
                </a:r>
                <a:r>
                  <a:rPr lang="ru-RU" altLang="ru-RU" sz="1400">
                    <a:sym typeface="Symbol" panose="05050102010706020507" pitchFamily="18" charset="2"/>
                  </a:rPr>
                  <a:t>,</a:t>
                </a:r>
                <a:r>
                  <a:rPr lang="ru-RU" altLang="ru-RU" sz="1400" i="1">
                    <a:sym typeface="Symbol" panose="05050102010706020507" pitchFamily="18" charset="2"/>
                  </a:rPr>
                  <a:t> 2</a:t>
                </a:r>
                <a:r>
                  <a:rPr lang="ru-RU" altLang="ru-RU" sz="1400">
                    <a:sym typeface="Symbol" panose="05050102010706020507" pitchFamily="18" charset="2"/>
                  </a:rPr>
                  <a:t>’), 252 (</a:t>
                </a:r>
                <a:r>
                  <a:rPr lang="ru-RU" altLang="ru-RU" sz="1400" i="1">
                    <a:sym typeface="Symbol" panose="05050102010706020507" pitchFamily="18" charset="2"/>
                  </a:rPr>
                  <a:t>3</a:t>
                </a:r>
                <a:r>
                  <a:rPr lang="ru-RU" altLang="ru-RU" sz="1400">
                    <a:sym typeface="Symbol" panose="05050102010706020507" pitchFamily="18" charset="2"/>
                  </a:rPr>
                  <a:t>,</a:t>
                </a:r>
                <a:r>
                  <a:rPr lang="ru-RU" altLang="ru-RU" sz="1400" i="1">
                    <a:sym typeface="Symbol" panose="05050102010706020507" pitchFamily="18" charset="2"/>
                  </a:rPr>
                  <a:t> 3</a:t>
                </a:r>
                <a:r>
                  <a:rPr lang="ru-RU" altLang="ru-RU" sz="1400">
                    <a:sym typeface="Symbol" panose="05050102010706020507" pitchFamily="18" charset="2"/>
                  </a:rPr>
                  <a:t>’), 500 (</a:t>
                </a:r>
                <a:r>
                  <a:rPr lang="ru-RU" altLang="ru-RU" sz="1400" i="1">
                    <a:sym typeface="Symbol" panose="05050102010706020507" pitchFamily="18" charset="2"/>
                  </a:rPr>
                  <a:t>4</a:t>
                </a:r>
                <a:r>
                  <a:rPr lang="ru-RU" altLang="ru-RU" sz="1400">
                    <a:sym typeface="Symbol" panose="05050102010706020507" pitchFamily="18" charset="2"/>
                  </a:rPr>
                  <a:t>,</a:t>
                </a:r>
                <a:r>
                  <a:rPr lang="ru-RU" altLang="ru-RU" sz="1400" i="1">
                    <a:sym typeface="Symbol" panose="05050102010706020507" pitchFamily="18" charset="2"/>
                  </a:rPr>
                  <a:t> 4</a:t>
                </a:r>
                <a:r>
                  <a:rPr lang="ru-RU" altLang="ru-RU" sz="1400">
                    <a:sym typeface="Symbol" panose="05050102010706020507" pitchFamily="18" charset="2"/>
                  </a:rPr>
                  <a:t>’), 515 (</a:t>
                </a:r>
                <a:r>
                  <a:rPr lang="ru-RU" altLang="ru-RU" sz="1400" i="1">
                    <a:sym typeface="Symbol" panose="05050102010706020507" pitchFamily="18" charset="2"/>
                  </a:rPr>
                  <a:t>5</a:t>
                </a:r>
                <a:r>
                  <a:rPr lang="ru-RU" altLang="ru-RU" sz="1400">
                    <a:sym typeface="Symbol" panose="05050102010706020507" pitchFamily="18" charset="2"/>
                  </a:rPr>
                  <a:t>,</a:t>
                </a:r>
                <a:r>
                  <a:rPr lang="ru-RU" altLang="ru-RU" sz="1400" i="1">
                    <a:sym typeface="Symbol" panose="05050102010706020507" pitchFamily="18" charset="2"/>
                  </a:rPr>
                  <a:t> 5</a:t>
                </a:r>
                <a:r>
                  <a:rPr lang="ru-RU" altLang="ru-RU" sz="1400">
                    <a:sym typeface="Symbol" panose="05050102010706020507" pitchFamily="18" charset="2"/>
                  </a:rPr>
                  <a:t>’) г/м</a:t>
                </a:r>
                <a:r>
                  <a:rPr lang="ru-RU" altLang="ru-RU" sz="1400" baseline="30000">
                    <a:sym typeface="Symbol" panose="05050102010706020507" pitchFamily="18" charset="2"/>
                  </a:rPr>
                  <a:t>3</a:t>
                </a:r>
                <a:r>
                  <a:rPr lang="ru-RU" altLang="ru-RU" sz="1400">
                    <a:sym typeface="Symbol" panose="05050102010706020507" pitchFamily="18" charset="2"/>
                  </a:rPr>
                  <a:t>.</a:t>
                </a:r>
              </a:p>
            </p:txBody>
          </p:sp>
          <p:sp>
            <p:nvSpPr>
              <p:cNvPr id="63499" name="Rectangle 8">
                <a:extLst>
                  <a:ext uri="{FF2B5EF4-FFF2-40B4-BE49-F238E27FC236}">
                    <a16:creationId xmlns:a16="http://schemas.microsoft.com/office/drawing/2014/main" id="{54684D86-FE26-4ECC-AA2B-706756FCA7F2}"/>
                  </a:ext>
                </a:extLst>
              </p:cNvPr>
              <p:cNvSpPr>
                <a:spLocks noChangeArrowheads="1"/>
              </p:cNvSpPr>
              <p:nvPr/>
            </p:nvSpPr>
            <p:spPr bwMode="auto">
              <a:xfrm>
                <a:off x="1746" y="2931"/>
                <a:ext cx="1225" cy="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ru-RU" sz="1400"/>
                  <a:t>Поскольку метан химически активнее частиц угля, то определяющее влияние на параметры волн горения и детонации оказывает метан, </a:t>
                </a:r>
                <a:br>
                  <a:rPr lang="ru-RU" altLang="ru-RU" sz="1400"/>
                </a:br>
                <a:r>
                  <a:rPr lang="ru-RU" altLang="ru-RU" sz="1400"/>
                  <a:t>а не углерод угля.</a:t>
                </a:r>
              </a:p>
            </p:txBody>
          </p:sp>
          <p:sp>
            <p:nvSpPr>
              <p:cNvPr id="63500" name="Rectangle 10">
                <a:extLst>
                  <a:ext uri="{FF2B5EF4-FFF2-40B4-BE49-F238E27FC236}">
                    <a16:creationId xmlns:a16="http://schemas.microsoft.com/office/drawing/2014/main" id="{00B12B2F-2CFC-4E9C-9F85-DBFE795AF412}"/>
                  </a:ext>
                </a:extLst>
              </p:cNvPr>
              <p:cNvSpPr>
                <a:spLocks noChangeArrowheads="1"/>
              </p:cNvSpPr>
              <p:nvPr/>
            </p:nvSpPr>
            <p:spPr bwMode="auto">
              <a:xfrm>
                <a:off x="1410" y="1830"/>
                <a:ext cx="198" cy="1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grpSp>
        <p:pic>
          <p:nvPicPr>
            <p:cNvPr id="63493" name="Picture 12" descr="игил">
              <a:extLst>
                <a:ext uri="{FF2B5EF4-FFF2-40B4-BE49-F238E27FC236}">
                  <a16:creationId xmlns:a16="http://schemas.microsoft.com/office/drawing/2014/main" id="{10E1E7B1-0A74-4C97-9C15-46658E53C9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 y="77"/>
              <a:ext cx="188"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10">
            <a:extLst>
              <a:ext uri="{FF2B5EF4-FFF2-40B4-BE49-F238E27FC236}">
                <a16:creationId xmlns:a16="http://schemas.microsoft.com/office/drawing/2014/main" id="{FEB29F75-6655-4DF7-8E8E-A242AE01384D}"/>
              </a:ext>
            </a:extLst>
          </p:cNvPr>
          <p:cNvGrpSpPr>
            <a:grpSpLocks/>
          </p:cNvGrpSpPr>
          <p:nvPr/>
        </p:nvGrpSpPr>
        <p:grpSpPr bwMode="auto">
          <a:xfrm>
            <a:off x="0" y="160338"/>
            <a:ext cx="9144000" cy="6589712"/>
            <a:chOff x="0" y="101"/>
            <a:chExt cx="5760" cy="4151"/>
          </a:xfrm>
        </p:grpSpPr>
        <p:pic>
          <p:nvPicPr>
            <p:cNvPr id="64515" name="Picture 2" descr="мгу_">
              <a:extLst>
                <a:ext uri="{FF2B5EF4-FFF2-40B4-BE49-F238E27FC236}">
                  <a16:creationId xmlns:a16="http://schemas.microsoft.com/office/drawing/2014/main" id="{DAAD6409-B656-463F-8BD4-E5DB28811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 y="119"/>
              <a:ext cx="960"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3">
              <a:extLst>
                <a:ext uri="{FF2B5EF4-FFF2-40B4-BE49-F238E27FC236}">
                  <a16:creationId xmlns:a16="http://schemas.microsoft.com/office/drawing/2014/main" id="{DDA632B6-DBC1-4541-BE39-804FE7CDF330}"/>
                </a:ext>
              </a:extLst>
            </p:cNvPr>
            <p:cNvSpPr txBox="1">
              <a:spLocks noChangeArrowheads="1"/>
            </p:cNvSpPr>
            <p:nvPr/>
          </p:nvSpPr>
          <p:spPr bwMode="auto">
            <a:xfrm>
              <a:off x="0" y="210"/>
              <a:ext cx="5760" cy="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2800" b="1">
                  <a:latin typeface="Calibri" panose="020F0502020204030204" pitchFamily="34" charset="0"/>
                  <a:cs typeface="Arial" panose="020B0604020202020204" pitchFamily="34" charset="0"/>
                </a:rPr>
                <a:t>МГУ имени М.В. Ломоносова</a:t>
              </a:r>
            </a:p>
            <a:p>
              <a:pPr algn="ctr" eaLnBrk="1" hangingPunct="1">
                <a:spcBef>
                  <a:spcPct val="70000"/>
                </a:spcBef>
              </a:pPr>
              <a:r>
                <a:rPr lang="ru-RU" altLang="ru-RU" sz="2800" b="1">
                  <a:latin typeface="Calibri" panose="020F0502020204030204" pitchFamily="34" charset="0"/>
                  <a:cs typeface="Arial" panose="020B0604020202020204" pitchFamily="34" charset="0"/>
                </a:rPr>
                <a:t>НИИ Механики МГУ</a:t>
              </a:r>
            </a:p>
          </p:txBody>
        </p:sp>
        <p:pic>
          <p:nvPicPr>
            <p:cNvPr id="64517" name="Picture 4" descr="нии мех мгу">
              <a:extLst>
                <a:ext uri="{FF2B5EF4-FFF2-40B4-BE49-F238E27FC236}">
                  <a16:creationId xmlns:a16="http://schemas.microsoft.com/office/drawing/2014/main" id="{579A0B3F-1AEC-48D3-A10A-7497C0AC7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5" y="101"/>
              <a:ext cx="848" cy="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 Box 5">
              <a:extLst>
                <a:ext uri="{FF2B5EF4-FFF2-40B4-BE49-F238E27FC236}">
                  <a16:creationId xmlns:a16="http://schemas.microsoft.com/office/drawing/2014/main" id="{B94BE884-771E-4770-AFB8-945C87EFFF58}"/>
                </a:ext>
              </a:extLst>
            </p:cNvPr>
            <p:cNvSpPr txBox="1">
              <a:spLocks noChangeArrowheads="1"/>
            </p:cNvSpPr>
            <p:nvPr/>
          </p:nvSpPr>
          <p:spPr bwMode="auto">
            <a:xfrm>
              <a:off x="113" y="1117"/>
              <a:ext cx="4082" cy="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Aft>
                  <a:spcPct val="50000"/>
                </a:spcAft>
              </a:pPr>
              <a:r>
                <a:rPr lang="ru-RU" altLang="ru-RU" sz="1600">
                  <a:latin typeface="Calibri" panose="020F0502020204030204" pitchFamily="34" charset="0"/>
                  <a:cs typeface="Arial" panose="020B0604020202020204" pitchFamily="34" charset="0"/>
                </a:rPr>
                <a:t>Институт организован Постановлением Совета Министров РСФСР от 11 декабря 1959 года № 1936 </a:t>
              </a:r>
            </a:p>
            <a:p>
              <a:pPr eaLnBrk="1" hangingPunct="1"/>
              <a:r>
                <a:rPr lang="ru-RU" altLang="ru-RU" sz="1600">
                  <a:latin typeface="Calibri" panose="020F0502020204030204" pitchFamily="34" charset="0"/>
                  <a:cs typeface="Arial" panose="020B0604020202020204" pitchFamily="34" charset="0"/>
                </a:rPr>
                <a:t>Результаты Института нашли важнейшие применения </a:t>
              </a:r>
              <a:br>
                <a:rPr lang="ru-RU" altLang="ru-RU" sz="1600">
                  <a:latin typeface="Calibri" panose="020F0502020204030204" pitchFamily="34" charset="0"/>
                  <a:cs typeface="Arial" panose="020B0604020202020204" pitchFamily="34" charset="0"/>
                </a:rPr>
              </a:br>
              <a:r>
                <a:rPr lang="ru-RU" altLang="ru-RU" sz="1600">
                  <a:latin typeface="Calibri" panose="020F0502020204030204" pitchFamily="34" charset="0"/>
                  <a:cs typeface="Arial" panose="020B0604020202020204" pitchFamily="34" charset="0"/>
                </a:rPr>
                <a:t>в ракетно-космической, авиационной, военно-морской </a:t>
              </a:r>
              <a:br>
                <a:rPr lang="ru-RU" altLang="ru-RU" sz="1600">
                  <a:latin typeface="Calibri" panose="020F0502020204030204" pitchFamily="34" charset="0"/>
                  <a:cs typeface="Arial" panose="020B0604020202020204" pitchFamily="34" charset="0"/>
                </a:rPr>
              </a:br>
              <a:r>
                <a:rPr lang="ru-RU" altLang="ru-RU" sz="1600">
                  <a:latin typeface="Calibri" panose="020F0502020204030204" pitchFamily="34" charset="0"/>
                  <a:cs typeface="Arial" panose="020B0604020202020204" pitchFamily="34" charset="0"/>
                </a:rPr>
                <a:t>технике и в иных областях оборонного и народно-</a:t>
              </a:r>
              <a:br>
                <a:rPr lang="ru-RU" altLang="ru-RU" sz="1600">
                  <a:latin typeface="Calibri" panose="020F0502020204030204" pitchFamily="34" charset="0"/>
                  <a:cs typeface="Arial" panose="020B0604020202020204" pitchFamily="34" charset="0"/>
                </a:rPr>
              </a:br>
              <a:r>
                <a:rPr lang="ru-RU" altLang="ru-RU" sz="1600">
                  <a:latin typeface="Calibri" panose="020F0502020204030204" pitchFamily="34" charset="0"/>
                  <a:cs typeface="Arial" panose="020B0604020202020204" pitchFamily="34" charset="0"/>
                </a:rPr>
                <a:t>хозяйственного комплексов.</a:t>
              </a:r>
              <a:r>
                <a:rPr lang="ru-RU" altLang="ru-RU" sz="1800">
                  <a:latin typeface="Calibri" panose="020F0502020204030204" pitchFamily="34" charset="0"/>
                  <a:cs typeface="Arial" panose="020B0604020202020204" pitchFamily="34" charset="0"/>
                </a:rPr>
                <a:t> </a:t>
              </a:r>
            </a:p>
          </p:txBody>
        </p:sp>
        <p:sp>
          <p:nvSpPr>
            <p:cNvPr id="64519" name="Text Box 6">
              <a:extLst>
                <a:ext uri="{FF2B5EF4-FFF2-40B4-BE49-F238E27FC236}">
                  <a16:creationId xmlns:a16="http://schemas.microsoft.com/office/drawing/2014/main" id="{B91956B5-AFB6-4BFB-B321-C0F70C865A06}"/>
                </a:ext>
              </a:extLst>
            </p:cNvPr>
            <p:cNvSpPr txBox="1">
              <a:spLocks noChangeArrowheads="1"/>
            </p:cNvSpPr>
            <p:nvPr/>
          </p:nvSpPr>
          <p:spPr bwMode="auto">
            <a:xfrm>
              <a:off x="113" y="2298"/>
              <a:ext cx="3810" cy="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ru-RU" sz="1600">
                  <a:latin typeface="Calibri" panose="020F0502020204030204" pitchFamily="34" charset="0"/>
                  <a:cs typeface="Arial" panose="020B0604020202020204" pitchFamily="34" charset="0"/>
                </a:rPr>
                <a:t>Руководитель работ по КНП:</a:t>
              </a:r>
            </a:p>
            <a:p>
              <a:pPr eaLnBrk="1" hangingPunct="1"/>
              <a:r>
                <a:rPr lang="ru-RU" altLang="ru-RU" sz="1600">
                  <a:cs typeface="Arial" panose="020B0604020202020204" pitchFamily="34" charset="0"/>
                </a:rPr>
                <a:t>Левин В.А., зав.лаб., академик РАН, </a:t>
              </a:r>
              <a:br>
                <a:rPr lang="ru-RU" altLang="ru-RU" sz="1600">
                  <a:cs typeface="Arial" panose="020B0604020202020204" pitchFamily="34" charset="0"/>
                </a:rPr>
              </a:br>
              <a:r>
                <a:rPr lang="ru-RU" altLang="ru-RU" sz="1400">
                  <a:cs typeface="Arial" panose="020B0604020202020204" pitchFamily="34" charset="0"/>
                </a:rPr>
                <a:t>лауреат Государственной премии РФ (2002), </a:t>
              </a:r>
              <a:br>
                <a:rPr lang="ru-RU" altLang="ru-RU" sz="1400">
                  <a:cs typeface="Arial" panose="020B0604020202020204" pitchFamily="34" charset="0"/>
                </a:rPr>
              </a:br>
              <a:r>
                <a:rPr lang="ru-RU" altLang="ru-RU" sz="1400">
                  <a:cs typeface="Arial" panose="020B0604020202020204" pitchFamily="34" charset="0"/>
                </a:rPr>
                <a:t>премии С.А. Чаплыгина (1975), премии Н.Е. Жуковского (1981), </a:t>
              </a:r>
              <a:br>
                <a:rPr lang="ru-RU" altLang="ru-RU" sz="1400">
                  <a:cs typeface="Arial" panose="020B0604020202020204" pitchFamily="34" charset="0"/>
                </a:rPr>
              </a:br>
              <a:r>
                <a:rPr lang="ru-RU" altLang="ru-RU" sz="1400">
                  <a:cs typeface="Arial" panose="020B0604020202020204" pitchFamily="34" charset="0"/>
                </a:rPr>
                <a:t>премии М.В.Ломоносова I степени (1991), </a:t>
              </a:r>
              <a:br>
                <a:rPr lang="ru-RU" altLang="ru-RU" sz="1400">
                  <a:cs typeface="Arial" panose="020B0604020202020204" pitchFamily="34" charset="0"/>
                </a:rPr>
              </a:br>
              <a:r>
                <a:rPr lang="ru-RU" altLang="ru-RU" sz="1400">
                  <a:cs typeface="Arial" panose="020B0604020202020204" pitchFamily="34" charset="0"/>
                </a:rPr>
                <a:t>награжден Орденом Почета (2011), </a:t>
              </a:r>
              <a:br>
                <a:rPr lang="ru-RU" altLang="ru-RU" sz="1400">
                  <a:cs typeface="Arial" panose="020B0604020202020204" pitchFamily="34" charset="0"/>
                </a:rPr>
              </a:br>
              <a:r>
                <a:rPr lang="ru-RU" altLang="ru-RU" sz="1400">
                  <a:cs typeface="Arial" panose="020B0604020202020204" pitchFamily="34" charset="0"/>
                </a:rPr>
                <a:t>Медалью ордена «За заслуги перед отечеством» </a:t>
              </a:r>
              <a:r>
                <a:rPr lang="en-US" altLang="ru-RU" sz="1400">
                  <a:cs typeface="Arial" panose="020B0604020202020204" pitchFamily="34" charset="0"/>
                </a:rPr>
                <a:t>II</a:t>
              </a:r>
              <a:r>
                <a:rPr lang="ru-RU" altLang="ru-RU" sz="1400">
                  <a:cs typeface="Arial" panose="020B0604020202020204" pitchFamily="34" charset="0"/>
                </a:rPr>
                <a:t> степени (1999), </a:t>
              </a:r>
              <a:br>
                <a:rPr lang="ru-RU" altLang="ru-RU" sz="1400">
                  <a:cs typeface="Arial" panose="020B0604020202020204" pitchFamily="34" charset="0"/>
                </a:rPr>
              </a:br>
              <a:r>
                <a:rPr lang="ru-RU" altLang="ru-RU" sz="1400">
                  <a:cs typeface="Arial" panose="020B0604020202020204" pitchFamily="34" charset="0"/>
                </a:rPr>
                <a:t>Медалью Н. Мансона (2013)</a:t>
              </a:r>
            </a:p>
            <a:p>
              <a:pPr eaLnBrk="1" hangingPunct="1"/>
              <a:endParaRPr lang="ru-RU" altLang="ru-RU" sz="1400">
                <a:cs typeface="Arial" panose="020B0604020202020204" pitchFamily="34" charset="0"/>
              </a:endParaRPr>
            </a:p>
            <a:p>
              <a:pPr eaLnBrk="1" hangingPunct="1"/>
              <a:r>
                <a:rPr lang="ru-RU" altLang="ru-RU" sz="1600">
                  <a:cs typeface="Arial" panose="020B0604020202020204" pitchFamily="34" charset="0"/>
                </a:rPr>
                <a:t>В составе исполнителей проекта: 3 доктора и 3 кандидата наук, 2 лауреата Государственной премии РФ</a:t>
              </a:r>
            </a:p>
          </p:txBody>
        </p:sp>
        <p:pic>
          <p:nvPicPr>
            <p:cNvPr id="64520" name="Picture 7" descr="нии м мгу">
              <a:extLst>
                <a:ext uri="{FF2B5EF4-FFF2-40B4-BE49-F238E27FC236}">
                  <a16:creationId xmlns:a16="http://schemas.microsoft.com/office/drawing/2014/main" id="{53CA9495-4F91-4B03-B151-0E92BF18850E}"/>
                </a:ext>
              </a:extLst>
            </p:cNvPr>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4231" y="1207"/>
              <a:ext cx="1424" cy="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Рисунок 15" descr="DSC00079">
              <a:extLst>
                <a:ext uri="{FF2B5EF4-FFF2-40B4-BE49-F238E27FC236}">
                  <a16:creationId xmlns:a16="http://schemas.microsoft.com/office/drawing/2014/main" id="{74CB2C1D-D8DC-4B3D-8A12-AA660D610F95}"/>
                </a:ext>
              </a:extLst>
            </p:cNvPr>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4468" y="2317"/>
              <a:ext cx="1182" cy="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2" name="Text Box 9">
              <a:extLst>
                <a:ext uri="{FF2B5EF4-FFF2-40B4-BE49-F238E27FC236}">
                  <a16:creationId xmlns:a16="http://schemas.microsoft.com/office/drawing/2014/main" id="{869023D2-3B4D-4112-826D-30DFE7E8C97B}"/>
                </a:ext>
              </a:extLst>
            </p:cNvPr>
            <p:cNvSpPr txBox="1">
              <a:spLocks noChangeArrowheads="1"/>
            </p:cNvSpPr>
            <p:nvPr/>
          </p:nvSpPr>
          <p:spPr bwMode="auto">
            <a:xfrm>
              <a:off x="3479" y="3922"/>
              <a:ext cx="224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spcBef>
                  <a:spcPct val="50000"/>
                </a:spcBef>
              </a:pPr>
              <a:r>
                <a:rPr lang="ru-RU" altLang="ru-RU" sz="1400">
                  <a:latin typeface="Calibri" panose="020F0502020204030204" pitchFamily="34" charset="0"/>
                  <a:cs typeface="Arial" panose="020B0604020202020204" pitchFamily="34" charset="0"/>
                </a:rPr>
                <a:t>газодинамический блок импульсной аэродинамической установки </a:t>
              </a:r>
            </a:p>
          </p:txBody>
        </p:sp>
      </p:gr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18">
            <a:extLst>
              <a:ext uri="{FF2B5EF4-FFF2-40B4-BE49-F238E27FC236}">
                <a16:creationId xmlns:a16="http://schemas.microsoft.com/office/drawing/2014/main" id="{41DBF9EB-1B4A-4BDB-9863-C033FB8AC6A3}"/>
              </a:ext>
            </a:extLst>
          </p:cNvPr>
          <p:cNvGrpSpPr>
            <a:grpSpLocks/>
          </p:cNvGrpSpPr>
          <p:nvPr/>
        </p:nvGrpSpPr>
        <p:grpSpPr bwMode="auto">
          <a:xfrm>
            <a:off x="0" y="115888"/>
            <a:ext cx="9144000" cy="6707187"/>
            <a:chOff x="0" y="73"/>
            <a:chExt cx="5760" cy="4225"/>
          </a:xfrm>
        </p:grpSpPr>
        <p:sp>
          <p:nvSpPr>
            <p:cNvPr id="65539" name="Text Box 2">
              <a:extLst>
                <a:ext uri="{FF2B5EF4-FFF2-40B4-BE49-F238E27FC236}">
                  <a16:creationId xmlns:a16="http://schemas.microsoft.com/office/drawing/2014/main" id="{C2F7F911-DDC5-4AA2-8468-33A712D9B2F7}"/>
                </a:ext>
              </a:extLst>
            </p:cNvPr>
            <p:cNvSpPr txBox="1">
              <a:spLocks noChangeArrowheads="1"/>
            </p:cNvSpPr>
            <p:nvPr/>
          </p:nvSpPr>
          <p:spPr bwMode="auto">
            <a:xfrm>
              <a:off x="0" y="73"/>
              <a:ext cx="5760" cy="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ru-RU" altLang="ru-RU" sz="1500" b="1">
                  <a:cs typeface="Arial" panose="020B0604020202020204" pitchFamily="34" charset="0"/>
                </a:rPr>
                <a:t>             КНП-2020:</a:t>
              </a:r>
              <a:r>
                <a:rPr lang="ru-RU" altLang="ru-RU" sz="1500">
                  <a:cs typeface="Arial" panose="020B0604020202020204" pitchFamily="34" charset="0"/>
                </a:rPr>
                <a:t> Разработаны новые математические модели и созданы современные</a:t>
              </a:r>
              <a:br>
                <a:rPr lang="ru-RU" altLang="ru-RU" sz="1500">
                  <a:cs typeface="Arial" panose="020B0604020202020204" pitchFamily="34" charset="0"/>
                </a:rPr>
              </a:br>
              <a:r>
                <a:rPr lang="ru-RU" altLang="ru-RU" sz="1500">
                  <a:cs typeface="Arial" panose="020B0604020202020204" pitchFamily="34" charset="0"/>
                </a:rPr>
                <a:t>             программные комплексы для исследования многомерных нестационарных течений</a:t>
              </a:r>
              <a:r>
                <a:rPr lang="en-US" altLang="ru-RU" sz="1500">
                  <a:cs typeface="Arial" panose="020B0604020202020204" pitchFamily="34" charset="0"/>
                </a:rPr>
                <a:t> </a:t>
              </a:r>
              <a:br>
                <a:rPr lang="en-US" altLang="ru-RU" sz="1500">
                  <a:cs typeface="Arial" panose="020B0604020202020204" pitchFamily="34" charset="0"/>
                </a:rPr>
              </a:br>
              <a:r>
                <a:rPr lang="en-US" altLang="ru-RU" sz="1500">
                  <a:cs typeface="Arial" panose="020B0604020202020204" pitchFamily="34" charset="0"/>
                </a:rPr>
                <a:t>            </a:t>
              </a:r>
              <a:r>
                <a:rPr lang="ru-RU" altLang="ru-RU" sz="1500">
                  <a:cs typeface="Arial" panose="020B0604020202020204" pitchFamily="34" charset="0"/>
                </a:rPr>
                <a:t> реагирующих многокомпонентных газовых смесей со скачками уплотнения. Используется несколько детальных кинетических механизмов окисления водорода и углеводородов в смесях </a:t>
              </a:r>
              <a:br>
                <a:rPr lang="en-US" altLang="ru-RU" sz="1500">
                  <a:cs typeface="Arial" panose="020B0604020202020204" pitchFamily="34" charset="0"/>
                </a:rPr>
              </a:br>
              <a:r>
                <a:rPr lang="ru-RU" altLang="ru-RU" sz="1500">
                  <a:cs typeface="Arial" panose="020B0604020202020204" pitchFamily="34" charset="0"/>
                </a:rPr>
                <a:t>с кислородом и инертными добавками. Модернизирован графический интерфейс, обеспечивающий управление условиями задач и методами решения для проведения параллельных вычислений </a:t>
              </a:r>
              <a:br>
                <a:rPr lang="en-US" altLang="ru-RU" sz="1500">
                  <a:cs typeface="Arial" panose="020B0604020202020204" pitchFamily="34" charset="0"/>
                </a:rPr>
              </a:br>
              <a:r>
                <a:rPr lang="ru-RU" altLang="ru-RU" sz="1500">
                  <a:cs typeface="Arial" panose="020B0604020202020204" pitchFamily="34" charset="0"/>
                </a:rPr>
                <a:t>на суперкомпьютерах.</a:t>
              </a:r>
            </a:p>
            <a:p>
              <a:pPr algn="just" eaLnBrk="1" hangingPunct="1"/>
              <a:r>
                <a:rPr lang="ru-RU" altLang="ru-RU" sz="1500">
                  <a:cs typeface="Arial" panose="020B0604020202020204" pitchFamily="34" charset="0"/>
                </a:rPr>
                <a:t>Тестирование на задачах о распространении ячеистой детонации в плоском канале, заполненном стехиометрической смеси Н2+О2 аргоном, и об ударно-волновом инициировании детонации </a:t>
              </a:r>
              <a:br>
                <a:rPr lang="en-US" altLang="ru-RU" sz="1500">
                  <a:cs typeface="Arial" panose="020B0604020202020204" pitchFamily="34" charset="0"/>
                </a:rPr>
              </a:br>
              <a:r>
                <a:rPr lang="ru-RU" altLang="ru-RU" sz="1500">
                  <a:cs typeface="Arial" panose="020B0604020202020204" pitchFamily="34" charset="0"/>
                </a:rPr>
                <a:t>в покоящейся горючей газовой смеси, содержащей эллиптическую область, заполненную тяжелым инертным газом, показало адекватность модели и численного метода. Оригинальный программный комплекс с графическим интерфейсом адаптирован к суперкомпьютеру «Ломоносов-2».</a:t>
              </a:r>
            </a:p>
          </p:txBody>
        </p:sp>
        <p:grpSp>
          <p:nvGrpSpPr>
            <p:cNvPr id="65540" name="Group 3">
              <a:extLst>
                <a:ext uri="{FF2B5EF4-FFF2-40B4-BE49-F238E27FC236}">
                  <a16:creationId xmlns:a16="http://schemas.microsoft.com/office/drawing/2014/main" id="{94E24488-5EEA-4C4B-A37B-058EF561FB5D}"/>
                </a:ext>
              </a:extLst>
            </p:cNvPr>
            <p:cNvGrpSpPr>
              <a:grpSpLocks/>
            </p:cNvGrpSpPr>
            <p:nvPr/>
          </p:nvGrpSpPr>
          <p:grpSpPr bwMode="auto">
            <a:xfrm>
              <a:off x="2948" y="1973"/>
              <a:ext cx="2812" cy="2317"/>
              <a:chOff x="2948" y="1973"/>
              <a:chExt cx="2812" cy="2317"/>
            </a:xfrm>
          </p:grpSpPr>
          <p:pic>
            <p:nvPicPr>
              <p:cNvPr id="65552" name="Picture 4" descr="2 волны детонации">
                <a:extLst>
                  <a:ext uri="{FF2B5EF4-FFF2-40B4-BE49-F238E27FC236}">
                    <a16:creationId xmlns:a16="http://schemas.microsoft.com/office/drawing/2014/main" id="{D55423C2-5687-434E-B50A-FB83D03EE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9" y="1973"/>
                <a:ext cx="2503"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3" name="Text Box 5">
                <a:extLst>
                  <a:ext uri="{FF2B5EF4-FFF2-40B4-BE49-F238E27FC236}">
                    <a16:creationId xmlns:a16="http://schemas.microsoft.com/office/drawing/2014/main" id="{7907744E-9B1B-4EE4-AC6A-8743D8801603}"/>
                  </a:ext>
                </a:extLst>
              </p:cNvPr>
              <p:cNvSpPr txBox="1">
                <a:spLocks noChangeArrowheads="1"/>
              </p:cNvSpPr>
              <p:nvPr/>
            </p:nvSpPr>
            <p:spPr bwMode="auto">
              <a:xfrm>
                <a:off x="2948" y="3562"/>
                <a:ext cx="2812"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spcBef>
                    <a:spcPct val="50000"/>
                  </a:spcBef>
                </a:pPr>
                <a:r>
                  <a:rPr lang="ru-RU" altLang="ru-RU" sz="1400">
                    <a:cs typeface="Arial" panose="020B0604020202020204" pitchFamily="34" charset="0"/>
                  </a:rPr>
                  <a:t>Две детонационные волны, вращающиеся </a:t>
                </a:r>
                <a:br>
                  <a:rPr lang="ru-RU" altLang="ru-RU" sz="1400">
                    <a:cs typeface="Arial" panose="020B0604020202020204" pitchFamily="34" charset="0"/>
                  </a:rPr>
                </a:br>
                <a:r>
                  <a:rPr lang="ru-RU" altLang="ru-RU" sz="1400">
                    <a:cs typeface="Arial" panose="020B0604020202020204" pitchFamily="34" charset="0"/>
                  </a:rPr>
                  <a:t>в кольцевом зазоре между пластинами </a:t>
                </a:r>
                <a:br>
                  <a:rPr lang="ru-RU" altLang="ru-RU" sz="1400">
                    <a:cs typeface="Arial" panose="020B0604020202020204" pitchFamily="34" charset="0"/>
                  </a:rPr>
                </a:br>
                <a:r>
                  <a:rPr lang="ru-RU" altLang="ru-RU" sz="1400">
                    <a:cs typeface="Arial" panose="020B0604020202020204" pitchFamily="34" charset="0"/>
                  </a:rPr>
                  <a:t>при подаче стехиометрической пропано-воздушной смеси в направлении оси </a:t>
                </a:r>
                <a:br>
                  <a:rPr lang="ru-RU" altLang="ru-RU" sz="1400">
                    <a:cs typeface="Arial" panose="020B0604020202020204" pitchFamily="34" charset="0"/>
                  </a:rPr>
                </a:br>
                <a:r>
                  <a:rPr lang="ru-RU" altLang="ru-RU" sz="1400">
                    <a:cs typeface="Arial" panose="020B0604020202020204" pitchFamily="34" charset="0"/>
                  </a:rPr>
                  <a:t>симметрии через внешнее кольцо с микросоплами</a:t>
                </a:r>
              </a:p>
            </p:txBody>
          </p:sp>
        </p:grpSp>
        <p:grpSp>
          <p:nvGrpSpPr>
            <p:cNvPr id="65541" name="Group 6">
              <a:extLst>
                <a:ext uri="{FF2B5EF4-FFF2-40B4-BE49-F238E27FC236}">
                  <a16:creationId xmlns:a16="http://schemas.microsoft.com/office/drawing/2014/main" id="{12CDE0EB-F7D9-4A26-8A8E-F3FFE84B7490}"/>
                </a:ext>
              </a:extLst>
            </p:cNvPr>
            <p:cNvGrpSpPr>
              <a:grpSpLocks/>
            </p:cNvGrpSpPr>
            <p:nvPr/>
          </p:nvGrpSpPr>
          <p:grpSpPr bwMode="auto">
            <a:xfrm>
              <a:off x="0" y="1823"/>
              <a:ext cx="3121" cy="2475"/>
              <a:chOff x="0" y="1823"/>
              <a:chExt cx="3121" cy="2475"/>
            </a:xfrm>
          </p:grpSpPr>
          <p:sp>
            <p:nvSpPr>
              <p:cNvPr id="65543" name="Прямоугольник 51">
                <a:extLst>
                  <a:ext uri="{FF2B5EF4-FFF2-40B4-BE49-F238E27FC236}">
                    <a16:creationId xmlns:a16="http://schemas.microsoft.com/office/drawing/2014/main" id="{97810D6C-9F48-4FD6-929C-4C1292730402}"/>
                  </a:ext>
                </a:extLst>
              </p:cNvPr>
              <p:cNvSpPr>
                <a:spLocks noChangeArrowheads="1"/>
              </p:cNvSpPr>
              <p:nvPr/>
            </p:nvSpPr>
            <p:spPr bwMode="auto">
              <a:xfrm>
                <a:off x="0" y="3838"/>
                <a:ext cx="2880"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ru-RU" altLang="ru-RU" sz="1400">
                    <a:latin typeface="Calibri" panose="020F0502020204030204" pitchFamily="34" charset="0"/>
                    <a:cs typeface="Arial" panose="020B0604020202020204" pitchFamily="34" charset="0"/>
                  </a:rPr>
                  <a:t>Моделирование ячеистой структуры детонационной </a:t>
                </a:r>
                <a:br>
                  <a:rPr lang="ru-RU" altLang="ru-RU" sz="1400">
                    <a:latin typeface="Calibri" panose="020F0502020204030204" pitchFamily="34" charset="0"/>
                    <a:cs typeface="Arial" panose="020B0604020202020204" pitchFamily="34" charset="0"/>
                  </a:rPr>
                </a:br>
                <a:r>
                  <a:rPr lang="ru-RU" altLang="ru-RU" sz="1400">
                    <a:latin typeface="Calibri" panose="020F0502020204030204" pitchFamily="34" charset="0"/>
                    <a:cs typeface="Arial" panose="020B0604020202020204" pitchFamily="34" charset="0"/>
                  </a:rPr>
                  <a:t>волны в плоском канале в водородно-воздушной </a:t>
                </a:r>
                <a:br>
                  <a:rPr lang="ru-RU" altLang="ru-RU" sz="1400">
                    <a:latin typeface="Calibri" panose="020F0502020204030204" pitchFamily="34" charset="0"/>
                    <a:cs typeface="Arial" panose="020B0604020202020204" pitchFamily="34" charset="0"/>
                  </a:rPr>
                </a:br>
                <a:r>
                  <a:rPr lang="ru-RU" altLang="ru-RU" sz="1400">
                    <a:latin typeface="Calibri" panose="020F0502020204030204" pitchFamily="34" charset="0"/>
                    <a:cs typeface="Arial" panose="020B0604020202020204" pitchFamily="34" charset="0"/>
                  </a:rPr>
                  <a:t>смеси (</a:t>
                </a:r>
                <a:r>
                  <a:rPr lang="ru-RU" altLang="ru-RU" sz="1400" i="1">
                    <a:latin typeface="Calibri" panose="020F0502020204030204" pitchFamily="34" charset="0"/>
                    <a:cs typeface="Arial" panose="020B0604020202020204" pitchFamily="34" charset="0"/>
                  </a:rPr>
                  <a:t>а</a:t>
                </a:r>
                <a:r>
                  <a:rPr lang="ru-RU" altLang="ru-RU" sz="1400">
                    <a:latin typeface="Calibri" panose="020F0502020204030204" pitchFamily="34" charset="0"/>
                    <a:cs typeface="Arial" panose="020B0604020202020204" pitchFamily="34" charset="0"/>
                  </a:rPr>
                  <a:t>)  и в смеси с добавлением озона (</a:t>
                </a:r>
                <a:r>
                  <a:rPr lang="ru-RU" altLang="ru-RU" sz="1400" i="1">
                    <a:latin typeface="Calibri" panose="020F0502020204030204" pitchFamily="34" charset="0"/>
                    <a:cs typeface="Arial" panose="020B0604020202020204" pitchFamily="34" charset="0"/>
                  </a:rPr>
                  <a:t>б</a:t>
                </a:r>
                <a:r>
                  <a:rPr lang="ru-RU" altLang="ru-RU" sz="1400">
                    <a:latin typeface="Calibri" panose="020F0502020204030204" pitchFamily="34" charset="0"/>
                    <a:cs typeface="Arial" panose="020B0604020202020204" pitchFamily="34" charset="0"/>
                  </a:rPr>
                  <a:t>)</a:t>
                </a:r>
              </a:p>
            </p:txBody>
          </p:sp>
          <p:grpSp>
            <p:nvGrpSpPr>
              <p:cNvPr id="65544" name="Group 8">
                <a:extLst>
                  <a:ext uri="{FF2B5EF4-FFF2-40B4-BE49-F238E27FC236}">
                    <a16:creationId xmlns:a16="http://schemas.microsoft.com/office/drawing/2014/main" id="{00CCF6FB-D48F-415C-8708-3340C5FFFBEA}"/>
                  </a:ext>
                </a:extLst>
              </p:cNvPr>
              <p:cNvGrpSpPr>
                <a:grpSpLocks noChangeAspect="1"/>
              </p:cNvGrpSpPr>
              <p:nvPr/>
            </p:nvGrpSpPr>
            <p:grpSpPr bwMode="auto">
              <a:xfrm>
                <a:off x="48" y="2804"/>
                <a:ext cx="1997" cy="1066"/>
                <a:chOff x="2937" y="2313"/>
                <a:chExt cx="2549" cy="1361"/>
              </a:xfrm>
            </p:grpSpPr>
            <p:pic>
              <p:nvPicPr>
                <p:cNvPr id="65550" name="Picture 54" descr="cell_10_12_H2_air_O3">
                  <a:extLst>
                    <a:ext uri="{FF2B5EF4-FFF2-40B4-BE49-F238E27FC236}">
                      <a16:creationId xmlns:a16="http://schemas.microsoft.com/office/drawing/2014/main" id="{02B0D9E4-5F47-4142-B0B2-9F19DED4D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7" y="2313"/>
                  <a:ext cx="2355" cy="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1" name="Rectangle 47">
                  <a:extLst>
                    <a:ext uri="{FF2B5EF4-FFF2-40B4-BE49-F238E27FC236}">
                      <a16:creationId xmlns:a16="http://schemas.microsoft.com/office/drawing/2014/main" id="{C6DA4811-8CDD-4195-9E50-A3912CDC2341}"/>
                    </a:ext>
                  </a:extLst>
                </p:cNvPr>
                <p:cNvSpPr>
                  <a:spLocks noChangeAspect="1" noChangeArrowheads="1"/>
                </p:cNvSpPr>
                <p:nvPr/>
              </p:nvSpPr>
              <p:spPr bwMode="auto">
                <a:xfrm>
                  <a:off x="5251" y="2450"/>
                  <a:ext cx="235"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ru-RU" sz="1500" i="1">
                      <a:latin typeface="Calibri" panose="020F0502020204030204" pitchFamily="34" charset="0"/>
                      <a:cs typeface="Arial" panose="020B0604020202020204" pitchFamily="34" charset="0"/>
                    </a:rPr>
                    <a:t>б</a:t>
                  </a:r>
                </a:p>
              </p:txBody>
            </p:sp>
          </p:grpSp>
          <p:grpSp>
            <p:nvGrpSpPr>
              <p:cNvPr id="65545" name="Group 11">
                <a:extLst>
                  <a:ext uri="{FF2B5EF4-FFF2-40B4-BE49-F238E27FC236}">
                    <a16:creationId xmlns:a16="http://schemas.microsoft.com/office/drawing/2014/main" id="{0DE0D1B1-FDF0-4DF6-95FB-04ED7B41B4EA}"/>
                  </a:ext>
                </a:extLst>
              </p:cNvPr>
              <p:cNvGrpSpPr>
                <a:grpSpLocks noChangeAspect="1"/>
              </p:cNvGrpSpPr>
              <p:nvPr/>
            </p:nvGrpSpPr>
            <p:grpSpPr bwMode="auto">
              <a:xfrm>
                <a:off x="42" y="1823"/>
                <a:ext cx="1995" cy="1066"/>
                <a:chOff x="261" y="2313"/>
                <a:chExt cx="2547" cy="1360"/>
              </a:xfrm>
            </p:grpSpPr>
            <p:pic>
              <p:nvPicPr>
                <p:cNvPr id="65548" name="Picture 53" descr="cell_10_12_H2_air">
                  <a:extLst>
                    <a:ext uri="{FF2B5EF4-FFF2-40B4-BE49-F238E27FC236}">
                      <a16:creationId xmlns:a16="http://schemas.microsoft.com/office/drawing/2014/main" id="{35212157-1D93-4BC6-90B9-A2ADD40F6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 y="2313"/>
                  <a:ext cx="2351" cy="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9" name="Rectangle 46">
                  <a:extLst>
                    <a:ext uri="{FF2B5EF4-FFF2-40B4-BE49-F238E27FC236}">
                      <a16:creationId xmlns:a16="http://schemas.microsoft.com/office/drawing/2014/main" id="{59E9CA65-2988-489F-BA2C-DD464A5147C5}"/>
                    </a:ext>
                  </a:extLst>
                </p:cNvPr>
                <p:cNvSpPr>
                  <a:spLocks noChangeAspect="1" noChangeArrowheads="1"/>
                </p:cNvSpPr>
                <p:nvPr/>
              </p:nvSpPr>
              <p:spPr bwMode="auto">
                <a:xfrm>
                  <a:off x="2574" y="2450"/>
                  <a:ext cx="234"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ru-RU" sz="1500" i="1">
                      <a:latin typeface="Calibri" panose="020F0502020204030204" pitchFamily="34" charset="0"/>
                      <a:cs typeface="Arial" panose="020B0604020202020204" pitchFamily="34" charset="0"/>
                    </a:rPr>
                    <a:t>а</a:t>
                  </a:r>
                </a:p>
              </p:txBody>
            </p:sp>
          </p:grpSp>
          <p:pic>
            <p:nvPicPr>
              <p:cNvPr id="65546" name="Рисунок 62">
                <a:extLst>
                  <a:ext uri="{FF2B5EF4-FFF2-40B4-BE49-F238E27FC236}">
                    <a16:creationId xmlns:a16="http://schemas.microsoft.com/office/drawing/2014/main" id="{4DCEB544-D00C-4D41-B1B9-3F1FC62D38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4" y="1890"/>
                <a:ext cx="1136"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7" name="Рисунок 60">
                <a:extLst>
                  <a:ext uri="{FF2B5EF4-FFF2-40B4-BE49-F238E27FC236}">
                    <a16:creationId xmlns:a16="http://schemas.microsoft.com/office/drawing/2014/main" id="{AE1EE4C3-26D0-4B77-A206-D5521EBB4C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0" y="2885"/>
                <a:ext cx="1131"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5542" name="Picture 16" descr="мгу_">
              <a:extLst>
                <a:ext uri="{FF2B5EF4-FFF2-40B4-BE49-F238E27FC236}">
                  <a16:creationId xmlns:a16="http://schemas.microsoft.com/office/drawing/2014/main" id="{9857163B-F0BF-4EAA-BADA-CD1357FD6B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 y="135"/>
              <a:ext cx="36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12">
            <a:extLst>
              <a:ext uri="{FF2B5EF4-FFF2-40B4-BE49-F238E27FC236}">
                <a16:creationId xmlns:a16="http://schemas.microsoft.com/office/drawing/2014/main" id="{E72C1331-6CDE-49F2-B670-6665C30246D3}"/>
              </a:ext>
            </a:extLst>
          </p:cNvPr>
          <p:cNvGrpSpPr>
            <a:grpSpLocks/>
          </p:cNvGrpSpPr>
          <p:nvPr/>
        </p:nvGrpSpPr>
        <p:grpSpPr bwMode="auto">
          <a:xfrm>
            <a:off x="0" y="104775"/>
            <a:ext cx="9144000" cy="6607175"/>
            <a:chOff x="0" y="42"/>
            <a:chExt cx="5760" cy="4162"/>
          </a:xfrm>
        </p:grpSpPr>
        <p:sp>
          <p:nvSpPr>
            <p:cNvPr id="66563" name="Text Box 4">
              <a:extLst>
                <a:ext uri="{FF2B5EF4-FFF2-40B4-BE49-F238E27FC236}">
                  <a16:creationId xmlns:a16="http://schemas.microsoft.com/office/drawing/2014/main" id="{6B7113B1-6C05-40BE-959F-ECDE0893E6CF}"/>
                </a:ext>
              </a:extLst>
            </p:cNvPr>
            <p:cNvSpPr txBox="1">
              <a:spLocks noChangeArrowheads="1"/>
            </p:cNvSpPr>
            <p:nvPr/>
          </p:nvSpPr>
          <p:spPr bwMode="auto">
            <a:xfrm>
              <a:off x="0" y="42"/>
              <a:ext cx="576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1800" b="1">
                  <a:cs typeface="Arial" panose="020B0604020202020204" pitchFamily="34" charset="0"/>
                </a:rPr>
                <a:t>ДЕТОНАЦИЯ ГОРЮЧЕЙ ГАЗОВОЙ СМЕСИ ПРИ ФОКУСИРОВКЕ </a:t>
              </a:r>
              <a:br>
                <a:rPr lang="ru-RU" altLang="ru-RU" sz="1800" b="1">
                  <a:cs typeface="Arial" panose="020B0604020202020204" pitchFamily="34" charset="0"/>
                </a:rPr>
              </a:br>
              <a:r>
                <a:rPr lang="ru-RU" altLang="ru-RU" sz="1800" b="1">
                  <a:cs typeface="Arial" panose="020B0604020202020204" pitchFamily="34" charset="0"/>
                </a:rPr>
                <a:t>УДАРНОЙ ВОЛНЫ НА ТЯЖЕЛОМ ИНЕРТНОМ ПУЗЫРЕ</a:t>
              </a:r>
            </a:p>
          </p:txBody>
        </p:sp>
        <p:sp>
          <p:nvSpPr>
            <p:cNvPr id="66564" name="Text Box 73">
              <a:extLst>
                <a:ext uri="{FF2B5EF4-FFF2-40B4-BE49-F238E27FC236}">
                  <a16:creationId xmlns:a16="http://schemas.microsoft.com/office/drawing/2014/main" id="{326E9507-52AD-4760-8E58-330882CA7315}"/>
                </a:ext>
              </a:extLst>
            </p:cNvPr>
            <p:cNvSpPr txBox="1">
              <a:spLocks noChangeArrowheads="1"/>
            </p:cNvSpPr>
            <p:nvPr/>
          </p:nvSpPr>
          <p:spPr bwMode="auto">
            <a:xfrm>
              <a:off x="108" y="3339"/>
              <a:ext cx="2699"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ru-RU" altLang="ru-RU" sz="1400">
                  <a:cs typeface="Arial" panose="020B0604020202020204" pitchFamily="34" charset="0"/>
                </a:rPr>
                <a:t>Эллиптический пузырь тяжелого инертного газа. Волна в пузыре замедляется, преломляется </a:t>
              </a:r>
              <a:br>
                <a:rPr lang="ru-RU" altLang="ru-RU" sz="1400">
                  <a:cs typeface="Arial" panose="020B0604020202020204" pitchFamily="34" charset="0"/>
                </a:rPr>
              </a:br>
              <a:r>
                <a:rPr lang="ru-RU" altLang="ru-RU" sz="1400">
                  <a:cs typeface="Arial" panose="020B0604020202020204" pitchFamily="34" charset="0"/>
                </a:rPr>
                <a:t>и затем фокусируется на плоскости симметрии.</a:t>
              </a:r>
              <a:r>
                <a:rPr lang="en-US" altLang="ru-RU" sz="1400">
                  <a:cs typeface="Arial" panose="020B0604020202020204" pitchFamily="34" charset="0"/>
                </a:rPr>
                <a:t> </a:t>
              </a:r>
              <a:r>
                <a:rPr lang="ru-RU" altLang="ru-RU" sz="1400">
                  <a:latin typeface="Calibri" panose="020F0502020204030204" pitchFamily="34" charset="0"/>
                  <a:cs typeface="Arial" panose="020B0604020202020204" pitchFamily="34" charset="0"/>
                </a:rPr>
                <a:t>Численное моделирование: уравнения Эйлера, двухстадийная </a:t>
              </a:r>
              <a:r>
                <a:rPr lang="ru-RU" altLang="ru-RU" sz="1400">
                  <a:cs typeface="Arial" panose="020B0604020202020204" pitchFamily="34" charset="0"/>
                </a:rPr>
                <a:t>кинетика горения</a:t>
              </a:r>
              <a:r>
                <a:rPr lang="en-US" altLang="ru-RU" sz="1400">
                  <a:cs typeface="Arial" panose="020B0604020202020204" pitchFamily="34" charset="0"/>
                </a:rPr>
                <a:t> </a:t>
              </a:r>
              <a:r>
                <a:rPr lang="ru-RU" altLang="ru-RU" sz="1400">
                  <a:cs typeface="Arial" panose="020B0604020202020204" pitchFamily="34" charset="0"/>
                </a:rPr>
                <a:t>Коробейникова-Левина, число Маха </a:t>
              </a:r>
              <a:r>
                <a:rPr lang="en-US" altLang="ru-RU" sz="1400">
                  <a:cs typeface="Arial" panose="020B0604020202020204" pitchFamily="34" charset="0"/>
                </a:rPr>
                <a:t>M</a:t>
              </a:r>
              <a:r>
                <a:rPr lang="ru-RU" altLang="ru-RU" sz="1400">
                  <a:cs typeface="Arial" panose="020B0604020202020204" pitchFamily="34" charset="0"/>
                </a:rPr>
                <a:t> от 2.5 до 3.5.</a:t>
              </a:r>
              <a:endParaRPr lang="el-GR" altLang="ru-RU" sz="1400">
                <a:cs typeface="Times New Roman" panose="02020603050405020304" pitchFamily="18" charset="0"/>
              </a:endParaRPr>
            </a:p>
          </p:txBody>
        </p:sp>
        <p:pic>
          <p:nvPicPr>
            <p:cNvPr id="66565" name="Picture 4" descr="initial">
              <a:extLst>
                <a:ext uri="{FF2B5EF4-FFF2-40B4-BE49-F238E27FC236}">
                  <a16:creationId xmlns:a16="http://schemas.microsoft.com/office/drawing/2014/main" id="{E3FF5C8D-5681-4346-A399-2673A1F35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 y="618"/>
              <a:ext cx="2340" cy="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5" descr="early-mid color">
              <a:extLst>
                <a:ext uri="{FF2B5EF4-FFF2-40B4-BE49-F238E27FC236}">
                  <a16:creationId xmlns:a16="http://schemas.microsoft.com/office/drawing/2014/main" id="{F7C46505-0AF1-4AFA-A32A-E934781A50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 y="1746"/>
              <a:ext cx="2548"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Text Box 73">
              <a:extLst>
                <a:ext uri="{FF2B5EF4-FFF2-40B4-BE49-F238E27FC236}">
                  <a16:creationId xmlns:a16="http://schemas.microsoft.com/office/drawing/2014/main" id="{5EF4BC10-A1C5-4875-AE91-36E2D8E03DDB}"/>
                </a:ext>
              </a:extLst>
            </p:cNvPr>
            <p:cNvSpPr txBox="1">
              <a:spLocks noChangeArrowheads="1"/>
            </p:cNvSpPr>
            <p:nvPr/>
          </p:nvSpPr>
          <p:spPr bwMode="auto">
            <a:xfrm>
              <a:off x="3288" y="553"/>
              <a:ext cx="2359"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5725" indent="-85725"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ru-RU" sz="1400">
                  <a:cs typeface="Arial" panose="020B0604020202020204" pitchFamily="34" charset="0"/>
                </a:rPr>
                <a:t>Три режима инициирования детонации: </a:t>
              </a:r>
            </a:p>
            <a:p>
              <a:pPr eaLnBrk="1" hangingPunct="1">
                <a:buFontTx/>
                <a:buChar char="-"/>
              </a:pPr>
              <a:r>
                <a:rPr lang="ru-RU" altLang="ru-RU" sz="1400">
                  <a:cs typeface="Arial" panose="020B0604020202020204" pitchFamily="34" charset="0"/>
                </a:rPr>
                <a:t>очень сильная ударная волна – прямое,</a:t>
              </a:r>
            </a:p>
            <a:p>
              <a:pPr eaLnBrk="1" hangingPunct="1">
                <a:buFontTx/>
                <a:buChar char="-"/>
              </a:pPr>
              <a:r>
                <a:rPr lang="ru-RU" altLang="ru-RU" sz="1400">
                  <a:cs typeface="Arial" panose="020B0604020202020204" pitchFamily="34" charset="0"/>
                </a:rPr>
                <a:t>волна «средней силы» – при отражении,</a:t>
              </a:r>
            </a:p>
            <a:p>
              <a:pPr eaLnBrk="1" hangingPunct="1"/>
              <a:r>
                <a:rPr lang="ru-RU" altLang="ru-RU" sz="1400">
                  <a:cs typeface="Arial" panose="020B0604020202020204" pitchFamily="34" charset="0"/>
                </a:rPr>
                <a:t>- «слабая» волна – при фокусировке ударной волны с уменьшением критического числа Маха с 3.1 до 2.6</a:t>
              </a:r>
              <a:endParaRPr lang="el-GR" altLang="ru-RU" sz="1400">
                <a:cs typeface="Arial" panose="020B0604020202020204" pitchFamily="34" charset="0"/>
              </a:endParaRPr>
            </a:p>
          </p:txBody>
        </p:sp>
        <p:pic>
          <p:nvPicPr>
            <p:cNvPr id="66568" name="Picture 7" descr="at ref color">
              <a:extLst>
                <a:ext uri="{FF2B5EF4-FFF2-40B4-BE49-F238E27FC236}">
                  <a16:creationId xmlns:a16="http://schemas.microsoft.com/office/drawing/2014/main" id="{687D4B7B-2F3B-4A18-9042-1B4F381F06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4" y="1425"/>
              <a:ext cx="2265" cy="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8" descr="at foc color">
              <a:extLst>
                <a:ext uri="{FF2B5EF4-FFF2-40B4-BE49-F238E27FC236}">
                  <a16:creationId xmlns:a16="http://schemas.microsoft.com/office/drawing/2014/main" id="{3EB93584-278E-4713-A8FD-97FFCAC9B1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4" y="2810"/>
              <a:ext cx="2265" cy="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0" name="Text Box 73">
              <a:extLst>
                <a:ext uri="{FF2B5EF4-FFF2-40B4-BE49-F238E27FC236}">
                  <a16:creationId xmlns:a16="http://schemas.microsoft.com/office/drawing/2014/main" id="{65C4E98A-1F48-45C3-8B21-1D975E560F3B}"/>
                </a:ext>
              </a:extLst>
            </p:cNvPr>
            <p:cNvSpPr txBox="1">
              <a:spLocks noChangeArrowheads="1"/>
            </p:cNvSpPr>
            <p:nvPr/>
          </p:nvSpPr>
          <p:spPr bwMode="auto">
            <a:xfrm>
              <a:off x="4428" y="2341"/>
              <a:ext cx="1133"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ru-RU" altLang="ru-RU" sz="1400">
                  <a:solidFill>
                    <a:schemeClr val="bg1"/>
                  </a:solidFill>
                  <a:cs typeface="Arial" panose="020B0604020202020204" pitchFamily="34" charset="0"/>
                </a:rPr>
                <a:t>при отражении,</a:t>
              </a:r>
            </a:p>
            <a:p>
              <a:pPr algn="r" eaLnBrk="1" hangingPunct="1"/>
              <a:r>
                <a:rPr lang="en-US" altLang="ru-RU" sz="1400">
                  <a:solidFill>
                    <a:schemeClr val="bg1"/>
                  </a:solidFill>
                  <a:cs typeface="Arial" panose="020B0604020202020204" pitchFamily="34" charset="0"/>
                </a:rPr>
                <a:t>M </a:t>
              </a:r>
              <a:r>
                <a:rPr lang="ru-RU" altLang="ru-RU" sz="1400">
                  <a:solidFill>
                    <a:schemeClr val="bg1"/>
                  </a:solidFill>
                  <a:cs typeface="Times New Roman" panose="02020603050405020304" pitchFamily="18" charset="0"/>
                </a:rPr>
                <a:t>=</a:t>
              </a:r>
              <a:r>
                <a:rPr lang="en-US" altLang="ru-RU" sz="1400">
                  <a:solidFill>
                    <a:schemeClr val="bg1"/>
                  </a:solidFill>
                  <a:cs typeface="Times New Roman" panose="02020603050405020304" pitchFamily="18" charset="0"/>
                </a:rPr>
                <a:t> 3.</a:t>
              </a:r>
              <a:r>
                <a:rPr lang="ru-RU" altLang="ru-RU" sz="1400">
                  <a:solidFill>
                    <a:schemeClr val="bg1"/>
                  </a:solidFill>
                  <a:cs typeface="Times New Roman" panose="02020603050405020304" pitchFamily="18" charset="0"/>
                </a:rPr>
                <a:t>2</a:t>
              </a:r>
              <a:endParaRPr lang="el-GR" altLang="ru-RU" sz="1400">
                <a:solidFill>
                  <a:schemeClr val="bg1"/>
                </a:solidFill>
                <a:cs typeface="Times New Roman" panose="02020603050405020304" pitchFamily="18" charset="0"/>
              </a:endParaRPr>
            </a:p>
          </p:txBody>
        </p:sp>
        <p:sp>
          <p:nvSpPr>
            <p:cNvPr id="66571" name="Text Box 73">
              <a:extLst>
                <a:ext uri="{FF2B5EF4-FFF2-40B4-BE49-F238E27FC236}">
                  <a16:creationId xmlns:a16="http://schemas.microsoft.com/office/drawing/2014/main" id="{892C2BEE-1A70-49ED-A52D-B293E7E3CF51}"/>
                </a:ext>
              </a:extLst>
            </p:cNvPr>
            <p:cNvSpPr txBox="1">
              <a:spLocks noChangeArrowheads="1"/>
            </p:cNvSpPr>
            <p:nvPr/>
          </p:nvSpPr>
          <p:spPr bwMode="auto">
            <a:xfrm>
              <a:off x="3472" y="3568"/>
              <a:ext cx="1133"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ru-RU" sz="1400">
                  <a:cs typeface="Arial" panose="020B0604020202020204" pitchFamily="34" charset="0"/>
                </a:rPr>
                <a:t>при </a:t>
              </a:r>
              <a:br>
                <a:rPr lang="ru-RU" altLang="ru-RU" sz="1400">
                  <a:cs typeface="Arial" panose="020B0604020202020204" pitchFamily="34" charset="0"/>
                </a:rPr>
              </a:br>
              <a:r>
                <a:rPr lang="ru-RU" altLang="ru-RU" sz="1400">
                  <a:cs typeface="Arial" panose="020B0604020202020204" pitchFamily="34" charset="0"/>
                </a:rPr>
                <a:t>фокуси-</a:t>
              </a:r>
              <a:br>
                <a:rPr lang="ru-RU" altLang="ru-RU" sz="1400">
                  <a:cs typeface="Arial" panose="020B0604020202020204" pitchFamily="34" charset="0"/>
                </a:rPr>
              </a:br>
              <a:r>
                <a:rPr lang="ru-RU" altLang="ru-RU" sz="1400">
                  <a:cs typeface="Arial" panose="020B0604020202020204" pitchFamily="34" charset="0"/>
                </a:rPr>
                <a:t>ровке,</a:t>
              </a:r>
            </a:p>
            <a:p>
              <a:pPr eaLnBrk="1" hangingPunct="1"/>
              <a:r>
                <a:rPr lang="en-US" altLang="ru-RU" sz="1400">
                  <a:cs typeface="Arial" panose="020B0604020202020204" pitchFamily="34" charset="0"/>
                </a:rPr>
                <a:t>M </a:t>
              </a:r>
              <a:r>
                <a:rPr lang="ru-RU" altLang="ru-RU" sz="1400">
                  <a:cs typeface="Times New Roman" panose="02020603050405020304" pitchFamily="18" charset="0"/>
                </a:rPr>
                <a:t>=</a:t>
              </a:r>
              <a:r>
                <a:rPr lang="en-US" altLang="ru-RU" sz="1400">
                  <a:cs typeface="Times New Roman" panose="02020603050405020304" pitchFamily="18" charset="0"/>
                </a:rPr>
                <a:t> </a:t>
              </a:r>
              <a:r>
                <a:rPr lang="ru-RU" altLang="ru-RU" sz="1400">
                  <a:cs typeface="Times New Roman" panose="02020603050405020304" pitchFamily="18" charset="0"/>
                </a:rPr>
                <a:t>2</a:t>
              </a:r>
              <a:r>
                <a:rPr lang="en-US" altLang="ru-RU" sz="1400">
                  <a:cs typeface="Times New Roman" panose="02020603050405020304" pitchFamily="18" charset="0"/>
                </a:rPr>
                <a:t>.</a:t>
              </a:r>
              <a:r>
                <a:rPr lang="ru-RU" altLang="ru-RU" sz="1400">
                  <a:cs typeface="Times New Roman" panose="02020603050405020304" pitchFamily="18" charset="0"/>
                </a:rPr>
                <a:t>7</a:t>
              </a:r>
              <a:endParaRPr lang="el-GR" altLang="ru-RU" sz="1400">
                <a:cs typeface="Times New Roman" panose="02020603050405020304" pitchFamily="18" charset="0"/>
              </a:endParaRPr>
            </a:p>
          </p:txBody>
        </p:sp>
        <p:pic>
          <p:nvPicPr>
            <p:cNvPr id="66572" name="Picture 11" descr="мгу_">
              <a:extLst>
                <a:ext uri="{FF2B5EF4-FFF2-40B4-BE49-F238E27FC236}">
                  <a16:creationId xmlns:a16="http://schemas.microsoft.com/office/drawing/2014/main" id="{35C91B8A-F34E-40D0-B000-AD58BAA6ED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 y="63"/>
              <a:ext cx="36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Text Box 4">
            <a:extLst>
              <a:ext uri="{FF2B5EF4-FFF2-40B4-BE49-F238E27FC236}">
                <a16:creationId xmlns:a16="http://schemas.microsoft.com/office/drawing/2014/main" id="{E908DFB4-C65F-4E97-9730-9E65DDF36E7B}"/>
              </a:ext>
            </a:extLst>
          </p:cNvPr>
          <p:cNvSpPr txBox="1">
            <a:spLocks noChangeArrowheads="1"/>
          </p:cNvSpPr>
          <p:nvPr/>
        </p:nvSpPr>
        <p:spPr bwMode="auto">
          <a:xfrm>
            <a:off x="0" y="0"/>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5000"/>
              </a:lnSpc>
            </a:pPr>
            <a:r>
              <a:rPr lang="ru-RU" altLang="ru-RU" sz="1100" b="1"/>
              <a:t>Задание в рамках КНП на 2020 год:</a:t>
            </a:r>
            <a:r>
              <a:rPr lang="ru-RU" altLang="ru-RU" sz="1100"/>
              <a:t>   Выполнить фундаментальные исследования и получить следующие результаты:</a:t>
            </a:r>
          </a:p>
          <a:p>
            <a:pPr algn="just" eaLnBrk="1" hangingPunct="1">
              <a:lnSpc>
                <a:spcPct val="95000"/>
              </a:lnSpc>
            </a:pPr>
            <a:r>
              <a:rPr lang="ru-RU" altLang="ru-RU" sz="1100"/>
              <a:t>- изотропная гильберт-визуализация вихревых структур, возникающих в слое смешения струи газа 400&lt;</a:t>
            </a:r>
            <a:r>
              <a:rPr lang="en-US" altLang="ru-RU" sz="1100"/>
              <a:t>Re</a:t>
            </a:r>
            <a:r>
              <a:rPr lang="ru-RU" altLang="ru-RU" sz="1100"/>
              <a:t>&lt;1900, распределения средней скорости и её пульсаций в импактной струе в области струйного и пристенного движения газа, условия срыва пламени </a:t>
            </a:r>
            <a:br>
              <a:rPr lang="ru-RU" altLang="ru-RU" sz="1100"/>
            </a:br>
            <a:r>
              <a:rPr lang="ru-RU" altLang="ru-RU" sz="1100"/>
              <a:t>в спутном или поперечном потоке в зависимости от состава топливной смеси при воздействии суперструктур, механизмы управления горением в условиях воздействия на поток вихревых образований в процессе ламинарно-турбулентного перехода;</a:t>
            </a:r>
          </a:p>
          <a:p>
            <a:pPr algn="just" eaLnBrk="1" hangingPunct="1">
              <a:lnSpc>
                <a:spcPct val="95000"/>
              </a:lnSpc>
            </a:pPr>
            <a:r>
              <a:rPr lang="ru-RU" altLang="ru-RU" sz="1100"/>
              <a:t>- характеристики диффузионного горения микроструи водорода при дозвуковом и сверхзвуковом истечении;</a:t>
            </a:r>
          </a:p>
          <a:p>
            <a:pPr algn="just" eaLnBrk="1" hangingPunct="1">
              <a:lnSpc>
                <a:spcPct val="95000"/>
              </a:lnSpc>
            </a:pPr>
            <a:r>
              <a:rPr lang="ru-RU" altLang="ru-RU" sz="1100"/>
              <a:t>- метод эффективного удаления воды из слоя при горении двойных газовых гидратов с кратным уменьшением выбросов оксидов азота;</a:t>
            </a:r>
          </a:p>
          <a:p>
            <a:pPr algn="just" eaLnBrk="1" hangingPunct="1">
              <a:lnSpc>
                <a:spcPct val="95000"/>
              </a:lnSpc>
            </a:pPr>
            <a:r>
              <a:rPr lang="ru-RU" altLang="ru-RU" sz="1100"/>
              <a:t>- анализ аэротермохимической структуры потока, экологические характеристики факела на основе численного моделирования процессов турбулентного горения метана в тракте и факеле осесимметричной горелки при вдуве струи перегретого водяного пара </a:t>
            </a:r>
            <a:br>
              <a:rPr lang="ru-RU" altLang="ru-RU" sz="1100"/>
            </a:br>
            <a:r>
              <a:rPr lang="ru-RU" altLang="ru-RU" sz="1100"/>
              <a:t>(с учетом подробной кинетики химического реагирования для многокомпонентной газовой смеси, лучистого теплопереноса, процессов сажеобразования и образования оксидов азота, и для условий недостатка воздуха в горелочном тракте);</a:t>
            </a:r>
          </a:p>
          <a:p>
            <a:pPr algn="just" eaLnBrk="1" hangingPunct="1">
              <a:lnSpc>
                <a:spcPct val="95000"/>
              </a:lnSpc>
            </a:pPr>
            <a:r>
              <a:rPr lang="ru-RU" altLang="ru-RU" sz="1100"/>
              <a:t>- закономерности диффузионного горения дизельного топлива при впрыске перегретого водяного пара в зону горения с управляемым коэффициентом избытка воздуха;</a:t>
            </a:r>
          </a:p>
          <a:p>
            <a:pPr algn="just" eaLnBrk="1" hangingPunct="1">
              <a:lnSpc>
                <a:spcPct val="95000"/>
              </a:lnSpc>
            </a:pPr>
            <a:r>
              <a:rPr lang="ru-RU" altLang="ru-RU" sz="1100"/>
              <a:t>- методика измерения объемного содержания сажи на основе метода лазерно- индуцированной инкандесценции и результаты численного моделирования сажеобразования для ламинарных углеводородных пламен (с контролируемыми начальными условиями);</a:t>
            </a:r>
          </a:p>
          <a:p>
            <a:pPr algn="just" eaLnBrk="1" hangingPunct="1">
              <a:lnSpc>
                <a:spcPct val="95000"/>
              </a:lnSpc>
            </a:pPr>
            <a:r>
              <a:rPr lang="ru-RU" altLang="ru-RU" sz="1100"/>
              <a:t>- влияние добавок кислородсодержащих соединений углерода (оксигенатов) в жидкое углеводородное топливо на процессы образования сажи и полициклических ароматических углеводородов в продуктах горения;</a:t>
            </a:r>
          </a:p>
          <a:p>
            <a:pPr algn="just" eaLnBrk="1" hangingPunct="1">
              <a:lnSpc>
                <a:spcPct val="95000"/>
              </a:lnSpc>
            </a:pPr>
            <a:r>
              <a:rPr lang="ru-RU" altLang="ru-RU" sz="1100"/>
              <a:t>- кинетические механизмы образования окиси углерода при окислении биоспиртов и эфиров;</a:t>
            </a:r>
          </a:p>
          <a:p>
            <a:pPr algn="just" eaLnBrk="1" hangingPunct="1">
              <a:lnSpc>
                <a:spcPct val="95000"/>
              </a:lnSpc>
            </a:pPr>
            <a:r>
              <a:rPr lang="ru-RU" altLang="ru-RU" sz="1100"/>
              <a:t>- описание структуры расходящегося пламени и определение роли формируемых акустических полей в динамике горения газообразных и дисперсных смесей;</a:t>
            </a:r>
          </a:p>
          <a:p>
            <a:pPr algn="just" eaLnBrk="1" hangingPunct="1">
              <a:lnSpc>
                <a:spcPct val="95000"/>
              </a:lnSpc>
            </a:pPr>
            <a:r>
              <a:rPr lang="ru-RU" altLang="ru-RU" sz="1100"/>
              <a:t>- интегральные характеристики горения в условиях нормальной и реверсной гравитации;</a:t>
            </a:r>
          </a:p>
          <a:p>
            <a:pPr algn="just" eaLnBrk="1" hangingPunct="1">
              <a:lnSpc>
                <a:spcPct val="95000"/>
              </a:lnSpc>
            </a:pPr>
            <a:r>
              <a:rPr lang="ru-RU" altLang="ru-RU" sz="1100"/>
              <a:t>- методика измерения задержки воспламенения перспективных высокоэнергетических углеводородных соединений (жидких или твердых при н.у.);</a:t>
            </a:r>
          </a:p>
          <a:p>
            <a:pPr algn="just" eaLnBrk="1" hangingPunct="1">
              <a:lnSpc>
                <a:spcPct val="95000"/>
              </a:lnSpc>
            </a:pPr>
            <a:r>
              <a:rPr lang="ru-RU" altLang="ru-RU" sz="1100"/>
              <a:t>- кинетические характеристики угольного топлива различной степени метаморфизма и закономерности сопряженных тепло- </a:t>
            </a:r>
            <a:br>
              <a:rPr lang="ru-RU" altLang="ru-RU" sz="1100"/>
            </a:br>
            <a:r>
              <a:rPr lang="ru-RU" altLang="ru-RU" sz="1100"/>
              <a:t>и массообменных процессов при воспламенении и термическом разложении топлива (с применением моделей на базе искусственных нейронных сетей);</a:t>
            </a:r>
          </a:p>
          <a:p>
            <a:pPr algn="just" eaLnBrk="1" hangingPunct="1">
              <a:lnSpc>
                <a:spcPct val="95000"/>
              </a:lnSpc>
            </a:pPr>
            <a:r>
              <a:rPr lang="ru-RU" altLang="ru-RU" sz="1100"/>
              <a:t>- метод изучения процессов фильтрационного горения бинарных топливно­воздушных смесей (угольная пыль + метан, пропан) </a:t>
            </a:r>
            <a:br>
              <a:rPr lang="ru-RU" altLang="ru-RU" sz="1100"/>
            </a:br>
            <a:r>
              <a:rPr lang="ru-RU" altLang="ru-RU" sz="1100"/>
              <a:t>в прямоточном реакторе в условиях внешнего радиационного теплового потока;</a:t>
            </a:r>
          </a:p>
          <a:p>
            <a:pPr algn="just" eaLnBrk="1" hangingPunct="1">
              <a:lnSpc>
                <a:spcPct val="95000"/>
              </a:lnSpc>
            </a:pPr>
            <a:r>
              <a:rPr lang="ru-RU" altLang="ru-RU" sz="1100"/>
              <a:t>- обоснование перспективных составов композиционных топлив (компоненты, концентрации, методы приготовления </a:t>
            </a:r>
            <a:br>
              <a:rPr lang="ru-RU" altLang="ru-RU" sz="1100"/>
            </a:br>
            <a:r>
              <a:rPr lang="ru-RU" altLang="ru-RU" sz="1100"/>
              <a:t>и транспортировки), оптимальные характеристики распыления топлив при разных режимах сжигания.</a:t>
            </a:r>
          </a:p>
          <a:p>
            <a:pPr algn="just" eaLnBrk="1" hangingPunct="1">
              <a:lnSpc>
                <a:spcPct val="95000"/>
              </a:lnSpc>
            </a:pPr>
            <a:r>
              <a:rPr lang="ru-RU" altLang="ru-RU" sz="1100"/>
              <a:t>- новые математические модели и оригинальные программные комплексы с применением передовых численных методов </a:t>
            </a:r>
            <a:br>
              <a:rPr lang="ru-RU" altLang="ru-RU" sz="1100"/>
            </a:br>
            <a:r>
              <a:rPr lang="ru-RU" altLang="ru-RU" sz="1100"/>
              <a:t>для высококачественного моделирования широкого круга течений горючих смесей, в том числе в трактах перспективных энергетических установок сложной конфигурации;</a:t>
            </a:r>
          </a:p>
          <a:p>
            <a:pPr algn="just" eaLnBrk="1" hangingPunct="1">
              <a:lnSpc>
                <a:spcPct val="95000"/>
              </a:lnSpc>
            </a:pPr>
            <a:r>
              <a:rPr lang="ru-RU" altLang="ru-RU" sz="1100"/>
              <a:t>- уникальные (не имеющие мировых аналогов) установки для определения детонационной способности топливно-воздушных смесей методом перехода горения в детонацию и перепуска стационарной детонационной волны в полуограниченный плоский канал изменяемой геометрии;</a:t>
            </a:r>
          </a:p>
          <a:p>
            <a:pPr algn="just" eaLnBrk="1" hangingPunct="1">
              <a:lnSpc>
                <a:spcPct val="95000"/>
              </a:lnSpc>
            </a:pPr>
            <a:r>
              <a:rPr lang="ru-RU" altLang="ru-RU" sz="1100"/>
              <a:t>- режимы сгорания гетерогенной смеси керосин - холодный воздух при варьировании состава смеси и геометрии камеры сгорания </a:t>
            </a:r>
            <a:r>
              <a:rPr lang="en-US" altLang="ru-RU" sz="1100"/>
              <a:t>d</a:t>
            </a:r>
            <a:r>
              <a:rPr lang="ru-RU" altLang="ru-RU" sz="1100"/>
              <a:t>=0.5м;</a:t>
            </a:r>
          </a:p>
          <a:p>
            <a:pPr algn="just" eaLnBrk="1" hangingPunct="1">
              <a:lnSpc>
                <a:spcPct val="95000"/>
              </a:lnSpc>
            </a:pPr>
            <a:r>
              <a:rPr lang="ru-RU" altLang="ru-RU" sz="1100"/>
              <a:t>- газодинамические и энергетические характеристики многотопливной системы синтез-газ+воздух при различном начальном давлении, температуре и концентрации топлива;</a:t>
            </a:r>
          </a:p>
          <a:p>
            <a:pPr algn="just" eaLnBrk="1" hangingPunct="1">
              <a:lnSpc>
                <a:spcPct val="95000"/>
              </a:lnSpc>
            </a:pPr>
            <a:r>
              <a:rPr lang="ru-RU" altLang="ru-RU" sz="1100"/>
              <a:t>- численное моделирование многофронтовой структуры детонационной волны в смеси синтез-газ+воздухи, структуры волн горения </a:t>
            </a:r>
            <a:br>
              <a:rPr lang="ru-RU" altLang="ru-RU" sz="1100"/>
            </a:br>
            <a:r>
              <a:rPr lang="ru-RU" altLang="ru-RU" sz="1100"/>
              <a:t>и детонации в системах, содержащих метан и взвесь мелкодисперсного угля.</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2">
            <a:extLst>
              <a:ext uri="{FF2B5EF4-FFF2-40B4-BE49-F238E27FC236}">
                <a16:creationId xmlns:a16="http://schemas.microsoft.com/office/drawing/2014/main" id="{6254C0F4-A696-4294-9D71-A59D2528E487}"/>
              </a:ext>
            </a:extLst>
          </p:cNvPr>
          <p:cNvGrpSpPr>
            <a:grpSpLocks/>
          </p:cNvGrpSpPr>
          <p:nvPr/>
        </p:nvGrpSpPr>
        <p:grpSpPr bwMode="auto">
          <a:xfrm>
            <a:off x="0" y="152400"/>
            <a:ext cx="9144000" cy="6586538"/>
            <a:chOff x="0" y="186"/>
            <a:chExt cx="5760" cy="4149"/>
          </a:xfrm>
        </p:grpSpPr>
        <p:sp>
          <p:nvSpPr>
            <p:cNvPr id="68611" name="Text Box 3">
              <a:extLst>
                <a:ext uri="{FF2B5EF4-FFF2-40B4-BE49-F238E27FC236}">
                  <a16:creationId xmlns:a16="http://schemas.microsoft.com/office/drawing/2014/main" id="{E3B290CD-6B53-43EA-9F26-21098ABA0AC7}"/>
                </a:ext>
              </a:extLst>
            </p:cNvPr>
            <p:cNvSpPr txBox="1">
              <a:spLocks noChangeArrowheads="1"/>
            </p:cNvSpPr>
            <p:nvPr/>
          </p:nvSpPr>
          <p:spPr bwMode="auto">
            <a:xfrm>
              <a:off x="0" y="186"/>
              <a:ext cx="5760" cy="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1800"/>
                <a:t>Работы выполняются в рамках Соглашения № 075-15-2020-806 от 29.09.2020</a:t>
              </a:r>
            </a:p>
            <a:p>
              <a:pPr algn="ctr" eaLnBrk="1" hangingPunct="1">
                <a:spcBef>
                  <a:spcPct val="50000"/>
                </a:spcBef>
              </a:pPr>
              <a:r>
                <a:rPr lang="ru-RU" altLang="ru-RU" sz="1800"/>
                <a:t>В составе участников в 2020 году: 4 члена РАН, 32 докт.наук, 54 канд.наук.</a:t>
              </a:r>
              <a:br>
                <a:rPr lang="ru-RU" altLang="ru-RU" sz="1800"/>
              </a:br>
              <a:r>
                <a:rPr lang="en-US" altLang="ru-RU" sz="1800"/>
                <a:t> (</a:t>
              </a:r>
              <a:r>
                <a:rPr lang="ru-RU" altLang="ru-RU" sz="1800"/>
                <a:t>в том числе лауреаты Государственных премий РФ, Премий Правительства РФ) </a:t>
              </a:r>
            </a:p>
          </p:txBody>
        </p:sp>
        <p:sp>
          <p:nvSpPr>
            <p:cNvPr id="68612" name="Text Box 4">
              <a:extLst>
                <a:ext uri="{FF2B5EF4-FFF2-40B4-BE49-F238E27FC236}">
                  <a16:creationId xmlns:a16="http://schemas.microsoft.com/office/drawing/2014/main" id="{64FF63FA-20A2-446B-B069-720A5D40EBFA}"/>
                </a:ext>
              </a:extLst>
            </p:cNvPr>
            <p:cNvSpPr txBox="1">
              <a:spLocks noChangeArrowheads="1"/>
            </p:cNvSpPr>
            <p:nvPr/>
          </p:nvSpPr>
          <p:spPr bwMode="auto">
            <a:xfrm>
              <a:off x="0" y="918"/>
              <a:ext cx="57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1800"/>
                <a:t>   Плановые показатели</a:t>
              </a:r>
              <a:r>
                <a:rPr lang="en-US" altLang="ru-RU" sz="1800"/>
                <a:t>		2020	2021	2022</a:t>
              </a:r>
              <a:r>
                <a:rPr lang="ru-RU" altLang="ru-RU" sz="1800"/>
                <a:t>		Всего</a:t>
              </a:r>
            </a:p>
          </p:txBody>
        </p:sp>
        <p:sp>
          <p:nvSpPr>
            <p:cNvPr id="68613" name="Text Box 5">
              <a:extLst>
                <a:ext uri="{FF2B5EF4-FFF2-40B4-BE49-F238E27FC236}">
                  <a16:creationId xmlns:a16="http://schemas.microsoft.com/office/drawing/2014/main" id="{69C6068F-3F48-436E-AE8D-286F21AE8910}"/>
                </a:ext>
              </a:extLst>
            </p:cNvPr>
            <p:cNvSpPr txBox="1">
              <a:spLocks noChangeArrowheads="1"/>
            </p:cNvSpPr>
            <p:nvPr/>
          </p:nvSpPr>
          <p:spPr bwMode="auto">
            <a:xfrm>
              <a:off x="132" y="1164"/>
              <a:ext cx="5526"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30000"/>
                </a:spcBef>
              </a:pPr>
              <a:r>
                <a:rPr lang="ru-RU" altLang="ru-RU" sz="1800"/>
                <a:t>1. Статьи (в журналах </a:t>
              </a:r>
              <a:r>
                <a:rPr lang="en-US" altLang="ru-RU" sz="1800"/>
                <a:t>Q1, Q2)</a:t>
              </a:r>
              <a:r>
                <a:rPr lang="ru-RU" altLang="ru-RU" sz="1800"/>
                <a:t>	2	30	48		80</a:t>
              </a:r>
            </a:p>
            <a:p>
              <a:pPr eaLnBrk="1" hangingPunct="1">
                <a:spcBef>
                  <a:spcPct val="30000"/>
                </a:spcBef>
              </a:pPr>
              <a:r>
                <a:rPr lang="ru-RU" altLang="ru-RU" sz="1800"/>
                <a:t>2. Диссертации			0	0	7		7</a:t>
              </a:r>
            </a:p>
            <a:p>
              <a:pPr eaLnBrk="1" hangingPunct="1">
                <a:spcBef>
                  <a:spcPct val="30000"/>
                </a:spcBef>
              </a:pPr>
              <a:r>
                <a:rPr lang="ru-RU" altLang="ru-RU" sz="1800"/>
                <a:t>3. Молодые ученые, %		45	45	45		45</a:t>
              </a:r>
            </a:p>
          </p:txBody>
        </p:sp>
        <p:sp>
          <p:nvSpPr>
            <p:cNvPr id="68614" name="Text Box 6">
              <a:extLst>
                <a:ext uri="{FF2B5EF4-FFF2-40B4-BE49-F238E27FC236}">
                  <a16:creationId xmlns:a16="http://schemas.microsoft.com/office/drawing/2014/main" id="{8AE73E20-A959-4FE2-8AE9-0A911C901D8C}"/>
                </a:ext>
              </a:extLst>
            </p:cNvPr>
            <p:cNvSpPr txBox="1">
              <a:spLocks noChangeArrowheads="1"/>
            </p:cNvSpPr>
            <p:nvPr/>
          </p:nvSpPr>
          <p:spPr bwMode="auto">
            <a:xfrm>
              <a:off x="0" y="1947"/>
              <a:ext cx="57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1800"/>
                <a:t>Результаты за 2020 год</a:t>
              </a:r>
            </a:p>
          </p:txBody>
        </p:sp>
        <p:sp>
          <p:nvSpPr>
            <p:cNvPr id="68615" name="Text Box 7">
              <a:extLst>
                <a:ext uri="{FF2B5EF4-FFF2-40B4-BE49-F238E27FC236}">
                  <a16:creationId xmlns:a16="http://schemas.microsoft.com/office/drawing/2014/main" id="{0AB5A556-FAF7-4B2B-97B2-0D259967F47A}"/>
                </a:ext>
              </a:extLst>
            </p:cNvPr>
            <p:cNvSpPr txBox="1">
              <a:spLocks noChangeArrowheads="1"/>
            </p:cNvSpPr>
            <p:nvPr/>
          </p:nvSpPr>
          <p:spPr bwMode="auto">
            <a:xfrm>
              <a:off x="148" y="2134"/>
              <a:ext cx="5612" cy="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5000"/>
                </a:lnSpc>
                <a:spcBef>
                  <a:spcPct val="20000"/>
                </a:spcBef>
              </a:pPr>
              <a:r>
                <a:rPr lang="en-US" altLang="ru-RU" sz="1800"/>
                <a:t>- </a:t>
              </a:r>
              <a:r>
                <a:rPr lang="ru-RU" altLang="ru-RU" sz="1800"/>
                <a:t>полученные результаты соответствуют заданию на 2020 год;</a:t>
              </a:r>
              <a:endParaRPr lang="en-US" altLang="ru-RU" sz="1800"/>
            </a:p>
            <a:p>
              <a:pPr eaLnBrk="1" hangingPunct="1">
                <a:lnSpc>
                  <a:spcPct val="95000"/>
                </a:lnSpc>
                <a:spcBef>
                  <a:spcPct val="20000"/>
                </a:spcBef>
              </a:pPr>
              <a:r>
                <a:rPr lang="ru-RU" altLang="ru-RU" sz="1800"/>
                <a:t>- доля молодых ученых (до 39 лет) и аспирантов в общей численности</a:t>
              </a:r>
              <a:br>
                <a:rPr lang="ru-RU" altLang="ru-RU" sz="1800"/>
              </a:br>
              <a:r>
                <a:rPr lang="ru-RU" altLang="ru-RU" sz="1800"/>
                <a:t>       участников проекта составила </a:t>
              </a:r>
              <a:r>
                <a:rPr lang="ru-RU" altLang="ru-RU" sz="1800" b="1"/>
                <a:t>63%</a:t>
              </a:r>
              <a:r>
                <a:rPr lang="ru-RU" altLang="ru-RU" sz="1800"/>
                <a:t>,из них 20 аспирантов (всего 156 участн.);</a:t>
              </a:r>
            </a:p>
            <a:p>
              <a:pPr eaLnBrk="1" hangingPunct="1">
                <a:lnSpc>
                  <a:spcPct val="95000"/>
                </a:lnSpc>
                <a:spcBef>
                  <a:spcPct val="20000"/>
                </a:spcBef>
              </a:pPr>
              <a:r>
                <a:rPr lang="ru-RU" altLang="ru-RU" sz="1800"/>
                <a:t>- принято к публикации на 2021 год </a:t>
              </a:r>
              <a:r>
                <a:rPr lang="ru-RU" altLang="ru-RU" sz="1800" b="1"/>
                <a:t>5 статей</a:t>
              </a:r>
              <a:r>
                <a:rPr lang="ru-RU" altLang="ru-RU" sz="1800"/>
                <a:t> в журналах:</a:t>
              </a:r>
              <a:br>
                <a:rPr lang="ru-RU" altLang="ru-RU" sz="1800"/>
              </a:br>
              <a:r>
                <a:rPr lang="en-US" altLang="ru-RU" sz="1800"/>
                <a:t>     </a:t>
              </a:r>
              <a:r>
                <a:rPr lang="ru-RU" altLang="ru-RU" sz="1800"/>
                <a:t>  </a:t>
              </a:r>
              <a:r>
                <a:rPr lang="en-US" altLang="ru-RU" sz="1800"/>
                <a:t>Renewable &amp; Sustainable Energy Reviews   Q1 (Web of Science)   IF=12,11,</a:t>
              </a:r>
              <a:br>
                <a:rPr lang="ru-RU" altLang="ru-RU" sz="1800"/>
              </a:br>
              <a:r>
                <a:rPr lang="en-US" altLang="ru-RU" sz="1800"/>
                <a:t>     </a:t>
              </a:r>
              <a:r>
                <a:rPr lang="ru-RU" altLang="ru-RU" sz="1800"/>
                <a:t>  </a:t>
              </a:r>
              <a:r>
                <a:rPr lang="en-US" altLang="ru-RU" sz="1800"/>
                <a:t>Energy   Q1 (Web of Science)   IF=6,082,</a:t>
              </a:r>
              <a:br>
                <a:rPr lang="ru-RU" altLang="ru-RU" sz="1800"/>
              </a:br>
              <a:r>
                <a:rPr lang="en-US" altLang="ru-RU" sz="1800"/>
                <a:t>     </a:t>
              </a:r>
              <a:r>
                <a:rPr lang="ru-RU" altLang="ru-RU" sz="1800"/>
                <a:t>  </a:t>
              </a:r>
              <a:r>
                <a:rPr lang="en-US" altLang="ru-RU" sz="1800"/>
                <a:t>International Journal of Hydrogen Energy   Q2 (Web of Science)   IF=4,939,</a:t>
              </a:r>
              <a:br>
                <a:rPr lang="ru-RU" altLang="ru-RU" sz="1800"/>
              </a:br>
              <a:r>
                <a:rPr lang="en-US" altLang="ru-RU" sz="1800"/>
                <a:t>     </a:t>
              </a:r>
              <a:r>
                <a:rPr lang="ru-RU" altLang="ru-RU" sz="1800"/>
                <a:t>  </a:t>
              </a:r>
              <a:r>
                <a:rPr lang="en-US" altLang="ru-RU" sz="1800"/>
                <a:t>Journal of Engineering Physics and Thermophysics   Q1 (Scopus),</a:t>
              </a:r>
              <a:br>
                <a:rPr lang="ru-RU" altLang="ru-RU" sz="1800"/>
              </a:br>
              <a:r>
                <a:rPr lang="ru-RU" altLang="ru-RU" sz="1800"/>
                <a:t>       Journal of Engineering Thermophysics</a:t>
              </a:r>
              <a:r>
                <a:rPr lang="en-US" altLang="ru-RU" sz="1800"/>
                <a:t>   Q2 (Scopus)   IF=1,163;</a:t>
              </a:r>
              <a:endParaRPr lang="ru-RU" altLang="ru-RU" sz="1800"/>
            </a:p>
            <a:p>
              <a:pPr eaLnBrk="1" hangingPunct="1">
                <a:lnSpc>
                  <a:spcPct val="95000"/>
                </a:lnSpc>
                <a:spcBef>
                  <a:spcPct val="20000"/>
                </a:spcBef>
              </a:pPr>
              <a:r>
                <a:rPr lang="ru-RU" altLang="ru-RU" sz="1800"/>
                <a:t>- подготовлено еще 10 статей, направленных в журналы </a:t>
              </a:r>
              <a:r>
                <a:rPr lang="en-US" altLang="ru-RU" sz="1800"/>
                <a:t>Q1 </a:t>
              </a:r>
              <a:r>
                <a:rPr lang="ru-RU" altLang="ru-RU" sz="1800"/>
                <a:t>и </a:t>
              </a:r>
              <a:r>
                <a:rPr lang="en-US" altLang="ru-RU" sz="1800"/>
                <a:t>Q2;</a:t>
              </a:r>
              <a:endParaRPr lang="ru-RU" altLang="ru-RU" sz="1800"/>
            </a:p>
            <a:p>
              <a:pPr eaLnBrk="1" hangingPunct="1">
                <a:lnSpc>
                  <a:spcPct val="95000"/>
                </a:lnSpc>
                <a:spcBef>
                  <a:spcPct val="20000"/>
                </a:spcBef>
              </a:pPr>
              <a:r>
                <a:rPr lang="ru-RU" altLang="ru-RU" sz="1800"/>
                <a:t>- поданы две заявки на патенты РФ на изобретения;</a:t>
              </a:r>
            </a:p>
            <a:p>
              <a:pPr eaLnBrk="1" hangingPunct="1">
                <a:lnSpc>
                  <a:spcPct val="95000"/>
                </a:lnSpc>
                <a:spcBef>
                  <a:spcPct val="20000"/>
                </a:spcBef>
              </a:pPr>
              <a:r>
                <a:rPr lang="ru-RU" altLang="ru-RU" sz="1800"/>
                <a:t>- начато проведение ежемесячных общих семинаров в рамках КНП.</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a:extLst>
              <a:ext uri="{FF2B5EF4-FFF2-40B4-BE49-F238E27FC236}">
                <a16:creationId xmlns:a16="http://schemas.microsoft.com/office/drawing/2014/main" id="{98F41646-758E-4865-B7D9-C0D4AC7AD258}"/>
              </a:ext>
            </a:extLst>
          </p:cNvPr>
          <p:cNvGrpSpPr>
            <a:grpSpLocks/>
          </p:cNvGrpSpPr>
          <p:nvPr/>
        </p:nvGrpSpPr>
        <p:grpSpPr bwMode="auto">
          <a:xfrm>
            <a:off x="66675" y="95250"/>
            <a:ext cx="8939213" cy="1962150"/>
            <a:chOff x="42" y="42"/>
            <a:chExt cx="5631" cy="1236"/>
          </a:xfrm>
        </p:grpSpPr>
        <p:pic>
          <p:nvPicPr>
            <p:cNvPr id="8198" name="Picture 3" descr="нгу">
              <a:extLst>
                <a:ext uri="{FF2B5EF4-FFF2-40B4-BE49-F238E27FC236}">
                  <a16:creationId xmlns:a16="http://schemas.microsoft.com/office/drawing/2014/main" id="{639367D8-4881-42F4-993E-B3F3146AE32A}"/>
                </a:ext>
              </a:extLst>
            </p:cNvPr>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4105" y="73"/>
              <a:ext cx="1568" cy="1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2">
              <a:extLst>
                <a:ext uri="{FF2B5EF4-FFF2-40B4-BE49-F238E27FC236}">
                  <a16:creationId xmlns:a16="http://schemas.microsoft.com/office/drawing/2014/main" id="{885A4A52-9BAA-492B-9900-7A591F10D1A4}"/>
                </a:ext>
              </a:extLst>
            </p:cNvPr>
            <p:cNvSpPr txBox="1">
              <a:spLocks noChangeArrowheads="1"/>
            </p:cNvSpPr>
            <p:nvPr/>
          </p:nvSpPr>
          <p:spPr bwMode="auto">
            <a:xfrm>
              <a:off x="1474" y="42"/>
              <a:ext cx="2449" cy="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606" tIns="28803" rIns="57606" bIns="28803" anchor="ctr"/>
            <a:lstStyle>
              <a:lvl1pPr defTabSz="576263" eaLnBrk="0" hangingPunct="0">
                <a:defRPr sz="2400">
                  <a:solidFill>
                    <a:schemeClr val="tx1"/>
                  </a:solidFill>
                  <a:latin typeface="Arial" panose="020B0604020202020204" pitchFamily="34" charset="0"/>
                </a:defRPr>
              </a:lvl1pPr>
              <a:lvl2pPr marL="742950" indent="-285750" defTabSz="576263" eaLnBrk="0" hangingPunct="0">
                <a:defRPr sz="2400">
                  <a:solidFill>
                    <a:schemeClr val="tx1"/>
                  </a:solidFill>
                  <a:latin typeface="Arial" panose="020B0604020202020204" pitchFamily="34" charset="0"/>
                </a:defRPr>
              </a:lvl2pPr>
              <a:lvl3pPr marL="1143000" indent="-228600" defTabSz="576263" eaLnBrk="0" hangingPunct="0">
                <a:defRPr sz="2400">
                  <a:solidFill>
                    <a:schemeClr val="tx1"/>
                  </a:solidFill>
                  <a:latin typeface="Arial" panose="020B0604020202020204" pitchFamily="34" charset="0"/>
                </a:defRPr>
              </a:lvl3pPr>
              <a:lvl4pPr marL="1600200" indent="-228600" defTabSz="576263" eaLnBrk="0" hangingPunct="0">
                <a:defRPr sz="2400">
                  <a:solidFill>
                    <a:schemeClr val="tx1"/>
                  </a:solidFill>
                  <a:latin typeface="Arial" panose="020B0604020202020204" pitchFamily="34" charset="0"/>
                </a:defRPr>
              </a:lvl4pPr>
              <a:lvl5pPr marL="2057400" indent="-228600" defTabSz="576263" eaLnBrk="0" hangingPunct="0">
                <a:defRPr sz="2400">
                  <a:solidFill>
                    <a:schemeClr val="tx1"/>
                  </a:solidFill>
                  <a:latin typeface="Arial" panose="020B0604020202020204" pitchFamily="34" charset="0"/>
                </a:defRPr>
              </a:lvl5pPr>
              <a:lvl6pPr marL="2514600" indent="-228600" defTabSz="576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576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576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576263"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85000"/>
                </a:lnSpc>
              </a:pPr>
              <a:r>
                <a:rPr lang="ru-RU" altLang="ru-RU" sz="2800" b="1"/>
                <a:t>Новосибирский</a:t>
              </a:r>
              <a:r>
                <a:rPr lang="ru-RU" altLang="ru-RU" sz="2800"/>
                <a:t> </a:t>
              </a:r>
            </a:p>
            <a:p>
              <a:pPr algn="ctr" eaLnBrk="1" hangingPunct="1">
                <a:lnSpc>
                  <a:spcPct val="85000"/>
                </a:lnSpc>
              </a:pPr>
              <a:r>
                <a:rPr lang="ru-RU" altLang="ru-RU" sz="2800" b="1"/>
                <a:t>национальный </a:t>
              </a:r>
            </a:p>
            <a:p>
              <a:pPr algn="ctr" eaLnBrk="1" hangingPunct="1">
                <a:lnSpc>
                  <a:spcPct val="85000"/>
                </a:lnSpc>
              </a:pPr>
              <a:r>
                <a:rPr lang="ru-RU" altLang="ru-RU" sz="2800" b="1"/>
                <a:t>исследовательский государственный</a:t>
              </a:r>
              <a:br>
                <a:rPr lang="ru-RU" altLang="ru-RU" sz="2800" b="1"/>
              </a:br>
              <a:r>
                <a:rPr lang="ru-RU" altLang="ru-RU" sz="2800" b="1"/>
                <a:t>университет</a:t>
              </a:r>
            </a:p>
          </p:txBody>
        </p:sp>
        <p:pic>
          <p:nvPicPr>
            <p:cNvPr id="8200" name="Picture 5" descr="нгу">
              <a:extLst>
                <a:ext uri="{FF2B5EF4-FFF2-40B4-BE49-F238E27FC236}">
                  <a16:creationId xmlns:a16="http://schemas.microsoft.com/office/drawing/2014/main" id="{E232565A-9EBF-4E6C-B323-FF9EA0B5A2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 y="65"/>
              <a:ext cx="1177"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Text Box 6">
              <a:extLst>
                <a:ext uri="{FF2B5EF4-FFF2-40B4-BE49-F238E27FC236}">
                  <a16:creationId xmlns:a16="http://schemas.microsoft.com/office/drawing/2014/main" id="{ECCC12A1-AC7E-4C2A-BA90-1647E2A96B8E}"/>
                </a:ext>
              </a:extLst>
            </p:cNvPr>
            <p:cNvSpPr txBox="1">
              <a:spLocks noChangeArrowheads="1"/>
            </p:cNvSpPr>
            <p:nvPr/>
          </p:nvSpPr>
          <p:spPr bwMode="auto">
            <a:xfrm>
              <a:off x="42" y="1047"/>
              <a:ext cx="131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1800"/>
                <a:t>Основан в 1958 г.</a:t>
              </a:r>
            </a:p>
          </p:txBody>
        </p:sp>
        <p:pic>
          <p:nvPicPr>
            <p:cNvPr id="8202" name="Picture 7" descr="нгу_">
              <a:extLst>
                <a:ext uri="{FF2B5EF4-FFF2-40B4-BE49-F238E27FC236}">
                  <a16:creationId xmlns:a16="http://schemas.microsoft.com/office/drawing/2014/main" id="{E09D38B1-D344-433B-AC96-2D770AF001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 y="487"/>
              <a:ext cx="1145" cy="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40" name="Text Box 8">
            <a:extLst>
              <a:ext uri="{FF2B5EF4-FFF2-40B4-BE49-F238E27FC236}">
                <a16:creationId xmlns:a16="http://schemas.microsoft.com/office/drawing/2014/main" id="{EEB9F8F1-32C6-4005-A283-F6105B6302C9}"/>
              </a:ext>
            </a:extLst>
          </p:cNvPr>
          <p:cNvSpPr txBox="1">
            <a:spLocks noChangeArrowheads="1"/>
          </p:cNvSpPr>
          <p:nvPr/>
        </p:nvSpPr>
        <p:spPr bwMode="auto">
          <a:xfrm>
            <a:off x="0" y="2162175"/>
            <a:ext cx="9144000" cy="5254625"/>
          </a:xfrm>
          <a:prstGeom prst="rect">
            <a:avLst/>
          </a:prstGeom>
          <a:noFill/>
          <a:ln w="9525">
            <a:noFill/>
            <a:miter lim="800000"/>
            <a:headEnd/>
            <a:tailEnd/>
          </a:ln>
        </p:spPr>
        <p:txBody>
          <a:bodyPr>
            <a:spAutoFit/>
          </a:bodyPr>
          <a:lstStyle/>
          <a:p>
            <a:pPr algn="ctr">
              <a:spcBef>
                <a:spcPct val="50000"/>
              </a:spcBef>
              <a:defRPr/>
            </a:pPr>
            <a:r>
              <a:rPr lang="ru-RU" sz="1600" dirty="0">
                <a:latin typeface="Arial" charset="0"/>
              </a:rPr>
              <a:t>Три института и шесть факультетов, Высший колледж информатики и Специализированный учебно-научный центр (ФМШ), 110 кафедр, более 8 тысяч студентов, 449 чел в аспирантуре и ординатуре, 336 профессоров, 925 доцентов, 80% ППС НГУ из научных институтов</a:t>
            </a:r>
            <a:endParaRPr lang="en-US" sz="1600" dirty="0">
              <a:latin typeface="Arial" charset="0"/>
            </a:endParaRPr>
          </a:p>
          <a:p>
            <a:pPr indent="4763">
              <a:defRPr/>
            </a:pPr>
            <a:endParaRPr lang="en-US" sz="1600" u="sng" dirty="0">
              <a:cs typeface="Arial" pitchFamily="34" charset="0"/>
            </a:endParaRPr>
          </a:p>
          <a:p>
            <a:pPr indent="4763">
              <a:defRPr/>
            </a:pPr>
            <a:r>
              <a:rPr lang="ru-RU" sz="1600" u="sng" dirty="0">
                <a:cs typeface="Arial" pitchFamily="34" charset="0"/>
              </a:rPr>
              <a:t>Задачи в рамках КНП:</a:t>
            </a:r>
          </a:p>
          <a:p>
            <a:pPr indent="4763">
              <a:spcBef>
                <a:spcPts val="300"/>
              </a:spcBef>
              <a:buFont typeface="Wingdings" pitchFamily="2" charset="2"/>
              <a:buChar char="§"/>
              <a:defRPr/>
            </a:pPr>
            <a:r>
              <a:rPr lang="ru-RU" sz="1600" b="1" dirty="0" err="1">
                <a:latin typeface="Arial" charset="0"/>
              </a:rPr>
              <a:t>Вихреразрешающее</a:t>
            </a:r>
            <a:r>
              <a:rPr lang="ru-RU" sz="1600" b="1" dirty="0">
                <a:latin typeface="Arial" charset="0"/>
              </a:rPr>
              <a:t> численное моделирование процессов турбулентного горения в модельных условиях</a:t>
            </a:r>
          </a:p>
          <a:p>
            <a:pPr indent="4763">
              <a:spcBef>
                <a:spcPts val="300"/>
              </a:spcBef>
              <a:buFont typeface="Wingdings" pitchFamily="2" charset="2"/>
              <a:buChar char="§"/>
              <a:defRPr/>
            </a:pPr>
            <a:r>
              <a:rPr lang="ru-RU" sz="1600" b="1" dirty="0">
                <a:latin typeface="Arial" charset="0"/>
              </a:rPr>
              <a:t>Экспериментальное исследование оптическими методами структуры </a:t>
            </a:r>
            <a:r>
              <a:rPr lang="ru-RU" sz="1600" b="1" dirty="0" err="1">
                <a:latin typeface="Arial" charset="0"/>
              </a:rPr>
              <a:t>газофазных</a:t>
            </a:r>
            <a:r>
              <a:rPr lang="ru-RU" sz="1600" b="1" dirty="0">
                <a:latin typeface="Arial" charset="0"/>
              </a:rPr>
              <a:t> </a:t>
            </a:r>
            <a:r>
              <a:rPr lang="ru-RU" sz="1600" b="1" dirty="0" err="1">
                <a:latin typeface="Arial" charset="0"/>
              </a:rPr>
              <a:t>пламен</a:t>
            </a:r>
            <a:r>
              <a:rPr lang="ru-RU" sz="1600" b="1" dirty="0">
                <a:latin typeface="Arial" charset="0"/>
              </a:rPr>
              <a:t>, диагностика и управление </a:t>
            </a:r>
            <a:r>
              <a:rPr lang="ru-RU" sz="1600" b="1" dirty="0" err="1">
                <a:latin typeface="Arial" charset="0"/>
              </a:rPr>
              <a:t>сажеобразованием</a:t>
            </a:r>
            <a:r>
              <a:rPr lang="ru-RU" sz="1600" b="1" dirty="0">
                <a:latin typeface="Arial" charset="0"/>
              </a:rPr>
              <a:t> и эмиссией</a:t>
            </a:r>
          </a:p>
          <a:p>
            <a:pPr indent="4763">
              <a:spcBef>
                <a:spcPts val="300"/>
              </a:spcBef>
              <a:buFont typeface="Wingdings" pitchFamily="2" charset="2"/>
              <a:buChar char="§"/>
              <a:defRPr/>
            </a:pPr>
            <a:r>
              <a:rPr lang="ru-RU" sz="1600" b="1" dirty="0">
                <a:latin typeface="Arial" charset="0"/>
              </a:rPr>
              <a:t>Экспериментальное моделирование и управление распылом жидких топлив</a:t>
            </a:r>
            <a:endParaRPr lang="en-US" sz="1600" b="1" dirty="0">
              <a:latin typeface="Arial" charset="0"/>
            </a:endParaRPr>
          </a:p>
          <a:p>
            <a:pPr algn="ctr">
              <a:spcBef>
                <a:spcPct val="50000"/>
              </a:spcBef>
              <a:defRPr/>
            </a:pPr>
            <a:endParaRPr lang="en-US" sz="1600" dirty="0">
              <a:latin typeface="Arial" charset="0"/>
            </a:endParaRPr>
          </a:p>
          <a:p>
            <a:pPr algn="ctr">
              <a:spcBef>
                <a:spcPct val="50000"/>
              </a:spcBef>
              <a:defRPr/>
            </a:pPr>
            <a:endParaRPr lang="en-US" sz="1600" dirty="0">
              <a:latin typeface="Arial" charset="0"/>
            </a:endParaRPr>
          </a:p>
          <a:p>
            <a:pPr algn="ctr">
              <a:spcBef>
                <a:spcPct val="50000"/>
              </a:spcBef>
              <a:defRPr/>
            </a:pPr>
            <a:endParaRPr lang="en-US" sz="1600" dirty="0">
              <a:latin typeface="Arial" charset="0"/>
            </a:endParaRPr>
          </a:p>
          <a:p>
            <a:pPr algn="ctr">
              <a:spcBef>
                <a:spcPct val="50000"/>
              </a:spcBef>
              <a:defRPr/>
            </a:pPr>
            <a:endParaRPr lang="en-US" sz="1600" dirty="0">
              <a:latin typeface="Arial" charset="0"/>
            </a:endParaRPr>
          </a:p>
          <a:p>
            <a:pPr algn="ctr">
              <a:spcBef>
                <a:spcPct val="50000"/>
              </a:spcBef>
              <a:defRPr/>
            </a:pPr>
            <a:endParaRPr lang="en-US" sz="1600" dirty="0">
              <a:latin typeface="Arial" charset="0"/>
            </a:endParaRPr>
          </a:p>
          <a:p>
            <a:pPr algn="ctr">
              <a:spcBef>
                <a:spcPct val="50000"/>
              </a:spcBef>
              <a:defRPr/>
            </a:pPr>
            <a:endParaRPr lang="en-US" sz="1600" dirty="0">
              <a:latin typeface="Arial" charset="0"/>
            </a:endParaRPr>
          </a:p>
          <a:p>
            <a:pPr algn="ctr">
              <a:spcBef>
                <a:spcPct val="50000"/>
              </a:spcBef>
              <a:defRPr/>
            </a:pPr>
            <a:endParaRPr lang="ru-RU" sz="1600" dirty="0">
              <a:latin typeface="Arial" charset="0"/>
            </a:endParaRPr>
          </a:p>
        </p:txBody>
      </p:sp>
      <p:sp>
        <p:nvSpPr>
          <p:cNvPr id="8196" name="Text Box 9">
            <a:extLst>
              <a:ext uri="{FF2B5EF4-FFF2-40B4-BE49-F238E27FC236}">
                <a16:creationId xmlns:a16="http://schemas.microsoft.com/office/drawing/2014/main" id="{A59F4896-0CD9-439B-957C-E977480F9C44}"/>
              </a:ext>
            </a:extLst>
          </p:cNvPr>
          <p:cNvSpPr txBox="1">
            <a:spLocks noChangeArrowheads="1"/>
          </p:cNvSpPr>
          <p:nvPr/>
        </p:nvSpPr>
        <p:spPr bwMode="auto">
          <a:xfrm>
            <a:off x="0" y="48926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endParaRPr lang="ru-RU" altLang="ru-RU" sz="1000"/>
          </a:p>
          <a:p>
            <a:pPr algn="just" eaLnBrk="1" hangingPunct="1"/>
            <a:r>
              <a:rPr lang="ru-RU" altLang="ru-RU" sz="1500"/>
              <a:t>В составе исполнителей проекта: 4 доктора и 3 кандидата наук, 4 аспиранта, 2 лауреата Премии Правительства РФ, лауреат Премии им. академика Г.Г. Черного</a:t>
            </a:r>
          </a:p>
        </p:txBody>
      </p:sp>
      <p:sp>
        <p:nvSpPr>
          <p:cNvPr id="8197" name="Прямоугольник 10">
            <a:extLst>
              <a:ext uri="{FF2B5EF4-FFF2-40B4-BE49-F238E27FC236}">
                <a16:creationId xmlns:a16="http://schemas.microsoft.com/office/drawing/2014/main" id="{B70F74D2-404D-4A23-BA09-CB41DDB225D4}"/>
              </a:ext>
            </a:extLst>
          </p:cNvPr>
          <p:cNvSpPr>
            <a:spLocks noChangeArrowheads="1"/>
          </p:cNvSpPr>
          <p:nvPr/>
        </p:nvSpPr>
        <p:spPr bwMode="auto">
          <a:xfrm>
            <a:off x="0" y="5738813"/>
            <a:ext cx="914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ru-RU" altLang="ru-RU" sz="1400">
                <a:solidFill>
                  <a:srgbClr val="000000"/>
                </a:solidFill>
              </a:rPr>
              <a:t>Gelash</a:t>
            </a:r>
            <a:r>
              <a:rPr lang="en-US" altLang="ru-RU" sz="1400">
                <a:solidFill>
                  <a:srgbClr val="000000"/>
                </a:solidFill>
              </a:rPr>
              <a:t> A.</a:t>
            </a:r>
            <a:r>
              <a:rPr lang="ru-RU" altLang="ru-RU" sz="1400">
                <a:solidFill>
                  <a:srgbClr val="000000"/>
                </a:solidFill>
              </a:rPr>
              <a:t>, Mullyadzhanov </a:t>
            </a:r>
            <a:r>
              <a:rPr lang="en-US" altLang="ru-RU" sz="1400">
                <a:solidFill>
                  <a:srgbClr val="000000"/>
                </a:solidFill>
              </a:rPr>
              <a:t>R. </a:t>
            </a:r>
            <a:r>
              <a:rPr lang="ru-RU" altLang="ru-RU" sz="1400">
                <a:solidFill>
                  <a:srgbClr val="000000"/>
                </a:solidFill>
              </a:rPr>
              <a:t>// Physical Review E, 2020, 101 (5), 052206</a:t>
            </a:r>
            <a:r>
              <a:rPr lang="en-US" altLang="ru-RU" sz="1400">
                <a:solidFill>
                  <a:srgbClr val="000000"/>
                </a:solidFill>
              </a:rPr>
              <a:t>.  </a:t>
            </a:r>
            <a:r>
              <a:rPr lang="en-US" altLang="ru-RU" sz="1400" b="1">
                <a:solidFill>
                  <a:srgbClr val="000000"/>
                </a:solidFill>
              </a:rPr>
              <a:t>Q1  IF=2,296</a:t>
            </a:r>
            <a:endParaRPr lang="ru-RU" altLang="ru-RU" sz="1400" b="1">
              <a:solidFill>
                <a:srgbClr val="000000"/>
              </a:solidFill>
            </a:endParaRPr>
          </a:p>
          <a:p>
            <a:pPr eaLnBrk="1" hangingPunct="1"/>
            <a:r>
              <a:rPr lang="ru-RU" altLang="ru-RU" sz="1400">
                <a:solidFill>
                  <a:srgbClr val="000000"/>
                </a:solidFill>
              </a:rPr>
              <a:t>Hadžiabdić</a:t>
            </a:r>
            <a:r>
              <a:rPr lang="en-US" altLang="ru-RU" sz="1400">
                <a:solidFill>
                  <a:srgbClr val="000000"/>
                </a:solidFill>
              </a:rPr>
              <a:t> M.</a:t>
            </a:r>
            <a:r>
              <a:rPr lang="ru-RU" altLang="ru-RU" sz="1400">
                <a:solidFill>
                  <a:srgbClr val="000000"/>
                </a:solidFill>
              </a:rPr>
              <a:t>, Palkin</a:t>
            </a:r>
            <a:r>
              <a:rPr lang="en-US" altLang="ru-RU" sz="1400">
                <a:solidFill>
                  <a:srgbClr val="000000"/>
                </a:solidFill>
              </a:rPr>
              <a:t> E.</a:t>
            </a:r>
            <a:r>
              <a:rPr lang="ru-RU" altLang="ru-RU" sz="1400">
                <a:solidFill>
                  <a:srgbClr val="000000"/>
                </a:solidFill>
              </a:rPr>
              <a:t>, Mullyadzhanov</a:t>
            </a:r>
            <a:r>
              <a:rPr lang="en-US" altLang="ru-RU" sz="1400">
                <a:solidFill>
                  <a:srgbClr val="000000"/>
                </a:solidFill>
              </a:rPr>
              <a:t> R.</a:t>
            </a:r>
            <a:r>
              <a:rPr lang="ru-RU" altLang="ru-RU" sz="1400">
                <a:solidFill>
                  <a:srgbClr val="000000"/>
                </a:solidFill>
              </a:rPr>
              <a:t>, Hanjalić</a:t>
            </a:r>
            <a:r>
              <a:rPr lang="en-US" altLang="ru-RU" sz="1400">
                <a:solidFill>
                  <a:srgbClr val="000000"/>
                </a:solidFill>
              </a:rPr>
              <a:t> K.</a:t>
            </a:r>
            <a:r>
              <a:rPr lang="ru-RU" altLang="ru-RU" sz="1400">
                <a:solidFill>
                  <a:srgbClr val="000000"/>
                </a:solidFill>
              </a:rPr>
              <a:t> // Int</a:t>
            </a:r>
            <a:r>
              <a:rPr lang="en-US" altLang="ru-RU" sz="1400">
                <a:solidFill>
                  <a:srgbClr val="000000"/>
                </a:solidFill>
              </a:rPr>
              <a:t>.</a:t>
            </a:r>
            <a:r>
              <a:rPr lang="ru-RU" altLang="ru-RU" sz="1400">
                <a:solidFill>
                  <a:srgbClr val="000000"/>
                </a:solidFill>
              </a:rPr>
              <a:t>J</a:t>
            </a:r>
            <a:r>
              <a:rPr lang="en-US" altLang="ru-RU" sz="1400">
                <a:solidFill>
                  <a:srgbClr val="000000"/>
                </a:solidFill>
              </a:rPr>
              <a:t>.</a:t>
            </a:r>
            <a:r>
              <a:rPr lang="ru-RU" altLang="ru-RU" sz="1400">
                <a:solidFill>
                  <a:srgbClr val="000000"/>
                </a:solidFill>
              </a:rPr>
              <a:t>Heat </a:t>
            </a:r>
            <a:r>
              <a:rPr lang="en-US" altLang="ru-RU" sz="1400">
                <a:solidFill>
                  <a:srgbClr val="000000"/>
                </a:solidFill>
              </a:rPr>
              <a:t>&amp;</a:t>
            </a:r>
            <a:r>
              <a:rPr lang="ru-RU" altLang="ru-RU" sz="1400">
                <a:solidFill>
                  <a:srgbClr val="000000"/>
                </a:solidFill>
              </a:rPr>
              <a:t> Fluid Flow</a:t>
            </a:r>
            <a:r>
              <a:rPr lang="en-US" altLang="ru-RU" sz="1400">
                <a:solidFill>
                  <a:srgbClr val="000000"/>
                </a:solidFill>
              </a:rPr>
              <a:t>,</a:t>
            </a:r>
            <a:r>
              <a:rPr lang="ru-RU" altLang="ru-RU" sz="1400">
                <a:solidFill>
                  <a:srgbClr val="000000"/>
                </a:solidFill>
              </a:rPr>
              <a:t> 2019, 79, 108441</a:t>
            </a:r>
            <a:r>
              <a:rPr lang="en-US" altLang="ru-RU" sz="1400">
                <a:solidFill>
                  <a:srgbClr val="000000"/>
                </a:solidFill>
              </a:rPr>
              <a:t>. </a:t>
            </a:r>
            <a:r>
              <a:rPr lang="en-US" altLang="ru-RU" sz="1400" b="1">
                <a:solidFill>
                  <a:srgbClr val="000000"/>
                </a:solidFill>
              </a:rPr>
              <a:t>Q2 IF=2,073</a:t>
            </a:r>
            <a:endParaRPr lang="ru-RU" altLang="ru-RU" sz="1400" b="1">
              <a:solidFill>
                <a:srgbClr val="000000"/>
              </a:solidFill>
            </a:endParaRPr>
          </a:p>
          <a:p>
            <a:pPr eaLnBrk="1" hangingPunct="1"/>
            <a:r>
              <a:rPr lang="ru-RU" altLang="ru-RU" sz="1400">
                <a:solidFill>
                  <a:srgbClr val="000000"/>
                </a:solidFill>
              </a:rPr>
              <a:t>Palkin</a:t>
            </a:r>
            <a:r>
              <a:rPr lang="en-US" altLang="ru-RU" sz="1400">
                <a:solidFill>
                  <a:srgbClr val="000000"/>
                </a:solidFill>
              </a:rPr>
              <a:t> E.</a:t>
            </a:r>
            <a:r>
              <a:rPr lang="ru-RU" altLang="ru-RU" sz="1400">
                <a:solidFill>
                  <a:srgbClr val="000000"/>
                </a:solidFill>
              </a:rPr>
              <a:t>, Hadžiabdić</a:t>
            </a:r>
            <a:r>
              <a:rPr lang="en-US" altLang="ru-RU" sz="1400">
                <a:solidFill>
                  <a:srgbClr val="000000"/>
                </a:solidFill>
              </a:rPr>
              <a:t> M.</a:t>
            </a:r>
            <a:r>
              <a:rPr lang="ru-RU" altLang="ru-RU" sz="1400">
                <a:solidFill>
                  <a:srgbClr val="000000"/>
                </a:solidFill>
              </a:rPr>
              <a:t>, Mullyadzhanov</a:t>
            </a:r>
            <a:r>
              <a:rPr lang="en-US" altLang="ru-RU" sz="1400">
                <a:solidFill>
                  <a:srgbClr val="000000"/>
                </a:solidFill>
              </a:rPr>
              <a:t> R.</a:t>
            </a:r>
            <a:r>
              <a:rPr lang="ru-RU" altLang="ru-RU" sz="1400">
                <a:solidFill>
                  <a:srgbClr val="000000"/>
                </a:solidFill>
              </a:rPr>
              <a:t>, Hanjalić </a:t>
            </a:r>
            <a:r>
              <a:rPr lang="en-US" altLang="ru-RU" sz="1400">
                <a:solidFill>
                  <a:srgbClr val="000000"/>
                </a:solidFill>
              </a:rPr>
              <a:t>K. </a:t>
            </a:r>
            <a:r>
              <a:rPr lang="ru-RU" altLang="ru-RU" sz="1400">
                <a:solidFill>
                  <a:srgbClr val="000000"/>
                </a:solidFill>
              </a:rPr>
              <a:t>// J</a:t>
            </a:r>
            <a:r>
              <a:rPr lang="en-US" altLang="ru-RU" sz="1400">
                <a:solidFill>
                  <a:srgbClr val="000000"/>
                </a:solidFill>
              </a:rPr>
              <a:t>.</a:t>
            </a:r>
            <a:r>
              <a:rPr lang="ru-RU" altLang="ru-RU" sz="1400">
                <a:solidFill>
                  <a:srgbClr val="000000"/>
                </a:solidFill>
              </a:rPr>
              <a:t> Fluid Mechanics</a:t>
            </a:r>
            <a:r>
              <a:rPr lang="en-US" altLang="ru-RU" sz="1400">
                <a:solidFill>
                  <a:srgbClr val="000000"/>
                </a:solidFill>
              </a:rPr>
              <a:t>,</a:t>
            </a:r>
            <a:r>
              <a:rPr lang="ru-RU" altLang="ru-RU" sz="1400">
                <a:solidFill>
                  <a:srgbClr val="000000"/>
                </a:solidFill>
              </a:rPr>
              <a:t> </a:t>
            </a:r>
            <a:r>
              <a:rPr lang="en-US" altLang="ru-RU" sz="1400">
                <a:solidFill>
                  <a:srgbClr val="000000"/>
                </a:solidFill>
              </a:rPr>
              <a:t>2018, </a:t>
            </a:r>
            <a:r>
              <a:rPr lang="ru-RU" altLang="ru-RU" sz="1400">
                <a:solidFill>
                  <a:srgbClr val="000000"/>
                </a:solidFill>
              </a:rPr>
              <a:t>855, 236-266</a:t>
            </a:r>
            <a:r>
              <a:rPr lang="en-US" altLang="ru-RU" sz="1400">
                <a:solidFill>
                  <a:srgbClr val="000000"/>
                </a:solidFill>
              </a:rPr>
              <a:t>.   </a:t>
            </a:r>
            <a:r>
              <a:rPr lang="en-US" altLang="ru-RU" sz="1400" b="1">
                <a:solidFill>
                  <a:srgbClr val="000000"/>
                </a:solidFill>
              </a:rPr>
              <a:t>Q1  IF=3,333</a:t>
            </a:r>
            <a:endParaRPr lang="ru-RU" altLang="ru-RU" sz="1400" b="1">
              <a:solidFill>
                <a:srgbClr val="000000"/>
              </a:solidFill>
            </a:endParaRPr>
          </a:p>
          <a:p>
            <a:pPr eaLnBrk="1" hangingPunct="1"/>
            <a:r>
              <a:rPr lang="ru-RU" altLang="ru-RU" sz="1400">
                <a:solidFill>
                  <a:srgbClr val="000000"/>
                </a:solidFill>
              </a:rPr>
              <a:t>Mullyadzhanov</a:t>
            </a:r>
            <a:r>
              <a:rPr lang="en-US" altLang="ru-RU" sz="1400">
                <a:solidFill>
                  <a:srgbClr val="000000"/>
                </a:solidFill>
              </a:rPr>
              <a:t> </a:t>
            </a:r>
            <a:r>
              <a:rPr lang="ru-RU" altLang="ru-RU" sz="1400">
                <a:solidFill>
                  <a:srgbClr val="000000"/>
                </a:solidFill>
              </a:rPr>
              <a:t>R.I., Sandberg</a:t>
            </a:r>
            <a:r>
              <a:rPr lang="en-US" altLang="ru-RU" sz="1400">
                <a:solidFill>
                  <a:srgbClr val="000000"/>
                </a:solidFill>
              </a:rPr>
              <a:t> </a:t>
            </a:r>
            <a:r>
              <a:rPr lang="ru-RU" altLang="ru-RU" sz="1400">
                <a:solidFill>
                  <a:srgbClr val="000000"/>
                </a:solidFill>
              </a:rPr>
              <a:t>R.D., Abdurakipov</a:t>
            </a:r>
            <a:r>
              <a:rPr lang="en-US" altLang="ru-RU" sz="1400">
                <a:solidFill>
                  <a:srgbClr val="000000"/>
                </a:solidFill>
              </a:rPr>
              <a:t> </a:t>
            </a:r>
            <a:r>
              <a:rPr lang="ru-RU" altLang="ru-RU" sz="1400">
                <a:solidFill>
                  <a:srgbClr val="000000"/>
                </a:solidFill>
              </a:rPr>
              <a:t>S.S., et al. // Phys</a:t>
            </a:r>
            <a:r>
              <a:rPr lang="en-US" altLang="ru-RU" sz="1400">
                <a:solidFill>
                  <a:srgbClr val="000000"/>
                </a:solidFill>
              </a:rPr>
              <a:t>.</a:t>
            </a:r>
            <a:r>
              <a:rPr lang="ru-RU" altLang="ru-RU" sz="1400">
                <a:solidFill>
                  <a:srgbClr val="000000"/>
                </a:solidFill>
              </a:rPr>
              <a:t>Rev</a:t>
            </a:r>
            <a:r>
              <a:rPr lang="en-US" altLang="ru-RU" sz="1400">
                <a:solidFill>
                  <a:srgbClr val="000000"/>
                </a:solidFill>
              </a:rPr>
              <a:t>.</a:t>
            </a:r>
            <a:r>
              <a:rPr lang="ru-RU" altLang="ru-RU" sz="1400">
                <a:solidFill>
                  <a:srgbClr val="000000"/>
                </a:solidFill>
              </a:rPr>
              <a:t>Fluids</a:t>
            </a:r>
            <a:r>
              <a:rPr lang="en-US" altLang="ru-RU" sz="1400">
                <a:solidFill>
                  <a:srgbClr val="000000"/>
                </a:solidFill>
              </a:rPr>
              <a:t>,</a:t>
            </a:r>
            <a:r>
              <a:rPr lang="ru-RU" altLang="ru-RU" sz="1400">
                <a:solidFill>
                  <a:srgbClr val="000000"/>
                </a:solidFill>
              </a:rPr>
              <a:t> 2018, 3 (6), 062601</a:t>
            </a:r>
            <a:r>
              <a:rPr lang="en-US" altLang="ru-RU" sz="1400">
                <a:solidFill>
                  <a:srgbClr val="000000"/>
                </a:solidFill>
              </a:rPr>
              <a:t>. </a:t>
            </a:r>
            <a:r>
              <a:rPr lang="en-US" altLang="ru-RU" sz="1400" b="1">
                <a:solidFill>
                  <a:srgbClr val="000000"/>
                </a:solidFill>
              </a:rPr>
              <a:t>Q2 IF=2,512</a:t>
            </a:r>
            <a:endParaRPr lang="ru-RU" altLang="ru-RU" sz="1400" b="1">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13">
            <a:extLst>
              <a:ext uri="{FF2B5EF4-FFF2-40B4-BE49-F238E27FC236}">
                <a16:creationId xmlns:a16="http://schemas.microsoft.com/office/drawing/2014/main" id="{7B9D708D-82CD-4FF1-861F-FC602206C9DA}"/>
              </a:ext>
            </a:extLst>
          </p:cNvPr>
          <p:cNvGrpSpPr>
            <a:grpSpLocks/>
          </p:cNvGrpSpPr>
          <p:nvPr/>
        </p:nvGrpSpPr>
        <p:grpSpPr bwMode="auto">
          <a:xfrm>
            <a:off x="166688" y="155575"/>
            <a:ext cx="8836025" cy="6546850"/>
            <a:chOff x="105" y="98"/>
            <a:chExt cx="5566" cy="4124"/>
          </a:xfrm>
        </p:grpSpPr>
        <p:pic>
          <p:nvPicPr>
            <p:cNvPr id="9219" name="Picture 2" descr="итпм">
              <a:extLst>
                <a:ext uri="{FF2B5EF4-FFF2-40B4-BE49-F238E27FC236}">
                  <a16:creationId xmlns:a16="http://schemas.microsoft.com/office/drawing/2014/main" id="{01DE6220-98A4-413B-B17B-570808F823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4" y="140"/>
              <a:ext cx="1412"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3">
              <a:extLst>
                <a:ext uri="{FF2B5EF4-FFF2-40B4-BE49-F238E27FC236}">
                  <a16:creationId xmlns:a16="http://schemas.microsoft.com/office/drawing/2014/main" id="{F9BFAC85-C96F-4E99-B930-CC2ADB9142C4}"/>
                </a:ext>
              </a:extLst>
            </p:cNvPr>
            <p:cNvSpPr txBox="1">
              <a:spLocks noChangeArrowheads="1"/>
            </p:cNvSpPr>
            <p:nvPr/>
          </p:nvSpPr>
          <p:spPr bwMode="auto">
            <a:xfrm>
              <a:off x="105" y="98"/>
              <a:ext cx="3787"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ru-RU" altLang="ru-RU" sz="2800" b="1"/>
                <a:t>Институт теоретической </a:t>
              </a:r>
              <a:br>
                <a:rPr lang="en-US" altLang="ru-RU" sz="2800" b="1"/>
              </a:br>
              <a:r>
                <a:rPr lang="ru-RU" altLang="ru-RU" sz="2800" b="1"/>
                <a:t>и прикладной механики </a:t>
              </a:r>
              <a:br>
                <a:rPr lang="en-US" altLang="ru-RU" sz="2800" b="1"/>
              </a:br>
              <a:r>
                <a:rPr lang="ru-RU" altLang="ru-RU" sz="2800" b="1"/>
                <a:t>им. С.А. Христиановича  СО РАН</a:t>
              </a:r>
            </a:p>
          </p:txBody>
        </p:sp>
        <p:sp>
          <p:nvSpPr>
            <p:cNvPr id="9221" name="Text Box 4">
              <a:extLst>
                <a:ext uri="{FF2B5EF4-FFF2-40B4-BE49-F238E27FC236}">
                  <a16:creationId xmlns:a16="http://schemas.microsoft.com/office/drawing/2014/main" id="{82F554F5-720F-494E-84F0-84FF9AF94584}"/>
                </a:ext>
              </a:extLst>
            </p:cNvPr>
            <p:cNvSpPr txBox="1">
              <a:spLocks noChangeArrowheads="1"/>
            </p:cNvSpPr>
            <p:nvPr/>
          </p:nvSpPr>
          <p:spPr bwMode="auto">
            <a:xfrm>
              <a:off x="113" y="1064"/>
              <a:ext cx="4037"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1800"/>
                <a:t>Основан в 1957 году </a:t>
              </a:r>
              <a:br>
                <a:rPr lang="en-US" altLang="ru-RU" sz="1800"/>
              </a:br>
              <a:r>
                <a:rPr lang="ru-RU" altLang="ru-RU" sz="1800"/>
                <a:t>в числе первых Институтов СО АН СССР</a:t>
              </a:r>
            </a:p>
          </p:txBody>
        </p:sp>
        <p:sp>
          <p:nvSpPr>
            <p:cNvPr id="9222" name="Text Box 6">
              <a:extLst>
                <a:ext uri="{FF2B5EF4-FFF2-40B4-BE49-F238E27FC236}">
                  <a16:creationId xmlns:a16="http://schemas.microsoft.com/office/drawing/2014/main" id="{BF7C707F-B4E1-4B30-A035-684909472E6A}"/>
                </a:ext>
              </a:extLst>
            </p:cNvPr>
            <p:cNvSpPr txBox="1">
              <a:spLocks noChangeArrowheads="1"/>
            </p:cNvSpPr>
            <p:nvPr/>
          </p:nvSpPr>
          <p:spPr bwMode="auto">
            <a:xfrm>
              <a:off x="137" y="1499"/>
              <a:ext cx="5534" cy="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763"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ru-RU" sz="1600">
                <a:latin typeface="Calibri" panose="020F0502020204030204" pitchFamily="34" charset="0"/>
                <a:cs typeface="Arial" panose="020B0604020202020204" pitchFamily="34" charset="0"/>
              </a:endParaRPr>
            </a:p>
            <a:p>
              <a:pPr eaLnBrk="1" hangingPunct="1"/>
              <a:r>
                <a:rPr lang="ru-RU" altLang="ru-RU" sz="1800">
                  <a:latin typeface="Calibri" panose="020F0502020204030204" pitchFamily="34" charset="0"/>
                  <a:cs typeface="Arial" panose="020B0604020202020204" pitchFamily="34" charset="0"/>
                </a:rPr>
                <a:t>Задача в рамках КНП:</a:t>
              </a:r>
            </a:p>
            <a:p>
              <a:pPr eaLnBrk="1" hangingPunct="1"/>
              <a:r>
                <a:rPr lang="ru-RU" altLang="ru-RU" sz="1800" b="1"/>
                <a:t>Изучение механизмов диффузионного горения </a:t>
              </a:r>
              <a:br>
                <a:rPr lang="ru-RU" altLang="ru-RU" sz="1800" b="1"/>
              </a:br>
              <a:r>
                <a:rPr lang="ru-RU" altLang="ru-RU" sz="1800" b="1"/>
                <a:t>микроструй водорода при истечении </a:t>
              </a:r>
              <a:br>
                <a:rPr lang="ru-RU" altLang="ru-RU" sz="1800" b="1"/>
              </a:br>
              <a:r>
                <a:rPr lang="ru-RU" altLang="ru-RU" sz="1800" b="1"/>
                <a:t>с дозвуковой или сверхзвуковой скоростью </a:t>
              </a:r>
              <a:br>
                <a:rPr lang="ru-RU" altLang="ru-RU" sz="1800" b="1"/>
              </a:br>
              <a:r>
                <a:rPr lang="ru-RU" altLang="ru-RU" sz="1800" b="1"/>
                <a:t>в различных условиях </a:t>
              </a:r>
              <a:endParaRPr lang="en-US" altLang="ru-RU" sz="1800" b="1"/>
            </a:p>
            <a:p>
              <a:pPr eaLnBrk="1" hangingPunct="1"/>
              <a:endParaRPr lang="en-US" altLang="ru-RU" sz="1800"/>
            </a:p>
            <a:p>
              <a:pPr eaLnBrk="1" hangingPunct="1"/>
              <a:r>
                <a:rPr lang="ru-RU" altLang="ru-RU" sz="1800"/>
                <a:t>В составе исполнителей КНП:  </a:t>
              </a:r>
              <a:br>
                <a:rPr lang="ru-RU" altLang="ru-RU" sz="1800"/>
              </a:br>
              <a:r>
                <a:rPr lang="ru-RU" altLang="ru-RU" sz="1800"/>
                <a:t>1 доктор и 3 кандидата наук, 4 аспиранта</a:t>
              </a:r>
            </a:p>
          </p:txBody>
        </p:sp>
        <p:sp>
          <p:nvSpPr>
            <p:cNvPr id="9223" name="TextBox 14">
              <a:extLst>
                <a:ext uri="{FF2B5EF4-FFF2-40B4-BE49-F238E27FC236}">
                  <a16:creationId xmlns:a16="http://schemas.microsoft.com/office/drawing/2014/main" id="{3983A259-FD0C-45F0-80FB-8E2E762FC88C}"/>
                </a:ext>
              </a:extLst>
            </p:cNvPr>
            <p:cNvSpPr txBox="1">
              <a:spLocks noChangeArrowheads="1"/>
            </p:cNvSpPr>
            <p:nvPr/>
          </p:nvSpPr>
          <p:spPr bwMode="auto">
            <a:xfrm>
              <a:off x="140" y="3360"/>
              <a:ext cx="5444"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lnSpc>
                  <a:spcPct val="107000"/>
                </a:lnSpc>
              </a:pPr>
              <a:r>
                <a:rPr lang="en-US" altLang="ru-RU" sz="1300">
                  <a:cs typeface="Times New Roman" panose="02020603050405020304" pitchFamily="18" charset="0"/>
                </a:rPr>
                <a:t>Litvinenko Y</a:t>
              </a:r>
              <a:r>
                <a:rPr lang="ru-RU" altLang="ru-RU" sz="1300">
                  <a:cs typeface="Times New Roman" panose="02020603050405020304" pitchFamily="18" charset="0"/>
                </a:rPr>
                <a:t>.</a:t>
              </a:r>
              <a:r>
                <a:rPr lang="en-US" altLang="ru-RU" sz="1300">
                  <a:cs typeface="Times New Roman" panose="02020603050405020304" pitchFamily="18" charset="0"/>
                </a:rPr>
                <a:t>A</a:t>
              </a:r>
              <a:r>
                <a:rPr lang="ru-RU" altLang="ru-RU" sz="1300">
                  <a:cs typeface="Times New Roman" panose="02020603050405020304" pitchFamily="18" charset="0"/>
                </a:rPr>
                <a:t>., </a:t>
              </a:r>
              <a:r>
                <a:rPr lang="en-US" altLang="ru-RU" sz="1300">
                  <a:cs typeface="Times New Roman" panose="02020603050405020304" pitchFamily="18" charset="0"/>
                </a:rPr>
                <a:t>Grek G</a:t>
              </a:r>
              <a:r>
                <a:rPr lang="ru-RU" altLang="ru-RU" sz="1300">
                  <a:cs typeface="Times New Roman" panose="02020603050405020304" pitchFamily="18" charset="0"/>
                </a:rPr>
                <a:t>.</a:t>
              </a:r>
              <a:r>
                <a:rPr lang="en-US" altLang="ru-RU" sz="1300">
                  <a:cs typeface="Times New Roman" panose="02020603050405020304" pitchFamily="18" charset="0"/>
                </a:rPr>
                <a:t>R</a:t>
              </a:r>
              <a:r>
                <a:rPr lang="ru-RU" altLang="ru-RU" sz="1300">
                  <a:cs typeface="Times New Roman" panose="02020603050405020304" pitchFamily="18" charset="0"/>
                </a:rPr>
                <a:t>., </a:t>
              </a:r>
              <a:r>
                <a:rPr lang="en-US" altLang="ru-RU" sz="1300">
                  <a:cs typeface="Times New Roman" panose="02020603050405020304" pitchFamily="18" charset="0"/>
                </a:rPr>
                <a:t>Kozlov V</a:t>
              </a:r>
              <a:r>
                <a:rPr lang="ru-RU" altLang="ru-RU" sz="1300">
                  <a:cs typeface="Times New Roman" panose="02020603050405020304" pitchFamily="18" charset="0"/>
                </a:rPr>
                <a:t>.</a:t>
              </a:r>
              <a:r>
                <a:rPr lang="en-US" altLang="ru-RU" sz="1300">
                  <a:cs typeface="Times New Roman" panose="02020603050405020304" pitchFamily="18" charset="0"/>
                </a:rPr>
                <a:t>V</a:t>
              </a:r>
              <a:r>
                <a:rPr lang="ru-RU" altLang="ru-RU" sz="1300">
                  <a:cs typeface="Times New Roman" panose="02020603050405020304" pitchFamily="18" charset="0"/>
                </a:rPr>
                <a:t>., </a:t>
              </a:r>
              <a:r>
                <a:rPr lang="en-US" altLang="ru-RU" sz="1300">
                  <a:cs typeface="Times New Roman" panose="02020603050405020304" pitchFamily="18" charset="0"/>
                </a:rPr>
                <a:t>Litvinenko M</a:t>
              </a:r>
              <a:r>
                <a:rPr lang="ru-RU" altLang="ru-RU" sz="1300">
                  <a:cs typeface="Times New Roman" panose="02020603050405020304" pitchFamily="18" charset="0"/>
                </a:rPr>
                <a:t>.</a:t>
              </a:r>
              <a:r>
                <a:rPr lang="en-US" altLang="ru-RU" sz="1300">
                  <a:cs typeface="Times New Roman" panose="02020603050405020304" pitchFamily="18" charset="0"/>
                </a:rPr>
                <a:t>V</a:t>
              </a:r>
              <a:r>
                <a:rPr lang="ru-RU" altLang="ru-RU" sz="1300">
                  <a:cs typeface="Times New Roman" panose="02020603050405020304" pitchFamily="18" charset="0"/>
                </a:rPr>
                <a:t>., </a:t>
              </a:r>
              <a:r>
                <a:rPr lang="en-US" altLang="ru-RU" sz="1300">
                  <a:cs typeface="Times New Roman" panose="02020603050405020304" pitchFamily="18" charset="0"/>
                </a:rPr>
                <a:t>Shmakov A</a:t>
              </a:r>
              <a:r>
                <a:rPr lang="ru-RU" altLang="ru-RU" sz="1300">
                  <a:cs typeface="Times New Roman" panose="02020603050405020304" pitchFamily="18" charset="0"/>
                </a:rPr>
                <a:t>.</a:t>
              </a:r>
              <a:r>
                <a:rPr lang="en-US" altLang="ru-RU" sz="1300">
                  <a:cs typeface="Times New Roman" panose="02020603050405020304" pitchFamily="18" charset="0"/>
                </a:rPr>
                <a:t>G</a:t>
              </a:r>
              <a:r>
                <a:rPr lang="ru-RU" altLang="ru-RU" sz="1300">
                  <a:cs typeface="Times New Roman" panose="02020603050405020304" pitchFamily="18" charset="0"/>
                </a:rPr>
                <a:t>.</a:t>
              </a:r>
              <a:r>
                <a:rPr lang="en-US" altLang="ru-RU" sz="1300">
                  <a:cs typeface="Times New Roman" panose="02020603050405020304" pitchFamily="18" charset="0"/>
                </a:rPr>
                <a:t> // Doklady Physics. – 2020. – </a:t>
              </a:r>
              <a:br>
                <a:rPr lang="en-US" altLang="ru-RU" sz="1300">
                  <a:cs typeface="Times New Roman" panose="02020603050405020304" pitchFamily="18" charset="0"/>
                </a:rPr>
              </a:br>
              <a:r>
                <a:rPr lang="en-US" altLang="ru-RU" sz="1300">
                  <a:cs typeface="Times New Roman" panose="02020603050405020304" pitchFamily="18" charset="0"/>
                </a:rPr>
                <a:t>Vol. 65, No. 9. – P. 312-316. </a:t>
              </a:r>
              <a:r>
                <a:rPr lang="ru-RU" altLang="ru-RU" sz="1300">
                  <a:cs typeface="Times New Roman" panose="02020603050405020304" pitchFamily="18" charset="0"/>
                </a:rPr>
                <a:t>DOI: 10.1134/S1028335820090074</a:t>
              </a:r>
              <a:r>
                <a:rPr lang="ru-RU" altLang="ru-RU" sz="1300"/>
                <a:t> </a:t>
              </a:r>
              <a:r>
                <a:rPr lang="ru-RU" altLang="ru-RU" sz="1300">
                  <a:cs typeface="Times New Roman" panose="02020603050405020304" pitchFamily="18" charset="0"/>
                </a:rPr>
                <a:t>   </a:t>
              </a:r>
              <a:r>
                <a:rPr lang="en-US" altLang="ru-RU" sz="1300">
                  <a:cs typeface="Times New Roman" panose="02020603050405020304" pitchFamily="18" charset="0"/>
                </a:rPr>
                <a:t>Q4   IF=0,65</a:t>
              </a:r>
              <a:endParaRPr lang="ru-RU" altLang="ru-RU" sz="1300">
                <a:cs typeface="Times New Roman" panose="02020603050405020304" pitchFamily="18" charset="0"/>
              </a:endParaRPr>
            </a:p>
            <a:p>
              <a:pPr algn="just" eaLnBrk="1" hangingPunct="1">
                <a:lnSpc>
                  <a:spcPct val="107000"/>
                </a:lnSpc>
              </a:pPr>
              <a:r>
                <a:rPr lang="en-US" altLang="ru-RU" sz="1300"/>
                <a:t>Kozlov V.V., Grek G.R., Kozlov G.V., Litvinenko Y.A., Shmakov A.G. // International Journal of Hydrogen Energy. – 2019. – Vol. 44, No. 1. – P. 457-468. DOI: </a:t>
              </a:r>
              <a:r>
                <a:rPr lang="ru-RU" altLang="ru-RU" sz="1300"/>
                <a:t>10.1016/j.ijhydene.2018.03.002   </a:t>
              </a:r>
              <a:r>
                <a:rPr lang="en-US" altLang="ru-RU" sz="1300"/>
                <a:t>Q2   IF=</a:t>
              </a:r>
              <a:r>
                <a:rPr lang="ru-RU" altLang="ru-RU" sz="1300"/>
                <a:t>4.939 </a:t>
              </a:r>
            </a:p>
            <a:p>
              <a:pPr algn="just" eaLnBrk="1" hangingPunct="1">
                <a:lnSpc>
                  <a:spcPct val="107000"/>
                </a:lnSpc>
              </a:pPr>
              <a:r>
                <a:rPr lang="en-US" altLang="ru-RU" sz="1300"/>
                <a:t>Shmakov A.G., Grek G.R., Kozlov V.V., Litvinenko Y.A. // International Journal of Hydrogen Energy. – 2017. – Vol. 42, No. 24. – P. 15913-15924. DOI</a:t>
              </a:r>
              <a:r>
                <a:rPr lang="ru-RU" altLang="ru-RU" sz="1300"/>
                <a:t>: 10.1016/</a:t>
              </a:r>
              <a:r>
                <a:rPr lang="en-US" altLang="ru-RU" sz="1300"/>
                <a:t>j</a:t>
              </a:r>
              <a:r>
                <a:rPr lang="ru-RU" altLang="ru-RU" sz="1300"/>
                <a:t>.</a:t>
              </a:r>
              <a:r>
                <a:rPr lang="en-US" altLang="ru-RU" sz="1300"/>
                <a:t>ijhydene</a:t>
              </a:r>
              <a:r>
                <a:rPr lang="ru-RU" altLang="ru-RU" sz="1300"/>
                <a:t>.2017.05.091 </a:t>
              </a:r>
              <a:r>
                <a:rPr lang="en-US" altLang="ru-RU" sz="1300"/>
                <a:t> </a:t>
              </a:r>
              <a:r>
                <a:rPr lang="ru-RU" altLang="ru-RU" sz="1300"/>
                <a:t> </a:t>
              </a:r>
              <a:r>
                <a:rPr lang="en-US" altLang="ru-RU" sz="1300"/>
                <a:t>Q2   IF=</a:t>
              </a:r>
              <a:r>
                <a:rPr lang="ru-RU" altLang="ru-RU" sz="1300"/>
                <a:t>4.939 </a:t>
              </a:r>
            </a:p>
          </p:txBody>
        </p:sp>
        <p:pic>
          <p:nvPicPr>
            <p:cNvPr id="9224" name="Picture 9" descr="itpm_so_ran">
              <a:extLst>
                <a:ext uri="{FF2B5EF4-FFF2-40B4-BE49-F238E27FC236}">
                  <a16:creationId xmlns:a16="http://schemas.microsoft.com/office/drawing/2014/main" id="{CEDA883C-7533-4A85-91CA-316D9C17E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9" y="1103"/>
              <a:ext cx="1432" cy="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5" name="Group 12">
              <a:extLst>
                <a:ext uri="{FF2B5EF4-FFF2-40B4-BE49-F238E27FC236}">
                  <a16:creationId xmlns:a16="http://schemas.microsoft.com/office/drawing/2014/main" id="{269A4754-1776-4B28-99D0-C8F8A703FCEF}"/>
                </a:ext>
              </a:extLst>
            </p:cNvPr>
            <p:cNvGrpSpPr>
              <a:grpSpLocks/>
            </p:cNvGrpSpPr>
            <p:nvPr/>
          </p:nvGrpSpPr>
          <p:grpSpPr bwMode="auto">
            <a:xfrm>
              <a:off x="4326" y="2220"/>
              <a:ext cx="1063" cy="981"/>
              <a:chOff x="4458" y="2244"/>
              <a:chExt cx="1063" cy="981"/>
            </a:xfrm>
          </p:grpSpPr>
          <p:pic>
            <p:nvPicPr>
              <p:cNvPr id="9226" name="Рисунок 2">
                <a:extLst>
                  <a:ext uri="{FF2B5EF4-FFF2-40B4-BE49-F238E27FC236}">
                    <a16:creationId xmlns:a16="http://schemas.microsoft.com/office/drawing/2014/main" id="{3188277C-D615-4381-9154-FB13D1D713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70" y="2341"/>
                <a:ext cx="551" cy="779"/>
              </a:xfrm>
              <a:prstGeom prst="rect">
                <a:avLst/>
              </a:prstGeom>
              <a:noFill/>
              <a:ln w="3175">
                <a:solidFill>
                  <a:srgbClr val="969696"/>
                </a:solidFill>
                <a:miter lim="800000"/>
                <a:headEnd/>
                <a:tailEnd/>
              </a:ln>
              <a:extLst>
                <a:ext uri="{909E8E84-426E-40DD-AFC4-6F175D3DCCD1}">
                  <a14:hiddenFill xmlns:a14="http://schemas.microsoft.com/office/drawing/2010/main">
                    <a:solidFill>
                      <a:srgbClr val="FFFFFF"/>
                    </a:solidFill>
                  </a14:hiddenFill>
                </a:ext>
              </a:extLst>
            </p:spPr>
          </p:pic>
          <p:pic>
            <p:nvPicPr>
              <p:cNvPr id="9227" name="Рисунок 3">
                <a:extLst>
                  <a:ext uri="{FF2B5EF4-FFF2-40B4-BE49-F238E27FC236}">
                    <a16:creationId xmlns:a16="http://schemas.microsoft.com/office/drawing/2014/main" id="{0E570F30-FFB0-4EA4-A7C5-D4A8AE1C489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63" y="2244"/>
                <a:ext cx="578" cy="819"/>
              </a:xfrm>
              <a:prstGeom prst="rect">
                <a:avLst/>
              </a:prstGeom>
              <a:noFill/>
              <a:ln w="9525">
                <a:solidFill>
                  <a:srgbClr val="969696"/>
                </a:solidFill>
                <a:miter lim="800000"/>
                <a:headEnd/>
                <a:tailEnd/>
              </a:ln>
              <a:extLst>
                <a:ext uri="{909E8E84-426E-40DD-AFC4-6F175D3DCCD1}">
                  <a14:hiddenFill xmlns:a14="http://schemas.microsoft.com/office/drawing/2010/main">
                    <a:solidFill>
                      <a:srgbClr val="FFFFFF"/>
                    </a:solidFill>
                  </a14:hiddenFill>
                </a:ext>
              </a:extLst>
            </p:spPr>
          </p:pic>
          <p:pic>
            <p:nvPicPr>
              <p:cNvPr id="9228" name="Рисунок 4">
                <a:extLst>
                  <a:ext uri="{FF2B5EF4-FFF2-40B4-BE49-F238E27FC236}">
                    <a16:creationId xmlns:a16="http://schemas.microsoft.com/office/drawing/2014/main" id="{23075272-213B-4D1A-937A-FF85D7CC618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58" y="2439"/>
                <a:ext cx="555" cy="786"/>
              </a:xfrm>
              <a:prstGeom prst="rect">
                <a:avLst/>
              </a:prstGeom>
              <a:noFill/>
              <a:ln w="9525">
                <a:solidFill>
                  <a:srgbClr val="969696"/>
                </a:solidFill>
                <a:miter lim="800000"/>
                <a:headEnd/>
                <a:tailEnd/>
              </a:ln>
              <a:extLst>
                <a:ext uri="{909E8E84-426E-40DD-AFC4-6F175D3DCCD1}">
                  <a14:hiddenFill xmlns:a14="http://schemas.microsoft.com/office/drawing/2010/main">
                    <a:solidFill>
                      <a:srgbClr val="FFFFFF"/>
                    </a:solidFill>
                  </a14:hiddenFill>
                </a:ext>
              </a:extLst>
            </p:spPr>
          </p:pic>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5128BE7-8B44-4A39-8C0F-17381C5530C8}"/>
              </a:ext>
            </a:extLst>
          </p:cNvPr>
          <p:cNvSpPr>
            <a:spLocks noGrp="1"/>
          </p:cNvSpPr>
          <p:nvPr>
            <p:ph type="ctrTitle"/>
          </p:nvPr>
        </p:nvSpPr>
        <p:spPr>
          <a:xfrm>
            <a:off x="981075" y="152400"/>
            <a:ext cx="7086600" cy="914400"/>
          </a:xfrm>
          <a:noFill/>
        </p:spPr>
        <p:txBody>
          <a:bodyPr anchor="ctr"/>
          <a:lstStyle/>
          <a:p>
            <a:pPr eaLnBrk="1" hangingPunct="1">
              <a:lnSpc>
                <a:spcPct val="80000"/>
              </a:lnSpc>
            </a:pPr>
            <a:r>
              <a:rPr lang="ru-RU" altLang="ru-RU" sz="2800" b="1">
                <a:latin typeface="Arial" panose="020B0604020202020204" pitchFamily="34" charset="0"/>
              </a:rPr>
              <a:t>Институт химической кинетики и горения им. В.В. Воеводского СО РАН</a:t>
            </a:r>
          </a:p>
        </p:txBody>
      </p:sp>
      <p:sp>
        <p:nvSpPr>
          <p:cNvPr id="10243" name="Rectangle 3">
            <a:extLst>
              <a:ext uri="{FF2B5EF4-FFF2-40B4-BE49-F238E27FC236}">
                <a16:creationId xmlns:a16="http://schemas.microsoft.com/office/drawing/2014/main" id="{5B5D372F-32E3-482F-9F2A-F3534FE4B709}"/>
              </a:ext>
            </a:extLst>
          </p:cNvPr>
          <p:cNvSpPr>
            <a:spLocks noGrp="1"/>
          </p:cNvSpPr>
          <p:nvPr>
            <p:ph type="subTitle" idx="1"/>
          </p:nvPr>
        </p:nvSpPr>
        <p:spPr>
          <a:xfrm>
            <a:off x="133350" y="1295400"/>
            <a:ext cx="8686800" cy="1828800"/>
          </a:xfrm>
        </p:spPr>
        <p:txBody>
          <a:bodyPr/>
          <a:lstStyle/>
          <a:p>
            <a:pPr eaLnBrk="1" hangingPunct="1">
              <a:lnSpc>
                <a:spcPct val="70000"/>
              </a:lnSpc>
              <a:spcBef>
                <a:spcPct val="30000"/>
              </a:spcBef>
            </a:pPr>
            <a:r>
              <a:rPr lang="ru-RU" altLang="ru-RU" sz="1600">
                <a:latin typeface="Arial" panose="020B0604020202020204" pitchFamily="34" charset="0"/>
              </a:rPr>
              <a:t>Основные научные направления:</a:t>
            </a:r>
          </a:p>
          <a:p>
            <a:pPr algn="l" eaLnBrk="1" hangingPunct="1">
              <a:lnSpc>
                <a:spcPct val="80000"/>
              </a:lnSpc>
              <a:spcBef>
                <a:spcPct val="30000"/>
              </a:spcBef>
              <a:buFontTx/>
              <a:buNone/>
            </a:pPr>
            <a:r>
              <a:rPr lang="ru-RU" altLang="ru-RU" sz="1600">
                <a:latin typeface="Arial" panose="020B0604020202020204" pitchFamily="34" charset="0"/>
              </a:rPr>
              <a:t>кинетика элементарных процессов и механизмов химических превращений;</a:t>
            </a:r>
          </a:p>
          <a:p>
            <a:pPr algn="l" eaLnBrk="1" hangingPunct="1">
              <a:lnSpc>
                <a:spcPct val="80000"/>
              </a:lnSpc>
              <a:spcBef>
                <a:spcPct val="30000"/>
              </a:spcBef>
              <a:buFontTx/>
              <a:buNone/>
            </a:pPr>
            <a:r>
              <a:rPr lang="ru-RU" altLang="ru-RU" sz="1600">
                <a:latin typeface="Arial" panose="020B0604020202020204" pitchFamily="34" charset="0"/>
              </a:rPr>
              <a:t>структура и динамика химических и биологических систем на молекулярном, супрамолекулярном и микроскопическом уровнях;</a:t>
            </a:r>
          </a:p>
          <a:p>
            <a:pPr algn="l" eaLnBrk="1" hangingPunct="1">
              <a:lnSpc>
                <a:spcPct val="70000"/>
              </a:lnSpc>
              <a:spcBef>
                <a:spcPct val="30000"/>
              </a:spcBef>
              <a:buFontTx/>
              <a:buNone/>
            </a:pPr>
            <a:r>
              <a:rPr lang="ru-RU" altLang="ru-RU" sz="1600" b="1">
                <a:latin typeface="Arial" panose="020B0604020202020204" pitchFamily="34" charset="0"/>
              </a:rPr>
              <a:t>механизмы горения в газовой и конденсированной фазах;</a:t>
            </a:r>
          </a:p>
          <a:p>
            <a:pPr algn="l" eaLnBrk="1" hangingPunct="1">
              <a:lnSpc>
                <a:spcPct val="60000"/>
              </a:lnSpc>
              <a:spcBef>
                <a:spcPct val="30000"/>
              </a:spcBef>
            </a:pPr>
            <a:r>
              <a:rPr lang="ru-RU" altLang="ru-RU" sz="1600">
                <a:latin typeface="Arial" panose="020B0604020202020204" pitchFamily="34" charset="0"/>
              </a:rPr>
              <a:t>экологическая химия. </a:t>
            </a:r>
          </a:p>
        </p:txBody>
      </p:sp>
      <p:pic>
        <p:nvPicPr>
          <p:cNvPr id="10244" name="Picture 4" descr="kinetics_c">
            <a:extLst>
              <a:ext uri="{FF2B5EF4-FFF2-40B4-BE49-F238E27FC236}">
                <a16:creationId xmlns:a16="http://schemas.microsoft.com/office/drawing/2014/main" id="{6A71691C-81C4-4A47-9CF2-4B4FB2559A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42875"/>
            <a:ext cx="903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5">
            <a:extLst>
              <a:ext uri="{FF2B5EF4-FFF2-40B4-BE49-F238E27FC236}">
                <a16:creationId xmlns:a16="http://schemas.microsoft.com/office/drawing/2014/main" id="{41FF3C62-0228-4489-9515-AEB5446DBE1E}"/>
              </a:ext>
            </a:extLst>
          </p:cNvPr>
          <p:cNvSpPr txBox="1">
            <a:spLocks noChangeArrowheads="1"/>
          </p:cNvSpPr>
          <p:nvPr/>
        </p:nvSpPr>
        <p:spPr bwMode="auto">
          <a:xfrm>
            <a:off x="0" y="3127375"/>
            <a:ext cx="91440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179388" indent="3175"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spcBef>
                <a:spcPct val="50000"/>
              </a:spcBef>
            </a:pPr>
            <a:r>
              <a:rPr lang="ru-RU" altLang="ru-RU" sz="1800">
                <a:cs typeface="Arial" panose="020B0604020202020204" pitchFamily="34" charset="0"/>
              </a:rPr>
              <a:t>Задача в рамках КНП:</a:t>
            </a:r>
            <a:r>
              <a:rPr lang="en-US" altLang="ru-RU" sz="1800">
                <a:cs typeface="Arial" panose="020B0604020202020204" pitchFamily="34" charset="0"/>
              </a:rPr>
              <a:t> </a:t>
            </a:r>
            <a:r>
              <a:rPr lang="ru-RU" altLang="ru-RU" sz="1800" b="1">
                <a:cs typeface="Arial" panose="020B0604020202020204" pitchFamily="34" charset="0"/>
              </a:rPr>
              <a:t>Комплексное теоретическое и экспериментальное изучение химии и кинетики процессов горения тяжелых углеводородных топлив, а также эффективных сажеподавляющих присадок к ним</a:t>
            </a:r>
          </a:p>
          <a:p>
            <a:pPr lvl="1" eaLnBrk="1" hangingPunct="1"/>
            <a:endParaRPr lang="ru-RU" altLang="ru-RU" sz="1000" b="1">
              <a:cs typeface="Arial" panose="020B0604020202020204" pitchFamily="34" charset="0"/>
            </a:endParaRPr>
          </a:p>
          <a:p>
            <a:pPr algn="ctr" eaLnBrk="1" hangingPunct="1">
              <a:lnSpc>
                <a:spcPct val="50000"/>
              </a:lnSpc>
              <a:spcBef>
                <a:spcPct val="50000"/>
              </a:spcBef>
            </a:pPr>
            <a:r>
              <a:rPr lang="ru-RU" altLang="ru-RU" sz="1600">
                <a:cs typeface="Arial" panose="020B0604020202020204" pitchFamily="34" charset="0"/>
              </a:rPr>
              <a:t>В составе исполнителей проекта:  1 доктор и 4 кандидата наук, 1 аспирант</a:t>
            </a:r>
          </a:p>
        </p:txBody>
      </p:sp>
      <p:sp>
        <p:nvSpPr>
          <p:cNvPr id="10246" name="Text Box 6">
            <a:extLst>
              <a:ext uri="{FF2B5EF4-FFF2-40B4-BE49-F238E27FC236}">
                <a16:creationId xmlns:a16="http://schemas.microsoft.com/office/drawing/2014/main" id="{C2479484-7EE0-4685-9BD5-366D8417712F}"/>
              </a:ext>
            </a:extLst>
          </p:cNvPr>
          <p:cNvSpPr txBox="1">
            <a:spLocks noChangeArrowheads="1"/>
          </p:cNvSpPr>
          <p:nvPr/>
        </p:nvSpPr>
        <p:spPr bwMode="auto">
          <a:xfrm>
            <a:off x="142875" y="2762250"/>
            <a:ext cx="754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1600">
                <a:cs typeface="Arial" panose="020B0604020202020204" pitchFamily="34" charset="0"/>
              </a:rPr>
              <a:t>штат: </a:t>
            </a:r>
            <a:r>
              <a:rPr lang="ru-RU" altLang="ru-RU" sz="1600" b="1">
                <a:cs typeface="Arial" panose="020B0604020202020204" pitchFamily="34" charset="0"/>
              </a:rPr>
              <a:t>283</a:t>
            </a:r>
            <a:r>
              <a:rPr lang="ru-RU" altLang="ru-RU" sz="1600">
                <a:cs typeface="Arial" panose="020B0604020202020204" pitchFamily="34" charset="0"/>
              </a:rPr>
              <a:t>, </a:t>
            </a:r>
            <a:r>
              <a:rPr lang="ru-RU" altLang="ru-RU" sz="1600" b="1">
                <a:cs typeface="Arial" panose="020B0604020202020204" pitchFamily="34" charset="0"/>
              </a:rPr>
              <a:t>115</a:t>
            </a:r>
            <a:r>
              <a:rPr lang="ru-RU" altLang="ru-RU" sz="1600">
                <a:cs typeface="Arial" panose="020B0604020202020204" pitchFamily="34" charset="0"/>
              </a:rPr>
              <a:t> научных сотрудников, </a:t>
            </a:r>
            <a:r>
              <a:rPr lang="ru-RU" altLang="ru-RU" sz="1600" b="1">
                <a:cs typeface="Arial" panose="020B0604020202020204" pitchFamily="34" charset="0"/>
              </a:rPr>
              <a:t>30</a:t>
            </a:r>
            <a:r>
              <a:rPr lang="ru-RU" altLang="ru-RU" sz="1600">
                <a:cs typeface="Arial" panose="020B0604020202020204" pitchFamily="34" charset="0"/>
              </a:rPr>
              <a:t> докторов и </a:t>
            </a:r>
            <a:r>
              <a:rPr lang="ru-RU" altLang="ru-RU" sz="1600" b="1">
                <a:cs typeface="Arial" panose="020B0604020202020204" pitchFamily="34" charset="0"/>
              </a:rPr>
              <a:t>67</a:t>
            </a:r>
            <a:r>
              <a:rPr lang="ru-RU" altLang="ru-RU" sz="1600">
                <a:cs typeface="Arial" panose="020B0604020202020204" pitchFamily="34" charset="0"/>
              </a:rPr>
              <a:t> кандидатов  наук</a:t>
            </a:r>
          </a:p>
        </p:txBody>
      </p:sp>
      <p:sp>
        <p:nvSpPr>
          <p:cNvPr id="10247" name="Text Box 7">
            <a:extLst>
              <a:ext uri="{FF2B5EF4-FFF2-40B4-BE49-F238E27FC236}">
                <a16:creationId xmlns:a16="http://schemas.microsoft.com/office/drawing/2014/main" id="{B20E9F32-EFE8-4AC0-8886-7724140B4C0C}"/>
              </a:ext>
            </a:extLst>
          </p:cNvPr>
          <p:cNvSpPr txBox="1">
            <a:spLocks noChangeArrowheads="1"/>
          </p:cNvSpPr>
          <p:nvPr/>
        </p:nvSpPr>
        <p:spPr bwMode="auto">
          <a:xfrm>
            <a:off x="114300" y="1057275"/>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ru-RU" altLang="ru-RU" sz="1800">
                <a:cs typeface="Arial" panose="020B0604020202020204" pitchFamily="34" charset="0"/>
              </a:rPr>
              <a:t>(1957</a:t>
            </a:r>
            <a:r>
              <a:rPr lang="en-US" altLang="ru-RU" sz="1800">
                <a:cs typeface="Arial" panose="020B0604020202020204" pitchFamily="34" charset="0"/>
              </a:rPr>
              <a:t> </a:t>
            </a:r>
            <a:r>
              <a:rPr lang="ru-RU" altLang="ru-RU" sz="1800">
                <a:cs typeface="Arial" panose="020B0604020202020204" pitchFamily="34" charset="0"/>
              </a:rPr>
              <a:t>г.)</a:t>
            </a:r>
          </a:p>
        </p:txBody>
      </p:sp>
      <p:pic>
        <p:nvPicPr>
          <p:cNvPr id="10248" name="Picture 8" descr="V">
            <a:extLst>
              <a:ext uri="{FF2B5EF4-FFF2-40B4-BE49-F238E27FC236}">
                <a16:creationId xmlns:a16="http://schemas.microsoft.com/office/drawing/2014/main" id="{7CC98764-EAA4-4FA6-B1AF-72C4053D30CA}"/>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8143875" y="152400"/>
            <a:ext cx="86995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descr="ихкг">
            <a:extLst>
              <a:ext uri="{FF2B5EF4-FFF2-40B4-BE49-F238E27FC236}">
                <a16:creationId xmlns:a16="http://schemas.microsoft.com/office/drawing/2014/main" id="{B7E5DE54-3526-4361-9AC8-EF4AA275BE2F}"/>
              </a:ext>
            </a:extLst>
          </p:cNvPr>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7705725" y="1609725"/>
            <a:ext cx="131445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Text Box 10">
            <a:extLst>
              <a:ext uri="{FF2B5EF4-FFF2-40B4-BE49-F238E27FC236}">
                <a16:creationId xmlns:a16="http://schemas.microsoft.com/office/drawing/2014/main" id="{60ACAABE-8372-4B6D-9BF6-C82BC98B514D}"/>
              </a:ext>
            </a:extLst>
          </p:cNvPr>
          <p:cNvSpPr txBox="1">
            <a:spLocks noChangeArrowheads="1"/>
          </p:cNvSpPr>
          <p:nvPr/>
        </p:nvSpPr>
        <p:spPr bwMode="auto">
          <a:xfrm>
            <a:off x="0" y="4391025"/>
            <a:ext cx="91440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588" indent="-1588"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1200" b="1">
                <a:solidFill>
                  <a:schemeClr val="hlink"/>
                </a:solidFill>
                <a:cs typeface="Arial" panose="020B0604020202020204" pitchFamily="34" charset="0"/>
              </a:rPr>
              <a:t>	</a:t>
            </a:r>
            <a:r>
              <a:rPr lang="ru-RU" altLang="ru-RU" sz="1200">
                <a:cs typeface="Arial" panose="020B0604020202020204" pitchFamily="34" charset="0"/>
              </a:rPr>
              <a:t>Knyazkov D.A., Dmitriev A.M., Bolshova T.A. et al. </a:t>
            </a:r>
            <a:r>
              <a:rPr lang="en-US" altLang="ru-RU" sz="1200">
                <a:cs typeface="Arial" panose="020B0604020202020204" pitchFamily="34" charset="0"/>
              </a:rPr>
              <a:t>// </a:t>
            </a:r>
            <a:r>
              <a:rPr lang="ru-RU" altLang="ru-RU" sz="1200" i="1">
                <a:cs typeface="Arial" panose="020B0604020202020204" pitchFamily="34" charset="0"/>
              </a:rPr>
              <a:t>Proceedings of the Combustion Institute</a:t>
            </a:r>
            <a:r>
              <a:rPr lang="ru-RU" altLang="ru-RU" sz="1200">
                <a:cs typeface="Arial" panose="020B0604020202020204" pitchFamily="34" charset="0"/>
              </a:rPr>
              <a:t>, 2017, 36. </a:t>
            </a:r>
            <a:br>
              <a:rPr lang="ru-RU" altLang="ru-RU" sz="1200">
                <a:cs typeface="Arial" panose="020B0604020202020204" pitchFamily="34" charset="0"/>
              </a:rPr>
            </a:br>
            <a:r>
              <a:rPr lang="ru-RU" altLang="ru-RU" sz="1200">
                <a:cs typeface="Arial" panose="020B0604020202020204" pitchFamily="34" charset="0"/>
              </a:rPr>
              <a:t>DOI: 10.1016/j.proci.2016.07.109   </a:t>
            </a:r>
            <a:r>
              <a:rPr lang="ru-RU" altLang="ru-RU" sz="1200" b="1">
                <a:cs typeface="Arial" panose="020B0604020202020204" pitchFamily="34" charset="0"/>
              </a:rPr>
              <a:t>Q1   IF= 5,627</a:t>
            </a:r>
          </a:p>
          <a:p>
            <a:pPr eaLnBrk="1" hangingPunct="1"/>
            <a:r>
              <a:rPr lang="en-US" altLang="ru-RU" sz="1200" b="1">
                <a:solidFill>
                  <a:srgbClr val="FF3300"/>
                </a:solidFill>
                <a:cs typeface="Arial" panose="020B0604020202020204" pitchFamily="34" charset="0"/>
              </a:rPr>
              <a:t>	</a:t>
            </a:r>
            <a:r>
              <a:rPr lang="ru-RU" altLang="ru-RU" sz="1200">
                <a:cs typeface="Arial" panose="020B0604020202020204" pitchFamily="34" charset="0"/>
              </a:rPr>
              <a:t>Knyazkov D.A., Dmitriev A.M., Shvartsberg V.M.</a:t>
            </a:r>
            <a:r>
              <a:rPr lang="en-US" altLang="ru-RU" sz="1200">
                <a:cs typeface="Arial" panose="020B0604020202020204" pitchFamily="34" charset="0"/>
              </a:rPr>
              <a:t> et al. // </a:t>
            </a:r>
            <a:r>
              <a:rPr lang="ru-RU" altLang="ru-RU" sz="1200" i="1">
                <a:cs typeface="Arial" panose="020B0604020202020204" pitchFamily="34" charset="0"/>
              </a:rPr>
              <a:t>Energy </a:t>
            </a:r>
            <a:r>
              <a:rPr lang="en-US" altLang="ru-RU" sz="1200" i="1">
                <a:cs typeface="Arial" panose="020B0604020202020204" pitchFamily="34" charset="0"/>
              </a:rPr>
              <a:t>&amp;</a:t>
            </a:r>
            <a:r>
              <a:rPr lang="ru-RU" altLang="ru-RU" sz="1200" i="1">
                <a:cs typeface="Arial" panose="020B0604020202020204" pitchFamily="34" charset="0"/>
              </a:rPr>
              <a:t> Fuels</a:t>
            </a:r>
            <a:r>
              <a:rPr lang="ru-RU" altLang="ru-RU" sz="1200">
                <a:cs typeface="Arial" panose="020B0604020202020204" pitchFamily="34" charset="0"/>
              </a:rPr>
              <a:t>, 2017, 31. </a:t>
            </a:r>
            <a:br>
              <a:rPr lang="ru-RU" altLang="ru-RU" sz="1200">
                <a:cs typeface="Arial" panose="020B0604020202020204" pitchFamily="34" charset="0"/>
              </a:rPr>
            </a:br>
            <a:r>
              <a:rPr lang="ru-RU" altLang="ru-RU" sz="1200">
                <a:cs typeface="Arial" panose="020B0604020202020204" pitchFamily="34" charset="0"/>
              </a:rPr>
              <a:t>DOI: 10.1021/acs.energyfuels.7b01597   </a:t>
            </a:r>
            <a:r>
              <a:rPr lang="ru-RU" altLang="ru-RU" sz="1200" b="1">
                <a:cs typeface="Arial" panose="020B0604020202020204" pitchFamily="34" charset="0"/>
              </a:rPr>
              <a:t>Q1   IF=3,277</a:t>
            </a:r>
          </a:p>
          <a:p>
            <a:pPr eaLnBrk="1" hangingPunct="1"/>
            <a:r>
              <a:rPr lang="en-US" altLang="ru-RU" sz="1200" b="1">
                <a:solidFill>
                  <a:srgbClr val="FF00FF"/>
                </a:solidFill>
                <a:cs typeface="Arial" panose="020B0604020202020204" pitchFamily="34" charset="0"/>
              </a:rPr>
              <a:t>	</a:t>
            </a:r>
            <a:r>
              <a:rPr lang="ru-RU" altLang="ru-RU" sz="1200">
                <a:cs typeface="Arial" panose="020B0604020202020204" pitchFamily="34" charset="0"/>
              </a:rPr>
              <a:t>Osipova K.N., Sarathy S.M., Korobeinichev O.P., Shmakov A.G. </a:t>
            </a:r>
            <a:r>
              <a:rPr lang="en-US" altLang="ru-RU" sz="1200">
                <a:cs typeface="Arial" panose="020B0604020202020204" pitchFamily="34" charset="0"/>
              </a:rPr>
              <a:t>// </a:t>
            </a:r>
            <a:r>
              <a:rPr lang="ru-RU" altLang="ru-RU" sz="1200" i="1">
                <a:cs typeface="Arial" panose="020B0604020202020204" pitchFamily="34" charset="0"/>
              </a:rPr>
              <a:t>Proceedings of the Combustion Institute</a:t>
            </a:r>
            <a:r>
              <a:rPr lang="ru-RU" altLang="ru-RU" sz="1200">
                <a:cs typeface="Arial" panose="020B0604020202020204" pitchFamily="34" charset="0"/>
              </a:rPr>
              <a:t>. 2020.</a:t>
            </a:r>
            <a:r>
              <a:rPr lang="en-US" altLang="ru-RU" sz="1200">
                <a:cs typeface="Arial" panose="020B0604020202020204" pitchFamily="34" charset="0"/>
              </a:rPr>
              <a:t> </a:t>
            </a:r>
            <a:br>
              <a:rPr lang="ru-RU" altLang="ru-RU" sz="1200">
                <a:cs typeface="Arial" panose="020B0604020202020204" pitchFamily="34" charset="0"/>
              </a:rPr>
            </a:br>
            <a:r>
              <a:rPr lang="en-US" altLang="ru-RU" sz="1200">
                <a:cs typeface="Arial" panose="020B0604020202020204" pitchFamily="34" charset="0"/>
              </a:rPr>
              <a:t>DOI:</a:t>
            </a:r>
            <a:r>
              <a:rPr lang="ru-RU" altLang="ru-RU" sz="1200">
                <a:cs typeface="Arial" panose="020B0604020202020204" pitchFamily="34" charset="0"/>
              </a:rPr>
              <a:t> 10.1016/j.proci.2020.06.033  </a:t>
            </a:r>
            <a:r>
              <a:rPr lang="en-US" altLang="ru-RU" sz="1200">
                <a:cs typeface="Arial" panose="020B0604020202020204" pitchFamily="34" charset="0"/>
              </a:rPr>
              <a:t> </a:t>
            </a:r>
            <a:r>
              <a:rPr lang="ru-RU" altLang="ru-RU" sz="1200" b="1">
                <a:cs typeface="Arial" panose="020B0604020202020204" pitchFamily="34" charset="0"/>
              </a:rPr>
              <a:t>Q1</a:t>
            </a:r>
            <a:r>
              <a:rPr lang="en-US" altLang="ru-RU" sz="1200" b="1">
                <a:cs typeface="Arial" panose="020B0604020202020204" pitchFamily="34" charset="0"/>
              </a:rPr>
              <a:t> </a:t>
            </a:r>
            <a:r>
              <a:rPr lang="ru-RU" altLang="ru-RU" sz="1200" b="1">
                <a:cs typeface="Arial" panose="020B0604020202020204" pitchFamily="34" charset="0"/>
              </a:rPr>
              <a:t>  </a:t>
            </a:r>
            <a:r>
              <a:rPr lang="en-US" altLang="ru-RU" sz="1200" b="1">
                <a:cs typeface="Arial" panose="020B0604020202020204" pitchFamily="34" charset="0"/>
              </a:rPr>
              <a:t>IF=</a:t>
            </a:r>
            <a:r>
              <a:rPr lang="ru-RU" altLang="ru-RU" sz="1200" b="1">
                <a:cs typeface="Arial" panose="020B0604020202020204" pitchFamily="34" charset="0"/>
              </a:rPr>
              <a:t>5,627</a:t>
            </a:r>
          </a:p>
          <a:p>
            <a:pPr eaLnBrk="1" hangingPunct="1"/>
            <a:r>
              <a:rPr lang="en-US" altLang="ru-RU" sz="1200" b="1">
                <a:solidFill>
                  <a:srgbClr val="008000"/>
                </a:solidFill>
                <a:cs typeface="Arial" panose="020B0604020202020204" pitchFamily="34" charset="0"/>
              </a:rPr>
              <a:t>	</a:t>
            </a:r>
            <a:r>
              <a:rPr lang="en-US" altLang="ru-RU" sz="1200">
                <a:cs typeface="Arial" panose="020B0604020202020204" pitchFamily="34" charset="0"/>
              </a:rPr>
              <a:t>Gerasimov I.E., Knyazkov D.A., Bolshova T.A. et al. // </a:t>
            </a:r>
            <a:r>
              <a:rPr lang="en-US" altLang="ru-RU" sz="1200" i="1">
                <a:cs typeface="Arial" panose="020B0604020202020204" pitchFamily="34" charset="0"/>
              </a:rPr>
              <a:t>Combustion and Flame</a:t>
            </a:r>
            <a:r>
              <a:rPr lang="en-US" altLang="ru-RU" sz="1200">
                <a:cs typeface="Arial" panose="020B0604020202020204" pitchFamily="34" charset="0"/>
              </a:rPr>
              <a:t>, 2020, 222. </a:t>
            </a:r>
            <a:br>
              <a:rPr lang="ru-RU" altLang="ru-RU" sz="1200">
                <a:cs typeface="Arial" panose="020B0604020202020204" pitchFamily="34" charset="0"/>
              </a:rPr>
            </a:br>
            <a:r>
              <a:rPr lang="en-US" altLang="ru-RU" sz="1200">
                <a:cs typeface="Arial" panose="020B0604020202020204" pitchFamily="34" charset="0"/>
              </a:rPr>
              <a:t>DOI:</a:t>
            </a:r>
            <a:r>
              <a:rPr lang="ru-RU" altLang="ru-RU" sz="1200">
                <a:cs typeface="Arial" panose="020B0604020202020204" pitchFamily="34" charset="0"/>
              </a:rPr>
              <a:t> </a:t>
            </a:r>
            <a:r>
              <a:rPr lang="en-US" altLang="ru-RU" sz="1200">
                <a:cs typeface="Arial" panose="020B0604020202020204" pitchFamily="34" charset="0"/>
              </a:rPr>
              <a:t>10.1016/j.combustflame.2020.08.028 </a:t>
            </a:r>
            <a:r>
              <a:rPr lang="ru-RU" altLang="ru-RU" sz="1200">
                <a:cs typeface="Arial" panose="020B0604020202020204" pitchFamily="34" charset="0"/>
              </a:rPr>
              <a:t>  </a:t>
            </a:r>
            <a:r>
              <a:rPr lang="en-US" altLang="ru-RU" sz="1200" b="1">
                <a:cs typeface="Arial" panose="020B0604020202020204" pitchFamily="34" charset="0"/>
              </a:rPr>
              <a:t>Q1 </a:t>
            </a:r>
            <a:r>
              <a:rPr lang="ru-RU" altLang="ru-RU" sz="1200" b="1">
                <a:cs typeface="Arial" panose="020B0604020202020204" pitchFamily="34" charset="0"/>
              </a:rPr>
              <a:t>  </a:t>
            </a:r>
            <a:r>
              <a:rPr lang="en-US" altLang="ru-RU" sz="1200" b="1">
                <a:cs typeface="Arial" panose="020B0604020202020204" pitchFamily="34" charset="0"/>
              </a:rPr>
              <a:t>IF=4</a:t>
            </a:r>
            <a:r>
              <a:rPr lang="ru-RU" altLang="ru-RU" sz="1200" b="1">
                <a:cs typeface="Arial" panose="020B0604020202020204" pitchFamily="34" charset="0"/>
              </a:rPr>
              <a:t>,</a:t>
            </a:r>
            <a:r>
              <a:rPr lang="en-US" altLang="ru-RU" sz="1200" b="1">
                <a:cs typeface="Arial" panose="020B0604020202020204" pitchFamily="34" charset="0"/>
              </a:rPr>
              <a:t>57</a:t>
            </a:r>
          </a:p>
          <a:p>
            <a:pPr eaLnBrk="1" hangingPunct="1"/>
            <a:r>
              <a:rPr lang="en-US" altLang="ru-RU" sz="1200">
                <a:cs typeface="Arial" panose="020B0604020202020204" pitchFamily="34" charset="0"/>
              </a:rPr>
              <a:t>Osipova K.N., Bolshova T.A., Korobeinichev O.P. et al. // </a:t>
            </a:r>
            <a:r>
              <a:rPr lang="en-US" altLang="ru-RU" sz="1200" i="1">
                <a:cs typeface="Arial" panose="020B0604020202020204" pitchFamily="34" charset="0"/>
              </a:rPr>
              <a:t>Energy &amp; Fuels</a:t>
            </a:r>
            <a:r>
              <a:rPr lang="en-US" altLang="ru-RU" sz="1200">
                <a:cs typeface="Arial" panose="020B0604020202020204" pitchFamily="34" charset="0"/>
              </a:rPr>
              <a:t>, 2019,  33. </a:t>
            </a:r>
            <a:br>
              <a:rPr lang="ru-RU" altLang="ru-RU" sz="1200">
                <a:cs typeface="Arial" panose="020B0604020202020204" pitchFamily="34" charset="0"/>
              </a:rPr>
            </a:br>
            <a:r>
              <a:rPr lang="en-US" altLang="ru-RU" sz="1200">
                <a:cs typeface="Arial" panose="020B0604020202020204" pitchFamily="34" charset="0"/>
              </a:rPr>
              <a:t>DOI:</a:t>
            </a:r>
            <a:r>
              <a:rPr lang="ru-RU" altLang="ru-RU" sz="1200">
                <a:cs typeface="Arial" panose="020B0604020202020204" pitchFamily="34" charset="0"/>
              </a:rPr>
              <a:t> </a:t>
            </a:r>
            <a:r>
              <a:rPr lang="en-US" altLang="ru-RU" sz="1200">
                <a:cs typeface="Arial" panose="020B0604020202020204" pitchFamily="34" charset="0"/>
              </a:rPr>
              <a:t>10.1021/acs.energyfuels.9b00166 </a:t>
            </a:r>
            <a:r>
              <a:rPr lang="ru-RU" altLang="ru-RU" sz="1200">
                <a:cs typeface="Arial" panose="020B0604020202020204" pitchFamily="34" charset="0"/>
              </a:rPr>
              <a:t>  </a:t>
            </a:r>
            <a:r>
              <a:rPr lang="en-US" altLang="ru-RU" sz="1200" b="1">
                <a:cs typeface="Arial" panose="020B0604020202020204" pitchFamily="34" charset="0"/>
              </a:rPr>
              <a:t>Q1 </a:t>
            </a:r>
            <a:r>
              <a:rPr lang="ru-RU" altLang="ru-RU" sz="1200" b="1">
                <a:cs typeface="Arial" panose="020B0604020202020204" pitchFamily="34" charset="0"/>
              </a:rPr>
              <a:t>  </a:t>
            </a:r>
            <a:r>
              <a:rPr lang="en-US" altLang="ru-RU" sz="1200" b="1">
                <a:cs typeface="Arial" panose="020B0604020202020204" pitchFamily="34" charset="0"/>
              </a:rPr>
              <a:t>IF=3</a:t>
            </a:r>
            <a:r>
              <a:rPr lang="ru-RU" altLang="ru-RU" sz="1200" b="1">
                <a:cs typeface="Arial" panose="020B0604020202020204" pitchFamily="34" charset="0"/>
              </a:rPr>
              <a:t>,</a:t>
            </a:r>
            <a:r>
              <a:rPr lang="en-US" altLang="ru-RU" sz="1200" b="1">
                <a:cs typeface="Arial" panose="020B0604020202020204" pitchFamily="34" charset="0"/>
              </a:rPr>
              <a:t>277</a:t>
            </a:r>
            <a:endParaRPr lang="ru-RU" altLang="ru-RU" sz="1200" b="1">
              <a:cs typeface="Arial" panose="020B0604020202020204" pitchFamily="34" charset="0"/>
            </a:endParaRPr>
          </a:p>
          <a:p>
            <a:pPr eaLnBrk="1" hangingPunct="1"/>
            <a:r>
              <a:rPr lang="en-US" altLang="ru-RU" sz="1200">
                <a:cs typeface="Arial" panose="020B0604020202020204" pitchFamily="34" charset="0"/>
              </a:rPr>
              <a:t>Knyazkov D.A., Bolshova T.A., Dmitriev A.M. et al. // </a:t>
            </a:r>
            <a:r>
              <a:rPr lang="en-US" altLang="ru-RU" sz="1200" i="1">
                <a:cs typeface="Arial" panose="020B0604020202020204" pitchFamily="34" charset="0"/>
              </a:rPr>
              <a:t>Energy &amp; Fuels</a:t>
            </a:r>
            <a:r>
              <a:rPr lang="en-US" altLang="ru-RU" sz="1200">
                <a:cs typeface="Arial" panose="020B0604020202020204" pitchFamily="34" charset="0"/>
              </a:rPr>
              <a:t>, 2018, 32. DOI:10.1021/acs.energyfuels.7b03185 </a:t>
            </a:r>
            <a:r>
              <a:rPr lang="en-US" altLang="ru-RU" sz="1200" b="1">
                <a:cs typeface="Arial" panose="020B0604020202020204" pitchFamily="34" charset="0"/>
              </a:rPr>
              <a:t>Q1 IF=3.277.</a:t>
            </a:r>
            <a:endParaRPr lang="ru-RU" altLang="ru-RU" sz="1200" b="1">
              <a:cs typeface="Arial" panose="020B0604020202020204" pitchFamily="34" charset="0"/>
            </a:endParaRPr>
          </a:p>
          <a:p>
            <a:pPr eaLnBrk="1" hangingPunct="1"/>
            <a:r>
              <a:rPr lang="en-US" altLang="ru-RU" sz="1200">
                <a:cs typeface="Arial" panose="020B0604020202020204" pitchFamily="34" charset="0"/>
              </a:rPr>
              <a:t>Knyazkov D.A., Gerasimov I.E., Hansen N., et al. // </a:t>
            </a:r>
            <a:r>
              <a:rPr lang="en-US" altLang="ru-RU" sz="1200" i="1">
                <a:cs typeface="Arial" panose="020B0604020202020204" pitchFamily="34" charset="0"/>
              </a:rPr>
              <a:t>Proceedings of the Combustion Institute</a:t>
            </a:r>
            <a:r>
              <a:rPr lang="en-US" altLang="ru-RU" sz="1200">
                <a:cs typeface="Arial" panose="020B0604020202020204" pitchFamily="34" charset="0"/>
              </a:rPr>
              <a:t>, 2017, 36. </a:t>
            </a:r>
            <a:br>
              <a:rPr lang="ru-RU" altLang="ru-RU" sz="1200">
                <a:cs typeface="Arial" panose="020B0604020202020204" pitchFamily="34" charset="0"/>
              </a:rPr>
            </a:br>
            <a:r>
              <a:rPr lang="en-US" altLang="ru-RU" sz="1200">
                <a:cs typeface="Arial" panose="020B0604020202020204" pitchFamily="34" charset="0"/>
              </a:rPr>
              <a:t>DOI:</a:t>
            </a:r>
            <a:r>
              <a:rPr lang="ru-RU" altLang="ru-RU" sz="1200">
                <a:cs typeface="Arial" panose="020B0604020202020204" pitchFamily="34" charset="0"/>
              </a:rPr>
              <a:t> </a:t>
            </a:r>
            <a:r>
              <a:rPr lang="en-US" altLang="ru-RU" sz="1200">
                <a:cs typeface="Arial" panose="020B0604020202020204" pitchFamily="34" charset="0"/>
              </a:rPr>
              <a:t>10.1016/j.proci.2016.07.038 </a:t>
            </a:r>
            <a:r>
              <a:rPr lang="ru-RU" altLang="ru-RU" sz="1200">
                <a:cs typeface="Arial" panose="020B0604020202020204" pitchFamily="34" charset="0"/>
              </a:rPr>
              <a:t>  </a:t>
            </a:r>
            <a:r>
              <a:rPr lang="en-US" altLang="ru-RU" sz="1200" b="1">
                <a:cs typeface="Arial" panose="020B0604020202020204" pitchFamily="34" charset="0"/>
              </a:rPr>
              <a:t>Q1 </a:t>
            </a:r>
            <a:r>
              <a:rPr lang="ru-RU" altLang="ru-RU" sz="1200" b="1">
                <a:cs typeface="Arial" panose="020B0604020202020204" pitchFamily="34" charset="0"/>
              </a:rPr>
              <a:t>  </a:t>
            </a:r>
            <a:r>
              <a:rPr lang="en-US" altLang="ru-RU" sz="1200" b="1">
                <a:cs typeface="Arial" panose="020B0604020202020204" pitchFamily="34" charset="0"/>
              </a:rPr>
              <a:t>IF=</a:t>
            </a:r>
            <a:r>
              <a:rPr lang="ru-RU" altLang="ru-RU" sz="1200" b="1">
                <a:cs typeface="Arial" panose="020B0604020202020204" pitchFamily="34" charset="0"/>
              </a:rPr>
              <a:t>5,627</a:t>
            </a:r>
            <a:endParaRPr lang="en-US" altLang="ru-RU" sz="1200" b="1">
              <a:cs typeface="Arial" panose="020B0604020202020204" pitchFamily="34" charset="0"/>
            </a:endParaRPr>
          </a:p>
        </p:txBody>
      </p:sp>
    </p:spTree>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13597</TotalTime>
  <Words>11294</Words>
  <Application>Microsoft Office PowerPoint</Application>
  <PresentationFormat>Экран (4:3)</PresentationFormat>
  <Paragraphs>698</Paragraphs>
  <Slides>67</Slides>
  <Notes>9</Notes>
  <HiddenSlides>5</HiddenSlides>
  <MMClips>1</MMClips>
  <ScaleCrop>false</ScaleCrop>
  <HeadingPairs>
    <vt:vector size="8" baseType="variant">
      <vt:variant>
        <vt:lpstr>Использованные шрифты</vt:lpstr>
      </vt:variant>
      <vt:variant>
        <vt:i4>7</vt:i4>
      </vt:variant>
      <vt:variant>
        <vt:lpstr>Тема</vt:lpstr>
      </vt:variant>
      <vt:variant>
        <vt:i4>3</vt:i4>
      </vt:variant>
      <vt:variant>
        <vt:lpstr>Внедренные серверы OLE</vt:lpstr>
      </vt:variant>
      <vt:variant>
        <vt:i4>2</vt:i4>
      </vt:variant>
      <vt:variant>
        <vt:lpstr>Заголовки слайдов</vt:lpstr>
      </vt:variant>
      <vt:variant>
        <vt:i4>67</vt:i4>
      </vt:variant>
    </vt:vector>
  </HeadingPairs>
  <TitlesOfParts>
    <vt:vector size="79" baseType="lpstr">
      <vt:lpstr>Arial</vt:lpstr>
      <vt:lpstr>Calibri</vt:lpstr>
      <vt:lpstr>Calibri Light</vt:lpstr>
      <vt:lpstr>Comic Sans MS</vt:lpstr>
      <vt:lpstr>Times</vt:lpstr>
      <vt:lpstr>Times New Roman</vt:lpstr>
      <vt:lpstr>Wingdings</vt:lpstr>
      <vt:lpstr>Тема Office</vt:lpstr>
      <vt:lpstr>1_Тема Office</vt:lpstr>
      <vt:lpstr>Оформление по умолчанию</vt:lpstr>
      <vt:lpstr>Equation</vt:lpstr>
      <vt:lpstr>Graph</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Институт химической кинетики и горения им. В.В. Воеводского СО РАН</vt:lpstr>
      <vt:lpstr>Презентация PowerPoint</vt:lpstr>
      <vt:lpstr>Презентация PowerPoint</vt:lpstr>
      <vt:lpstr>Презентация PowerPoint</vt:lpstr>
      <vt:lpstr>Презентация PowerPoint</vt:lpstr>
      <vt:lpstr>PIV - POD диагностика пламен (задел)</vt:lpstr>
      <vt:lpstr>PIV-PLIF диагностика пламен (задел)</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ПРОЦЕССЫ ПЕРЕНОСА И РЕЖИМЫ ГОРЕНИЯ В ЭНЕРГОУСТАНОВКАХ</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Институт гидродинамики  им. М.А. Лаврентьева  СО РАН </vt:lpstr>
      <vt:lpstr>НЕПРЕРЫВНАЯ ДЕТОНАЦИЯ ТОПЛИВНО-ВОЗДУШНЫХ СМЕСЕЙ   В КОЛЬЦЕВЫХ КАМЕРАХ СГОРАНИЯ</vt:lpstr>
      <vt:lpstr>ЗАДЕЛ, МЕТОДЫ</vt:lpstr>
      <vt:lpstr>ДЕТОНАЦИОННЫЕ  РЕЖИМЫ ГЕТЕРОГЕННОЙ СМЕСИ КЕРОСИН – ВОЗДУХ</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Максим Макаров</cp:lastModifiedBy>
  <cp:revision>538</cp:revision>
  <dcterms:created xsi:type="dcterms:W3CDTF">2019-05-29T06:58:38Z</dcterms:created>
  <dcterms:modified xsi:type="dcterms:W3CDTF">2021-02-01T08:09:35Z</dcterms:modified>
</cp:coreProperties>
</file>