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17.xml.rels" ContentType="application/vnd.openxmlformats-package.relationships+xml"/>
  <Override PartName="/ppt/notesSlides/_rels/notesSlide1.xml.rels" ContentType="application/vnd.openxmlformats-package.relationships+xml"/>
  <Override PartName="/ppt/notesSlides/_rels/notesSlide14.xml.rels" ContentType="application/vnd.openxmlformats-package.relationships+xml"/>
  <Override PartName="/ppt/notesSlides/_rels/notesSlide3.xml.rels" ContentType="application/vnd.openxmlformats-package.relationships+xml"/>
  <Override PartName="/ppt/notesSlides/_rels/notesSlide16.xml.rels" ContentType="application/vnd.openxmlformats-package.relationships+xml"/>
  <Override PartName="/ppt/notesSlides/_rels/notesSlide2.xml.rels" ContentType="application/vnd.openxmlformats-package.relationships+xml"/>
  <Override PartName="/ppt/notesSlides/_rels/notesSlide15.xml.rels" ContentType="application/vnd.openxmlformats-package.relationships+xml"/>
  <Override PartName="/ppt/notesSlides/_rels/notesSlide7.xml.rels" ContentType="application/vnd.openxmlformats-package.relationships+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32.jpeg" ContentType="image/jpeg"/>
  <Override PartName="/ppt/media/image31.jpeg" ContentType="image/jpeg"/>
  <Override PartName="/ppt/media/image30.jpeg" ContentType="image/jpeg"/>
  <Override PartName="/ppt/media/image29.jpeg" ContentType="image/jpeg"/>
  <Override PartName="/ppt/media/image28.jpeg" ContentType="image/jpeg"/>
  <Override PartName="/ppt/media/image27.jpeg" ContentType="image/jpeg"/>
  <Override PartName="/ppt/media/image26.jpeg" ContentType="image/jpeg"/>
  <Override PartName="/ppt/media/image25.jpeg" ContentType="image/jpeg"/>
  <Override PartName="/ppt/media/image24.jpeg" ContentType="image/jpeg"/>
  <Override PartName="/ppt/media/image23.jpeg" ContentType="image/jpeg"/>
  <Override PartName="/ppt/media/image22.jpeg" ContentType="image/jpeg"/>
  <Override PartName="/ppt/media/image20.jpeg" ContentType="image/jpeg"/>
  <Override PartName="/ppt/media/image4.tif" ContentType="image/tiff"/>
  <Override PartName="/ppt/media/image18.jpeg" ContentType="image/jpeg"/>
  <Override PartName="/ppt/media/image17.jpeg" ContentType="image/jpeg"/>
  <Override PartName="/ppt/media/image12.jpeg" ContentType="image/jpeg"/>
  <Override PartName="/ppt/media/image15.jpeg" ContentType="image/jpeg"/>
  <Override PartName="/ppt/media/image10.jpeg" ContentType="image/jpeg"/>
  <Override PartName="/ppt/media/image11.jpeg" ContentType="image/jpeg"/>
  <Override PartName="/ppt/media/image21.png" ContentType="image/png"/>
  <Override PartName="/ppt/media/image19.png" ContentType="image/png"/>
  <Override PartName="/ppt/media/image6.jpeg" ContentType="image/jpeg"/>
  <Override PartName="/ppt/media/image5.jpeg" ContentType="image/jpeg"/>
  <Override PartName="/ppt/media/image13.png" ContentType="image/png"/>
  <Override PartName="/ppt/media/image3.jpeg" ContentType="image/jpeg"/>
  <Override PartName="/ppt/media/image1.jpeg" ContentType="image/jpeg"/>
  <Override PartName="/ppt/media/image2.jpeg" ContentType="image/jpeg"/>
  <Override PartName="/ppt/media/image7.jpeg" ContentType="image/jpeg"/>
  <Override PartName="/ppt/media/image8.jpeg" ContentType="image/jpeg"/>
  <Override PartName="/ppt/media/image9.jpeg" ContentType="image/jpeg"/>
  <Override PartName="/ppt/media/image14.png" ContentType="image/png"/>
  <Override PartName="/ppt/media/image16.png" ContentType="image/pn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6858000"/>
  <p:notesSz cx="6797675" cy="9928225"/>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sldImg"/>
          </p:nvPr>
        </p:nvSpPr>
        <p:spPr>
          <a:xfrm>
            <a:off x="533520" y="764280"/>
            <a:ext cx="6704640" cy="3771360"/>
          </a:xfrm>
          <a:prstGeom prst="rect">
            <a:avLst/>
          </a:prstGeom>
        </p:spPr>
        <p:txBody>
          <a:bodyPr lIns="0" rIns="0" tIns="0" bIns="0" anchor="ctr"/>
          <a:p>
            <a:r>
              <a:rPr b="0" lang="ru-RU" sz="1800" spc="-1" strike="noStrike">
                <a:solidFill>
                  <a:srgbClr val="000000"/>
                </a:solidFill>
                <a:latin typeface="Arial"/>
              </a:rPr>
              <a:t>Click to move the slide</a:t>
            </a:r>
            <a:endParaRPr b="0" lang="ru-RU" sz="1800" spc="-1" strike="noStrike">
              <a:solidFill>
                <a:srgbClr val="000000"/>
              </a:solidFill>
              <a:latin typeface="Arial"/>
            </a:endParaRPr>
          </a:p>
        </p:txBody>
      </p:sp>
      <p:sp>
        <p:nvSpPr>
          <p:cNvPr id="77" name="PlaceHolder 2"/>
          <p:cNvSpPr>
            <a:spLocks noGrp="1"/>
          </p:cNvSpPr>
          <p:nvPr>
            <p:ph type="body"/>
          </p:nvPr>
        </p:nvSpPr>
        <p:spPr>
          <a:xfrm>
            <a:off x="777240" y="4777560"/>
            <a:ext cx="6217560" cy="4525920"/>
          </a:xfrm>
          <a:prstGeom prst="rect">
            <a:avLst/>
          </a:prstGeom>
        </p:spPr>
        <p:txBody>
          <a:bodyPr lIns="0" rIns="0" tIns="0" bIns="0"/>
          <a:p>
            <a:r>
              <a:rPr b="0" lang="ru-RU" sz="2000" spc="-1" strike="noStrike">
                <a:latin typeface="Arial"/>
              </a:rPr>
              <a:t>Click to edit the notes format</a:t>
            </a:r>
            <a:endParaRPr b="0" lang="ru-RU" sz="2000" spc="-1" strike="noStrike">
              <a:latin typeface="Arial"/>
            </a:endParaRPr>
          </a:p>
        </p:txBody>
      </p:sp>
      <p:sp>
        <p:nvSpPr>
          <p:cNvPr id="78" name="PlaceHolder 3"/>
          <p:cNvSpPr>
            <a:spLocks noGrp="1"/>
          </p:cNvSpPr>
          <p:nvPr>
            <p:ph type="hdr"/>
          </p:nvPr>
        </p:nvSpPr>
        <p:spPr>
          <a:xfrm>
            <a:off x="0" y="0"/>
            <a:ext cx="3372840" cy="502560"/>
          </a:xfrm>
          <a:prstGeom prst="rect">
            <a:avLst/>
          </a:prstGeom>
        </p:spPr>
        <p:txBody>
          <a:bodyPr lIns="0" rIns="0" tIns="0" bIns="0"/>
          <a:p>
            <a:r>
              <a:rPr b="0" lang="ru-RU" sz="1400" spc="-1" strike="noStrike">
                <a:latin typeface="Times New Roman"/>
              </a:rPr>
              <a:t> </a:t>
            </a:r>
            <a:endParaRPr b="0" lang="ru-RU" sz="1400" spc="-1" strike="noStrike">
              <a:latin typeface="Times New Roman"/>
            </a:endParaRPr>
          </a:p>
        </p:txBody>
      </p:sp>
      <p:sp>
        <p:nvSpPr>
          <p:cNvPr id="79" name="PlaceHolder 4"/>
          <p:cNvSpPr>
            <a:spLocks noGrp="1"/>
          </p:cNvSpPr>
          <p:nvPr>
            <p:ph type="dt"/>
          </p:nvPr>
        </p:nvSpPr>
        <p:spPr>
          <a:xfrm>
            <a:off x="4399200" y="0"/>
            <a:ext cx="3372840" cy="502560"/>
          </a:xfrm>
          <a:prstGeom prst="rect">
            <a:avLst/>
          </a:prstGeom>
        </p:spPr>
        <p:txBody>
          <a:bodyPr lIns="0" rIns="0" tIns="0" bIns="0"/>
          <a:p>
            <a:pPr algn="r"/>
            <a:r>
              <a:rPr b="0" lang="ru-RU" sz="1400" spc="-1" strike="noStrike">
                <a:latin typeface="Times New Roman"/>
              </a:rPr>
              <a:t> </a:t>
            </a:r>
            <a:endParaRPr b="0" lang="ru-RU" sz="1400" spc="-1" strike="noStrike">
              <a:latin typeface="Times New Roman"/>
            </a:endParaRPr>
          </a:p>
        </p:txBody>
      </p:sp>
      <p:sp>
        <p:nvSpPr>
          <p:cNvPr id="80" name="PlaceHolder 5"/>
          <p:cNvSpPr>
            <a:spLocks noGrp="1"/>
          </p:cNvSpPr>
          <p:nvPr>
            <p:ph type="ftr"/>
          </p:nvPr>
        </p:nvSpPr>
        <p:spPr>
          <a:xfrm>
            <a:off x="0" y="9555480"/>
            <a:ext cx="3372840" cy="502560"/>
          </a:xfrm>
          <a:prstGeom prst="rect">
            <a:avLst/>
          </a:prstGeom>
        </p:spPr>
        <p:txBody>
          <a:bodyPr lIns="0" rIns="0" tIns="0" bIns="0" anchor="b"/>
          <a:p>
            <a:r>
              <a:rPr b="0" lang="ru-RU" sz="1400" spc="-1" strike="noStrike">
                <a:latin typeface="Times New Roman"/>
              </a:rPr>
              <a:t> </a:t>
            </a:r>
            <a:endParaRPr b="0" lang="ru-RU" sz="1400" spc="-1" strike="noStrike">
              <a:latin typeface="Times New Roman"/>
            </a:endParaRPr>
          </a:p>
        </p:txBody>
      </p:sp>
      <p:sp>
        <p:nvSpPr>
          <p:cNvPr id="81" name="PlaceHolder 6"/>
          <p:cNvSpPr>
            <a:spLocks noGrp="1"/>
          </p:cNvSpPr>
          <p:nvPr>
            <p:ph type="sldNum"/>
          </p:nvPr>
        </p:nvSpPr>
        <p:spPr>
          <a:xfrm>
            <a:off x="4399200" y="9555480"/>
            <a:ext cx="3372840" cy="502560"/>
          </a:xfrm>
          <a:prstGeom prst="rect">
            <a:avLst/>
          </a:prstGeom>
        </p:spPr>
        <p:txBody>
          <a:bodyPr lIns="0" rIns="0" tIns="0" bIns="0" anchor="b"/>
          <a:p>
            <a:pPr algn="r"/>
            <a:fld id="{C4AE584F-81AB-48B5-BA1F-C9DDB0D1F571}" type="slidenum">
              <a:rPr b="0" lang="ru-RU" sz="1400" spc="-1" strike="noStrike">
                <a:latin typeface="Times New Roman"/>
              </a:rPr>
              <a:t>1</a:t>
            </a:fld>
            <a:endParaRPr b="0" lang="ru-RU"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sldImg"/>
          </p:nvPr>
        </p:nvSpPr>
        <p:spPr>
          <a:xfrm>
            <a:off x="917640" y="744480"/>
            <a:ext cx="4962240" cy="3722400"/>
          </a:xfrm>
          <a:prstGeom prst="rect">
            <a:avLst/>
          </a:prstGeom>
        </p:spPr>
      </p:sp>
      <p:sp>
        <p:nvSpPr>
          <p:cNvPr id="178" name="PlaceHolder 2"/>
          <p:cNvSpPr>
            <a:spLocks noGrp="1"/>
          </p:cNvSpPr>
          <p:nvPr>
            <p:ph type="body"/>
          </p:nvPr>
        </p:nvSpPr>
        <p:spPr>
          <a:xfrm>
            <a:off x="679680" y="4716000"/>
            <a:ext cx="5437440" cy="4466880"/>
          </a:xfrm>
          <a:prstGeom prst="rect">
            <a:avLst/>
          </a:prstGeom>
        </p:spPr>
        <p:txBody>
          <a:bodyPr lIns="0" rIns="0" tIns="0" bIns="0"/>
          <a:p>
            <a:endParaRPr b="0" lang="ru-RU" sz="2000" spc="-1" strike="noStrike">
              <a:latin typeface="Arial"/>
            </a:endParaRPr>
          </a:p>
        </p:txBody>
      </p:sp>
      <p:sp>
        <p:nvSpPr>
          <p:cNvPr id="179" name="CustomShape 3"/>
          <p:cNvSpPr/>
          <p:nvPr/>
        </p:nvSpPr>
        <p:spPr>
          <a:xfrm>
            <a:off x="3850560" y="943020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4C0FB7B1-FD43-4C09-A1A1-AF74AAE2A3AB}" type="slidenum">
              <a:rPr b="0" lang="ru-RU" sz="1200" spc="-1" strike="noStrike">
                <a:solidFill>
                  <a:srgbClr val="000000"/>
                </a:solidFill>
                <a:latin typeface="+mn-lt"/>
                <a:ea typeface="+mn-ea"/>
              </a:rPr>
              <a:t>1</a:t>
            </a:fld>
            <a:endParaRPr b="0" lang="ru-RU" sz="12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sldImg"/>
          </p:nvPr>
        </p:nvSpPr>
        <p:spPr>
          <a:xfrm>
            <a:off x="917640" y="744480"/>
            <a:ext cx="4962240" cy="3722400"/>
          </a:xfrm>
          <a:prstGeom prst="rect">
            <a:avLst/>
          </a:prstGeom>
        </p:spPr>
      </p:sp>
      <p:sp>
        <p:nvSpPr>
          <p:cNvPr id="205" name="PlaceHolder 2"/>
          <p:cNvSpPr>
            <a:spLocks noGrp="1"/>
          </p:cNvSpPr>
          <p:nvPr>
            <p:ph type="body"/>
          </p:nvPr>
        </p:nvSpPr>
        <p:spPr>
          <a:xfrm>
            <a:off x="679680" y="4716000"/>
            <a:ext cx="5437440" cy="4466880"/>
          </a:xfrm>
          <a:prstGeom prst="rect">
            <a:avLst/>
          </a:prstGeom>
        </p:spPr>
        <p:txBody>
          <a:bodyPr lIns="0" rIns="0" tIns="0" bIns="0"/>
          <a:p>
            <a:pPr marL="216000" indent="-216000">
              <a:lnSpc>
                <a:spcPct val="100000"/>
              </a:lnSpc>
            </a:pPr>
            <a:r>
              <a:rPr b="0" lang="ru-RU" sz="1200" spc="-1" strike="noStrike">
                <a:solidFill>
                  <a:srgbClr val="000000"/>
                </a:solidFill>
                <a:latin typeface="+mn-lt"/>
                <a:ea typeface="+mn-ea"/>
              </a:rPr>
              <a:t>    </a:t>
            </a:r>
            <a:r>
              <a:rPr b="0" lang="ru-RU" sz="1200" spc="-1" strike="noStrike">
                <a:solidFill>
                  <a:srgbClr val="000000"/>
                </a:solidFill>
                <a:latin typeface="+mn-lt"/>
                <a:ea typeface="+mn-ea"/>
              </a:rPr>
              <a:t>После окончания моратория в 1961 году к задаче создания сверхбомбы вернулись, но теперь речь уже шла о термоядерном заряде с энерговыделением 100 Мт, который должен был размещаться в авиабомбе, разработанной по «проекту 202». На этом этапе разработка нового сверхмощного заряда проводилась в КБ-11. </a:t>
            </a:r>
            <a:endParaRPr b="0" lang="ru-RU" sz="1200" spc="-1" strike="noStrike">
              <a:latin typeface="Arial"/>
            </a:endParaRPr>
          </a:p>
          <a:p>
            <a:pPr marL="216000" indent="-216000">
              <a:lnSpc>
                <a:spcPct val="100000"/>
              </a:lnSpc>
            </a:pPr>
            <a:r>
              <a:rPr b="0" lang="ru-RU" sz="1200" spc="-1" strike="noStrike">
                <a:solidFill>
                  <a:srgbClr val="000000"/>
                </a:solidFill>
                <a:latin typeface="+mn-lt"/>
                <a:ea typeface="+mn-ea"/>
              </a:rPr>
              <a:t>    </a:t>
            </a:r>
            <a:r>
              <a:rPr b="0" lang="ru-RU" sz="1200" spc="-1" strike="noStrike">
                <a:solidFill>
                  <a:srgbClr val="000000"/>
                </a:solidFill>
                <a:latin typeface="+mn-lt"/>
                <a:ea typeface="+mn-ea"/>
              </a:rPr>
              <a:t>Другая особенность сверхмощного заряда была связана с обеспечением его натурных испытаний. Полномасштабное испытание заряда с энерговыделением в 100 Мт привело бы к значительному выходу радиоактивности, определяемой продуктами деления U-238. Кроме того, по специфике условий сброса авиабомбы, высота взрыва была недостаточна, чтобы исключить касание поверхности земли огненным шаром взрыва. Поэтому по инициативе Сахарова мощность бомбы была снижена до 50 Мт. Доля энерговыделения, определяемого реакциями деления, составила при этом 3%. Таким образом, испытание сверхбомбы было проведено экологически относительно безопасным образом. </a:t>
            </a:r>
            <a:endParaRPr b="0" lang="ru-RU" sz="1200" spc="-1" strike="noStrike">
              <a:latin typeface="Arial"/>
            </a:endParaRPr>
          </a:p>
          <a:p>
            <a:pPr marL="216000" indent="-216000">
              <a:lnSpc>
                <a:spcPct val="100000"/>
              </a:lnSpc>
            </a:pPr>
            <a:r>
              <a:rPr b="0" lang="ru-RU" sz="1200" spc="-1" strike="noStrike">
                <a:solidFill>
                  <a:srgbClr val="000000"/>
                </a:solidFill>
                <a:latin typeface="+mn-lt"/>
                <a:ea typeface="+mn-ea"/>
              </a:rPr>
              <a:t>    </a:t>
            </a:r>
            <a:r>
              <a:rPr b="0" lang="ru-RU" sz="1200" spc="-1" strike="noStrike">
                <a:solidFill>
                  <a:srgbClr val="000000"/>
                </a:solidFill>
                <a:latin typeface="+mn-lt"/>
                <a:ea typeface="+mn-ea"/>
              </a:rPr>
              <a:t>Заряд был успешно испытан 30 октября 1961 года. Ядерный гриб поднялся на высоту 67 километров, а ударная волна трижды обогнула земной шар. </a:t>
            </a:r>
            <a:endParaRPr b="0" lang="ru-RU" sz="1200" spc="-1" strike="noStrike">
              <a:latin typeface="Arial"/>
            </a:endParaRPr>
          </a:p>
          <a:p>
            <a:pPr marL="216000" indent="-216000">
              <a:lnSpc>
                <a:spcPct val="100000"/>
              </a:lnSpc>
            </a:pPr>
            <a:r>
              <a:rPr b="0" lang="ru-RU" sz="1200" spc="-1" strike="noStrike">
                <a:solidFill>
                  <a:srgbClr val="000000"/>
                </a:solidFill>
                <a:latin typeface="+mn-lt"/>
                <a:ea typeface="+mn-ea"/>
              </a:rPr>
              <a:t>    </a:t>
            </a:r>
            <a:r>
              <a:rPr b="0" lang="ru-RU" sz="1200" spc="-1" strike="noStrike">
                <a:solidFill>
                  <a:srgbClr val="000000"/>
                </a:solidFill>
                <a:latin typeface="+mn-lt"/>
                <a:ea typeface="+mn-ea"/>
              </a:rPr>
              <a:t>Создание и испытание сверхбомбы имели большое политическое значение. В отчете об испытаниях Сахаров отметил, что успешное испытание заряда доказало возможность конструировать на этом принципе заряды практически неограниченной мощности. </a:t>
            </a:r>
            <a:endParaRPr b="0" lang="ru-RU" sz="1200" spc="-1" strike="noStrike">
              <a:latin typeface="Arial"/>
            </a:endParaRPr>
          </a:p>
          <a:p>
            <a:pPr marL="216000" indent="-216000">
              <a:lnSpc>
                <a:spcPct val="100000"/>
              </a:lnSpc>
            </a:pPr>
            <a:endParaRPr b="0" lang="ru-RU" sz="1200" spc="-1" strike="noStrike">
              <a:latin typeface="Arial"/>
            </a:endParaRPr>
          </a:p>
        </p:txBody>
      </p:sp>
      <p:sp>
        <p:nvSpPr>
          <p:cNvPr id="206" name="CustomShape 3"/>
          <p:cNvSpPr/>
          <p:nvPr/>
        </p:nvSpPr>
        <p:spPr>
          <a:xfrm>
            <a:off x="3850560" y="943020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24DF3051-7900-4B44-A600-855617C1B31C}" type="slidenum">
              <a:rPr b="0" lang="ru-RU" sz="1200" spc="-1" strike="noStrike">
                <a:solidFill>
                  <a:srgbClr val="000000"/>
                </a:solidFill>
                <a:latin typeface="+mn-lt"/>
                <a:ea typeface="+mn-ea"/>
              </a:rPr>
              <a:t>1</a:t>
            </a:fld>
            <a:endParaRPr b="0" lang="ru-RU" sz="12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sldImg"/>
          </p:nvPr>
        </p:nvSpPr>
        <p:spPr>
          <a:xfrm>
            <a:off x="917640" y="744480"/>
            <a:ext cx="4962240" cy="3722400"/>
          </a:xfrm>
          <a:prstGeom prst="rect">
            <a:avLst/>
          </a:prstGeom>
        </p:spPr>
      </p:sp>
      <p:sp>
        <p:nvSpPr>
          <p:cNvPr id="208" name="PlaceHolder 2"/>
          <p:cNvSpPr>
            <a:spLocks noGrp="1"/>
          </p:cNvSpPr>
          <p:nvPr>
            <p:ph type="body"/>
          </p:nvPr>
        </p:nvSpPr>
        <p:spPr>
          <a:xfrm>
            <a:off x="679680" y="4716000"/>
            <a:ext cx="5437440" cy="4466880"/>
          </a:xfrm>
          <a:prstGeom prst="rect">
            <a:avLst/>
          </a:prstGeom>
        </p:spPr>
        <p:txBody>
          <a:bodyPr lIns="0" rIns="0" tIns="0" bIns="0"/>
          <a:p>
            <a:pPr marL="285840" indent="-285120">
              <a:lnSpc>
                <a:spcPct val="100000"/>
              </a:lnSpc>
              <a:spcBef>
                <a:spcPts val="601"/>
              </a:spcBef>
              <a:buClr>
                <a:srgbClr val="000000"/>
              </a:buClr>
              <a:buFont typeface="Arial"/>
              <a:buChar char="‒"/>
            </a:pPr>
            <a:r>
              <a:rPr b="0" lang="ru-RU" sz="2000" spc="-1" strike="noStrike">
                <a:latin typeface="Arial"/>
                <a:ea typeface="Rosatom Light"/>
              </a:rPr>
              <a:t>Создание и развитие принципиально новой экспериментальной-испытательной базы, позволяющей гарантировать безопасность и надежность нашего ядерного арсенала до конца ХХI века.</a:t>
            </a:r>
            <a:endParaRPr b="0" lang="ru-RU" sz="2000" spc="-1" strike="noStrike">
              <a:latin typeface="Arial"/>
            </a:endParaRPr>
          </a:p>
          <a:p>
            <a:pPr marL="285840" indent="-285120">
              <a:lnSpc>
                <a:spcPct val="100000"/>
              </a:lnSpc>
              <a:spcBef>
                <a:spcPts val="601"/>
              </a:spcBef>
              <a:buClr>
                <a:srgbClr val="000000"/>
              </a:buClr>
              <a:buFont typeface="Arial"/>
              <a:buChar char="‒"/>
            </a:pPr>
            <a:r>
              <a:rPr b="0" lang="ru-RU" sz="2000" spc="-1" strike="noStrike">
                <a:latin typeface="Arial"/>
                <a:ea typeface="Rosatom Light"/>
              </a:rPr>
              <a:t>Обеспечение существенно более широкой номенклатуры ЯЗ и ЯБП по сравнению с США (задачи регионального ядерного сдерживания; решение преодоления развернутой ПРО; повышение эффективности вооруженных сил на ТВД в условиях асимметрии неядерных средств и вооружений).</a:t>
            </a:r>
            <a:endParaRPr b="0" lang="ru-RU" sz="2000" spc="-1" strike="noStrike">
              <a:latin typeface="Arial"/>
            </a:endParaRPr>
          </a:p>
          <a:p>
            <a:pPr marL="285840" indent="-285120">
              <a:lnSpc>
                <a:spcPct val="100000"/>
              </a:lnSpc>
              <a:spcBef>
                <a:spcPts val="601"/>
              </a:spcBef>
              <a:buClr>
                <a:srgbClr val="000000"/>
              </a:buClr>
              <a:buFont typeface="Arial"/>
              <a:buChar char="‒"/>
            </a:pPr>
            <a:r>
              <a:rPr b="0" lang="ru-RU" sz="2000" spc="-1" strike="noStrike">
                <a:latin typeface="Arial"/>
                <a:ea typeface="Rosatom Light"/>
              </a:rPr>
              <a:t>Обеспечение эффективности ЯЗ и ЯБП в условиях ответного и ответно-встречного удара для нанесения неприемлемого ущерба агрессору.</a:t>
            </a:r>
            <a:endParaRPr b="0" lang="ru-RU" sz="2000" spc="-1" strike="noStrike">
              <a:latin typeface="Arial"/>
            </a:endParaRPr>
          </a:p>
          <a:p>
            <a:pPr marL="285840" indent="-285120">
              <a:lnSpc>
                <a:spcPct val="100000"/>
              </a:lnSpc>
              <a:spcBef>
                <a:spcPts val="601"/>
              </a:spcBef>
              <a:buClr>
                <a:srgbClr val="000000"/>
              </a:buClr>
              <a:buFont typeface="Arial"/>
              <a:buChar char="‒"/>
            </a:pPr>
            <a:r>
              <a:rPr b="0" lang="ru-RU" sz="2000" spc="-1" strike="noStrike">
                <a:latin typeface="Arial"/>
                <a:ea typeface="Rosatom Light"/>
              </a:rPr>
              <a:t>Обеспечение кадровой преемственности в уникальных знаниях, технологиях и методах в условиях относительного ослабления отечественной науки и образования, «утечки» лучших выпускников.</a:t>
            </a:r>
            <a:endParaRPr b="0" lang="ru-RU" sz="2000" spc="-1" strike="noStrike">
              <a:latin typeface="Arial"/>
            </a:endParaRPr>
          </a:p>
        </p:txBody>
      </p:sp>
      <p:sp>
        <p:nvSpPr>
          <p:cNvPr id="209" name="CustomShape 3"/>
          <p:cNvSpPr/>
          <p:nvPr/>
        </p:nvSpPr>
        <p:spPr>
          <a:xfrm>
            <a:off x="3850560" y="943020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B1E9B8FB-7902-4ABF-9BE8-C4688BC87F6C}" type="slidenum">
              <a:rPr b="0" lang="ru-RU" sz="1200" spc="-1" strike="noStrike">
                <a:solidFill>
                  <a:srgbClr val="000000"/>
                </a:solidFill>
                <a:latin typeface="+mn-lt"/>
                <a:ea typeface="+mn-ea"/>
              </a:rPr>
              <a:t>1</a:t>
            </a:fld>
            <a:endParaRPr b="0" lang="ru-RU" sz="12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sldImg"/>
          </p:nvPr>
        </p:nvSpPr>
        <p:spPr>
          <a:xfrm>
            <a:off x="917640" y="744480"/>
            <a:ext cx="4962240" cy="3722400"/>
          </a:xfrm>
          <a:prstGeom prst="rect">
            <a:avLst/>
          </a:prstGeom>
        </p:spPr>
      </p:sp>
      <p:sp>
        <p:nvSpPr>
          <p:cNvPr id="211" name="PlaceHolder 2"/>
          <p:cNvSpPr>
            <a:spLocks noGrp="1"/>
          </p:cNvSpPr>
          <p:nvPr>
            <p:ph type="body"/>
          </p:nvPr>
        </p:nvSpPr>
        <p:spPr>
          <a:xfrm>
            <a:off x="679680" y="4716000"/>
            <a:ext cx="5437440" cy="4466880"/>
          </a:xfrm>
          <a:prstGeom prst="rect">
            <a:avLst/>
          </a:prstGeom>
        </p:spPr>
        <p:txBody>
          <a:bodyPr lIns="0" rIns="0" tIns="0" bIns="0"/>
          <a:p>
            <a:pPr marL="216000" indent="-215640">
              <a:lnSpc>
                <a:spcPct val="100000"/>
              </a:lnSpc>
              <a:spcBef>
                <a:spcPts val="601"/>
              </a:spcBef>
            </a:pPr>
            <a:r>
              <a:rPr b="0" lang="ru-RU" sz="2000" spc="-1" strike="noStrike">
                <a:latin typeface="Arial"/>
                <a:ea typeface="Rosatom Light"/>
              </a:rPr>
              <a:t>В сегодняшних условиях турбулентности мировых процессов, малой численности населения России (</a:t>
            </a:r>
            <a:r>
              <a:rPr b="1" lang="ru-RU" sz="2000" spc="-1" strike="noStrike">
                <a:latin typeface="Arial"/>
                <a:ea typeface="Rosatom Light"/>
              </a:rPr>
              <a:t>146 млн</a:t>
            </a:r>
            <a:r>
              <a:rPr b="0" lang="ru-RU" sz="2000" spc="-1" strike="noStrike">
                <a:latin typeface="Arial"/>
                <a:ea typeface="Rosatom Light"/>
              </a:rPr>
              <a:t>.), наличия огромной территории (</a:t>
            </a:r>
            <a:r>
              <a:rPr b="1" lang="ru-RU" sz="2000" spc="-1" strike="noStrike">
                <a:latin typeface="Arial"/>
                <a:ea typeface="Rosatom Light"/>
              </a:rPr>
              <a:t>17 млн </a:t>
            </a:r>
            <a:r>
              <a:rPr b="0" lang="ru-RU" sz="2000" spc="-1" strike="noStrike">
                <a:latin typeface="Arial"/>
                <a:ea typeface="Rosatom Light"/>
              </a:rPr>
              <a:t>км²), ограниченности мировых ресурсов ядерное оружие – гарант национальной безопасности РФ, эффективное средство предотвращения масштабных военных угроз государству. </a:t>
            </a:r>
            <a:endParaRPr b="0" lang="ru-RU" sz="2000" spc="-1" strike="noStrike">
              <a:latin typeface="Arial"/>
            </a:endParaRPr>
          </a:p>
          <a:p>
            <a:pPr marL="216000" indent="-215640">
              <a:lnSpc>
                <a:spcPct val="100000"/>
              </a:lnSpc>
              <a:spcBef>
                <a:spcPts val="601"/>
              </a:spcBef>
            </a:pPr>
            <a:r>
              <a:rPr b="0" lang="ru-RU" sz="2000" spc="-1" strike="noStrike">
                <a:latin typeface="Arial"/>
                <a:ea typeface="Rosatom Light"/>
              </a:rPr>
              <a:t>Создание ЯО в нашей стране обеспечило глобальный мир во второй половине ХХ – начале XXI столетий.</a:t>
            </a:r>
            <a:endParaRPr b="0" lang="ru-RU" sz="2000" spc="-1" strike="noStrike">
              <a:latin typeface="Arial"/>
            </a:endParaRPr>
          </a:p>
          <a:p>
            <a:pPr marL="216000" indent="-215640">
              <a:lnSpc>
                <a:spcPct val="100000"/>
              </a:lnSpc>
              <a:spcBef>
                <a:spcPts val="601"/>
              </a:spcBef>
            </a:pPr>
            <a:r>
              <a:rPr b="1" lang="ru-RU" sz="2000" spc="-1" strike="noStrike">
                <a:latin typeface="Arial"/>
                <a:ea typeface="Rosatom Light"/>
              </a:rPr>
              <a:t>В краткосрочной и среднесрочной перспективах у России нет альтернатив ядерному оружию, как эффективному средству сдерживания возможной военной агрессии.</a:t>
            </a:r>
            <a:endParaRPr b="0" lang="ru-RU" sz="2000" spc="-1" strike="noStrike">
              <a:latin typeface="Arial"/>
            </a:endParaRPr>
          </a:p>
          <a:p>
            <a:pPr marL="216000" indent="-215640">
              <a:lnSpc>
                <a:spcPct val="100000"/>
              </a:lnSpc>
            </a:pPr>
            <a:endParaRPr b="0" lang="ru-RU" sz="2000" spc="-1" strike="noStrike">
              <a:latin typeface="Arial"/>
            </a:endParaRPr>
          </a:p>
        </p:txBody>
      </p:sp>
      <p:sp>
        <p:nvSpPr>
          <p:cNvPr id="212" name="CustomShape 3"/>
          <p:cNvSpPr/>
          <p:nvPr/>
        </p:nvSpPr>
        <p:spPr>
          <a:xfrm>
            <a:off x="3850560" y="943020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76261670-29A6-41A7-9B8F-BE1363F72FFC}" type="slidenum">
              <a:rPr b="0" lang="ru-RU" sz="1200" spc="-1" strike="noStrike">
                <a:solidFill>
                  <a:srgbClr val="000000"/>
                </a:solidFill>
                <a:latin typeface="+mn-lt"/>
                <a:ea typeface="+mn-ea"/>
              </a:rPr>
              <a:t>1</a:t>
            </a:fld>
            <a:endParaRPr b="0" lang="ru-RU" sz="12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type="sldImg"/>
          </p:nvPr>
        </p:nvSpPr>
        <p:spPr>
          <a:xfrm>
            <a:off x="917640" y="744480"/>
            <a:ext cx="4962240" cy="3722400"/>
          </a:xfrm>
          <a:prstGeom prst="rect">
            <a:avLst/>
          </a:prstGeom>
        </p:spPr>
      </p:sp>
      <p:sp>
        <p:nvSpPr>
          <p:cNvPr id="214" name="PlaceHolder 2"/>
          <p:cNvSpPr>
            <a:spLocks noGrp="1"/>
          </p:cNvSpPr>
          <p:nvPr>
            <p:ph type="body"/>
          </p:nvPr>
        </p:nvSpPr>
        <p:spPr>
          <a:xfrm>
            <a:off x="679680" y="4716000"/>
            <a:ext cx="5437440" cy="4466880"/>
          </a:xfrm>
          <a:prstGeom prst="rect">
            <a:avLst/>
          </a:prstGeom>
        </p:spPr>
        <p:txBody>
          <a:bodyPr lIns="0" rIns="0" tIns="0" bIns="0"/>
          <a:p>
            <a:pPr marL="216000" indent="-215640">
              <a:lnSpc>
                <a:spcPct val="100000"/>
              </a:lnSpc>
              <a:spcBef>
                <a:spcPts val="601"/>
              </a:spcBef>
            </a:pPr>
            <a:r>
              <a:rPr b="0" lang="ru-RU" sz="1200" spc="-1" strike="noStrike">
                <a:latin typeface="Arial"/>
                <a:ea typeface="Rosatom Light"/>
              </a:rPr>
              <a:t>Важнейшие компоненты национальной безопасности – военно-техническая и экономическая безопасность – определяются в ХХI веке уровнем научно-технического развития государства. </a:t>
            </a:r>
            <a:endParaRPr b="0" lang="ru-RU" sz="1200" spc="-1" strike="noStrike">
              <a:latin typeface="Arial"/>
            </a:endParaRPr>
          </a:p>
          <a:p>
            <a:pPr marL="216000" indent="-215640">
              <a:lnSpc>
                <a:spcPct val="100000"/>
              </a:lnSpc>
              <a:spcBef>
                <a:spcPts val="601"/>
              </a:spcBef>
            </a:pPr>
            <a:r>
              <a:rPr b="0" lang="ru-RU" sz="1200" spc="-1" strike="noStrike">
                <a:latin typeface="Arial"/>
                <a:ea typeface="Rosatom Light"/>
              </a:rPr>
              <a:t>Научно-техническое развитие определяется состоянием фундаментальной и прикладной науки и образования. </a:t>
            </a:r>
            <a:endParaRPr b="0" lang="ru-RU" sz="1200" spc="-1" strike="noStrike">
              <a:latin typeface="Arial"/>
            </a:endParaRPr>
          </a:p>
          <a:p>
            <a:pPr marL="216000" indent="-215640">
              <a:lnSpc>
                <a:spcPct val="100000"/>
              </a:lnSpc>
              <a:spcBef>
                <a:spcPts val="601"/>
              </a:spcBef>
            </a:pPr>
            <a:r>
              <a:rPr b="0" lang="ru-RU" sz="1200" spc="-1" strike="noStrike">
                <a:latin typeface="Arial"/>
                <a:ea typeface="Rosatom Light"/>
              </a:rPr>
              <a:t>Простое заимствование, в условиях отставания, передовых технологий невозможно, так как, во-первых, они содержат «секреты» («ноу-хау»), а во-вторых, для их воспроизводства необходимы компетенции (знания и специалисты), в целом соответствующие передовому мировому уровню. </a:t>
            </a:r>
            <a:endParaRPr b="0" lang="ru-RU" sz="1200" spc="-1" strike="noStrike">
              <a:latin typeface="Arial"/>
            </a:endParaRPr>
          </a:p>
          <a:p>
            <a:pPr marL="216000" indent="-215640">
              <a:lnSpc>
                <a:spcPct val="100000"/>
              </a:lnSpc>
              <a:spcBef>
                <a:spcPts val="601"/>
              </a:spcBef>
            </a:pPr>
            <a:r>
              <a:rPr b="0" lang="ru-RU" sz="1200" spc="-1" strike="noStrike">
                <a:latin typeface="Arial"/>
                <a:ea typeface="Rosatom Light"/>
              </a:rPr>
              <a:t>Вся эта деятельность требует высокопрофессиональных специалистов, наличие которых определяется уровнем образования и общественными приоритетами в трудовой деятельности.</a:t>
            </a:r>
            <a:endParaRPr b="0" lang="ru-RU" sz="1200" spc="-1" strike="noStrike">
              <a:latin typeface="Arial"/>
            </a:endParaRPr>
          </a:p>
        </p:txBody>
      </p:sp>
      <p:sp>
        <p:nvSpPr>
          <p:cNvPr id="215" name="CustomShape 3"/>
          <p:cNvSpPr/>
          <p:nvPr/>
        </p:nvSpPr>
        <p:spPr>
          <a:xfrm>
            <a:off x="3850560" y="943020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FF69D350-1448-458D-8C70-4BE3377DF316}" type="slidenum">
              <a:rPr b="0" lang="ru-RU" sz="1200" spc="-1" strike="noStrike">
                <a:solidFill>
                  <a:srgbClr val="000000"/>
                </a:solidFill>
                <a:latin typeface="+mn-lt"/>
                <a:ea typeface="+mn-ea"/>
              </a:rPr>
              <a:t>1</a:t>
            </a:fld>
            <a:endParaRPr b="0" lang="ru-RU" sz="12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sldImg"/>
          </p:nvPr>
        </p:nvSpPr>
        <p:spPr>
          <a:xfrm>
            <a:off x="917640" y="744480"/>
            <a:ext cx="4962240" cy="3722400"/>
          </a:xfrm>
          <a:prstGeom prst="rect">
            <a:avLst/>
          </a:prstGeom>
        </p:spPr>
      </p:sp>
      <p:sp>
        <p:nvSpPr>
          <p:cNvPr id="217" name="PlaceHolder 2"/>
          <p:cNvSpPr>
            <a:spLocks noGrp="1"/>
          </p:cNvSpPr>
          <p:nvPr>
            <p:ph type="body"/>
          </p:nvPr>
        </p:nvSpPr>
        <p:spPr>
          <a:xfrm>
            <a:off x="679680" y="4716000"/>
            <a:ext cx="5437440" cy="4466880"/>
          </a:xfrm>
          <a:prstGeom prst="rect">
            <a:avLst/>
          </a:prstGeom>
        </p:spPr>
        <p:txBody>
          <a:bodyPr lIns="0" rIns="0" tIns="0" bIns="0"/>
          <a:p>
            <a:pPr marL="216000" indent="-215640">
              <a:lnSpc>
                <a:spcPct val="100000"/>
              </a:lnSpc>
              <a:spcBef>
                <a:spcPts val="601"/>
              </a:spcBef>
            </a:pPr>
            <a:r>
              <a:rPr b="0" lang="ru-RU" sz="2000" spc="-1" strike="noStrike">
                <a:latin typeface="Arial"/>
                <a:ea typeface="Rosatom Light"/>
              </a:rPr>
              <a:t>В ядерном оружии России сконцентрированы талант и знания нескольких поколений выдающихся ученых и инженеров России. </a:t>
            </a:r>
            <a:br/>
            <a:r>
              <a:rPr b="0" lang="ru-RU" sz="2000" spc="-1" strike="noStrike">
                <a:latin typeface="Arial"/>
                <a:ea typeface="Rosatom Light"/>
              </a:rPr>
              <a:t>Поэтому естественно, что этот интеллект в полной мере должен послужить России в это трудное для нее время.</a:t>
            </a:r>
            <a:endParaRPr b="0" lang="ru-RU" sz="2000" spc="-1" strike="noStrike">
              <a:latin typeface="Arial"/>
            </a:endParaRPr>
          </a:p>
          <a:p>
            <a:pPr marL="216000" indent="-215640">
              <a:lnSpc>
                <a:spcPct val="100000"/>
              </a:lnSpc>
              <a:spcBef>
                <a:spcPts val="601"/>
              </a:spcBef>
            </a:pPr>
            <a:r>
              <a:rPr b="0" lang="ru-RU" sz="2000" spc="-1" strike="noStrike">
                <a:latin typeface="Arial"/>
                <a:ea typeface="Rosatom Light"/>
              </a:rPr>
              <a:t>XX век  был  бурным  и   неоднозначным,   но  это  был   великий   век.  Он закончился, но не заканчиваются ни жизнь людей, ни их научный поиск, ни их надежды. </a:t>
            </a:r>
            <a:r>
              <a:rPr b="1" lang="ru-RU" sz="2000" spc="-1" strike="noStrike">
                <a:latin typeface="Arial"/>
                <a:ea typeface="Rosatom Light"/>
              </a:rPr>
              <a:t>И на извечный вопрос: “Как же обрести желаемое?", Ю.Б. спокойно и просто отвечает нам: "Трудясь"... </a:t>
            </a:r>
            <a:endParaRPr b="0" lang="ru-RU" sz="2000" spc="-1" strike="noStrike">
              <a:latin typeface="Arial"/>
            </a:endParaRPr>
          </a:p>
          <a:p>
            <a:pPr marL="216000" indent="-215640">
              <a:lnSpc>
                <a:spcPct val="100000"/>
              </a:lnSpc>
              <a:spcBef>
                <a:spcPts val="601"/>
              </a:spcBef>
            </a:pPr>
            <a:r>
              <a:rPr b="0" lang="ru-RU" sz="2000" spc="-1" strike="noStrike">
                <a:latin typeface="Arial"/>
                <a:ea typeface="Rosatom Light"/>
              </a:rPr>
              <a:t>Высочайший профессионализм, героизм труда выдающихся создателей ядерного оружия и значимость их дел для безопасности страны вписаны в историю Отечества. </a:t>
            </a:r>
            <a:endParaRPr b="0" lang="ru-RU" sz="2000" spc="-1" strike="noStrike">
              <a:latin typeface="Arial"/>
            </a:endParaRPr>
          </a:p>
          <a:p>
            <a:pPr marL="216000" indent="-215640">
              <a:lnSpc>
                <a:spcPct val="100000"/>
              </a:lnSpc>
              <a:spcBef>
                <a:spcPts val="601"/>
              </a:spcBef>
            </a:pPr>
            <a:r>
              <a:rPr b="0" lang="ru-RU" sz="2000" spc="-1" strike="noStrike">
                <a:latin typeface="Arial"/>
                <a:ea typeface="Rosatom Light"/>
              </a:rPr>
              <a:t>Они являются замечательным примером новым поколениям: как в  труднейших условиях эффективно решать важнейшие национальные проблемы.</a:t>
            </a:r>
            <a:endParaRPr b="0" lang="ru-RU" sz="2000" spc="-1" strike="noStrike">
              <a:latin typeface="Arial"/>
            </a:endParaRPr>
          </a:p>
          <a:p>
            <a:pPr marL="216000" indent="-215640">
              <a:lnSpc>
                <a:spcPct val="100000"/>
              </a:lnSpc>
            </a:pPr>
            <a:endParaRPr b="0" lang="ru-RU" sz="2000" spc="-1" strike="noStrike">
              <a:latin typeface="Arial"/>
            </a:endParaRPr>
          </a:p>
        </p:txBody>
      </p:sp>
      <p:sp>
        <p:nvSpPr>
          <p:cNvPr id="218" name="CustomShape 3"/>
          <p:cNvSpPr/>
          <p:nvPr/>
        </p:nvSpPr>
        <p:spPr>
          <a:xfrm>
            <a:off x="3850560" y="943020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7186FC71-0A86-42D5-849C-2F8025AEE5B5}" type="slidenum">
              <a:rPr b="0" lang="ru-RU" sz="1200" spc="-1" strike="noStrike">
                <a:solidFill>
                  <a:srgbClr val="000000"/>
                </a:solidFill>
                <a:latin typeface="+mn-lt"/>
                <a:ea typeface="+mn-ea"/>
              </a:rPr>
              <a:t>1</a:t>
            </a:fld>
            <a:endParaRPr b="0" lang="ru-RU" sz="12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type="sldImg"/>
          </p:nvPr>
        </p:nvSpPr>
        <p:spPr>
          <a:xfrm>
            <a:off x="917640" y="744480"/>
            <a:ext cx="4962240" cy="3722400"/>
          </a:xfrm>
          <a:prstGeom prst="rect">
            <a:avLst/>
          </a:prstGeom>
        </p:spPr>
      </p:sp>
      <p:sp>
        <p:nvSpPr>
          <p:cNvPr id="220" name="PlaceHolder 2"/>
          <p:cNvSpPr>
            <a:spLocks noGrp="1"/>
          </p:cNvSpPr>
          <p:nvPr>
            <p:ph type="body"/>
          </p:nvPr>
        </p:nvSpPr>
        <p:spPr>
          <a:xfrm>
            <a:off x="679680" y="4716000"/>
            <a:ext cx="5437440" cy="4466880"/>
          </a:xfrm>
          <a:prstGeom prst="rect">
            <a:avLst/>
          </a:prstGeom>
        </p:spPr>
        <p:txBody>
          <a:bodyPr lIns="0" rIns="0" tIns="0" bIns="0"/>
          <a:p>
            <a:pPr marL="216000" indent="-215640">
              <a:lnSpc>
                <a:spcPct val="100000"/>
              </a:lnSpc>
              <a:spcBef>
                <a:spcPts val="601"/>
              </a:spcBef>
            </a:pPr>
            <a:r>
              <a:rPr b="0" lang="ru-RU" sz="1200" spc="-1" strike="noStrike">
                <a:latin typeface="Arial"/>
                <a:ea typeface="Rosatom Light"/>
              </a:rPr>
              <a:t>Отмечая 75-летие Атомной отрасли, необходимо отметить, что она начала создаваться сразу после Великой Победы, которую одержала наша страна в войне, по существу, со всей Европой, после Победы, </a:t>
            </a:r>
            <a:r>
              <a:rPr b="1" lang="ru-RU" sz="1200" spc="-1" strike="noStrike">
                <a:latin typeface="Arial"/>
                <a:ea typeface="Rosatom Light"/>
              </a:rPr>
              <a:t>равной которой нет в мировой истории.</a:t>
            </a:r>
            <a:endParaRPr b="0" lang="ru-RU" sz="1200" spc="-1" strike="noStrike">
              <a:latin typeface="Arial"/>
            </a:endParaRPr>
          </a:p>
          <a:p>
            <a:pPr marL="216000" indent="-215640">
              <a:lnSpc>
                <a:spcPct val="100000"/>
              </a:lnSpc>
              <a:spcBef>
                <a:spcPts val="601"/>
              </a:spcBef>
            </a:pPr>
            <a:r>
              <a:rPr b="0" lang="ru-RU" sz="1200" spc="-1" strike="noStrike">
                <a:latin typeface="Arial"/>
                <a:ea typeface="Rosatom Light"/>
              </a:rPr>
              <a:t>И сразу же после этого новый вызов, связанный с созданием в США атомной бомбы, в разработке которой приняли участие лучшие ученые мира. </a:t>
            </a:r>
            <a:r>
              <a:rPr b="1" lang="ru-RU" sz="1200" spc="-1" strike="noStrike">
                <a:latin typeface="Arial"/>
                <a:ea typeface="Rosatom Light"/>
              </a:rPr>
              <a:t>Этот вызов был принят и атомная бомба была создана.</a:t>
            </a:r>
            <a:endParaRPr b="0" lang="ru-RU" sz="1200" spc="-1" strike="noStrike">
              <a:latin typeface="Arial"/>
            </a:endParaRPr>
          </a:p>
          <a:p>
            <a:pPr marL="216000" indent="-215640">
              <a:lnSpc>
                <a:spcPct val="100000"/>
              </a:lnSpc>
              <a:spcBef>
                <a:spcPts val="601"/>
              </a:spcBef>
            </a:pPr>
            <a:r>
              <a:rPr b="1" lang="ru-RU" sz="1200" spc="-1" strike="noStrike">
                <a:latin typeface="Arial"/>
                <a:ea typeface="Rosatom Light"/>
              </a:rPr>
              <a:t>Впервые в истории наша страна стала сверхдержавой.</a:t>
            </a:r>
            <a:endParaRPr b="0" lang="ru-RU" sz="1200" spc="-1" strike="noStrike">
              <a:latin typeface="Arial"/>
            </a:endParaRPr>
          </a:p>
          <a:p>
            <a:pPr marL="216000" indent="-215640">
              <a:lnSpc>
                <a:spcPct val="100000"/>
              </a:lnSpc>
              <a:spcBef>
                <a:spcPts val="601"/>
              </a:spcBef>
            </a:pPr>
            <a:r>
              <a:rPr b="0" lang="ru-RU" sz="1200" spc="-1" strike="noStrike">
                <a:latin typeface="Arial"/>
                <a:ea typeface="Rosatom Light"/>
              </a:rPr>
              <a:t>В этом историческом событии имеется </a:t>
            </a:r>
            <a:r>
              <a:rPr b="1" lang="ru-RU" sz="1200" spc="-1" strike="noStrike">
                <a:latin typeface="Arial"/>
                <a:ea typeface="Rosatom Light"/>
              </a:rPr>
              <a:t>существенный вклад Росатома и Академии наук, их институтов и производств.</a:t>
            </a:r>
            <a:endParaRPr b="0" lang="ru-RU" sz="1200" spc="-1" strike="noStrike">
              <a:latin typeface="Arial"/>
            </a:endParaRPr>
          </a:p>
          <a:p>
            <a:pPr marL="216000" indent="-215640">
              <a:lnSpc>
                <a:spcPct val="100000"/>
              </a:lnSpc>
              <a:spcBef>
                <a:spcPts val="601"/>
              </a:spcBef>
            </a:pPr>
            <a:r>
              <a:rPr b="0" lang="ru-RU" sz="1200" spc="-1" strike="noStrike">
                <a:latin typeface="Arial"/>
                <a:ea typeface="Rosatom Light"/>
              </a:rPr>
              <a:t>Также впервые в истории длится такой продолжительный период </a:t>
            </a:r>
            <a:r>
              <a:rPr b="1" lang="ru-RU" sz="1200" spc="-1" strike="noStrike">
                <a:latin typeface="Arial"/>
                <a:ea typeface="Rosatom Light"/>
              </a:rPr>
              <a:t>75 лет без крупных военных конфликтов</a:t>
            </a:r>
            <a:r>
              <a:rPr b="0" lang="ru-RU" sz="1200" spc="-1" strike="noStrike">
                <a:latin typeface="Arial"/>
                <a:ea typeface="Rosatom Light"/>
              </a:rPr>
              <a:t>. И в этом тоже большая заслуга Росатома и Академии наук.</a:t>
            </a:r>
            <a:endParaRPr b="0" lang="ru-RU" sz="1200" spc="-1" strike="noStrike">
              <a:latin typeface="Arial"/>
            </a:endParaRPr>
          </a:p>
          <a:p>
            <a:pPr marL="216000" indent="-215640">
              <a:lnSpc>
                <a:spcPct val="100000"/>
              </a:lnSpc>
              <a:spcBef>
                <a:spcPts val="601"/>
              </a:spcBef>
            </a:pPr>
            <a:r>
              <a:rPr b="0" lang="ru-RU" sz="1200" spc="-1" strike="noStrike">
                <a:latin typeface="Arial"/>
                <a:ea typeface="Rosatom Light"/>
              </a:rPr>
              <a:t>История 75-летнего периода развития Росатома показала, что для нашей страны посильны решения самых сложных задач государственного уровня. </a:t>
            </a:r>
            <a:r>
              <a:rPr b="1" lang="ru-RU" sz="1200" spc="-1" strike="noStrike">
                <a:latin typeface="Arial"/>
                <a:ea typeface="Rosatom Light"/>
              </a:rPr>
              <a:t>Для этого необходимы только разумная концепция, политическая воля и единство всего общества.</a:t>
            </a:r>
            <a:endParaRPr b="0" lang="ru-RU" sz="1200" spc="-1" strike="noStrike">
              <a:latin typeface="Arial"/>
            </a:endParaRPr>
          </a:p>
          <a:p>
            <a:pPr marL="216000" indent="-215640">
              <a:lnSpc>
                <a:spcPct val="100000"/>
              </a:lnSpc>
              <a:spcBef>
                <a:spcPts val="601"/>
              </a:spcBef>
            </a:pPr>
            <a:r>
              <a:rPr b="1" lang="ru-RU" sz="1200" spc="-1" strike="noStrike">
                <a:latin typeface="Arial"/>
                <a:ea typeface="Rosatom Light"/>
              </a:rPr>
              <a:t>Все остальное у нас есть: и опыт, и традиции, и кадры, и ресурсы.</a:t>
            </a:r>
            <a:endParaRPr b="0" lang="ru-RU" sz="1200" spc="-1" strike="noStrike">
              <a:latin typeface="Arial"/>
            </a:endParaRPr>
          </a:p>
          <a:p>
            <a:pPr marL="216000" indent="-215640">
              <a:lnSpc>
                <a:spcPct val="100000"/>
              </a:lnSpc>
            </a:pPr>
            <a:endParaRPr b="0" lang="ru-RU" sz="1200" spc="-1" strike="noStrike">
              <a:latin typeface="Arial"/>
            </a:endParaRPr>
          </a:p>
        </p:txBody>
      </p:sp>
      <p:sp>
        <p:nvSpPr>
          <p:cNvPr id="221" name="CustomShape 3"/>
          <p:cNvSpPr/>
          <p:nvPr/>
        </p:nvSpPr>
        <p:spPr>
          <a:xfrm>
            <a:off x="3850560" y="943020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F9250654-B4DE-4A9B-8A8B-3D1BF009732B}" type="slidenum">
              <a:rPr b="0" lang="ru-RU" sz="1200" spc="-1" strike="noStrike">
                <a:solidFill>
                  <a:srgbClr val="000000"/>
                </a:solidFill>
                <a:latin typeface="+mn-lt"/>
                <a:ea typeface="+mn-ea"/>
              </a:rPr>
              <a:t>&lt;number&gt;</a:t>
            </a:fld>
            <a:endParaRPr b="0" lang="ru-RU" sz="12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sldImg"/>
          </p:nvPr>
        </p:nvSpPr>
        <p:spPr>
          <a:xfrm>
            <a:off x="917640" y="744480"/>
            <a:ext cx="4962240" cy="3722400"/>
          </a:xfrm>
          <a:prstGeom prst="rect">
            <a:avLst/>
          </a:prstGeom>
        </p:spPr>
      </p:sp>
      <p:sp>
        <p:nvSpPr>
          <p:cNvPr id="223" name="PlaceHolder 2"/>
          <p:cNvSpPr>
            <a:spLocks noGrp="1"/>
          </p:cNvSpPr>
          <p:nvPr>
            <p:ph type="body"/>
          </p:nvPr>
        </p:nvSpPr>
        <p:spPr>
          <a:xfrm>
            <a:off x="679680" y="4716000"/>
            <a:ext cx="5437440" cy="4466880"/>
          </a:xfrm>
          <a:prstGeom prst="rect">
            <a:avLst/>
          </a:prstGeom>
        </p:spPr>
        <p:txBody>
          <a:bodyPr lIns="0" rIns="0" tIns="0" bIns="0"/>
          <a:p>
            <a:endParaRPr b="0" lang="ru-RU" sz="2000" spc="-1" strike="noStrike">
              <a:latin typeface="Arial"/>
            </a:endParaRPr>
          </a:p>
        </p:txBody>
      </p:sp>
      <p:sp>
        <p:nvSpPr>
          <p:cNvPr id="224" name="CustomShape 3"/>
          <p:cNvSpPr/>
          <p:nvPr/>
        </p:nvSpPr>
        <p:spPr>
          <a:xfrm>
            <a:off x="3850560" y="943020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7CD23482-1CF8-48F9-92A7-33F71AFAE7AD}" type="slidenum">
              <a:rPr b="0" lang="ru-RU" sz="1200" spc="-1" strike="noStrike">
                <a:solidFill>
                  <a:srgbClr val="000000"/>
                </a:solidFill>
                <a:latin typeface="+mn-lt"/>
                <a:ea typeface="+mn-ea"/>
              </a:rPr>
              <a:t>&lt;number&gt;</a:t>
            </a:fld>
            <a:endParaRPr b="0" lang="ru-RU" sz="12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PlaceHolder 1"/>
          <p:cNvSpPr>
            <a:spLocks noGrp="1"/>
          </p:cNvSpPr>
          <p:nvPr>
            <p:ph type="sldImg"/>
          </p:nvPr>
        </p:nvSpPr>
        <p:spPr>
          <a:xfrm>
            <a:off x="917640" y="744480"/>
            <a:ext cx="4962240" cy="3722400"/>
          </a:xfrm>
          <a:prstGeom prst="rect">
            <a:avLst/>
          </a:prstGeom>
        </p:spPr>
      </p:sp>
      <p:sp>
        <p:nvSpPr>
          <p:cNvPr id="226" name="PlaceHolder 2"/>
          <p:cNvSpPr>
            <a:spLocks noGrp="1"/>
          </p:cNvSpPr>
          <p:nvPr>
            <p:ph type="body"/>
          </p:nvPr>
        </p:nvSpPr>
        <p:spPr>
          <a:xfrm>
            <a:off x="679680" y="4716000"/>
            <a:ext cx="5437440" cy="4466880"/>
          </a:xfrm>
          <a:prstGeom prst="rect">
            <a:avLst/>
          </a:prstGeom>
        </p:spPr>
        <p:txBody>
          <a:bodyPr lIns="0" rIns="0" tIns="0" bIns="0"/>
          <a:p>
            <a:endParaRPr b="0" lang="ru-RU" sz="2000" spc="-1" strike="noStrike">
              <a:latin typeface="Arial"/>
            </a:endParaRPr>
          </a:p>
        </p:txBody>
      </p:sp>
      <p:sp>
        <p:nvSpPr>
          <p:cNvPr id="227" name="CustomShape 3"/>
          <p:cNvSpPr/>
          <p:nvPr/>
        </p:nvSpPr>
        <p:spPr>
          <a:xfrm>
            <a:off x="3850560" y="943020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CB884C0E-FD9E-43CB-860E-12B192D784EA}" type="slidenum">
              <a:rPr b="0" lang="ru-RU" sz="1200" spc="-1" strike="noStrike">
                <a:solidFill>
                  <a:srgbClr val="000000"/>
                </a:solidFill>
                <a:latin typeface="+mn-lt"/>
                <a:ea typeface="+mn-ea"/>
              </a:rPr>
              <a:t>&lt;number&gt;</a:t>
            </a:fld>
            <a:endParaRPr b="0" lang="ru-RU" sz="12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sldImg"/>
          </p:nvPr>
        </p:nvSpPr>
        <p:spPr>
          <a:xfrm>
            <a:off x="917640" y="744480"/>
            <a:ext cx="4962240" cy="3722400"/>
          </a:xfrm>
          <a:prstGeom prst="rect">
            <a:avLst/>
          </a:prstGeom>
        </p:spPr>
      </p:sp>
      <p:sp>
        <p:nvSpPr>
          <p:cNvPr id="181" name="PlaceHolder 2"/>
          <p:cNvSpPr>
            <a:spLocks noGrp="1"/>
          </p:cNvSpPr>
          <p:nvPr>
            <p:ph type="body"/>
          </p:nvPr>
        </p:nvSpPr>
        <p:spPr>
          <a:xfrm>
            <a:off x="679680" y="4716000"/>
            <a:ext cx="5437440" cy="4466880"/>
          </a:xfrm>
          <a:prstGeom prst="rect">
            <a:avLst/>
          </a:prstGeom>
        </p:spPr>
        <p:txBody>
          <a:bodyPr lIns="0" rIns="0" tIns="0" bIns="0"/>
          <a:p>
            <a:pPr marL="216000" indent="-215640">
              <a:lnSpc>
                <a:spcPct val="100000"/>
              </a:lnSpc>
            </a:pPr>
            <a:r>
              <a:rPr b="0" lang="ru-RU" sz="1200" spc="-1" strike="noStrike">
                <a:solidFill>
                  <a:srgbClr val="000000"/>
                </a:solidFill>
                <a:latin typeface="+mn-lt"/>
                <a:ea typeface="+mn-ea"/>
              </a:rPr>
              <a:t>Андрей Дмитриевич Сахаров родился в Москве. Его мать </a:t>
            </a:r>
            <a:r>
              <a:rPr b="1" lang="ru-RU" sz="1200" spc="-1" strike="noStrike">
                <a:solidFill>
                  <a:srgbClr val="000000"/>
                </a:solidFill>
                <a:latin typeface="+mn-lt"/>
                <a:ea typeface="+mn-ea"/>
              </a:rPr>
              <a:t>Екатерина Алексеевна Сахарова</a:t>
            </a:r>
            <a:r>
              <a:rPr b="0" lang="ru-RU" sz="1200" spc="-1" strike="noStrike">
                <a:solidFill>
                  <a:srgbClr val="000000"/>
                </a:solidFill>
                <a:latin typeface="+mn-lt"/>
                <a:ea typeface="+mn-ea"/>
              </a:rPr>
              <a:t> (ур. Софиано) - дочь дворянина и потомственного военного Алексея Семёновича Софиано, вышедшего в отставку в 1917 году в чине генерал-лейтенанта. Бабушка со стороны матери Зинаида Евграфовна происходила из старинного дворянского рода Мухановых. </a:t>
            </a:r>
            <a:endParaRPr b="0" lang="ru-RU" sz="1200" spc="-1" strike="noStrike">
              <a:latin typeface="Arial"/>
            </a:endParaRPr>
          </a:p>
          <a:p>
            <a:pPr marL="216000" indent="-215640">
              <a:lnSpc>
                <a:spcPct val="100000"/>
              </a:lnSpc>
            </a:pPr>
            <a:r>
              <a:rPr b="0" lang="ru-RU" sz="1200" spc="-1" strike="noStrike">
                <a:solidFill>
                  <a:srgbClr val="000000"/>
                </a:solidFill>
                <a:latin typeface="+mn-lt"/>
                <a:ea typeface="+mn-ea"/>
              </a:rPr>
              <a:t> </a:t>
            </a:r>
            <a:endParaRPr b="0" lang="ru-RU" sz="1200" spc="-1" strike="noStrike">
              <a:latin typeface="Arial"/>
            </a:endParaRPr>
          </a:p>
          <a:p>
            <a:pPr marL="216000" indent="-215640">
              <a:lnSpc>
                <a:spcPct val="100000"/>
              </a:lnSpc>
            </a:pPr>
            <a:r>
              <a:rPr b="0" lang="ru-RU" sz="1200" spc="-1" strike="noStrike">
                <a:solidFill>
                  <a:srgbClr val="000000"/>
                </a:solidFill>
                <a:latin typeface="+mn-lt"/>
                <a:ea typeface="+mn-ea"/>
              </a:rPr>
              <a:t>Отец </a:t>
            </a:r>
            <a:r>
              <a:rPr b="1" lang="ru-RU" sz="1200" spc="-1" strike="noStrike">
                <a:solidFill>
                  <a:srgbClr val="000000"/>
                </a:solidFill>
                <a:latin typeface="+mn-lt"/>
                <a:ea typeface="+mn-ea"/>
              </a:rPr>
              <a:t>Дмитрий Иванович Сахаров</a:t>
            </a:r>
            <a:r>
              <a:rPr b="0" lang="ru-RU" sz="1200" spc="-1" strike="noStrike">
                <a:solidFill>
                  <a:srgbClr val="000000"/>
                </a:solidFill>
                <a:latin typeface="+mn-lt"/>
                <a:ea typeface="+mn-ea"/>
              </a:rPr>
              <a:t> был преподавателем физики в педагогических институтах, методистом, популяризатором физики и автором многих учебников. Его «Сборник задач по физике» выдержал 13 изданий и был очень популярен у преподавателей и учащихся.</a:t>
            </a:r>
            <a:endParaRPr b="0" lang="ru-RU" sz="1200" spc="-1" strike="noStrike">
              <a:latin typeface="Arial"/>
            </a:endParaRPr>
          </a:p>
          <a:p>
            <a:pPr marL="216000" indent="-215640">
              <a:lnSpc>
                <a:spcPct val="100000"/>
              </a:lnSpc>
            </a:pPr>
            <a:r>
              <a:rPr b="0" lang="ru-RU" sz="1200" spc="-1" strike="noStrike">
                <a:solidFill>
                  <a:srgbClr val="000000"/>
                </a:solidFill>
                <a:latin typeface="+mn-lt"/>
                <a:ea typeface="+mn-ea"/>
              </a:rPr>
              <a:t> </a:t>
            </a:r>
            <a:endParaRPr b="0" lang="ru-RU" sz="1200" spc="-1" strike="noStrike">
              <a:latin typeface="Arial"/>
            </a:endParaRPr>
          </a:p>
          <a:p>
            <a:pPr marL="216000" indent="-215640">
              <a:lnSpc>
                <a:spcPct val="100000"/>
              </a:lnSpc>
            </a:pPr>
            <a:r>
              <a:rPr b="0" lang="ru-RU" sz="1200" spc="-1" strike="noStrike">
                <a:solidFill>
                  <a:srgbClr val="000000"/>
                </a:solidFill>
                <a:latin typeface="+mn-lt"/>
                <a:ea typeface="+mn-ea"/>
              </a:rPr>
              <a:t>Три поколения предков со стороны отца были священнослужителями, традицию прервал </a:t>
            </a:r>
            <a:r>
              <a:rPr b="1" lang="ru-RU" sz="1200" spc="-1" strike="noStrike">
                <a:solidFill>
                  <a:srgbClr val="000000"/>
                </a:solidFill>
                <a:latin typeface="+mn-lt"/>
                <a:ea typeface="+mn-ea"/>
              </a:rPr>
              <a:t>Иван Николаевич Сахаров</a:t>
            </a:r>
            <a:r>
              <a:rPr b="0" lang="ru-RU" sz="1200" spc="-1" strike="noStrike">
                <a:solidFill>
                  <a:srgbClr val="000000"/>
                </a:solidFill>
                <a:latin typeface="+mn-lt"/>
                <a:ea typeface="+mn-ea"/>
              </a:rPr>
              <a:t> (дед А.Д.) - адвокат и известный общественный деятель. В 1895 году он стал основателем одной из первых в Арзамасском уезде бесплатной народной библиотеки (совр. Центральная районная библиотека им. И.Н. Сахарова) и был одним из составителей публицистического сборника «Против смертной казни» (1906). Его супруга (бабушка А.Д.) </a:t>
            </a:r>
            <a:r>
              <a:rPr b="1" lang="ru-RU" sz="1200" spc="-1" strike="noStrike">
                <a:solidFill>
                  <a:srgbClr val="000000"/>
                </a:solidFill>
                <a:latin typeface="+mn-lt"/>
                <a:ea typeface="+mn-ea"/>
              </a:rPr>
              <a:t>Мария Петровна </a:t>
            </a:r>
            <a:r>
              <a:rPr b="0" lang="ru-RU" sz="1200" spc="-1" strike="noStrike">
                <a:solidFill>
                  <a:srgbClr val="000000"/>
                </a:solidFill>
                <a:latin typeface="+mn-lt"/>
                <a:ea typeface="+mn-ea"/>
              </a:rPr>
              <a:t>была «человеком совершенно исключительных душевных качеств» и происходила из обедневшего дворянского рода Домуховских Смоленской губернии.</a:t>
            </a:r>
            <a:endParaRPr b="0" lang="ru-RU" sz="1200" spc="-1" strike="noStrike">
              <a:latin typeface="Arial"/>
            </a:endParaRPr>
          </a:p>
        </p:txBody>
      </p:sp>
      <p:sp>
        <p:nvSpPr>
          <p:cNvPr id="182" name="CustomShape 3"/>
          <p:cNvSpPr/>
          <p:nvPr/>
        </p:nvSpPr>
        <p:spPr>
          <a:xfrm>
            <a:off x="3850560" y="943020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313BEC79-A494-4187-B769-135C8A5F8237}" type="slidenum">
              <a:rPr b="0" lang="ru-RU" sz="1200" spc="-1" strike="noStrike">
                <a:solidFill>
                  <a:srgbClr val="000000"/>
                </a:solidFill>
                <a:latin typeface="+mn-lt"/>
                <a:ea typeface="+mn-ea"/>
              </a:rPr>
              <a:t>1</a:t>
            </a:fld>
            <a:endParaRPr b="0" lang="ru-RU"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PlaceHolder 1"/>
          <p:cNvSpPr>
            <a:spLocks noGrp="1"/>
          </p:cNvSpPr>
          <p:nvPr>
            <p:ph type="sldImg"/>
          </p:nvPr>
        </p:nvSpPr>
        <p:spPr>
          <a:xfrm>
            <a:off x="917640" y="744480"/>
            <a:ext cx="4962240" cy="3722400"/>
          </a:xfrm>
          <a:prstGeom prst="rect">
            <a:avLst/>
          </a:prstGeom>
        </p:spPr>
      </p:sp>
      <p:sp>
        <p:nvSpPr>
          <p:cNvPr id="184" name="PlaceHolder 2"/>
          <p:cNvSpPr>
            <a:spLocks noGrp="1"/>
          </p:cNvSpPr>
          <p:nvPr>
            <p:ph type="body"/>
          </p:nvPr>
        </p:nvSpPr>
        <p:spPr>
          <a:xfrm>
            <a:off x="679680" y="4716000"/>
            <a:ext cx="5437440" cy="4466880"/>
          </a:xfrm>
          <a:prstGeom prst="rect">
            <a:avLst/>
          </a:prstGeom>
        </p:spPr>
        <p:txBody>
          <a:bodyPr lIns="0" rIns="0" tIns="0" bIns="0"/>
          <a:p>
            <a:pPr marL="216000" indent="-215640">
              <a:lnSpc>
                <a:spcPct val="100000"/>
              </a:lnSpc>
            </a:pPr>
            <a:r>
              <a:rPr b="0" lang="ru-RU" sz="1200" spc="-1" strike="noStrike">
                <a:solidFill>
                  <a:srgbClr val="000000"/>
                </a:solidFill>
                <a:latin typeface="+mn-lt"/>
                <a:ea typeface="+mn-ea"/>
              </a:rPr>
              <a:t>В июне 1948 года Игорь Евгеньевич Тамм сообщил А.Д. Сахарову о созданной в ФИАНе по постановлению Совета Министров исследовательской группе, задача которой - теоретические и расчетные работы с целью выяснения возможности создания водородной бомбы; конкретно - проверка и уточнение тех расчетов, которые ведутся в Институте химической физики в группе Зельдовича». Тамм был назначен руководителем группы, Сахаров вошел в ее состав.</a:t>
            </a:r>
            <a:endParaRPr b="0" lang="ru-RU" sz="1200" spc="-1" strike="noStrike">
              <a:latin typeface="Arial"/>
            </a:endParaRPr>
          </a:p>
          <a:p>
            <a:pPr marL="216000" indent="-215640">
              <a:lnSpc>
                <a:spcPct val="100000"/>
              </a:lnSpc>
            </a:pPr>
            <a:r>
              <a:rPr b="0" lang="ru-RU" sz="1200" spc="-1" strike="noStrike">
                <a:solidFill>
                  <a:srgbClr val="000000"/>
                </a:solidFill>
                <a:latin typeface="+mn-lt"/>
                <a:ea typeface="+mn-ea"/>
              </a:rPr>
              <a:t>Кроме него в группу вошли С.З. Беленький, Ю.А. Романов, Н.Н. Боголюбов, И.Я. Померанчук, В.Н. Климов, Д.В. Ширков.</a:t>
            </a:r>
            <a:endParaRPr b="0" lang="ru-RU" sz="1200" spc="-1" strike="noStrike">
              <a:latin typeface="Arial"/>
            </a:endParaRPr>
          </a:p>
          <a:p>
            <a:pPr marL="216000" indent="-215640">
              <a:lnSpc>
                <a:spcPct val="100000"/>
              </a:lnSpc>
            </a:pPr>
            <a:r>
              <a:rPr b="0" lang="ru-RU" sz="1200" spc="-1" strike="noStrike">
                <a:solidFill>
                  <a:srgbClr val="000000"/>
                </a:solidFill>
                <a:latin typeface="+mn-lt"/>
                <a:ea typeface="+mn-ea"/>
              </a:rPr>
              <a:t> </a:t>
            </a:r>
            <a:endParaRPr b="0" lang="ru-RU" sz="1200" spc="-1" strike="noStrike">
              <a:latin typeface="Arial"/>
            </a:endParaRPr>
          </a:p>
          <a:p>
            <a:pPr marL="216000" indent="-215640">
              <a:lnSpc>
                <a:spcPct val="100000"/>
              </a:lnSpc>
            </a:pPr>
            <a:r>
              <a:rPr b="0" lang="ru-RU" sz="1200" spc="-1" strike="noStrike">
                <a:solidFill>
                  <a:srgbClr val="000000"/>
                </a:solidFill>
                <a:latin typeface="+mn-lt"/>
                <a:ea typeface="+mn-ea"/>
              </a:rPr>
              <a:t>Через год, летом 1949 года, А.Д. Сахаров впервые приехал в КБ-11, где был ознакомлен с конструкцией первой отечественной атомной бомбы РДС-1 и доложил о конструкции термоядерной бомбы РДС-6с. </a:t>
            </a:r>
            <a:endParaRPr b="0" lang="ru-RU" sz="1200" spc="-1" strike="noStrike">
              <a:latin typeface="Arial"/>
            </a:endParaRPr>
          </a:p>
          <a:p>
            <a:pPr marL="216000" indent="-215640">
              <a:lnSpc>
                <a:spcPct val="100000"/>
              </a:lnSpc>
            </a:pPr>
            <a:r>
              <a:rPr b="0" lang="ru-RU" sz="1200" spc="-1" strike="noStrike">
                <a:solidFill>
                  <a:srgbClr val="000000"/>
                </a:solidFill>
                <a:latin typeface="+mn-lt"/>
                <a:ea typeface="+mn-ea"/>
              </a:rPr>
              <a:t> </a:t>
            </a:r>
            <a:endParaRPr b="0" lang="ru-RU" sz="1200" spc="-1" strike="noStrike">
              <a:latin typeface="Arial"/>
            </a:endParaRPr>
          </a:p>
          <a:p>
            <a:pPr marL="216000" indent="-215640">
              <a:lnSpc>
                <a:spcPct val="100000"/>
              </a:lnSpc>
            </a:pPr>
            <a:r>
              <a:rPr b="0" lang="ru-RU" sz="1200" spc="-1" strike="noStrike">
                <a:solidFill>
                  <a:srgbClr val="000000"/>
                </a:solidFill>
                <a:latin typeface="+mn-lt"/>
                <a:ea typeface="+mn-ea"/>
              </a:rPr>
              <a:t>Согласно Постановлению СМ СССР №827-303сс/оп «О работах по созданию РДС-6» от 26.02.1950 г. он был откомандирован на работу в КБ-11 сроком на 1,5-2 года.</a:t>
            </a:r>
            <a:endParaRPr b="0" lang="ru-RU" sz="1200" spc="-1" strike="noStrike">
              <a:latin typeface="Arial"/>
            </a:endParaRPr>
          </a:p>
        </p:txBody>
      </p:sp>
      <p:sp>
        <p:nvSpPr>
          <p:cNvPr id="185" name="CustomShape 3"/>
          <p:cNvSpPr/>
          <p:nvPr/>
        </p:nvSpPr>
        <p:spPr>
          <a:xfrm>
            <a:off x="3850560" y="943020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39F8776C-D432-4B58-871E-DB6EBA31E471}" type="slidenum">
              <a:rPr b="0" lang="ru-RU" sz="1200" spc="-1" strike="noStrike">
                <a:solidFill>
                  <a:srgbClr val="000000"/>
                </a:solidFill>
                <a:latin typeface="+mn-lt"/>
                <a:ea typeface="+mn-ea"/>
              </a:rPr>
              <a:t>1</a:t>
            </a:fld>
            <a:endParaRPr b="0" lang="ru-RU" sz="12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sldImg"/>
          </p:nvPr>
        </p:nvSpPr>
        <p:spPr>
          <a:xfrm>
            <a:off x="917640" y="744480"/>
            <a:ext cx="4962240" cy="3722400"/>
          </a:xfrm>
          <a:prstGeom prst="rect">
            <a:avLst/>
          </a:prstGeom>
        </p:spPr>
      </p:sp>
      <p:sp>
        <p:nvSpPr>
          <p:cNvPr id="187" name="PlaceHolder 2"/>
          <p:cNvSpPr>
            <a:spLocks noGrp="1"/>
          </p:cNvSpPr>
          <p:nvPr>
            <p:ph type="body"/>
          </p:nvPr>
        </p:nvSpPr>
        <p:spPr>
          <a:xfrm>
            <a:off x="679680" y="4716000"/>
            <a:ext cx="5437440" cy="4466880"/>
          </a:xfrm>
          <a:prstGeom prst="rect">
            <a:avLst/>
          </a:prstGeom>
        </p:spPr>
        <p:txBody>
          <a:bodyPr lIns="0" rIns="0" tIns="0" bIns="0"/>
          <a:p>
            <a:pPr marL="285840" indent="-285120">
              <a:lnSpc>
                <a:spcPct val="100000"/>
              </a:lnSpc>
              <a:spcBef>
                <a:spcPts val="601"/>
              </a:spcBef>
              <a:buClr>
                <a:srgbClr val="000000"/>
              </a:buClr>
              <a:buFont typeface="Arial"/>
              <a:buChar char="•"/>
            </a:pPr>
            <a:r>
              <a:rPr b="0" lang="ru-RU" sz="2000" spc="-1" strike="noStrike">
                <a:latin typeface="Arial"/>
              </a:rPr>
              <a:t>В 1949 году США уже располагали ядерным арсеналом 170 ядерных зарядов общим энерговыделением в 4,2 Мт. Среднее энерговыделение  одного ядерного заряда составляло при этом около 25 кт. По существу весь боезапас США к 1949 году был основан на физической схеме плутониевого ядерного заряда на принципе имплозии. </a:t>
            </a:r>
            <a:endParaRPr b="0" lang="ru-RU" sz="2000" spc="-1" strike="noStrike">
              <a:latin typeface="Arial"/>
            </a:endParaRPr>
          </a:p>
          <a:p>
            <a:pPr marL="285840" indent="-285120">
              <a:lnSpc>
                <a:spcPct val="100000"/>
              </a:lnSpc>
              <a:spcBef>
                <a:spcPts val="601"/>
              </a:spcBef>
              <a:buClr>
                <a:srgbClr val="000000"/>
              </a:buClr>
              <a:buFont typeface="Arial"/>
              <a:buChar char="•"/>
            </a:pPr>
            <a:r>
              <a:rPr b="0" lang="ru-RU" sz="2000" spc="-1" strike="noStrike">
                <a:latin typeface="Arial"/>
              </a:rPr>
              <a:t>Стратегическая авиация рассматривалась в качестве средства доставки ядерного оружия на территорию СССР, а для расширения ее боевых возможностей вдоль границ СССР интенсивно развертывались военные базы. </a:t>
            </a:r>
            <a:endParaRPr b="0" lang="ru-RU" sz="2000" spc="-1" strike="noStrike">
              <a:latin typeface="Arial"/>
            </a:endParaRPr>
          </a:p>
          <a:p>
            <a:pPr marL="285840" indent="-285120">
              <a:lnSpc>
                <a:spcPct val="100000"/>
              </a:lnSpc>
              <a:spcBef>
                <a:spcPts val="601"/>
              </a:spcBef>
              <a:buClr>
                <a:srgbClr val="000000"/>
              </a:buClr>
              <a:buFont typeface="Arial"/>
              <a:buChar char="•"/>
            </a:pPr>
            <a:r>
              <a:rPr b="0" lang="ru-RU" sz="2000" spc="-1" strike="noStrike">
                <a:latin typeface="Arial"/>
              </a:rPr>
              <a:t>Эти факты с очевидностью указывают на жизненную необходимость работ по ликвидации атомной монополии США, и эта монополия была ликвидирована 29 августа 1949 года. </a:t>
            </a:r>
            <a:endParaRPr b="0" lang="ru-RU" sz="2000" spc="-1" strike="noStrike">
              <a:latin typeface="Arial"/>
            </a:endParaRPr>
          </a:p>
        </p:txBody>
      </p:sp>
      <p:sp>
        <p:nvSpPr>
          <p:cNvPr id="188" name="CustomShape 3"/>
          <p:cNvSpPr/>
          <p:nvPr/>
        </p:nvSpPr>
        <p:spPr>
          <a:xfrm>
            <a:off x="3850560" y="943020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D98116FB-3036-4A88-A37A-03BD8C30F8EC}" type="slidenum">
              <a:rPr b="0" lang="ru-RU" sz="1200" spc="-1" strike="noStrike">
                <a:solidFill>
                  <a:srgbClr val="000000"/>
                </a:solidFill>
                <a:latin typeface="+mn-lt"/>
                <a:ea typeface="+mn-ea"/>
              </a:rPr>
              <a:t>1</a:t>
            </a:fld>
            <a:endParaRPr b="0" lang="ru-RU" sz="12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type="sldImg"/>
          </p:nvPr>
        </p:nvSpPr>
        <p:spPr>
          <a:xfrm>
            <a:off x="917640" y="744480"/>
            <a:ext cx="4962240" cy="3722400"/>
          </a:xfrm>
          <a:prstGeom prst="rect">
            <a:avLst/>
          </a:prstGeom>
        </p:spPr>
      </p:sp>
      <p:sp>
        <p:nvSpPr>
          <p:cNvPr id="190" name="PlaceHolder 2"/>
          <p:cNvSpPr>
            <a:spLocks noGrp="1"/>
          </p:cNvSpPr>
          <p:nvPr>
            <p:ph type="body"/>
          </p:nvPr>
        </p:nvSpPr>
        <p:spPr>
          <a:xfrm>
            <a:off x="679680" y="4716000"/>
            <a:ext cx="5437440" cy="4466880"/>
          </a:xfrm>
          <a:prstGeom prst="rect">
            <a:avLst/>
          </a:prstGeom>
        </p:spPr>
        <p:txBody>
          <a:bodyPr lIns="0" rIns="0" tIns="0" bIns="0"/>
          <a:p>
            <a:pPr marL="216000" indent="-215640">
              <a:lnSpc>
                <a:spcPct val="100000"/>
              </a:lnSpc>
            </a:pPr>
            <a:r>
              <a:rPr b="0" lang="ru-RU" sz="1200" spc="-1" strike="noStrike">
                <a:solidFill>
                  <a:srgbClr val="000000"/>
                </a:solidFill>
                <a:latin typeface="+mn-lt"/>
                <a:ea typeface="+mn-ea"/>
              </a:rPr>
              <a:t>      </a:t>
            </a:r>
            <a:r>
              <a:rPr b="0" lang="ru-RU" sz="1200" spc="-1" strike="noStrike">
                <a:solidFill>
                  <a:srgbClr val="000000"/>
                </a:solidFill>
                <a:latin typeface="+mn-lt"/>
                <a:ea typeface="+mn-ea"/>
              </a:rPr>
              <a:t>В 1948 году правительством на КБ-11 было возложено проведение теоретических и экспериментальных исследований, подтверждающих возможность создания водородной бомбы, получившей обозначение РДС-6. Этим занялась группа Я.Б. Зельдовича, который тогда еще работал в ИХФ. Одновременно такое же задание получил Физический институт АН СССР, где была организована специальная группа под руководством И.Е. Тамма. Этой группе, в которую вошёл недавно защитивший диссертацию 27-летний А.Д. Сахаров, была поручена проверка сделанных группой Я.Б. Зельдовича расчётов по проблеме детонации дейтерия в цилиндрическом сосуде (трубе).</a:t>
            </a:r>
            <a:endParaRPr b="0" lang="ru-RU" sz="1200" spc="-1" strike="noStrike">
              <a:latin typeface="Arial"/>
            </a:endParaRPr>
          </a:p>
          <a:p>
            <a:pPr marL="216000" indent="-215640">
              <a:lnSpc>
                <a:spcPct val="100000"/>
              </a:lnSpc>
            </a:pPr>
            <a:r>
              <a:rPr b="0" lang="ru-RU" sz="1200" spc="-1" strike="noStrike">
                <a:solidFill>
                  <a:srgbClr val="000000"/>
                </a:solidFill>
                <a:latin typeface="+mn-lt"/>
                <a:ea typeface="+mn-ea"/>
              </a:rPr>
              <a:t>Анализируя расчёты группы Я.Б. Зельдовича, А.Д. Сахаров уже в 1948 году высказал основополагающие идеи о конструкции водородной бомбы, состоящей из атомного заряда, окружённого чередующимися слоями лёгких и тяжёлых активных материалов – «слойке». Лежащий в ее основе принцип ионизационного сжатия термоядерного горючего был назван «сахаризацией». С этого момента работа над водородной бомбой велась по двум направлениям – «трубе» (РДС-6т) и «слойке» (РДС-6с).</a:t>
            </a:r>
            <a:endParaRPr b="0" lang="ru-RU" sz="1200" spc="-1" strike="noStrike">
              <a:latin typeface="Arial"/>
            </a:endParaRPr>
          </a:p>
          <a:p>
            <a:pPr marL="216000" indent="-215640">
              <a:lnSpc>
                <a:spcPct val="100000"/>
              </a:lnSpc>
            </a:pPr>
            <a:r>
              <a:rPr b="0" lang="ru-RU" sz="1200" spc="-1" strike="noStrike">
                <a:solidFill>
                  <a:srgbClr val="000000"/>
                </a:solidFill>
                <a:latin typeface="+mn-lt"/>
                <a:ea typeface="+mn-ea"/>
              </a:rPr>
              <a:t>      </a:t>
            </a:r>
            <a:r>
              <a:rPr b="0" lang="ru-RU" sz="1200" spc="-1" strike="noStrike">
                <a:solidFill>
                  <a:srgbClr val="000000"/>
                </a:solidFill>
                <a:latin typeface="+mn-lt"/>
                <a:ea typeface="+mn-ea"/>
              </a:rPr>
              <a:t>12 августа 1953 года бомба РДС-6с была успешно испытана на Семипалатинском полигоне. Ее мощность составила 400 кт ТЭ. Четвертое по счёту ядерное испытание стало выдающимся достижением советской оборонной науки и техники. Важным обстоятельством было то, что изделие РДС-6с было выполнено в виде транспортабельной бомбы, совместимой со средствами доставки, т.е. явилось первым образцом термоядерного оружия.</a:t>
            </a:r>
            <a:endParaRPr b="0" lang="ru-RU" sz="1200" spc="-1" strike="noStrike">
              <a:latin typeface="Arial"/>
            </a:endParaRPr>
          </a:p>
        </p:txBody>
      </p:sp>
      <p:sp>
        <p:nvSpPr>
          <p:cNvPr id="191" name="CustomShape 3"/>
          <p:cNvSpPr/>
          <p:nvPr/>
        </p:nvSpPr>
        <p:spPr>
          <a:xfrm>
            <a:off x="3850560" y="943020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2652685A-8EC3-4372-BF88-A4B32B19BAAE}" type="slidenum">
              <a:rPr b="0" lang="ru-RU" sz="1200" spc="-1" strike="noStrike">
                <a:solidFill>
                  <a:srgbClr val="000000"/>
                </a:solidFill>
                <a:latin typeface="+mn-lt"/>
                <a:ea typeface="+mn-ea"/>
              </a:rPr>
              <a:t>1</a:t>
            </a:fld>
            <a:endParaRPr b="0" lang="ru-RU" sz="12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sldImg"/>
          </p:nvPr>
        </p:nvSpPr>
        <p:spPr>
          <a:xfrm>
            <a:off x="917640" y="744480"/>
            <a:ext cx="4962240" cy="3722400"/>
          </a:xfrm>
          <a:prstGeom prst="rect">
            <a:avLst/>
          </a:prstGeom>
        </p:spPr>
      </p:sp>
      <p:sp>
        <p:nvSpPr>
          <p:cNvPr id="193" name="PlaceHolder 2"/>
          <p:cNvSpPr>
            <a:spLocks noGrp="1"/>
          </p:cNvSpPr>
          <p:nvPr>
            <p:ph type="body"/>
          </p:nvPr>
        </p:nvSpPr>
        <p:spPr>
          <a:xfrm>
            <a:off x="679680" y="4716000"/>
            <a:ext cx="5437440" cy="4466880"/>
          </a:xfrm>
          <a:prstGeom prst="rect">
            <a:avLst/>
          </a:prstGeom>
        </p:spPr>
        <p:txBody>
          <a:bodyPr lIns="0" rIns="0" tIns="0" bIns="0"/>
          <a:p>
            <a:endParaRPr b="0" lang="ru-RU" sz="2000" spc="-1" strike="noStrike">
              <a:latin typeface="Arial"/>
            </a:endParaRPr>
          </a:p>
        </p:txBody>
      </p:sp>
      <p:sp>
        <p:nvSpPr>
          <p:cNvPr id="194" name="CustomShape 3"/>
          <p:cNvSpPr/>
          <p:nvPr/>
        </p:nvSpPr>
        <p:spPr>
          <a:xfrm>
            <a:off x="3850560" y="943020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4AFFC5F4-C12D-48A4-BE1B-6065726C3507}" type="slidenum">
              <a:rPr b="0" lang="ru-RU" sz="1200" spc="-1" strike="noStrike">
                <a:solidFill>
                  <a:srgbClr val="000000"/>
                </a:solidFill>
                <a:latin typeface="+mn-lt"/>
                <a:ea typeface="+mn-ea"/>
              </a:rPr>
              <a:t>1</a:t>
            </a:fld>
            <a:endParaRPr b="0" lang="ru-RU" sz="12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sldImg"/>
          </p:nvPr>
        </p:nvSpPr>
        <p:spPr>
          <a:xfrm>
            <a:off x="917640" y="744480"/>
            <a:ext cx="4962240" cy="3722400"/>
          </a:xfrm>
          <a:prstGeom prst="rect">
            <a:avLst/>
          </a:prstGeom>
        </p:spPr>
      </p:sp>
      <p:sp>
        <p:nvSpPr>
          <p:cNvPr id="196" name="PlaceHolder 2"/>
          <p:cNvSpPr>
            <a:spLocks noGrp="1"/>
          </p:cNvSpPr>
          <p:nvPr>
            <p:ph type="body"/>
          </p:nvPr>
        </p:nvSpPr>
        <p:spPr>
          <a:xfrm>
            <a:off x="679680" y="4716000"/>
            <a:ext cx="5437440" cy="4466880"/>
          </a:xfrm>
          <a:prstGeom prst="rect">
            <a:avLst/>
          </a:prstGeom>
        </p:spPr>
        <p:txBody>
          <a:bodyPr lIns="0" rIns="0" tIns="0" bIns="0"/>
          <a:p>
            <a:pPr marL="216000" indent="-215640">
              <a:lnSpc>
                <a:spcPct val="100000"/>
              </a:lnSpc>
              <a:spcBef>
                <a:spcPts val="601"/>
              </a:spcBef>
            </a:pPr>
            <a:r>
              <a:rPr b="0" lang="ru-RU" sz="2000" spc="-1" strike="noStrike">
                <a:solidFill>
                  <a:srgbClr val="414042"/>
                </a:solidFill>
                <a:latin typeface="Arial"/>
                <a:ea typeface="Rosatom Light"/>
              </a:rPr>
              <a:t>К 1953 году международная обстановка была напряженной. США имели </a:t>
            </a:r>
            <a:r>
              <a:rPr b="1" lang="ru-RU" sz="2000" spc="-1" strike="noStrike">
                <a:solidFill>
                  <a:srgbClr val="414042"/>
                </a:solidFill>
                <a:latin typeface="Arial"/>
                <a:ea typeface="Rosatom Light"/>
              </a:rPr>
              <a:t>в 10 раз </a:t>
            </a:r>
            <a:r>
              <a:rPr b="0" lang="ru-RU" sz="2000" spc="-1" strike="noStrike">
                <a:solidFill>
                  <a:srgbClr val="414042"/>
                </a:solidFill>
                <a:latin typeface="Arial"/>
                <a:ea typeface="Rosatom Light"/>
              </a:rPr>
              <a:t>больше атомных зарядов и более </a:t>
            </a:r>
            <a:r>
              <a:rPr b="1" lang="ru-RU" sz="2000" spc="-1" strike="noStrike">
                <a:solidFill>
                  <a:srgbClr val="414042"/>
                </a:solidFill>
                <a:latin typeface="Arial"/>
                <a:ea typeface="Rosatom Light"/>
              </a:rPr>
              <a:t>1800</a:t>
            </a:r>
            <a:r>
              <a:rPr b="0" lang="ru-RU" sz="2000" spc="-1" strike="noStrike">
                <a:solidFill>
                  <a:srgbClr val="414042"/>
                </a:solidFill>
                <a:latin typeface="Arial"/>
                <a:ea typeface="Rosatom Light"/>
              </a:rPr>
              <a:t> бомбардировщиков для их доставки.</a:t>
            </a:r>
            <a:endParaRPr b="0" lang="ru-RU" sz="2000" spc="-1" strike="noStrike">
              <a:latin typeface="Arial"/>
            </a:endParaRPr>
          </a:p>
          <a:p>
            <a:pPr marL="216000" indent="-215640">
              <a:lnSpc>
                <a:spcPct val="100000"/>
              </a:lnSpc>
              <a:spcBef>
                <a:spcPts val="601"/>
              </a:spcBef>
            </a:pPr>
            <a:r>
              <a:rPr b="0" lang="ru-RU" sz="2000" spc="-1" strike="noStrike">
                <a:solidFill>
                  <a:srgbClr val="414042"/>
                </a:solidFill>
                <a:latin typeface="Arial"/>
                <a:ea typeface="Rosatom Light"/>
              </a:rPr>
              <a:t>Кроме того, в США уже были крупные успехи в создании термоядерного оружия большой мощности.</a:t>
            </a:r>
            <a:endParaRPr b="0" lang="ru-RU" sz="2000" spc="-1" strike="noStrike">
              <a:latin typeface="Arial"/>
            </a:endParaRPr>
          </a:p>
          <a:p>
            <a:pPr marL="216000" indent="-215640">
              <a:lnSpc>
                <a:spcPct val="100000"/>
              </a:lnSpc>
              <a:spcBef>
                <a:spcPts val="601"/>
              </a:spcBef>
            </a:pPr>
            <a:r>
              <a:rPr b="0" lang="ru-RU" sz="2000" spc="-1" strike="noStrike">
                <a:solidFill>
                  <a:srgbClr val="414042"/>
                </a:solidFill>
                <a:latin typeface="Arial"/>
                <a:ea typeface="Rosatom Light"/>
              </a:rPr>
              <a:t>На первом этапе Атомного проекта эффективно выступала Ленинградская школа физиков, на втором (термоядерном) этапе Московская школа физиков с молодым лидером А.Д. Сахаровым.</a:t>
            </a:r>
            <a:endParaRPr b="0" lang="ru-RU" sz="2000" spc="-1" strike="noStrike">
              <a:latin typeface="Arial"/>
            </a:endParaRPr>
          </a:p>
          <a:p>
            <a:pPr marL="216000" indent="-215640">
              <a:lnSpc>
                <a:spcPct val="100000"/>
              </a:lnSpc>
              <a:spcBef>
                <a:spcPts val="601"/>
              </a:spcBef>
            </a:pPr>
            <a:r>
              <a:rPr b="0" lang="ru-RU" sz="2000" spc="-1" strike="noStrike">
                <a:solidFill>
                  <a:srgbClr val="414042"/>
                </a:solidFill>
                <a:latin typeface="Arial"/>
                <a:ea typeface="Rosatom Light"/>
              </a:rPr>
              <a:t>В 1953 году были успешно испытаны сахаровская слойка, в 1955 г был реализован принцип радиационной имплозии.</a:t>
            </a:r>
            <a:endParaRPr b="0" lang="ru-RU" sz="2000" spc="-1" strike="noStrike">
              <a:latin typeface="Arial"/>
            </a:endParaRPr>
          </a:p>
          <a:p>
            <a:pPr marL="216000" indent="-215640">
              <a:lnSpc>
                <a:spcPct val="100000"/>
              </a:lnSpc>
              <a:spcBef>
                <a:spcPts val="601"/>
              </a:spcBef>
            </a:pPr>
            <a:r>
              <a:rPr b="1" lang="ru-RU" sz="2000" spc="-1" strike="noStrike">
                <a:solidFill>
                  <a:srgbClr val="414042"/>
                </a:solidFill>
                <a:latin typeface="Arial"/>
                <a:ea typeface="Rosatom Light"/>
              </a:rPr>
              <a:t>Таким образом, Советский Союз справился с задачей по созданию принципиальных научных основ разработки атомного и термоядерного оружия.</a:t>
            </a:r>
            <a:endParaRPr b="0" lang="ru-RU" sz="2000" spc="-1" strike="noStrike">
              <a:latin typeface="Arial"/>
            </a:endParaRPr>
          </a:p>
        </p:txBody>
      </p:sp>
      <p:sp>
        <p:nvSpPr>
          <p:cNvPr id="197" name="CustomShape 3"/>
          <p:cNvSpPr/>
          <p:nvPr/>
        </p:nvSpPr>
        <p:spPr>
          <a:xfrm>
            <a:off x="3850560" y="943020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888DD2A9-FD63-44C5-8B99-A28A79044907}" type="slidenum">
              <a:rPr b="0" lang="ru-RU" sz="1200" spc="-1" strike="noStrike">
                <a:solidFill>
                  <a:srgbClr val="000000"/>
                </a:solidFill>
                <a:latin typeface="+mn-lt"/>
                <a:ea typeface="+mn-ea"/>
              </a:rPr>
              <a:t>1</a:t>
            </a:fld>
            <a:endParaRPr b="0" lang="ru-RU" sz="12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sldImg"/>
          </p:nvPr>
        </p:nvSpPr>
        <p:spPr>
          <a:xfrm>
            <a:off x="917640" y="744480"/>
            <a:ext cx="4962240" cy="3722400"/>
          </a:xfrm>
          <a:prstGeom prst="rect">
            <a:avLst/>
          </a:prstGeom>
        </p:spPr>
      </p:sp>
      <p:sp>
        <p:nvSpPr>
          <p:cNvPr id="199" name="PlaceHolder 2"/>
          <p:cNvSpPr>
            <a:spLocks noGrp="1"/>
          </p:cNvSpPr>
          <p:nvPr>
            <p:ph type="body"/>
          </p:nvPr>
        </p:nvSpPr>
        <p:spPr>
          <a:xfrm>
            <a:off x="679680" y="4716000"/>
            <a:ext cx="5437440" cy="4466880"/>
          </a:xfrm>
          <a:prstGeom prst="rect">
            <a:avLst/>
          </a:prstGeom>
        </p:spPr>
        <p:txBody>
          <a:bodyPr lIns="0" rIns="0" tIns="0" bIns="0"/>
          <a:p>
            <a:pPr marL="216000" indent="-216000">
              <a:lnSpc>
                <a:spcPct val="100000"/>
              </a:lnSpc>
            </a:pPr>
            <a:r>
              <a:rPr b="0" lang="ru-RU" sz="1200" spc="-1" strike="noStrike">
                <a:solidFill>
                  <a:srgbClr val="000000"/>
                </a:solidFill>
                <a:latin typeface="+mn-lt"/>
                <a:ea typeface="+mn-ea"/>
              </a:rPr>
              <a:t>   </a:t>
            </a:r>
            <a:r>
              <a:rPr b="0" lang="ru-RU" sz="1200" spc="-1" strike="noStrike">
                <a:solidFill>
                  <a:srgbClr val="000000"/>
                </a:solidFill>
                <a:latin typeface="+mn-lt"/>
                <a:ea typeface="+mn-ea"/>
              </a:rPr>
              <a:t>Созданная в связи с разработкой РДС-6с научная и технологическая база в дальнейшем позволила в очень короткие сроки подготовить и испытать термоядерный двухстадийный заряд РДС-37, который лёг в основу всего оборонного ядерного щита СССР и России.</a:t>
            </a:r>
            <a:endParaRPr b="0" lang="ru-RU" sz="1200" spc="-1" strike="noStrike">
              <a:latin typeface="Arial"/>
            </a:endParaRPr>
          </a:p>
          <a:p>
            <a:pPr marL="216000" indent="-216000">
              <a:lnSpc>
                <a:spcPct val="100000"/>
              </a:lnSpc>
            </a:pPr>
            <a:r>
              <a:rPr b="0" lang="ru-RU" sz="1200" spc="-1" strike="noStrike">
                <a:solidFill>
                  <a:srgbClr val="000000"/>
                </a:solidFill>
                <a:latin typeface="+mn-lt"/>
                <a:ea typeface="+mn-ea"/>
              </a:rPr>
              <a:t>    </a:t>
            </a:r>
            <a:r>
              <a:rPr b="0" lang="ru-RU" sz="1200" spc="-1" strike="noStrike">
                <a:solidFill>
                  <a:srgbClr val="000000"/>
                </a:solidFill>
                <a:latin typeface="+mn-lt"/>
                <a:ea typeface="+mn-ea"/>
              </a:rPr>
              <a:t>Техническое задание на конструкцию двухступенчатой водородной бомбы РДС-37 было выдано 3 февраля 1955 года. Реализация этой разработки потребовала новых физических методов измерения быстропротекающих процессов, их моделирования с помощью появившихся ЭВМ, проведения многочисленных исследований. С колоссальным напряжением работали технологи и производственники ядерного центра.  </a:t>
            </a:r>
            <a:endParaRPr b="0" lang="ru-RU" sz="1200" spc="-1" strike="noStrike">
              <a:latin typeface="Arial"/>
            </a:endParaRPr>
          </a:p>
          <a:p>
            <a:pPr marL="216000" indent="-216000">
              <a:lnSpc>
                <a:spcPct val="100000"/>
              </a:lnSpc>
            </a:pPr>
            <a:r>
              <a:rPr b="0" lang="ru-RU" sz="1200" spc="-1" strike="noStrike">
                <a:solidFill>
                  <a:srgbClr val="000000"/>
                </a:solidFill>
                <a:latin typeface="+mn-lt"/>
                <a:ea typeface="+mn-ea"/>
              </a:rPr>
              <a:t>    </a:t>
            </a:r>
            <a:r>
              <a:rPr b="0" lang="ru-RU" sz="1200" spc="-1" strike="noStrike">
                <a:solidFill>
                  <a:srgbClr val="000000"/>
                </a:solidFill>
                <a:latin typeface="+mn-lt"/>
                <a:ea typeface="+mn-ea"/>
              </a:rPr>
              <a:t>Расчетно-теоретические работы и уточнение конструкции РДС-37 продолжались вплоть до окончательной сборки и отправки бомбы на полигон. План завершающего этапа этих работ был утвержден Министром среднего машиностроения СССР А.П. Завенягиным 2 марта 1955 года.</a:t>
            </a:r>
            <a:endParaRPr b="0" lang="ru-RU" sz="1200" spc="-1" strike="noStrike">
              <a:latin typeface="Arial"/>
            </a:endParaRPr>
          </a:p>
          <a:p>
            <a:pPr marL="216000" indent="-216000">
              <a:lnSpc>
                <a:spcPct val="100000"/>
              </a:lnSpc>
            </a:pPr>
            <a:r>
              <a:rPr b="0" lang="ru-RU" sz="1200" spc="-1" strike="noStrike">
                <a:solidFill>
                  <a:srgbClr val="000000"/>
                </a:solidFill>
                <a:latin typeface="+mn-lt"/>
                <a:ea typeface="+mn-ea"/>
              </a:rPr>
              <a:t>Все работы были закончены к ноябрю.  </a:t>
            </a:r>
            <a:endParaRPr b="0" lang="ru-RU" sz="1200" spc="-1" strike="noStrike">
              <a:latin typeface="Arial"/>
            </a:endParaRPr>
          </a:p>
          <a:p>
            <a:pPr marL="216000" indent="-216000">
              <a:lnSpc>
                <a:spcPct val="100000"/>
              </a:lnSpc>
            </a:pPr>
            <a:r>
              <a:rPr b="0" lang="ru-RU" sz="1200" spc="-1" strike="noStrike">
                <a:solidFill>
                  <a:srgbClr val="000000"/>
                </a:solidFill>
                <a:latin typeface="+mn-lt"/>
                <a:ea typeface="+mn-ea"/>
              </a:rPr>
              <a:t>    </a:t>
            </a:r>
            <a:r>
              <a:rPr b="0" lang="ru-RU" sz="1200" spc="-1" strike="noStrike">
                <a:solidFill>
                  <a:srgbClr val="000000"/>
                </a:solidFill>
                <a:latin typeface="+mn-lt"/>
                <a:ea typeface="+mn-ea"/>
              </a:rPr>
              <a:t>22 ноября 1955 года РДС-37 был сброшен на Семипалатинском полигоне с самолета-носителя Ту-16. Системой автоматики «изделие» было подорвано на высоте 1550 метров. Его мощность составила 1,6 Мт. В этот же день Н.С. Хрущев сделал заявление о создании в СССР мощного термоядерного оружия. </a:t>
            </a:r>
            <a:endParaRPr b="0" lang="ru-RU" sz="1200" spc="-1" strike="noStrike">
              <a:latin typeface="Arial"/>
            </a:endParaRPr>
          </a:p>
        </p:txBody>
      </p:sp>
      <p:sp>
        <p:nvSpPr>
          <p:cNvPr id="200" name="CustomShape 3"/>
          <p:cNvSpPr/>
          <p:nvPr/>
        </p:nvSpPr>
        <p:spPr>
          <a:xfrm>
            <a:off x="3850560" y="943020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5167FF6F-D21B-4637-897D-8168F28395CE}" type="slidenum">
              <a:rPr b="0" lang="ru-RU" sz="1200" spc="-1" strike="noStrike">
                <a:solidFill>
                  <a:srgbClr val="000000"/>
                </a:solidFill>
                <a:latin typeface="+mn-lt"/>
                <a:ea typeface="+mn-ea"/>
              </a:rPr>
              <a:t>1</a:t>
            </a:fld>
            <a:endParaRPr b="0" lang="ru-RU" sz="12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PlaceHolder 1"/>
          <p:cNvSpPr>
            <a:spLocks noGrp="1"/>
          </p:cNvSpPr>
          <p:nvPr>
            <p:ph type="sldImg"/>
          </p:nvPr>
        </p:nvSpPr>
        <p:spPr>
          <a:xfrm>
            <a:off x="917640" y="744480"/>
            <a:ext cx="4962240" cy="3722400"/>
          </a:xfrm>
          <a:prstGeom prst="rect">
            <a:avLst/>
          </a:prstGeom>
        </p:spPr>
      </p:sp>
      <p:sp>
        <p:nvSpPr>
          <p:cNvPr id="202" name="PlaceHolder 2"/>
          <p:cNvSpPr>
            <a:spLocks noGrp="1"/>
          </p:cNvSpPr>
          <p:nvPr>
            <p:ph type="body"/>
          </p:nvPr>
        </p:nvSpPr>
        <p:spPr>
          <a:xfrm>
            <a:off x="679680" y="4716000"/>
            <a:ext cx="5437440" cy="4466880"/>
          </a:xfrm>
          <a:prstGeom prst="rect">
            <a:avLst/>
          </a:prstGeom>
        </p:spPr>
        <p:txBody>
          <a:bodyPr lIns="0" rIns="0" tIns="0" bIns="0"/>
          <a:p>
            <a:pPr marL="216000" indent="-215640">
              <a:lnSpc>
                <a:spcPct val="100000"/>
              </a:lnSpc>
              <a:spcBef>
                <a:spcPts val="601"/>
              </a:spcBef>
            </a:pPr>
            <a:r>
              <a:rPr b="0" lang="ru-RU" sz="2000" spc="-1" strike="noStrike">
                <a:latin typeface="Arial"/>
                <a:ea typeface="Rosatom Light"/>
              </a:rPr>
              <a:t>После того, как были установлены первые исходные физические закономерности, используемые при разработке атомного и термоядерного оружия, началось 35-летнее соперничество двух великих держав в создании всех видов ядерных вооружений.</a:t>
            </a:r>
            <a:endParaRPr b="0" lang="ru-RU" sz="2000" spc="-1" strike="noStrike">
              <a:latin typeface="Arial"/>
            </a:endParaRPr>
          </a:p>
          <a:p>
            <a:pPr marL="216000" indent="-215640">
              <a:lnSpc>
                <a:spcPct val="100000"/>
              </a:lnSpc>
              <a:spcBef>
                <a:spcPts val="601"/>
              </a:spcBef>
            </a:pPr>
            <a:r>
              <a:rPr b="0" lang="ru-RU" sz="2000" spc="-1" strike="noStrike">
                <a:latin typeface="Arial"/>
                <a:ea typeface="Rosatom Light"/>
              </a:rPr>
              <a:t>Наша страна отвечала на вызовы, инициатором которых, по существу гонки вооружений, были США.</a:t>
            </a:r>
            <a:endParaRPr b="0" lang="ru-RU" sz="2000" spc="-1" strike="noStrike">
              <a:latin typeface="Arial"/>
            </a:endParaRPr>
          </a:p>
          <a:p>
            <a:pPr marL="216000" indent="-215640">
              <a:lnSpc>
                <a:spcPct val="100000"/>
              </a:lnSpc>
              <a:spcBef>
                <a:spcPts val="601"/>
              </a:spcBef>
            </a:pPr>
            <a:r>
              <a:rPr b="0" lang="ru-RU" sz="2000" spc="-1" strike="noStrike">
                <a:latin typeface="Arial"/>
                <a:ea typeface="Rosatom Light"/>
              </a:rPr>
              <a:t>Но ответ СССР был своевременным и адекватным. Это было и с морской компонентой стратегических сил, и с разделяющимися боеголовками для тех же целей, и с нейтронными зарядами для тактических вооружений и др.</a:t>
            </a:r>
            <a:endParaRPr b="0" lang="ru-RU" sz="2000" spc="-1" strike="noStrike">
              <a:latin typeface="Arial"/>
            </a:endParaRPr>
          </a:p>
          <a:p>
            <a:pPr marL="216000" indent="-215640">
              <a:lnSpc>
                <a:spcPct val="100000"/>
              </a:lnSpc>
              <a:spcBef>
                <a:spcPts val="601"/>
              </a:spcBef>
            </a:pPr>
            <a:r>
              <a:rPr b="1" lang="ru-RU" sz="2000" spc="-1" strike="noStrike">
                <a:latin typeface="Arial"/>
                <a:ea typeface="Rosatom Light"/>
              </a:rPr>
              <a:t>В этой очень сложной и напряженной работе кроме ВНИИЭФ участвовали РФЯЦ-ВНИИТФ им. академ. Е.И. Забабахина, ВНИИА </a:t>
            </a:r>
            <a:br/>
            <a:r>
              <a:rPr b="1" lang="ru-RU" sz="2000" spc="-1" strike="noStrike">
                <a:latin typeface="Arial"/>
                <a:ea typeface="Rosatom Light"/>
              </a:rPr>
              <a:t>им. Н.Л. Духова, которые были организованы в 1955 году, и весь коллектив Росатома, состоящий из 10 закрытых административно-территориальных образований (ЗАТО).</a:t>
            </a:r>
            <a:endParaRPr b="0" lang="ru-RU" sz="2000" spc="-1" strike="noStrike">
              <a:latin typeface="Arial"/>
            </a:endParaRPr>
          </a:p>
          <a:p>
            <a:pPr marL="216000" indent="-215640">
              <a:lnSpc>
                <a:spcPct val="100000"/>
              </a:lnSpc>
            </a:pPr>
            <a:endParaRPr b="0" lang="ru-RU" sz="2000" spc="-1" strike="noStrike">
              <a:latin typeface="Arial"/>
            </a:endParaRPr>
          </a:p>
        </p:txBody>
      </p:sp>
      <p:sp>
        <p:nvSpPr>
          <p:cNvPr id="203" name="CustomShape 3"/>
          <p:cNvSpPr/>
          <p:nvPr/>
        </p:nvSpPr>
        <p:spPr>
          <a:xfrm>
            <a:off x="3850560" y="9430200"/>
            <a:ext cx="2944800" cy="495720"/>
          </a:xfrm>
          <a:prstGeom prst="rect">
            <a:avLst/>
          </a:prstGeom>
          <a:noFill/>
          <a:ln>
            <a:noFill/>
          </a:ln>
        </p:spPr>
        <p:style>
          <a:lnRef idx="0"/>
          <a:fillRef idx="0"/>
          <a:effectRef idx="0"/>
          <a:fontRef idx="minor"/>
        </p:style>
        <p:txBody>
          <a:bodyPr lIns="90000" rIns="90000" tIns="45000" bIns="45000" anchor="b"/>
          <a:p>
            <a:pPr algn="r">
              <a:lnSpc>
                <a:spcPct val="100000"/>
              </a:lnSpc>
            </a:pPr>
            <a:fld id="{FE22610B-5779-42B1-A233-22157E3645D3}" type="slidenum">
              <a:rPr b="0" lang="ru-RU" sz="1200" spc="-1" strike="noStrike">
                <a:solidFill>
                  <a:srgbClr val="000000"/>
                </a:solidFill>
                <a:latin typeface="+mn-lt"/>
                <a:ea typeface="+mn-ea"/>
              </a:rPr>
              <a:t>1</a:t>
            </a:fld>
            <a:endParaRPr b="0" lang="ru-RU"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1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1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ru-RU" sz="1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1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1800" spc="-1" strike="noStrike">
              <a:solidFill>
                <a:srgbClr val="000000"/>
              </a:solidFill>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1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1800" spc="-1" strike="noStrike">
              <a:solidFill>
                <a:srgbClr val="000000"/>
              </a:solidFill>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1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1800" spc="-1" strike="noStrike">
              <a:solidFill>
                <a:srgbClr val="000000"/>
              </a:solidFill>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1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1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1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1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rIns="0" tIns="0" bIns="0">
            <a:normAutofit/>
          </a:bodyPr>
          <a:p>
            <a:endParaRPr b="0" lang="ru-RU"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1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1800" spc="-1" strike="noStrike">
              <a:solidFill>
                <a:srgbClr val="000000"/>
              </a:solid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1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1800" spc="-1" strike="noStrike">
              <a:solidFill>
                <a:srgbClr val="000000"/>
              </a:solidFill>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1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1800" spc="-1" strike="noStrike">
              <a:solidFill>
                <a:srgbClr val="000000"/>
              </a:solid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1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endParaRPr b="0" lang="ru-RU" sz="1800" spc="-1" strike="noStrike">
              <a:solidFill>
                <a:srgbClr val="000000"/>
              </a:solid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1800" spc="-1" strike="noStrike">
              <a:solidFill>
                <a:srgbClr val="000000"/>
              </a:solid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1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p>
            <a:r>
              <a:rPr b="0" lang="ru-RU" sz="1800" spc="-1" strike="noStrike">
                <a:solidFill>
                  <a:srgbClr val="000000"/>
                </a:solidFill>
                <a:latin typeface="Arial"/>
              </a:rPr>
              <a:t>Click to edit the title text format</a:t>
            </a:r>
            <a:endParaRPr b="0" lang="ru-RU" sz="1800" spc="-1" strike="noStrike">
              <a:solidFill>
                <a:srgbClr val="000000"/>
              </a:solidFill>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Click to edit the outline text format</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Second Outline Level</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Third Outline Level</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Fourth Outline Level</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Fifth Outline Level</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Sixth Outline Level</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Seventh Outline Level</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p>
            <a:r>
              <a:rPr b="0" lang="ru-RU" sz="1800" spc="-1" strike="noStrike">
                <a:solidFill>
                  <a:srgbClr val="000000"/>
                </a:solidFill>
                <a:latin typeface="Arial"/>
              </a:rPr>
              <a:t>Click to edit the title text format</a:t>
            </a:r>
            <a:endParaRPr b="0" lang="ru-RU" sz="1800" spc="-1" strike="noStrike">
              <a:solidFill>
                <a:srgbClr val="000000"/>
              </a:solidFill>
              <a:latin typeface="Arial"/>
            </a:endParaRPr>
          </a:p>
        </p:txBody>
      </p:sp>
      <p:sp>
        <p:nvSpPr>
          <p:cNvPr id="39"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1800" spc="-1" strike="noStrike">
                <a:solidFill>
                  <a:srgbClr val="000000"/>
                </a:solidFill>
                <a:latin typeface="Arial"/>
              </a:rPr>
              <a:t>Click to edit the outline text format</a:t>
            </a:r>
            <a:endParaRPr b="0" lang="ru-RU"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ru-RU" sz="1800" spc="-1" strike="noStrike">
                <a:solidFill>
                  <a:srgbClr val="000000"/>
                </a:solidFill>
                <a:latin typeface="Arial"/>
              </a:rPr>
              <a:t>Second Outline Level</a:t>
            </a:r>
            <a:endParaRPr b="0" lang="ru-RU"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Arial"/>
              </a:rPr>
              <a:t>Third Outline Level</a:t>
            </a:r>
            <a:endParaRPr b="0" lang="ru-RU"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Arial"/>
              </a:rPr>
              <a:t>Fourth Outline Level</a:t>
            </a:r>
            <a:endParaRPr b="0" lang="ru-RU"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Arial"/>
              </a:rPr>
              <a:t>Fifth Outline Level</a:t>
            </a:r>
            <a:endParaRPr b="0" lang="ru-R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Arial"/>
              </a:rPr>
              <a:t>Sixth Outline Level</a:t>
            </a:r>
            <a:endParaRPr b="0" lang="ru-R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Arial"/>
              </a:rPr>
              <a:t>Seventh Outline Level</a:t>
            </a:r>
            <a:endParaRPr b="0" lang="ru-R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image" Target="../media/image26.jpeg"/><Relationship Id="rId4" Type="http://schemas.openxmlformats.org/officeDocument/2006/relationships/slideLayout" Target="../slideLayouts/slideLayout13.xml"/><Relationship Id="rId5"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jpeg"/><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slideLayout" Target="../slideLayouts/slideLayout13.xml"/><Relationship Id="rId7"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3.xml"/><Relationship Id="rId3" Type="http://schemas.openxmlformats.org/officeDocument/2006/relationships/notesSlide" Target="../notesSlides/notesSlide17.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tif"/><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slideLayout" Target="../slideLayouts/slideLayout13.xml"/><Relationship Id="rId7"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slideLayout" Target="../slideLayouts/slideLayout13.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slideLayout" Target="../slideLayouts/slideLayout13.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png"/><Relationship Id="rId8" Type="http://schemas.openxmlformats.org/officeDocument/2006/relationships/image" Target="../media/image20.jpeg"/><Relationship Id="rId9" Type="http://schemas.openxmlformats.org/officeDocument/2006/relationships/slideLayout" Target="../slideLayouts/slideLayout13.xml"/><Relationship Id="rId10"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slideLayout" Target="../slideLayouts/slideLayout13.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494280" y="2277000"/>
            <a:ext cx="4245840" cy="2375640"/>
          </a:xfrm>
          <a:prstGeom prst="rect">
            <a:avLst/>
          </a:prstGeom>
          <a:noFill/>
          <a:ln>
            <a:noFill/>
          </a:ln>
        </p:spPr>
        <p:style>
          <a:lnRef idx="0"/>
          <a:fillRef idx="0"/>
          <a:effectRef idx="0"/>
          <a:fontRef idx="minor"/>
        </p:style>
        <p:txBody>
          <a:bodyPr lIns="90000" rIns="90000" tIns="45000" bIns="45000" anchor="ctr"/>
          <a:p>
            <a:pPr>
              <a:lnSpc>
                <a:spcPct val="100000"/>
              </a:lnSpc>
            </a:pPr>
            <a:r>
              <a:rPr b="1" lang="ru-RU" sz="4000" spc="-1" strike="noStrike">
                <a:solidFill>
                  <a:srgbClr val="404040"/>
                </a:solidFill>
                <a:latin typeface="Arial"/>
                <a:ea typeface="DejaVu Sans"/>
              </a:rPr>
              <a:t>К 100-летию со дня рождения</a:t>
            </a:r>
            <a:endParaRPr b="0" lang="ru-RU" sz="4000" spc="-1" strike="noStrike">
              <a:latin typeface="Arial"/>
            </a:endParaRPr>
          </a:p>
          <a:p>
            <a:pPr>
              <a:lnSpc>
                <a:spcPct val="100000"/>
              </a:lnSpc>
            </a:pPr>
            <a:r>
              <a:rPr b="1" lang="ru-RU" sz="4000" spc="-1" strike="noStrike">
                <a:solidFill>
                  <a:srgbClr val="404040"/>
                </a:solidFill>
                <a:latin typeface="Arial"/>
                <a:ea typeface="DejaVu Sans"/>
              </a:rPr>
              <a:t>А. Д. Сахарова</a:t>
            </a:r>
            <a:endParaRPr b="0" lang="ru-RU" sz="4000" spc="-1" strike="noStrike">
              <a:latin typeface="Arial"/>
            </a:endParaRPr>
          </a:p>
        </p:txBody>
      </p:sp>
      <p:sp>
        <p:nvSpPr>
          <p:cNvPr id="83" name="CustomShape 2"/>
          <p:cNvSpPr/>
          <p:nvPr/>
        </p:nvSpPr>
        <p:spPr>
          <a:xfrm>
            <a:off x="492840" y="4941000"/>
            <a:ext cx="6238800" cy="1499040"/>
          </a:xfrm>
          <a:prstGeom prst="rect">
            <a:avLst/>
          </a:prstGeom>
          <a:noFill/>
          <a:ln>
            <a:noFill/>
          </a:ln>
        </p:spPr>
        <p:style>
          <a:lnRef idx="0"/>
          <a:fillRef idx="0"/>
          <a:effectRef idx="0"/>
          <a:fontRef idx="minor"/>
        </p:style>
        <p:txBody>
          <a:bodyPr lIns="90000" rIns="90000" tIns="45000" bIns="45000" anchor="ctr"/>
          <a:p>
            <a:pPr>
              <a:lnSpc>
                <a:spcPct val="100000"/>
              </a:lnSpc>
              <a:spcBef>
                <a:spcPts val="320"/>
              </a:spcBef>
            </a:pPr>
            <a:r>
              <a:rPr b="0" lang="ru-RU" sz="1600" spc="-1" strike="noStrike">
                <a:solidFill>
                  <a:srgbClr val="404040"/>
                </a:solidFill>
                <a:latin typeface="Arial"/>
                <a:ea typeface="DejaVu Sans"/>
              </a:rPr>
              <a:t>Президиум РАН</a:t>
            </a:r>
            <a:endParaRPr b="0" lang="ru-RU" sz="1600" spc="-1" strike="noStrike">
              <a:latin typeface="Arial"/>
            </a:endParaRPr>
          </a:p>
          <a:p>
            <a:pPr>
              <a:lnSpc>
                <a:spcPct val="100000"/>
              </a:lnSpc>
              <a:spcBef>
                <a:spcPts val="320"/>
              </a:spcBef>
            </a:pPr>
            <a:endParaRPr b="0" lang="ru-RU" sz="1600" spc="-1" strike="noStrike">
              <a:latin typeface="Arial"/>
            </a:endParaRPr>
          </a:p>
          <a:p>
            <a:pPr>
              <a:lnSpc>
                <a:spcPct val="100000"/>
              </a:lnSpc>
              <a:spcBef>
                <a:spcPts val="320"/>
              </a:spcBef>
            </a:pPr>
            <a:r>
              <a:rPr b="0" lang="ru-RU" sz="1600" spc="-1" strike="noStrike">
                <a:solidFill>
                  <a:srgbClr val="404040"/>
                </a:solidFill>
                <a:latin typeface="Arial"/>
                <a:ea typeface="DejaVu Sans"/>
              </a:rPr>
              <a:t>академик РАН Р.И. Илькаев</a:t>
            </a:r>
            <a:endParaRPr b="0" lang="ru-RU" sz="1600" spc="-1" strike="noStrike">
              <a:latin typeface="Arial"/>
            </a:endParaRPr>
          </a:p>
          <a:p>
            <a:pPr>
              <a:lnSpc>
                <a:spcPct val="100000"/>
              </a:lnSpc>
              <a:spcBef>
                <a:spcPts val="320"/>
              </a:spcBef>
            </a:pPr>
            <a:r>
              <a:rPr b="0" i="1" lang="ru-RU" sz="1600" spc="-1" strike="noStrike">
                <a:solidFill>
                  <a:srgbClr val="404040"/>
                </a:solidFill>
                <a:latin typeface="Arial"/>
                <a:ea typeface="DejaVu Sans"/>
              </a:rPr>
              <a:t>25 мая 2021 г.</a:t>
            </a:r>
            <a:endParaRPr b="0" lang="ru-RU" sz="16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CustomShape 1"/>
          <p:cNvSpPr/>
          <p:nvPr/>
        </p:nvSpPr>
        <p:spPr>
          <a:xfrm>
            <a:off x="6705720" y="6525360"/>
            <a:ext cx="2133000" cy="331920"/>
          </a:xfrm>
          <a:prstGeom prst="rect">
            <a:avLst/>
          </a:prstGeom>
          <a:noFill/>
          <a:ln>
            <a:noFill/>
          </a:ln>
        </p:spPr>
        <p:style>
          <a:lnRef idx="0"/>
          <a:fillRef idx="0"/>
          <a:effectRef idx="0"/>
          <a:fontRef idx="minor"/>
        </p:style>
        <p:txBody>
          <a:bodyPr lIns="90000" rIns="90000" tIns="45000" bIns="45000"/>
          <a:p>
            <a:pPr algn="r">
              <a:lnSpc>
                <a:spcPct val="100000"/>
              </a:lnSpc>
            </a:pPr>
            <a:fld id="{CE366A41-2D0E-4695-AE3B-7C2D021A47FB}" type="slidenum">
              <a:rPr b="0" lang="ru-RU" sz="700" spc="-1" strike="noStrike">
                <a:solidFill>
                  <a:srgbClr val="000000"/>
                </a:solidFill>
                <a:latin typeface="Arial"/>
                <a:ea typeface="DejaVu Sans"/>
              </a:rPr>
              <a:t>1</a:t>
            </a:fld>
            <a:endParaRPr b="0" lang="ru-RU" sz="700" spc="-1" strike="noStrike">
              <a:latin typeface="Arial"/>
            </a:endParaRPr>
          </a:p>
        </p:txBody>
      </p:sp>
      <p:sp>
        <p:nvSpPr>
          <p:cNvPr id="145" name="CustomShape 2"/>
          <p:cNvSpPr/>
          <p:nvPr/>
        </p:nvSpPr>
        <p:spPr>
          <a:xfrm>
            <a:off x="438120" y="0"/>
            <a:ext cx="8228880" cy="1339920"/>
          </a:xfrm>
          <a:prstGeom prst="rect">
            <a:avLst/>
          </a:prstGeom>
          <a:noFill/>
          <a:ln>
            <a:noFill/>
          </a:ln>
        </p:spPr>
        <p:style>
          <a:lnRef idx="0"/>
          <a:fillRef idx="0"/>
          <a:effectRef idx="0"/>
          <a:fontRef idx="minor"/>
        </p:style>
        <p:txBody>
          <a:bodyPr lIns="90000" rIns="90000" tIns="45000" bIns="45000" anchor="ctr"/>
          <a:p>
            <a:pPr>
              <a:lnSpc>
                <a:spcPct val="100000"/>
              </a:lnSpc>
            </a:pPr>
            <a:r>
              <a:rPr b="1" lang="ru-RU" sz="2800" spc="-1" strike="noStrike">
                <a:solidFill>
                  <a:srgbClr val="404040"/>
                </a:solidFill>
                <a:latin typeface="Arial"/>
                <a:ea typeface="DejaVu Sans"/>
              </a:rPr>
              <a:t>Изделие «602»</a:t>
            </a:r>
            <a:endParaRPr b="0" lang="ru-RU" sz="2800" spc="-1" strike="noStrike">
              <a:latin typeface="Arial"/>
            </a:endParaRPr>
          </a:p>
        </p:txBody>
      </p:sp>
      <p:pic>
        <p:nvPicPr>
          <p:cNvPr id="146" name="Picture 2" descr=""/>
          <p:cNvPicPr/>
          <p:nvPr/>
        </p:nvPicPr>
        <p:blipFill>
          <a:blip r:embed="rId1"/>
          <a:stretch/>
        </p:blipFill>
        <p:spPr>
          <a:xfrm>
            <a:off x="1043640" y="4001760"/>
            <a:ext cx="3455640" cy="2234880"/>
          </a:xfrm>
          <a:prstGeom prst="rect">
            <a:avLst/>
          </a:prstGeom>
          <a:ln>
            <a:noFill/>
          </a:ln>
        </p:spPr>
      </p:pic>
      <p:pic>
        <p:nvPicPr>
          <p:cNvPr id="147" name="Picture 3" descr=""/>
          <p:cNvPicPr/>
          <p:nvPr/>
        </p:nvPicPr>
        <p:blipFill>
          <a:blip r:embed="rId2"/>
          <a:stretch/>
        </p:blipFill>
        <p:spPr>
          <a:xfrm>
            <a:off x="4797000" y="4001760"/>
            <a:ext cx="3485160" cy="2212200"/>
          </a:xfrm>
          <a:prstGeom prst="rect">
            <a:avLst/>
          </a:prstGeom>
          <a:ln>
            <a:noFill/>
          </a:ln>
        </p:spPr>
      </p:pic>
      <p:pic>
        <p:nvPicPr>
          <p:cNvPr id="148" name="Picture 2" descr=""/>
          <p:cNvPicPr/>
          <p:nvPr/>
        </p:nvPicPr>
        <p:blipFill>
          <a:blip r:embed="rId3"/>
          <a:srcRect l="0" t="0" r="750" b="2255"/>
          <a:stretch/>
        </p:blipFill>
        <p:spPr>
          <a:xfrm>
            <a:off x="1043640" y="1052640"/>
            <a:ext cx="7200000" cy="2721960"/>
          </a:xfrm>
          <a:prstGeom prst="rect">
            <a:avLst/>
          </a:prstGeom>
          <a:ln>
            <a:noFill/>
          </a:ln>
        </p:spPr>
      </p:pic>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CustomShape 1"/>
          <p:cNvSpPr/>
          <p:nvPr/>
        </p:nvSpPr>
        <p:spPr>
          <a:xfrm>
            <a:off x="6705720" y="6525360"/>
            <a:ext cx="2133000" cy="331920"/>
          </a:xfrm>
          <a:prstGeom prst="rect">
            <a:avLst/>
          </a:prstGeom>
          <a:noFill/>
          <a:ln>
            <a:noFill/>
          </a:ln>
        </p:spPr>
        <p:style>
          <a:lnRef idx="0"/>
          <a:fillRef idx="0"/>
          <a:effectRef idx="0"/>
          <a:fontRef idx="minor"/>
        </p:style>
        <p:txBody>
          <a:bodyPr lIns="90000" rIns="90000" tIns="45000" bIns="45000"/>
          <a:p>
            <a:pPr algn="r">
              <a:lnSpc>
                <a:spcPct val="100000"/>
              </a:lnSpc>
            </a:pPr>
            <a:fld id="{ABA6F8FD-E5BC-4AEF-84F0-71FC17EA453D}" type="slidenum">
              <a:rPr b="0" lang="ru-RU" sz="700" spc="-1" strike="noStrike">
                <a:solidFill>
                  <a:srgbClr val="000000"/>
                </a:solidFill>
                <a:latin typeface="Arial"/>
                <a:ea typeface="DejaVu Sans"/>
              </a:rPr>
              <a:t>1</a:t>
            </a:fld>
            <a:endParaRPr b="0" lang="ru-RU" sz="700" spc="-1" strike="noStrike">
              <a:latin typeface="Arial"/>
            </a:endParaRPr>
          </a:p>
        </p:txBody>
      </p:sp>
      <p:sp>
        <p:nvSpPr>
          <p:cNvPr id="150" name="CustomShape 2"/>
          <p:cNvSpPr/>
          <p:nvPr/>
        </p:nvSpPr>
        <p:spPr>
          <a:xfrm>
            <a:off x="438120" y="0"/>
            <a:ext cx="8228880" cy="1339920"/>
          </a:xfrm>
          <a:prstGeom prst="rect">
            <a:avLst/>
          </a:prstGeom>
          <a:noFill/>
          <a:ln>
            <a:noFill/>
          </a:ln>
        </p:spPr>
        <p:style>
          <a:lnRef idx="0"/>
          <a:fillRef idx="0"/>
          <a:effectRef idx="0"/>
          <a:fontRef idx="minor"/>
        </p:style>
        <p:txBody>
          <a:bodyPr lIns="90000" rIns="90000" tIns="45000" bIns="45000" anchor="ctr"/>
          <a:p>
            <a:pPr>
              <a:lnSpc>
                <a:spcPct val="100000"/>
              </a:lnSpc>
            </a:pPr>
            <a:r>
              <a:rPr b="1" lang="ru-RU" sz="2400" spc="-1" strike="noStrike">
                <a:solidFill>
                  <a:srgbClr val="404040"/>
                </a:solidFill>
                <a:latin typeface="Arial"/>
                <a:ea typeface="DejaVu Sans"/>
              </a:rPr>
              <a:t>Проблемные вопросы обеспечения конкурентноспособности ЯОК в XXI веке</a:t>
            </a:r>
            <a:endParaRPr b="0" lang="ru-RU" sz="2400" spc="-1" strike="noStrike">
              <a:latin typeface="Arial"/>
            </a:endParaRPr>
          </a:p>
        </p:txBody>
      </p:sp>
      <p:sp>
        <p:nvSpPr>
          <p:cNvPr id="151" name="CustomShape 3"/>
          <p:cNvSpPr/>
          <p:nvPr/>
        </p:nvSpPr>
        <p:spPr>
          <a:xfrm>
            <a:off x="446040" y="1772640"/>
            <a:ext cx="7869600" cy="4031640"/>
          </a:xfrm>
          <a:prstGeom prst="rect">
            <a:avLst/>
          </a:prstGeom>
          <a:noFill/>
          <a:ln>
            <a:noFill/>
          </a:ln>
        </p:spPr>
        <p:style>
          <a:lnRef idx="0"/>
          <a:fillRef idx="0"/>
          <a:effectRef idx="0"/>
          <a:fontRef idx="minor"/>
        </p:style>
        <p:txBody>
          <a:bodyPr lIns="113400" rIns="113400" tIns="56880" bIns="56880" anchor="ctr"/>
          <a:p>
            <a:pPr marL="285840" indent="-285120">
              <a:lnSpc>
                <a:spcPct val="100000"/>
              </a:lnSpc>
              <a:spcBef>
                <a:spcPts val="601"/>
              </a:spcBef>
              <a:buClr>
                <a:srgbClr val="000000"/>
              </a:buClr>
              <a:buFont typeface="Arial"/>
              <a:buChar char="‒"/>
            </a:pPr>
            <a:r>
              <a:rPr b="0" lang="ru-RU" sz="1800" spc="-1" strike="noStrike">
                <a:solidFill>
                  <a:srgbClr val="000000"/>
                </a:solidFill>
                <a:latin typeface="Arial"/>
                <a:ea typeface="Rosatom Light"/>
              </a:rPr>
              <a:t>Создание и развитие принципиально новой экспериментальной-испытательной базы, позволяющей гарантировать безопасность и надежность нашего ядерного арсенала до конца ХХI века.</a:t>
            </a:r>
            <a:endParaRPr b="0" lang="ru-RU" sz="1800" spc="-1" strike="noStrike">
              <a:latin typeface="Arial"/>
            </a:endParaRPr>
          </a:p>
          <a:p>
            <a:pPr marL="285840" indent="-285120">
              <a:lnSpc>
                <a:spcPct val="100000"/>
              </a:lnSpc>
              <a:spcBef>
                <a:spcPts val="601"/>
              </a:spcBef>
              <a:buClr>
                <a:srgbClr val="000000"/>
              </a:buClr>
              <a:buFont typeface="Arial"/>
              <a:buChar char="‒"/>
            </a:pPr>
            <a:r>
              <a:rPr b="0" lang="ru-RU" sz="1800" spc="-1" strike="noStrike">
                <a:solidFill>
                  <a:srgbClr val="000000"/>
                </a:solidFill>
                <a:latin typeface="Arial"/>
                <a:ea typeface="Rosatom Light"/>
              </a:rPr>
              <a:t>Обеспечение существенно более широкой номенклатуры ЯЗ и ЯБП по сравнению с США (задачи регионального ядерного сдерживания; решение преодоления развернутой ПРО; повышение эффективности вооруженных сил на ТВД в условиях асимметрии неядерных средств и вооружений).</a:t>
            </a:r>
            <a:endParaRPr b="0" lang="ru-RU" sz="1800" spc="-1" strike="noStrike">
              <a:latin typeface="Arial"/>
            </a:endParaRPr>
          </a:p>
          <a:p>
            <a:pPr marL="285840" indent="-285120">
              <a:lnSpc>
                <a:spcPct val="100000"/>
              </a:lnSpc>
              <a:spcBef>
                <a:spcPts val="601"/>
              </a:spcBef>
              <a:buClr>
                <a:srgbClr val="000000"/>
              </a:buClr>
              <a:buFont typeface="Arial"/>
              <a:buChar char="‒"/>
            </a:pPr>
            <a:r>
              <a:rPr b="0" lang="ru-RU" sz="1800" spc="-1" strike="noStrike">
                <a:solidFill>
                  <a:srgbClr val="000000"/>
                </a:solidFill>
                <a:latin typeface="Arial"/>
                <a:ea typeface="Rosatom Light"/>
              </a:rPr>
              <a:t>Обеспечение эффективности ЯЗ и ЯБП в условиях ответного и ответно-встречного удара для нанесения неприемлемого ущерба агрессору.</a:t>
            </a:r>
            <a:endParaRPr b="0" lang="ru-RU" sz="1800" spc="-1" strike="noStrike">
              <a:latin typeface="Arial"/>
            </a:endParaRPr>
          </a:p>
          <a:p>
            <a:pPr marL="285840" indent="-285120">
              <a:lnSpc>
                <a:spcPct val="100000"/>
              </a:lnSpc>
              <a:spcBef>
                <a:spcPts val="601"/>
              </a:spcBef>
              <a:buClr>
                <a:srgbClr val="000000"/>
              </a:buClr>
              <a:buFont typeface="Arial"/>
              <a:buChar char="‒"/>
            </a:pPr>
            <a:r>
              <a:rPr b="0" lang="ru-RU" sz="1800" spc="-1" strike="noStrike">
                <a:solidFill>
                  <a:srgbClr val="000000"/>
                </a:solidFill>
                <a:latin typeface="Arial"/>
                <a:ea typeface="Rosatom Light"/>
              </a:rPr>
              <a:t>Обеспечение кадровой преемственности в уникальных знаниях, технологиях и методах в условиях относительного ослабления отечественной науки и образования, «утечки» лучших выпускников.</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CustomShape 1"/>
          <p:cNvSpPr/>
          <p:nvPr/>
        </p:nvSpPr>
        <p:spPr>
          <a:xfrm>
            <a:off x="6705720" y="6525360"/>
            <a:ext cx="2133000" cy="331920"/>
          </a:xfrm>
          <a:prstGeom prst="rect">
            <a:avLst/>
          </a:prstGeom>
          <a:noFill/>
          <a:ln>
            <a:noFill/>
          </a:ln>
        </p:spPr>
        <p:style>
          <a:lnRef idx="0"/>
          <a:fillRef idx="0"/>
          <a:effectRef idx="0"/>
          <a:fontRef idx="minor"/>
        </p:style>
        <p:txBody>
          <a:bodyPr lIns="90000" rIns="90000" tIns="45000" bIns="45000"/>
          <a:p>
            <a:pPr algn="r">
              <a:lnSpc>
                <a:spcPct val="100000"/>
              </a:lnSpc>
            </a:pPr>
            <a:fld id="{28B6D21B-98C9-45BE-9A6D-838D0CDDCA77}" type="slidenum">
              <a:rPr b="0" lang="ru-RU" sz="700" spc="-1" strike="noStrike">
                <a:solidFill>
                  <a:srgbClr val="000000"/>
                </a:solidFill>
                <a:latin typeface="Arial"/>
                <a:ea typeface="DejaVu Sans"/>
              </a:rPr>
              <a:t>1</a:t>
            </a:fld>
            <a:endParaRPr b="0" lang="ru-RU" sz="700" spc="-1" strike="noStrike">
              <a:latin typeface="Arial"/>
            </a:endParaRPr>
          </a:p>
        </p:txBody>
      </p:sp>
      <p:sp>
        <p:nvSpPr>
          <p:cNvPr id="153" name="CustomShape 2"/>
          <p:cNvSpPr/>
          <p:nvPr/>
        </p:nvSpPr>
        <p:spPr>
          <a:xfrm>
            <a:off x="438120" y="0"/>
            <a:ext cx="8228880" cy="1339920"/>
          </a:xfrm>
          <a:prstGeom prst="rect">
            <a:avLst/>
          </a:prstGeom>
          <a:noFill/>
          <a:ln>
            <a:noFill/>
          </a:ln>
        </p:spPr>
        <p:style>
          <a:lnRef idx="0"/>
          <a:fillRef idx="0"/>
          <a:effectRef idx="0"/>
          <a:fontRef idx="minor"/>
        </p:style>
        <p:txBody>
          <a:bodyPr lIns="90000" rIns="90000" tIns="45000" bIns="45000" anchor="ctr"/>
          <a:p>
            <a:pPr>
              <a:lnSpc>
                <a:spcPct val="100000"/>
              </a:lnSpc>
            </a:pPr>
            <a:r>
              <a:rPr b="1" lang="ru-RU" sz="2400" spc="-1" strike="noStrike">
                <a:solidFill>
                  <a:srgbClr val="404040"/>
                </a:solidFill>
                <a:latin typeface="Arial"/>
                <a:ea typeface="DejaVu Sans"/>
              </a:rPr>
              <a:t>Основа военно-технической </a:t>
            </a:r>
            <a:br/>
            <a:r>
              <a:rPr b="1" lang="ru-RU" sz="2400" spc="-1" strike="noStrike">
                <a:solidFill>
                  <a:srgbClr val="404040"/>
                </a:solidFill>
                <a:latin typeface="Arial"/>
                <a:ea typeface="DejaVu Sans"/>
              </a:rPr>
              <a:t>безопасности России</a:t>
            </a:r>
            <a:endParaRPr b="0" lang="ru-RU" sz="2400" spc="-1" strike="noStrike">
              <a:latin typeface="Arial"/>
            </a:endParaRPr>
          </a:p>
        </p:txBody>
      </p:sp>
      <p:sp>
        <p:nvSpPr>
          <p:cNvPr id="154" name="CustomShape 3"/>
          <p:cNvSpPr/>
          <p:nvPr/>
        </p:nvSpPr>
        <p:spPr>
          <a:xfrm>
            <a:off x="446040" y="2061000"/>
            <a:ext cx="7797600" cy="3007800"/>
          </a:xfrm>
          <a:prstGeom prst="rect">
            <a:avLst/>
          </a:prstGeom>
          <a:noFill/>
          <a:ln>
            <a:noFill/>
          </a:ln>
        </p:spPr>
        <p:style>
          <a:lnRef idx="0"/>
          <a:fillRef idx="0"/>
          <a:effectRef idx="0"/>
          <a:fontRef idx="minor"/>
        </p:style>
        <p:txBody>
          <a:bodyPr lIns="113400" rIns="113400" tIns="56880" bIns="56880" anchor="ctr"/>
          <a:p>
            <a:pPr>
              <a:lnSpc>
                <a:spcPct val="100000"/>
              </a:lnSpc>
              <a:spcBef>
                <a:spcPts val="601"/>
              </a:spcBef>
            </a:pPr>
            <a:r>
              <a:rPr b="0" lang="ru-RU" sz="1800" spc="-1" strike="noStrike">
                <a:solidFill>
                  <a:srgbClr val="000000"/>
                </a:solidFill>
                <a:latin typeface="Arial"/>
                <a:ea typeface="Rosatom Light"/>
              </a:rPr>
              <a:t>В сегодняшних условиях турбулентности мировых процессов, малой численности населения России (</a:t>
            </a:r>
            <a:r>
              <a:rPr b="1" lang="ru-RU" sz="1800" spc="-1" strike="noStrike">
                <a:solidFill>
                  <a:srgbClr val="000000"/>
                </a:solidFill>
                <a:latin typeface="Arial"/>
                <a:ea typeface="Rosatom Light"/>
              </a:rPr>
              <a:t>146 млн</a:t>
            </a:r>
            <a:r>
              <a:rPr b="0" lang="ru-RU" sz="1800" spc="-1" strike="noStrike">
                <a:solidFill>
                  <a:srgbClr val="000000"/>
                </a:solidFill>
                <a:latin typeface="Arial"/>
                <a:ea typeface="Rosatom Light"/>
              </a:rPr>
              <a:t>.), наличия огромной территории (</a:t>
            </a:r>
            <a:r>
              <a:rPr b="1" lang="ru-RU" sz="1800" spc="-1" strike="noStrike">
                <a:solidFill>
                  <a:srgbClr val="000000"/>
                </a:solidFill>
                <a:latin typeface="Arial"/>
                <a:ea typeface="Rosatom Light"/>
              </a:rPr>
              <a:t>17 млн </a:t>
            </a:r>
            <a:r>
              <a:rPr b="0" lang="ru-RU" sz="1800" spc="-1" strike="noStrike">
                <a:solidFill>
                  <a:srgbClr val="000000"/>
                </a:solidFill>
                <a:latin typeface="Arial"/>
                <a:ea typeface="Rosatom Light"/>
              </a:rPr>
              <a:t>км²), ограниченности мировых ресурсов ядерное оружие – гарант национальной безопасности РФ, эффективное средство предотвращения масштабных военных угроз государству. </a:t>
            </a:r>
            <a:endParaRPr b="0" lang="ru-RU" sz="1800" spc="-1" strike="noStrike">
              <a:latin typeface="Arial"/>
            </a:endParaRPr>
          </a:p>
          <a:p>
            <a:pPr>
              <a:lnSpc>
                <a:spcPct val="100000"/>
              </a:lnSpc>
              <a:spcBef>
                <a:spcPts val="601"/>
              </a:spcBef>
            </a:pPr>
            <a:r>
              <a:rPr b="0" lang="ru-RU" sz="1800" spc="-1" strike="noStrike">
                <a:solidFill>
                  <a:srgbClr val="000000"/>
                </a:solidFill>
                <a:latin typeface="Arial"/>
                <a:ea typeface="Rosatom Light"/>
              </a:rPr>
              <a:t>Создание ЯО в нашей стране обеспечило глобальный мир во второй половине ХХ – начале XXI столетий.</a:t>
            </a:r>
            <a:endParaRPr b="0" lang="ru-RU" sz="1800" spc="-1" strike="noStrike">
              <a:latin typeface="Arial"/>
            </a:endParaRPr>
          </a:p>
          <a:p>
            <a:pPr>
              <a:lnSpc>
                <a:spcPct val="100000"/>
              </a:lnSpc>
              <a:spcBef>
                <a:spcPts val="601"/>
              </a:spcBef>
            </a:pPr>
            <a:r>
              <a:rPr b="1" lang="ru-RU" sz="1800" spc="-1" strike="noStrike">
                <a:solidFill>
                  <a:srgbClr val="000000"/>
                </a:solidFill>
                <a:latin typeface="Arial"/>
                <a:ea typeface="Rosatom Light"/>
              </a:rPr>
              <a:t>В краткосрочной и среднесрочной перспективах у России нет альтернатив ядерному оружию, как эффективному средству сдерживания возможной военной агрессии.</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CustomShape 1"/>
          <p:cNvSpPr/>
          <p:nvPr/>
        </p:nvSpPr>
        <p:spPr>
          <a:xfrm>
            <a:off x="6705720" y="6525360"/>
            <a:ext cx="2133000" cy="331920"/>
          </a:xfrm>
          <a:prstGeom prst="rect">
            <a:avLst/>
          </a:prstGeom>
          <a:noFill/>
          <a:ln>
            <a:noFill/>
          </a:ln>
        </p:spPr>
        <p:style>
          <a:lnRef idx="0"/>
          <a:fillRef idx="0"/>
          <a:effectRef idx="0"/>
          <a:fontRef idx="minor"/>
        </p:style>
        <p:txBody>
          <a:bodyPr lIns="90000" rIns="90000" tIns="45000" bIns="45000"/>
          <a:p>
            <a:pPr algn="r">
              <a:lnSpc>
                <a:spcPct val="100000"/>
              </a:lnSpc>
            </a:pPr>
            <a:fld id="{B36937B1-0ADB-4907-855A-0F60D73FBFE4}" type="slidenum">
              <a:rPr b="0" lang="ru-RU" sz="700" spc="-1" strike="noStrike">
                <a:solidFill>
                  <a:srgbClr val="000000"/>
                </a:solidFill>
                <a:latin typeface="Arial"/>
                <a:ea typeface="DejaVu Sans"/>
              </a:rPr>
              <a:t>1</a:t>
            </a:fld>
            <a:endParaRPr b="0" lang="ru-RU" sz="700" spc="-1" strike="noStrike">
              <a:latin typeface="Arial"/>
            </a:endParaRPr>
          </a:p>
        </p:txBody>
      </p:sp>
      <p:sp>
        <p:nvSpPr>
          <p:cNvPr id="156" name="CustomShape 2"/>
          <p:cNvSpPr/>
          <p:nvPr/>
        </p:nvSpPr>
        <p:spPr>
          <a:xfrm>
            <a:off x="438120" y="0"/>
            <a:ext cx="8228880" cy="1339920"/>
          </a:xfrm>
          <a:prstGeom prst="rect">
            <a:avLst/>
          </a:prstGeom>
          <a:noFill/>
          <a:ln>
            <a:noFill/>
          </a:ln>
        </p:spPr>
        <p:style>
          <a:lnRef idx="0"/>
          <a:fillRef idx="0"/>
          <a:effectRef idx="0"/>
          <a:fontRef idx="minor"/>
        </p:style>
        <p:txBody>
          <a:bodyPr lIns="90000" rIns="90000" tIns="45000" bIns="45000" anchor="ctr"/>
          <a:p>
            <a:pPr>
              <a:lnSpc>
                <a:spcPct val="100000"/>
              </a:lnSpc>
            </a:pPr>
            <a:r>
              <a:rPr b="1" lang="ru-RU" sz="2000" spc="-1" strike="noStrike">
                <a:solidFill>
                  <a:srgbClr val="404040"/>
                </a:solidFill>
                <a:latin typeface="Arial"/>
                <a:ea typeface="DejaVu Sans"/>
              </a:rPr>
              <a:t>Развитие науки в России – гарант </a:t>
            </a:r>
            <a:br/>
            <a:r>
              <a:rPr b="1" lang="ru-RU" sz="2000" spc="-1" strike="noStrike">
                <a:solidFill>
                  <a:srgbClr val="404040"/>
                </a:solidFill>
                <a:latin typeface="Arial"/>
                <a:ea typeface="DejaVu Sans"/>
              </a:rPr>
              <a:t>нашей национальной безопасности</a:t>
            </a:r>
            <a:endParaRPr b="0" lang="ru-RU" sz="2000" spc="-1" strike="noStrike">
              <a:latin typeface="Arial"/>
            </a:endParaRPr>
          </a:p>
        </p:txBody>
      </p:sp>
      <p:sp>
        <p:nvSpPr>
          <p:cNvPr id="157" name="CustomShape 3"/>
          <p:cNvSpPr/>
          <p:nvPr/>
        </p:nvSpPr>
        <p:spPr>
          <a:xfrm>
            <a:off x="446040" y="2220840"/>
            <a:ext cx="8301600" cy="3007800"/>
          </a:xfrm>
          <a:prstGeom prst="rect">
            <a:avLst/>
          </a:prstGeom>
          <a:noFill/>
          <a:ln>
            <a:noFill/>
          </a:ln>
        </p:spPr>
        <p:style>
          <a:lnRef idx="0"/>
          <a:fillRef idx="0"/>
          <a:effectRef idx="0"/>
          <a:fontRef idx="minor"/>
        </p:style>
        <p:txBody>
          <a:bodyPr lIns="113400" rIns="113400" tIns="56880" bIns="56880" anchor="ctr"/>
          <a:p>
            <a:pPr>
              <a:lnSpc>
                <a:spcPct val="100000"/>
              </a:lnSpc>
              <a:spcBef>
                <a:spcPts val="601"/>
              </a:spcBef>
            </a:pPr>
            <a:r>
              <a:rPr b="0" lang="ru-RU" sz="1600" spc="-1" strike="noStrike">
                <a:solidFill>
                  <a:srgbClr val="000000"/>
                </a:solidFill>
                <a:latin typeface="Arial"/>
                <a:ea typeface="Rosatom Light"/>
              </a:rPr>
              <a:t>Важнейшие компоненты национальной безопасности – военно-техническая и экономическая безопасность – определяются в ХХI веке уровнем научно-технического развития государства. </a:t>
            </a:r>
            <a:endParaRPr b="0" lang="ru-RU" sz="1600" spc="-1" strike="noStrike">
              <a:latin typeface="Arial"/>
            </a:endParaRPr>
          </a:p>
          <a:p>
            <a:pPr>
              <a:lnSpc>
                <a:spcPct val="100000"/>
              </a:lnSpc>
              <a:spcBef>
                <a:spcPts val="601"/>
              </a:spcBef>
            </a:pPr>
            <a:r>
              <a:rPr b="0" lang="ru-RU" sz="1600" spc="-1" strike="noStrike">
                <a:solidFill>
                  <a:srgbClr val="000000"/>
                </a:solidFill>
                <a:latin typeface="Arial"/>
                <a:ea typeface="Rosatom Light"/>
              </a:rPr>
              <a:t>Научно-техническое развитие определяется состоянием фундаментальной и прикладной науки и образования. </a:t>
            </a:r>
            <a:endParaRPr b="0" lang="ru-RU" sz="1600" spc="-1" strike="noStrike">
              <a:latin typeface="Arial"/>
            </a:endParaRPr>
          </a:p>
          <a:p>
            <a:pPr>
              <a:lnSpc>
                <a:spcPct val="100000"/>
              </a:lnSpc>
              <a:spcBef>
                <a:spcPts val="601"/>
              </a:spcBef>
            </a:pPr>
            <a:r>
              <a:rPr b="0" lang="ru-RU" sz="1600" spc="-1" strike="noStrike">
                <a:solidFill>
                  <a:srgbClr val="000000"/>
                </a:solidFill>
                <a:latin typeface="Arial"/>
                <a:ea typeface="Rosatom Light"/>
              </a:rPr>
              <a:t>Простое заимствование, в условиях отставания, передовых технологий невозможно, так как, во-первых, они содержат «секреты» («ноу-хау»), а во-вторых, для их воспроизводства необходимы компетенции (знания и специалисты), в целом соответствующие передовому мировому уровню. </a:t>
            </a:r>
            <a:endParaRPr b="0" lang="ru-RU" sz="1600" spc="-1" strike="noStrike">
              <a:latin typeface="Arial"/>
            </a:endParaRPr>
          </a:p>
          <a:p>
            <a:pPr>
              <a:lnSpc>
                <a:spcPct val="100000"/>
              </a:lnSpc>
              <a:spcBef>
                <a:spcPts val="601"/>
              </a:spcBef>
            </a:pPr>
            <a:r>
              <a:rPr b="0" lang="ru-RU" sz="1600" spc="-1" strike="noStrike">
                <a:solidFill>
                  <a:srgbClr val="000000"/>
                </a:solidFill>
                <a:latin typeface="Arial"/>
                <a:ea typeface="Rosatom Light"/>
              </a:rPr>
              <a:t>Вся эта деятельность требует высокопрофессиональных специалистов, наличие которых определяется уровнем образования и общественными приоритетами в трудовой деятельности.</a:t>
            </a:r>
            <a:endParaRPr b="0" lang="ru-RU" sz="1600" spc="-1" strike="noStrike">
              <a:latin typeface="Arial"/>
            </a:endParaRPr>
          </a:p>
        </p:txBody>
      </p:sp>
    </p:spTree>
  </p:cSld>
  <mc:AlternateContent>
    <mc:Choice Requires="p14">
      <p:transition spd="slow" p14:dur="2000"/>
    </mc:Choice>
    <mc:Fallback>
      <p:transition spd="slow"/>
    </mc:Fallback>
  </mc:AlternateContent>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6705720" y="6525360"/>
            <a:ext cx="2133000" cy="331920"/>
          </a:xfrm>
          <a:prstGeom prst="rect">
            <a:avLst/>
          </a:prstGeom>
          <a:noFill/>
          <a:ln>
            <a:noFill/>
          </a:ln>
        </p:spPr>
        <p:style>
          <a:lnRef idx="0"/>
          <a:fillRef idx="0"/>
          <a:effectRef idx="0"/>
          <a:fontRef idx="minor"/>
        </p:style>
        <p:txBody>
          <a:bodyPr lIns="90000" rIns="90000" tIns="45000" bIns="45000"/>
          <a:p>
            <a:pPr algn="r">
              <a:lnSpc>
                <a:spcPct val="100000"/>
              </a:lnSpc>
            </a:pPr>
            <a:fld id="{584F9746-D068-46CD-BCDC-D83720A3BA89}" type="slidenum">
              <a:rPr b="0" lang="ru-RU" sz="700" spc="-1" strike="noStrike">
                <a:solidFill>
                  <a:srgbClr val="000000"/>
                </a:solidFill>
                <a:latin typeface="Arial"/>
                <a:ea typeface="DejaVu Sans"/>
              </a:rPr>
              <a:t>1</a:t>
            </a:fld>
            <a:endParaRPr b="0" lang="ru-RU" sz="700" spc="-1" strike="noStrike">
              <a:latin typeface="Arial"/>
            </a:endParaRPr>
          </a:p>
        </p:txBody>
      </p:sp>
      <p:sp>
        <p:nvSpPr>
          <p:cNvPr id="159" name="CustomShape 2"/>
          <p:cNvSpPr/>
          <p:nvPr/>
        </p:nvSpPr>
        <p:spPr>
          <a:xfrm>
            <a:off x="438120" y="0"/>
            <a:ext cx="8228880" cy="1339920"/>
          </a:xfrm>
          <a:prstGeom prst="rect">
            <a:avLst/>
          </a:prstGeom>
          <a:noFill/>
          <a:ln>
            <a:noFill/>
          </a:ln>
        </p:spPr>
        <p:style>
          <a:lnRef idx="0"/>
          <a:fillRef idx="0"/>
          <a:effectRef idx="0"/>
          <a:fontRef idx="minor"/>
        </p:style>
        <p:txBody>
          <a:bodyPr lIns="90000" rIns="90000" tIns="45000" bIns="45000" anchor="ctr"/>
          <a:p>
            <a:pPr>
              <a:lnSpc>
                <a:spcPct val="100000"/>
              </a:lnSpc>
            </a:pPr>
            <a:r>
              <a:rPr b="1" lang="ru-RU" sz="2000" spc="-1" strike="noStrike">
                <a:solidFill>
                  <a:srgbClr val="404040"/>
                </a:solidFill>
                <a:latin typeface="Arial"/>
                <a:ea typeface="DejaVu Sans"/>
              </a:rPr>
              <a:t>Развитие науки в России – гарант </a:t>
            </a:r>
            <a:br/>
            <a:r>
              <a:rPr b="1" lang="ru-RU" sz="2000" spc="-1" strike="noStrike">
                <a:solidFill>
                  <a:srgbClr val="404040"/>
                </a:solidFill>
                <a:latin typeface="Arial"/>
                <a:ea typeface="DejaVu Sans"/>
              </a:rPr>
              <a:t>нашей национальной безопасности</a:t>
            </a:r>
            <a:endParaRPr b="0" lang="ru-RU" sz="2000" spc="-1" strike="noStrike">
              <a:latin typeface="Arial"/>
            </a:endParaRPr>
          </a:p>
        </p:txBody>
      </p:sp>
      <p:sp>
        <p:nvSpPr>
          <p:cNvPr id="160" name="CustomShape 3"/>
          <p:cNvSpPr/>
          <p:nvPr/>
        </p:nvSpPr>
        <p:spPr>
          <a:xfrm>
            <a:off x="446040" y="2220840"/>
            <a:ext cx="8157600" cy="3007800"/>
          </a:xfrm>
          <a:prstGeom prst="rect">
            <a:avLst/>
          </a:prstGeom>
          <a:noFill/>
          <a:ln>
            <a:noFill/>
          </a:ln>
        </p:spPr>
        <p:style>
          <a:lnRef idx="0"/>
          <a:fillRef idx="0"/>
          <a:effectRef idx="0"/>
          <a:fontRef idx="minor"/>
        </p:style>
        <p:txBody>
          <a:bodyPr lIns="113400" rIns="113400" tIns="56880" bIns="56880" anchor="ctr"/>
          <a:p>
            <a:pPr>
              <a:lnSpc>
                <a:spcPct val="100000"/>
              </a:lnSpc>
              <a:spcBef>
                <a:spcPts val="601"/>
              </a:spcBef>
            </a:pPr>
            <a:r>
              <a:rPr b="0" lang="ru-RU" sz="1800" spc="-1" strike="noStrike">
                <a:solidFill>
                  <a:srgbClr val="000000"/>
                </a:solidFill>
                <a:latin typeface="Arial"/>
                <a:ea typeface="Rosatom Light"/>
              </a:rPr>
              <a:t>В ядерном оружии России сконцентрированы талант и знания нескольких поколений выдающихся ученых и инженеров России. </a:t>
            </a:r>
            <a:br/>
            <a:r>
              <a:rPr b="0" lang="ru-RU" sz="1800" spc="-1" strike="noStrike">
                <a:solidFill>
                  <a:srgbClr val="000000"/>
                </a:solidFill>
                <a:latin typeface="Arial"/>
                <a:ea typeface="Rosatom Light"/>
              </a:rPr>
              <a:t>Поэтому естественно, что этот интеллект в полной мере должен послужить России в это трудное для нее время.</a:t>
            </a:r>
            <a:endParaRPr b="0" lang="ru-RU" sz="1800" spc="-1" strike="noStrike">
              <a:latin typeface="Arial"/>
            </a:endParaRPr>
          </a:p>
          <a:p>
            <a:pPr>
              <a:lnSpc>
                <a:spcPct val="100000"/>
              </a:lnSpc>
              <a:spcBef>
                <a:spcPts val="601"/>
              </a:spcBef>
            </a:pPr>
            <a:r>
              <a:rPr b="0" lang="ru-RU" sz="1800" spc="-1" strike="noStrike">
                <a:solidFill>
                  <a:srgbClr val="000000"/>
                </a:solidFill>
                <a:latin typeface="Arial"/>
                <a:ea typeface="Rosatom Light"/>
              </a:rPr>
              <a:t>XX век  был  бурным  и   неоднозначным,   но  это  был   великий   век.  Он закончился, но не заканчиваются ни жизнь людей, ни их научный поиск, ни их надежды. </a:t>
            </a:r>
            <a:r>
              <a:rPr b="1" lang="ru-RU" sz="1800" spc="-1" strike="noStrike">
                <a:solidFill>
                  <a:srgbClr val="000000"/>
                </a:solidFill>
                <a:latin typeface="Arial"/>
                <a:ea typeface="Rosatom Light"/>
              </a:rPr>
              <a:t>И на извечный вопрос: “Как же обрести желаемое?", Ю.Б. спокойно и просто отвечает нам: "Трудясь"... </a:t>
            </a:r>
            <a:endParaRPr b="0" lang="ru-RU" sz="1800" spc="-1" strike="noStrike">
              <a:latin typeface="Arial"/>
            </a:endParaRPr>
          </a:p>
          <a:p>
            <a:pPr>
              <a:lnSpc>
                <a:spcPct val="100000"/>
              </a:lnSpc>
              <a:spcBef>
                <a:spcPts val="601"/>
              </a:spcBef>
            </a:pPr>
            <a:r>
              <a:rPr b="0" lang="ru-RU" sz="1800" spc="-1" strike="noStrike">
                <a:solidFill>
                  <a:srgbClr val="000000"/>
                </a:solidFill>
                <a:latin typeface="Arial"/>
                <a:ea typeface="Rosatom Light"/>
              </a:rPr>
              <a:t>Высочайший профессионализм, героизм труда выдающихся создателей ядерного оружия и значимость их дел для безопасности страны вписаны в историю Отечества. </a:t>
            </a:r>
            <a:endParaRPr b="0" lang="ru-RU" sz="1800" spc="-1" strike="noStrike">
              <a:latin typeface="Arial"/>
            </a:endParaRPr>
          </a:p>
          <a:p>
            <a:pPr>
              <a:lnSpc>
                <a:spcPct val="100000"/>
              </a:lnSpc>
              <a:spcBef>
                <a:spcPts val="601"/>
              </a:spcBef>
            </a:pPr>
            <a:r>
              <a:rPr b="0" lang="ru-RU" sz="1800" spc="-1" strike="noStrike">
                <a:solidFill>
                  <a:srgbClr val="000000"/>
                </a:solidFill>
                <a:latin typeface="Arial"/>
                <a:ea typeface="Rosatom Light"/>
              </a:rPr>
              <a:t>Они являются замечательным примером новым поколениям: как в  труднейших условиях эффективно решать важнейшие национальные проблемы.</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CustomShape 1"/>
          <p:cNvSpPr/>
          <p:nvPr/>
        </p:nvSpPr>
        <p:spPr>
          <a:xfrm>
            <a:off x="6705720" y="6525360"/>
            <a:ext cx="2133000" cy="331920"/>
          </a:xfrm>
          <a:prstGeom prst="rect">
            <a:avLst/>
          </a:prstGeom>
          <a:noFill/>
          <a:ln>
            <a:noFill/>
          </a:ln>
        </p:spPr>
        <p:style>
          <a:lnRef idx="0"/>
          <a:fillRef idx="0"/>
          <a:effectRef idx="0"/>
          <a:fontRef idx="minor"/>
        </p:style>
        <p:txBody>
          <a:bodyPr lIns="90000" rIns="90000" tIns="45000" bIns="45000"/>
          <a:p>
            <a:pPr algn="r">
              <a:lnSpc>
                <a:spcPct val="100000"/>
              </a:lnSpc>
            </a:pPr>
            <a:fld id="{DACDCC8B-9857-4AE1-98DB-ACCCA4933B1F}" type="slidenum">
              <a:rPr b="0" lang="ru-RU" sz="700" spc="-1" strike="noStrike">
                <a:solidFill>
                  <a:srgbClr val="000000"/>
                </a:solidFill>
                <a:latin typeface="Arial"/>
                <a:ea typeface="DejaVu Sans"/>
              </a:rPr>
              <a:t>1</a:t>
            </a:fld>
            <a:endParaRPr b="0" lang="ru-RU" sz="700" spc="-1" strike="noStrike">
              <a:latin typeface="Arial"/>
            </a:endParaRPr>
          </a:p>
        </p:txBody>
      </p:sp>
      <p:sp>
        <p:nvSpPr>
          <p:cNvPr id="162" name="CustomShape 2"/>
          <p:cNvSpPr/>
          <p:nvPr/>
        </p:nvSpPr>
        <p:spPr>
          <a:xfrm>
            <a:off x="446040" y="2148840"/>
            <a:ext cx="7725600" cy="3007800"/>
          </a:xfrm>
          <a:prstGeom prst="rect">
            <a:avLst/>
          </a:prstGeom>
          <a:noFill/>
          <a:ln>
            <a:noFill/>
          </a:ln>
        </p:spPr>
        <p:style>
          <a:lnRef idx="0"/>
          <a:fillRef idx="0"/>
          <a:effectRef idx="0"/>
          <a:fontRef idx="minor"/>
        </p:style>
        <p:txBody>
          <a:bodyPr lIns="113400" rIns="113400" tIns="56880" bIns="56880" anchor="ctr"/>
          <a:p>
            <a:pPr>
              <a:lnSpc>
                <a:spcPct val="100000"/>
              </a:lnSpc>
              <a:spcBef>
                <a:spcPts val="601"/>
              </a:spcBef>
            </a:pPr>
            <a:r>
              <a:rPr b="0" lang="ru-RU" sz="1600" spc="-1" strike="noStrike">
                <a:solidFill>
                  <a:srgbClr val="000000"/>
                </a:solidFill>
                <a:latin typeface="Arial"/>
                <a:ea typeface="Rosatom Light"/>
              </a:rPr>
              <a:t>Отмечая 75-летие Атомной отрасли, необходимо отметить, что она начала создаваться сразу после Великой Победы, которую одержала наша страна в войне, по существу, со всей Европой, после Победы, </a:t>
            </a:r>
            <a:r>
              <a:rPr b="1" lang="ru-RU" sz="1600" spc="-1" strike="noStrike">
                <a:solidFill>
                  <a:srgbClr val="000000"/>
                </a:solidFill>
                <a:latin typeface="Arial"/>
                <a:ea typeface="Rosatom Light"/>
              </a:rPr>
              <a:t>равной которой нет в мировой истории.</a:t>
            </a:r>
            <a:endParaRPr b="0" lang="ru-RU" sz="1600" spc="-1" strike="noStrike">
              <a:latin typeface="Arial"/>
            </a:endParaRPr>
          </a:p>
          <a:p>
            <a:pPr>
              <a:lnSpc>
                <a:spcPct val="100000"/>
              </a:lnSpc>
              <a:spcBef>
                <a:spcPts val="601"/>
              </a:spcBef>
            </a:pPr>
            <a:r>
              <a:rPr b="0" lang="ru-RU" sz="1600" spc="-1" strike="noStrike">
                <a:solidFill>
                  <a:srgbClr val="000000"/>
                </a:solidFill>
                <a:latin typeface="Arial"/>
                <a:ea typeface="Rosatom Light"/>
              </a:rPr>
              <a:t>И сразу же после этого новый вызов, связанный с созданием в США атомной бомбы, в разработке которой приняли участие лучшие ученые мира. </a:t>
            </a:r>
            <a:r>
              <a:rPr b="1" lang="ru-RU" sz="1600" spc="-1" strike="noStrike">
                <a:solidFill>
                  <a:srgbClr val="000000"/>
                </a:solidFill>
                <a:latin typeface="Arial"/>
                <a:ea typeface="Rosatom Light"/>
              </a:rPr>
              <a:t>Этот вызов был принят и атомная бомба была создана.</a:t>
            </a:r>
            <a:endParaRPr b="0" lang="ru-RU" sz="1600" spc="-1" strike="noStrike">
              <a:latin typeface="Arial"/>
            </a:endParaRPr>
          </a:p>
          <a:p>
            <a:pPr>
              <a:lnSpc>
                <a:spcPct val="100000"/>
              </a:lnSpc>
              <a:spcBef>
                <a:spcPts val="601"/>
              </a:spcBef>
            </a:pPr>
            <a:r>
              <a:rPr b="1" lang="ru-RU" sz="1600" spc="-1" strike="noStrike">
                <a:solidFill>
                  <a:srgbClr val="000000"/>
                </a:solidFill>
                <a:latin typeface="Arial"/>
                <a:ea typeface="Rosatom Light"/>
              </a:rPr>
              <a:t>Впервые в истории наша страна стала сверхдержавой.</a:t>
            </a:r>
            <a:endParaRPr b="0" lang="ru-RU" sz="1600" spc="-1" strike="noStrike">
              <a:latin typeface="Arial"/>
            </a:endParaRPr>
          </a:p>
          <a:p>
            <a:pPr>
              <a:lnSpc>
                <a:spcPct val="100000"/>
              </a:lnSpc>
              <a:spcBef>
                <a:spcPts val="601"/>
              </a:spcBef>
            </a:pPr>
            <a:r>
              <a:rPr b="0" lang="ru-RU" sz="1600" spc="-1" strike="noStrike">
                <a:solidFill>
                  <a:srgbClr val="000000"/>
                </a:solidFill>
                <a:latin typeface="Arial"/>
                <a:ea typeface="Rosatom Light"/>
              </a:rPr>
              <a:t>В этом историческом событии имеется </a:t>
            </a:r>
            <a:r>
              <a:rPr b="1" lang="ru-RU" sz="1600" spc="-1" strike="noStrike">
                <a:solidFill>
                  <a:srgbClr val="000000"/>
                </a:solidFill>
                <a:latin typeface="Arial"/>
                <a:ea typeface="Rosatom Light"/>
              </a:rPr>
              <a:t>существенный вклад Росатома и Академии наук, их институтов и производств.</a:t>
            </a:r>
            <a:endParaRPr b="0" lang="ru-RU" sz="1600" spc="-1" strike="noStrike">
              <a:latin typeface="Arial"/>
            </a:endParaRPr>
          </a:p>
          <a:p>
            <a:pPr>
              <a:lnSpc>
                <a:spcPct val="100000"/>
              </a:lnSpc>
              <a:spcBef>
                <a:spcPts val="601"/>
              </a:spcBef>
            </a:pPr>
            <a:r>
              <a:rPr b="0" lang="ru-RU" sz="1600" spc="-1" strike="noStrike">
                <a:solidFill>
                  <a:srgbClr val="000000"/>
                </a:solidFill>
                <a:latin typeface="Arial"/>
                <a:ea typeface="Rosatom Light"/>
              </a:rPr>
              <a:t>Также впервые в истории длится такой продолжительный период </a:t>
            </a:r>
            <a:r>
              <a:rPr b="1" lang="ru-RU" sz="1600" spc="-1" strike="noStrike">
                <a:solidFill>
                  <a:srgbClr val="000000"/>
                </a:solidFill>
                <a:latin typeface="Arial"/>
                <a:ea typeface="Rosatom Light"/>
              </a:rPr>
              <a:t>75 лет без крупных военных конфликтов</a:t>
            </a:r>
            <a:r>
              <a:rPr b="0" lang="ru-RU" sz="1600" spc="-1" strike="noStrike">
                <a:solidFill>
                  <a:srgbClr val="000000"/>
                </a:solidFill>
                <a:latin typeface="Arial"/>
                <a:ea typeface="Rosatom Light"/>
              </a:rPr>
              <a:t>. И в этом тоже большая заслуга Росатома и Академии наук.</a:t>
            </a:r>
            <a:endParaRPr b="0" lang="ru-RU" sz="1600" spc="-1" strike="noStrike">
              <a:latin typeface="Arial"/>
            </a:endParaRPr>
          </a:p>
          <a:p>
            <a:pPr>
              <a:lnSpc>
                <a:spcPct val="100000"/>
              </a:lnSpc>
              <a:spcBef>
                <a:spcPts val="601"/>
              </a:spcBef>
            </a:pPr>
            <a:r>
              <a:rPr b="0" lang="ru-RU" sz="1600" spc="-1" strike="noStrike">
                <a:solidFill>
                  <a:srgbClr val="000000"/>
                </a:solidFill>
                <a:latin typeface="Arial"/>
                <a:ea typeface="Rosatom Light"/>
              </a:rPr>
              <a:t>История 75-летнего периода развития Росатома показала, что для нашей страны посильны решения самых сложных задач государственного уровня. </a:t>
            </a:r>
            <a:r>
              <a:rPr b="1" lang="ru-RU" sz="1600" spc="-1" strike="noStrike">
                <a:solidFill>
                  <a:srgbClr val="000000"/>
                </a:solidFill>
                <a:latin typeface="Arial"/>
                <a:ea typeface="Rosatom Light"/>
              </a:rPr>
              <a:t>Для этого необходимы только разумная концепция, политическая воля и единство всего общества.</a:t>
            </a:r>
            <a:endParaRPr b="0" lang="ru-RU" sz="1600" spc="-1" strike="noStrike">
              <a:latin typeface="Arial"/>
            </a:endParaRPr>
          </a:p>
          <a:p>
            <a:pPr>
              <a:lnSpc>
                <a:spcPct val="100000"/>
              </a:lnSpc>
              <a:spcBef>
                <a:spcPts val="601"/>
              </a:spcBef>
            </a:pPr>
            <a:r>
              <a:rPr b="1" lang="ru-RU" sz="1600" spc="-1" strike="noStrike">
                <a:solidFill>
                  <a:srgbClr val="000000"/>
                </a:solidFill>
                <a:latin typeface="Arial"/>
                <a:ea typeface="Rosatom Light"/>
              </a:rPr>
              <a:t>Все остальное у нас есть: и опыт, и традиции, и кадры, и ресурсы.</a:t>
            </a:r>
            <a:endParaRPr b="0" lang="ru-RU" sz="1600" spc="-1" strike="noStrike">
              <a:latin typeface="Arial"/>
            </a:endParaRPr>
          </a:p>
        </p:txBody>
      </p:sp>
    </p:spTree>
  </p:cSld>
  <mc:AlternateContent>
    <mc:Choice Requires="p14">
      <p:transition spd="slow" p14:dur="2000"/>
    </mc:Choice>
    <mc:Fallback>
      <p:transition spd="slow"/>
    </mc:Fallback>
  </mc:AlternateContent>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CustomShape 1"/>
          <p:cNvSpPr/>
          <p:nvPr/>
        </p:nvSpPr>
        <p:spPr>
          <a:xfrm>
            <a:off x="6705720" y="6525360"/>
            <a:ext cx="2133000" cy="331920"/>
          </a:xfrm>
          <a:prstGeom prst="rect">
            <a:avLst/>
          </a:prstGeom>
          <a:noFill/>
          <a:ln>
            <a:noFill/>
          </a:ln>
        </p:spPr>
        <p:style>
          <a:lnRef idx="0"/>
          <a:fillRef idx="0"/>
          <a:effectRef idx="0"/>
          <a:fontRef idx="minor"/>
        </p:style>
        <p:txBody>
          <a:bodyPr lIns="90000" rIns="90000" tIns="45000" bIns="45000"/>
          <a:p>
            <a:pPr algn="r">
              <a:lnSpc>
                <a:spcPct val="100000"/>
              </a:lnSpc>
            </a:pPr>
            <a:fld id="{E3EF2004-4C91-4126-ADD8-37248D64CFDE}" type="slidenum">
              <a:rPr b="0" lang="ru-RU" sz="700" spc="-1" strike="noStrike">
                <a:solidFill>
                  <a:srgbClr val="000000"/>
                </a:solidFill>
                <a:latin typeface="Arial"/>
                <a:ea typeface="DejaVu Sans"/>
              </a:rPr>
              <a:t>1</a:t>
            </a:fld>
            <a:endParaRPr b="0" lang="ru-RU" sz="700" spc="-1" strike="noStrike">
              <a:latin typeface="Arial"/>
            </a:endParaRPr>
          </a:p>
        </p:txBody>
      </p:sp>
      <p:sp>
        <p:nvSpPr>
          <p:cNvPr id="164" name="CustomShape 2"/>
          <p:cNvSpPr/>
          <p:nvPr/>
        </p:nvSpPr>
        <p:spPr>
          <a:xfrm>
            <a:off x="438120" y="0"/>
            <a:ext cx="8228880" cy="1339920"/>
          </a:xfrm>
          <a:prstGeom prst="rect">
            <a:avLst/>
          </a:prstGeom>
          <a:noFill/>
          <a:ln>
            <a:noFill/>
          </a:ln>
        </p:spPr>
        <p:style>
          <a:lnRef idx="0"/>
          <a:fillRef idx="0"/>
          <a:effectRef idx="0"/>
          <a:fontRef idx="minor"/>
        </p:style>
        <p:txBody>
          <a:bodyPr lIns="90000" rIns="90000" tIns="45000" bIns="45000" anchor="ctr"/>
          <a:p>
            <a:pPr>
              <a:lnSpc>
                <a:spcPct val="100000"/>
              </a:lnSpc>
            </a:pPr>
            <a:r>
              <a:rPr b="1" lang="ru-RU" sz="2800" spc="-1" strike="noStrike">
                <a:solidFill>
                  <a:srgbClr val="404040"/>
                </a:solidFill>
                <a:latin typeface="Arial"/>
                <a:ea typeface="DejaVu Sans"/>
              </a:rPr>
              <a:t>Память о Сахарове</a:t>
            </a:r>
            <a:endParaRPr b="0" lang="ru-RU" sz="2800" spc="-1" strike="noStrike">
              <a:latin typeface="Arial"/>
            </a:endParaRPr>
          </a:p>
        </p:txBody>
      </p:sp>
      <p:pic>
        <p:nvPicPr>
          <p:cNvPr id="165" name="Picture 2" descr=""/>
          <p:cNvPicPr/>
          <p:nvPr/>
        </p:nvPicPr>
        <p:blipFill>
          <a:blip r:embed="rId1"/>
          <a:stretch/>
        </p:blipFill>
        <p:spPr>
          <a:xfrm>
            <a:off x="1187640" y="1052640"/>
            <a:ext cx="2951640" cy="2213640"/>
          </a:xfrm>
          <a:prstGeom prst="rect">
            <a:avLst/>
          </a:prstGeom>
          <a:ln>
            <a:noFill/>
          </a:ln>
        </p:spPr>
      </p:pic>
      <p:sp>
        <p:nvSpPr>
          <p:cNvPr id="166" name="CustomShape 3"/>
          <p:cNvSpPr/>
          <p:nvPr/>
        </p:nvSpPr>
        <p:spPr>
          <a:xfrm>
            <a:off x="935640" y="3285000"/>
            <a:ext cx="3455280" cy="42480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100" spc="-1" strike="noStrike">
                <a:solidFill>
                  <a:srgbClr val="000000"/>
                </a:solidFill>
                <a:latin typeface="Arial"/>
                <a:ea typeface="DejaVu Sans"/>
              </a:rPr>
              <a:t>Мемориальная доска А.Д.Сахарову на здании Управления РФЯЦ-ВНИИЭФ</a:t>
            </a:r>
            <a:endParaRPr b="0" lang="ru-RU" sz="1100" spc="-1" strike="noStrike">
              <a:latin typeface="Arial"/>
            </a:endParaRPr>
          </a:p>
        </p:txBody>
      </p:sp>
      <p:sp>
        <p:nvSpPr>
          <p:cNvPr id="167" name="CustomShape 4"/>
          <p:cNvSpPr/>
          <p:nvPr/>
        </p:nvSpPr>
        <p:spPr>
          <a:xfrm>
            <a:off x="1178280" y="5928120"/>
            <a:ext cx="2961000" cy="42480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100" spc="-1" strike="noStrike">
                <a:solidFill>
                  <a:srgbClr val="000000"/>
                </a:solidFill>
                <a:latin typeface="Arial"/>
                <a:ea typeface="DejaVu Sans"/>
              </a:rPr>
              <a:t>Мемориальная доска А.Д.Сахарову на здании Управления РФЯЦ-ВНИИЭФ</a:t>
            </a:r>
            <a:endParaRPr b="0" lang="ru-RU" sz="1100" spc="-1" strike="noStrike">
              <a:latin typeface="Arial"/>
            </a:endParaRPr>
          </a:p>
        </p:txBody>
      </p:sp>
      <p:pic>
        <p:nvPicPr>
          <p:cNvPr id="168" name="Picture 3" descr=""/>
          <p:cNvPicPr/>
          <p:nvPr/>
        </p:nvPicPr>
        <p:blipFill>
          <a:blip r:embed="rId2"/>
          <a:stretch/>
        </p:blipFill>
        <p:spPr>
          <a:xfrm>
            <a:off x="1178280" y="3774960"/>
            <a:ext cx="2961000" cy="2007000"/>
          </a:xfrm>
          <a:prstGeom prst="rect">
            <a:avLst/>
          </a:prstGeom>
          <a:ln>
            <a:noFill/>
          </a:ln>
        </p:spPr>
      </p:pic>
      <p:pic>
        <p:nvPicPr>
          <p:cNvPr id="169" name="Picture 4" descr=""/>
          <p:cNvPicPr/>
          <p:nvPr/>
        </p:nvPicPr>
        <p:blipFill>
          <a:blip r:embed="rId3"/>
          <a:stretch/>
        </p:blipFill>
        <p:spPr>
          <a:xfrm>
            <a:off x="5198760" y="1052640"/>
            <a:ext cx="2854800" cy="1799640"/>
          </a:xfrm>
          <a:prstGeom prst="rect">
            <a:avLst/>
          </a:prstGeom>
          <a:ln>
            <a:noFill/>
          </a:ln>
        </p:spPr>
      </p:pic>
      <p:sp>
        <p:nvSpPr>
          <p:cNvPr id="170" name="CustomShape 5"/>
          <p:cNvSpPr/>
          <p:nvPr/>
        </p:nvSpPr>
        <p:spPr>
          <a:xfrm>
            <a:off x="4898880" y="2888280"/>
            <a:ext cx="3455280" cy="42480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100" spc="-1" strike="noStrike">
                <a:solidFill>
                  <a:srgbClr val="000000"/>
                </a:solidFill>
                <a:latin typeface="Arial"/>
                <a:ea typeface="DejaVu Sans"/>
              </a:rPr>
              <a:t>Коттедж, в котором в 1951-1969 гг.</a:t>
            </a:r>
            <a:endParaRPr b="0" lang="ru-RU" sz="1100" spc="-1" strike="noStrike">
              <a:latin typeface="Arial"/>
            </a:endParaRPr>
          </a:p>
          <a:p>
            <a:pPr algn="ctr">
              <a:lnSpc>
                <a:spcPct val="100000"/>
              </a:lnSpc>
            </a:pPr>
            <a:r>
              <a:rPr b="0" lang="ru-RU" sz="1100" spc="-1" strike="noStrike">
                <a:solidFill>
                  <a:srgbClr val="000000"/>
                </a:solidFill>
                <a:latin typeface="Arial"/>
                <a:ea typeface="DejaVu Sans"/>
              </a:rPr>
              <a:t>жил А.Д. Сахаров с семьёй (ул. Сахарова, д.8)</a:t>
            </a:r>
            <a:endParaRPr b="0" lang="ru-RU" sz="1100" spc="-1" strike="noStrike">
              <a:latin typeface="Arial"/>
            </a:endParaRPr>
          </a:p>
        </p:txBody>
      </p:sp>
      <p:pic>
        <p:nvPicPr>
          <p:cNvPr id="171" name="Picture 5" descr=""/>
          <p:cNvPicPr/>
          <p:nvPr/>
        </p:nvPicPr>
        <p:blipFill>
          <a:blip r:embed="rId4"/>
          <a:stretch/>
        </p:blipFill>
        <p:spPr>
          <a:xfrm>
            <a:off x="5436000" y="3357000"/>
            <a:ext cx="2328840" cy="947880"/>
          </a:xfrm>
          <a:prstGeom prst="rect">
            <a:avLst/>
          </a:prstGeom>
          <a:ln>
            <a:noFill/>
          </a:ln>
        </p:spPr>
      </p:pic>
      <p:pic>
        <p:nvPicPr>
          <p:cNvPr id="172" name="Picture 6" descr=""/>
          <p:cNvPicPr/>
          <p:nvPr/>
        </p:nvPicPr>
        <p:blipFill>
          <a:blip r:embed="rId5"/>
          <a:stretch/>
        </p:blipFill>
        <p:spPr>
          <a:xfrm>
            <a:off x="6626520" y="4471560"/>
            <a:ext cx="1427040" cy="1865880"/>
          </a:xfrm>
          <a:prstGeom prst="rect">
            <a:avLst/>
          </a:prstGeom>
          <a:ln>
            <a:noFill/>
          </a:ln>
        </p:spPr>
      </p:pic>
      <p:sp>
        <p:nvSpPr>
          <p:cNvPr id="173" name="CustomShape 6"/>
          <p:cNvSpPr/>
          <p:nvPr/>
        </p:nvSpPr>
        <p:spPr>
          <a:xfrm>
            <a:off x="4631400" y="4778640"/>
            <a:ext cx="1846080" cy="1596600"/>
          </a:xfrm>
          <a:prstGeom prst="rect">
            <a:avLst/>
          </a:prstGeom>
          <a:noFill/>
          <a:ln>
            <a:noFill/>
          </a:ln>
        </p:spPr>
        <p:style>
          <a:lnRef idx="0"/>
          <a:fillRef idx="0"/>
          <a:effectRef idx="0"/>
          <a:fontRef idx="minor"/>
        </p:style>
        <p:txBody>
          <a:bodyPr lIns="90000" rIns="90000" tIns="45000" bIns="45000"/>
          <a:p>
            <a:pPr algn="r">
              <a:lnSpc>
                <a:spcPct val="100000"/>
              </a:lnSpc>
            </a:pPr>
            <a:r>
              <a:rPr b="0" lang="ru-RU" sz="1100" spc="-1" strike="noStrike">
                <a:solidFill>
                  <a:srgbClr val="000000"/>
                </a:solidFill>
                <a:latin typeface="Arial"/>
                <a:ea typeface="DejaVu Sans"/>
              </a:rPr>
              <a:t>Мемориальная</a:t>
            </a:r>
            <a:endParaRPr b="0" lang="ru-RU" sz="1100" spc="-1" strike="noStrike">
              <a:latin typeface="Arial"/>
            </a:endParaRPr>
          </a:p>
          <a:p>
            <a:pPr algn="r">
              <a:lnSpc>
                <a:spcPct val="100000"/>
              </a:lnSpc>
            </a:pPr>
            <a:r>
              <a:rPr b="0" lang="ru-RU" sz="1100" spc="-1" strike="noStrike">
                <a:solidFill>
                  <a:srgbClr val="000000"/>
                </a:solidFill>
                <a:latin typeface="Arial"/>
                <a:ea typeface="DejaVu Sans"/>
              </a:rPr>
              <a:t>доска А.Д. Сахарову</a:t>
            </a:r>
            <a:endParaRPr b="0" lang="ru-RU" sz="1100" spc="-1" strike="noStrike">
              <a:latin typeface="Arial"/>
            </a:endParaRPr>
          </a:p>
          <a:p>
            <a:pPr algn="r">
              <a:lnSpc>
                <a:spcPct val="100000"/>
              </a:lnSpc>
            </a:pPr>
            <a:r>
              <a:rPr b="0" lang="ru-RU" sz="1100" spc="-1" strike="noStrike">
                <a:solidFill>
                  <a:srgbClr val="000000"/>
                </a:solidFill>
                <a:latin typeface="Arial"/>
                <a:ea typeface="DejaVu Sans"/>
              </a:rPr>
              <a:t>на здании</a:t>
            </a:r>
            <a:endParaRPr b="0" lang="ru-RU" sz="1100" spc="-1" strike="noStrike">
              <a:latin typeface="Arial"/>
            </a:endParaRPr>
          </a:p>
          <a:p>
            <a:pPr algn="r">
              <a:lnSpc>
                <a:spcPct val="100000"/>
              </a:lnSpc>
            </a:pPr>
            <a:r>
              <a:rPr b="0" lang="ru-RU" sz="1100" spc="-1" strike="noStrike">
                <a:solidFill>
                  <a:srgbClr val="000000"/>
                </a:solidFill>
                <a:latin typeface="Arial"/>
                <a:ea typeface="DejaVu Sans"/>
              </a:rPr>
              <a:t>Института теоретической</a:t>
            </a:r>
            <a:endParaRPr b="0" lang="ru-RU" sz="1100" spc="-1" strike="noStrike">
              <a:latin typeface="Arial"/>
            </a:endParaRPr>
          </a:p>
          <a:p>
            <a:pPr algn="r">
              <a:lnSpc>
                <a:spcPct val="100000"/>
              </a:lnSpc>
            </a:pPr>
            <a:r>
              <a:rPr b="0" lang="ru-RU" sz="1100" spc="-1" strike="noStrike">
                <a:solidFill>
                  <a:srgbClr val="000000"/>
                </a:solidFill>
                <a:latin typeface="Arial"/>
                <a:ea typeface="DejaVu Sans"/>
              </a:rPr>
              <a:t>и математической</a:t>
            </a:r>
            <a:endParaRPr b="0" lang="ru-RU" sz="1100" spc="-1" strike="noStrike">
              <a:latin typeface="Arial"/>
            </a:endParaRPr>
          </a:p>
          <a:p>
            <a:pPr algn="r">
              <a:lnSpc>
                <a:spcPct val="100000"/>
              </a:lnSpc>
            </a:pPr>
            <a:r>
              <a:rPr b="0" lang="ru-RU" sz="1100" spc="-1" strike="noStrike">
                <a:solidFill>
                  <a:srgbClr val="000000"/>
                </a:solidFill>
                <a:latin typeface="Arial"/>
                <a:ea typeface="DejaVu Sans"/>
              </a:rPr>
              <a:t>физики</a:t>
            </a:r>
            <a:endParaRPr b="0" lang="ru-RU" sz="1100" spc="-1" strike="noStrike">
              <a:latin typeface="Arial"/>
            </a:endParaRPr>
          </a:p>
          <a:p>
            <a:pPr algn="r">
              <a:lnSpc>
                <a:spcPct val="100000"/>
              </a:lnSpc>
            </a:pPr>
            <a:r>
              <a:rPr b="0" lang="ru-RU" sz="1100" spc="-1" strike="noStrike">
                <a:solidFill>
                  <a:srgbClr val="000000"/>
                </a:solidFill>
                <a:latin typeface="Arial"/>
                <a:ea typeface="DejaVu Sans"/>
              </a:rPr>
              <a:t>РФЯЦ-ВНИИЭФ</a:t>
            </a:r>
            <a:endParaRPr b="0" lang="ru-RU" sz="1100" spc="-1" strike="noStrike">
              <a:latin typeface="Arial"/>
            </a:endParaRPr>
          </a:p>
          <a:p>
            <a:pPr algn="r">
              <a:lnSpc>
                <a:spcPct val="100000"/>
              </a:lnSpc>
            </a:pPr>
            <a:endParaRPr b="0" lang="ru-RU" sz="1100" spc="-1" strike="noStrike">
              <a:latin typeface="Arial"/>
            </a:endParaRPr>
          </a:p>
          <a:p>
            <a:pPr algn="r">
              <a:lnSpc>
                <a:spcPct val="100000"/>
              </a:lnSpc>
            </a:pPr>
            <a:endParaRPr b="0" lang="ru-RU" sz="1100" spc="-1" strike="noStrike">
              <a:latin typeface="Arial"/>
            </a:endParaRPr>
          </a:p>
        </p:txBody>
      </p:sp>
    </p:spTree>
  </p:cSld>
  <mc:AlternateContent>
    <mc:Choice Requires="p14">
      <p:transition spd="slow" p14:dur="2000"/>
    </mc:Choice>
    <mc:Fallback>
      <p:transition spd="slow"/>
    </mc:Fallback>
  </mc:AlternateContent>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CustomShape 1"/>
          <p:cNvSpPr/>
          <p:nvPr/>
        </p:nvSpPr>
        <p:spPr>
          <a:xfrm>
            <a:off x="6705720" y="6525360"/>
            <a:ext cx="2133000" cy="331920"/>
          </a:xfrm>
          <a:prstGeom prst="rect">
            <a:avLst/>
          </a:prstGeom>
          <a:noFill/>
          <a:ln>
            <a:noFill/>
          </a:ln>
        </p:spPr>
        <p:style>
          <a:lnRef idx="0"/>
          <a:fillRef idx="0"/>
          <a:effectRef idx="0"/>
          <a:fontRef idx="minor"/>
        </p:style>
        <p:txBody>
          <a:bodyPr lIns="90000" rIns="90000" tIns="45000" bIns="45000"/>
          <a:p>
            <a:pPr algn="r">
              <a:lnSpc>
                <a:spcPct val="100000"/>
              </a:lnSpc>
            </a:pPr>
            <a:fld id="{9A46082A-4019-4B44-8405-79174C3AC9F3}" type="slidenum">
              <a:rPr b="0" lang="ru-RU" sz="700" spc="-1" strike="noStrike">
                <a:solidFill>
                  <a:srgbClr val="000000"/>
                </a:solidFill>
                <a:latin typeface="Arial"/>
                <a:ea typeface="DejaVu Sans"/>
              </a:rPr>
              <a:t>1</a:t>
            </a:fld>
            <a:endParaRPr b="0" lang="ru-RU" sz="700" spc="-1" strike="noStrike">
              <a:latin typeface="Arial"/>
            </a:endParaRPr>
          </a:p>
        </p:txBody>
      </p:sp>
      <p:pic>
        <p:nvPicPr>
          <p:cNvPr id="175" name="Picture 2" descr=""/>
          <p:cNvPicPr/>
          <p:nvPr/>
        </p:nvPicPr>
        <p:blipFill>
          <a:blip r:embed="rId1"/>
          <a:srcRect l="69517" t="34547" r="9643" b="25734"/>
          <a:stretch/>
        </p:blipFill>
        <p:spPr>
          <a:xfrm>
            <a:off x="3511440" y="0"/>
            <a:ext cx="5632200" cy="6857640"/>
          </a:xfrm>
          <a:prstGeom prst="rect">
            <a:avLst/>
          </a:prstGeom>
          <a:ln>
            <a:noFill/>
          </a:ln>
        </p:spPr>
      </p:pic>
      <p:sp>
        <p:nvSpPr>
          <p:cNvPr id="176" name="CustomShape 2"/>
          <p:cNvSpPr/>
          <p:nvPr/>
        </p:nvSpPr>
        <p:spPr>
          <a:xfrm>
            <a:off x="323640" y="764640"/>
            <a:ext cx="2880000" cy="5688360"/>
          </a:xfrm>
          <a:prstGeom prst="rect">
            <a:avLst/>
          </a:prstGeom>
          <a:noFill/>
          <a:ln>
            <a:noFill/>
          </a:ln>
        </p:spPr>
        <p:style>
          <a:lnRef idx="0"/>
          <a:fillRef idx="0"/>
          <a:effectRef idx="0"/>
          <a:fontRef idx="minor"/>
        </p:style>
        <p:txBody>
          <a:bodyPr lIns="90000" rIns="90000" tIns="45000" bIns="45000"/>
          <a:p>
            <a:pPr>
              <a:lnSpc>
                <a:spcPct val="100000"/>
              </a:lnSpc>
              <a:spcBef>
                <a:spcPts val="601"/>
              </a:spcBef>
            </a:pPr>
            <a:r>
              <a:rPr b="0" lang="ru-RU" sz="1600" spc="-1" strike="noStrike">
                <a:solidFill>
                  <a:srgbClr val="000000"/>
                </a:solidFill>
                <a:latin typeface="Arial"/>
                <a:ea typeface="DejaVu Sans"/>
              </a:rPr>
              <a:t>        </a:t>
            </a:r>
            <a:r>
              <a:rPr b="0" lang="ru-RU" sz="1600" spc="-1" strike="noStrike">
                <a:solidFill>
                  <a:srgbClr val="000000"/>
                </a:solidFill>
                <a:latin typeface="Arial"/>
                <a:ea typeface="DejaVu Sans"/>
              </a:rPr>
              <a:t>Хотелось бы отметить, </a:t>
            </a:r>
            <a:br/>
            <a:r>
              <a:rPr b="0" lang="ru-RU" sz="1600" spc="-1" strike="noStrike">
                <a:solidFill>
                  <a:srgbClr val="000000"/>
                </a:solidFill>
                <a:latin typeface="Arial"/>
                <a:ea typeface="DejaVu Sans"/>
              </a:rPr>
              <a:t>что в трудные исторические моменты в России всегда находились граждане нашей Великой страны – </a:t>
            </a:r>
            <a:br/>
            <a:r>
              <a:rPr b="0" lang="ru-RU" sz="1600" spc="-1" strike="noStrike">
                <a:solidFill>
                  <a:srgbClr val="000000"/>
                </a:solidFill>
                <a:latin typeface="Arial"/>
                <a:ea typeface="DejaVu Sans"/>
              </a:rPr>
              <a:t>и полководцы, </a:t>
            </a:r>
            <a:br/>
            <a:r>
              <a:rPr b="0" lang="ru-RU" sz="1600" spc="-1" strike="noStrike">
                <a:solidFill>
                  <a:srgbClr val="000000"/>
                </a:solidFill>
                <a:latin typeface="Arial"/>
                <a:ea typeface="DejaVu Sans"/>
              </a:rPr>
              <a:t>и руководители, </a:t>
            </a:r>
            <a:br/>
            <a:r>
              <a:rPr b="0" lang="ru-RU" sz="1600" spc="-1" strike="noStrike">
                <a:solidFill>
                  <a:srgbClr val="000000"/>
                </a:solidFill>
                <a:latin typeface="Arial"/>
                <a:ea typeface="DejaVu Sans"/>
              </a:rPr>
              <a:t>и научно-технические лидеры, и врачи, </a:t>
            </a:r>
            <a:br/>
            <a:r>
              <a:rPr b="0" lang="ru-RU" sz="1600" spc="-1" strike="noStrike">
                <a:solidFill>
                  <a:srgbClr val="000000"/>
                </a:solidFill>
                <a:latin typeface="Arial"/>
                <a:ea typeface="DejaVu Sans"/>
              </a:rPr>
              <a:t>и представители </a:t>
            </a:r>
            <a:br/>
            <a:r>
              <a:rPr b="0" lang="ru-RU" sz="1600" spc="-1" strike="noStrike">
                <a:solidFill>
                  <a:srgbClr val="000000"/>
                </a:solidFill>
                <a:latin typeface="Arial"/>
                <a:ea typeface="DejaVu Sans"/>
              </a:rPr>
              <a:t>Великой Российской культуры, которые делали все возможное для защиты нашего Отечества.</a:t>
            </a:r>
            <a:endParaRPr b="0" lang="ru-RU" sz="1600" spc="-1" strike="noStrike">
              <a:latin typeface="Arial"/>
            </a:endParaRPr>
          </a:p>
          <a:p>
            <a:pPr>
              <a:lnSpc>
                <a:spcPct val="100000"/>
              </a:lnSpc>
              <a:spcBef>
                <a:spcPts val="601"/>
              </a:spcBef>
            </a:pPr>
            <a:endParaRPr b="0" lang="ru-RU" sz="1600" spc="-1" strike="noStrike">
              <a:latin typeface="Arial"/>
            </a:endParaRPr>
          </a:p>
          <a:p>
            <a:pPr>
              <a:lnSpc>
                <a:spcPct val="100000"/>
              </a:lnSpc>
              <a:spcBef>
                <a:spcPts val="601"/>
              </a:spcBef>
            </a:pPr>
            <a:r>
              <a:rPr b="0" lang="ru-RU" sz="1600" spc="-1" strike="noStrike">
                <a:solidFill>
                  <a:srgbClr val="000000"/>
                </a:solidFill>
                <a:latin typeface="Arial"/>
                <a:ea typeface="DejaVu Sans"/>
              </a:rPr>
              <a:t>К этой плеяде замечательных патриотов принадлежит и академик </a:t>
            </a:r>
            <a:br/>
            <a:r>
              <a:rPr b="0" lang="ru-RU" sz="1600" spc="-1" strike="noStrike">
                <a:solidFill>
                  <a:srgbClr val="000000"/>
                </a:solidFill>
                <a:latin typeface="Arial"/>
                <a:ea typeface="DejaVu Sans"/>
              </a:rPr>
              <a:t>А. Д. Сахаров, которого </a:t>
            </a:r>
            <a:br/>
            <a:r>
              <a:rPr b="0" lang="ru-RU" sz="1600" spc="-1" strike="noStrike">
                <a:solidFill>
                  <a:srgbClr val="000000"/>
                </a:solidFill>
                <a:latin typeface="Arial"/>
                <a:ea typeface="DejaVu Sans"/>
              </a:rPr>
              <a:t>мы всегда будем помнить.</a:t>
            </a:r>
            <a:endParaRPr b="0" lang="ru-RU" sz="1600" spc="-1" strike="noStrike">
              <a:latin typeface="Arial"/>
            </a:endParaRPr>
          </a:p>
        </p:txBody>
      </p:sp>
    </p:spTree>
  </p:cSld>
  <mc:AlternateContent>
    <mc:Choice Requires="p14">
      <p:transition spd="slow" p14:dur="2000"/>
    </mc:Choice>
    <mc:Fallback>
      <p:transition spd="slow"/>
    </mc:Fallback>
  </mc:AlternateContent>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CustomShape 1"/>
          <p:cNvSpPr/>
          <p:nvPr/>
        </p:nvSpPr>
        <p:spPr>
          <a:xfrm>
            <a:off x="6705720" y="6525360"/>
            <a:ext cx="2133000" cy="331920"/>
          </a:xfrm>
          <a:prstGeom prst="rect">
            <a:avLst/>
          </a:prstGeom>
          <a:noFill/>
          <a:ln>
            <a:noFill/>
          </a:ln>
        </p:spPr>
        <p:style>
          <a:lnRef idx="0"/>
          <a:fillRef idx="0"/>
          <a:effectRef idx="0"/>
          <a:fontRef idx="minor"/>
        </p:style>
        <p:txBody>
          <a:bodyPr lIns="90000" rIns="90000" tIns="45000" bIns="45000"/>
          <a:p>
            <a:pPr algn="r">
              <a:lnSpc>
                <a:spcPct val="100000"/>
              </a:lnSpc>
            </a:pPr>
            <a:fld id="{1A74B45F-FBEC-49E1-A3D4-0D0E2BFA4620}" type="slidenum">
              <a:rPr b="0" lang="ru-RU" sz="700" spc="-1" strike="noStrike">
                <a:solidFill>
                  <a:srgbClr val="000000"/>
                </a:solidFill>
                <a:latin typeface="Arial"/>
                <a:ea typeface="DejaVu Sans"/>
              </a:rPr>
              <a:t>1</a:t>
            </a:fld>
            <a:endParaRPr b="0" lang="ru-RU" sz="700" spc="-1" strike="noStrike">
              <a:latin typeface="Arial"/>
            </a:endParaRPr>
          </a:p>
        </p:txBody>
      </p:sp>
      <p:pic>
        <p:nvPicPr>
          <p:cNvPr id="85" name="Picture 2" descr=""/>
          <p:cNvPicPr/>
          <p:nvPr/>
        </p:nvPicPr>
        <p:blipFill>
          <a:blip r:embed="rId1"/>
          <a:srcRect l="0" t="0" r="0" b="8059"/>
          <a:stretch/>
        </p:blipFill>
        <p:spPr>
          <a:xfrm>
            <a:off x="467640" y="980640"/>
            <a:ext cx="1871640" cy="2251440"/>
          </a:xfrm>
          <a:prstGeom prst="rect">
            <a:avLst/>
          </a:prstGeom>
          <a:ln>
            <a:noFill/>
          </a:ln>
        </p:spPr>
      </p:pic>
      <p:sp>
        <p:nvSpPr>
          <p:cNvPr id="86" name="CustomShape 2"/>
          <p:cNvSpPr/>
          <p:nvPr/>
        </p:nvSpPr>
        <p:spPr>
          <a:xfrm>
            <a:off x="438120" y="0"/>
            <a:ext cx="8228880" cy="1339920"/>
          </a:xfrm>
          <a:prstGeom prst="rect">
            <a:avLst/>
          </a:prstGeom>
          <a:noFill/>
          <a:ln>
            <a:noFill/>
          </a:ln>
        </p:spPr>
        <p:style>
          <a:lnRef idx="0"/>
          <a:fillRef idx="0"/>
          <a:effectRef idx="0"/>
          <a:fontRef idx="minor"/>
        </p:style>
        <p:txBody>
          <a:bodyPr lIns="90000" rIns="90000" tIns="45000" bIns="45000" anchor="ctr"/>
          <a:p>
            <a:pPr>
              <a:lnSpc>
                <a:spcPct val="100000"/>
              </a:lnSpc>
            </a:pPr>
            <a:r>
              <a:rPr b="1" lang="ru-RU" sz="2400" spc="-1" strike="noStrike">
                <a:solidFill>
                  <a:srgbClr val="404040"/>
                </a:solidFill>
                <a:latin typeface="Arial"/>
                <a:ea typeface="DejaVu Sans"/>
              </a:rPr>
              <a:t>Семья. Начало пути</a:t>
            </a:r>
            <a:endParaRPr b="0" lang="ru-RU" sz="2400" spc="-1" strike="noStrike">
              <a:latin typeface="Arial"/>
            </a:endParaRPr>
          </a:p>
        </p:txBody>
      </p:sp>
      <p:pic>
        <p:nvPicPr>
          <p:cNvPr id="87" name="Picture 3" descr=""/>
          <p:cNvPicPr/>
          <p:nvPr/>
        </p:nvPicPr>
        <p:blipFill>
          <a:blip r:embed="rId2"/>
          <a:stretch/>
        </p:blipFill>
        <p:spPr>
          <a:xfrm>
            <a:off x="5076000" y="980640"/>
            <a:ext cx="3484080" cy="5318640"/>
          </a:xfrm>
          <a:prstGeom prst="rect">
            <a:avLst/>
          </a:prstGeom>
          <a:ln>
            <a:noFill/>
          </a:ln>
        </p:spPr>
      </p:pic>
      <p:pic>
        <p:nvPicPr>
          <p:cNvPr id="88" name="Picture 4" descr=""/>
          <p:cNvPicPr/>
          <p:nvPr/>
        </p:nvPicPr>
        <p:blipFill>
          <a:blip r:embed="rId3"/>
          <a:stretch/>
        </p:blipFill>
        <p:spPr>
          <a:xfrm>
            <a:off x="416520" y="3569040"/>
            <a:ext cx="1922400" cy="2449080"/>
          </a:xfrm>
          <a:prstGeom prst="rect">
            <a:avLst/>
          </a:prstGeom>
          <a:ln>
            <a:noFill/>
          </a:ln>
        </p:spPr>
      </p:pic>
      <p:pic>
        <p:nvPicPr>
          <p:cNvPr id="89" name="Picture 5" descr=""/>
          <p:cNvPicPr/>
          <p:nvPr/>
        </p:nvPicPr>
        <p:blipFill>
          <a:blip r:embed="rId4"/>
          <a:stretch/>
        </p:blipFill>
        <p:spPr>
          <a:xfrm>
            <a:off x="2828880" y="3662280"/>
            <a:ext cx="1886400" cy="2358360"/>
          </a:xfrm>
          <a:prstGeom prst="rect">
            <a:avLst/>
          </a:prstGeom>
          <a:ln>
            <a:noFill/>
          </a:ln>
        </p:spPr>
      </p:pic>
      <p:sp>
        <p:nvSpPr>
          <p:cNvPr id="90" name="CustomShape 3"/>
          <p:cNvSpPr/>
          <p:nvPr/>
        </p:nvSpPr>
        <p:spPr>
          <a:xfrm>
            <a:off x="467640" y="3285000"/>
            <a:ext cx="1871640" cy="25740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100" spc="-1" strike="noStrike">
                <a:solidFill>
                  <a:srgbClr val="000000"/>
                </a:solidFill>
                <a:latin typeface="Arial"/>
                <a:ea typeface="DejaVu Sans"/>
              </a:rPr>
              <a:t>А.Д. Сахаров в детстве</a:t>
            </a:r>
            <a:endParaRPr b="0" lang="ru-RU" sz="1100" spc="-1" strike="noStrike">
              <a:latin typeface="Arial"/>
            </a:endParaRPr>
          </a:p>
        </p:txBody>
      </p:sp>
      <p:sp>
        <p:nvSpPr>
          <p:cNvPr id="91" name="CustomShape 4"/>
          <p:cNvSpPr/>
          <p:nvPr/>
        </p:nvSpPr>
        <p:spPr>
          <a:xfrm>
            <a:off x="107640" y="6021360"/>
            <a:ext cx="2483280" cy="75960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100" spc="-1" strike="noStrike">
                <a:solidFill>
                  <a:srgbClr val="000000"/>
                </a:solidFill>
                <a:latin typeface="Arial"/>
                <a:ea typeface="DejaVu Sans"/>
              </a:rPr>
              <a:t>Николай Иванович Сахаров (прадед),</a:t>
            </a:r>
            <a:endParaRPr b="0" lang="ru-RU" sz="1100" spc="-1" strike="noStrike">
              <a:latin typeface="Arial"/>
            </a:endParaRPr>
          </a:p>
          <a:p>
            <a:pPr algn="ctr">
              <a:lnSpc>
                <a:spcPct val="100000"/>
              </a:lnSpc>
            </a:pPr>
            <a:r>
              <a:rPr b="0" lang="ru-RU" sz="1100" spc="-1" strike="noStrike">
                <a:solidFill>
                  <a:srgbClr val="000000"/>
                </a:solidFill>
                <a:latin typeface="Arial"/>
                <a:ea typeface="DejaVu Sans"/>
              </a:rPr>
              <a:t>священнослужитель в Выездном, Арзамасе и Нижнем Новгороде</a:t>
            </a:r>
            <a:endParaRPr b="0" lang="ru-RU" sz="1100" spc="-1" strike="noStrike">
              <a:latin typeface="Arial"/>
            </a:endParaRPr>
          </a:p>
        </p:txBody>
      </p:sp>
      <p:sp>
        <p:nvSpPr>
          <p:cNvPr id="92" name="CustomShape 5"/>
          <p:cNvSpPr/>
          <p:nvPr/>
        </p:nvSpPr>
        <p:spPr>
          <a:xfrm>
            <a:off x="2483640" y="6018120"/>
            <a:ext cx="2483280" cy="75960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100" spc="-1" strike="noStrike">
                <a:solidFill>
                  <a:srgbClr val="000000"/>
                </a:solidFill>
                <a:latin typeface="Arial"/>
                <a:ea typeface="DejaVu Sans"/>
              </a:rPr>
              <a:t>Иван Николаевич Сахаров (дед),</a:t>
            </a:r>
            <a:endParaRPr b="0" lang="ru-RU" sz="1100" spc="-1" strike="noStrike">
              <a:latin typeface="Arial"/>
            </a:endParaRPr>
          </a:p>
          <a:p>
            <a:pPr algn="ctr">
              <a:lnSpc>
                <a:spcPct val="100000"/>
              </a:lnSpc>
            </a:pPr>
            <a:r>
              <a:rPr b="0" lang="ru-RU" sz="1100" spc="-1" strike="noStrike">
                <a:solidFill>
                  <a:srgbClr val="000000"/>
                </a:solidFill>
                <a:latin typeface="Arial"/>
                <a:ea typeface="DejaVu Sans"/>
              </a:rPr>
              <a:t>адвокат, общественный деятель,</a:t>
            </a:r>
            <a:endParaRPr b="0" lang="ru-RU" sz="1100" spc="-1" strike="noStrike">
              <a:latin typeface="Arial"/>
            </a:endParaRPr>
          </a:p>
          <a:p>
            <a:pPr algn="ctr">
              <a:lnSpc>
                <a:spcPct val="100000"/>
              </a:lnSpc>
            </a:pPr>
            <a:r>
              <a:rPr b="0" lang="ru-RU" sz="1100" spc="-1" strike="noStrike">
                <a:solidFill>
                  <a:srgbClr val="000000"/>
                </a:solidFill>
                <a:latin typeface="Arial"/>
                <a:ea typeface="DejaVu Sans"/>
              </a:rPr>
              <a:t>Почетный гражданин </a:t>
            </a:r>
            <a:br/>
            <a:r>
              <a:rPr b="0" lang="ru-RU" sz="1100" spc="-1" strike="noStrike">
                <a:solidFill>
                  <a:srgbClr val="000000"/>
                </a:solidFill>
                <a:latin typeface="Arial"/>
                <a:ea typeface="DejaVu Sans"/>
              </a:rPr>
              <a:t>г.Нижнего Новгорода</a:t>
            </a:r>
            <a:endParaRPr b="0" lang="ru-RU" sz="1100" spc="-1" strike="noStrike">
              <a:latin typeface="Arial"/>
            </a:endParaRPr>
          </a:p>
        </p:txBody>
      </p:sp>
      <p:sp>
        <p:nvSpPr>
          <p:cNvPr id="93" name="CustomShape 6"/>
          <p:cNvSpPr/>
          <p:nvPr/>
        </p:nvSpPr>
        <p:spPr>
          <a:xfrm>
            <a:off x="6012000" y="6396120"/>
            <a:ext cx="1871640" cy="25740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100" spc="-1" strike="noStrike">
                <a:solidFill>
                  <a:srgbClr val="000000"/>
                </a:solidFill>
                <a:latin typeface="Arial"/>
                <a:ea typeface="DejaVu Sans"/>
              </a:rPr>
              <a:t>А.Д. Сахаров, 1943 г.</a:t>
            </a:r>
            <a:endParaRPr b="0" lang="ru-RU" sz="1100" spc="-1" strike="noStrike">
              <a:latin typeface="Arial"/>
            </a:endParaRPr>
          </a:p>
        </p:txBody>
      </p:sp>
      <p:pic>
        <p:nvPicPr>
          <p:cNvPr id="94" name="Picture 2" descr=""/>
          <p:cNvPicPr/>
          <p:nvPr/>
        </p:nvPicPr>
        <p:blipFill>
          <a:blip r:embed="rId5"/>
          <a:srcRect l="11428" t="0" r="8490" b="0"/>
          <a:stretch/>
        </p:blipFill>
        <p:spPr>
          <a:xfrm>
            <a:off x="2828880" y="982800"/>
            <a:ext cx="1886400" cy="1766880"/>
          </a:xfrm>
          <a:prstGeom prst="rect">
            <a:avLst/>
          </a:prstGeom>
          <a:ln>
            <a:noFill/>
          </a:ln>
        </p:spPr>
      </p:pic>
      <p:sp>
        <p:nvSpPr>
          <p:cNvPr id="95" name="CustomShape 7"/>
          <p:cNvSpPr/>
          <p:nvPr/>
        </p:nvSpPr>
        <p:spPr>
          <a:xfrm>
            <a:off x="2828880" y="2778480"/>
            <a:ext cx="2030400" cy="92700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100" spc="-1" strike="noStrike">
                <a:solidFill>
                  <a:srgbClr val="000000"/>
                </a:solidFill>
                <a:latin typeface="Arial"/>
                <a:ea typeface="DejaVu Sans"/>
              </a:rPr>
              <a:t>Родители А.Д. Сахарова</a:t>
            </a:r>
            <a:endParaRPr b="0" lang="ru-RU" sz="1100" spc="-1" strike="noStrike">
              <a:latin typeface="Arial"/>
            </a:endParaRPr>
          </a:p>
          <a:p>
            <a:pPr algn="ctr">
              <a:lnSpc>
                <a:spcPct val="100000"/>
              </a:lnSpc>
            </a:pPr>
            <a:r>
              <a:rPr b="0" lang="ru-RU" sz="1100" spc="-1" strike="noStrike">
                <a:solidFill>
                  <a:srgbClr val="000000"/>
                </a:solidFill>
                <a:latin typeface="Arial"/>
                <a:ea typeface="DejaVu Sans"/>
              </a:rPr>
              <a:t>Дмитрий Иванович Сахаров</a:t>
            </a:r>
            <a:endParaRPr b="0" lang="ru-RU" sz="1100" spc="-1" strike="noStrike">
              <a:latin typeface="Arial"/>
            </a:endParaRPr>
          </a:p>
          <a:p>
            <a:pPr algn="ctr">
              <a:lnSpc>
                <a:spcPct val="100000"/>
              </a:lnSpc>
            </a:pPr>
            <a:r>
              <a:rPr b="0" lang="ru-RU" sz="1100" spc="-1" strike="noStrike">
                <a:solidFill>
                  <a:srgbClr val="000000"/>
                </a:solidFill>
                <a:latin typeface="Arial"/>
                <a:ea typeface="DejaVu Sans"/>
              </a:rPr>
              <a:t>и Екатерина Алексеевна (Софиано)</a:t>
            </a:r>
            <a:endParaRPr b="0" lang="ru-RU" sz="1100" spc="-1" strike="noStrike">
              <a:latin typeface="Arial"/>
            </a:endParaRPr>
          </a:p>
          <a:p>
            <a:pPr algn="ctr">
              <a:lnSpc>
                <a:spcPct val="100000"/>
              </a:lnSpc>
            </a:pPr>
            <a:endParaRPr b="0" lang="ru-RU" sz="1100" spc="-1" strike="noStrike">
              <a:latin typeface="Arial"/>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6705720" y="6525360"/>
            <a:ext cx="2133000" cy="331920"/>
          </a:xfrm>
          <a:prstGeom prst="rect">
            <a:avLst/>
          </a:prstGeom>
          <a:noFill/>
          <a:ln>
            <a:noFill/>
          </a:ln>
        </p:spPr>
        <p:style>
          <a:lnRef idx="0"/>
          <a:fillRef idx="0"/>
          <a:effectRef idx="0"/>
          <a:fontRef idx="minor"/>
        </p:style>
        <p:txBody>
          <a:bodyPr lIns="90000" rIns="90000" tIns="45000" bIns="45000"/>
          <a:p>
            <a:pPr algn="r">
              <a:lnSpc>
                <a:spcPct val="100000"/>
              </a:lnSpc>
            </a:pPr>
            <a:fld id="{FBBB9E5E-717F-4523-A986-B32C0773EF0E}" type="slidenum">
              <a:rPr b="0" lang="ru-RU" sz="700" spc="-1" strike="noStrike">
                <a:solidFill>
                  <a:srgbClr val="000000"/>
                </a:solidFill>
                <a:latin typeface="Arial"/>
                <a:ea typeface="DejaVu Sans"/>
              </a:rPr>
              <a:t>1</a:t>
            </a:fld>
            <a:endParaRPr b="0" lang="ru-RU" sz="700" spc="-1" strike="noStrike">
              <a:latin typeface="Arial"/>
            </a:endParaRPr>
          </a:p>
        </p:txBody>
      </p:sp>
      <p:sp>
        <p:nvSpPr>
          <p:cNvPr id="97" name="CustomShape 2"/>
          <p:cNvSpPr/>
          <p:nvPr/>
        </p:nvSpPr>
        <p:spPr>
          <a:xfrm>
            <a:off x="438120" y="0"/>
            <a:ext cx="8228880" cy="1339920"/>
          </a:xfrm>
          <a:prstGeom prst="rect">
            <a:avLst/>
          </a:prstGeom>
          <a:noFill/>
          <a:ln>
            <a:noFill/>
          </a:ln>
        </p:spPr>
        <p:style>
          <a:lnRef idx="0"/>
          <a:fillRef idx="0"/>
          <a:effectRef idx="0"/>
          <a:fontRef idx="minor"/>
        </p:style>
        <p:txBody>
          <a:bodyPr lIns="90000" rIns="90000" tIns="45000" bIns="45000" anchor="ctr"/>
          <a:p>
            <a:pPr>
              <a:lnSpc>
                <a:spcPct val="100000"/>
              </a:lnSpc>
            </a:pPr>
            <a:r>
              <a:rPr b="1" lang="ru-RU" sz="2400" spc="-1" strike="noStrike">
                <a:solidFill>
                  <a:srgbClr val="404040"/>
                </a:solidFill>
                <a:latin typeface="Arial"/>
                <a:ea typeface="DejaVu Sans"/>
              </a:rPr>
              <a:t>1946-1949. Из ФИАН в КБ-11</a:t>
            </a:r>
            <a:endParaRPr b="0" lang="ru-RU" sz="2400" spc="-1" strike="noStrike">
              <a:latin typeface="Arial"/>
            </a:endParaRPr>
          </a:p>
        </p:txBody>
      </p:sp>
      <p:pic>
        <p:nvPicPr>
          <p:cNvPr id="98" name="Picture 2" descr=""/>
          <p:cNvPicPr/>
          <p:nvPr/>
        </p:nvPicPr>
        <p:blipFill>
          <a:blip r:embed="rId1"/>
          <a:srcRect l="0" t="-1138" r="0" b="0"/>
          <a:stretch/>
        </p:blipFill>
        <p:spPr>
          <a:xfrm>
            <a:off x="323640" y="1733040"/>
            <a:ext cx="5098680" cy="3520800"/>
          </a:xfrm>
          <a:prstGeom prst="rect">
            <a:avLst/>
          </a:prstGeom>
          <a:ln>
            <a:noFill/>
          </a:ln>
        </p:spPr>
      </p:pic>
      <p:pic>
        <p:nvPicPr>
          <p:cNvPr id="99" name="Picture 3" descr=""/>
          <p:cNvPicPr/>
          <p:nvPr/>
        </p:nvPicPr>
        <p:blipFill>
          <a:blip r:embed="rId2"/>
          <a:srcRect l="27099" t="0" r="0" b="0"/>
          <a:stretch/>
        </p:blipFill>
        <p:spPr>
          <a:xfrm>
            <a:off x="5745960" y="1989000"/>
            <a:ext cx="3156840" cy="3122280"/>
          </a:xfrm>
          <a:prstGeom prst="rect">
            <a:avLst/>
          </a:prstGeom>
          <a:ln>
            <a:noFill/>
          </a:ln>
        </p:spPr>
      </p:pic>
      <p:sp>
        <p:nvSpPr>
          <p:cNvPr id="100" name="CustomShape 3"/>
          <p:cNvSpPr/>
          <p:nvPr/>
        </p:nvSpPr>
        <p:spPr>
          <a:xfrm>
            <a:off x="5745960" y="5133240"/>
            <a:ext cx="3156840" cy="59220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100" spc="-1" strike="noStrike">
                <a:solidFill>
                  <a:srgbClr val="000000"/>
                </a:solidFill>
                <a:latin typeface="Arial"/>
                <a:ea typeface="DejaVu Sans"/>
              </a:rPr>
              <a:t>Красный, дом, в котором работали руководители и теоретики КБ-11. </a:t>
            </a:r>
            <a:endParaRPr b="0" lang="ru-RU" sz="1100" spc="-1" strike="noStrike">
              <a:latin typeface="Arial"/>
            </a:endParaRPr>
          </a:p>
          <a:p>
            <a:pPr algn="ctr">
              <a:lnSpc>
                <a:spcPct val="100000"/>
              </a:lnSpc>
            </a:pPr>
            <a:r>
              <a:rPr b="0" lang="ru-RU" sz="1100" spc="-1" strike="noStrike">
                <a:solidFill>
                  <a:srgbClr val="000000"/>
                </a:solidFill>
                <a:latin typeface="Arial"/>
                <a:ea typeface="DejaVu Sans"/>
              </a:rPr>
              <a:t>Начало 1950-х годов.</a:t>
            </a:r>
            <a:endParaRPr b="0" lang="ru-RU" sz="1100" spc="-1" strike="noStrike">
              <a:latin typeface="Arial"/>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6705720" y="6525360"/>
            <a:ext cx="2133000" cy="331920"/>
          </a:xfrm>
          <a:prstGeom prst="rect">
            <a:avLst/>
          </a:prstGeom>
          <a:noFill/>
          <a:ln>
            <a:noFill/>
          </a:ln>
        </p:spPr>
        <p:style>
          <a:lnRef idx="0"/>
          <a:fillRef idx="0"/>
          <a:effectRef idx="0"/>
          <a:fontRef idx="minor"/>
        </p:style>
        <p:txBody>
          <a:bodyPr lIns="90000" rIns="90000" tIns="45000" bIns="45000"/>
          <a:p>
            <a:pPr algn="r">
              <a:lnSpc>
                <a:spcPct val="100000"/>
              </a:lnSpc>
            </a:pPr>
            <a:fld id="{565E2C4E-B23B-4707-AB5F-154C6F443626}" type="slidenum">
              <a:rPr b="0" lang="ru-RU" sz="700" spc="-1" strike="noStrike">
                <a:solidFill>
                  <a:srgbClr val="000000"/>
                </a:solidFill>
                <a:latin typeface="Arial"/>
                <a:ea typeface="DejaVu Sans"/>
              </a:rPr>
              <a:t>1</a:t>
            </a:fld>
            <a:endParaRPr b="0" lang="ru-RU" sz="700" spc="-1" strike="noStrike">
              <a:latin typeface="Arial"/>
            </a:endParaRPr>
          </a:p>
        </p:txBody>
      </p:sp>
      <p:sp>
        <p:nvSpPr>
          <p:cNvPr id="102" name="CustomShape 2"/>
          <p:cNvSpPr/>
          <p:nvPr/>
        </p:nvSpPr>
        <p:spPr>
          <a:xfrm>
            <a:off x="395640" y="1845000"/>
            <a:ext cx="7776000" cy="3808800"/>
          </a:xfrm>
          <a:prstGeom prst="rect">
            <a:avLst/>
          </a:prstGeom>
          <a:noFill/>
          <a:ln>
            <a:noFill/>
          </a:ln>
        </p:spPr>
        <p:style>
          <a:lnRef idx="0"/>
          <a:fillRef idx="0"/>
          <a:effectRef idx="0"/>
          <a:fontRef idx="minor"/>
        </p:style>
        <p:txBody>
          <a:bodyPr lIns="90000" rIns="90000" tIns="45000" bIns="45000"/>
          <a:p>
            <a:pPr marL="285840" indent="-285120">
              <a:lnSpc>
                <a:spcPct val="100000"/>
              </a:lnSpc>
              <a:spcBef>
                <a:spcPts val="601"/>
              </a:spcBef>
              <a:buClr>
                <a:srgbClr val="000000"/>
              </a:buClr>
              <a:buFont typeface="Arial"/>
              <a:buChar char="•"/>
            </a:pPr>
            <a:r>
              <a:rPr b="0" lang="ru-RU" sz="1800" spc="-1" strike="noStrike">
                <a:solidFill>
                  <a:srgbClr val="000000"/>
                </a:solidFill>
                <a:latin typeface="Arial"/>
                <a:ea typeface="DejaVu Sans"/>
              </a:rPr>
              <a:t>В 1949 году США уже располагали ядерным арсеналом 170 ядерных зарядов общим энерговыделением в 4,2 Мт. Среднее энерговыделение  одного ядерного заряда составляло при этом около 25 кт. По существу весь боезапас США к 1949 году был основан на физической схеме плутониевого ядерного заряда на принципе имплозии. </a:t>
            </a:r>
            <a:endParaRPr b="0" lang="ru-RU" sz="1800" spc="-1" strike="noStrike">
              <a:latin typeface="Arial"/>
            </a:endParaRPr>
          </a:p>
          <a:p>
            <a:pPr marL="285840" indent="-285120">
              <a:lnSpc>
                <a:spcPct val="100000"/>
              </a:lnSpc>
              <a:spcBef>
                <a:spcPts val="601"/>
              </a:spcBef>
              <a:buClr>
                <a:srgbClr val="000000"/>
              </a:buClr>
              <a:buFont typeface="Arial"/>
              <a:buChar char="•"/>
            </a:pPr>
            <a:r>
              <a:rPr b="0" lang="ru-RU" sz="1800" spc="-1" strike="noStrike">
                <a:solidFill>
                  <a:srgbClr val="000000"/>
                </a:solidFill>
                <a:latin typeface="Arial"/>
                <a:ea typeface="DejaVu Sans"/>
              </a:rPr>
              <a:t>Стратегическая авиация рассматривалась в качестве средства доставки ядерного оружия на территорию СССР, а для расширения ее боевых возможностей вдоль границ СССР интенсивно развертывались военные базы. </a:t>
            </a:r>
            <a:endParaRPr b="0" lang="ru-RU" sz="1800" spc="-1" strike="noStrike">
              <a:latin typeface="Arial"/>
            </a:endParaRPr>
          </a:p>
          <a:p>
            <a:pPr marL="285840" indent="-285120">
              <a:lnSpc>
                <a:spcPct val="100000"/>
              </a:lnSpc>
              <a:spcBef>
                <a:spcPts val="601"/>
              </a:spcBef>
              <a:buClr>
                <a:srgbClr val="000000"/>
              </a:buClr>
              <a:buFont typeface="Arial"/>
              <a:buChar char="•"/>
            </a:pPr>
            <a:r>
              <a:rPr b="0" lang="ru-RU" sz="1800" spc="-1" strike="noStrike">
                <a:solidFill>
                  <a:srgbClr val="000000"/>
                </a:solidFill>
                <a:latin typeface="Arial"/>
                <a:ea typeface="DejaVu Sans"/>
              </a:rPr>
              <a:t>Эти факты с очевидностью указывают на жизненную необходимость работ по ликвидации атомной монополии США, и эта монополия была ликвидирована 29 августа 1949 года. </a:t>
            </a:r>
            <a:endParaRPr b="0" lang="ru-RU" sz="1800" spc="-1" strike="noStrike">
              <a:latin typeface="Arial"/>
            </a:endParaRPr>
          </a:p>
        </p:txBody>
      </p:sp>
      <p:sp>
        <p:nvSpPr>
          <p:cNvPr id="103" name="CustomShape 3"/>
          <p:cNvSpPr/>
          <p:nvPr/>
        </p:nvSpPr>
        <p:spPr>
          <a:xfrm>
            <a:off x="438120" y="0"/>
            <a:ext cx="8228880" cy="1339920"/>
          </a:xfrm>
          <a:prstGeom prst="rect">
            <a:avLst/>
          </a:prstGeom>
          <a:noFill/>
          <a:ln>
            <a:noFill/>
          </a:ln>
        </p:spPr>
        <p:style>
          <a:lnRef idx="0"/>
          <a:fillRef idx="0"/>
          <a:effectRef idx="0"/>
          <a:fontRef idx="minor"/>
        </p:style>
        <p:txBody>
          <a:bodyPr lIns="90000" rIns="90000" tIns="45000" bIns="45000" anchor="ctr"/>
          <a:p>
            <a:pPr>
              <a:lnSpc>
                <a:spcPct val="100000"/>
              </a:lnSpc>
            </a:pPr>
            <a:r>
              <a:rPr b="1" lang="ru-RU" sz="2400" spc="-1" strike="noStrike">
                <a:solidFill>
                  <a:srgbClr val="404040"/>
                </a:solidFill>
                <a:latin typeface="Arial"/>
                <a:ea typeface="DejaVu Sans"/>
              </a:rPr>
              <a:t>На грани ядерной войны</a:t>
            </a:r>
            <a:endParaRPr b="0" lang="ru-RU" sz="2400" spc="-1" strike="noStrike">
              <a:latin typeface="Arial"/>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CustomShape 1"/>
          <p:cNvSpPr/>
          <p:nvPr/>
        </p:nvSpPr>
        <p:spPr>
          <a:xfrm>
            <a:off x="6705720" y="6525360"/>
            <a:ext cx="2133000" cy="331920"/>
          </a:xfrm>
          <a:prstGeom prst="rect">
            <a:avLst/>
          </a:prstGeom>
          <a:noFill/>
          <a:ln>
            <a:noFill/>
          </a:ln>
        </p:spPr>
        <p:style>
          <a:lnRef idx="0"/>
          <a:fillRef idx="0"/>
          <a:effectRef idx="0"/>
          <a:fontRef idx="minor"/>
        </p:style>
        <p:txBody>
          <a:bodyPr lIns="90000" rIns="90000" tIns="45000" bIns="45000"/>
          <a:p>
            <a:pPr algn="r">
              <a:lnSpc>
                <a:spcPct val="100000"/>
              </a:lnSpc>
            </a:pPr>
            <a:fld id="{2CC0941F-AA75-444A-BD4B-3315138B9C0A}" type="slidenum">
              <a:rPr b="0" lang="ru-RU" sz="700" spc="-1" strike="noStrike">
                <a:solidFill>
                  <a:srgbClr val="000000"/>
                </a:solidFill>
                <a:latin typeface="Arial"/>
                <a:ea typeface="DejaVu Sans"/>
              </a:rPr>
              <a:t>1</a:t>
            </a:fld>
            <a:endParaRPr b="0" lang="ru-RU" sz="700" spc="-1" strike="noStrike">
              <a:latin typeface="Arial"/>
            </a:endParaRPr>
          </a:p>
        </p:txBody>
      </p:sp>
      <p:sp>
        <p:nvSpPr>
          <p:cNvPr id="105" name="CustomShape 2"/>
          <p:cNvSpPr/>
          <p:nvPr/>
        </p:nvSpPr>
        <p:spPr>
          <a:xfrm>
            <a:off x="438120" y="0"/>
            <a:ext cx="8228880" cy="1339920"/>
          </a:xfrm>
          <a:prstGeom prst="rect">
            <a:avLst/>
          </a:prstGeom>
          <a:noFill/>
          <a:ln>
            <a:noFill/>
          </a:ln>
        </p:spPr>
        <p:style>
          <a:lnRef idx="0"/>
          <a:fillRef idx="0"/>
          <a:effectRef idx="0"/>
          <a:fontRef idx="minor"/>
        </p:style>
        <p:txBody>
          <a:bodyPr lIns="90000" rIns="90000" tIns="45000" bIns="45000" anchor="ctr"/>
          <a:p>
            <a:pPr>
              <a:lnSpc>
                <a:spcPct val="100000"/>
              </a:lnSpc>
            </a:pPr>
            <a:r>
              <a:rPr b="1" lang="ru-RU" sz="2400" spc="-1" strike="noStrike">
                <a:solidFill>
                  <a:srgbClr val="404040"/>
                </a:solidFill>
                <a:latin typeface="Arial"/>
                <a:ea typeface="DejaVu Sans"/>
              </a:rPr>
              <a:t>РДС-6с: «Слойка Сахарова»</a:t>
            </a:r>
            <a:endParaRPr b="0" lang="ru-RU" sz="2400" spc="-1" strike="noStrike">
              <a:latin typeface="Arial"/>
            </a:endParaRPr>
          </a:p>
        </p:txBody>
      </p:sp>
      <p:pic>
        <p:nvPicPr>
          <p:cNvPr id="106" name="Picture 2" descr=""/>
          <p:cNvPicPr/>
          <p:nvPr/>
        </p:nvPicPr>
        <p:blipFill>
          <a:blip r:embed="rId1"/>
          <a:stretch/>
        </p:blipFill>
        <p:spPr>
          <a:xfrm>
            <a:off x="899640" y="1340640"/>
            <a:ext cx="3275280" cy="4656240"/>
          </a:xfrm>
          <a:prstGeom prst="rect">
            <a:avLst/>
          </a:prstGeom>
          <a:ln>
            <a:noFill/>
          </a:ln>
        </p:spPr>
      </p:pic>
      <p:sp>
        <p:nvSpPr>
          <p:cNvPr id="107" name="CustomShape 3"/>
          <p:cNvSpPr/>
          <p:nvPr/>
        </p:nvSpPr>
        <p:spPr>
          <a:xfrm>
            <a:off x="899640" y="6046200"/>
            <a:ext cx="3275280" cy="25740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100" spc="-1" strike="noStrike">
                <a:solidFill>
                  <a:srgbClr val="000000"/>
                </a:solidFill>
                <a:latin typeface="Arial"/>
                <a:ea typeface="DejaVu Sans"/>
              </a:rPr>
              <a:t>Испытание РДС-6с. 12 августа 1953 года</a:t>
            </a:r>
            <a:endParaRPr b="0" lang="ru-RU" sz="1100" spc="-1" strike="noStrike">
              <a:latin typeface="Arial"/>
            </a:endParaRPr>
          </a:p>
        </p:txBody>
      </p:sp>
      <p:pic>
        <p:nvPicPr>
          <p:cNvPr id="108" name="Picture 3" descr=""/>
          <p:cNvPicPr/>
          <p:nvPr/>
        </p:nvPicPr>
        <p:blipFill>
          <a:blip r:embed="rId2"/>
          <a:srcRect l="0" t="16210" r="0" b="10177"/>
          <a:stretch/>
        </p:blipFill>
        <p:spPr>
          <a:xfrm>
            <a:off x="4932000" y="1340640"/>
            <a:ext cx="3425760" cy="1907640"/>
          </a:xfrm>
          <a:prstGeom prst="rect">
            <a:avLst/>
          </a:prstGeom>
          <a:ln>
            <a:noFill/>
          </a:ln>
        </p:spPr>
      </p:pic>
      <p:sp>
        <p:nvSpPr>
          <p:cNvPr id="109" name="CustomShape 4"/>
          <p:cNvSpPr/>
          <p:nvPr/>
        </p:nvSpPr>
        <p:spPr>
          <a:xfrm>
            <a:off x="4932000" y="3291480"/>
            <a:ext cx="3395520" cy="25740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100" spc="-1" strike="noStrike">
                <a:solidFill>
                  <a:srgbClr val="000000"/>
                </a:solidFill>
                <a:latin typeface="Arial"/>
                <a:ea typeface="DejaVu Sans"/>
              </a:rPr>
              <a:t>Опытное поле с высоты птичьего полета</a:t>
            </a:r>
            <a:endParaRPr b="0" lang="ru-RU" sz="1100" spc="-1" strike="noStrike">
              <a:latin typeface="Arial"/>
            </a:endParaRPr>
          </a:p>
        </p:txBody>
      </p:sp>
      <p:pic>
        <p:nvPicPr>
          <p:cNvPr id="110" name="Picture 4" descr=""/>
          <p:cNvPicPr/>
          <p:nvPr/>
        </p:nvPicPr>
        <p:blipFill>
          <a:blip r:embed="rId3"/>
          <a:srcRect l="0" t="0" r="0" b="20460"/>
          <a:stretch/>
        </p:blipFill>
        <p:spPr>
          <a:xfrm>
            <a:off x="4932000" y="3741840"/>
            <a:ext cx="3395520" cy="2255400"/>
          </a:xfrm>
          <a:prstGeom prst="rect">
            <a:avLst/>
          </a:prstGeom>
          <a:ln>
            <a:noFill/>
          </a:ln>
        </p:spPr>
      </p:pic>
      <p:sp>
        <p:nvSpPr>
          <p:cNvPr id="111" name="CustomShape 5"/>
          <p:cNvSpPr/>
          <p:nvPr/>
        </p:nvSpPr>
        <p:spPr>
          <a:xfrm>
            <a:off x="4932000" y="6046200"/>
            <a:ext cx="3384720" cy="59220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100" spc="-1" strike="noStrike">
                <a:solidFill>
                  <a:srgbClr val="000000"/>
                </a:solidFill>
                <a:latin typeface="Arial"/>
                <a:ea typeface="DejaVu Sans"/>
              </a:rPr>
              <a:t>Корпус первой советской атомной бомбы с термоядерным усилением РДС-6с и первой термоядерной бомбы РДС-37</a:t>
            </a:r>
            <a:endParaRPr b="0" lang="ru-RU" sz="1100" spc="-1" strike="noStrike">
              <a:latin typeface="Arial"/>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CustomShape 1"/>
          <p:cNvSpPr/>
          <p:nvPr/>
        </p:nvSpPr>
        <p:spPr>
          <a:xfrm>
            <a:off x="6705720" y="6525360"/>
            <a:ext cx="2133000" cy="331920"/>
          </a:xfrm>
          <a:prstGeom prst="rect">
            <a:avLst/>
          </a:prstGeom>
          <a:noFill/>
          <a:ln>
            <a:noFill/>
          </a:ln>
        </p:spPr>
        <p:style>
          <a:lnRef idx="0"/>
          <a:fillRef idx="0"/>
          <a:effectRef idx="0"/>
          <a:fontRef idx="minor"/>
        </p:style>
        <p:txBody>
          <a:bodyPr lIns="90000" rIns="90000" tIns="45000" bIns="45000"/>
          <a:p>
            <a:pPr algn="r">
              <a:lnSpc>
                <a:spcPct val="100000"/>
              </a:lnSpc>
            </a:pPr>
            <a:fld id="{86EB4346-4608-476F-84DF-6D2F445DA64D}" type="slidenum">
              <a:rPr b="0" lang="ru-RU" sz="700" spc="-1" strike="noStrike">
                <a:solidFill>
                  <a:srgbClr val="000000"/>
                </a:solidFill>
                <a:latin typeface="Arial"/>
                <a:ea typeface="DejaVu Sans"/>
              </a:rPr>
              <a:t>1</a:t>
            </a:fld>
            <a:endParaRPr b="0" lang="ru-RU" sz="700" spc="-1" strike="noStrike">
              <a:latin typeface="Arial"/>
            </a:endParaRPr>
          </a:p>
        </p:txBody>
      </p:sp>
      <p:sp>
        <p:nvSpPr>
          <p:cNvPr id="113" name="CustomShape 2"/>
          <p:cNvSpPr/>
          <p:nvPr/>
        </p:nvSpPr>
        <p:spPr>
          <a:xfrm>
            <a:off x="2195640" y="6093000"/>
            <a:ext cx="2428200" cy="57672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800" spc="-1" strike="noStrike">
                <a:solidFill>
                  <a:srgbClr val="202021"/>
                </a:solidFill>
                <a:latin typeface="Times New Roman"/>
                <a:ea typeface="DejaVu Sans"/>
              </a:rPr>
              <a:t>  </a:t>
            </a:r>
            <a:r>
              <a:rPr b="0" lang="ru-RU" sz="1400" spc="-1" strike="noStrike">
                <a:solidFill>
                  <a:srgbClr val="202021"/>
                </a:solidFill>
                <a:latin typeface="Arial"/>
                <a:ea typeface="DejaVu Sans"/>
              </a:rPr>
              <a:t>Л.В. Канторович (1975)            </a:t>
            </a:r>
            <a:endParaRPr b="0" lang="ru-RU" sz="1400" spc="-1" strike="noStrike">
              <a:latin typeface="Arial"/>
            </a:endParaRPr>
          </a:p>
        </p:txBody>
      </p:sp>
      <p:sp>
        <p:nvSpPr>
          <p:cNvPr id="114" name="CustomShape 3"/>
          <p:cNvSpPr/>
          <p:nvPr/>
        </p:nvSpPr>
        <p:spPr>
          <a:xfrm>
            <a:off x="362880" y="6165720"/>
            <a:ext cx="1904400" cy="303120"/>
          </a:xfrm>
          <a:prstGeom prst="rect">
            <a:avLst/>
          </a:prstGeom>
          <a:noFill/>
          <a:ln>
            <a:noFill/>
          </a:ln>
        </p:spPr>
        <p:style>
          <a:lnRef idx="0"/>
          <a:fillRef idx="0"/>
          <a:effectRef idx="0"/>
          <a:fontRef idx="minor"/>
        </p:style>
        <p:txBody>
          <a:bodyPr lIns="90000" rIns="90000" tIns="45000" bIns="45000"/>
          <a:p>
            <a:pPr algn="ctr">
              <a:lnSpc>
                <a:spcPct val="100000"/>
              </a:lnSpc>
              <a:spcBef>
                <a:spcPts val="700"/>
              </a:spcBef>
            </a:pPr>
            <a:r>
              <a:rPr b="0" lang="ru-RU" sz="1400" spc="-1" strike="noStrike">
                <a:solidFill>
                  <a:srgbClr val="202021"/>
                </a:solidFill>
                <a:latin typeface="Arial"/>
                <a:ea typeface="DejaVu Sans"/>
              </a:rPr>
              <a:t>И.М. Франк (1958)</a:t>
            </a:r>
            <a:endParaRPr b="0" lang="ru-RU" sz="1400" spc="-1" strike="noStrike">
              <a:latin typeface="Arial"/>
            </a:endParaRPr>
          </a:p>
        </p:txBody>
      </p:sp>
      <p:sp>
        <p:nvSpPr>
          <p:cNvPr id="115" name="CustomShape 4"/>
          <p:cNvSpPr/>
          <p:nvPr/>
        </p:nvSpPr>
        <p:spPr>
          <a:xfrm>
            <a:off x="4716360" y="6114960"/>
            <a:ext cx="2272680" cy="333360"/>
          </a:xfrm>
          <a:prstGeom prst="rect">
            <a:avLst/>
          </a:prstGeom>
          <a:noFill/>
          <a:ln w="9360">
            <a:noFill/>
          </a:ln>
        </p:spPr>
        <p:style>
          <a:lnRef idx="0"/>
          <a:fillRef idx="0"/>
          <a:effectRef idx="0"/>
          <a:fontRef idx="minor"/>
        </p:style>
        <p:txBody>
          <a:bodyPr lIns="90000" rIns="90000" tIns="45000" bIns="45000"/>
          <a:p>
            <a:pPr algn="ctr">
              <a:lnSpc>
                <a:spcPct val="100000"/>
              </a:lnSpc>
            </a:pPr>
            <a:r>
              <a:rPr b="0" lang="ru-RU" sz="1400" spc="-1" strike="noStrike">
                <a:solidFill>
                  <a:srgbClr val="202021"/>
                </a:solidFill>
                <a:latin typeface="Arial"/>
                <a:ea typeface="DejaVu Sans"/>
              </a:rPr>
              <a:t>В.Л. Гинзбург (2003</a:t>
            </a:r>
            <a:r>
              <a:rPr b="0" lang="ru-RU" sz="1600" spc="-1" strike="noStrike">
                <a:solidFill>
                  <a:srgbClr val="414142"/>
                </a:solidFill>
                <a:latin typeface="Times New Roman"/>
                <a:ea typeface="DejaVu Sans"/>
              </a:rPr>
              <a:t>)</a:t>
            </a:r>
            <a:endParaRPr b="0" lang="ru-RU" sz="1600" spc="-1" strike="noStrike">
              <a:latin typeface="Arial"/>
            </a:endParaRPr>
          </a:p>
        </p:txBody>
      </p:sp>
      <p:pic>
        <p:nvPicPr>
          <p:cNvPr id="116" name="Picture 2" descr=""/>
          <p:cNvPicPr/>
          <p:nvPr/>
        </p:nvPicPr>
        <p:blipFill>
          <a:blip r:embed="rId1"/>
          <a:srcRect l="0" t="0" r="0" b="5021"/>
          <a:stretch/>
        </p:blipFill>
        <p:spPr>
          <a:xfrm>
            <a:off x="7012080" y="1206360"/>
            <a:ext cx="1739160" cy="2253600"/>
          </a:xfrm>
          <a:prstGeom prst="rect">
            <a:avLst/>
          </a:prstGeom>
          <a:ln>
            <a:noFill/>
          </a:ln>
        </p:spPr>
      </p:pic>
      <p:pic>
        <p:nvPicPr>
          <p:cNvPr id="117" name="Picture 5" descr=""/>
          <p:cNvPicPr/>
          <p:nvPr/>
        </p:nvPicPr>
        <p:blipFill>
          <a:blip r:embed="rId2"/>
          <a:stretch/>
        </p:blipFill>
        <p:spPr>
          <a:xfrm>
            <a:off x="2679840" y="1268280"/>
            <a:ext cx="1654200" cy="2177640"/>
          </a:xfrm>
          <a:prstGeom prst="rect">
            <a:avLst/>
          </a:prstGeom>
          <a:ln>
            <a:noFill/>
          </a:ln>
        </p:spPr>
      </p:pic>
      <p:sp>
        <p:nvSpPr>
          <p:cNvPr id="118" name="CustomShape 5"/>
          <p:cNvSpPr/>
          <p:nvPr/>
        </p:nvSpPr>
        <p:spPr>
          <a:xfrm>
            <a:off x="401760" y="3443400"/>
            <a:ext cx="2126520" cy="303120"/>
          </a:xfrm>
          <a:prstGeom prst="rect">
            <a:avLst/>
          </a:prstGeom>
          <a:noFill/>
          <a:ln w="9360">
            <a:noFill/>
          </a:ln>
        </p:spPr>
        <p:style>
          <a:lnRef idx="0"/>
          <a:fillRef idx="0"/>
          <a:effectRef idx="0"/>
          <a:fontRef idx="minor"/>
        </p:style>
        <p:txBody>
          <a:bodyPr lIns="90000" rIns="90000" tIns="45000" bIns="45000"/>
          <a:p>
            <a:pPr>
              <a:lnSpc>
                <a:spcPct val="100000"/>
              </a:lnSpc>
              <a:spcBef>
                <a:spcPts val="700"/>
              </a:spcBef>
            </a:pPr>
            <a:r>
              <a:rPr b="0" lang="ru-RU" sz="1400" spc="-1" strike="noStrike">
                <a:solidFill>
                  <a:srgbClr val="202021"/>
                </a:solidFill>
                <a:latin typeface="Arial"/>
                <a:ea typeface="DejaVu Sans"/>
              </a:rPr>
              <a:t>Н.Н. Семенов (1956)</a:t>
            </a:r>
            <a:endParaRPr b="0" lang="ru-RU" sz="1400" spc="-1" strike="noStrike">
              <a:latin typeface="Arial"/>
            </a:endParaRPr>
          </a:p>
        </p:txBody>
      </p:sp>
      <p:pic>
        <p:nvPicPr>
          <p:cNvPr id="119" name="Picture 23" descr=""/>
          <p:cNvPicPr/>
          <p:nvPr/>
        </p:nvPicPr>
        <p:blipFill>
          <a:blip r:embed="rId3"/>
          <a:srcRect l="6904" t="0" r="10207" b="0"/>
          <a:stretch/>
        </p:blipFill>
        <p:spPr>
          <a:xfrm>
            <a:off x="4957920" y="3804480"/>
            <a:ext cx="1551960" cy="2287440"/>
          </a:xfrm>
          <a:prstGeom prst="rect">
            <a:avLst/>
          </a:prstGeom>
          <a:ln>
            <a:noFill/>
          </a:ln>
          <a:effectLst>
            <a:outerShdw algn="ctr" rotWithShape="0" sx="999" sy="999">
              <a:srgbClr val="808080"/>
            </a:outerShdw>
          </a:effectLst>
        </p:spPr>
      </p:pic>
      <p:pic>
        <p:nvPicPr>
          <p:cNvPr id="120" name="Picture 21" descr=""/>
          <p:cNvPicPr/>
          <p:nvPr/>
        </p:nvPicPr>
        <p:blipFill>
          <a:blip r:embed="rId4"/>
          <a:srcRect l="0" t="0" r="7628" b="0"/>
          <a:stretch/>
        </p:blipFill>
        <p:spPr>
          <a:xfrm>
            <a:off x="2672280" y="3805200"/>
            <a:ext cx="1661760" cy="2314800"/>
          </a:xfrm>
          <a:prstGeom prst="rect">
            <a:avLst/>
          </a:prstGeom>
          <a:ln>
            <a:noFill/>
          </a:ln>
        </p:spPr>
      </p:pic>
      <p:pic>
        <p:nvPicPr>
          <p:cNvPr id="121" name="Picture 5" descr=""/>
          <p:cNvPicPr/>
          <p:nvPr/>
        </p:nvPicPr>
        <p:blipFill>
          <a:blip r:embed="rId5"/>
          <a:stretch/>
        </p:blipFill>
        <p:spPr>
          <a:xfrm>
            <a:off x="501120" y="3805200"/>
            <a:ext cx="1627200" cy="2306520"/>
          </a:xfrm>
          <a:prstGeom prst="rect">
            <a:avLst/>
          </a:prstGeom>
          <a:ln>
            <a:noFill/>
          </a:ln>
        </p:spPr>
      </p:pic>
      <p:sp>
        <p:nvSpPr>
          <p:cNvPr id="122" name="CustomShape 6"/>
          <p:cNvSpPr/>
          <p:nvPr/>
        </p:nvSpPr>
        <p:spPr>
          <a:xfrm>
            <a:off x="2346480" y="3429000"/>
            <a:ext cx="2126520" cy="303120"/>
          </a:xfrm>
          <a:prstGeom prst="rect">
            <a:avLst/>
          </a:prstGeom>
          <a:noFill/>
          <a:ln w="9360">
            <a:noFill/>
          </a:ln>
        </p:spPr>
        <p:style>
          <a:lnRef idx="0"/>
          <a:fillRef idx="0"/>
          <a:effectRef idx="0"/>
          <a:fontRef idx="minor"/>
        </p:style>
        <p:txBody>
          <a:bodyPr lIns="90000" rIns="90000" tIns="45000" bIns="45000"/>
          <a:p>
            <a:pPr algn="ctr">
              <a:lnSpc>
                <a:spcPct val="100000"/>
              </a:lnSpc>
              <a:spcBef>
                <a:spcPts val="700"/>
              </a:spcBef>
            </a:pPr>
            <a:r>
              <a:rPr b="0" lang="ru-RU" sz="1400" spc="-1" strike="noStrike">
                <a:solidFill>
                  <a:srgbClr val="202021"/>
                </a:solidFill>
                <a:latin typeface="Arial"/>
                <a:ea typeface="DejaVu Sans"/>
              </a:rPr>
              <a:t>И.Е. Тамм (1958)</a:t>
            </a:r>
            <a:endParaRPr b="0" lang="ru-RU" sz="1400" spc="-1" strike="noStrike">
              <a:latin typeface="Arial"/>
            </a:endParaRPr>
          </a:p>
        </p:txBody>
      </p:sp>
      <p:sp>
        <p:nvSpPr>
          <p:cNvPr id="123" name="CustomShape 7"/>
          <p:cNvSpPr/>
          <p:nvPr/>
        </p:nvSpPr>
        <p:spPr>
          <a:xfrm>
            <a:off x="4670640" y="3427560"/>
            <a:ext cx="2126520" cy="303120"/>
          </a:xfrm>
          <a:prstGeom prst="rect">
            <a:avLst/>
          </a:prstGeom>
          <a:noFill/>
          <a:ln w="9360">
            <a:noFill/>
          </a:ln>
        </p:spPr>
        <p:style>
          <a:lnRef idx="0"/>
          <a:fillRef idx="0"/>
          <a:effectRef idx="0"/>
          <a:fontRef idx="minor"/>
        </p:style>
        <p:txBody>
          <a:bodyPr lIns="90000" rIns="90000" tIns="45000" bIns="45000"/>
          <a:p>
            <a:pPr algn="ctr">
              <a:lnSpc>
                <a:spcPct val="100000"/>
              </a:lnSpc>
              <a:spcBef>
                <a:spcPts val="700"/>
              </a:spcBef>
            </a:pPr>
            <a:r>
              <a:rPr b="0" lang="ru-RU" sz="1400" spc="-1" strike="noStrike">
                <a:solidFill>
                  <a:srgbClr val="202021"/>
                </a:solidFill>
                <a:latin typeface="Arial"/>
                <a:ea typeface="DejaVu Sans"/>
              </a:rPr>
              <a:t>Л.Д. Ландау (1962)</a:t>
            </a:r>
            <a:endParaRPr b="0" lang="ru-RU" sz="1400" spc="-1" strike="noStrike">
              <a:latin typeface="Arial"/>
            </a:endParaRPr>
          </a:p>
        </p:txBody>
      </p:sp>
      <p:pic>
        <p:nvPicPr>
          <p:cNvPr id="124" name="Picture 5" descr=""/>
          <p:cNvPicPr/>
          <p:nvPr/>
        </p:nvPicPr>
        <p:blipFill>
          <a:blip r:embed="rId6"/>
          <a:stretch/>
        </p:blipFill>
        <p:spPr>
          <a:xfrm>
            <a:off x="4957920" y="1247760"/>
            <a:ext cx="1551960" cy="2198160"/>
          </a:xfrm>
          <a:prstGeom prst="rect">
            <a:avLst/>
          </a:prstGeom>
          <a:ln>
            <a:noFill/>
          </a:ln>
        </p:spPr>
      </p:pic>
      <p:pic>
        <p:nvPicPr>
          <p:cNvPr id="125" name="Picture 2" descr=""/>
          <p:cNvPicPr/>
          <p:nvPr/>
        </p:nvPicPr>
        <p:blipFill>
          <a:blip r:embed="rId7"/>
          <a:stretch/>
        </p:blipFill>
        <p:spPr>
          <a:xfrm>
            <a:off x="479880" y="1247760"/>
            <a:ext cx="1648440" cy="2198160"/>
          </a:xfrm>
          <a:prstGeom prst="rect">
            <a:avLst/>
          </a:prstGeom>
          <a:ln>
            <a:noFill/>
          </a:ln>
        </p:spPr>
      </p:pic>
      <p:pic>
        <p:nvPicPr>
          <p:cNvPr id="126" name="Picture 2" descr=""/>
          <p:cNvPicPr/>
          <p:nvPr/>
        </p:nvPicPr>
        <p:blipFill>
          <a:blip r:embed="rId8"/>
          <a:srcRect l="13201" t="0" r="14979" b="0"/>
          <a:stretch/>
        </p:blipFill>
        <p:spPr>
          <a:xfrm>
            <a:off x="6981120" y="3804480"/>
            <a:ext cx="1770120" cy="2287440"/>
          </a:xfrm>
          <a:prstGeom prst="rect">
            <a:avLst/>
          </a:prstGeom>
          <a:ln>
            <a:noFill/>
          </a:ln>
        </p:spPr>
      </p:pic>
      <p:sp>
        <p:nvSpPr>
          <p:cNvPr id="127" name="CustomShape 8"/>
          <p:cNvSpPr/>
          <p:nvPr/>
        </p:nvSpPr>
        <p:spPr>
          <a:xfrm>
            <a:off x="6961680" y="6093000"/>
            <a:ext cx="1951920" cy="30312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400" spc="-1" strike="noStrike">
                <a:solidFill>
                  <a:srgbClr val="202021"/>
                </a:solidFill>
                <a:latin typeface="Arial"/>
                <a:ea typeface="DejaVu Sans"/>
              </a:rPr>
              <a:t>Г.Л. Герц (1925)</a:t>
            </a:r>
            <a:endParaRPr b="0" lang="ru-RU" sz="1400" spc="-1" strike="noStrike">
              <a:latin typeface="Arial"/>
            </a:endParaRPr>
          </a:p>
        </p:txBody>
      </p:sp>
      <p:sp>
        <p:nvSpPr>
          <p:cNvPr id="128" name="CustomShape 9"/>
          <p:cNvSpPr/>
          <p:nvPr/>
        </p:nvSpPr>
        <p:spPr>
          <a:xfrm>
            <a:off x="6860160" y="3456720"/>
            <a:ext cx="2175120" cy="30312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400" spc="-1" strike="noStrike">
                <a:solidFill>
                  <a:srgbClr val="202021"/>
                </a:solidFill>
                <a:latin typeface="Arial"/>
                <a:ea typeface="DejaVu Sans"/>
              </a:rPr>
              <a:t>П.Л. Капица (1978)</a:t>
            </a:r>
            <a:endParaRPr b="0" lang="ru-RU" sz="1400" spc="-1" strike="noStrike">
              <a:latin typeface="Arial"/>
            </a:endParaRPr>
          </a:p>
        </p:txBody>
      </p:sp>
      <p:sp>
        <p:nvSpPr>
          <p:cNvPr id="129" name="CustomShape 10"/>
          <p:cNvSpPr/>
          <p:nvPr/>
        </p:nvSpPr>
        <p:spPr>
          <a:xfrm>
            <a:off x="501120" y="116640"/>
            <a:ext cx="6296040" cy="1004760"/>
          </a:xfrm>
          <a:prstGeom prst="rect">
            <a:avLst/>
          </a:prstGeom>
          <a:noFill/>
          <a:ln>
            <a:noFill/>
          </a:ln>
        </p:spPr>
        <p:style>
          <a:lnRef idx="0"/>
          <a:fillRef idx="0"/>
          <a:effectRef idx="0"/>
          <a:fontRef idx="minor"/>
        </p:style>
        <p:txBody>
          <a:bodyPr lIns="90000" rIns="90000" tIns="45000" bIns="45000"/>
          <a:p>
            <a:pPr>
              <a:lnSpc>
                <a:spcPct val="100000"/>
              </a:lnSpc>
            </a:pPr>
            <a:r>
              <a:rPr b="1" lang="ru-RU" sz="2000" spc="-1" strike="noStrike">
                <a:solidFill>
                  <a:srgbClr val="414042"/>
                </a:solidFill>
                <a:latin typeface="Arial"/>
                <a:ea typeface="DejaVu Sans"/>
              </a:rPr>
              <a:t>Участники разработки первых образцов </a:t>
            </a:r>
            <a:br/>
            <a:r>
              <a:rPr b="1" lang="ru-RU" sz="2000" spc="-1" strike="noStrike">
                <a:solidFill>
                  <a:srgbClr val="414042"/>
                </a:solidFill>
                <a:latin typeface="Arial"/>
                <a:ea typeface="DejaVu Sans"/>
              </a:rPr>
              <a:t>термоядерного оружия, ставшие впоследствии</a:t>
            </a:r>
            <a:br/>
            <a:r>
              <a:rPr b="1" lang="ru-RU" sz="2000" spc="-1" strike="noStrike">
                <a:solidFill>
                  <a:srgbClr val="414042"/>
                </a:solidFill>
                <a:latin typeface="Arial"/>
                <a:ea typeface="DejaVu Sans"/>
              </a:rPr>
              <a:t>лауреатами Нобелевской премии</a:t>
            </a:r>
            <a:endParaRPr b="0" lang="ru-RU" sz="2000" spc="-1" strike="noStrike">
              <a:latin typeface="Arial"/>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CustomShape 1"/>
          <p:cNvSpPr/>
          <p:nvPr/>
        </p:nvSpPr>
        <p:spPr>
          <a:xfrm>
            <a:off x="6705720" y="6525360"/>
            <a:ext cx="2133000" cy="331920"/>
          </a:xfrm>
          <a:prstGeom prst="rect">
            <a:avLst/>
          </a:prstGeom>
          <a:noFill/>
          <a:ln>
            <a:noFill/>
          </a:ln>
        </p:spPr>
        <p:style>
          <a:lnRef idx="0"/>
          <a:fillRef idx="0"/>
          <a:effectRef idx="0"/>
          <a:fontRef idx="minor"/>
        </p:style>
        <p:txBody>
          <a:bodyPr lIns="90000" rIns="90000" tIns="45000" bIns="45000"/>
          <a:p>
            <a:pPr algn="r">
              <a:lnSpc>
                <a:spcPct val="100000"/>
              </a:lnSpc>
            </a:pPr>
            <a:fld id="{5AEC96F6-53CF-45FF-B69C-3891F9572AFB}" type="slidenum">
              <a:rPr b="0" lang="ru-RU" sz="700" spc="-1" strike="noStrike">
                <a:solidFill>
                  <a:srgbClr val="000000"/>
                </a:solidFill>
                <a:latin typeface="Arial"/>
                <a:ea typeface="DejaVu Sans"/>
              </a:rPr>
              <a:t>1</a:t>
            </a:fld>
            <a:endParaRPr b="0" lang="ru-RU" sz="700" spc="-1" strike="noStrike">
              <a:latin typeface="Arial"/>
            </a:endParaRPr>
          </a:p>
        </p:txBody>
      </p:sp>
      <p:sp>
        <p:nvSpPr>
          <p:cNvPr id="131" name="CustomShape 2"/>
          <p:cNvSpPr/>
          <p:nvPr/>
        </p:nvSpPr>
        <p:spPr>
          <a:xfrm>
            <a:off x="438120" y="0"/>
            <a:ext cx="8228880" cy="1339920"/>
          </a:xfrm>
          <a:prstGeom prst="rect">
            <a:avLst/>
          </a:prstGeom>
          <a:noFill/>
          <a:ln>
            <a:noFill/>
          </a:ln>
        </p:spPr>
        <p:style>
          <a:lnRef idx="0"/>
          <a:fillRef idx="0"/>
          <a:effectRef idx="0"/>
          <a:fontRef idx="minor"/>
        </p:style>
        <p:txBody>
          <a:bodyPr lIns="90000" rIns="90000" tIns="45000" bIns="45000" anchor="ctr"/>
          <a:p>
            <a:pPr>
              <a:lnSpc>
                <a:spcPct val="100000"/>
              </a:lnSpc>
            </a:pPr>
            <a:r>
              <a:rPr b="1" lang="ru-RU" sz="2400" spc="-1" strike="noStrike">
                <a:solidFill>
                  <a:srgbClr val="404040"/>
                </a:solidFill>
                <a:latin typeface="Arial"/>
                <a:ea typeface="DejaVu Sans"/>
              </a:rPr>
              <a:t>Принцип радиационной имплозии</a:t>
            </a:r>
            <a:endParaRPr b="0" lang="ru-RU" sz="2400" spc="-1" strike="noStrike">
              <a:latin typeface="Arial"/>
            </a:endParaRPr>
          </a:p>
        </p:txBody>
      </p:sp>
      <p:sp>
        <p:nvSpPr>
          <p:cNvPr id="132" name="CustomShape 3"/>
          <p:cNvSpPr/>
          <p:nvPr/>
        </p:nvSpPr>
        <p:spPr>
          <a:xfrm>
            <a:off x="2843640" y="1268640"/>
            <a:ext cx="6048000" cy="4896000"/>
          </a:xfrm>
          <a:prstGeom prst="rect">
            <a:avLst/>
          </a:prstGeom>
          <a:noFill/>
          <a:ln>
            <a:noFill/>
          </a:ln>
        </p:spPr>
        <p:style>
          <a:lnRef idx="0"/>
          <a:fillRef idx="0"/>
          <a:effectRef idx="0"/>
          <a:fontRef idx="minor"/>
        </p:style>
        <p:txBody>
          <a:bodyPr lIns="113400" rIns="113400" tIns="56880" bIns="56880" anchor="ctr"/>
          <a:p>
            <a:pPr>
              <a:lnSpc>
                <a:spcPct val="100000"/>
              </a:lnSpc>
              <a:spcBef>
                <a:spcPts val="601"/>
              </a:spcBef>
            </a:pPr>
            <a:r>
              <a:rPr b="0" lang="ru-RU" sz="1800" spc="-1" strike="noStrike">
                <a:solidFill>
                  <a:srgbClr val="414042"/>
                </a:solidFill>
                <a:latin typeface="Arial"/>
                <a:ea typeface="Rosatom Light"/>
              </a:rPr>
              <a:t>К 1953 году международная обстановка была напряженной. США имели </a:t>
            </a:r>
            <a:r>
              <a:rPr b="1" lang="ru-RU" sz="1800" spc="-1" strike="noStrike">
                <a:solidFill>
                  <a:srgbClr val="414042"/>
                </a:solidFill>
                <a:latin typeface="Arial"/>
                <a:ea typeface="Rosatom Light"/>
              </a:rPr>
              <a:t>в 10 раз </a:t>
            </a:r>
            <a:r>
              <a:rPr b="0" lang="ru-RU" sz="1800" spc="-1" strike="noStrike">
                <a:solidFill>
                  <a:srgbClr val="414042"/>
                </a:solidFill>
                <a:latin typeface="Arial"/>
                <a:ea typeface="Rosatom Light"/>
              </a:rPr>
              <a:t>больше атомных зарядов и более </a:t>
            </a:r>
            <a:r>
              <a:rPr b="1" lang="ru-RU" sz="1800" spc="-1" strike="noStrike">
                <a:solidFill>
                  <a:srgbClr val="414042"/>
                </a:solidFill>
                <a:latin typeface="Arial"/>
                <a:ea typeface="Rosatom Light"/>
              </a:rPr>
              <a:t>1800</a:t>
            </a:r>
            <a:r>
              <a:rPr b="0" lang="ru-RU" sz="1800" spc="-1" strike="noStrike">
                <a:solidFill>
                  <a:srgbClr val="414042"/>
                </a:solidFill>
                <a:latin typeface="Arial"/>
                <a:ea typeface="Rosatom Light"/>
              </a:rPr>
              <a:t> бомбардировщиков для их доставки.</a:t>
            </a:r>
            <a:endParaRPr b="0" lang="ru-RU" sz="1800" spc="-1" strike="noStrike">
              <a:latin typeface="Arial"/>
            </a:endParaRPr>
          </a:p>
          <a:p>
            <a:pPr>
              <a:lnSpc>
                <a:spcPct val="100000"/>
              </a:lnSpc>
              <a:spcBef>
                <a:spcPts val="601"/>
              </a:spcBef>
            </a:pPr>
            <a:r>
              <a:rPr b="0" lang="ru-RU" sz="1800" spc="-1" strike="noStrike">
                <a:solidFill>
                  <a:srgbClr val="414042"/>
                </a:solidFill>
                <a:latin typeface="Arial"/>
                <a:ea typeface="Rosatom Light"/>
              </a:rPr>
              <a:t>Кроме того, в США уже были крупные успехи в создании термоядерного оружия большой мощности.</a:t>
            </a:r>
            <a:endParaRPr b="0" lang="ru-RU" sz="1800" spc="-1" strike="noStrike">
              <a:latin typeface="Arial"/>
            </a:endParaRPr>
          </a:p>
          <a:p>
            <a:pPr>
              <a:lnSpc>
                <a:spcPct val="100000"/>
              </a:lnSpc>
              <a:spcBef>
                <a:spcPts val="601"/>
              </a:spcBef>
            </a:pPr>
            <a:r>
              <a:rPr b="0" lang="ru-RU" sz="1800" spc="-1" strike="noStrike">
                <a:solidFill>
                  <a:srgbClr val="414042"/>
                </a:solidFill>
                <a:latin typeface="Arial"/>
                <a:ea typeface="Rosatom Light"/>
              </a:rPr>
              <a:t>На первом этапе Атомного проекта эффективно выступала Ленинградская школа физиков, на втором (термоядерном) этапе Московская школа физиков с молодым лидером А.Д. Сахаровым.</a:t>
            </a:r>
            <a:endParaRPr b="0" lang="ru-RU" sz="1800" spc="-1" strike="noStrike">
              <a:latin typeface="Arial"/>
            </a:endParaRPr>
          </a:p>
          <a:p>
            <a:pPr>
              <a:lnSpc>
                <a:spcPct val="100000"/>
              </a:lnSpc>
              <a:spcBef>
                <a:spcPts val="601"/>
              </a:spcBef>
            </a:pPr>
            <a:r>
              <a:rPr b="0" lang="ru-RU" sz="1800" spc="-1" strike="noStrike">
                <a:solidFill>
                  <a:srgbClr val="414042"/>
                </a:solidFill>
                <a:latin typeface="Arial"/>
                <a:ea typeface="Rosatom Light"/>
              </a:rPr>
              <a:t>В 1953 году были успешно испытаны сахаровская слойка, в 1955 г был реализован принцип радиационной имплозии.</a:t>
            </a:r>
            <a:endParaRPr b="0" lang="ru-RU" sz="1800" spc="-1" strike="noStrike">
              <a:latin typeface="Arial"/>
            </a:endParaRPr>
          </a:p>
          <a:p>
            <a:pPr>
              <a:lnSpc>
                <a:spcPct val="100000"/>
              </a:lnSpc>
              <a:spcBef>
                <a:spcPts val="601"/>
              </a:spcBef>
            </a:pPr>
            <a:r>
              <a:rPr b="1" lang="ru-RU" sz="1800" spc="-1" strike="noStrike">
                <a:solidFill>
                  <a:srgbClr val="414042"/>
                </a:solidFill>
                <a:latin typeface="Arial"/>
                <a:ea typeface="Rosatom Light"/>
              </a:rPr>
              <a:t>Таким образом, Советский Союз справился с задачей по созданию принципиальных научных основ разработки атомного и термоядерного оружия.</a:t>
            </a:r>
            <a:endParaRPr b="0" lang="ru-RU" sz="1800" spc="-1" strike="noStrike">
              <a:latin typeface="Arial"/>
            </a:endParaRPr>
          </a:p>
        </p:txBody>
      </p:sp>
      <p:pic>
        <p:nvPicPr>
          <p:cNvPr id="133" name="Picture 21" descr=""/>
          <p:cNvPicPr/>
          <p:nvPr/>
        </p:nvPicPr>
        <p:blipFill>
          <a:blip r:embed="rId1"/>
          <a:stretch/>
        </p:blipFill>
        <p:spPr>
          <a:xfrm>
            <a:off x="467640" y="1917000"/>
            <a:ext cx="2231640" cy="2854440"/>
          </a:xfrm>
          <a:prstGeom prst="rect">
            <a:avLst/>
          </a:prstGeom>
          <a:ln>
            <a:noFill/>
          </a:ln>
        </p:spPr>
      </p:pic>
      <p:sp>
        <p:nvSpPr>
          <p:cNvPr id="134" name="CustomShape 4"/>
          <p:cNvSpPr/>
          <p:nvPr/>
        </p:nvSpPr>
        <p:spPr>
          <a:xfrm>
            <a:off x="553680" y="4960440"/>
            <a:ext cx="2061360" cy="364320"/>
          </a:xfrm>
          <a:prstGeom prst="rect">
            <a:avLst/>
          </a:prstGeom>
          <a:noFill/>
          <a:ln>
            <a:noFill/>
          </a:ln>
        </p:spPr>
        <p:style>
          <a:lnRef idx="0"/>
          <a:fillRef idx="0"/>
          <a:effectRef idx="0"/>
          <a:fontRef idx="minor"/>
        </p:style>
        <p:txBody>
          <a:bodyPr lIns="90000" rIns="90000" tIns="45000" bIns="45000"/>
          <a:p>
            <a:pPr algn="ctr">
              <a:lnSpc>
                <a:spcPct val="100000"/>
              </a:lnSpc>
            </a:pPr>
            <a:r>
              <a:rPr b="1" lang="ru-RU" sz="1800" spc="-1" strike="noStrike">
                <a:solidFill>
                  <a:srgbClr val="414042"/>
                </a:solidFill>
                <a:latin typeface="Arial"/>
                <a:ea typeface="DejaVu Sans"/>
              </a:rPr>
              <a:t>А.Д. Сахаров</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1"/>
          <p:cNvSpPr/>
          <p:nvPr/>
        </p:nvSpPr>
        <p:spPr>
          <a:xfrm>
            <a:off x="6705720" y="6525360"/>
            <a:ext cx="2133000" cy="331920"/>
          </a:xfrm>
          <a:prstGeom prst="rect">
            <a:avLst/>
          </a:prstGeom>
          <a:noFill/>
          <a:ln>
            <a:noFill/>
          </a:ln>
        </p:spPr>
        <p:style>
          <a:lnRef idx="0"/>
          <a:fillRef idx="0"/>
          <a:effectRef idx="0"/>
          <a:fontRef idx="minor"/>
        </p:style>
        <p:txBody>
          <a:bodyPr lIns="90000" rIns="90000" tIns="45000" bIns="45000"/>
          <a:p>
            <a:pPr algn="r">
              <a:lnSpc>
                <a:spcPct val="100000"/>
              </a:lnSpc>
            </a:pPr>
            <a:fld id="{2D460D15-F17B-4E64-8516-9AA8699EFDC2}" type="slidenum">
              <a:rPr b="0" lang="ru-RU" sz="700" spc="-1" strike="noStrike">
                <a:solidFill>
                  <a:srgbClr val="000000"/>
                </a:solidFill>
                <a:latin typeface="Arial"/>
                <a:ea typeface="DejaVu Sans"/>
              </a:rPr>
              <a:t>1</a:t>
            </a:fld>
            <a:endParaRPr b="0" lang="ru-RU" sz="700" spc="-1" strike="noStrike">
              <a:latin typeface="Arial"/>
            </a:endParaRPr>
          </a:p>
        </p:txBody>
      </p:sp>
      <p:sp>
        <p:nvSpPr>
          <p:cNvPr id="136" name="CustomShape 2"/>
          <p:cNvSpPr/>
          <p:nvPr/>
        </p:nvSpPr>
        <p:spPr>
          <a:xfrm>
            <a:off x="438120" y="0"/>
            <a:ext cx="8228880" cy="1339920"/>
          </a:xfrm>
          <a:prstGeom prst="rect">
            <a:avLst/>
          </a:prstGeom>
          <a:noFill/>
          <a:ln>
            <a:noFill/>
          </a:ln>
        </p:spPr>
        <p:style>
          <a:lnRef idx="0"/>
          <a:fillRef idx="0"/>
          <a:effectRef idx="0"/>
          <a:fontRef idx="minor"/>
        </p:style>
        <p:txBody>
          <a:bodyPr lIns="90000" rIns="90000" tIns="45000" bIns="45000" anchor="ctr"/>
          <a:p>
            <a:pPr>
              <a:lnSpc>
                <a:spcPct val="100000"/>
              </a:lnSpc>
            </a:pPr>
            <a:r>
              <a:rPr b="1" lang="ru-RU" sz="2400" spc="-1" strike="noStrike">
                <a:solidFill>
                  <a:srgbClr val="404040"/>
                </a:solidFill>
                <a:latin typeface="Arial"/>
                <a:ea typeface="DejaVu Sans"/>
              </a:rPr>
              <a:t>От РДС-37 к паритету с США</a:t>
            </a:r>
            <a:endParaRPr b="0" lang="ru-RU" sz="2400" spc="-1" strike="noStrike">
              <a:latin typeface="Arial"/>
            </a:endParaRPr>
          </a:p>
        </p:txBody>
      </p:sp>
      <p:pic>
        <p:nvPicPr>
          <p:cNvPr id="137" name="Picture 2" descr=""/>
          <p:cNvPicPr/>
          <p:nvPr/>
        </p:nvPicPr>
        <p:blipFill>
          <a:blip r:embed="rId1"/>
          <a:stretch/>
        </p:blipFill>
        <p:spPr>
          <a:xfrm>
            <a:off x="213840" y="1845000"/>
            <a:ext cx="3903840" cy="2951640"/>
          </a:xfrm>
          <a:prstGeom prst="rect">
            <a:avLst/>
          </a:prstGeom>
          <a:ln>
            <a:noFill/>
          </a:ln>
        </p:spPr>
      </p:pic>
      <p:pic>
        <p:nvPicPr>
          <p:cNvPr id="138" name="Picture 3" descr=""/>
          <p:cNvPicPr/>
          <p:nvPr/>
        </p:nvPicPr>
        <p:blipFill>
          <a:blip r:embed="rId2"/>
          <a:stretch/>
        </p:blipFill>
        <p:spPr>
          <a:xfrm>
            <a:off x="4356000" y="1845000"/>
            <a:ext cx="4550760" cy="2951640"/>
          </a:xfrm>
          <a:prstGeom prst="rect">
            <a:avLst/>
          </a:prstGeom>
          <a:ln>
            <a:noFill/>
          </a:ln>
        </p:spPr>
      </p:pic>
      <p:sp>
        <p:nvSpPr>
          <p:cNvPr id="139" name="CustomShape 3"/>
          <p:cNvSpPr/>
          <p:nvPr/>
        </p:nvSpPr>
        <p:spPr>
          <a:xfrm>
            <a:off x="213840" y="4837680"/>
            <a:ext cx="3903840" cy="25740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100" spc="-1" strike="noStrike">
                <a:solidFill>
                  <a:srgbClr val="000000"/>
                </a:solidFill>
                <a:latin typeface="Arial"/>
                <a:ea typeface="DejaVu Sans"/>
              </a:rPr>
              <a:t>Испытание РДС-37. 22 ноября 1955 года</a:t>
            </a:r>
            <a:endParaRPr b="0" lang="ru-RU" sz="1100" spc="-1" strike="noStrike">
              <a:latin typeface="Arial"/>
            </a:endParaRPr>
          </a:p>
        </p:txBody>
      </p:sp>
      <p:sp>
        <p:nvSpPr>
          <p:cNvPr id="140" name="CustomShape 4"/>
          <p:cNvSpPr/>
          <p:nvPr/>
        </p:nvSpPr>
        <p:spPr>
          <a:xfrm>
            <a:off x="4356000" y="4845600"/>
            <a:ext cx="4550760" cy="42480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100" spc="-1" strike="noStrike">
                <a:solidFill>
                  <a:srgbClr val="000000"/>
                </a:solidFill>
                <a:latin typeface="Arial"/>
                <a:ea typeface="DejaVu Sans"/>
              </a:rPr>
              <a:t>Заряд РДС-37 размещался в корпусе авиабомбы,</a:t>
            </a:r>
            <a:endParaRPr b="0" lang="ru-RU" sz="1100" spc="-1" strike="noStrike">
              <a:latin typeface="Arial"/>
            </a:endParaRPr>
          </a:p>
          <a:p>
            <a:pPr algn="ctr">
              <a:lnSpc>
                <a:spcPct val="100000"/>
              </a:lnSpc>
            </a:pPr>
            <a:r>
              <a:rPr b="0" lang="ru-RU" sz="1100" spc="-1" strike="noStrike">
                <a:solidFill>
                  <a:srgbClr val="000000"/>
                </a:solidFill>
                <a:latin typeface="Arial"/>
                <a:ea typeface="DejaVu Sans"/>
              </a:rPr>
              <a:t>Разработанном для разряда РДС-6</a:t>
            </a:r>
            <a:endParaRPr b="0" lang="ru-RU" sz="1100" spc="-1" strike="noStrike">
              <a:latin typeface="Arial"/>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6705720" y="6525360"/>
            <a:ext cx="2133000" cy="331920"/>
          </a:xfrm>
          <a:prstGeom prst="rect">
            <a:avLst/>
          </a:prstGeom>
          <a:noFill/>
          <a:ln>
            <a:noFill/>
          </a:ln>
        </p:spPr>
        <p:style>
          <a:lnRef idx="0"/>
          <a:fillRef idx="0"/>
          <a:effectRef idx="0"/>
          <a:fontRef idx="minor"/>
        </p:style>
        <p:txBody>
          <a:bodyPr lIns="90000" rIns="90000" tIns="45000" bIns="45000"/>
          <a:p>
            <a:pPr algn="r">
              <a:lnSpc>
                <a:spcPct val="100000"/>
              </a:lnSpc>
            </a:pPr>
            <a:fld id="{D7F91B30-E7A0-4947-9EC4-C3B9DBCBFC62}" type="slidenum">
              <a:rPr b="0" lang="ru-RU" sz="700" spc="-1" strike="noStrike">
                <a:solidFill>
                  <a:srgbClr val="000000"/>
                </a:solidFill>
                <a:latin typeface="Arial"/>
                <a:ea typeface="DejaVu Sans"/>
              </a:rPr>
              <a:t>1</a:t>
            </a:fld>
            <a:endParaRPr b="0" lang="ru-RU" sz="700" spc="-1" strike="noStrike">
              <a:latin typeface="Arial"/>
            </a:endParaRPr>
          </a:p>
        </p:txBody>
      </p:sp>
      <p:sp>
        <p:nvSpPr>
          <p:cNvPr id="142" name="CustomShape 2"/>
          <p:cNvSpPr/>
          <p:nvPr/>
        </p:nvSpPr>
        <p:spPr>
          <a:xfrm>
            <a:off x="438120" y="0"/>
            <a:ext cx="8228880" cy="1339920"/>
          </a:xfrm>
          <a:prstGeom prst="rect">
            <a:avLst/>
          </a:prstGeom>
          <a:noFill/>
          <a:ln>
            <a:noFill/>
          </a:ln>
        </p:spPr>
        <p:style>
          <a:lnRef idx="0"/>
          <a:fillRef idx="0"/>
          <a:effectRef idx="0"/>
          <a:fontRef idx="minor"/>
        </p:style>
        <p:txBody>
          <a:bodyPr lIns="90000" rIns="90000" tIns="45000" bIns="45000" anchor="ctr"/>
          <a:p>
            <a:pPr>
              <a:lnSpc>
                <a:spcPct val="100000"/>
              </a:lnSpc>
            </a:pPr>
            <a:r>
              <a:rPr b="1" lang="ru-RU" sz="2800" spc="-1" strike="noStrike">
                <a:solidFill>
                  <a:srgbClr val="404040"/>
                </a:solidFill>
                <a:latin typeface="Arial"/>
                <a:ea typeface="DejaVu Sans"/>
              </a:rPr>
              <a:t>Достижение паритета с США</a:t>
            </a:r>
            <a:endParaRPr b="0" lang="ru-RU" sz="2800" spc="-1" strike="noStrike">
              <a:latin typeface="Arial"/>
            </a:endParaRPr>
          </a:p>
        </p:txBody>
      </p:sp>
      <p:sp>
        <p:nvSpPr>
          <p:cNvPr id="143" name="CustomShape 3"/>
          <p:cNvSpPr/>
          <p:nvPr/>
        </p:nvSpPr>
        <p:spPr>
          <a:xfrm>
            <a:off x="446040" y="1412640"/>
            <a:ext cx="8085600" cy="4679640"/>
          </a:xfrm>
          <a:prstGeom prst="rect">
            <a:avLst/>
          </a:prstGeom>
          <a:noFill/>
          <a:ln>
            <a:noFill/>
          </a:ln>
        </p:spPr>
        <p:style>
          <a:lnRef idx="0"/>
          <a:fillRef idx="0"/>
          <a:effectRef idx="0"/>
          <a:fontRef idx="minor"/>
        </p:style>
        <p:txBody>
          <a:bodyPr lIns="113400" rIns="113400" tIns="56880" bIns="56880" anchor="ctr"/>
          <a:p>
            <a:pPr>
              <a:lnSpc>
                <a:spcPct val="100000"/>
              </a:lnSpc>
              <a:spcBef>
                <a:spcPts val="601"/>
              </a:spcBef>
            </a:pPr>
            <a:r>
              <a:rPr b="0" lang="ru-RU" sz="1800" spc="-1" strike="noStrike">
                <a:solidFill>
                  <a:srgbClr val="000000"/>
                </a:solidFill>
                <a:latin typeface="Arial"/>
                <a:ea typeface="Rosatom Light"/>
              </a:rPr>
              <a:t>После того, как были установлены первые исходные физические закономерности, используемые при разработке атомного и термоядерного оружия, началось 35-летнее соперничество двух великих держав в создании всех видов ядерных вооружений.</a:t>
            </a:r>
            <a:endParaRPr b="0" lang="ru-RU" sz="1800" spc="-1" strike="noStrike">
              <a:latin typeface="Arial"/>
            </a:endParaRPr>
          </a:p>
          <a:p>
            <a:pPr>
              <a:lnSpc>
                <a:spcPct val="100000"/>
              </a:lnSpc>
              <a:spcBef>
                <a:spcPts val="601"/>
              </a:spcBef>
            </a:pPr>
            <a:r>
              <a:rPr b="0" lang="ru-RU" sz="1800" spc="-1" strike="noStrike">
                <a:solidFill>
                  <a:srgbClr val="000000"/>
                </a:solidFill>
                <a:latin typeface="Arial"/>
                <a:ea typeface="Rosatom Light"/>
              </a:rPr>
              <a:t>Наша страна отвечала на вызовы, инициатором которых, по существу гонки вооружений, были США.</a:t>
            </a:r>
            <a:endParaRPr b="0" lang="ru-RU" sz="1800" spc="-1" strike="noStrike">
              <a:latin typeface="Arial"/>
            </a:endParaRPr>
          </a:p>
          <a:p>
            <a:pPr>
              <a:lnSpc>
                <a:spcPct val="100000"/>
              </a:lnSpc>
              <a:spcBef>
                <a:spcPts val="601"/>
              </a:spcBef>
            </a:pPr>
            <a:r>
              <a:rPr b="0" lang="ru-RU" sz="1800" spc="-1" strike="noStrike">
                <a:solidFill>
                  <a:srgbClr val="000000"/>
                </a:solidFill>
                <a:latin typeface="Arial"/>
                <a:ea typeface="Rosatom Light"/>
              </a:rPr>
              <a:t>Но ответ СССР был своевременным и адекватным. Это было и с морской компонентой стратегических сил, и с разделяющимися боеголовками для тех же целей, и с нейтронными зарядами для тактических вооружений и др.</a:t>
            </a:r>
            <a:endParaRPr b="0" lang="ru-RU" sz="1800" spc="-1" strike="noStrike">
              <a:latin typeface="Arial"/>
            </a:endParaRPr>
          </a:p>
          <a:p>
            <a:pPr>
              <a:lnSpc>
                <a:spcPct val="100000"/>
              </a:lnSpc>
              <a:spcBef>
                <a:spcPts val="601"/>
              </a:spcBef>
            </a:pPr>
            <a:r>
              <a:rPr b="1" lang="ru-RU" sz="1800" spc="-1" strike="noStrike">
                <a:solidFill>
                  <a:srgbClr val="000000"/>
                </a:solidFill>
                <a:latin typeface="Arial"/>
                <a:ea typeface="Rosatom Light"/>
              </a:rPr>
              <a:t>В этой очень сложной и напряженной работе кроме ВНИИЭФ участвовали РФЯЦ-ВНИИТФ им. академ. Е.И. Забабахина, ВНИИА </a:t>
            </a:r>
            <a:br/>
            <a:r>
              <a:rPr b="1" lang="ru-RU" sz="1800" spc="-1" strike="noStrike">
                <a:solidFill>
                  <a:srgbClr val="000000"/>
                </a:solidFill>
                <a:latin typeface="Arial"/>
                <a:ea typeface="Rosatom Light"/>
              </a:rPr>
              <a:t>им. Н.Л. Духова, которые были организованы в 1955 году, и весь коллектив Росатома, состоящий из 10 закрытых административно-территориальных образований (ЗАТО).</a:t>
            </a:r>
            <a:endParaRPr b="0" lang="ru-RU" sz="1800" spc="-1" strike="noStrike">
              <a:latin typeface="Arial"/>
            </a:endParaRPr>
          </a:p>
        </p:txBody>
      </p:sp>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892</TotalTime>
  <Application>LibreOffice/6.1.0.3$Linux_X86_64 LibreOffice_project/10$Build-3</Application>
  <Words>2203</Words>
  <Paragraphs>185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2019-09-24T12:47:23Z</dcterms:created>
  <dc:creator>Анна Хомякова</dc:creator>
  <dc:description/>
  <dc:language>ru-RU</dc:language>
  <cp:lastModifiedBy/>
  <cp:lastPrinted>2021-05-19T11:30:13Z</cp:lastPrinted>
  <dcterms:modified xsi:type="dcterms:W3CDTF">2021-05-20T13:18:00Z</dcterms:modified>
  <cp:revision>101</cp:revision>
  <dc:subject/>
  <dc:title>Презентация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17</vt:i4>
  </property>
  <property fmtid="{D5CDD505-2E9C-101B-9397-08002B2CF9AE}" pid="8" name="PresentationFormat">
    <vt:lpwstr>Экран (4:3)</vt:lpwstr>
  </property>
  <property fmtid="{D5CDD505-2E9C-101B-9397-08002B2CF9AE}" pid="9" name="ScaleCrop">
    <vt:bool>0</vt:bool>
  </property>
  <property fmtid="{D5CDD505-2E9C-101B-9397-08002B2CF9AE}" pid="10" name="ShareDoc">
    <vt:bool>0</vt:bool>
  </property>
  <property fmtid="{D5CDD505-2E9C-101B-9397-08002B2CF9AE}" pid="11" name="Slides">
    <vt:i4>17</vt:i4>
  </property>
</Properties>
</file>