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284" r:id="rId3"/>
    <p:sldId id="267" r:id="rId4"/>
    <p:sldId id="261" r:id="rId5"/>
    <p:sldId id="266" r:id="rId6"/>
    <p:sldId id="268" r:id="rId7"/>
    <p:sldId id="269" r:id="rId8"/>
    <p:sldId id="258" r:id="rId9"/>
    <p:sldId id="270" r:id="rId10"/>
    <p:sldId id="271" r:id="rId11"/>
    <p:sldId id="272" r:id="rId12"/>
    <p:sldId id="259" r:id="rId13"/>
    <p:sldId id="281" r:id="rId14"/>
    <p:sldId id="282" r:id="rId15"/>
    <p:sldId id="283" r:id="rId16"/>
    <p:sldId id="273" r:id="rId17"/>
    <p:sldId id="274" r:id="rId18"/>
    <p:sldId id="279" r:id="rId19"/>
    <p:sldId id="263" r:id="rId20"/>
    <p:sldId id="275" r:id="rId21"/>
    <p:sldId id="276" r:id="rId22"/>
    <p:sldId id="277" r:id="rId23"/>
    <p:sldId id="278" r:id="rId24"/>
    <p:sldId id="280" r:id="rId25"/>
    <p:sldId id="262" r:id="rId26"/>
    <p:sldId id="28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8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DEC4A-1A8F-1E45-AD56-9BC624167878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68BE-D515-1A4C-91AD-3EF3F08A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0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﻿A. Murray, “CEOs: The Revolution Is Coming,” Fortune (2016): http://</a:t>
            </a:r>
            <a:r>
              <a:rPr lang="en-US" dirty="0" err="1" smtClean="0"/>
              <a:t>fortune.com</a:t>
            </a:r>
            <a:r>
              <a:rPr lang="en-US" dirty="0" smtClean="0"/>
              <a:t>/2016/03/08/</a:t>
            </a:r>
            <a:r>
              <a:rPr lang="en-US" dirty="0" err="1" smtClean="0"/>
              <a:t>davos</a:t>
            </a:r>
            <a:r>
              <a:rPr lang="en-US" dirty="0" smtClean="0"/>
              <a:t>-new-industrial-revolution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EE92F-0691-4046-88BD-144A6950CE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1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EE92F-0691-4046-88BD-144A6950CE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8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сентябре 2017 года в журнале «</a:t>
            </a:r>
            <a:r>
              <a:rPr lang="ru-RU" dirty="0" err="1" smtClean="0"/>
              <a:t>Circulation</a:t>
            </a:r>
            <a:r>
              <a:rPr lang="ru-RU" dirty="0" smtClean="0"/>
              <a:t>» было опубликовано </a:t>
            </a:r>
            <a:r>
              <a:rPr lang="ru-RU" dirty="0" err="1" smtClean="0"/>
              <a:t>The</a:t>
            </a:r>
            <a:r>
              <a:rPr lang="ru-RU" dirty="0" smtClean="0"/>
              <a:t> REHEARSE-AF </a:t>
            </a:r>
            <a:r>
              <a:rPr lang="ru-RU" dirty="0" err="1" smtClean="0"/>
              <a:t>Study</a:t>
            </a:r>
            <a:r>
              <a:rPr lang="ru-RU" dirty="0" smtClean="0"/>
              <a:t> (</a:t>
            </a:r>
            <a:r>
              <a:rPr lang="ru-RU" dirty="0" err="1" smtClean="0"/>
              <a:t>Assessment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Remote</a:t>
            </a:r>
            <a:r>
              <a:rPr lang="ru-RU" dirty="0" smtClean="0"/>
              <a:t> </a:t>
            </a:r>
            <a:r>
              <a:rPr lang="ru-RU" dirty="0" err="1" smtClean="0"/>
              <a:t>Heart</a:t>
            </a:r>
            <a:r>
              <a:rPr lang="ru-RU" dirty="0" smtClean="0"/>
              <a:t> </a:t>
            </a:r>
            <a:r>
              <a:rPr lang="ru-RU" dirty="0" err="1" smtClean="0"/>
              <a:t>Rhythm</a:t>
            </a:r>
            <a:r>
              <a:rPr lang="ru-RU" dirty="0" smtClean="0"/>
              <a:t> </a:t>
            </a:r>
            <a:r>
              <a:rPr lang="ru-RU" dirty="0" err="1" smtClean="0"/>
              <a:t>Sampling</a:t>
            </a:r>
            <a:r>
              <a:rPr lang="ru-RU" dirty="0" smtClean="0"/>
              <a:t> </a:t>
            </a:r>
            <a:r>
              <a:rPr lang="ru-RU" dirty="0" err="1" smtClean="0"/>
              <a:t>Using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AliveCor </a:t>
            </a:r>
            <a:r>
              <a:rPr lang="ru-RU" dirty="0" err="1" smtClean="0"/>
              <a:t>Heart</a:t>
            </a:r>
            <a:r>
              <a:rPr lang="ru-RU" dirty="0" smtClean="0"/>
              <a:t> </a:t>
            </a:r>
            <a:r>
              <a:rPr lang="ru-RU" dirty="0" err="1" smtClean="0"/>
              <a:t>Monitor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Screen</a:t>
            </a:r>
            <a:r>
              <a:rPr lang="ru-RU" dirty="0" smtClean="0"/>
              <a:t> </a:t>
            </a:r>
            <a:r>
              <a:rPr lang="ru-RU" dirty="0" err="1" smtClean="0"/>
              <a:t>for</a:t>
            </a:r>
            <a:r>
              <a:rPr lang="ru-RU" dirty="0" smtClean="0"/>
              <a:t> </a:t>
            </a:r>
            <a:r>
              <a:rPr lang="ru-RU" dirty="0" err="1" smtClean="0"/>
              <a:t>Atrial</a:t>
            </a:r>
            <a:r>
              <a:rPr lang="ru-RU" dirty="0" smtClean="0"/>
              <a:t> </a:t>
            </a:r>
            <a:r>
              <a:rPr lang="ru-RU" dirty="0" err="1" smtClean="0"/>
              <a:t>Fibrillation</a:t>
            </a:r>
            <a:r>
              <a:rPr lang="ru-RU" dirty="0" smtClean="0"/>
              <a:t>). Это первое рандомизированное проспективное исследование по скринингу пациентов с ФП с применением портативных ЭКГ девайсов для удаленного мониторинга ЭКГ, продолжительностью срока наблюдения до 1 года.   В исследование был включен 1001пациент в возрасте  ≥ 65 лет, имеющих ≥2 баллов по шкале CHADS-</a:t>
            </a:r>
            <a:r>
              <a:rPr lang="ru-RU" dirty="0" err="1" smtClean="0"/>
              <a:t>VASc</a:t>
            </a:r>
            <a:r>
              <a:rPr lang="ru-RU" dirty="0" smtClean="0"/>
              <a:t>, пациенты были </a:t>
            </a:r>
            <a:r>
              <a:rPr lang="ru-RU" dirty="0" err="1" smtClean="0"/>
              <a:t>рандомизированны</a:t>
            </a:r>
            <a:r>
              <a:rPr lang="ru-RU" dirty="0" smtClean="0"/>
              <a:t> на две группы, 1 – проводился скрининг с применением  </a:t>
            </a:r>
            <a:r>
              <a:rPr lang="ru-RU" dirty="0" err="1" smtClean="0"/>
              <a:t>KardiaMobile</a:t>
            </a:r>
            <a:r>
              <a:rPr lang="ru-RU" dirty="0" smtClean="0"/>
              <a:t>, 2 – проводился скрининг, согласно рекомендациям по стандартному ведению. У 19 из 500 (3.8%) пациентов в группе </a:t>
            </a:r>
            <a:r>
              <a:rPr lang="ru-RU" dirty="0" err="1" smtClean="0"/>
              <a:t>KardiaMobileбыла</a:t>
            </a:r>
            <a:r>
              <a:rPr lang="ru-RU" dirty="0" smtClean="0"/>
              <a:t> впервые диагностирована ФП, </a:t>
            </a:r>
            <a:r>
              <a:rPr lang="ru-RU" dirty="0" err="1" smtClean="0"/>
              <a:t>vпри</a:t>
            </a:r>
            <a:r>
              <a:rPr lang="ru-RU" dirty="0" smtClean="0"/>
              <a:t> этом в группы стандартного ведения данный показатель составил 5⁄501 (1.0%) (отношение рисков, 3.9; 95% ДИ=1.4-10.4; P=0.007), стоимость одного диагноза составила 10,780 долларов. Количество инсультов, ТИА и эмболических событий статистически не различалось. Большинство </a:t>
            </a:r>
            <a:r>
              <a:rPr lang="ru-RU" dirty="0" err="1" smtClean="0"/>
              <a:t>ппциентов</a:t>
            </a:r>
            <a:r>
              <a:rPr lang="ru-RU" dirty="0" smtClean="0"/>
              <a:t> были удовлетворены использованием девайса.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01BAF-02FF-4D79-B57B-A9AC58F77DC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992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Panel A adapted from V. </a:t>
            </a:r>
            <a:r>
              <a:rPr lang="en-US" dirty="0" err="1" smtClean="0"/>
              <a:t>Sze</a:t>
            </a:r>
            <a:r>
              <a:rPr lang="en-US" dirty="0" smtClean="0"/>
              <a:t> et al., “Efficient Processing of Deep Neural Networks: A Tutorial and Survey,” Proceedings of the IEEE (2017): 105(12), 2295–2329.</a:t>
            </a:r>
            <a:endParaRPr lang="ru-RU" dirty="0" smtClean="0"/>
          </a:p>
          <a:p>
            <a:r>
              <a:rPr lang="en-US" dirty="0" smtClean="0"/>
              <a:t>﻿2329. Panel B adapted from “Performance Trends in AI,” Word Press Blog (2018): https://</a:t>
            </a:r>
            <a:r>
              <a:rPr lang="en-US" dirty="0" err="1" smtClean="0"/>
              <a:t>srconstantin.wordpress.com</a:t>
            </a:r>
            <a:r>
              <a:rPr lang="en-US" dirty="0" smtClean="0"/>
              <a:t>/2017/01/28/performance-trends-in-</a:t>
            </a:r>
            <a:r>
              <a:rPr lang="en-US" dirty="0" err="1" smtClean="0"/>
              <a:t>ai</a:t>
            </a:r>
            <a:r>
              <a:rPr lang="en-US" dirty="0" smtClean="0"/>
              <a:t>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EE92F-0691-4046-88BD-144A6950CE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6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Quijano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-Sanchez, Federico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Liberatore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Jos ´ e Camacho-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´ Miguel Camacho-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Applying automatic text-based detection of deceptive language to police reports: extracting behavioral patterns from a multi-step classification model to understand how we lie to the Police, Knowledge-Based Systems (2018),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10.1016/j.knosys.2018.03.010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38A8A-7432-4348-BD54-4C6173BED7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2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0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EE146E-6D52-DC4E-B38F-520FE3054B42}" type="datetime1">
              <a:rPr lang="en-US"/>
              <a:pPr>
                <a:defRPr/>
              </a:pPr>
              <a:t>23/04/20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913B7-3BEC-4BCE-A2E4-1DB728C04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12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30344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9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4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3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2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B0F59-7410-2F4F-AD34-E1B78E39425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26D65-F8AF-794C-B807-7E2A168DB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8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gif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lofus.nih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6909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/>
                <a:cs typeface="Arial"/>
              </a:rPr>
              <a:t>Кризис как фактор телепортации медицины в мир дополненной реальности и искусственного интеллекта</a:t>
            </a:r>
            <a:r>
              <a:rPr lang="en-US" sz="3200" dirty="0">
                <a:latin typeface="Arial"/>
                <a:cs typeface="Arial"/>
              </a:rPr>
              <a:t/>
            </a:r>
            <a:br>
              <a:rPr lang="en-US" sz="3200" dirty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629" r="-4629"/>
          <a:stretch>
            <a:fillRect/>
          </a:stretch>
        </p:blipFill>
        <p:spPr>
          <a:xfrm>
            <a:off x="918307" y="2116766"/>
            <a:ext cx="7604125" cy="4685502"/>
          </a:xfrm>
        </p:spPr>
      </p:pic>
      <p:sp>
        <p:nvSpPr>
          <p:cNvPr id="5" name="Rectangle 4"/>
          <p:cNvSpPr/>
          <p:nvPr/>
        </p:nvSpPr>
        <p:spPr>
          <a:xfrm>
            <a:off x="0" y="1278409"/>
            <a:ext cx="758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 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442182" y="4924030"/>
            <a:ext cx="6506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/>
                <a:cs typeface="Arial"/>
              </a:rPr>
              <a:t>Проф. Олег Медведев</a:t>
            </a:r>
          </a:p>
          <a:p>
            <a:pPr algn="ctr"/>
            <a:r>
              <a:rPr lang="ru-RU" sz="2400" b="1" dirty="0">
                <a:latin typeface="Arial"/>
                <a:cs typeface="Arial"/>
              </a:rPr>
              <a:t>МГУ им. М.В. </a:t>
            </a:r>
            <a:r>
              <a:rPr lang="ru-RU" sz="2400" b="1" dirty="0" smtClean="0">
                <a:latin typeface="Arial"/>
                <a:cs typeface="Arial"/>
              </a:rPr>
              <a:t>Ломоносова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36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940" y="3681734"/>
            <a:ext cx="8664119" cy="298762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539166" y="979042"/>
            <a:ext cx="3660071" cy="229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Blood Pressure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Blood Glucose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Blood Oxygen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Temperature</a:t>
            </a:r>
            <a:endParaRPr lang="ru-RU" dirty="0"/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Weight</a:t>
            </a:r>
            <a:endParaRPr dirty="0"/>
          </a:p>
        </p:txBody>
      </p:sp>
      <p:sp>
        <p:nvSpPr>
          <p:cNvPr id="163" name="Shape 163"/>
          <p:cNvSpPr/>
          <p:nvPr/>
        </p:nvSpPr>
        <p:spPr>
          <a:xfrm>
            <a:off x="394053" y="281813"/>
            <a:ext cx="835589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solidFill>
                  <a:srgbClr val="0DAC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MEDICAL SENSORS (</a:t>
            </a:r>
            <a:r>
              <a:rPr lang="ru-RU" dirty="0"/>
              <a:t>3</a:t>
            </a:r>
            <a:r>
              <a:rPr lang="en-US" dirty="0"/>
              <a:t>5</a:t>
            </a:r>
            <a:r>
              <a:rPr dirty="0"/>
              <a:t>0+)</a:t>
            </a:r>
          </a:p>
        </p:txBody>
      </p:sp>
      <p:sp>
        <p:nvSpPr>
          <p:cNvPr id="164" name="Shape 164"/>
          <p:cNvSpPr/>
          <p:nvPr/>
        </p:nvSpPr>
        <p:spPr>
          <a:xfrm>
            <a:off x="4512329" y="980728"/>
            <a:ext cx="3660072" cy="32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Activity Tracking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Sleep Monitoring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Medication Tracking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Spirometry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ECG</a:t>
            </a:r>
            <a:endParaRPr dirty="0"/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Fetal Monitoring</a:t>
            </a:r>
          </a:p>
          <a:p>
            <a:pPr marL="320840" indent="-320840">
              <a:spcBef>
                <a:spcPts val="700"/>
              </a:spcBef>
              <a:buSzPct val="100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85895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414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6136" y="6488668"/>
            <a:ext cx="6321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Sensors 2019, 19, 1230; doi:10.3390/s19051230</a:t>
            </a:r>
          </a:p>
        </p:txBody>
      </p:sp>
    </p:spTree>
    <p:extLst>
      <p:ext uri="{BB962C8B-B14F-4D97-AF65-F5344CB8AC3E}">
        <p14:creationId xmlns:p14="http://schemas.microsoft.com/office/powerpoint/2010/main" val="16578830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8582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/>
                <a:cs typeface="Arial"/>
              </a:rPr>
              <a:t>ИИ в кардиологии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837389"/>
            <a:ext cx="8852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             </a:t>
            </a:r>
            <a:r>
              <a:rPr lang="en-US" sz="2800" dirty="0" err="1" smtClean="0">
                <a:latin typeface="Arial"/>
                <a:cs typeface="Arial"/>
              </a:rPr>
              <a:t>AliveCor</a:t>
            </a:r>
            <a:r>
              <a:rPr lang="en-US" sz="2800" dirty="0" smtClean="0">
                <a:latin typeface="Arial"/>
                <a:cs typeface="Arial"/>
              </a:rPr>
              <a:t> Company                   </a:t>
            </a:r>
            <a:r>
              <a:rPr lang="en-US" sz="2800" dirty="0" err="1" smtClean="0">
                <a:latin typeface="Arial"/>
                <a:cs typeface="Arial"/>
              </a:rPr>
              <a:t>AppleWatch</a:t>
            </a:r>
            <a:r>
              <a:rPr lang="en-US" sz="2800" smtClean="0">
                <a:latin typeface="Arial"/>
                <a:cs typeface="Arial"/>
              </a:rPr>
              <a:t> 5.0                       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144" y="1463676"/>
            <a:ext cx="2336855" cy="2806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704"/>
            <a:ext cx="3215575" cy="176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13" y="1360609"/>
            <a:ext cx="2032686" cy="2909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" y="3688084"/>
            <a:ext cx="3215320" cy="27109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587" y="6399040"/>
            <a:ext cx="223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Оценка К</a:t>
            </a:r>
            <a:r>
              <a:rPr lang="ru-RU" baseline="30000" dirty="0" smtClean="0"/>
              <a:t>+</a:t>
            </a:r>
            <a:r>
              <a:rPr lang="ru-RU" dirty="0" smtClean="0"/>
              <a:t> по зубцу Т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15575" y="4611088"/>
            <a:ext cx="284803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/>
                <a:cs typeface="Arial"/>
              </a:rPr>
              <a:t>Альянс с </a:t>
            </a:r>
            <a:r>
              <a:rPr lang="en-US" sz="2000" b="1" dirty="0" smtClean="0">
                <a:latin typeface="Arial"/>
                <a:cs typeface="Arial"/>
              </a:rPr>
              <a:t>Mayo Clinic</a:t>
            </a:r>
          </a:p>
          <a:p>
            <a:endParaRPr lang="en-US" dirty="0"/>
          </a:p>
          <a:p>
            <a:r>
              <a:rPr lang="en-US" dirty="0" smtClean="0"/>
              <a:t>2.5 </a:t>
            </a:r>
            <a:r>
              <a:rPr lang="ru-RU" dirty="0" smtClean="0"/>
              <a:t>млн ЭКГ, </a:t>
            </a:r>
          </a:p>
          <a:p>
            <a:r>
              <a:rPr lang="ru-RU" dirty="0" smtClean="0"/>
              <a:t>4.28 млн измерений</a:t>
            </a:r>
          </a:p>
          <a:p>
            <a:r>
              <a:rPr lang="ru-RU" dirty="0" smtClean="0"/>
              <a:t>Уровня  К</a:t>
            </a:r>
            <a:r>
              <a:rPr lang="ru-RU" baseline="30000" dirty="0" smtClean="0"/>
              <a:t>+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 ЭКГ ошибка измерения</a:t>
            </a:r>
          </a:p>
          <a:p>
            <a:r>
              <a:rPr lang="ru-RU" dirty="0" smtClean="0"/>
              <a:t> К</a:t>
            </a:r>
            <a:r>
              <a:rPr lang="ru-RU" baseline="30000" dirty="0" smtClean="0"/>
              <a:t>+</a:t>
            </a:r>
            <a:r>
              <a:rPr lang="ru-RU" dirty="0" smtClean="0"/>
              <a:t>  - 1%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6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D08D15-0EA4-4AE1-B4CB-CB03FABC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9188"/>
            <a:ext cx="7886700" cy="6237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Скрининг ФП с помощью </a:t>
            </a:r>
            <a:r>
              <a:rPr lang="ru-RU" sz="3600" b="1" dirty="0" smtClean="0"/>
              <a:t>кардиомонитора </a:t>
            </a:r>
            <a:r>
              <a:rPr lang="ru-RU" sz="3600" b="1" dirty="0"/>
              <a:t>(</a:t>
            </a:r>
            <a:r>
              <a:rPr lang="en-US" sz="3600" b="1" dirty="0"/>
              <a:t>REHEARSE-AF Study</a:t>
            </a:r>
            <a:r>
              <a:rPr lang="ru-RU" sz="3600" b="1" dirty="0"/>
              <a:t>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A4E1948-C265-4243-8950-554769D7E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373946"/>
            <a:ext cx="3960440" cy="50073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u="sng" dirty="0"/>
              <a:t>Критерии включения:</a:t>
            </a:r>
          </a:p>
          <a:p>
            <a:r>
              <a:rPr lang="ru-RU" dirty="0"/>
              <a:t>Возраст </a:t>
            </a:r>
            <a:r>
              <a:rPr lang="en-US" dirty="0"/>
              <a:t>&gt;</a:t>
            </a:r>
            <a:r>
              <a:rPr lang="ru-RU" dirty="0"/>
              <a:t>65 лет</a:t>
            </a:r>
          </a:p>
          <a:p>
            <a:r>
              <a:rPr lang="en-US" dirty="0"/>
              <a:t>CHADS</a:t>
            </a:r>
            <a:r>
              <a:rPr lang="en-US" baseline="-25000" dirty="0"/>
              <a:t>2</a:t>
            </a:r>
            <a:r>
              <a:rPr lang="en-US" dirty="0"/>
              <a:t>VA</a:t>
            </a:r>
            <a:r>
              <a:rPr lang="en-US" baseline="-25000" dirty="0"/>
              <a:t>2</a:t>
            </a:r>
            <a:r>
              <a:rPr lang="en-US" dirty="0"/>
              <a:t>Sc ≥ </a:t>
            </a:r>
            <a:r>
              <a:rPr lang="en-US" dirty="0" smtClean="0"/>
              <a:t>2</a:t>
            </a:r>
            <a:r>
              <a:rPr lang="ru-RU" dirty="0" smtClean="0"/>
              <a:t>            (высокий риск)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/>
              <a:t>Включено </a:t>
            </a:r>
            <a:r>
              <a:rPr lang="ru-RU" b="1" dirty="0"/>
              <a:t>1004 пациента </a:t>
            </a:r>
            <a:endParaRPr lang="ru-RU" b="1" dirty="0" smtClean="0"/>
          </a:p>
          <a:p>
            <a:r>
              <a:rPr lang="ru-RU" dirty="0" smtClean="0"/>
              <a:t>501 </a:t>
            </a:r>
            <a:r>
              <a:rPr lang="ru-RU" dirty="0"/>
              <a:t>к</a:t>
            </a:r>
            <a:r>
              <a:rPr lang="ru-RU" dirty="0" smtClean="0"/>
              <a:t>ардиомонитор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smtClean="0"/>
              <a:t>503 </a:t>
            </a:r>
            <a:r>
              <a:rPr lang="ru-RU" dirty="0"/>
              <a:t>стандартное </a:t>
            </a:r>
            <a:r>
              <a:rPr lang="ru-RU" dirty="0" smtClean="0"/>
              <a:t>наблюдение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Пациенты </a:t>
            </a:r>
            <a:r>
              <a:rPr lang="ru-RU" dirty="0"/>
              <a:t>из группы </a:t>
            </a:r>
            <a:r>
              <a:rPr lang="ru-RU" dirty="0" smtClean="0"/>
              <a:t>кардиомонитора </a:t>
            </a:r>
            <a:r>
              <a:rPr lang="ru-RU" dirty="0"/>
              <a:t>2 раза в неделю регистрировали одноканальные ЭКГ продолжительностью 30 сек.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Наблюдение </a:t>
            </a:r>
            <a:r>
              <a:rPr lang="ru-RU" dirty="0"/>
              <a:t>– </a:t>
            </a:r>
            <a:r>
              <a:rPr lang="ru-RU" b="1" dirty="0"/>
              <a:t>12 месяцев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FDA7877D-A7E3-4FE5-9E3B-59AB6F2A4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57" y="1640004"/>
            <a:ext cx="3847365" cy="3001928"/>
          </a:xfrm>
        </p:spPr>
      </p:pic>
      <p:sp>
        <p:nvSpPr>
          <p:cNvPr id="3" name="TextBox 2"/>
          <p:cNvSpPr txBox="1"/>
          <p:nvPr/>
        </p:nvSpPr>
        <p:spPr>
          <a:xfrm>
            <a:off x="4788024" y="4797153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Выявляемость</a:t>
            </a:r>
            <a:r>
              <a:rPr lang="ru-RU" sz="2400" b="1" dirty="0" smtClean="0">
                <a:solidFill>
                  <a:srgbClr val="FF0000"/>
                </a:solidFill>
              </a:rPr>
              <a:t> впервые обнаруженной ФП в 4 раза выше в группе кардиомонитора!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7956376" y="2492896"/>
            <a:ext cx="432048" cy="122413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308304" y="3717032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308304" y="2492896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96375" y="2920300"/>
            <a:ext cx="482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4х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7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cs typeface="Times New Roman" panose="02020603050405020304" pitchFamily="18" charset="0"/>
              </a:rPr>
              <a:t>Скрининг фибрилляции предсердий </a:t>
            </a:r>
            <a:br>
              <a:rPr lang="ru-RU" sz="2400" b="1" dirty="0" smtClean="0">
                <a:cs typeface="Times New Roman" panose="02020603050405020304" pitchFamily="18" charset="0"/>
              </a:rPr>
            </a:br>
            <a:r>
              <a:rPr lang="ru-RU" sz="2400" b="1" dirty="0" smtClean="0"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cs typeface="Times New Roman" panose="02020603050405020304" pitchFamily="18" charset="0"/>
              </a:rPr>
              <a:t>AF-SCREEN </a:t>
            </a:r>
            <a:r>
              <a:rPr lang="en-US" sz="2400" b="1" dirty="0">
                <a:cs typeface="Times New Roman" panose="02020603050405020304" pitchFamily="18" charset="0"/>
              </a:rPr>
              <a:t>International </a:t>
            </a:r>
            <a:r>
              <a:rPr lang="en-US" sz="2400" b="1" dirty="0" smtClean="0">
                <a:cs typeface="Times New Roman" panose="02020603050405020304" pitchFamily="18" charset="0"/>
              </a:rPr>
              <a:t>Collaboration</a:t>
            </a:r>
            <a:r>
              <a:rPr lang="ru-RU" sz="2400" b="1" dirty="0" smtClean="0">
                <a:cs typeface="Times New Roman" panose="02020603050405020304" pitchFamily="18" charset="0"/>
              </a:rPr>
              <a:t>)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pic>
        <p:nvPicPr>
          <p:cNvPr id="34819" name="Picture 3" descr="C:\Users\2u\Desktop\аоджж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3"/>
            <a:ext cx="7949089" cy="53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354" y="6472967"/>
            <a:ext cx="367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Circulation 2017; 135(19), </a:t>
            </a:r>
            <a:r>
              <a:rPr lang="en-US" dirty="0"/>
              <a:t>1851-1867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68267" y="1412776"/>
            <a:ext cx="2256062" cy="47525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161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одержимое 3"/>
          <p:cNvGrpSpPr>
            <a:grpSpLocks noGrp="1"/>
          </p:cNvGrpSpPr>
          <p:nvPr/>
        </p:nvGrpSpPr>
        <p:grpSpPr>
          <a:xfrm>
            <a:off x="611560" y="404665"/>
            <a:ext cx="8229600" cy="5938271"/>
            <a:chOff x="-36512" y="143885"/>
            <a:chExt cx="8640960" cy="6772708"/>
          </a:xfrm>
        </p:grpSpPr>
        <p:pic>
          <p:nvPicPr>
            <p:cNvPr id="5" name="Рисунок 4" descr="patient-ico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3888" y="2564904"/>
              <a:ext cx="936104" cy="936104"/>
            </a:xfrm>
            <a:prstGeom prst="rect">
              <a:avLst/>
            </a:prstGeom>
          </p:spPr>
        </p:pic>
        <p:pic>
          <p:nvPicPr>
            <p:cNvPr id="6" name="Рисунок 5" descr="pico_02_dcff810d74_F_a4a464725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6391" y="4743982"/>
              <a:ext cx="958415" cy="12778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63888" y="3501008"/>
              <a:ext cx="864096" cy="3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пациент</a:t>
              </a:r>
              <a:endParaRPr lang="ru-RU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30710" y="6074133"/>
              <a:ext cx="864096" cy="84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в</a:t>
              </a:r>
              <a:r>
                <a:rPr lang="ru-RU" sz="1400" dirty="0" smtClean="0"/>
                <a:t>ыдача лекарств</a:t>
              </a:r>
              <a:endParaRPr lang="ru-RU" sz="1400" dirty="0"/>
            </a:p>
          </p:txBody>
        </p:sp>
        <p:pic>
          <p:nvPicPr>
            <p:cNvPr id="9" name="Рисунок 8" descr="icons-390.jpg"/>
            <p:cNvPicPr>
              <a:picLocks noChangeAspect="1"/>
            </p:cNvPicPr>
            <p:nvPr/>
          </p:nvPicPr>
          <p:blipFill>
            <a:blip r:embed="rId4" cstate="print"/>
            <a:srcRect t="49430" r="68985"/>
            <a:stretch>
              <a:fillRect/>
            </a:stretch>
          </p:blipFill>
          <p:spPr>
            <a:xfrm>
              <a:off x="7164288" y="908720"/>
              <a:ext cx="1152128" cy="1252364"/>
            </a:xfrm>
            <a:prstGeom prst="rect">
              <a:avLst/>
            </a:prstGeom>
          </p:spPr>
        </p:pic>
        <p:pic>
          <p:nvPicPr>
            <p:cNvPr id="10" name="Рисунок 9" descr="icons-390.jpg"/>
            <p:cNvPicPr>
              <a:picLocks noChangeAspect="1"/>
            </p:cNvPicPr>
            <p:nvPr/>
          </p:nvPicPr>
          <p:blipFill>
            <a:blip r:embed="rId4" cstate="print"/>
            <a:srcRect l="64924" b="47662"/>
            <a:stretch>
              <a:fillRect/>
            </a:stretch>
          </p:blipFill>
          <p:spPr>
            <a:xfrm>
              <a:off x="317823" y="2780928"/>
              <a:ext cx="1085825" cy="1080120"/>
            </a:xfrm>
            <a:prstGeom prst="rect">
              <a:avLst/>
            </a:prstGeom>
          </p:spPr>
        </p:pic>
        <p:pic>
          <p:nvPicPr>
            <p:cNvPr id="11" name="Рисунок 10" descr="icons-390.jpg"/>
            <p:cNvPicPr>
              <a:picLocks noChangeAspect="1"/>
            </p:cNvPicPr>
            <p:nvPr/>
          </p:nvPicPr>
          <p:blipFill>
            <a:blip r:embed="rId4" cstate="print"/>
            <a:srcRect r="68985" b="50570"/>
            <a:stretch>
              <a:fillRect/>
            </a:stretch>
          </p:blipFill>
          <p:spPr>
            <a:xfrm>
              <a:off x="7164288" y="4005064"/>
              <a:ext cx="1152128" cy="1224136"/>
            </a:xfrm>
            <a:prstGeom prst="rect">
              <a:avLst/>
            </a:prstGeom>
          </p:spPr>
        </p:pic>
        <p:pic>
          <p:nvPicPr>
            <p:cNvPr id="12" name="Рисунок 11" descr="1298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0870" y="5066020"/>
              <a:ext cx="1229122" cy="1150458"/>
            </a:xfrm>
            <a:prstGeom prst="rect">
              <a:avLst/>
            </a:prstGeom>
          </p:spPr>
        </p:pic>
        <p:pic>
          <p:nvPicPr>
            <p:cNvPr id="13" name="Рисунок 12" descr="133787297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6016" y="4936461"/>
              <a:ext cx="1228843" cy="1228843"/>
            </a:xfrm>
            <a:prstGeom prst="rect">
              <a:avLst/>
            </a:prstGeom>
          </p:spPr>
        </p:pic>
        <p:pic>
          <p:nvPicPr>
            <p:cNvPr id="14" name="Рисунок 13" descr="1343166593_01.jpg"/>
            <p:cNvPicPr>
              <a:picLocks noChangeAspect="1"/>
            </p:cNvPicPr>
            <p:nvPr/>
          </p:nvPicPr>
          <p:blipFill>
            <a:blip r:embed="rId7" cstate="print"/>
            <a:srcRect b="15781"/>
            <a:stretch>
              <a:fillRect/>
            </a:stretch>
          </p:blipFill>
          <p:spPr>
            <a:xfrm>
              <a:off x="3707904" y="260648"/>
              <a:ext cx="1152128" cy="916789"/>
            </a:xfrm>
            <a:prstGeom prst="rect">
              <a:avLst/>
            </a:prstGeom>
          </p:spPr>
        </p:pic>
        <p:pic>
          <p:nvPicPr>
            <p:cNvPr id="15" name="Рисунок 14" descr="AM1.jpg"/>
            <p:cNvPicPr>
              <a:picLocks noChangeAspect="1"/>
            </p:cNvPicPr>
            <p:nvPr/>
          </p:nvPicPr>
          <p:blipFill>
            <a:blip r:embed="rId8" cstate="print"/>
            <a:srcRect l="2083" t="2226" r="4167" b="2288"/>
            <a:stretch>
              <a:fillRect/>
            </a:stretch>
          </p:blipFill>
          <p:spPr>
            <a:xfrm>
              <a:off x="323528" y="4437112"/>
              <a:ext cx="1008112" cy="1232137"/>
            </a:xfrm>
            <a:prstGeom prst="rect">
              <a:avLst/>
            </a:prstGeom>
          </p:spPr>
        </p:pic>
        <p:pic>
          <p:nvPicPr>
            <p:cNvPr id="16" name="Рисунок 15" descr="d6204838b4580252c46387f0b813b8e1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2144" y="260648"/>
              <a:ext cx="1041744" cy="819380"/>
            </a:xfrm>
            <a:prstGeom prst="rect">
              <a:avLst/>
            </a:prstGeom>
          </p:spPr>
        </p:pic>
        <p:pic>
          <p:nvPicPr>
            <p:cNvPr id="17" name="Рисунок 16" descr="PulseOX7500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520" y="1484784"/>
              <a:ext cx="1537141" cy="830056"/>
            </a:xfrm>
            <a:prstGeom prst="rect">
              <a:avLst/>
            </a:prstGeom>
          </p:spPr>
        </p:pic>
        <p:pic>
          <p:nvPicPr>
            <p:cNvPr id="18" name="Рисунок 17" descr="YWK22S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8409" y="143885"/>
              <a:ext cx="1359335" cy="105286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45815" y="3861048"/>
              <a:ext cx="1152128" cy="59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температура</a:t>
              </a:r>
              <a:endParaRPr lang="ru-RU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3528" y="5661248"/>
              <a:ext cx="864096" cy="842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а</a:t>
              </a:r>
              <a:r>
                <a:rPr lang="ru-RU" sz="1400" dirty="0" smtClean="0"/>
                <a:t>стма монитор</a:t>
              </a:r>
              <a:endParaRPr lang="ru-RU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59832" y="6074132"/>
              <a:ext cx="1440160" cy="59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а</a:t>
              </a:r>
              <a:r>
                <a:rPr lang="ru-RU" sz="1400" dirty="0" smtClean="0"/>
                <a:t>ртериальное давление</a:t>
              </a:r>
              <a:endParaRPr lang="ru-RU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5936" y="1268760"/>
              <a:ext cx="864096" cy="3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ЭКГ</a:t>
              </a:r>
              <a:endParaRPr lang="ru-RU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55776" y="1052736"/>
              <a:ext cx="864096" cy="3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вес</a:t>
              </a:r>
              <a:endParaRPr lang="ru-RU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32040" y="6146140"/>
              <a:ext cx="864096" cy="59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г</a:t>
              </a:r>
              <a:r>
                <a:rPr lang="ru-RU" sz="1400" dirty="0" smtClean="0"/>
                <a:t>люкоза в крови</a:t>
              </a:r>
              <a:endParaRPr lang="ru-RU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68449" y="1124744"/>
              <a:ext cx="864096" cy="3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пульс</a:t>
              </a:r>
              <a:endParaRPr lang="ru-RU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36512" y="2204864"/>
              <a:ext cx="2016224" cy="59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н</a:t>
              </a:r>
              <a:r>
                <a:rPr lang="ru-RU" sz="1400" dirty="0" smtClean="0"/>
                <a:t>асыщение крови кислородом</a:t>
              </a:r>
              <a:endParaRPr lang="ru-RU" sz="1400" dirty="0"/>
            </a:p>
          </p:txBody>
        </p:sp>
        <p:pic>
          <p:nvPicPr>
            <p:cNvPr id="27" name="Рисунок 26" descr="images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11760" y="2420888"/>
              <a:ext cx="1261760" cy="921132"/>
            </a:xfrm>
            <a:prstGeom prst="rect">
              <a:avLst/>
            </a:prstGeom>
          </p:spPr>
        </p:pic>
        <p:pic>
          <p:nvPicPr>
            <p:cNvPr id="28" name="Рисунок 27" descr="w128h1281339398364HomeServer2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08104" y="2564904"/>
              <a:ext cx="1034706" cy="1034706"/>
            </a:xfrm>
            <a:prstGeom prst="rect">
              <a:avLst/>
            </a:prstGeom>
          </p:spPr>
        </p:pic>
        <p:pic>
          <p:nvPicPr>
            <p:cNvPr id="29" name="Рисунок 28" descr="w512h5121339359179HPMobile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71800" y="3429000"/>
              <a:ext cx="792088" cy="792088"/>
            </a:xfrm>
            <a:prstGeom prst="rect">
              <a:avLst/>
            </a:prstGeom>
          </p:spPr>
        </p:pic>
        <p:sp>
          <p:nvSpPr>
            <p:cNvPr id="30" name="Двойная стрелка влево/вправо 29"/>
            <p:cNvSpPr/>
            <p:nvPr/>
          </p:nvSpPr>
          <p:spPr>
            <a:xfrm rot="5400000">
              <a:off x="7209420" y="2951820"/>
              <a:ext cx="917848" cy="43204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 вверх 30"/>
            <p:cNvSpPr/>
            <p:nvPr/>
          </p:nvSpPr>
          <p:spPr>
            <a:xfrm rot="2787373">
              <a:off x="6691827" y="1638635"/>
              <a:ext cx="416462" cy="95596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трелка вверх 31"/>
            <p:cNvSpPr/>
            <p:nvPr/>
          </p:nvSpPr>
          <p:spPr>
            <a:xfrm rot="8147490">
              <a:off x="6666444" y="3612747"/>
              <a:ext cx="443363" cy="95596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трелка вверх 32"/>
            <p:cNvSpPr/>
            <p:nvPr/>
          </p:nvSpPr>
          <p:spPr>
            <a:xfrm rot="5400000">
              <a:off x="4949433" y="2747013"/>
              <a:ext cx="376562" cy="69937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48264" y="2132856"/>
              <a:ext cx="1656184" cy="59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/>
                <a:t>т</a:t>
              </a:r>
              <a:r>
                <a:rPr lang="ru-RU" sz="1400" dirty="0" err="1" smtClean="0"/>
                <a:t>елемедицинский</a:t>
              </a:r>
              <a:r>
                <a:rPr lang="ru-RU" sz="1400" dirty="0" smtClean="0"/>
                <a:t> центр</a:t>
              </a:r>
              <a:endParaRPr lang="ru-RU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08304" y="5373216"/>
              <a:ext cx="864096" cy="3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врач</a:t>
              </a:r>
              <a:endParaRPr lang="ru-RU" sz="1400" dirty="0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2051720" y="2060848"/>
              <a:ext cx="2592288" cy="23762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80112" y="3645024"/>
              <a:ext cx="864096" cy="35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сервер</a:t>
              </a:r>
              <a:endParaRPr lang="ru-RU" sz="1400" dirty="0"/>
            </a:p>
          </p:txBody>
        </p:sp>
        <p:sp>
          <p:nvSpPr>
            <p:cNvPr id="38" name="Стрелка вверх 37"/>
            <p:cNvSpPr/>
            <p:nvPr/>
          </p:nvSpPr>
          <p:spPr>
            <a:xfrm rot="19232122">
              <a:off x="4445376" y="4275704"/>
              <a:ext cx="376562" cy="69937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трелка вверх 38"/>
            <p:cNvSpPr/>
            <p:nvPr/>
          </p:nvSpPr>
          <p:spPr>
            <a:xfrm rot="10800000">
              <a:off x="2915817" y="1380716"/>
              <a:ext cx="376562" cy="53611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Стрелка вверх 39"/>
            <p:cNvSpPr/>
            <p:nvPr/>
          </p:nvSpPr>
          <p:spPr>
            <a:xfrm rot="2231257">
              <a:off x="2366661" y="4429196"/>
              <a:ext cx="376562" cy="488947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трелка вверх 40"/>
            <p:cNvSpPr/>
            <p:nvPr/>
          </p:nvSpPr>
          <p:spPr>
            <a:xfrm rot="7090547">
              <a:off x="1788741" y="2206538"/>
              <a:ext cx="376562" cy="45789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трелка вверх 41"/>
            <p:cNvSpPr/>
            <p:nvPr/>
          </p:nvSpPr>
          <p:spPr>
            <a:xfrm rot="5400000">
              <a:off x="1421041" y="2907552"/>
              <a:ext cx="376562" cy="69937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трелка вверх 42"/>
            <p:cNvSpPr/>
            <p:nvPr/>
          </p:nvSpPr>
          <p:spPr>
            <a:xfrm rot="3052709">
              <a:off x="1617363" y="3878072"/>
              <a:ext cx="376562" cy="69937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трелка вверх 43"/>
            <p:cNvSpPr/>
            <p:nvPr/>
          </p:nvSpPr>
          <p:spPr>
            <a:xfrm rot="21427156">
              <a:off x="3377261" y="4549217"/>
              <a:ext cx="376562" cy="46358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Стрелка вверх 44"/>
            <p:cNvSpPr/>
            <p:nvPr/>
          </p:nvSpPr>
          <p:spPr>
            <a:xfrm rot="8231553">
              <a:off x="2176289" y="1646107"/>
              <a:ext cx="376562" cy="58007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 вверх 45"/>
            <p:cNvSpPr/>
            <p:nvPr/>
          </p:nvSpPr>
          <p:spPr>
            <a:xfrm rot="12990570">
              <a:off x="3662982" y="1318073"/>
              <a:ext cx="376562" cy="69937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Стрелка вверх 46"/>
            <p:cNvSpPr/>
            <p:nvPr/>
          </p:nvSpPr>
          <p:spPr>
            <a:xfrm rot="17438873">
              <a:off x="5612971" y="2874081"/>
              <a:ext cx="443363" cy="2680676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Стрелка вверх 47"/>
            <p:cNvSpPr/>
            <p:nvPr/>
          </p:nvSpPr>
          <p:spPr>
            <a:xfrm rot="14639052">
              <a:off x="5568839" y="653473"/>
              <a:ext cx="443363" cy="2680676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67003" y="6342936"/>
            <a:ext cx="287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П</a:t>
            </a:r>
            <a:r>
              <a:rPr lang="ru-RU" dirty="0" err="1" smtClean="0"/>
              <a:t>роф</a:t>
            </a:r>
            <a:r>
              <a:rPr lang="ru-RU" dirty="0" smtClean="0"/>
              <a:t> Копылов Ф.Ю., 2019).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18347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88"/>
            <a:ext cx="9144000" cy="3088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7452" y="6466998"/>
            <a:ext cx="5857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Sensors</a:t>
            </a:r>
            <a:r>
              <a:rPr lang="cs-CZ" dirty="0"/>
              <a:t> 2016, 16, 1169; doi:10.3390/s16081169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25" y="3186898"/>
            <a:ext cx="854274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Arial"/>
                <a:cs typeface="Arial"/>
              </a:rPr>
              <a:t>Виды  детекторов для дистанционного снятия</a:t>
            </a:r>
          </a:p>
          <a:p>
            <a:pPr algn="ctr"/>
            <a:r>
              <a:rPr lang="ru-RU" sz="2800" b="1" dirty="0" smtClean="0">
                <a:latin typeface="Arial"/>
                <a:cs typeface="Arial"/>
              </a:rPr>
              <a:t> физиологической информации</a:t>
            </a:r>
          </a:p>
          <a:p>
            <a:pPr algn="ctr"/>
            <a:endParaRPr lang="ru-RU" b="1" dirty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1. Допплеровские </a:t>
            </a:r>
            <a:r>
              <a:rPr lang="ru-RU" b="1" dirty="0" err="1" smtClean="0">
                <a:latin typeface="Arial"/>
                <a:cs typeface="Arial"/>
              </a:rPr>
              <a:t>био</a:t>
            </a:r>
            <a:r>
              <a:rPr lang="ru-RU" b="1" dirty="0" smtClean="0">
                <a:latin typeface="Arial"/>
                <a:cs typeface="Arial"/>
              </a:rPr>
              <a:t>-радары</a:t>
            </a:r>
          </a:p>
          <a:p>
            <a:r>
              <a:rPr lang="ru-RU" b="1" dirty="0" smtClean="0">
                <a:latin typeface="Arial"/>
                <a:cs typeface="Arial"/>
              </a:rPr>
              <a:t>2. Световые детекторы изменения цвета ткани</a:t>
            </a:r>
          </a:p>
          <a:p>
            <a:pPr marL="342900" indent="-342900">
              <a:buAutoNum type="arabicPeriod" startAt="3"/>
            </a:pPr>
            <a:r>
              <a:rPr lang="ru-RU" b="1" dirty="0" smtClean="0">
                <a:latin typeface="Arial"/>
                <a:cs typeface="Arial"/>
              </a:rPr>
              <a:t>Световые </a:t>
            </a:r>
            <a:r>
              <a:rPr lang="ru-RU" b="1" dirty="0">
                <a:latin typeface="Arial"/>
                <a:cs typeface="Arial"/>
              </a:rPr>
              <a:t>детекторы изменения </a:t>
            </a:r>
            <a:r>
              <a:rPr lang="ru-RU" b="1" dirty="0" err="1" smtClean="0">
                <a:latin typeface="Arial"/>
                <a:cs typeface="Arial"/>
              </a:rPr>
              <a:t>микродвижений</a:t>
            </a:r>
            <a:endParaRPr lang="ru-RU" b="1" dirty="0" smtClean="0">
              <a:latin typeface="Arial"/>
              <a:cs typeface="Arial"/>
            </a:endParaRPr>
          </a:p>
          <a:p>
            <a:r>
              <a:rPr lang="ru-RU" b="1" dirty="0">
                <a:latin typeface="Arial"/>
                <a:cs typeface="Arial"/>
              </a:rPr>
              <a:t>о</a:t>
            </a:r>
            <a:r>
              <a:rPr lang="ru-RU" b="1" dirty="0" smtClean="0">
                <a:latin typeface="Arial"/>
                <a:cs typeface="Arial"/>
              </a:rPr>
              <a:t>ткрытых участков тканей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6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16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120" y="2515325"/>
            <a:ext cx="4263880" cy="289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5326"/>
            <a:ext cx="4257656" cy="4315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0120" y="5353106"/>
            <a:ext cx="4263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Израильская фирма </a:t>
            </a:r>
            <a:r>
              <a:rPr lang="en-US" dirty="0" err="1" smtClean="0"/>
              <a:t>SafeLuna</a:t>
            </a:r>
            <a:endParaRPr lang="en-US" dirty="0" smtClean="0"/>
          </a:p>
          <a:p>
            <a:pPr algn="ctr"/>
            <a:r>
              <a:rPr lang="ru-RU" dirty="0" smtClean="0"/>
              <a:t>Бесконтактно определяет:</a:t>
            </a:r>
          </a:p>
          <a:p>
            <a:pPr algn="ctr"/>
            <a:r>
              <a:rPr lang="ru-RU" dirty="0" smtClean="0"/>
              <a:t>Частоту сердцебиений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ерфузию тканей кровью</a:t>
            </a:r>
          </a:p>
          <a:p>
            <a:pPr algn="ctr"/>
            <a:r>
              <a:rPr lang="ru-RU" dirty="0" smtClean="0"/>
              <a:t>Движение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3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664"/>
            <a:ext cx="8229600" cy="568445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Arial"/>
                <a:cs typeface="Arial"/>
              </a:rPr>
              <a:t>Многие страны запустили программы по созданию медицинских </a:t>
            </a:r>
            <a:r>
              <a:rPr lang="en-US" b="1" dirty="0">
                <a:latin typeface="Arial"/>
                <a:cs typeface="Arial"/>
              </a:rPr>
              <a:t>“Big Data</a:t>
            </a:r>
            <a:r>
              <a:rPr lang="en-US" b="1" dirty="0" smtClean="0">
                <a:latin typeface="Arial"/>
                <a:cs typeface="Arial"/>
              </a:rPr>
              <a:t>”</a:t>
            </a:r>
            <a:r>
              <a:rPr lang="ru-RU" b="1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Великобритания планирует собрать данные по геному 5 миллионов британцев за 5 лет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Американская программа </a:t>
            </a:r>
            <a:r>
              <a:rPr lang="en-US" dirty="0">
                <a:hlinkClick r:id="rId2"/>
              </a:rPr>
              <a:t>All of Us Research </a:t>
            </a:r>
            <a:r>
              <a:rPr lang="en-US" dirty="0" smtClean="0">
                <a:hlinkClick r:id="rId2"/>
              </a:rPr>
              <a:t>Program</a:t>
            </a:r>
            <a:r>
              <a:rPr lang="ru-RU" dirty="0" smtClean="0"/>
              <a:t> </a:t>
            </a:r>
            <a:r>
              <a:rPr lang="ru-RU" dirty="0" err="1" smtClean="0"/>
              <a:t>секвенирует</a:t>
            </a:r>
            <a:r>
              <a:rPr lang="ru-RU" dirty="0" smtClean="0"/>
              <a:t> геномы миллиона американцев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Китайская программа – до 2020 года получить генетические данные половины всех новорожденных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05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98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/>
                <a:cs typeface="Arial"/>
              </a:rPr>
              <a:t>Ошибки алгоритмов в оценке имиджей (А) и восприятии слов разговорной речи (В)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3343" r="-13343"/>
          <a:stretch>
            <a:fillRect/>
          </a:stretch>
        </p:blipFill>
        <p:spPr>
          <a:xfrm>
            <a:off x="-765174" y="1753473"/>
            <a:ext cx="6178550" cy="3397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807" y="1753475"/>
            <a:ext cx="4831786" cy="3397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629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” Proceedings of the IEEE (2017): 105(12), 2295–2329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56299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“Performance Trends in AI,” Word Press Blog (2018): https://</a:t>
            </a:r>
            <a:r>
              <a:rPr lang="en-US" dirty="0" err="1" smtClean="0"/>
              <a:t>srconstantin.wordpress.com</a:t>
            </a:r>
            <a:r>
              <a:rPr lang="en-US" dirty="0" smtClean="0"/>
              <a:t>/2017/01/28/performance-trends-in-</a:t>
            </a:r>
            <a:r>
              <a:rPr lang="en-US" dirty="0" err="1" smtClean="0"/>
              <a:t>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0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573" b="-32573"/>
          <a:stretch>
            <a:fillRect/>
          </a:stretch>
        </p:blipFill>
        <p:spPr>
          <a:xfrm>
            <a:off x="1" y="-1041767"/>
            <a:ext cx="9144000" cy="4918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998"/>
            <a:ext cx="9144001" cy="46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606" r="-8606"/>
          <a:stretch>
            <a:fillRect/>
          </a:stretch>
        </p:blipFill>
        <p:spPr>
          <a:xfrm>
            <a:off x="-713191" y="731837"/>
            <a:ext cx="10639881" cy="6126163"/>
          </a:xfrm>
        </p:spPr>
      </p:pic>
      <p:sp>
        <p:nvSpPr>
          <p:cNvPr id="5" name="TextBox 4"/>
          <p:cNvSpPr txBox="1"/>
          <p:nvPr/>
        </p:nvSpPr>
        <p:spPr>
          <a:xfrm>
            <a:off x="5606290" y="799713"/>
            <a:ext cx="350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Scientific American, 2019, February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72195"/>
            <a:ext cx="910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/>
                <a:cs typeface="Arial"/>
              </a:rPr>
              <a:t>Искусств. Интеллект в  выявлении ложных звонков в полицию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57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/>
          <a:srcRect l="-2815" r="-2815"/>
          <a:stretch>
            <a:fillRect/>
          </a:stretch>
        </p:blipFill>
        <p:spPr>
          <a:xfrm>
            <a:off x="-257997" y="0"/>
            <a:ext cx="9782261" cy="5178844"/>
          </a:xfrm>
        </p:spPr>
      </p:pic>
      <p:sp>
        <p:nvSpPr>
          <p:cNvPr id="5" name="Rectangle 4"/>
          <p:cNvSpPr/>
          <p:nvPr/>
        </p:nvSpPr>
        <p:spPr>
          <a:xfrm>
            <a:off x="6163697" y="6488668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https://www.face2gene.com/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159" y="5549763"/>
            <a:ext cx="886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Около 60% медицинских генетиков используют эту программу для диагностики редких,</a:t>
            </a:r>
          </a:p>
          <a:p>
            <a:r>
              <a:rPr lang="ru-RU" dirty="0"/>
              <a:t>г</a:t>
            </a:r>
            <a:r>
              <a:rPr lang="ru-RU" dirty="0" smtClean="0"/>
              <a:t>енетически обусловленных заболеваний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14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/>
          <a:srcRect l="-3931" r="-3931"/>
          <a:stretch>
            <a:fillRect/>
          </a:stretch>
        </p:blipFill>
        <p:spPr>
          <a:xfrm>
            <a:off x="-299839" y="0"/>
            <a:ext cx="9790590" cy="5183254"/>
          </a:xfrm>
        </p:spPr>
      </p:pic>
      <p:sp>
        <p:nvSpPr>
          <p:cNvPr id="5" name="Rectangle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www.fda.gov</a:t>
            </a:r>
            <a:r>
              <a:rPr lang="en-US" dirty="0" smtClean="0"/>
              <a:t>/</a:t>
            </a:r>
            <a:r>
              <a:rPr lang="en-US" dirty="0" err="1" smtClean="0"/>
              <a:t>newsevents</a:t>
            </a:r>
            <a:r>
              <a:rPr lang="en-US" dirty="0" smtClean="0"/>
              <a:t>/newsroom/</a:t>
            </a:r>
            <a:r>
              <a:rPr lang="en-US" dirty="0" err="1" smtClean="0"/>
              <a:t>pressannouncements</a:t>
            </a:r>
            <a:r>
              <a:rPr lang="en-US" dirty="0" smtClean="0"/>
              <a:t>/ucm604357.htm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7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8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Примеры практического внедрения систем ИИ в медицине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 2018 году </a:t>
            </a:r>
            <a:r>
              <a:rPr lang="en-US" dirty="0" smtClean="0"/>
              <a:t>FDA </a:t>
            </a:r>
            <a:r>
              <a:rPr lang="ru-RU" dirty="0" smtClean="0"/>
              <a:t>разрешила практическое использование  устройства</a:t>
            </a:r>
          </a:p>
          <a:p>
            <a:pPr marL="0" indent="0">
              <a:buNone/>
            </a:pPr>
            <a:r>
              <a:rPr lang="ru-RU" dirty="0" smtClean="0"/>
              <a:t>	</a:t>
            </a:r>
            <a:r>
              <a:rPr lang="en-US" dirty="0" err="1" smtClean="0"/>
              <a:t>IDx</a:t>
            </a:r>
            <a:r>
              <a:rPr lang="en-US" dirty="0"/>
              <a:t>-</a:t>
            </a:r>
            <a:r>
              <a:rPr lang="en-US" dirty="0" smtClean="0"/>
              <a:t>DR</a:t>
            </a:r>
            <a:r>
              <a:rPr lang="ru-RU" dirty="0" smtClean="0"/>
              <a:t>, представляющего собой видеокамеру 	</a:t>
            </a:r>
            <a:r>
              <a:rPr lang="en-US" dirty="0" smtClean="0"/>
              <a:t>Topcon </a:t>
            </a:r>
            <a:r>
              <a:rPr lang="en-US" dirty="0"/>
              <a:t>NW400</a:t>
            </a:r>
            <a:r>
              <a:rPr lang="ru-RU" dirty="0" smtClean="0"/>
              <a:t> для получения снимков 	сетчатки и программу на сервере (в облаке).</a:t>
            </a:r>
          </a:p>
          <a:p>
            <a:r>
              <a:rPr lang="ru-RU" dirty="0" smtClean="0"/>
              <a:t>После загрузки оцифрованного снимка сетчатки в облако программа дает доктору ответ</a:t>
            </a:r>
          </a:p>
          <a:p>
            <a:r>
              <a:rPr lang="ru-RU" dirty="0" smtClean="0"/>
              <a:t> – обнаружена диабетическая </a:t>
            </a:r>
            <a:r>
              <a:rPr lang="ru-RU" dirty="0" err="1" smtClean="0"/>
              <a:t>ретинопатия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/>
              <a:t>диабетическая </a:t>
            </a:r>
            <a:r>
              <a:rPr lang="ru-RU" dirty="0" err="1" smtClean="0"/>
              <a:t>ретинопатия</a:t>
            </a:r>
            <a:r>
              <a:rPr lang="ru-RU" dirty="0" smtClean="0"/>
              <a:t> не обнаружена. Повторите исследование через 12 месяцев</a:t>
            </a:r>
            <a:endParaRPr lang="ru-RU" dirty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5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353" r="2353"/>
          <a:stretch>
            <a:fillRect/>
          </a:stretch>
        </p:blipFill>
        <p:spPr>
          <a:xfrm>
            <a:off x="0" y="0"/>
            <a:ext cx="9144000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5963"/>
            <a:ext cx="9144000" cy="23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3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471" r="-14471"/>
          <a:stretch>
            <a:fillRect/>
          </a:stretch>
        </p:blipFill>
        <p:spPr>
          <a:xfrm>
            <a:off x="-984250" y="274638"/>
            <a:ext cx="11235604" cy="6179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0" y="5991429"/>
            <a:ext cx="1778000" cy="87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" y="116632"/>
            <a:ext cx="8856984" cy="52082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«От планирования до </a:t>
            </a:r>
            <a:r>
              <a:rPr lang="ru-RU" sz="2400" b="1" dirty="0" err="1" smtClean="0">
                <a:solidFill>
                  <a:srgbClr val="002060"/>
                </a:solidFill>
              </a:rPr>
              <a:t>кремирования</a:t>
            </a:r>
            <a:r>
              <a:rPr lang="ru-RU" sz="2400" b="1" dirty="0" smtClean="0">
                <a:solidFill>
                  <a:srgbClr val="002060"/>
                </a:solidFill>
              </a:rPr>
              <a:t>» (</a:t>
            </a:r>
            <a:r>
              <a:rPr lang="en-US" sz="2400" b="1" dirty="0">
                <a:solidFill>
                  <a:srgbClr val="002060"/>
                </a:solidFill>
              </a:rPr>
              <a:t>from </a:t>
            </a:r>
            <a:r>
              <a:rPr lang="en-US" sz="2400" b="1" dirty="0" err="1">
                <a:solidFill>
                  <a:srgbClr val="002060"/>
                </a:solidFill>
              </a:rPr>
              <a:t>prewomb</a:t>
            </a:r>
            <a:r>
              <a:rPr lang="en-US" sz="2400" b="1" dirty="0">
                <a:solidFill>
                  <a:srgbClr val="002060"/>
                </a:solidFill>
              </a:rPr>
              <a:t> to </a:t>
            </a:r>
            <a:r>
              <a:rPr lang="en-US" sz="2400" b="1" dirty="0" smtClean="0">
                <a:solidFill>
                  <a:srgbClr val="002060"/>
                </a:solidFill>
              </a:rPr>
              <a:t>tomb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2" y="692696"/>
            <a:ext cx="8774685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587727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[</a:t>
            </a:r>
            <a:r>
              <a:rPr lang="ru-RU" dirty="0"/>
              <a:t>Источник: E. J. </a:t>
            </a:r>
            <a:r>
              <a:rPr lang="ru-RU" dirty="0" err="1"/>
              <a:t>Topol</a:t>
            </a:r>
            <a:r>
              <a:rPr lang="ru-RU" dirty="0"/>
              <a:t>, “</a:t>
            </a:r>
            <a:r>
              <a:rPr lang="en-US" dirty="0"/>
              <a:t>Individualized Medicine from </a:t>
            </a:r>
            <a:r>
              <a:rPr lang="en-US" dirty="0" err="1"/>
              <a:t>Prewomb</a:t>
            </a:r>
            <a:r>
              <a:rPr lang="en-US" dirty="0"/>
              <a:t> to Tomb</a:t>
            </a:r>
            <a:r>
              <a:rPr lang="ru-RU" dirty="0"/>
              <a:t>”, </a:t>
            </a:r>
            <a:r>
              <a:rPr lang="en-US" dirty="0"/>
              <a:t>Cell</a:t>
            </a:r>
            <a:r>
              <a:rPr lang="ru-RU" dirty="0"/>
              <a:t> 157 (2014): </a:t>
            </a:r>
            <a:r>
              <a:rPr lang="ru-RU" dirty="0" smtClean="0"/>
              <a:t>241–253</a:t>
            </a:r>
            <a:r>
              <a:rPr lang="ru-RU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663257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6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0467"/>
            <a:ext cx="9144000" cy="2387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4912" y="3588990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(2020)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81176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/>
          <a:srcRect l="-81862" r="-81862"/>
          <a:stretch>
            <a:fillRect/>
          </a:stretch>
        </p:blipFill>
        <p:spPr>
          <a:xfrm>
            <a:off x="-4238705" y="1"/>
            <a:ext cx="13514659" cy="6858000"/>
          </a:xfrm>
        </p:spPr>
      </p:pic>
      <p:sp>
        <p:nvSpPr>
          <p:cNvPr id="6" name="Rectangle 5"/>
          <p:cNvSpPr/>
          <p:nvPr/>
        </p:nvSpPr>
        <p:spPr>
          <a:xfrm>
            <a:off x="5080550" y="1752600"/>
            <a:ext cx="40634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﻿AI is probably the most important thing humanity has ever worked on. AI is… more profound than electricity or fire. —SUNDAR PICHAI,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CEO of Google.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61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 </a:t>
            </a:r>
            <a:r>
              <a:rPr lang="ru-RU" dirty="0" smtClean="0"/>
              <a:t>этапа промышленных революций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0774" b="-20774"/>
          <a:stretch>
            <a:fillRect/>
          </a:stretch>
        </p:blipFill>
        <p:spPr>
          <a:xfrm>
            <a:off x="102152" y="857250"/>
            <a:ext cx="8916602" cy="5268914"/>
          </a:xfrm>
        </p:spPr>
      </p:pic>
      <p:sp>
        <p:nvSpPr>
          <p:cNvPr id="5" name="Rectangle 4"/>
          <p:cNvSpPr/>
          <p:nvPr/>
        </p:nvSpPr>
        <p:spPr>
          <a:xfrm>
            <a:off x="3093871" y="6310830"/>
            <a:ext cx="6050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A. Murray, “CEOs: The Revolution Is Coming,” Fortune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8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421"/>
            <a:ext cx="8229600" cy="7008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/>
                <a:cs typeface="Arial"/>
              </a:rPr>
              <a:t>ИИ для медицины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82" r="882"/>
          <a:stretch>
            <a:fillRect/>
          </a:stretch>
        </p:blipFill>
        <p:spPr>
          <a:xfrm>
            <a:off x="125246" y="1177892"/>
            <a:ext cx="8997486" cy="5429346"/>
          </a:xfrm>
        </p:spPr>
      </p:pic>
    </p:spTree>
    <p:extLst>
      <p:ext uri="{BB962C8B-B14F-4D97-AF65-F5344CB8AC3E}">
        <p14:creationId xmlns:p14="http://schemas.microsoft.com/office/powerpoint/2010/main" val="399922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9248" r="-19248"/>
          <a:stretch>
            <a:fillRect/>
          </a:stretch>
        </p:blipFill>
        <p:spPr>
          <a:xfrm>
            <a:off x="-1524000" y="0"/>
            <a:ext cx="11537229" cy="6345032"/>
          </a:xfrm>
        </p:spPr>
      </p:pic>
      <p:sp>
        <p:nvSpPr>
          <p:cNvPr id="5" name="Rectangle 4"/>
          <p:cNvSpPr/>
          <p:nvPr/>
        </p:nvSpPr>
        <p:spPr>
          <a:xfrm>
            <a:off x="0" y="621166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</a:t>
            </a:r>
            <a:r>
              <a:rPr lang="ru-RU" dirty="0" err="1" smtClean="0"/>
              <a:t>петафлоп</a:t>
            </a:r>
            <a:r>
              <a:rPr lang="ru-RU" dirty="0" smtClean="0"/>
              <a:t> – одна тысяча миллиона миллионов</a:t>
            </a:r>
            <a:r>
              <a:rPr lang="en-US" dirty="0" smtClean="0"/>
              <a:t>(10</a:t>
            </a:r>
            <a:r>
              <a:rPr lang="en-US" baseline="30000" dirty="0" smtClean="0"/>
              <a:t>15</a:t>
            </a:r>
            <a:r>
              <a:rPr lang="en-US" dirty="0" smtClean="0"/>
              <a:t>)</a:t>
            </a:r>
            <a:r>
              <a:rPr lang="ru-RU" dirty="0" smtClean="0"/>
              <a:t> операций с плавающей запятой в сек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3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Источники информации для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BIG DATA </a:t>
            </a:r>
            <a:r>
              <a:rPr lang="ru-RU" dirty="0" smtClean="0">
                <a:solidFill>
                  <a:schemeClr val="bg1"/>
                </a:solidFill>
              </a:rPr>
              <a:t>в медицине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47" y="1600200"/>
            <a:ext cx="8494753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﻿</a:t>
            </a:r>
            <a:r>
              <a:rPr lang="ru-RU" sz="3600" dirty="0">
                <a:solidFill>
                  <a:srgbClr val="FFFF00"/>
                </a:solidFill>
                <a:latin typeface="Arial"/>
                <a:cs typeface="Arial"/>
              </a:rPr>
              <a:t>Постоянный поток данных с носимых датчиков физиологических и биохимических </a:t>
            </a:r>
            <a:r>
              <a:rPr lang="ru-RU" sz="3600" dirty="0" smtClean="0">
                <a:solidFill>
                  <a:srgbClr val="FFFF00"/>
                </a:solidFill>
                <a:latin typeface="Arial"/>
                <a:cs typeface="Arial"/>
              </a:rPr>
              <a:t>параметров</a:t>
            </a:r>
          </a:p>
          <a:p>
            <a:r>
              <a:rPr lang="ru-RU" sz="3600" dirty="0" smtClean="0">
                <a:solidFill>
                  <a:srgbClr val="FFFF00"/>
                </a:solidFill>
                <a:latin typeface="Arial"/>
                <a:cs typeface="Arial"/>
              </a:rPr>
              <a:t>Совокупность </a:t>
            </a:r>
            <a:r>
              <a:rPr lang="ru-RU" sz="3600" dirty="0">
                <a:solidFill>
                  <a:srgbClr val="FFFF00"/>
                </a:solidFill>
                <a:latin typeface="Arial"/>
                <a:cs typeface="Arial"/>
              </a:rPr>
              <a:t>имиджей высокого разрешения</a:t>
            </a:r>
          </a:p>
          <a:p>
            <a:r>
              <a:rPr lang="ru-RU" sz="3600" dirty="0">
                <a:solidFill>
                  <a:srgbClr val="FFFF00"/>
                </a:solidFill>
                <a:latin typeface="Arial"/>
                <a:cs typeface="Arial"/>
              </a:rPr>
              <a:t>Базы данных полных геномных </a:t>
            </a:r>
            <a:r>
              <a:rPr lang="ru-RU" sz="3600" dirty="0" err="1">
                <a:solidFill>
                  <a:srgbClr val="FFFF00"/>
                </a:solidFill>
                <a:latin typeface="Arial"/>
                <a:cs typeface="Arial"/>
              </a:rPr>
              <a:t>сиквенсов</a:t>
            </a:r>
            <a:endParaRPr lang="ru-RU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ru-RU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ru-RU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ru-RU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ru-RU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6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Wearable Technology: Prospects in the </a:t>
            </a:r>
            <a:r>
              <a:rPr lang="en-US" sz="3200" dirty="0" err="1" smtClean="0">
                <a:latin typeface="Arial"/>
                <a:cs typeface="Arial"/>
              </a:rPr>
              <a:t>mHealth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Ecosystem 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913" r="2913"/>
          <a:stretch>
            <a:fillRect/>
          </a:stretch>
        </p:blipFill>
        <p:spPr>
          <a:xfrm>
            <a:off x="96635" y="1518631"/>
            <a:ext cx="8998332" cy="5232375"/>
          </a:xfrm>
        </p:spPr>
      </p:pic>
    </p:spTree>
    <p:extLst>
      <p:ext uri="{BB962C8B-B14F-4D97-AF65-F5344CB8AC3E}">
        <p14:creationId xmlns:p14="http://schemas.microsoft.com/office/powerpoint/2010/main" val="317026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97" y="-17188"/>
            <a:ext cx="9144001" cy="6875189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1019759" y="3717032"/>
            <a:ext cx="7099088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>
                <a:latin typeface="Helvetica Neue" pitchFamily="2" charset="0"/>
              </a:rPr>
              <a:t>Remote Patient Monitoring System</a:t>
            </a:r>
            <a:endParaRPr dirty="0"/>
          </a:p>
        </p:txBody>
      </p:sp>
      <p:sp>
        <p:nvSpPr>
          <p:cNvPr id="116" name="Shape 116"/>
          <p:cNvSpPr/>
          <p:nvPr/>
        </p:nvSpPr>
        <p:spPr>
          <a:xfrm>
            <a:off x="755576" y="5235876"/>
            <a:ext cx="7560840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100">
                <a:solidFill>
                  <a:srgbClr val="FFCE9A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rPr lang="en-GB" dirty="0" smtClean="0"/>
              <a:t> as the platform for cross frontier medical oriented service</a:t>
            </a:r>
            <a:endParaRPr dirty="0"/>
          </a:p>
        </p:txBody>
      </p:sp>
      <p:pic>
        <p:nvPicPr>
          <p:cNvPr id="117" name="image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3219" y="1441141"/>
            <a:ext cx="1512168" cy="140887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425584" y="231281"/>
            <a:ext cx="2923663" cy="138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>
                <a:solidFill>
                  <a:srgbClr val="B1E7F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Enabling </a:t>
            </a:r>
          </a:p>
          <a:p>
            <a:pPr>
              <a:defRPr sz="2800">
                <a:solidFill>
                  <a:srgbClr val="B1E7F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Connected</a:t>
            </a:r>
          </a:p>
          <a:p>
            <a:pPr>
              <a:defRPr sz="2800">
                <a:solidFill>
                  <a:srgbClr val="B1E7F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12624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844</Words>
  <Application>Microsoft Macintosh PowerPoint</Application>
  <PresentationFormat>On-screen Show (4:3)</PresentationFormat>
  <Paragraphs>124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Кризис как фактор телепортации медицины в мир дополненной реальности и искусственного интеллекта </vt:lpstr>
      <vt:lpstr>PowerPoint Presentation</vt:lpstr>
      <vt:lpstr>PowerPoint Presentation</vt:lpstr>
      <vt:lpstr>4 этапа промышленных революций</vt:lpstr>
      <vt:lpstr>ИИ для медицины</vt:lpstr>
      <vt:lpstr>PowerPoint Presentation</vt:lpstr>
      <vt:lpstr>Источники информации для  BIG DATA в медицине</vt:lpstr>
      <vt:lpstr>Wearable Technology: Prospects in the mHealth Ecosystem </vt:lpstr>
      <vt:lpstr>PowerPoint Presentation</vt:lpstr>
      <vt:lpstr>PowerPoint Presentation</vt:lpstr>
      <vt:lpstr>PowerPoint Presentation</vt:lpstr>
      <vt:lpstr>ИИ в кардиологии</vt:lpstr>
      <vt:lpstr>Скрининг ФП с помощью кардиомонитора (REHEARSE-AF Study)</vt:lpstr>
      <vt:lpstr>Скрининг фибрилляции предсердий  (AF-SCREEN International Collaboration)</vt:lpstr>
      <vt:lpstr>PowerPoint Presentation</vt:lpstr>
      <vt:lpstr>PowerPoint Presentation</vt:lpstr>
      <vt:lpstr>PowerPoint Presentation</vt:lpstr>
      <vt:lpstr>PowerPoint Presentation</vt:lpstr>
      <vt:lpstr>Ошибки алгоритмов в оценке имиджей (А) и восприятии слов разговорной речи (В)</vt:lpstr>
      <vt:lpstr>PowerPoint Presentation</vt:lpstr>
      <vt:lpstr>PowerPoint Presentation</vt:lpstr>
      <vt:lpstr>PowerPoint Presentation</vt:lpstr>
      <vt:lpstr>Примеры практического внедрения систем ИИ в медицине</vt:lpstr>
      <vt:lpstr>PowerPoint Presentation</vt:lpstr>
      <vt:lpstr>PowerPoint Presentation</vt:lpstr>
      <vt:lpstr>«От планирования до кремирования» (from prewomb to tomb)</vt:lpstr>
      <vt:lpstr>PowerPoint Presentation</vt:lpstr>
    </vt:vector>
  </TitlesOfParts>
  <Company>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этапа промышленных революций</dc:title>
  <dc:creator>Oleg Medvedev</dc:creator>
  <cp:lastModifiedBy>Oleg Medvedev</cp:lastModifiedBy>
  <cp:revision>10</cp:revision>
  <dcterms:created xsi:type="dcterms:W3CDTF">2020-04-16T10:03:49Z</dcterms:created>
  <dcterms:modified xsi:type="dcterms:W3CDTF">2020-04-23T13:37:11Z</dcterms:modified>
</cp:coreProperties>
</file>